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4" r:id="rId10"/>
    <p:sldId id="265" r:id="rId11"/>
    <p:sldId id="275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777" autoAdjust="0"/>
  </p:normalViewPr>
  <p:slideViewPr>
    <p:cSldViewPr snapToGrid="0">
      <p:cViewPr varScale="1">
        <p:scale>
          <a:sx n="89" d="100"/>
          <a:sy n="89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Dropbox\Research\Development%20and%20Diffusion\output_tables\Growth%20Rates%20-%20Select%20Count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\Dropbox\Research\Development%20and%20Diffusion\output_tables\Growth%20Rates%20-%20Select%20Count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5-year CAGRs (1950-2008)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Sheet1!$B$2:$BC$2</c:f>
              <c:numCache>
                <c:formatCode>General</c:formatCode>
                <c:ptCount val="54"/>
                <c:pt idx="0">
                  <c:v>2.6493984000000002E-2</c:v>
                </c:pt>
                <c:pt idx="1">
                  <c:v>1.5301800000000001E-2</c:v>
                </c:pt>
                <c:pt idx="2">
                  <c:v>1.1453659E-2</c:v>
                </c:pt>
                <c:pt idx="3">
                  <c:v>3.3748399999999998E-4</c:v>
                </c:pt>
                <c:pt idx="4">
                  <c:v>1.6278610999999998E-2</c:v>
                </c:pt>
                <c:pt idx="5">
                  <c:v>7.799322E-3</c:v>
                </c:pt>
                <c:pt idx="6">
                  <c:v>8.7769470000000002E-3</c:v>
                </c:pt>
                <c:pt idx="7">
                  <c:v>1.7422515999999999E-2</c:v>
                </c:pt>
                <c:pt idx="8">
                  <c:v>2.8636483000000001E-2</c:v>
                </c:pt>
                <c:pt idx="9">
                  <c:v>2.6073269E-2</c:v>
                </c:pt>
                <c:pt idx="10">
                  <c:v>3.4445955E-2</c:v>
                </c:pt>
                <c:pt idx="11">
                  <c:v>4.3892853000000003E-2</c:v>
                </c:pt>
                <c:pt idx="12">
                  <c:v>3.7776077999999998E-2</c:v>
                </c:pt>
                <c:pt idx="13">
                  <c:v>3.9556378000000003E-2</c:v>
                </c:pt>
                <c:pt idx="14">
                  <c:v>3.5131051000000003E-2</c:v>
                </c:pt>
                <c:pt idx="15">
                  <c:v>2.2936809999999998E-2</c:v>
                </c:pt>
                <c:pt idx="16">
                  <c:v>1.6044148000000001E-2</c:v>
                </c:pt>
                <c:pt idx="17">
                  <c:v>2.157278E-2</c:v>
                </c:pt>
                <c:pt idx="18">
                  <c:v>2.3450660000000002E-2</c:v>
                </c:pt>
                <c:pt idx="19">
                  <c:v>1.6716445999999999E-2</c:v>
                </c:pt>
                <c:pt idx="20">
                  <c:v>1.6153582999999999E-2</c:v>
                </c:pt>
                <c:pt idx="21">
                  <c:v>2.0938807E-2</c:v>
                </c:pt>
                <c:pt idx="22">
                  <c:v>1.9573001E-2</c:v>
                </c:pt>
                <c:pt idx="23">
                  <c:v>1.9407994000000001E-2</c:v>
                </c:pt>
                <c:pt idx="24">
                  <c:v>2.6435666E-2</c:v>
                </c:pt>
                <c:pt idx="25">
                  <c:v>2.6707114000000001E-2</c:v>
                </c:pt>
                <c:pt idx="26">
                  <c:v>2.1234467E-2</c:v>
                </c:pt>
                <c:pt idx="27">
                  <c:v>8.4916460000000003E-3</c:v>
                </c:pt>
                <c:pt idx="28">
                  <c:v>5.8866889999999996E-3</c:v>
                </c:pt>
                <c:pt idx="29">
                  <c:v>1.3805295E-2</c:v>
                </c:pt>
                <c:pt idx="30">
                  <c:v>2.2044714999999999E-2</c:v>
                </c:pt>
                <c:pt idx="31">
                  <c:v>2.4063836000000002E-2</c:v>
                </c:pt>
                <c:pt idx="32">
                  <c:v>3.5220552000000002E-2</c:v>
                </c:pt>
                <c:pt idx="33">
                  <c:v>3.5259927000000003E-2</c:v>
                </c:pt>
                <c:pt idx="34">
                  <c:v>2.7618782000000001E-2</c:v>
                </c:pt>
                <c:pt idx="35">
                  <c:v>2.2899503000000002E-2</c:v>
                </c:pt>
                <c:pt idx="36">
                  <c:v>1.4604779E-2</c:v>
                </c:pt>
                <c:pt idx="37">
                  <c:v>1.33814E-2</c:v>
                </c:pt>
                <c:pt idx="38">
                  <c:v>9.9399689999999999E-3</c:v>
                </c:pt>
                <c:pt idx="39">
                  <c:v>1.0643098E-2</c:v>
                </c:pt>
                <c:pt idx="40">
                  <c:v>1.2089765000000001E-2</c:v>
                </c:pt>
                <c:pt idx="41">
                  <c:v>2.0435449000000001E-2</c:v>
                </c:pt>
                <c:pt idx="42">
                  <c:v>2.2885797999999999E-2</c:v>
                </c:pt>
                <c:pt idx="43">
                  <c:v>2.6122943999999999E-2</c:v>
                </c:pt>
                <c:pt idx="44">
                  <c:v>2.7684607999999999E-2</c:v>
                </c:pt>
                <c:pt idx="45">
                  <c:v>3.1011490999999999E-2</c:v>
                </c:pt>
                <c:pt idx="46">
                  <c:v>2.6025093999999999E-2</c:v>
                </c:pt>
                <c:pt idx="47">
                  <c:v>2.1334835999999999E-2</c:v>
                </c:pt>
                <c:pt idx="48">
                  <c:v>1.8389856999999999E-2</c:v>
                </c:pt>
                <c:pt idx="49">
                  <c:v>1.6187872999999998E-2</c:v>
                </c:pt>
                <c:pt idx="50">
                  <c:v>1.4484171000000001E-2</c:v>
                </c:pt>
                <c:pt idx="51">
                  <c:v>1.7684311000000001E-2</c:v>
                </c:pt>
                <c:pt idx="52">
                  <c:v>1.7835954000000001E-2</c:v>
                </c:pt>
                <c:pt idx="53">
                  <c:v>1.1882658000000001E-2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Sheet1!$B$3:$BC$3</c:f>
              <c:numCache>
                <c:formatCode>General</c:formatCode>
                <c:ptCount val="54"/>
                <c:pt idx="0">
                  <c:v>4.3622893000000003E-2</c:v>
                </c:pt>
                <c:pt idx="1">
                  <c:v>1.5177802000000001E-2</c:v>
                </c:pt>
                <c:pt idx="2">
                  <c:v>2.7903115999999999E-2</c:v>
                </c:pt>
                <c:pt idx="3">
                  <c:v>3.8648334999999999E-2</c:v>
                </c:pt>
                <c:pt idx="4">
                  <c:v>4.0979606000000002E-2</c:v>
                </c:pt>
                <c:pt idx="5">
                  <c:v>3.5153424000000003E-2</c:v>
                </c:pt>
                <c:pt idx="6">
                  <c:v>5.6024553999999997E-2</c:v>
                </c:pt>
                <c:pt idx="7">
                  <c:v>4.5643287999999997E-2</c:v>
                </c:pt>
                <c:pt idx="8">
                  <c:v>4.3588051000000003E-2</c:v>
                </c:pt>
                <c:pt idx="9">
                  <c:v>4.7213247E-2</c:v>
                </c:pt>
                <c:pt idx="10">
                  <c:v>3.8583059000000003E-2</c:v>
                </c:pt>
                <c:pt idx="11">
                  <c:v>4.0139907000000002E-2</c:v>
                </c:pt>
                <c:pt idx="12">
                  <c:v>4.3161513999999998E-2</c:v>
                </c:pt>
                <c:pt idx="13">
                  <c:v>3.4339667999999997E-2</c:v>
                </c:pt>
                <c:pt idx="14">
                  <c:v>2.8995764E-2</c:v>
                </c:pt>
                <c:pt idx="15">
                  <c:v>2.6595054999999999E-2</c:v>
                </c:pt>
                <c:pt idx="16">
                  <c:v>2.4275610999999999E-2</c:v>
                </c:pt>
                <c:pt idx="17">
                  <c:v>1.7437231000000001E-2</c:v>
                </c:pt>
                <c:pt idx="18">
                  <c:v>2.5477986000000001E-2</c:v>
                </c:pt>
                <c:pt idx="19">
                  <c:v>2.4586068999999999E-2</c:v>
                </c:pt>
                <c:pt idx="20">
                  <c:v>2.9151584000000001E-2</c:v>
                </c:pt>
                <c:pt idx="21">
                  <c:v>2.0258149999999999E-2</c:v>
                </c:pt>
                <c:pt idx="22">
                  <c:v>2.8010276000000001E-2</c:v>
                </c:pt>
                <c:pt idx="23">
                  <c:v>2.2477685000000001E-2</c:v>
                </c:pt>
                <c:pt idx="24">
                  <c:v>1.8062716999999999E-2</c:v>
                </c:pt>
                <c:pt idx="25">
                  <c:v>1.6717083000000001E-2</c:v>
                </c:pt>
                <c:pt idx="26">
                  <c:v>1.8630819E-2</c:v>
                </c:pt>
                <c:pt idx="27">
                  <c:v>1.4497133000000001E-2</c:v>
                </c:pt>
                <c:pt idx="28">
                  <c:v>8.5555219999999994E-3</c:v>
                </c:pt>
                <c:pt idx="29">
                  <c:v>1.4260112E-2</c:v>
                </c:pt>
                <c:pt idx="30">
                  <c:v>7.8088480000000002E-3</c:v>
                </c:pt>
                <c:pt idx="31">
                  <c:v>1.0748488E-2</c:v>
                </c:pt>
                <c:pt idx="32">
                  <c:v>6.9254039999999996E-3</c:v>
                </c:pt>
                <c:pt idx="33">
                  <c:v>1.5036041999999999E-2</c:v>
                </c:pt>
                <c:pt idx="34">
                  <c:v>5.6964700000000004E-3</c:v>
                </c:pt>
                <c:pt idx="35">
                  <c:v>-2.9997420000000001E-3</c:v>
                </c:pt>
                <c:pt idx="36">
                  <c:v>-3.2602290999999999E-2</c:v>
                </c:pt>
                <c:pt idx="37">
                  <c:v>-4.1602141000000002E-2</c:v>
                </c:pt>
                <c:pt idx="38">
                  <c:v>-4.7707197999999999E-2</c:v>
                </c:pt>
                <c:pt idx="39">
                  <c:v>-3.8006906E-2</c:v>
                </c:pt>
                <c:pt idx="40">
                  <c:v>-2.1941076E-2</c:v>
                </c:pt>
                <c:pt idx="41">
                  <c:v>4.3997239999999998E-3</c:v>
                </c:pt>
                <c:pt idx="42">
                  <c:v>1.7216067000000002E-2</c:v>
                </c:pt>
                <c:pt idx="43">
                  <c:v>2.6091880000000001E-2</c:v>
                </c:pt>
                <c:pt idx="44">
                  <c:v>2.6504626999999999E-2</c:v>
                </c:pt>
                <c:pt idx="45">
                  <c:v>3.2155415E-2</c:v>
                </c:pt>
                <c:pt idx="46">
                  <c:v>3.9296405E-2</c:v>
                </c:pt>
                <c:pt idx="47">
                  <c:v>4.1808934999999998E-2</c:v>
                </c:pt>
                <c:pt idx="48">
                  <c:v>4.1196300999999998E-2</c:v>
                </c:pt>
                <c:pt idx="49">
                  <c:v>4.4215193999999999E-2</c:v>
                </c:pt>
                <c:pt idx="50">
                  <c:v>4.3506148000000001E-2</c:v>
                </c:pt>
                <c:pt idx="51">
                  <c:v>4.3753473000000001E-2</c:v>
                </c:pt>
                <c:pt idx="52">
                  <c:v>3.4727868000000002E-2</c:v>
                </c:pt>
                <c:pt idx="53">
                  <c:v>2.8627302E-2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BGR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Sheet1!$B$4:$BC$4</c:f>
              <c:numCache>
                <c:formatCode>General</c:formatCode>
                <c:ptCount val="54"/>
                <c:pt idx="0">
                  <c:v>5.4015559999999997E-2</c:v>
                </c:pt>
                <c:pt idx="1">
                  <c:v>1.3640942E-2</c:v>
                </c:pt>
                <c:pt idx="2">
                  <c:v>4.2424247999999998E-2</c:v>
                </c:pt>
                <c:pt idx="3">
                  <c:v>3.7636821000000001E-2</c:v>
                </c:pt>
                <c:pt idx="4">
                  <c:v>5.7960137000000002E-2</c:v>
                </c:pt>
                <c:pt idx="5">
                  <c:v>6.2751255000000006E-2</c:v>
                </c:pt>
                <c:pt idx="6">
                  <c:v>7.6189878000000003E-2</c:v>
                </c:pt>
                <c:pt idx="7">
                  <c:v>7.1744991999999994E-2</c:v>
                </c:pt>
                <c:pt idx="8">
                  <c:v>6.3860688999999998E-2</c:v>
                </c:pt>
                <c:pt idx="9">
                  <c:v>6.3880462999999998E-2</c:v>
                </c:pt>
                <c:pt idx="10">
                  <c:v>5.7454078999999998E-2</c:v>
                </c:pt>
                <c:pt idx="11">
                  <c:v>6.0734974999999997E-2</c:v>
                </c:pt>
                <c:pt idx="12">
                  <c:v>5.5634992000000001E-2</c:v>
                </c:pt>
                <c:pt idx="13">
                  <c:v>5.0274225999999998E-2</c:v>
                </c:pt>
                <c:pt idx="14">
                  <c:v>4.4448215999999999E-2</c:v>
                </c:pt>
                <c:pt idx="15">
                  <c:v>4.3929417999999998E-2</c:v>
                </c:pt>
                <c:pt idx="16">
                  <c:v>3.5096267E-2</c:v>
                </c:pt>
                <c:pt idx="17">
                  <c:v>3.4178806999999999E-2</c:v>
                </c:pt>
                <c:pt idx="18">
                  <c:v>3.8822836999999999E-2</c:v>
                </c:pt>
                <c:pt idx="19">
                  <c:v>3.5572489999999998E-2</c:v>
                </c:pt>
                <c:pt idx="20">
                  <c:v>4.0838626000000003E-2</c:v>
                </c:pt>
                <c:pt idx="21">
                  <c:v>4.0628085000000001E-2</c:v>
                </c:pt>
                <c:pt idx="22">
                  <c:v>2.9026817999999999E-2</c:v>
                </c:pt>
                <c:pt idx="23">
                  <c:v>2.6383007E-2</c:v>
                </c:pt>
                <c:pt idx="24">
                  <c:v>2.8975230000000001E-2</c:v>
                </c:pt>
                <c:pt idx="25">
                  <c:v>7.2012630000000003E-3</c:v>
                </c:pt>
                <c:pt idx="26">
                  <c:v>6.7488560000000001E-3</c:v>
                </c:pt>
                <c:pt idx="27">
                  <c:v>1.5584689000000001E-2</c:v>
                </c:pt>
                <c:pt idx="28">
                  <c:v>7.1358860000000001E-3</c:v>
                </c:pt>
                <c:pt idx="29">
                  <c:v>5.8687180000000002E-3</c:v>
                </c:pt>
                <c:pt idx="30">
                  <c:v>5.9547719999999997E-3</c:v>
                </c:pt>
                <c:pt idx="31">
                  <c:v>6.169697E-3</c:v>
                </c:pt>
                <c:pt idx="32">
                  <c:v>3.80615E-4</c:v>
                </c:pt>
                <c:pt idx="33">
                  <c:v>3.1257559999999999E-3</c:v>
                </c:pt>
                <c:pt idx="34">
                  <c:v>-6.7569049999999997E-3</c:v>
                </c:pt>
                <c:pt idx="35">
                  <c:v>-2.1075844999999999E-2</c:v>
                </c:pt>
                <c:pt idx="36">
                  <c:v>-4.0145541999999999E-2</c:v>
                </c:pt>
                <c:pt idx="37">
                  <c:v>-5.2091502999999997E-2</c:v>
                </c:pt>
                <c:pt idx="38">
                  <c:v>-4.8697200000000003E-2</c:v>
                </c:pt>
                <c:pt idx="39">
                  <c:v>-3.9628340999999997E-2</c:v>
                </c:pt>
                <c:pt idx="40">
                  <c:v>-1.1390258E-2</c:v>
                </c:pt>
                <c:pt idx="41">
                  <c:v>-1.3990841E-2</c:v>
                </c:pt>
                <c:pt idx="42">
                  <c:v>-1.0724839999999999E-2</c:v>
                </c:pt>
                <c:pt idx="43">
                  <c:v>-2.6616930000000001E-3</c:v>
                </c:pt>
                <c:pt idx="44">
                  <c:v>2.3126599999999998E-3</c:v>
                </c:pt>
                <c:pt idx="45">
                  <c:v>7.3818920000000001E-3</c:v>
                </c:pt>
                <c:pt idx="46">
                  <c:v>3.55947E-2</c:v>
                </c:pt>
                <c:pt idx="47">
                  <c:v>5.6742579000000001E-2</c:v>
                </c:pt>
                <c:pt idx="48">
                  <c:v>5.9317890999999998E-2</c:v>
                </c:pt>
                <c:pt idx="49">
                  <c:v>6.3837172999999997E-2</c:v>
                </c:pt>
                <c:pt idx="50">
                  <c:v>6.5005284999999996E-2</c:v>
                </c:pt>
                <c:pt idx="51">
                  <c:v>6.9458410999999998E-2</c:v>
                </c:pt>
                <c:pt idx="52">
                  <c:v>7.2797351999999996E-2</c:v>
                </c:pt>
                <c:pt idx="53">
                  <c:v>7.3891603E-2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58568"/>
        <c:axId val="329379448"/>
      </c:lineChart>
      <c:catAx>
        <c:axId val="32935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79448"/>
        <c:crosses val="autoZero"/>
        <c:auto val="1"/>
        <c:lblAlgn val="ctr"/>
        <c:lblOffset val="100"/>
        <c:noMultiLvlLbl val="0"/>
      </c:catAx>
      <c:valAx>
        <c:axId val="329379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5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baseline="0" dirty="0">
                <a:effectLst/>
              </a:rPr>
              <a:t>Standardized 5-year CAGRs (1950-2008)</a:t>
            </a:r>
            <a:endParaRPr lang="en-US" sz="36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Sheet2!$B$2:$BC$2</c:f>
              <c:numCache>
                <c:formatCode>General</c:formatCode>
                <c:ptCount val="54"/>
                <c:pt idx="0">
                  <c:v>0.61552328460359995</c:v>
                </c:pt>
                <c:pt idx="1">
                  <c:v>-0.61542836507185605</c:v>
                </c:pt>
                <c:pt idx="2">
                  <c:v>-1.03865903320006</c:v>
                </c:pt>
                <c:pt idx="3">
                  <c:v>-2.2612509736409101</c:v>
                </c:pt>
                <c:pt idx="4">
                  <c:v>-0.50799561451386599</c:v>
                </c:pt>
                <c:pt idx="5">
                  <c:v>-1.44057452696071</c:v>
                </c:pt>
                <c:pt idx="6">
                  <c:v>-1.3330522501187601</c:v>
                </c:pt>
                <c:pt idx="7">
                  <c:v>-0.382185339519995</c:v>
                </c:pt>
                <c:pt idx="8">
                  <c:v>0.85116207310797198</c:v>
                </c:pt>
                <c:pt idx="9">
                  <c:v>0.56925172372743704</c:v>
                </c:pt>
                <c:pt idx="10">
                  <c:v>1.49010610245411</c:v>
                </c:pt>
                <c:pt idx="11">
                  <c:v>2.5291057005143101</c:v>
                </c:pt>
                <c:pt idx="12">
                  <c:v>1.85636351927929</c:v>
                </c:pt>
                <c:pt idx="13">
                  <c:v>2.0521665209023201</c:v>
                </c:pt>
                <c:pt idx="14">
                  <c:v>1.56545511846261</c:v>
                </c:pt>
                <c:pt idx="15">
                  <c:v>0.224294083628826</c:v>
                </c:pt>
                <c:pt idx="16">
                  <c:v>-0.53378259376991199</c:v>
                </c:pt>
                <c:pt idx="17">
                  <c:v>7.4273767781016006E-2</c:v>
                </c:pt>
                <c:pt idx="18">
                  <c:v>0.28080892516339501</c:v>
                </c:pt>
                <c:pt idx="19">
                  <c:v>-0.45984114211280003</c:v>
                </c:pt>
                <c:pt idx="20">
                  <c:v>-0.52174658776945404</c:v>
                </c:pt>
                <c:pt idx="21">
                  <c:v>4.5474203407222299E-3</c:v>
                </c:pt>
                <c:pt idx="22">
                  <c:v>-0.14566822558116699</c:v>
                </c:pt>
                <c:pt idx="23">
                  <c:v>-0.163816215183375</c:v>
                </c:pt>
                <c:pt idx="24">
                  <c:v>0.60910928727244695</c:v>
                </c:pt>
                <c:pt idx="25">
                  <c:v>0.638963993324554</c:v>
                </c:pt>
                <c:pt idx="26">
                  <c:v>3.7065038416251098E-2</c:v>
                </c:pt>
                <c:pt idx="27">
                  <c:v>-1.36443055274532</c:v>
                </c:pt>
                <c:pt idx="28">
                  <c:v>-1.6509319287487501</c:v>
                </c:pt>
                <c:pt idx="29">
                  <c:v>-0.78001869869195795</c:v>
                </c:pt>
                <c:pt idx="30">
                  <c:v>0.12617866559091501</c:v>
                </c:pt>
                <c:pt idx="31">
                  <c:v>0.34824795303689998</c:v>
                </c:pt>
                <c:pt idx="32">
                  <c:v>1.5752987203545701</c:v>
                </c:pt>
                <c:pt idx="33">
                  <c:v>1.5796293068787</c:v>
                </c:pt>
                <c:pt idx="34">
                  <c:v>0.73923211155387603</c:v>
                </c:pt>
                <c:pt idx="35">
                  <c:v>0.22019094225852401</c:v>
                </c:pt>
                <c:pt idx="36">
                  <c:v>-0.69208893014194794</c:v>
                </c:pt>
                <c:pt idx="37">
                  <c:v>-0.82664000598454501</c:v>
                </c:pt>
                <c:pt idx="38">
                  <c:v>-1.2051394272497999</c:v>
                </c:pt>
                <c:pt idx="39">
                  <c:v>-1.1278070851006099</c:v>
                </c:pt>
                <c:pt idx="40">
                  <c:v>-0.96869809170119903</c:v>
                </c:pt>
                <c:pt idx="41">
                  <c:v>-5.0813477985943697E-2</c:v>
                </c:pt>
                <c:pt idx="42">
                  <c:v>0.218683623190252</c:v>
                </c:pt>
                <c:pt idx="43">
                  <c:v>0.57471513669470298</c:v>
                </c:pt>
                <c:pt idx="44">
                  <c:v>0.74647186237387098</c:v>
                </c:pt>
                <c:pt idx="45">
                  <c:v>1.1123729337936401</c:v>
                </c:pt>
                <c:pt idx="46">
                  <c:v>0.56395328548489998</c:v>
                </c:pt>
                <c:pt idx="47">
                  <c:v>4.8103937180448898E-2</c:v>
                </c:pt>
                <c:pt idx="48">
                  <c:v>-0.27579412939079201</c:v>
                </c:pt>
                <c:pt idx="49">
                  <c:v>-0.51797526556215601</c:v>
                </c:pt>
                <c:pt idx="50">
                  <c:v>-0.70535377787533504</c:v>
                </c:pt>
                <c:pt idx="51">
                  <c:v>-0.35339230081309098</c:v>
                </c:pt>
                <c:pt idx="52">
                  <c:v>-0.33671412602506601</c:v>
                </c:pt>
                <c:pt idx="53">
                  <c:v>-0.99147637191079296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HUN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Sheet2!$B$3:$BC$3</c:f>
              <c:numCache>
                <c:formatCode>General</c:formatCode>
                <c:ptCount val="54"/>
                <c:pt idx="0">
                  <c:v>0.95256258865627697</c:v>
                </c:pt>
                <c:pt idx="1">
                  <c:v>-0.28467097649915502</c:v>
                </c:pt>
                <c:pt idx="2">
                  <c:v>0.26882296760326801</c:v>
                </c:pt>
                <c:pt idx="3">
                  <c:v>0.73619168200625196</c:v>
                </c:pt>
                <c:pt idx="4">
                  <c:v>0.83759148876635203</c:v>
                </c:pt>
                <c:pt idx="5">
                  <c:v>0.58417876714403805</c:v>
                </c:pt>
                <c:pt idx="6">
                  <c:v>1.4919790824505501</c:v>
                </c:pt>
                <c:pt idx="7">
                  <c:v>1.04044068716094</c:v>
                </c:pt>
                <c:pt idx="8">
                  <c:v>0.95104711831107303</c:v>
                </c:pt>
                <c:pt idx="9">
                  <c:v>1.10872684489262</c:v>
                </c:pt>
                <c:pt idx="10">
                  <c:v>0.73335246949682198</c:v>
                </c:pt>
                <c:pt idx="11">
                  <c:v>0.80106835767749596</c:v>
                </c:pt>
                <c:pt idx="12">
                  <c:v>0.93249467658463503</c:v>
                </c:pt>
                <c:pt idx="13">
                  <c:v>0.54878403991160796</c:v>
                </c:pt>
                <c:pt idx="14">
                  <c:v>0.31634824289593499</c:v>
                </c:pt>
                <c:pt idx="15">
                  <c:v>0.21192819533937299</c:v>
                </c:pt>
                <c:pt idx="16">
                  <c:v>0.111042809903328</c:v>
                </c:pt>
                <c:pt idx="17">
                  <c:v>-0.18639597372677599</c:v>
                </c:pt>
                <c:pt idx="18">
                  <c:v>0.16334071634714101</c:v>
                </c:pt>
                <c:pt idx="19">
                  <c:v>0.124546337038151</c:v>
                </c:pt>
                <c:pt idx="20">
                  <c:v>0.32312571230612303</c:v>
                </c:pt>
                <c:pt idx="21">
                  <c:v>-6.3698680496647106E-2</c:v>
                </c:pt>
                <c:pt idx="22">
                  <c:v>0.27348394579602697</c:v>
                </c:pt>
                <c:pt idx="23">
                  <c:v>3.2841112645067998E-2</c:v>
                </c:pt>
                <c:pt idx="24">
                  <c:v>-0.159190145004526</c:v>
                </c:pt>
                <c:pt idx="25">
                  <c:v>-0.21771917383464501</c:v>
                </c:pt>
                <c:pt idx="26">
                  <c:v>-0.13448026227530799</c:v>
                </c:pt>
                <c:pt idx="27">
                  <c:v>-0.31427701761045901</c:v>
                </c:pt>
                <c:pt idx="28">
                  <c:v>-0.57271038174688305</c:v>
                </c:pt>
                <c:pt idx="29">
                  <c:v>-0.324586365428917</c:v>
                </c:pt>
                <c:pt idx="30">
                  <c:v>-0.60518734358992599</c:v>
                </c:pt>
                <c:pt idx="31">
                  <c:v>-0.47732622064700703</c:v>
                </c:pt>
                <c:pt idx="32">
                  <c:v>-0.64361318549477897</c:v>
                </c:pt>
                <c:pt idx="33">
                  <c:v>-0.29083689912518701</c:v>
                </c:pt>
                <c:pt idx="34">
                  <c:v>-0.69706628902539303</c:v>
                </c:pt>
                <c:pt idx="35">
                  <c:v>-1.0753124115674999</c:v>
                </c:pt>
                <c:pt idx="36">
                  <c:v>-2.3628901956202402</c:v>
                </c:pt>
                <c:pt idx="37">
                  <c:v>-2.7543432059608999</c:v>
                </c:pt>
                <c:pt idx="38">
                  <c:v>-3.0198857362198899</c:v>
                </c:pt>
                <c:pt idx="39">
                  <c:v>-2.5979666481702601</c:v>
                </c:pt>
                <c:pt idx="40">
                  <c:v>-1.8991752775228199</c:v>
                </c:pt>
                <c:pt idx="41">
                  <c:v>-0.75346890966320501</c:v>
                </c:pt>
                <c:pt idx="42">
                  <c:v>-0.19601561334065601</c:v>
                </c:pt>
                <c:pt idx="43">
                  <c:v>0.190042345188741</c:v>
                </c:pt>
                <c:pt idx="44">
                  <c:v>0.207994983917062</c:v>
                </c:pt>
                <c:pt idx="45">
                  <c:v>0.453778855136793</c:v>
                </c:pt>
                <c:pt idx="46">
                  <c:v>0.76437981318749104</c:v>
                </c:pt>
                <c:pt idx="47">
                  <c:v>0.87366357148026497</c:v>
                </c:pt>
                <c:pt idx="48">
                  <c:v>0.84701674697351903</c:v>
                </c:pt>
                <c:pt idx="49">
                  <c:v>0.97832501908320502</c:v>
                </c:pt>
                <c:pt idx="50">
                  <c:v>0.94748470605909796</c:v>
                </c:pt>
                <c:pt idx="51">
                  <c:v>0.95824223154924604</c:v>
                </c:pt>
                <c:pt idx="52">
                  <c:v>0.56566899450687902</c:v>
                </c:pt>
                <c:pt idx="53">
                  <c:v>0.30032180255569102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BGR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Sheet2!$B$1:$BC$1</c:f>
              <c:numCache>
                <c:formatCode>General</c:formatCode>
                <c:ptCount val="54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>
                  <c:v>2006</c:v>
                </c:pt>
                <c:pt idx="52">
                  <c:v>2007</c:v>
                </c:pt>
                <c:pt idx="53">
                  <c:v>2008</c:v>
                </c:pt>
              </c:numCache>
            </c:numRef>
          </c:cat>
          <c:val>
            <c:numRef>
              <c:f>Sheet2!$B$4:$BC$4</c:f>
              <c:numCache>
                <c:formatCode>General</c:formatCode>
                <c:ptCount val="54"/>
                <c:pt idx="0">
                  <c:v>0.78225640786888795</c:v>
                </c:pt>
                <c:pt idx="1">
                  <c:v>-0.40757886239876201</c:v>
                </c:pt>
                <c:pt idx="2">
                  <c:v>0.44066179894214502</c:v>
                </c:pt>
                <c:pt idx="3">
                  <c:v>0.29957688518688302</c:v>
                </c:pt>
                <c:pt idx="4">
                  <c:v>0.89850263070340697</c:v>
                </c:pt>
                <c:pt idx="5">
                  <c:v>1.03969631779697</c:v>
                </c:pt>
                <c:pt idx="6">
                  <c:v>1.43573096583327</c:v>
                </c:pt>
                <c:pt idx="7">
                  <c:v>1.3047406952846099</c:v>
                </c:pt>
                <c:pt idx="8">
                  <c:v>1.0723912080182001</c:v>
                </c:pt>
                <c:pt idx="9">
                  <c:v>1.0729739454854501</c:v>
                </c:pt>
                <c:pt idx="10">
                  <c:v>0.88358916063166304</c:v>
                </c:pt>
                <c:pt idx="11">
                  <c:v>0.98027678201993296</c:v>
                </c:pt>
                <c:pt idx="12">
                  <c:v>0.82998087950104305</c:v>
                </c:pt>
                <c:pt idx="13">
                  <c:v>0.67199973247318401</c:v>
                </c:pt>
                <c:pt idx="14">
                  <c:v>0.50030789917999896</c:v>
                </c:pt>
                <c:pt idx="15">
                  <c:v>0.48501898279831801</c:v>
                </c:pt>
                <c:pt idx="16">
                  <c:v>0.22470705594863299</c:v>
                </c:pt>
                <c:pt idx="17">
                  <c:v>0.197669617054233</c:v>
                </c:pt>
                <c:pt idx="18">
                  <c:v>0.33452863799112598</c:v>
                </c:pt>
                <c:pt idx="19">
                  <c:v>0.238741292059862</c:v>
                </c:pt>
                <c:pt idx="20">
                  <c:v>0.39393370405559203</c:v>
                </c:pt>
                <c:pt idx="21">
                  <c:v>0.38772908541034801</c:v>
                </c:pt>
                <c:pt idx="22">
                  <c:v>4.5841103797934997E-2</c:v>
                </c:pt>
                <c:pt idx="23">
                  <c:v>-3.2071697153434602E-2</c:v>
                </c:pt>
                <c:pt idx="24">
                  <c:v>4.4320811471638202E-2</c:v>
                </c:pt>
                <c:pt idx="25">
                  <c:v>-0.59735544934757001</c:v>
                </c:pt>
                <c:pt idx="26">
                  <c:v>-0.61068783072430499</c:v>
                </c:pt>
                <c:pt idx="27">
                  <c:v>-0.35029686564830498</c:v>
                </c:pt>
                <c:pt idx="28">
                  <c:v>-0.59928210189111297</c:v>
                </c:pt>
                <c:pt idx="29">
                  <c:v>-0.63662539464386503</c:v>
                </c:pt>
                <c:pt idx="30">
                  <c:v>-0.63408939332869196</c:v>
                </c:pt>
                <c:pt idx="31">
                  <c:v>-0.62775557871619803</c:v>
                </c:pt>
                <c:pt idx="32">
                  <c:v>-0.79835914816846099</c:v>
                </c:pt>
                <c:pt idx="33">
                  <c:v>-0.71746016396859003</c:v>
                </c:pt>
                <c:pt idx="34">
                  <c:v>-1.00870102776818</c:v>
                </c:pt>
                <c:pt idx="35">
                  <c:v>-1.43067851483311</c:v>
                </c:pt>
                <c:pt idx="36">
                  <c:v>-1.9926602550421999</c:v>
                </c:pt>
                <c:pt idx="37">
                  <c:v>-2.3447063285193899</c:v>
                </c:pt>
                <c:pt idx="38">
                  <c:v>-2.2446766161051399</c:v>
                </c:pt>
                <c:pt idx="39">
                  <c:v>-1.97741840206373</c:v>
                </c:pt>
                <c:pt idx="40">
                  <c:v>-1.14524539876385</c:v>
                </c:pt>
                <c:pt idx="41">
                  <c:v>-1.2218842756111401</c:v>
                </c:pt>
                <c:pt idx="42">
                  <c:v>-1.1256356081307599</c:v>
                </c:pt>
                <c:pt idx="43">
                  <c:v>-0.88801560910184796</c:v>
                </c:pt>
                <c:pt idx="44">
                  <c:v>-0.74142200798934499</c:v>
                </c:pt>
                <c:pt idx="45">
                  <c:v>-0.59203233384383502</c:v>
                </c:pt>
                <c:pt idx="46">
                  <c:v>0.23939581816219299</c:v>
                </c:pt>
                <c:pt idx="47">
                  <c:v>0.86262133884829795</c:v>
                </c:pt>
                <c:pt idx="48">
                  <c:v>0.93851548228127202</c:v>
                </c:pt>
                <c:pt idx="49">
                  <c:v>1.0716981942486199</c:v>
                </c:pt>
                <c:pt idx="50">
                  <c:v>1.10612231826691</c:v>
                </c:pt>
                <c:pt idx="51">
                  <c:v>1.23735542065182</c:v>
                </c:pt>
                <c:pt idx="52">
                  <c:v>1.33575362140118</c:v>
                </c:pt>
                <c:pt idx="53">
                  <c:v>1.3680010703882099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520048"/>
        <c:axId val="329557912"/>
      </c:lineChart>
      <c:catAx>
        <c:axId val="32952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557912"/>
        <c:crosses val="autoZero"/>
        <c:auto val="1"/>
        <c:lblAlgn val="ctr"/>
        <c:lblOffset val="100"/>
        <c:noMultiLvlLbl val="0"/>
      </c:catAx>
      <c:valAx>
        <c:axId val="32955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52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4F99-9472-475F-BB94-BE8F3FB08634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B51D-9758-412E-A632-410AA13A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Language, Diffusion, and Economic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Kyle Chan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Department of Sociology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Princeton University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May 6,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361950" y="-14816"/>
          <a:ext cx="11468099" cy="688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22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96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4"/>
            <a:ext cx="15146811" cy="68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122363"/>
            <a:ext cx="101346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Mantel test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08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herhetoricalgadfly.org/wp-content/uploads/2015/11/d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887325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90625" y="1122363"/>
            <a:ext cx="101346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Mantel test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650" y="2778919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Linguistic Distance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562850" y="2778919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Patterns of Economic Growth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5528723" y="3126582"/>
            <a:ext cx="1134553" cy="561975"/>
          </a:xfrm>
          <a:prstGeom prst="rightArrow">
            <a:avLst/>
          </a:prstGeom>
          <a:solidFill>
            <a:srgbClr val="7030A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60193" y="1838326"/>
            <a:ext cx="1364457" cy="14478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7030A0"/>
                </a:solidFill>
              </a:rPr>
              <a:t>?</a:t>
            </a:r>
            <a:endParaRPr lang="en-US" sz="8800" dirty="0">
              <a:solidFill>
                <a:srgbClr val="7030A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79042" y="4329113"/>
            <a:ext cx="5612608" cy="135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Pearson r  =  0.18</a:t>
            </a:r>
          </a:p>
          <a:p>
            <a:pPr algn="l"/>
            <a:r>
              <a:rPr lang="en-US" sz="4000" dirty="0" smtClean="0"/>
              <a:t>P-value     ≤  1 in 99,999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3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122363"/>
            <a:ext cx="101346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51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does </a:t>
            </a:r>
            <a:r>
              <a:rPr lang="en-US" sz="4800" dirty="0" smtClean="0">
                <a:solidFill>
                  <a:srgbClr val="7030A0"/>
                </a:solidFill>
              </a:rPr>
              <a:t>global inequality </a:t>
            </a:r>
            <a:r>
              <a:rPr lang="en-US" sz="4800" dirty="0" smtClean="0"/>
              <a:t>exist?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75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78" y="6538679"/>
            <a:ext cx="48452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Source: Wikipedia (based on World Bank GDP (PPP) per capita 2014)</a:t>
            </a:r>
            <a:endParaRPr lang="en-US" sz="1200" dirty="0"/>
          </a:p>
        </p:txBody>
      </p:sp>
      <p:pic>
        <p:nvPicPr>
          <p:cNvPr id="3" name="Picture 4" descr="https://upload.wikimedia.org/wikipedia/commons/6/6f/GDP_%28PPP%29_per_capita_by_countr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881" y="381002"/>
            <a:ext cx="13446495" cy="58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01225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</a:t>
            </a:r>
            <a:r>
              <a:rPr lang="en-US" sz="4800" dirty="0" smtClean="0">
                <a:solidFill>
                  <a:srgbClr val="7030A0"/>
                </a:solidFill>
              </a:rPr>
              <a:t>patterns of development </a:t>
            </a:r>
            <a:r>
              <a:rPr lang="en-US" sz="4800" dirty="0" smtClean="0"/>
              <a:t>exist?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52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582" y="723997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Geography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9582" y="2731391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Colonialism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9582" y="4738785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Culture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476750" y="723997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Religion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476750" y="2731391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Ideology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476750" y="4738785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Communism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93919" y="723997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Trade Networks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8493919" y="2731390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International Institutions</a:t>
            </a:r>
            <a:endParaRPr lang="en-US" sz="3200" dirty="0"/>
          </a:p>
        </p:txBody>
      </p:sp>
      <p:pic>
        <p:nvPicPr>
          <p:cNvPr id="1026" name="Picture 2" descr="http://paymentweek.com/wp-content/uploads/2015/08/goldma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8531"/>
          <a:stretch/>
        </p:blipFill>
        <p:spPr bwMode="auto">
          <a:xfrm>
            <a:off x="8511381" y="4738784"/>
            <a:ext cx="3221038" cy="18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122363"/>
            <a:ext cx="101346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Technological </a:t>
            </a:r>
            <a:r>
              <a:rPr lang="en-US" sz="4800" dirty="0" smtClean="0">
                <a:solidFill>
                  <a:srgbClr val="7030A0"/>
                </a:solidFill>
              </a:rPr>
              <a:t>diffusion </a:t>
            </a:r>
            <a:r>
              <a:rPr lang="en-US" sz="4800" dirty="0" smtClean="0"/>
              <a:t>across cultures?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961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650" y="2778919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Linguistic Distance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562850" y="2778919"/>
            <a:ext cx="3238500" cy="1300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Patterns of Economic Growth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5528723" y="3126582"/>
            <a:ext cx="1134553" cy="561975"/>
          </a:xfrm>
          <a:prstGeom prst="rightArrow">
            <a:avLst/>
          </a:prstGeom>
          <a:solidFill>
            <a:srgbClr val="7030A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60193" y="1838326"/>
            <a:ext cx="1364457" cy="14478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7030A0"/>
                </a:solidFill>
              </a:rPr>
              <a:t>?</a:t>
            </a:r>
            <a:endParaRPr lang="en-US" sz="8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375708" y="-26458"/>
          <a:ext cx="11440583" cy="691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016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1755776"/>
            <a:ext cx="101346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4800" dirty="0" smtClean="0"/>
              <a:t>Standardized growth rates</a:t>
            </a:r>
            <a:br>
              <a:rPr lang="en-US" sz="4800" dirty="0" smtClean="0"/>
            </a:br>
            <a:r>
              <a:rPr lang="el-GR" sz="4800" dirty="0" smtClean="0"/>
              <a:t>μ</a:t>
            </a:r>
            <a:r>
              <a:rPr lang="en-US" sz="4800" dirty="0" smtClean="0"/>
              <a:t> = 0</a:t>
            </a:r>
            <a:br>
              <a:rPr lang="en-US" sz="4800" dirty="0" smtClean="0"/>
            </a:br>
            <a:r>
              <a:rPr lang="el-GR" sz="4800" dirty="0" smtClean="0"/>
              <a:t>σ</a:t>
            </a:r>
            <a:r>
              <a:rPr lang="en-US" sz="4800" dirty="0" smtClean="0"/>
              <a:t> =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68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105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Language, Diffusion, and Economic Development</vt:lpstr>
      <vt:lpstr>Why does global inequality exist?</vt:lpstr>
      <vt:lpstr>PowerPoint Presentation</vt:lpstr>
      <vt:lpstr>Why do patterns of development exist?</vt:lpstr>
      <vt:lpstr>PowerPoint Presentation</vt:lpstr>
      <vt:lpstr>Technological diffusion across cultures?</vt:lpstr>
      <vt:lpstr>?</vt:lpstr>
      <vt:lpstr>PowerPoint Presentation</vt:lpstr>
      <vt:lpstr>Standardized growth rates μ = 0 σ = 1</vt:lpstr>
      <vt:lpstr>PowerPoint Presentation</vt:lpstr>
      <vt:lpstr>PowerPoint Presentation</vt:lpstr>
      <vt:lpstr>PowerPoint Presentation</vt:lpstr>
      <vt:lpstr>Mantel test</vt:lpstr>
      <vt:lpstr>Mantel test</vt:lpstr>
      <vt:lpstr>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Language, Culture, and Economic Development</dc:title>
  <dc:creator>Kyle Chan</dc:creator>
  <cp:lastModifiedBy>Kyle Chan</cp:lastModifiedBy>
  <cp:revision>14</cp:revision>
  <dcterms:created xsi:type="dcterms:W3CDTF">2016-05-05T14:46:00Z</dcterms:created>
  <dcterms:modified xsi:type="dcterms:W3CDTF">2016-05-05T16:07:00Z</dcterms:modified>
</cp:coreProperties>
</file>