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Raleway"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1C2CC3-8880-4F77-9A23-5E749482180A}">
  <a:tblStyle styleId="{AF1C2CC3-8880-4F77-9A23-5E74948218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151202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251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1687363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1687363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2499510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1687363f9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1687363f9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First pie chart: Results from the post-pilot survey</a:t>
            </a:r>
            <a:endParaRPr sz="1000"/>
          </a:p>
          <a:p>
            <a:pPr marL="0" lvl="0" indent="0" algn="l" rtl="0">
              <a:spcBef>
                <a:spcPts val="0"/>
              </a:spcBef>
              <a:spcAft>
                <a:spcPts val="0"/>
              </a:spcAft>
              <a:buNone/>
            </a:pPr>
            <a:r>
              <a:rPr lang="en" sz="1000"/>
              <a:t>Second pie chart: Results from the post-launch survey, after making changes</a:t>
            </a:r>
            <a:endParaRPr sz="1000"/>
          </a:p>
          <a:p>
            <a:pPr marL="0" lvl="0" indent="0" algn="l" rtl="0">
              <a:spcBef>
                <a:spcPts val="0"/>
              </a:spcBef>
              <a:spcAft>
                <a:spcPts val="0"/>
              </a:spcAft>
              <a:buNone/>
            </a:pPr>
            <a:r>
              <a:rPr lang="en" sz="1000"/>
              <a:t>Satisfaction has gone up from 72% (4 and 5 rating) to 86% (4 and 5 rating)</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Post-pilot data:</a:t>
            </a:r>
            <a:endParaRPr sz="1000"/>
          </a:p>
          <a:p>
            <a:pPr marL="0" lvl="0" indent="0" algn="l" rtl="0">
              <a:spcBef>
                <a:spcPts val="0"/>
              </a:spcBef>
              <a:spcAft>
                <a:spcPts val="0"/>
              </a:spcAft>
              <a:buClr>
                <a:schemeClr val="dk1"/>
              </a:buClr>
              <a:buSzPts val="1100"/>
              <a:buFont typeface="Arial"/>
              <a:buNone/>
            </a:pPr>
            <a:r>
              <a:rPr lang="en" sz="1000"/>
              <a:t>1 - Lacking	2	4%</a:t>
            </a:r>
            <a:endParaRPr sz="1000"/>
          </a:p>
          <a:p>
            <a:pPr marL="0" lvl="0" indent="0" algn="l" rtl="0">
              <a:spcBef>
                <a:spcPts val="0"/>
              </a:spcBef>
              <a:spcAft>
                <a:spcPts val="0"/>
              </a:spcAft>
              <a:buClr>
                <a:schemeClr val="dk1"/>
              </a:buClr>
              <a:buSzPts val="1100"/>
              <a:buFont typeface="Arial"/>
              <a:buNone/>
            </a:pPr>
            <a:r>
              <a:rPr lang="en" sz="1000"/>
              <a:t>2		5	10%</a:t>
            </a:r>
            <a:endParaRPr sz="1000"/>
          </a:p>
          <a:p>
            <a:pPr marL="0" lvl="0" indent="0" algn="l" rtl="0">
              <a:spcBef>
                <a:spcPts val="0"/>
              </a:spcBef>
              <a:spcAft>
                <a:spcPts val="0"/>
              </a:spcAft>
              <a:buClr>
                <a:schemeClr val="dk1"/>
              </a:buClr>
              <a:buSzPts val="1100"/>
              <a:buFont typeface="Arial"/>
              <a:buNone/>
            </a:pPr>
            <a:r>
              <a:rPr lang="en" sz="1000"/>
              <a:t>3		7	14%</a:t>
            </a:r>
            <a:endParaRPr sz="1000"/>
          </a:p>
          <a:p>
            <a:pPr marL="0" lvl="0" indent="0" algn="l" rtl="0">
              <a:spcBef>
                <a:spcPts val="0"/>
              </a:spcBef>
              <a:spcAft>
                <a:spcPts val="0"/>
              </a:spcAft>
              <a:buClr>
                <a:schemeClr val="dk1"/>
              </a:buClr>
              <a:buSzPts val="1100"/>
              <a:buFont typeface="Arial"/>
              <a:buNone/>
            </a:pPr>
            <a:r>
              <a:rPr lang="en" sz="1000"/>
              <a:t>4		20	40%</a:t>
            </a:r>
            <a:endParaRPr sz="1000"/>
          </a:p>
          <a:p>
            <a:pPr marL="0" lvl="0" indent="0" algn="l" rtl="0">
              <a:spcBef>
                <a:spcPts val="0"/>
              </a:spcBef>
              <a:spcAft>
                <a:spcPts val="0"/>
              </a:spcAft>
              <a:buNone/>
            </a:pPr>
            <a:r>
              <a:rPr lang="en" sz="1000"/>
              <a:t>5 - Great	16	32%</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Post-launch data:</a:t>
            </a:r>
            <a:endParaRPr sz="1000"/>
          </a:p>
          <a:p>
            <a:pPr marL="0" lvl="0" indent="0" algn="l" rtl="0">
              <a:spcBef>
                <a:spcPts val="0"/>
              </a:spcBef>
              <a:spcAft>
                <a:spcPts val="0"/>
              </a:spcAft>
              <a:buNone/>
            </a:pPr>
            <a:r>
              <a:rPr lang="en" sz="1000"/>
              <a:t>1 - Lacking	1	2%</a:t>
            </a:r>
            <a:endParaRPr sz="1000"/>
          </a:p>
          <a:p>
            <a:pPr marL="0" lvl="0" indent="0" algn="l" rtl="0">
              <a:spcBef>
                <a:spcPts val="0"/>
              </a:spcBef>
              <a:spcAft>
                <a:spcPts val="0"/>
              </a:spcAft>
              <a:buNone/>
            </a:pPr>
            <a:r>
              <a:rPr lang="en" sz="1000"/>
              <a:t>2		2	4%</a:t>
            </a:r>
            <a:endParaRPr sz="1000"/>
          </a:p>
          <a:p>
            <a:pPr marL="0" lvl="0" indent="0" algn="l" rtl="0">
              <a:spcBef>
                <a:spcPts val="0"/>
              </a:spcBef>
              <a:spcAft>
                <a:spcPts val="0"/>
              </a:spcAft>
              <a:buNone/>
            </a:pPr>
            <a:r>
              <a:rPr lang="en" sz="1000"/>
              <a:t>3		4	8%</a:t>
            </a:r>
            <a:endParaRPr sz="1000"/>
          </a:p>
          <a:p>
            <a:pPr marL="0" lvl="0" indent="0" algn="l" rtl="0">
              <a:spcBef>
                <a:spcPts val="0"/>
              </a:spcBef>
              <a:spcAft>
                <a:spcPts val="0"/>
              </a:spcAft>
              <a:buNone/>
            </a:pPr>
            <a:r>
              <a:rPr lang="en" sz="1000"/>
              <a:t>4		22	44%</a:t>
            </a:r>
            <a:endParaRPr sz="1000"/>
          </a:p>
          <a:p>
            <a:pPr marL="0" lvl="0" indent="0" algn="l" rtl="0">
              <a:spcBef>
                <a:spcPts val="0"/>
              </a:spcBef>
              <a:spcAft>
                <a:spcPts val="0"/>
              </a:spcAft>
              <a:buNone/>
            </a:pPr>
            <a:r>
              <a:rPr lang="en" sz="1000"/>
              <a:t>5 - Great	21	42%</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Tree>
    <p:extLst>
      <p:ext uri="{BB962C8B-B14F-4D97-AF65-F5344CB8AC3E}">
        <p14:creationId xmlns:p14="http://schemas.microsoft.com/office/powerpoint/2010/main" val="1649265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9abcc198e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9abcc198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First pie chart: Results from the post-pilot survey</a:t>
            </a:r>
            <a:endParaRPr sz="1000"/>
          </a:p>
          <a:p>
            <a:pPr marL="0" lvl="0" indent="0" algn="l" rtl="0">
              <a:spcBef>
                <a:spcPts val="0"/>
              </a:spcBef>
              <a:spcAft>
                <a:spcPts val="0"/>
              </a:spcAft>
              <a:buNone/>
            </a:pPr>
            <a:r>
              <a:rPr lang="en" sz="1000"/>
              <a:t>Second pie chart: Results from the post-launch survey, after making changes</a:t>
            </a:r>
            <a:endParaRPr sz="1000"/>
          </a:p>
          <a:p>
            <a:pPr marL="0" lvl="0" indent="0" algn="l" rtl="0">
              <a:spcBef>
                <a:spcPts val="0"/>
              </a:spcBef>
              <a:spcAft>
                <a:spcPts val="0"/>
              </a:spcAft>
              <a:buNone/>
            </a:pPr>
            <a:r>
              <a:rPr lang="en" sz="1000"/>
              <a:t>Satisfaction has gone up from 72% (4 and 5 rating) to 86% (4 and 5 rating)</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Post-pilot data:</a:t>
            </a:r>
            <a:endParaRPr sz="1000"/>
          </a:p>
          <a:p>
            <a:pPr marL="0" lvl="0" indent="0" algn="l" rtl="0">
              <a:spcBef>
                <a:spcPts val="0"/>
              </a:spcBef>
              <a:spcAft>
                <a:spcPts val="0"/>
              </a:spcAft>
              <a:buClr>
                <a:schemeClr val="dk1"/>
              </a:buClr>
              <a:buSzPts val="1100"/>
              <a:buFont typeface="Arial"/>
              <a:buNone/>
            </a:pPr>
            <a:r>
              <a:rPr lang="en" sz="1000"/>
              <a:t>1 - Lacking	2	4%</a:t>
            </a:r>
            <a:endParaRPr sz="1000"/>
          </a:p>
          <a:p>
            <a:pPr marL="0" lvl="0" indent="0" algn="l" rtl="0">
              <a:spcBef>
                <a:spcPts val="0"/>
              </a:spcBef>
              <a:spcAft>
                <a:spcPts val="0"/>
              </a:spcAft>
              <a:buClr>
                <a:schemeClr val="dk1"/>
              </a:buClr>
              <a:buSzPts val="1100"/>
              <a:buFont typeface="Arial"/>
              <a:buNone/>
            </a:pPr>
            <a:r>
              <a:rPr lang="en" sz="1000"/>
              <a:t>2		5	10%</a:t>
            </a:r>
            <a:endParaRPr sz="1000"/>
          </a:p>
          <a:p>
            <a:pPr marL="0" lvl="0" indent="0" algn="l" rtl="0">
              <a:spcBef>
                <a:spcPts val="0"/>
              </a:spcBef>
              <a:spcAft>
                <a:spcPts val="0"/>
              </a:spcAft>
              <a:buClr>
                <a:schemeClr val="dk1"/>
              </a:buClr>
              <a:buSzPts val="1100"/>
              <a:buFont typeface="Arial"/>
              <a:buNone/>
            </a:pPr>
            <a:r>
              <a:rPr lang="en" sz="1000"/>
              <a:t>3		7	14%</a:t>
            </a:r>
            <a:endParaRPr sz="1000"/>
          </a:p>
          <a:p>
            <a:pPr marL="0" lvl="0" indent="0" algn="l" rtl="0">
              <a:spcBef>
                <a:spcPts val="0"/>
              </a:spcBef>
              <a:spcAft>
                <a:spcPts val="0"/>
              </a:spcAft>
              <a:buClr>
                <a:schemeClr val="dk1"/>
              </a:buClr>
              <a:buSzPts val="1100"/>
              <a:buFont typeface="Arial"/>
              <a:buNone/>
            </a:pPr>
            <a:r>
              <a:rPr lang="en" sz="1000"/>
              <a:t>4		20	40%</a:t>
            </a:r>
            <a:endParaRPr sz="1000"/>
          </a:p>
          <a:p>
            <a:pPr marL="0" lvl="0" indent="0" algn="l" rtl="0">
              <a:spcBef>
                <a:spcPts val="0"/>
              </a:spcBef>
              <a:spcAft>
                <a:spcPts val="0"/>
              </a:spcAft>
              <a:buNone/>
            </a:pPr>
            <a:r>
              <a:rPr lang="en" sz="1000"/>
              <a:t>5 - Great	16	32%</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Post-launch data:</a:t>
            </a:r>
            <a:endParaRPr sz="1000"/>
          </a:p>
          <a:p>
            <a:pPr marL="0" lvl="0" indent="0" algn="l" rtl="0">
              <a:spcBef>
                <a:spcPts val="0"/>
              </a:spcBef>
              <a:spcAft>
                <a:spcPts val="0"/>
              </a:spcAft>
              <a:buNone/>
            </a:pPr>
            <a:r>
              <a:rPr lang="en" sz="1000"/>
              <a:t>1 - Lacking	1	2%</a:t>
            </a:r>
            <a:endParaRPr sz="1000"/>
          </a:p>
          <a:p>
            <a:pPr marL="0" lvl="0" indent="0" algn="l" rtl="0">
              <a:spcBef>
                <a:spcPts val="0"/>
              </a:spcBef>
              <a:spcAft>
                <a:spcPts val="0"/>
              </a:spcAft>
              <a:buNone/>
            </a:pPr>
            <a:r>
              <a:rPr lang="en" sz="1000"/>
              <a:t>2		2	4%</a:t>
            </a:r>
            <a:endParaRPr sz="1000"/>
          </a:p>
          <a:p>
            <a:pPr marL="0" lvl="0" indent="0" algn="l" rtl="0">
              <a:spcBef>
                <a:spcPts val="0"/>
              </a:spcBef>
              <a:spcAft>
                <a:spcPts val="0"/>
              </a:spcAft>
              <a:buNone/>
            </a:pPr>
            <a:r>
              <a:rPr lang="en" sz="1000"/>
              <a:t>3		4	8%</a:t>
            </a:r>
            <a:endParaRPr sz="1000"/>
          </a:p>
          <a:p>
            <a:pPr marL="0" lvl="0" indent="0" algn="l" rtl="0">
              <a:spcBef>
                <a:spcPts val="0"/>
              </a:spcBef>
              <a:spcAft>
                <a:spcPts val="0"/>
              </a:spcAft>
              <a:buNone/>
            </a:pPr>
            <a:r>
              <a:rPr lang="en" sz="1000"/>
              <a:t>4		22	44%</a:t>
            </a:r>
            <a:endParaRPr sz="1000"/>
          </a:p>
          <a:p>
            <a:pPr marL="0" lvl="0" indent="0" algn="l" rtl="0">
              <a:spcBef>
                <a:spcPts val="0"/>
              </a:spcBef>
              <a:spcAft>
                <a:spcPts val="0"/>
              </a:spcAft>
              <a:buNone/>
            </a:pPr>
            <a:r>
              <a:rPr lang="en" sz="1000"/>
              <a:t>5 - Great	21	42%</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Tree>
    <p:extLst>
      <p:ext uri="{BB962C8B-B14F-4D97-AF65-F5344CB8AC3E}">
        <p14:creationId xmlns:p14="http://schemas.microsoft.com/office/powerpoint/2010/main" val="399627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0414877a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0414877a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This is a chart of Sauce &amp; Spoon revenue, showing that after tablet implementation, revenue increased. December revenue was up to 20% over September’s monthly revenue.</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Sales data:</a:t>
            </a:r>
            <a:endParaRPr sz="1000"/>
          </a:p>
          <a:p>
            <a:pPr marL="0" lvl="0" indent="0" algn="l" rtl="0">
              <a:lnSpc>
                <a:spcPct val="115000"/>
              </a:lnSpc>
              <a:spcBef>
                <a:spcPts val="0"/>
              </a:spcBef>
              <a:spcAft>
                <a:spcPts val="0"/>
              </a:spcAft>
              <a:buNone/>
            </a:pPr>
            <a:r>
              <a:rPr lang="en" sz="1000"/>
              <a:t>October</a:t>
            </a:r>
            <a:endParaRPr sz="1000"/>
          </a:p>
          <a:p>
            <a:pPr marL="0" lvl="0" indent="0" algn="l" rtl="0">
              <a:lnSpc>
                <a:spcPct val="115000"/>
              </a:lnSpc>
              <a:spcBef>
                <a:spcPts val="0"/>
              </a:spcBef>
              <a:spcAft>
                <a:spcPts val="0"/>
              </a:spcAft>
              <a:buNone/>
            </a:pPr>
            <a:r>
              <a:rPr lang="en" sz="1000"/>
              <a:t>$61,000.00</a:t>
            </a:r>
            <a:endParaRPr sz="1000"/>
          </a:p>
          <a:p>
            <a:pPr marL="0" lvl="0" indent="0" algn="l" rtl="0">
              <a:lnSpc>
                <a:spcPct val="115000"/>
              </a:lnSpc>
              <a:spcBef>
                <a:spcPts val="0"/>
              </a:spcBef>
              <a:spcAft>
                <a:spcPts val="0"/>
              </a:spcAft>
              <a:buNone/>
            </a:pPr>
            <a:r>
              <a:rPr lang="en" sz="1000"/>
              <a:t>November</a:t>
            </a:r>
            <a:endParaRPr sz="1000"/>
          </a:p>
          <a:p>
            <a:pPr marL="0" lvl="0" indent="0" algn="l" rtl="0">
              <a:lnSpc>
                <a:spcPct val="115000"/>
              </a:lnSpc>
              <a:spcBef>
                <a:spcPts val="0"/>
              </a:spcBef>
              <a:spcAft>
                <a:spcPts val="0"/>
              </a:spcAft>
              <a:buNone/>
            </a:pPr>
            <a:r>
              <a:rPr lang="en" sz="1000"/>
              <a:t>$62,000.00</a:t>
            </a:r>
            <a:endParaRPr sz="1000"/>
          </a:p>
          <a:p>
            <a:pPr marL="0" lvl="0" indent="0" algn="l" rtl="0">
              <a:lnSpc>
                <a:spcPct val="115000"/>
              </a:lnSpc>
              <a:spcBef>
                <a:spcPts val="0"/>
              </a:spcBef>
              <a:spcAft>
                <a:spcPts val="0"/>
              </a:spcAft>
              <a:buNone/>
            </a:pPr>
            <a:r>
              <a:rPr lang="en" sz="1000"/>
              <a:t>December</a:t>
            </a:r>
            <a:endParaRPr sz="1000"/>
          </a:p>
          <a:p>
            <a:pPr marL="0" lvl="0" indent="0" algn="l" rtl="0">
              <a:lnSpc>
                <a:spcPct val="115000"/>
              </a:lnSpc>
              <a:spcBef>
                <a:spcPts val="0"/>
              </a:spcBef>
              <a:spcAft>
                <a:spcPts val="0"/>
              </a:spcAft>
              <a:buNone/>
            </a:pPr>
            <a:r>
              <a:rPr lang="en" sz="1000"/>
              <a:t>$62,000.00</a:t>
            </a:r>
            <a:endParaRPr sz="1000"/>
          </a:p>
          <a:p>
            <a:pPr marL="0" lvl="0" indent="0" algn="l" rtl="0">
              <a:lnSpc>
                <a:spcPct val="115000"/>
              </a:lnSpc>
              <a:spcBef>
                <a:spcPts val="0"/>
              </a:spcBef>
              <a:spcAft>
                <a:spcPts val="0"/>
              </a:spcAft>
              <a:buNone/>
            </a:pPr>
            <a:r>
              <a:rPr lang="en" sz="1000"/>
              <a:t>January</a:t>
            </a:r>
            <a:endParaRPr sz="1000"/>
          </a:p>
          <a:p>
            <a:pPr marL="0" lvl="0" indent="0" algn="l" rtl="0">
              <a:lnSpc>
                <a:spcPct val="115000"/>
              </a:lnSpc>
              <a:spcBef>
                <a:spcPts val="0"/>
              </a:spcBef>
              <a:spcAft>
                <a:spcPts val="0"/>
              </a:spcAft>
              <a:buNone/>
            </a:pPr>
            <a:r>
              <a:rPr lang="en" sz="1000"/>
              <a:t>$63,000.00</a:t>
            </a:r>
            <a:endParaRPr sz="1000"/>
          </a:p>
          <a:p>
            <a:pPr marL="0" lvl="0" indent="0" algn="l" rtl="0">
              <a:lnSpc>
                <a:spcPct val="115000"/>
              </a:lnSpc>
              <a:spcBef>
                <a:spcPts val="0"/>
              </a:spcBef>
              <a:spcAft>
                <a:spcPts val="0"/>
              </a:spcAft>
              <a:buNone/>
            </a:pPr>
            <a:r>
              <a:rPr lang="en" sz="1000"/>
              <a:t>February</a:t>
            </a:r>
            <a:endParaRPr sz="1000"/>
          </a:p>
          <a:p>
            <a:pPr marL="0" lvl="0" indent="0" algn="l" rtl="0">
              <a:lnSpc>
                <a:spcPct val="115000"/>
              </a:lnSpc>
              <a:spcBef>
                <a:spcPts val="0"/>
              </a:spcBef>
              <a:spcAft>
                <a:spcPts val="0"/>
              </a:spcAft>
              <a:buNone/>
            </a:pPr>
            <a:r>
              <a:rPr lang="en" sz="1000"/>
              <a:t>$64,000.00</a:t>
            </a:r>
            <a:endParaRPr sz="1000"/>
          </a:p>
          <a:p>
            <a:pPr marL="0" lvl="0" indent="0" algn="l" rtl="0">
              <a:lnSpc>
                <a:spcPct val="115000"/>
              </a:lnSpc>
              <a:spcBef>
                <a:spcPts val="0"/>
              </a:spcBef>
              <a:spcAft>
                <a:spcPts val="0"/>
              </a:spcAft>
              <a:buNone/>
            </a:pPr>
            <a:r>
              <a:rPr lang="en" sz="1000"/>
              <a:t>March</a:t>
            </a:r>
            <a:endParaRPr sz="1000"/>
          </a:p>
          <a:p>
            <a:pPr marL="0" lvl="0" indent="0" algn="l" rtl="0">
              <a:lnSpc>
                <a:spcPct val="115000"/>
              </a:lnSpc>
              <a:spcBef>
                <a:spcPts val="0"/>
              </a:spcBef>
              <a:spcAft>
                <a:spcPts val="0"/>
              </a:spcAft>
              <a:buNone/>
            </a:pPr>
            <a:r>
              <a:rPr lang="en" sz="1000"/>
              <a:t>$61,000.00</a:t>
            </a:r>
            <a:endParaRPr sz="1000"/>
          </a:p>
          <a:p>
            <a:pPr marL="0" lvl="0" indent="0" algn="l" rtl="0">
              <a:lnSpc>
                <a:spcPct val="115000"/>
              </a:lnSpc>
              <a:spcBef>
                <a:spcPts val="0"/>
              </a:spcBef>
              <a:spcAft>
                <a:spcPts val="0"/>
              </a:spcAft>
              <a:buNone/>
            </a:pPr>
            <a:r>
              <a:rPr lang="en" sz="1000"/>
              <a:t>April</a:t>
            </a:r>
            <a:endParaRPr sz="1000"/>
          </a:p>
          <a:p>
            <a:pPr marL="0" lvl="0" indent="0" algn="l" rtl="0">
              <a:lnSpc>
                <a:spcPct val="115000"/>
              </a:lnSpc>
              <a:spcBef>
                <a:spcPts val="0"/>
              </a:spcBef>
              <a:spcAft>
                <a:spcPts val="0"/>
              </a:spcAft>
              <a:buNone/>
            </a:pPr>
            <a:r>
              <a:rPr lang="en" sz="1000"/>
              <a:t>$65,000.00</a:t>
            </a:r>
            <a:endParaRPr sz="1000"/>
          </a:p>
          <a:p>
            <a:pPr marL="0" lvl="0" indent="0" algn="l" rtl="0">
              <a:lnSpc>
                <a:spcPct val="115000"/>
              </a:lnSpc>
              <a:spcBef>
                <a:spcPts val="0"/>
              </a:spcBef>
              <a:spcAft>
                <a:spcPts val="0"/>
              </a:spcAft>
              <a:buNone/>
            </a:pPr>
            <a:r>
              <a:rPr lang="en" sz="1000"/>
              <a:t>May</a:t>
            </a:r>
            <a:endParaRPr sz="1000"/>
          </a:p>
          <a:p>
            <a:pPr marL="0" lvl="0" indent="0" algn="l" rtl="0">
              <a:lnSpc>
                <a:spcPct val="115000"/>
              </a:lnSpc>
              <a:spcBef>
                <a:spcPts val="0"/>
              </a:spcBef>
              <a:spcAft>
                <a:spcPts val="0"/>
              </a:spcAft>
              <a:buNone/>
            </a:pPr>
            <a:r>
              <a:rPr lang="en" sz="1000"/>
              <a:t>$70,000.00</a:t>
            </a:r>
            <a:endParaRPr sz="1000"/>
          </a:p>
          <a:p>
            <a:pPr marL="0" lvl="0" indent="0" algn="l" rtl="0">
              <a:lnSpc>
                <a:spcPct val="115000"/>
              </a:lnSpc>
              <a:spcBef>
                <a:spcPts val="0"/>
              </a:spcBef>
              <a:spcAft>
                <a:spcPts val="0"/>
              </a:spcAft>
              <a:buNone/>
            </a:pPr>
            <a:r>
              <a:rPr lang="en" sz="1000"/>
              <a:t>June</a:t>
            </a:r>
            <a:endParaRPr sz="1000"/>
          </a:p>
          <a:p>
            <a:pPr marL="0" lvl="0" indent="0" algn="l" rtl="0">
              <a:lnSpc>
                <a:spcPct val="115000"/>
              </a:lnSpc>
              <a:spcBef>
                <a:spcPts val="0"/>
              </a:spcBef>
              <a:spcAft>
                <a:spcPts val="0"/>
              </a:spcAft>
              <a:buNone/>
            </a:pPr>
            <a:r>
              <a:rPr lang="en" sz="1000">
                <a:solidFill>
                  <a:schemeClr val="dk1"/>
                </a:solidFill>
              </a:rPr>
              <a:t>$75,000.00</a:t>
            </a:r>
            <a:endParaRPr sz="1000"/>
          </a:p>
          <a:p>
            <a:pPr marL="0" lvl="0" indent="0" algn="l" rtl="0">
              <a:spcBef>
                <a:spcPts val="0"/>
              </a:spcBef>
              <a:spcAft>
                <a:spcPts val="0"/>
              </a:spcAft>
              <a:buNone/>
            </a:pPr>
            <a:r>
              <a:rPr lang="en" sz="1000"/>
              <a:t>July</a:t>
            </a:r>
            <a:endParaRPr sz="1000"/>
          </a:p>
          <a:p>
            <a:pPr marL="0" lvl="0" indent="0" algn="l" rtl="0">
              <a:spcBef>
                <a:spcPts val="0"/>
              </a:spcBef>
              <a:spcAft>
                <a:spcPts val="0"/>
              </a:spcAft>
              <a:buNone/>
            </a:pPr>
            <a:r>
              <a:rPr lang="en" sz="1000">
                <a:solidFill>
                  <a:schemeClr val="dk1"/>
                </a:solidFill>
              </a:rPr>
              <a:t>$78,000.00</a:t>
            </a:r>
            <a:endParaRPr sz="1000"/>
          </a:p>
          <a:p>
            <a:pPr marL="0" lvl="0" indent="0" algn="l" rtl="0">
              <a:spcBef>
                <a:spcPts val="0"/>
              </a:spcBef>
              <a:spcAft>
                <a:spcPts val="0"/>
              </a:spcAft>
              <a:buNone/>
            </a:pP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Tree>
    <p:extLst>
      <p:ext uri="{BB962C8B-B14F-4D97-AF65-F5344CB8AC3E}">
        <p14:creationId xmlns:p14="http://schemas.microsoft.com/office/powerpoint/2010/main" val="3055616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1687363f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1687363f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417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1687363f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1687363f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885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1687363f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1687363f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link to your shared drive or a shared folder with all of the relevant project artifacts</a:t>
            </a:r>
            <a:endParaRPr/>
          </a:p>
        </p:txBody>
      </p:sp>
    </p:spTree>
    <p:extLst>
      <p:ext uri="{BB962C8B-B14F-4D97-AF65-F5344CB8AC3E}">
        <p14:creationId xmlns:p14="http://schemas.microsoft.com/office/powerpoint/2010/main" val="412908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5818E"/>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73763"/>
              </a:solidFill>
            </a:endParaRPr>
          </a:p>
        </p:txBody>
      </p:sp>
      <p:sp>
        <p:nvSpPr>
          <p:cNvPr id="88" name="Google Shape;88;p13"/>
          <p:cNvSpPr txBox="1">
            <a:spLocks noGrp="1"/>
          </p:cNvSpPr>
          <p:nvPr>
            <p:ph type="ctrTitle" idx="4294967295"/>
          </p:nvPr>
        </p:nvSpPr>
        <p:spPr>
          <a:xfrm>
            <a:off x="788700" y="1230275"/>
            <a:ext cx="8355300" cy="808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marL="0" lvl="0" indent="0" algn="ctr" rtl="0">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a:spLocks noGrp="1"/>
          </p:cNvSpPr>
          <p:nvPr>
            <p:ph type="subTitle" idx="4294967295"/>
          </p:nvPr>
        </p:nvSpPr>
        <p:spPr>
          <a:xfrm>
            <a:off x="788775" y="2327125"/>
            <a:ext cx="8355300" cy="5412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200"/>
              </a:spcAft>
              <a:buNone/>
            </a:pPr>
            <a:r>
              <a:rPr lang="en" sz="2000">
                <a:solidFill>
                  <a:srgbClr val="FFFFFF"/>
                </a:solidFill>
                <a:latin typeface="Arial"/>
                <a:ea typeface="Arial"/>
                <a:cs typeface="Arial"/>
                <a:sym typeface="Arial"/>
              </a:rPr>
              <a:t>Impact 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27650" y="561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Executive Summary</a:t>
            </a:r>
            <a:endParaRPr>
              <a:solidFill>
                <a:srgbClr val="434343"/>
              </a:solidFill>
              <a:latin typeface="Arial"/>
              <a:ea typeface="Arial"/>
              <a:cs typeface="Arial"/>
              <a:sym typeface="Arial"/>
            </a:endParaRPr>
          </a:p>
        </p:txBody>
      </p:sp>
      <p:sp>
        <p:nvSpPr>
          <p:cNvPr id="96" name="Google Shape;96;p14"/>
          <p:cNvSpPr txBox="1">
            <a:spLocks noGrp="1"/>
          </p:cNvSpPr>
          <p:nvPr>
            <p:ph type="body" idx="1"/>
          </p:nvPr>
        </p:nvSpPr>
        <p:spPr>
          <a:xfrm>
            <a:off x="769500" y="1297354"/>
            <a:ext cx="7688700" cy="3626338"/>
          </a:xfrm>
          <a:prstGeom prst="rect">
            <a:avLst/>
          </a:prstGeom>
        </p:spPr>
        <p:txBody>
          <a:bodyPr spcFirstLastPara="1" wrap="square" lIns="91425" tIns="91425" rIns="91425" bIns="91425" anchor="t" anchorCtr="0">
            <a:noAutofit/>
          </a:bodyPr>
          <a:lstStyle/>
          <a:p>
            <a:pPr marL="0" lvl="0" indent="0" algn="just">
              <a:spcAft>
                <a:spcPts val="1200"/>
              </a:spcAft>
              <a:buNone/>
            </a:pPr>
            <a:r>
              <a:rPr lang="en" sz="1400" dirty="0">
                <a:latin typeface="+mj-lt"/>
                <a:ea typeface="Arial"/>
                <a:cs typeface="Lato" panose="020B0604020202020204" charset="0"/>
                <a:sym typeface="Arial"/>
              </a:rPr>
              <a:t>The </a:t>
            </a:r>
            <a:r>
              <a:rPr lang="en" sz="1400" b="1" dirty="0">
                <a:latin typeface="+mj-lt"/>
                <a:ea typeface="Arial"/>
                <a:cs typeface="Lato" panose="020B0604020202020204" charset="0"/>
                <a:sym typeface="Arial"/>
              </a:rPr>
              <a:t>vision of the project </a:t>
            </a:r>
            <a:r>
              <a:rPr lang="en" sz="1400" dirty="0">
                <a:latin typeface="+mj-lt"/>
                <a:ea typeface="Arial"/>
                <a:cs typeface="Lato" panose="020B0604020202020204" charset="0"/>
                <a:sym typeface="Arial"/>
              </a:rPr>
              <a:t>is to </a:t>
            </a:r>
            <a:r>
              <a:rPr lang="en-US" sz="1400" dirty="0">
                <a:latin typeface="+mj-lt"/>
                <a:ea typeface="Arial"/>
                <a:cs typeface="Lato" panose="020B0604020202020204" charset="0"/>
              </a:rPr>
              <a:t>successful</a:t>
            </a:r>
            <a:r>
              <a:rPr lang="en-US" sz="1400" dirty="0">
                <a:latin typeface="+mj-lt"/>
                <a:cs typeface="Lato" panose="020B0604020202020204" charset="0"/>
              </a:rPr>
              <a:t> roll out of tabletop menu tablets to assist customers with quick, easy ordering options at two Sauce and Spoon restaurant locations in North and Downtown. </a:t>
            </a:r>
            <a:r>
              <a:rPr lang="en-US" sz="1400" b="1" dirty="0">
                <a:latin typeface="+mj-lt"/>
                <a:cs typeface="Lato" panose="020B0604020202020204" charset="0"/>
              </a:rPr>
              <a:t>Key accomplishments</a:t>
            </a:r>
            <a:r>
              <a:rPr lang="en-US" sz="1400" dirty="0">
                <a:latin typeface="+mj-lt"/>
                <a:cs typeface="Lato" panose="020B0604020202020204" charset="0"/>
              </a:rPr>
              <a:t> recording in the implementation of the project include: </a:t>
            </a:r>
            <a:r>
              <a:rPr lang="en-US" sz="1400" dirty="0">
                <a:latin typeface="+mj-lt"/>
                <a:ea typeface="Arial"/>
                <a:cs typeface="Lato" panose="020B0604020202020204" charset="0"/>
              </a:rPr>
              <a:t>R</a:t>
            </a:r>
            <a:r>
              <a:rPr lang="en-US" sz="1400" dirty="0">
                <a:latin typeface="+mj-lt"/>
                <a:cs typeface="Lato" panose="020B0604020202020204" charset="0"/>
              </a:rPr>
              <a:t>eduction in turn time by 30 minutes., reduction in food waste by 25%, increased average daily guest count by 10%. Some of the </a:t>
            </a:r>
            <a:r>
              <a:rPr lang="en-US" sz="1400" b="1" dirty="0">
                <a:latin typeface="+mj-lt"/>
                <a:cs typeface="Lato" panose="020B0604020202020204" charset="0"/>
              </a:rPr>
              <a:t>lessons learned </a:t>
            </a:r>
            <a:r>
              <a:rPr lang="en-US" sz="1400" dirty="0">
                <a:latin typeface="+mj-lt"/>
                <a:cs typeface="Lato" panose="020B0604020202020204" charset="0"/>
              </a:rPr>
              <a:t>are Guest seemed to have some trouble with the navigation, so we switched to a layout that they found much simpler, we also found out we weren’t hitting our objective of reducing table turn time, so we worked with the general managers on ways to speed things up.</a:t>
            </a:r>
            <a:r>
              <a:rPr lang="en-US" sz="1400" b="1" dirty="0">
                <a:latin typeface="+mj-lt"/>
                <a:cs typeface="Lato" panose="020B0604020202020204" charset="0"/>
                <a:sym typeface="Arial"/>
              </a:rPr>
              <a:t> The next steps </a:t>
            </a:r>
            <a:r>
              <a:rPr lang="en-US" sz="1400" dirty="0">
                <a:latin typeface="+mj-lt"/>
                <a:cs typeface="Lato" panose="020B0604020202020204" charset="0"/>
                <a:sym typeface="Arial"/>
              </a:rPr>
              <a:t>after implementing the tablet menu project is to </a:t>
            </a:r>
            <a:r>
              <a:rPr lang="en-US" sz="1400" dirty="0">
                <a:latin typeface="+mj-lt"/>
                <a:cs typeface="Lato" panose="020B0604020202020204" charset="0"/>
              </a:rPr>
              <a:t>continue to survey and solicit feedback from guests on the performance of the Table tablet experience and </a:t>
            </a:r>
            <a:r>
              <a:rPr lang="en-US" sz="1400" dirty="0">
                <a:latin typeface="+mj-lt"/>
              </a:rPr>
              <a:t>Implementation of the pilot tablet project in the remaining sauce and spoon restaurant locations.</a:t>
            </a:r>
          </a:p>
          <a:p>
            <a:pPr marL="285750" indent="-285750" algn="just">
              <a:spcAft>
                <a:spcPts val="1200"/>
              </a:spcAft>
            </a:pPr>
            <a:endParaRPr lang="en-US" sz="1400" dirty="0">
              <a:latin typeface="+mj-lt"/>
              <a:cs typeface="Lato" panose="020B0604020202020204" charset="0"/>
            </a:endParaRPr>
          </a:p>
          <a:p>
            <a:pPr marL="285750" indent="-285750" algn="just">
              <a:spcAft>
                <a:spcPts val="1200"/>
              </a:spcAft>
            </a:pPr>
            <a:endParaRPr lang="en-US" sz="1400" b="1" dirty="0">
              <a:latin typeface="+mj-lt"/>
              <a:ea typeface="Arial"/>
              <a:cs typeface="Lato" panose="020B0604020202020204" charset="0"/>
              <a:sym typeface="Arial"/>
            </a:endParaRPr>
          </a:p>
          <a:p>
            <a:pPr marL="146050" lvl="0" indent="0" algn="just">
              <a:buNone/>
            </a:pPr>
            <a:endParaRPr lang="en-US" sz="1400" dirty="0">
              <a:latin typeface="+mj-lt"/>
              <a:cs typeface="Lato" panose="020B0604020202020204" charset="0"/>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Customer Satisfaction: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t>Q. On a scale of 1-5, please rate your experience with the tablet overall.</a:t>
            </a:r>
            <a:endParaRPr sz="1600"/>
          </a:p>
        </p:txBody>
      </p:sp>
      <p:pic>
        <p:nvPicPr>
          <p:cNvPr id="105" name="Google Shape;105;p15"/>
          <p:cNvPicPr preferRelativeResize="0"/>
          <p:nvPr/>
        </p:nvPicPr>
        <p:blipFill rotWithShape="1">
          <a:blip r:embed="rId4">
            <a:alphaModFix/>
          </a:blip>
          <a:srcRect l="12205" t="3075" r="11887" b="3458"/>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dirty="0"/>
              <a:t>This pie chart illustrates the results from the post-pilot survey. </a:t>
            </a:r>
            <a:endParaRPr sz="1100" dirty="0"/>
          </a:p>
          <a:p>
            <a:pPr marL="0" lvl="0" indent="0" algn="ctr" rtl="0">
              <a:spcBef>
                <a:spcPts val="0"/>
              </a:spcBef>
              <a:spcAft>
                <a:spcPts val="0"/>
              </a:spcAft>
              <a:buNone/>
            </a:pPr>
            <a:r>
              <a:rPr lang="en" sz="1100" dirty="0"/>
              <a:t>72% of respondents indicated a customer satisfaction score of 4 or 5. </a:t>
            </a:r>
            <a:endParaRPr sz="1100" dirty="0"/>
          </a:p>
          <a:p>
            <a:pPr marL="0" lvl="0" indent="0" algn="ctr" rtl="0">
              <a:spcBef>
                <a:spcPts val="0"/>
              </a:spcBef>
              <a:spcAft>
                <a:spcPts val="0"/>
              </a:spcAft>
              <a:buNone/>
            </a:pPr>
            <a:endParaRPr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Customer Satisfaction: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t>Q. On a scale of 1-5, please rate your experience with the tablet overall.</a:t>
            </a:r>
            <a:endParaRPr sz="1600"/>
          </a:p>
        </p:txBody>
      </p:sp>
      <p:pic>
        <p:nvPicPr>
          <p:cNvPr id="114" name="Google Shape;114;p16"/>
          <p:cNvPicPr preferRelativeResize="0"/>
          <p:nvPr/>
        </p:nvPicPr>
        <p:blipFill rotWithShape="1">
          <a:blip r:embed="rId4">
            <a:alphaModFix/>
          </a:blip>
          <a:srcRect l="3450" t="3261" r="8968" b="327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100" dirty="0"/>
              <a:t>This pie chart illustrates the results from the post-launch survey. </a:t>
            </a:r>
            <a:endParaRPr sz="1100" dirty="0"/>
          </a:p>
          <a:p>
            <a:pPr marL="0" marR="0" lvl="0" indent="0" algn="ctr" rtl="0">
              <a:lnSpc>
                <a:spcPct val="100000"/>
              </a:lnSpc>
              <a:spcBef>
                <a:spcPts val="0"/>
              </a:spcBef>
              <a:spcAft>
                <a:spcPts val="0"/>
              </a:spcAft>
              <a:buNone/>
            </a:pPr>
            <a:r>
              <a:rPr lang="en" sz="1100" dirty="0"/>
              <a:t>86% of respondents indicated a customer satisfaction score of 4 or 5. This is a 14% increase.</a:t>
            </a:r>
            <a:endParaRPr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Tablet Launch April 23</a:t>
            </a:r>
            <a:endParaRPr sz="1300" b="1"/>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w="9525" cap="flat" cmpd="sng">
            <a:solidFill>
              <a:srgbClr val="B7B7B7"/>
            </a:solidFill>
            <a:prstDash val="solid"/>
            <a:round/>
            <a:headEnd type="none" w="sm" len="sm"/>
            <a:tailEnd type="none" w="sm" len="sm"/>
          </a:ln>
        </p:spPr>
      </p:pic>
      <p:cxnSp>
        <p:nvCxnSpPr>
          <p:cNvPr id="124" name="Google Shape;124;p17"/>
          <p:cNvCxnSpPr>
            <a:endCxn id="125" idx="7"/>
          </p:cNvCxnSpPr>
          <p:nvPr/>
        </p:nvCxnSpPr>
        <p:spPr>
          <a:xfrm flipH="1">
            <a:off x="6070302" y="1191868"/>
            <a:ext cx="816900" cy="1619100"/>
          </a:xfrm>
          <a:prstGeom prst="straightConnector1">
            <a:avLst/>
          </a:prstGeom>
          <a:noFill/>
          <a:ln w="19050" cap="flat" cmpd="sng">
            <a:solidFill>
              <a:schemeClr val="dk2"/>
            </a:solidFill>
            <a:prstDash val="solid"/>
            <a:round/>
            <a:headEnd type="none" w="med" len="med"/>
            <a:tailEnd type="triangle" w="med" len="med"/>
          </a:ln>
        </p:spPr>
      </p:cxnSp>
      <p:sp>
        <p:nvSpPr>
          <p:cNvPr id="125" name="Google Shape;125;p17"/>
          <p:cNvSpPr/>
          <p:nvPr/>
        </p:nvSpPr>
        <p:spPr>
          <a:xfrm>
            <a:off x="5952000" y="2793350"/>
            <a:ext cx="138600" cy="120300"/>
          </a:xfrm>
          <a:prstGeom prst="ellipse">
            <a:avLst/>
          </a:prstGeom>
          <a:solidFill>
            <a:srgbClr val="178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txBox="1"/>
          <p:nvPr/>
        </p:nvSpPr>
        <p:spPr>
          <a:xfrm>
            <a:off x="957200" y="4470425"/>
            <a:ext cx="7034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t>This is a chart of Sauce &amp; Spoon revenue, showing that after tablet implementation, revenue increased. </a:t>
            </a:r>
            <a:endParaRPr sz="1100"/>
          </a:p>
          <a:p>
            <a:pPr marL="0" lvl="0" indent="0" algn="ctr" rtl="0">
              <a:spcBef>
                <a:spcPts val="0"/>
              </a:spcBef>
              <a:spcAft>
                <a:spcPts val="0"/>
              </a:spcAft>
              <a:buNone/>
            </a:pPr>
            <a:r>
              <a:rPr lang="en" sz="1100"/>
              <a:t>July 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7650" y="560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What Worked: Key Accomplishments</a:t>
            </a:r>
            <a:endParaRPr>
              <a:solidFill>
                <a:srgbClr val="434343"/>
              </a:solidFill>
              <a:latin typeface="Arial"/>
              <a:ea typeface="Arial"/>
              <a:cs typeface="Arial"/>
              <a:sym typeface="Arial"/>
            </a:endParaRPr>
          </a:p>
        </p:txBody>
      </p:sp>
      <p:sp>
        <p:nvSpPr>
          <p:cNvPr id="132" name="Google Shape;132;p18"/>
          <p:cNvSpPr txBox="1">
            <a:spLocks noGrp="1"/>
          </p:cNvSpPr>
          <p:nvPr>
            <p:ph type="body" idx="1"/>
          </p:nvPr>
        </p:nvSpPr>
        <p:spPr>
          <a:xfrm>
            <a:off x="729450" y="1469275"/>
            <a:ext cx="3443100" cy="283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Arial"/>
                <a:ea typeface="Arial"/>
                <a:cs typeface="Arial"/>
                <a:sym typeface="Arial"/>
              </a:rPr>
              <a:t>Decreased table turn time </a:t>
            </a:r>
            <a:endParaRPr sz="1200" b="1">
              <a:latin typeface="Arial"/>
              <a:ea typeface="Arial"/>
              <a:cs typeface="Arial"/>
              <a:sym typeface="Arial"/>
            </a:endParaRPr>
          </a:p>
          <a:p>
            <a:pPr marL="457200" lvl="0" indent="-304800" algn="l" rtl="0">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marL="0" lvl="0" indent="0" algn="l" rtl="0">
              <a:spcBef>
                <a:spcPts val="1200"/>
              </a:spcBef>
              <a:spcAft>
                <a:spcPts val="0"/>
              </a:spcAft>
              <a:buNone/>
            </a:pPr>
            <a:r>
              <a:rPr lang="en" sz="1200" b="1">
                <a:latin typeface="Arial"/>
                <a:ea typeface="Arial"/>
                <a:cs typeface="Arial"/>
                <a:sym typeface="Arial"/>
              </a:rPr>
              <a:t>Decreased food waste</a:t>
            </a:r>
            <a:endParaRPr sz="1200" b="1">
              <a:latin typeface="Arial"/>
              <a:ea typeface="Arial"/>
              <a:cs typeface="Arial"/>
              <a:sym typeface="Arial"/>
            </a:endParaRPr>
          </a:p>
          <a:p>
            <a:pPr marL="457200" lvl="0" indent="-304800" algn="l" rtl="0">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chemeClr val="accent1"/>
                </a:solidFill>
              </a:rPr>
              <a:t>Increased customer satisfaction</a:t>
            </a:r>
            <a:endParaRPr sz="1200" b="1">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marL="0" lvl="0" indent="0" algn="l" rtl="0">
              <a:lnSpc>
                <a:spcPct val="115000"/>
              </a:lnSpc>
              <a:spcBef>
                <a:spcPts val="1200"/>
              </a:spcBef>
              <a:spcAft>
                <a:spcPts val="0"/>
              </a:spcAft>
              <a:buNone/>
            </a:pPr>
            <a:r>
              <a:rPr lang="en" sz="1200" b="1">
                <a:solidFill>
                  <a:schemeClr val="accent1"/>
                </a:solidFill>
              </a:rPr>
              <a:t>Increased sales</a:t>
            </a:r>
            <a:endParaRPr sz="1200" b="1">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727650" y="547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Next Steps: Looking 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7239000" cy="3013875"/>
        </p:xfrm>
        <a:graphic>
          <a:graphicData uri="http://schemas.openxmlformats.org/drawingml/2006/table">
            <a:tbl>
              <a:tblPr>
                <a:noFill/>
                <a:tableStyleId>{AF1C2CC3-8880-4F77-9A23-5E749482180A}</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643825">
                <a:tc>
                  <a:txBody>
                    <a:bodyPr/>
                    <a:lstStyle/>
                    <a:p>
                      <a:pPr marL="0" lvl="0" indent="0" algn="ctr" rtl="0">
                        <a:spcBef>
                          <a:spcPts val="0"/>
                        </a:spcBef>
                        <a:spcAft>
                          <a:spcPts val="0"/>
                        </a:spcAft>
                        <a:buNone/>
                      </a:pPr>
                      <a:r>
                        <a:rPr lang="en" sz="1700" b="1"/>
                        <a:t>Initiative</a:t>
                      </a:r>
                      <a:endParaRPr sz="1700" b="1"/>
                    </a:p>
                  </a:txBody>
                  <a:tcPr marL="91425" marR="91425" marT="91425" marB="91425" anchor="ctr">
                    <a:solidFill>
                      <a:srgbClr val="D9D9D9"/>
                    </a:solidFill>
                  </a:tcPr>
                </a:tc>
                <a:tc>
                  <a:txBody>
                    <a:bodyPr/>
                    <a:lstStyle/>
                    <a:p>
                      <a:pPr marL="0" lvl="0" indent="0" algn="ctr" rtl="0">
                        <a:spcBef>
                          <a:spcPts val="0"/>
                        </a:spcBef>
                        <a:spcAft>
                          <a:spcPts val="0"/>
                        </a:spcAft>
                        <a:buNone/>
                      </a:pPr>
                      <a:r>
                        <a:rPr lang="en" sz="1700" b="1"/>
                        <a:t>Action</a:t>
                      </a:r>
                      <a:endParaRPr sz="1700" b="1"/>
                    </a:p>
                  </a:txBody>
                  <a:tcPr marL="91425" marR="91425" marT="91425" marB="91425" anchor="ctr">
                    <a:solidFill>
                      <a:srgbClr val="D9D9D9"/>
                    </a:solidFill>
                  </a:tcPr>
                </a:tc>
                <a:tc>
                  <a:txBody>
                    <a:bodyPr/>
                    <a:lstStyle/>
                    <a:p>
                      <a:pPr marL="0" lvl="0" indent="0" algn="ctr" rtl="0">
                        <a:spcBef>
                          <a:spcPts val="0"/>
                        </a:spcBef>
                        <a:spcAft>
                          <a:spcPts val="0"/>
                        </a:spcAft>
                        <a:buNone/>
                      </a:pPr>
                      <a:r>
                        <a:rPr lang="en" sz="1700" b="1"/>
                        <a:t>Date</a:t>
                      </a:r>
                      <a:endParaRPr sz="1700" b="1"/>
                    </a:p>
                  </a:txBody>
                  <a:tcPr marL="91425" marR="91425" marT="91425" marB="91425" anchor="ctr">
                    <a:solidFill>
                      <a:srgbClr val="D9D9D9"/>
                    </a:solidFill>
                  </a:tcPr>
                </a:tc>
                <a:extLst>
                  <a:ext uri="{0D108BD9-81ED-4DB2-BD59-A6C34878D82A}">
                    <a16:rowId xmlns:a16="http://schemas.microsoft.com/office/drawing/2014/main" val="10000"/>
                  </a:ext>
                </a:extLst>
              </a:tr>
              <a:tr h="680150">
                <a:tc>
                  <a:txBody>
                    <a:bodyPr/>
                    <a:lstStyle/>
                    <a:p>
                      <a:pPr marL="0" lvl="0" indent="0" algn="l" rtl="0">
                        <a:spcBef>
                          <a:spcPts val="0"/>
                        </a:spcBef>
                        <a:spcAft>
                          <a:spcPts val="0"/>
                        </a:spcAft>
                        <a:buNone/>
                      </a:pPr>
                      <a:r>
                        <a:rPr lang="en" sz="1300"/>
                        <a:t>Implement tablets in more locations</a:t>
                      </a:r>
                      <a:endParaRPr sz="1300"/>
                    </a:p>
                  </a:txBody>
                  <a:tcPr marL="91425" marR="91425" marT="91425" marB="91425"/>
                </a:tc>
                <a:tc>
                  <a:txBody>
                    <a:bodyPr/>
                    <a:lstStyle/>
                    <a:p>
                      <a:pPr marL="0" lvl="0" indent="0" algn="l" rtl="0">
                        <a:spcBef>
                          <a:spcPts val="0"/>
                        </a:spcBef>
                        <a:spcAft>
                          <a:spcPts val="0"/>
                        </a:spcAft>
                        <a:buNone/>
                      </a:pPr>
                      <a:r>
                        <a:rPr lang="en" sz="1300"/>
                        <a:t>Create new project plan for new location installation</a:t>
                      </a:r>
                      <a:endParaRPr sz="1300"/>
                    </a:p>
                  </a:txBody>
                  <a:tcPr marL="91425" marR="91425" marT="91425" marB="91425"/>
                </a:tc>
                <a:tc>
                  <a:txBody>
                    <a:bodyPr/>
                    <a:lstStyle/>
                    <a:p>
                      <a:pPr marL="0" lvl="0" indent="0" algn="l" rtl="0">
                        <a:spcBef>
                          <a:spcPts val="0"/>
                        </a:spcBef>
                        <a:spcAft>
                          <a:spcPts val="0"/>
                        </a:spcAft>
                        <a:buNone/>
                      </a:pPr>
                      <a:r>
                        <a:rPr lang="en" sz="1300"/>
                        <a:t>Q2</a:t>
                      </a:r>
                      <a:endParaRPr sz="1300"/>
                    </a:p>
                  </a:txBody>
                  <a:tcPr marL="91425" marR="91425" marT="91425" marB="91425"/>
                </a:tc>
                <a:extLst>
                  <a:ext uri="{0D108BD9-81ED-4DB2-BD59-A6C34878D82A}">
                    <a16:rowId xmlns:a16="http://schemas.microsoft.com/office/drawing/2014/main" val="10001"/>
                  </a:ext>
                </a:extLst>
              </a:tr>
              <a:tr h="844950">
                <a:tc>
                  <a:txBody>
                    <a:bodyPr/>
                    <a:lstStyle/>
                    <a:p>
                      <a:pPr marL="0" lvl="0" indent="0" algn="l" rtl="0">
                        <a:spcBef>
                          <a:spcPts val="0"/>
                        </a:spcBef>
                        <a:spcAft>
                          <a:spcPts val="0"/>
                        </a:spcAft>
                        <a:buNone/>
                      </a:pPr>
                      <a:r>
                        <a:rPr lang="en" sz="1300"/>
                        <a:t>Continue to track customer experience and satisfaction</a:t>
                      </a:r>
                      <a:endParaRPr sz="1300"/>
                    </a:p>
                  </a:txBody>
                  <a:tcPr marL="91425" marR="91425" marT="91425" marB="91425"/>
                </a:tc>
                <a:tc>
                  <a:txBody>
                    <a:bodyPr/>
                    <a:lstStyle/>
                    <a:p>
                      <a:pPr marL="0" lvl="0" indent="0" algn="l" rtl="0">
                        <a:spcBef>
                          <a:spcPts val="0"/>
                        </a:spcBef>
                        <a:spcAft>
                          <a:spcPts val="0"/>
                        </a:spcAft>
                        <a:buNone/>
                      </a:pPr>
                      <a:r>
                        <a:rPr lang="en" sz="1300"/>
                        <a:t>Continue surveying/</a:t>
                      </a:r>
                      <a:endParaRPr sz="1300"/>
                    </a:p>
                    <a:p>
                      <a:pPr marL="0" lvl="0" indent="0" algn="l" rtl="0">
                        <a:spcBef>
                          <a:spcPts val="0"/>
                        </a:spcBef>
                        <a:spcAft>
                          <a:spcPts val="0"/>
                        </a:spcAft>
                        <a:buNone/>
                      </a:pPr>
                      <a:r>
                        <a:rPr lang="en" sz="1300"/>
                        <a:t>gathering data through various means</a:t>
                      </a:r>
                      <a:endParaRPr sz="1300"/>
                    </a:p>
                  </a:txBody>
                  <a:tcPr marL="91425" marR="91425" marT="91425" marB="91425"/>
                </a:tc>
                <a:tc>
                  <a:txBody>
                    <a:bodyPr/>
                    <a:lstStyle/>
                    <a:p>
                      <a:pPr marL="0" lvl="0" indent="0" algn="l" rtl="0">
                        <a:spcBef>
                          <a:spcPts val="0"/>
                        </a:spcBef>
                        <a:spcAft>
                          <a:spcPts val="0"/>
                        </a:spcAft>
                        <a:buNone/>
                      </a:pPr>
                      <a:r>
                        <a:rPr lang="en" sz="1300"/>
                        <a:t>Ongoing</a:t>
                      </a:r>
                      <a:endParaRPr sz="1300"/>
                    </a:p>
                  </a:txBody>
                  <a:tcPr marL="91425" marR="91425" marT="91425" marB="91425"/>
                </a:tc>
                <a:extLst>
                  <a:ext uri="{0D108BD9-81ED-4DB2-BD59-A6C34878D82A}">
                    <a16:rowId xmlns:a16="http://schemas.microsoft.com/office/drawing/2014/main" val="10002"/>
                  </a:ext>
                </a:extLst>
              </a:tr>
              <a:tr h="844950">
                <a:tc>
                  <a:txBody>
                    <a:bodyPr/>
                    <a:lstStyle/>
                    <a:p>
                      <a:pPr marL="0" lvl="0" indent="0" algn="l" rtl="0">
                        <a:spcBef>
                          <a:spcPts val="0"/>
                        </a:spcBef>
                        <a:spcAft>
                          <a:spcPts val="0"/>
                        </a:spcAft>
                        <a:buNone/>
                      </a:pPr>
                      <a:r>
                        <a:rPr lang="en" sz="1300"/>
                        <a:t>Expand tablet features</a:t>
                      </a:r>
                      <a:endParaRPr sz="1300"/>
                    </a:p>
                  </a:txBody>
                  <a:tcPr marL="91425" marR="91425" marT="91425" marB="91425"/>
                </a:tc>
                <a:tc>
                  <a:txBody>
                    <a:bodyPr/>
                    <a:lstStyle/>
                    <a:p>
                      <a:pPr marL="0" lvl="0" indent="0" algn="l" rtl="0">
                        <a:spcBef>
                          <a:spcPts val="0"/>
                        </a:spcBef>
                        <a:spcAft>
                          <a:spcPts val="0"/>
                        </a:spcAft>
                        <a:buNone/>
                      </a:pPr>
                      <a:r>
                        <a:rPr lang="en" sz="1300"/>
                        <a:t>Investigate new features like social media integration, reservations, videos, etc.</a:t>
                      </a:r>
                      <a:endParaRPr sz="1300"/>
                    </a:p>
                  </a:txBody>
                  <a:tcPr marL="91425" marR="91425" marT="91425" marB="91425"/>
                </a:tc>
                <a:tc>
                  <a:txBody>
                    <a:bodyPr/>
                    <a:lstStyle/>
                    <a:p>
                      <a:pPr marL="0" lvl="0" indent="0" algn="l" rtl="0">
                        <a:spcBef>
                          <a:spcPts val="0"/>
                        </a:spcBef>
                        <a:spcAft>
                          <a:spcPts val="0"/>
                        </a:spcAft>
                        <a:buNone/>
                      </a:pPr>
                      <a:r>
                        <a:rPr lang="en" sz="1300"/>
                        <a:t>Q4</a:t>
                      </a:r>
                      <a:endParaRPr sz="13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7D82"/>
        </a:solidFill>
        <a:effectLst/>
      </p:bgPr>
    </p:bg>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marL="457200" lvl="0" indent="-374650" algn="l" rtl="0">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822</Words>
  <Application>Microsoft Office PowerPoint</Application>
  <PresentationFormat>On-screen Show (16:9)</PresentationFormat>
  <Paragraphs>106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Lato</vt:lpstr>
      <vt:lpstr>Raleway</vt:lpstr>
      <vt:lpstr>Arial</vt:lpstr>
      <vt:lpstr>Streamline</vt:lpstr>
      <vt:lpstr>Sauce &amp; Spoon  Tablet Rollout</vt:lpstr>
      <vt:lpstr>Executive Summary</vt:lpstr>
      <vt:lpstr>Customer Satisfaction: Pilot</vt:lpstr>
      <vt:lpstr>Customer Satisfaction: Launch</vt:lpstr>
      <vt:lpstr>Revenue</vt:lpstr>
      <vt:lpstr>What Worked: Key Accomplishments</vt:lpstr>
      <vt:lpstr>Next Steps: Looking Forward</vt:lpstr>
      <vt:lpstr>Appendix Access all resources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Sauce &amp; Spoon  Tablet Rollout</dc:title>
  <cp:lastModifiedBy>kylejerome.santos.eng@ust.edu.ph</cp:lastModifiedBy>
  <cp:revision>8</cp:revision>
  <dcterms:modified xsi:type="dcterms:W3CDTF">2023-04-02T15:07:30Z</dcterms:modified>
</cp:coreProperties>
</file>