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What</a:t>
            </a:r>
            <a:r>
              <a:rPr lang="en-GB" baseline="0" dirty="0"/>
              <a:t> Worked?</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92119735965552"/>
          <c:y val="0.17724624478786455"/>
          <c:w val="0.81714850921970017"/>
          <c:h val="0.30759100357580332"/>
        </c:manualLayout>
      </c:layout>
      <c:barChart>
        <c:barDir val="col"/>
        <c:grouping val="clustered"/>
        <c:varyColors val="0"/>
        <c:ser>
          <c:idx val="0"/>
          <c:order val="0"/>
          <c:tx>
            <c:strRef>
              <c:f>Sheet1!$B$1</c:f>
              <c:strCache>
                <c:ptCount val="1"/>
                <c:pt idx="0">
                  <c:v>Positive / reutral exp with tablets</c:v>
                </c:pt>
              </c:strCache>
            </c:strRef>
          </c:tx>
          <c:spPr>
            <a:solidFill>
              <a:schemeClr val="accent1"/>
            </a:solidFill>
            <a:ln>
              <a:noFill/>
            </a:ln>
            <a:effectLst/>
          </c:spPr>
          <c:invertIfNegative val="0"/>
          <c:cat>
            <c:strRef>
              <c:f>Sheet1!$A$2</c:f>
              <c:strCache>
                <c:ptCount val="1"/>
                <c:pt idx="0">
                  <c:v>Customers</c:v>
                </c:pt>
              </c:strCache>
            </c:strRef>
          </c:cat>
          <c:val>
            <c:numRef>
              <c:f>Sheet1!$B$2</c:f>
              <c:numCache>
                <c:formatCode>General</c:formatCode>
                <c:ptCount val="1"/>
                <c:pt idx="0">
                  <c:v>86</c:v>
                </c:pt>
              </c:numCache>
            </c:numRef>
          </c:val>
          <c:extLst>
            <c:ext xmlns:c16="http://schemas.microsoft.com/office/drawing/2014/chart" uri="{C3380CC4-5D6E-409C-BE32-E72D297353CC}">
              <c16:uniqueId val="{00000000-1302-41DB-BF6A-DB5F9BB9E498}"/>
            </c:ext>
          </c:extLst>
        </c:ser>
        <c:ser>
          <c:idx val="1"/>
          <c:order val="1"/>
          <c:tx>
            <c:strRef>
              <c:f>Sheet1!$C$1</c:f>
              <c:strCache>
                <c:ptCount val="1"/>
                <c:pt idx="0">
                  <c:v>Received food &lt; 30 mins</c:v>
                </c:pt>
              </c:strCache>
            </c:strRef>
          </c:tx>
          <c:spPr>
            <a:solidFill>
              <a:schemeClr val="accent2"/>
            </a:solidFill>
            <a:ln>
              <a:noFill/>
            </a:ln>
            <a:effectLst/>
          </c:spPr>
          <c:invertIfNegative val="0"/>
          <c:cat>
            <c:strRef>
              <c:f>Sheet1!$A$2</c:f>
              <c:strCache>
                <c:ptCount val="1"/>
                <c:pt idx="0">
                  <c:v>Customers</c:v>
                </c:pt>
              </c:strCache>
            </c:strRef>
          </c:cat>
          <c:val>
            <c:numRef>
              <c:f>Sheet1!$C$2</c:f>
              <c:numCache>
                <c:formatCode>General</c:formatCode>
                <c:ptCount val="1"/>
                <c:pt idx="0">
                  <c:v>86</c:v>
                </c:pt>
              </c:numCache>
            </c:numRef>
          </c:val>
          <c:extLst>
            <c:ext xmlns:c16="http://schemas.microsoft.com/office/drawing/2014/chart" uri="{C3380CC4-5D6E-409C-BE32-E72D297353CC}">
              <c16:uniqueId val="{00000001-1302-41DB-BF6A-DB5F9BB9E498}"/>
            </c:ext>
          </c:extLst>
        </c:ser>
        <c:ser>
          <c:idx val="2"/>
          <c:order val="2"/>
          <c:tx>
            <c:strRef>
              <c:f>Sheet1!$D$1</c:f>
              <c:strCache>
                <c:ptCount val="1"/>
                <c:pt idx="0">
                  <c:v>Found quick, easy, secure checkout process</c:v>
                </c:pt>
              </c:strCache>
            </c:strRef>
          </c:tx>
          <c:spPr>
            <a:solidFill>
              <a:schemeClr val="accent3"/>
            </a:solidFill>
            <a:ln>
              <a:noFill/>
            </a:ln>
            <a:effectLst/>
          </c:spPr>
          <c:invertIfNegative val="0"/>
          <c:cat>
            <c:strRef>
              <c:f>Sheet1!$A$2</c:f>
              <c:strCache>
                <c:ptCount val="1"/>
                <c:pt idx="0">
                  <c:v>Customers</c:v>
                </c:pt>
              </c:strCache>
            </c:strRef>
          </c:cat>
          <c:val>
            <c:numRef>
              <c:f>Sheet1!$D$2</c:f>
              <c:numCache>
                <c:formatCode>General</c:formatCode>
                <c:ptCount val="1"/>
                <c:pt idx="0">
                  <c:v>82</c:v>
                </c:pt>
              </c:numCache>
            </c:numRef>
          </c:val>
          <c:extLst>
            <c:ext xmlns:c16="http://schemas.microsoft.com/office/drawing/2014/chart" uri="{C3380CC4-5D6E-409C-BE32-E72D297353CC}">
              <c16:uniqueId val="{00000002-1302-41DB-BF6A-DB5F9BB9E498}"/>
            </c:ext>
          </c:extLst>
        </c:ser>
        <c:dLbls>
          <c:showLegendKey val="0"/>
          <c:showVal val="0"/>
          <c:showCatName val="0"/>
          <c:showSerName val="0"/>
          <c:showPercent val="0"/>
          <c:showBubbleSize val="0"/>
        </c:dLbls>
        <c:gapWidth val="219"/>
        <c:overlap val="-27"/>
        <c:axId val="1785801327"/>
        <c:axId val="1785802767"/>
      </c:barChart>
      <c:catAx>
        <c:axId val="1785801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5802767"/>
        <c:crosses val="autoZero"/>
        <c:auto val="1"/>
        <c:lblAlgn val="ctr"/>
        <c:lblOffset val="100"/>
        <c:noMultiLvlLbl val="0"/>
      </c:catAx>
      <c:valAx>
        <c:axId val="178580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5801327"/>
        <c:crosses val="autoZero"/>
        <c:crossBetween val="between"/>
      </c:valAx>
      <c:spPr>
        <a:noFill/>
        <a:ln>
          <a:noFill/>
        </a:ln>
        <a:effectLst/>
      </c:spPr>
    </c:plotArea>
    <c:legend>
      <c:legendPos val="b"/>
      <c:layout>
        <c:manualLayout>
          <c:xMode val="edge"/>
          <c:yMode val="edge"/>
          <c:x val="4.2774253068738471E-2"/>
          <c:y val="0.63410499034033896"/>
          <c:w val="0.90555507687695136"/>
          <c:h val="0.34761961814166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Opportunities</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had to wait over 15 mins for a table</c:v>
                </c:pt>
              </c:strCache>
            </c:strRef>
          </c:tx>
          <c:spPr>
            <a:solidFill>
              <a:schemeClr val="accent1"/>
            </a:solidFill>
            <a:ln>
              <a:noFill/>
            </a:ln>
            <a:effectLst/>
          </c:spPr>
          <c:invertIfNegative val="0"/>
          <c:cat>
            <c:strRef>
              <c:f>Sheet1!$A$2</c:f>
              <c:strCache>
                <c:ptCount val="1"/>
                <c:pt idx="0">
                  <c:v>Customers</c:v>
                </c:pt>
              </c:strCache>
            </c:strRef>
          </c:cat>
          <c:val>
            <c:numRef>
              <c:f>Sheet1!$B$2</c:f>
              <c:numCache>
                <c:formatCode>General</c:formatCode>
                <c:ptCount val="1"/>
                <c:pt idx="0">
                  <c:v>54</c:v>
                </c:pt>
              </c:numCache>
            </c:numRef>
          </c:val>
          <c:extLst>
            <c:ext xmlns:c16="http://schemas.microsoft.com/office/drawing/2014/chart" uri="{C3380CC4-5D6E-409C-BE32-E72D297353CC}">
              <c16:uniqueId val="{00000000-D7A0-4F8B-AFD0-ECCCAEBD4A35}"/>
            </c:ext>
          </c:extLst>
        </c:ser>
        <c:ser>
          <c:idx val="1"/>
          <c:order val="1"/>
          <c:tx>
            <c:strRef>
              <c:f>Sheet1!$C$1</c:f>
              <c:strCache>
                <c:ptCount val="1"/>
                <c:pt idx="0">
                  <c:v>signed up for the Birthday Club using the tablets</c:v>
                </c:pt>
              </c:strCache>
            </c:strRef>
          </c:tx>
          <c:spPr>
            <a:solidFill>
              <a:schemeClr val="accent2"/>
            </a:solidFill>
            <a:ln>
              <a:noFill/>
            </a:ln>
            <a:effectLst/>
          </c:spPr>
          <c:invertIfNegative val="0"/>
          <c:cat>
            <c:strRef>
              <c:f>Sheet1!$A$2</c:f>
              <c:strCache>
                <c:ptCount val="1"/>
                <c:pt idx="0">
                  <c:v>Customers</c:v>
                </c:pt>
              </c:strCache>
            </c:strRef>
          </c:cat>
          <c:val>
            <c:numRef>
              <c:f>Sheet1!$C$2</c:f>
              <c:numCache>
                <c:formatCode>General</c:formatCode>
                <c:ptCount val="1"/>
                <c:pt idx="0">
                  <c:v>16</c:v>
                </c:pt>
              </c:numCache>
            </c:numRef>
          </c:val>
          <c:extLst>
            <c:ext xmlns:c16="http://schemas.microsoft.com/office/drawing/2014/chart" uri="{C3380CC4-5D6E-409C-BE32-E72D297353CC}">
              <c16:uniqueId val="{00000001-D7A0-4F8B-AFD0-ECCCAEBD4A35}"/>
            </c:ext>
          </c:extLst>
        </c:ser>
        <c:dLbls>
          <c:showLegendKey val="0"/>
          <c:showVal val="0"/>
          <c:showCatName val="0"/>
          <c:showSerName val="0"/>
          <c:showPercent val="0"/>
          <c:showBubbleSize val="0"/>
        </c:dLbls>
        <c:gapWidth val="219"/>
        <c:overlap val="-27"/>
        <c:axId val="38359055"/>
        <c:axId val="38362415"/>
      </c:barChart>
      <c:catAx>
        <c:axId val="38359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362415"/>
        <c:crosses val="autoZero"/>
        <c:auto val="1"/>
        <c:lblAlgn val="ctr"/>
        <c:lblOffset val="100"/>
        <c:noMultiLvlLbl val="0"/>
      </c:catAx>
      <c:valAx>
        <c:axId val="38362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359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C7182"/>
                </a:solidFill>
              </a:rPr>
              <a:t>[</a:t>
            </a:r>
            <a:r>
              <a:rPr lang="en-GB" sz="2800" dirty="0"/>
              <a:t>customer satisfaction survey</a:t>
            </a:r>
            <a:r>
              <a:rPr lang="en" sz="2000" b="1" dirty="0">
                <a:solidFill>
                  <a:srgbClr val="0C7182"/>
                </a:solidFill>
              </a:rPr>
              <a:t>]</a:t>
            </a:r>
            <a:endParaRPr sz="20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Summary</a:t>
            </a:r>
            <a:endParaRPr i="1" dirty="0"/>
          </a:p>
        </p:txBody>
      </p:sp>
      <p:sp>
        <p:nvSpPr>
          <p:cNvPr id="2" name="TextBox 1">
            <a:extLst>
              <a:ext uri="{FF2B5EF4-FFF2-40B4-BE49-F238E27FC236}">
                <a16:creationId xmlns:a16="http://schemas.microsoft.com/office/drawing/2014/main" id="{75A154F2-B0B8-EC05-EDD8-8FD169E3F8E5}"/>
              </a:ext>
            </a:extLst>
          </p:cNvPr>
          <p:cNvSpPr txBox="1"/>
          <p:nvPr/>
        </p:nvSpPr>
        <p:spPr>
          <a:xfrm>
            <a:off x="437029" y="995850"/>
            <a:ext cx="8263218" cy="2031325"/>
          </a:xfrm>
          <a:prstGeom prst="rect">
            <a:avLst/>
          </a:prstGeom>
          <a:noFill/>
        </p:spPr>
        <p:txBody>
          <a:bodyPr wrap="square" rtlCol="0">
            <a:spAutoFit/>
          </a:bodyPr>
          <a:lstStyle/>
          <a:p>
            <a:pPr rtl="0">
              <a:spcBef>
                <a:spcPts val="0"/>
              </a:spcBef>
              <a:spcAft>
                <a:spcPts val="0"/>
              </a:spcAft>
            </a:pPr>
            <a:r>
              <a:rPr lang="en-GB" b="0" i="0" u="none" strike="noStrike" dirty="0">
                <a:solidFill>
                  <a:srgbClr val="000000"/>
                </a:solidFill>
                <a:effectLst/>
                <a:latin typeface="Arial" panose="020B0604020202020204" pitchFamily="34" charset="0"/>
              </a:rPr>
              <a:t>We have recently completed the test launch of our tabletop menu tablets at two of our pilot locations. </a:t>
            </a:r>
            <a:br>
              <a:rPr lang="en-GB" b="0" i="0" u="none" strike="noStrike" dirty="0">
                <a:solidFill>
                  <a:srgbClr val="000000"/>
                </a:solidFill>
                <a:effectLst/>
                <a:latin typeface="Arial" panose="020B0604020202020204" pitchFamily="34" charset="0"/>
              </a:rPr>
            </a:br>
            <a:r>
              <a:rPr lang="en-GB" b="0" i="0" u="none" strike="noStrike" dirty="0">
                <a:solidFill>
                  <a:srgbClr val="000000"/>
                </a:solidFill>
                <a:effectLst/>
                <a:latin typeface="Arial" panose="020B0604020202020204" pitchFamily="34" charset="0"/>
              </a:rPr>
              <a:t>We achieved this milestone together as a team through efforts started about a month a half ago and included various tasks such as:</a:t>
            </a:r>
          </a:p>
          <a:p>
            <a:pPr rtl="0">
              <a:spcBef>
                <a:spcPts val="0"/>
              </a:spcBef>
              <a:spcAft>
                <a:spcPts val="0"/>
              </a:spcAft>
            </a:pPr>
            <a:endParaRPr lang="en-GB" b="0" dirty="0">
              <a:effectLst/>
            </a:endParaRP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Buying, preparing and installing tablets, based on technical requirements</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Prepare for rollout with the internal teams</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Developing a train program and training the staff at both locations</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Install Upgraded Devices Post-Launch</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Overview</a:t>
            </a:r>
            <a:endParaRPr i="1"/>
          </a:p>
        </p:txBody>
      </p:sp>
      <p:sp>
        <p:nvSpPr>
          <p:cNvPr id="2" name="TextBox 1">
            <a:extLst>
              <a:ext uri="{FF2B5EF4-FFF2-40B4-BE49-F238E27FC236}">
                <a16:creationId xmlns:a16="http://schemas.microsoft.com/office/drawing/2014/main" id="{21353589-BE02-6DF3-4543-B7F1824DE7F8}"/>
              </a:ext>
            </a:extLst>
          </p:cNvPr>
          <p:cNvSpPr txBox="1"/>
          <p:nvPr/>
        </p:nvSpPr>
        <p:spPr>
          <a:xfrm>
            <a:off x="463924" y="1109382"/>
            <a:ext cx="8368376" cy="1384995"/>
          </a:xfrm>
          <a:prstGeom prst="rect">
            <a:avLst/>
          </a:prstGeom>
          <a:noFill/>
        </p:spPr>
        <p:txBody>
          <a:bodyPr wrap="square" rtlCol="0">
            <a:spAutoFit/>
          </a:bodyPr>
          <a:lstStyle/>
          <a:p>
            <a:pPr rtl="0">
              <a:spcBef>
                <a:spcPts val="0"/>
              </a:spcBef>
              <a:spcAft>
                <a:spcPts val="0"/>
              </a:spcAft>
            </a:pPr>
            <a:r>
              <a:rPr lang="en-GB" b="0" i="0" u="none" strike="noStrike" dirty="0">
                <a:solidFill>
                  <a:srgbClr val="000000"/>
                </a:solidFill>
                <a:effectLst/>
                <a:latin typeface="Arial" panose="020B0604020202020204" pitchFamily="34" charset="0"/>
              </a:rPr>
              <a:t>With this test run we wanted to:</a:t>
            </a:r>
          </a:p>
          <a:p>
            <a:pPr rtl="0">
              <a:spcBef>
                <a:spcPts val="0"/>
              </a:spcBef>
              <a:spcAft>
                <a:spcPts val="0"/>
              </a:spcAft>
            </a:pPr>
            <a:endParaRPr lang="en-GB" dirty="0"/>
          </a:p>
          <a:p>
            <a:pPr marL="285750" indent="-285750" rtl="0">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Average our ticket time for appetizers for around 8 minutes and 12-15 minutes for entrees.</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Have a checkout time of less than a minute.</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Reduce technician issues our customers have while using the tablets.</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Reduce customer wait time in lobby to be seated to under 10 minutes.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Findings</a:t>
            </a:r>
            <a:endParaRPr i="1" dirty="0"/>
          </a:p>
        </p:txBody>
      </p:sp>
      <p:sp>
        <p:nvSpPr>
          <p:cNvPr id="2" name="TextBox 1">
            <a:extLst>
              <a:ext uri="{FF2B5EF4-FFF2-40B4-BE49-F238E27FC236}">
                <a16:creationId xmlns:a16="http://schemas.microsoft.com/office/drawing/2014/main" id="{E0368C58-F8A7-1DFE-2841-9736BE0BD78B}"/>
              </a:ext>
            </a:extLst>
          </p:cNvPr>
          <p:cNvSpPr txBox="1"/>
          <p:nvPr/>
        </p:nvSpPr>
        <p:spPr>
          <a:xfrm>
            <a:off x="443754" y="995850"/>
            <a:ext cx="3961991" cy="3754874"/>
          </a:xfrm>
          <a:prstGeom prst="rect">
            <a:avLst/>
          </a:prstGeom>
          <a:noFill/>
        </p:spPr>
        <p:txBody>
          <a:bodyPr wrap="square" rtlCol="0">
            <a:spAutoFit/>
          </a:bodyPr>
          <a:lstStyle/>
          <a:p>
            <a:pPr rtl="0">
              <a:spcBef>
                <a:spcPts val="0"/>
              </a:spcBef>
              <a:spcAft>
                <a:spcPts val="0"/>
              </a:spcAft>
            </a:pPr>
            <a:r>
              <a:rPr lang="en-GB" b="0" i="0" u="none" strike="noStrike" dirty="0">
                <a:solidFill>
                  <a:srgbClr val="000000"/>
                </a:solidFill>
                <a:effectLst/>
                <a:latin typeface="Arial" panose="020B0604020202020204" pitchFamily="34" charset="0"/>
              </a:rPr>
              <a:t>What worked?</a:t>
            </a:r>
          </a:p>
          <a:p>
            <a:pPr rtl="0">
              <a:spcBef>
                <a:spcPts val="0"/>
              </a:spcBef>
              <a:spcAft>
                <a:spcPts val="0"/>
              </a:spcAft>
            </a:pPr>
            <a:endParaRPr lang="en-GB" b="0" dirty="0">
              <a:effectLst/>
            </a:endParaRPr>
          </a:p>
          <a:p>
            <a:pPr marL="285750" indent="-285750" rtl="0" fontAlgn="base">
              <a:spcBef>
                <a:spcPts val="0"/>
              </a:spcBef>
              <a:spcAft>
                <a:spcPts val="0"/>
              </a:spcAft>
              <a:buFont typeface="Wingdings" panose="05000000000000000000" pitchFamily="2" charset="2"/>
              <a:buChar char="ü"/>
            </a:pPr>
            <a:r>
              <a:rPr lang="en-GB" b="0" i="0" u="none" strike="noStrike" dirty="0">
                <a:solidFill>
                  <a:srgbClr val="000000"/>
                </a:solidFill>
                <a:effectLst/>
                <a:latin typeface="Arial" panose="020B0604020202020204" pitchFamily="34" charset="0"/>
              </a:rPr>
              <a:t>86% of customers had a positive or neutral experience with the tablets.</a:t>
            </a:r>
          </a:p>
          <a:p>
            <a:pPr marL="285750" indent="-285750" rtl="0" fontAlgn="base">
              <a:spcBef>
                <a:spcPts val="0"/>
              </a:spcBef>
              <a:spcAft>
                <a:spcPts val="0"/>
              </a:spcAft>
              <a:buFont typeface="Wingdings" panose="05000000000000000000" pitchFamily="2" charset="2"/>
              <a:buChar char="ü"/>
            </a:pPr>
            <a:r>
              <a:rPr lang="en-GB" b="0" i="0" u="none" strike="noStrike" dirty="0">
                <a:solidFill>
                  <a:srgbClr val="000000"/>
                </a:solidFill>
                <a:effectLst/>
                <a:latin typeface="Arial" panose="020B0604020202020204" pitchFamily="34" charset="0"/>
              </a:rPr>
              <a:t>86% received their food in less than 30 minutes.</a:t>
            </a:r>
          </a:p>
          <a:p>
            <a:pPr marL="285750" indent="-285750" rtl="0" fontAlgn="base">
              <a:spcBef>
                <a:spcPts val="0"/>
              </a:spcBef>
              <a:spcAft>
                <a:spcPts val="0"/>
              </a:spcAft>
              <a:buFont typeface="Wingdings" panose="05000000000000000000" pitchFamily="2" charset="2"/>
              <a:buChar char="ü"/>
            </a:pPr>
            <a:r>
              <a:rPr lang="en-GB" b="0" i="0" u="none" strike="noStrike" dirty="0">
                <a:solidFill>
                  <a:srgbClr val="000000"/>
                </a:solidFill>
                <a:effectLst/>
                <a:latin typeface="Arial" panose="020B0604020202020204" pitchFamily="34" charset="0"/>
              </a:rPr>
              <a:t>82% found the checkout process quick, easy, and secure.</a:t>
            </a:r>
          </a:p>
          <a:p>
            <a:pPr rtl="0">
              <a:spcBef>
                <a:spcPts val="0"/>
              </a:spcBef>
              <a:spcAft>
                <a:spcPts val="0"/>
              </a:spcAft>
            </a:pPr>
            <a:endParaRPr lang="en-GB" b="0" dirty="0">
              <a:effectLst/>
            </a:endParaRPr>
          </a:p>
          <a:p>
            <a:pPr rtl="0">
              <a:spcBef>
                <a:spcPts val="0"/>
              </a:spcBef>
              <a:spcAft>
                <a:spcPts val="0"/>
              </a:spcAft>
            </a:pPr>
            <a:endParaRPr lang="en-GB" dirty="0"/>
          </a:p>
          <a:p>
            <a:pPr rtl="0">
              <a:spcBef>
                <a:spcPts val="0"/>
              </a:spcBef>
              <a:spcAft>
                <a:spcPts val="0"/>
              </a:spcAft>
            </a:pPr>
            <a:br>
              <a:rPr lang="en-GB" b="0" dirty="0">
                <a:effectLst/>
              </a:rPr>
            </a:br>
            <a:r>
              <a:rPr lang="en-GB" b="0" i="0" u="none" strike="noStrike" dirty="0">
                <a:solidFill>
                  <a:srgbClr val="000000"/>
                </a:solidFill>
                <a:effectLst/>
                <a:latin typeface="Arial" panose="020B0604020202020204" pitchFamily="34" charset="0"/>
              </a:rPr>
              <a:t>Opportunities:</a:t>
            </a:r>
          </a:p>
          <a:p>
            <a:pPr rtl="0">
              <a:spcBef>
                <a:spcPts val="0"/>
              </a:spcBef>
              <a:spcAft>
                <a:spcPts val="0"/>
              </a:spcAft>
            </a:pPr>
            <a:endParaRPr lang="en-GB" b="0" dirty="0">
              <a:effectLst/>
            </a:endParaRP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54% of customers had to wait over 15 mins for a table</a:t>
            </a:r>
          </a:p>
          <a:p>
            <a:pPr marL="285750" indent="-285750" rtl="0" fontAlgn="base">
              <a:spcBef>
                <a:spcPts val="0"/>
              </a:spcBef>
              <a:spcAft>
                <a:spcPts val="0"/>
              </a:spcAft>
              <a:buFont typeface="Wingdings" panose="05000000000000000000" pitchFamily="2" charset="2"/>
              <a:buChar char="q"/>
            </a:pPr>
            <a:r>
              <a:rPr lang="en-GB" b="0" i="0" u="none" strike="noStrike" dirty="0">
                <a:solidFill>
                  <a:srgbClr val="000000"/>
                </a:solidFill>
                <a:effectLst/>
                <a:latin typeface="Arial" panose="020B0604020202020204" pitchFamily="34" charset="0"/>
              </a:rPr>
              <a:t>Only 16% of customers signed up for the Birthday Club using the tablets</a:t>
            </a:r>
          </a:p>
        </p:txBody>
      </p:sp>
      <p:graphicFrame>
        <p:nvGraphicFramePr>
          <p:cNvPr id="5" name="Chart 4">
            <a:extLst>
              <a:ext uri="{FF2B5EF4-FFF2-40B4-BE49-F238E27FC236}">
                <a16:creationId xmlns:a16="http://schemas.microsoft.com/office/drawing/2014/main" id="{14FF17CB-1E8B-DC2B-2CF1-55661B498470}"/>
              </a:ext>
            </a:extLst>
          </p:cNvPr>
          <p:cNvGraphicFramePr/>
          <p:nvPr>
            <p:extLst>
              <p:ext uri="{D42A27DB-BD31-4B8C-83A1-F6EECF244321}">
                <p14:modId xmlns:p14="http://schemas.microsoft.com/office/powerpoint/2010/main" val="4142726510"/>
              </p:ext>
            </p:extLst>
          </p:nvPr>
        </p:nvGraphicFramePr>
        <p:xfrm>
          <a:off x="4572000" y="493106"/>
          <a:ext cx="4260300" cy="22702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1C9C11F-B949-FDFB-B2D2-45AA51A101FB}"/>
              </a:ext>
            </a:extLst>
          </p:cNvPr>
          <p:cNvGraphicFramePr/>
          <p:nvPr>
            <p:extLst>
              <p:ext uri="{D42A27DB-BD31-4B8C-83A1-F6EECF244321}">
                <p14:modId xmlns:p14="http://schemas.microsoft.com/office/powerpoint/2010/main" val="152220438"/>
              </p:ext>
            </p:extLst>
          </p:nvPr>
        </p:nvGraphicFramePr>
        <p:xfrm>
          <a:off x="4738257" y="2891118"/>
          <a:ext cx="4094044" cy="19162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2" name="TextBox 1">
            <a:extLst>
              <a:ext uri="{FF2B5EF4-FFF2-40B4-BE49-F238E27FC236}">
                <a16:creationId xmlns:a16="http://schemas.microsoft.com/office/drawing/2014/main" id="{1F39A994-DFA8-133F-7E03-76FC6196BEE3}"/>
              </a:ext>
            </a:extLst>
          </p:cNvPr>
          <p:cNvSpPr txBox="1"/>
          <p:nvPr/>
        </p:nvSpPr>
        <p:spPr>
          <a:xfrm>
            <a:off x="429491" y="1191491"/>
            <a:ext cx="8402809" cy="1569660"/>
          </a:xfrm>
          <a:prstGeom prst="rect">
            <a:avLst/>
          </a:prstGeom>
          <a:noFill/>
        </p:spPr>
        <p:txBody>
          <a:bodyPr wrap="square" rtlCol="0">
            <a:spAutoFit/>
          </a:bodyPr>
          <a:lstStyle/>
          <a:p>
            <a:pPr marL="171450" indent="-171450" rtl="0">
              <a:spcBef>
                <a:spcPts val="0"/>
              </a:spcBef>
              <a:spcAft>
                <a:spcPts val="0"/>
              </a:spcAft>
              <a:buFont typeface="Wingdings" panose="05000000000000000000" pitchFamily="2" charset="2"/>
              <a:buChar char="§"/>
            </a:pPr>
            <a:r>
              <a:rPr lang="en-GB" sz="1200" b="0" i="0" u="none" strike="noStrike" dirty="0">
                <a:solidFill>
                  <a:srgbClr val="000000"/>
                </a:solidFill>
                <a:effectLst/>
                <a:latin typeface="Arial" panose="020B0604020202020204" pitchFamily="34" charset="0"/>
              </a:rPr>
              <a:t>Identify and improve the reasons why our customers are having to wait over 15 minutes to be seated. This can be investigated by analysing existing table turn times and see what other improvements can be made in this area.</a:t>
            </a:r>
          </a:p>
          <a:p>
            <a:pPr rtl="0">
              <a:spcBef>
                <a:spcPts val="0"/>
              </a:spcBef>
              <a:spcAft>
                <a:spcPts val="0"/>
              </a:spcAft>
            </a:pPr>
            <a:endParaRPr lang="en-GB" sz="1200" b="0" dirty="0">
              <a:effectLst/>
            </a:endParaRPr>
          </a:p>
          <a:p>
            <a:pPr marL="171450" indent="-171450" rtl="0">
              <a:spcBef>
                <a:spcPts val="0"/>
              </a:spcBef>
              <a:spcAft>
                <a:spcPts val="0"/>
              </a:spcAft>
              <a:buFont typeface="Wingdings" panose="05000000000000000000" pitchFamily="2" charset="2"/>
              <a:buChar char="§"/>
            </a:pPr>
            <a:r>
              <a:rPr lang="en-GB" sz="1200" b="0" i="0" u="none" strike="noStrike" dirty="0">
                <a:solidFill>
                  <a:srgbClr val="000000"/>
                </a:solidFill>
                <a:effectLst/>
                <a:latin typeface="Arial" panose="020B0604020202020204" pitchFamily="34" charset="0"/>
              </a:rPr>
              <a:t>We found some customers were having issues with the interface and UX of the tablet itself, so this might mean some follow-up with marketing regarding the design or providing feedback to the vendor to improve the software of the tablets.</a:t>
            </a:r>
            <a:endParaRPr lang="en-GB" sz="1200" b="0" dirty="0">
              <a:effectLst/>
            </a:endParaRPr>
          </a:p>
          <a:p>
            <a:br>
              <a:rPr lang="en-GB" sz="1200" dirty="0"/>
            </a:br>
            <a:endParaRPr lang="en-GB"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2" name="TextBox 1">
            <a:extLst>
              <a:ext uri="{FF2B5EF4-FFF2-40B4-BE49-F238E27FC236}">
                <a16:creationId xmlns:a16="http://schemas.microsoft.com/office/drawing/2014/main" id="{076ABC80-93BE-849B-A16A-5E7FB69E4703}"/>
              </a:ext>
            </a:extLst>
          </p:cNvPr>
          <p:cNvSpPr txBox="1"/>
          <p:nvPr/>
        </p:nvSpPr>
        <p:spPr>
          <a:xfrm>
            <a:off x="415636" y="1115291"/>
            <a:ext cx="8305800" cy="1631216"/>
          </a:xfrm>
          <a:prstGeom prst="rect">
            <a:avLst/>
          </a:prstGeom>
          <a:noFill/>
        </p:spPr>
        <p:txBody>
          <a:bodyPr wrap="square" rtlCol="0">
            <a:spAutoFit/>
          </a:bodyPr>
          <a:lstStyle/>
          <a:p>
            <a:pPr marL="171450" indent="-171450" rtl="0">
              <a:spcBef>
                <a:spcPts val="0"/>
              </a:spcBef>
              <a:spcAft>
                <a:spcPts val="0"/>
              </a:spcAft>
              <a:buFont typeface="Wingdings" panose="05000000000000000000" pitchFamily="2" charset="2"/>
              <a:buChar char="§"/>
            </a:pPr>
            <a:r>
              <a:rPr lang="en-GB" sz="1200" b="0" i="0" u="none" strike="noStrike" dirty="0">
                <a:solidFill>
                  <a:srgbClr val="000000"/>
                </a:solidFill>
                <a:effectLst/>
                <a:latin typeface="Arial" panose="020B0604020202020204" pitchFamily="34" charset="0"/>
              </a:rPr>
              <a:t>Another recommendation would be to consider giving the customer the option of using the tablet vs. interacting with a waiter. We can explore the reasons behind this with additional surveys and feedback, but in the meantime giving the customer the choice.</a:t>
            </a:r>
          </a:p>
          <a:p>
            <a:pPr marL="171450" indent="-171450" rtl="0">
              <a:spcBef>
                <a:spcPts val="0"/>
              </a:spcBef>
              <a:spcAft>
                <a:spcPts val="0"/>
              </a:spcAft>
              <a:buFont typeface="Wingdings" panose="05000000000000000000" pitchFamily="2" charset="2"/>
              <a:buChar char="§"/>
            </a:pPr>
            <a:endParaRPr lang="en-GB" sz="1200" b="0" dirty="0">
              <a:effectLst/>
            </a:endParaRPr>
          </a:p>
          <a:p>
            <a:pPr marL="171450" indent="-171450" rtl="0">
              <a:spcBef>
                <a:spcPts val="0"/>
              </a:spcBef>
              <a:spcAft>
                <a:spcPts val="0"/>
              </a:spcAft>
              <a:buFont typeface="Wingdings" panose="05000000000000000000" pitchFamily="2" charset="2"/>
              <a:buChar char="§"/>
            </a:pPr>
            <a:r>
              <a:rPr lang="en-GB" sz="1200" b="0" i="0" u="none" strike="noStrike" dirty="0">
                <a:solidFill>
                  <a:srgbClr val="000000"/>
                </a:solidFill>
                <a:effectLst/>
                <a:latin typeface="Arial" panose="020B0604020202020204" pitchFamily="34" charset="0"/>
              </a:rPr>
              <a:t>As we continue to refine the process and collect more data, we would like to determine reasons why customers prefer a waiter so that we can meet their needs accordingly.</a:t>
            </a:r>
            <a:endParaRPr lang="en-GB" sz="1200" b="0" dirty="0">
              <a:effectLst/>
            </a:endParaRPr>
          </a:p>
          <a:p>
            <a:br>
              <a:rPr lang="en-GB" dirty="0"/>
            </a:br>
            <a:endParaRPr lang="en-GB"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385</Words>
  <Application>Microsoft Office PowerPoint</Application>
  <PresentationFormat>On-screen Show (16:9)</PresentationFormat>
  <Paragraphs>39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Simple Light</vt:lpstr>
      <vt:lpstr>[customer satisfaction survey]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survey]</dc:title>
  <cp:lastModifiedBy>kylejerome.santos.eng@ust.edu.ph</cp:lastModifiedBy>
  <cp:revision>9</cp:revision>
  <dcterms:modified xsi:type="dcterms:W3CDTF">2023-04-02T14:27:21Z</dcterms:modified>
</cp:coreProperties>
</file>