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227D5-8BB3-499E-8198-224E9F2B34D4}" v="5" dt="2024-06-11T22:46:27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tableStyles" Target="tableStyle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heme" Target="theme/theme1.xml" Id="rId17" /><Relationship Type="http://schemas.openxmlformats.org/officeDocument/2006/relationships/slide" Target="slides/slide1.xml" Id="rId2" /><Relationship Type="http://schemas.openxmlformats.org/officeDocument/2006/relationships/viewProps" Target="viewProps.xml" Id="rId16" /><Relationship Type="http://schemas.microsoft.com/office/2015/10/relationships/revisionInfo" Target="revisionInfo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presProps" Target="presProp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notesMaster" Target="notesMasters/notesMaster1.xml" Id="rId1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34D1A-EE95-4E2B-B10C-067E6E6A487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03F6-B1D4-492C-9AD3-E1158F61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pandas as pd</a:t>
            </a:r>
          </a:p>
          <a:p>
            <a:r>
              <a:rPr lang="en-US" err="1"/>
              <a:t>product_df</a:t>
            </a:r>
            <a:r>
              <a:rPr lang="en-US"/>
              <a:t> = </a:t>
            </a:r>
            <a:r>
              <a:rPr lang="en-US" err="1"/>
              <a:t>pd.read_csv</a:t>
            </a:r>
            <a:r>
              <a:rPr lang="en-US"/>
              <a:t>('product_data.csv')</a:t>
            </a:r>
          </a:p>
          <a:p>
            <a:r>
              <a:rPr lang="en-US" err="1"/>
              <a:t>product_df</a:t>
            </a:r>
            <a:r>
              <a:rPr lang="en-US"/>
              <a:t>['</a:t>
            </a:r>
            <a:r>
              <a:rPr lang="en-US" err="1"/>
              <a:t>Discount_Applied</a:t>
            </a:r>
            <a:r>
              <a:rPr lang="en-US"/>
              <a:t>'] = </a:t>
            </a:r>
            <a:r>
              <a:rPr lang="en-US" err="1"/>
              <a:t>product_df</a:t>
            </a:r>
            <a:r>
              <a:rPr lang="en-US"/>
              <a:t>['</a:t>
            </a:r>
            <a:r>
              <a:rPr lang="en-US" err="1"/>
              <a:t>Discount_Applied</a:t>
            </a:r>
            <a:r>
              <a:rPr lang="en-US"/>
              <a:t>'].map({'Yes': 'Yes', 'No': 'No'})</a:t>
            </a:r>
          </a:p>
          <a:p>
            <a:r>
              <a:rPr lang="en-US" err="1"/>
              <a:t>product_df</a:t>
            </a:r>
            <a:r>
              <a:rPr lang="en-US"/>
              <a:t>['Gender'] = </a:t>
            </a:r>
            <a:r>
              <a:rPr lang="en-US" err="1"/>
              <a:t>product_df</a:t>
            </a:r>
            <a:r>
              <a:rPr lang="en-US"/>
              <a:t>['Gender'].</a:t>
            </a:r>
            <a:r>
              <a:rPr lang="en-US" err="1"/>
              <a:t>astype</a:t>
            </a:r>
            <a:r>
              <a:rPr lang="en-US"/>
              <a:t>('category')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03F6-B1D4-492C-9AD3-E1158F61F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03F6-B1D4-492C-9AD3-E1158F61F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1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Discount Purchase Ratio - The boxplot suggests that the Discount Purchase Ratio for the customers in the dataset is uniform or nearly identical across all </a:t>
            </a:r>
            <a:r>
              <a:rPr lang="en-US" err="1"/>
              <a:t>customers.If</a:t>
            </a:r>
            <a:r>
              <a:rPr lang="en-US"/>
              <a:t> all customers have the same ratio, the boxplot will appear as a single line or </a:t>
            </a:r>
            <a:r>
              <a:rPr lang="en-US" err="1"/>
              <a:t>block.This</a:t>
            </a:r>
            <a:r>
              <a:rPr lang="en-US"/>
              <a:t> might indicate an issue with the data or the calculation. For example, if all customers only purchased discounted items or non-discounted items, the ratio would be 1 or 0 for </a:t>
            </a:r>
            <a:r>
              <a:rPr lang="en-US" err="1"/>
              <a:t>everyone.T</a:t>
            </a:r>
            <a:endParaRPr lang="en-US"/>
          </a:p>
          <a:p>
            <a:r>
              <a:rPr lang="en-US"/>
              <a:t>Violin Plot for "High Rating Purchase Ratio“- Shows the distribution and density of high rating purchase ratios, indicating customer satisfaction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03F6-B1D4-492C-9AD3-E1158F61FD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03F6-B1D4-492C-9AD3-E1158F61FD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03F6-B1D4-492C-9AD3-E1158F61FD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03F6-B1D4-492C-9AD3-E1158F61FD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3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 main():</a:t>
            </a:r>
          </a:p>
          <a:p>
            <a:r>
              <a:rPr lang="en-US"/>
              <a:t>    </a:t>
            </a:r>
            <a:r>
              <a:rPr lang="en-US" err="1"/>
              <a:t>customer_id</a:t>
            </a:r>
            <a:r>
              <a:rPr lang="en-US"/>
              <a:t> = int(input("Enter Customer ID: "))</a:t>
            </a:r>
          </a:p>
          <a:p>
            <a:r>
              <a:rPr lang="en-US"/>
              <a:t>    </a:t>
            </a:r>
            <a:r>
              <a:rPr lang="en-US" err="1"/>
              <a:t>customer_segment</a:t>
            </a:r>
            <a:r>
              <a:rPr lang="en-US"/>
              <a:t> = </a:t>
            </a:r>
            <a:r>
              <a:rPr lang="en-US" err="1"/>
              <a:t>segment_customer</a:t>
            </a:r>
            <a:r>
              <a:rPr lang="en-US"/>
              <a:t>(</a:t>
            </a:r>
            <a:r>
              <a:rPr lang="en-US" err="1"/>
              <a:t>customer_id</a:t>
            </a:r>
            <a:r>
              <a:rPr lang="en-US"/>
              <a:t>)</a:t>
            </a:r>
          </a:p>
          <a:p>
            <a:r>
              <a:rPr lang="en-US"/>
              <a:t>    </a:t>
            </a:r>
            <a:r>
              <a:rPr lang="en-US" err="1"/>
              <a:t>customer_size</a:t>
            </a:r>
            <a:r>
              <a:rPr lang="en-US"/>
              <a:t> = </a:t>
            </a:r>
            <a:r>
              <a:rPr lang="en-US" err="1"/>
              <a:t>customer_data</a:t>
            </a:r>
            <a:r>
              <a:rPr lang="en-US"/>
              <a:t>['Size'].mode()[0]</a:t>
            </a:r>
          </a:p>
          <a:p>
            <a:r>
              <a:rPr lang="en-US"/>
              <a:t>    </a:t>
            </a:r>
            <a:r>
              <a:rPr lang="en-US" err="1"/>
              <a:t>recommended_products</a:t>
            </a:r>
            <a:r>
              <a:rPr lang="en-US"/>
              <a:t> = </a:t>
            </a:r>
            <a:r>
              <a:rPr lang="en-US" err="1"/>
              <a:t>recommend_products</a:t>
            </a:r>
            <a:r>
              <a:rPr lang="en-US"/>
              <a:t>(</a:t>
            </a:r>
            <a:r>
              <a:rPr lang="en-US" err="1"/>
              <a:t>customer_segment</a:t>
            </a:r>
            <a:r>
              <a:rPr lang="en-US"/>
              <a:t>, </a:t>
            </a:r>
            <a:r>
              <a:rPr lang="en-US" err="1"/>
              <a:t>customer_gender</a:t>
            </a:r>
            <a:r>
              <a:rPr lang="en-US"/>
              <a:t>, </a:t>
            </a:r>
            <a:r>
              <a:rPr lang="en-US" err="1"/>
              <a:t>customer_size</a:t>
            </a:r>
            <a:r>
              <a:rPr lang="en-US"/>
              <a:t>)</a:t>
            </a:r>
          </a:p>
          <a:p>
            <a:r>
              <a:rPr lang="en-US"/>
              <a:t>    </a:t>
            </a:r>
            <a:r>
              <a:rPr lang="en-US" err="1"/>
              <a:t>total_amount</a:t>
            </a:r>
            <a:r>
              <a:rPr lang="en-US"/>
              <a:t>, </a:t>
            </a:r>
            <a:r>
              <a:rPr lang="en-US" err="1"/>
              <a:t>discount_applied</a:t>
            </a:r>
            <a:r>
              <a:rPr lang="en-US"/>
              <a:t>, </a:t>
            </a:r>
            <a:r>
              <a:rPr lang="en-US" err="1"/>
              <a:t>net_total</a:t>
            </a:r>
            <a:r>
              <a:rPr lang="en-US"/>
              <a:t> = </a:t>
            </a:r>
            <a:r>
              <a:rPr lang="en-US" err="1"/>
              <a:t>calculate_totals</a:t>
            </a:r>
            <a:r>
              <a:rPr lang="en-US"/>
              <a:t>(</a:t>
            </a:r>
            <a:r>
              <a:rPr lang="en-US" err="1"/>
              <a:t>recommended_products</a:t>
            </a:r>
            <a:r>
              <a:rPr lang="en-US"/>
              <a:t>)</a:t>
            </a:r>
          </a:p>
          <a:p>
            <a:r>
              <a:rPr lang="en-US"/>
              <a:t>    print(</a:t>
            </a:r>
            <a:r>
              <a:rPr lang="en-US" err="1"/>
              <a:t>f"Total</a:t>
            </a:r>
            <a:r>
              <a:rPr lang="en-US"/>
              <a:t> Amount: ${total_amount:.2f}")</a:t>
            </a:r>
          </a:p>
          <a:p>
            <a:r>
              <a:rPr lang="en-US"/>
              <a:t>    print(</a:t>
            </a:r>
            <a:r>
              <a:rPr lang="en-US" err="1"/>
              <a:t>f"Discount</a:t>
            </a:r>
            <a:r>
              <a:rPr lang="en-US"/>
              <a:t> Applied: ${discount_applied:.2f}")</a:t>
            </a:r>
          </a:p>
          <a:p>
            <a:r>
              <a:rPr lang="en-US"/>
              <a:t>    print(</a:t>
            </a:r>
            <a:r>
              <a:rPr lang="en-US" err="1"/>
              <a:t>f"Net</a:t>
            </a:r>
            <a:r>
              <a:rPr lang="en-US"/>
              <a:t> Total: ${net_total:.2f}")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03F6-B1D4-492C-9AD3-E1158F61FD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4666-FE54-AD33-5705-6470DC9F7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672CB-A70D-E377-398E-0C123C74F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DB18-8502-EDE8-CA71-5221C1D0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D432-2E83-481D-A14D-C92D7776742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757F-241D-A517-8C95-9AAE0503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5A8B-FB43-F3A3-9822-7FE391FF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1D4E-5A3D-4AD7-B55B-45982275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9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71B9-4C2F-04AE-88F7-AF332854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C91FF-EFAB-15CF-EA12-425BCBBA1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47C2-68B5-78F9-289D-D4CBDCE3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D432-2E83-481D-A14D-C92D7776742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57EB-4F1D-FF45-664E-F851AAF8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6D10-4671-6BDD-A9DC-D2A8D33D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1D4E-5A3D-4AD7-B55B-45982275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67F17-B38B-7F77-431B-4B7CD1BD4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1EAD9-A936-960B-F172-D4CCCA3D3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ABD10-DFEB-5580-5FD2-645A3221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D432-2E83-481D-A14D-C92D7776742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B1BA-D3E2-C727-CDB5-7F656C6F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4E2A-517B-0DAC-ADBC-44CAD47B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1D4E-5A3D-4AD7-B55B-45982275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F630-F6A7-7CCE-60DA-A252A5B1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0D4E-56D5-86A6-DFB8-4F377FB0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DE4AC-0BC2-1902-8BFA-DD074097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D432-2E83-481D-A14D-C92D7776742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D443-F1BC-7E3B-B8D7-146BE249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054E-40AA-8410-1633-782B4F0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1D4E-5A3D-4AD7-B55B-45982275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E3F5-4D3D-180B-6EAB-EB4E89B7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D7F1D-B9CD-2856-64F1-840CE9F38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3BBF1-D020-FC35-3097-36BF0302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D432-2E83-481D-A14D-C92D7776742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3637-1B6A-8E04-50ED-FC7286BD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77ED-2608-9CA6-62B5-413C2469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1D4E-5A3D-4AD7-B55B-45982275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3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6A3B-C566-2BBA-B1C5-C08B3E3A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92C0-87F9-7170-B4FA-1F0F0D6EF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CA1EB-F803-DEAD-29AE-57617303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FA759-770E-AC6C-F6D2-7449F8EA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D432-2E83-481D-A14D-C92D7776742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4E1F4-763C-271F-ABDD-9AB42384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CECAB-E6F7-24C0-7472-91093B6A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1D4E-5A3D-4AD7-B55B-45982275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688B-7DEF-DA84-0F00-6D3BE390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40D-CF99-1236-67E5-EA6FA18D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969C-2FDA-C8CF-239F-C7A792BB2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448C8-8411-363A-F496-FD3740FCC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1DB2F-E29B-1FD7-6801-F8F4CAA49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D8D72-9292-F94B-83E1-AD7AC51C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D432-2E83-481D-A14D-C92D7776742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BA752-5883-723C-DF82-9A42F401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63D9E-F91E-C2A8-69D5-99784193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1D4E-5A3D-4AD7-B55B-45982275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1DD0-BF5C-9822-835C-52CAFCF0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C9E33-F16A-B857-5E01-662B0D58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D432-2E83-481D-A14D-C92D7776742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6AAC3-AC34-04BF-3ADF-6A565FAF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4421C-7BBA-D294-8E9C-AEDDB2B7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1D4E-5A3D-4AD7-B55B-45982275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58C2B-2884-AAF0-4ECB-B3E0A82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D432-2E83-481D-A14D-C92D7776742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3E4F-F858-545C-B9EB-A6C74484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8CDD0-5977-F1F5-023A-3549E341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1D4E-5A3D-4AD7-B55B-45982275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A19-686A-8300-6563-AE6852FF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C2DE-BD03-3BFB-016A-94F755CAC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9AF6-1C3E-8AEB-C883-614FCAE94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A740E-C29D-3D56-F6B7-58BE62C6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D432-2E83-481D-A14D-C92D7776742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AF46F-A8D7-AD9D-157D-9702506A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3CD2-7874-78AF-C394-3D5F09D2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1D4E-5A3D-4AD7-B55B-45982275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B02-D995-27EF-9169-3973C280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7300F-A404-5A4D-0E86-CEE5EB350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A0A94-119D-A9CF-135F-9DE4E0E6E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5730F-E076-E02B-9911-5AD1C5CA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D432-2E83-481D-A14D-C92D7776742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2D08-425A-6F3D-E90E-3C1A3EDE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0C381-8A34-7365-A900-0844B0A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1D4E-5A3D-4AD7-B55B-45982275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6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1FADF-52AD-A464-1919-BC35348F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2A292-3AF9-B0BC-34AB-E7932721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1D56-B1E6-B03D-3242-CF51630F9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8D432-2E83-481D-A14D-C92D7776742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5AFA7-D31D-D9CC-45FA-3CA2FAFE0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4D49-C388-CF4A-60CA-73C9FB49F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D31D4E-5A3D-4AD7-B55B-459822750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2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2840-6E24-6C5B-57E4-91A6F12E7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48853"/>
          </a:xfrm>
        </p:spPr>
        <p:txBody>
          <a:bodyPr>
            <a:normAutofit/>
          </a:bodyPr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Personalized Product Recommendations</a:t>
            </a:r>
            <a:b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Data-Driven Insights.</a:t>
            </a:r>
            <a:b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2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EBC92-E0FE-9EFF-B319-EC6EDDB3E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Enhancing Customer Experience through Personalization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FC594-359A-45C3-7A26-20EA7DE9FC53}"/>
              </a:ext>
            </a:extLst>
          </p:cNvPr>
          <p:cNvSpPr txBox="1"/>
          <p:nvPr/>
        </p:nvSpPr>
        <p:spPr>
          <a:xfrm>
            <a:off x="2313432" y="4608576"/>
            <a:ext cx="213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Presented By:</a:t>
            </a:r>
          </a:p>
          <a:p>
            <a:r>
              <a:rPr lang="en-US"/>
              <a:t>Scott, Kyle, Sonu</a:t>
            </a:r>
          </a:p>
        </p:txBody>
      </p:sp>
    </p:spTree>
    <p:extLst>
      <p:ext uri="{BB962C8B-B14F-4D97-AF65-F5344CB8AC3E}">
        <p14:creationId xmlns:p14="http://schemas.microsoft.com/office/powerpoint/2010/main" val="10988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2E1D-54CF-19AF-D5D5-7AB3166B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Calculation of 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1E04-6880-075A-BBA7-89A4C13B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Calculation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Total amount.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Discount applied.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Net total.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94A5D-16DA-2344-47B6-FBACC398A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27" y="3611417"/>
            <a:ext cx="3159121" cy="30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2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7604-3274-6C67-812D-9D74A086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User</a:t>
            </a:r>
            <a:r>
              <a:rPr lang="en-US" b="1"/>
              <a:t> </a:t>
            </a:r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Interaction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2CC6-7240-2D1C-92A4-142FBBF1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Main Function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Visualize segments and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Prompt for Customer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Segment customer and provide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Display totals.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0DD7E-2B3D-4CE3-8FE4-E9966DBE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158" y="2134984"/>
            <a:ext cx="3159121" cy="30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F748-5CD1-3C8D-CFED-C4016834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489843-F035-19EC-65FA-29ED99CA8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9301"/>
            <a:ext cx="710793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Enhanced Customer Experience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Personalized product recommendations.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Additional discounts for loyal customers.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Consideration of size preferences.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Calculation of totals for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Outcome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Improved customer satisfaction.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Potential increase in sales.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Fostered customer loyalty.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620CDF-C46A-253B-B1A0-1CAFE217F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75" y="1403515"/>
            <a:ext cx="10515600" cy="5114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Cambria"/>
                <a:ea typeface="+mn-lt"/>
                <a:cs typeface="+mn-lt"/>
              </a:rPr>
              <a:t>Objective</a:t>
            </a:r>
            <a:r>
              <a:rPr lang="en-US" sz="1200">
                <a:latin typeface="Cambria"/>
                <a:ea typeface="+mn-lt"/>
                <a:cs typeface="+mn-lt"/>
              </a:rPr>
              <a:t>: </a:t>
            </a:r>
            <a:endParaRPr lang="en-US" sz="1200">
              <a:latin typeface="Cambria"/>
              <a:ea typeface="Cambria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latin typeface="Cambria"/>
                <a:ea typeface="+mn-lt"/>
                <a:cs typeface="+mn-lt"/>
              </a:rPr>
              <a:t>Enhance customer experience by providing personalized product recommendations.</a:t>
            </a:r>
            <a:endParaRPr lang="en-US" sz="1200">
              <a:latin typeface="Cambria"/>
              <a:ea typeface="Cambria"/>
            </a:endParaRPr>
          </a:p>
          <a:p>
            <a:r>
              <a:rPr lang="en-US" sz="1200" b="1">
                <a:latin typeface="Cambria"/>
                <a:ea typeface="+mn-lt"/>
                <a:cs typeface="+mn-lt"/>
              </a:rPr>
              <a:t>Goals</a:t>
            </a:r>
            <a:r>
              <a:rPr lang="en-US" sz="1200">
                <a:latin typeface="Cambria"/>
                <a:ea typeface="+mn-lt"/>
                <a:cs typeface="+mn-lt"/>
              </a:rPr>
              <a:t>:</a:t>
            </a:r>
            <a:endParaRPr lang="en-US" sz="1200">
              <a:latin typeface="Cambria"/>
              <a:ea typeface="Cambri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latin typeface="Cambria"/>
                <a:ea typeface="+mn-lt"/>
                <a:cs typeface="+mn-lt"/>
              </a:rPr>
              <a:t>Identify different customer segments based on purchasing behavior.</a:t>
            </a:r>
            <a:endParaRPr lang="en-US" sz="1200">
              <a:latin typeface="Cambria"/>
              <a:ea typeface="Cambri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latin typeface="Cambria"/>
                <a:ea typeface="+mn-lt"/>
                <a:cs typeface="+mn-lt"/>
              </a:rPr>
              <a:t>Recommend products tailored to each segment.</a:t>
            </a:r>
            <a:endParaRPr lang="en-US" sz="1200">
              <a:latin typeface="Cambria"/>
              <a:ea typeface="Cambri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latin typeface="Cambria"/>
                <a:ea typeface="+mn-lt"/>
                <a:cs typeface="+mn-lt"/>
              </a:rPr>
              <a:t>Apply additional discounts for loyal customers.</a:t>
            </a:r>
            <a:endParaRPr lang="en-US" sz="1200">
              <a:latin typeface="Cambria"/>
              <a:ea typeface="Cambri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latin typeface="Cambria"/>
                <a:ea typeface="+mn-lt"/>
                <a:cs typeface="+mn-lt"/>
              </a:rPr>
              <a:t>Ensure recommendations match customer size preferences.</a:t>
            </a:r>
            <a:endParaRPr lang="en-US" sz="1200">
              <a:latin typeface="Cambria"/>
              <a:ea typeface="Cambri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latin typeface="Cambria"/>
                <a:ea typeface="+mn-lt"/>
                <a:cs typeface="+mn-lt"/>
              </a:rPr>
              <a:t>Limit recommendations to 20 products or less.</a:t>
            </a:r>
            <a:endParaRPr lang="en-US" sz="1200">
              <a:latin typeface="Cambria"/>
              <a:ea typeface="Cambri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latin typeface="Cambria"/>
                <a:ea typeface="+mn-lt"/>
                <a:cs typeface="+mn-lt"/>
              </a:rPr>
              <a:t>Calculate and present total amount, discount applied, and net total.</a:t>
            </a:r>
            <a:endParaRPr lang="en-US" sz="1200">
              <a:latin typeface="Cambria"/>
              <a:ea typeface="Cambria"/>
            </a:endParaRPr>
          </a:p>
          <a:p>
            <a:r>
              <a:rPr lang="en-US" sz="1200" b="1"/>
              <a:t>Business Logic</a:t>
            </a:r>
          </a:p>
          <a:p>
            <a:pPr lvl="1"/>
            <a:r>
              <a:rPr lang="en-US" sz="1200" b="1">
                <a:ea typeface="+mn-lt"/>
                <a:cs typeface="+mn-lt"/>
              </a:rPr>
              <a:t>Customer Segments</a:t>
            </a:r>
            <a:r>
              <a:rPr lang="en-US" sz="1200">
                <a:ea typeface="+mn-lt"/>
                <a:cs typeface="+mn-lt"/>
              </a:rPr>
              <a:t>:</a:t>
            </a:r>
            <a:endParaRPr lang="en-US" sz="12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 b="1">
                <a:ea typeface="+mn-lt"/>
                <a:cs typeface="+mn-lt"/>
              </a:rPr>
              <a:t>Discount Shoppers</a:t>
            </a:r>
            <a:r>
              <a:rPr lang="en-US" sz="1200">
                <a:ea typeface="+mn-lt"/>
                <a:cs typeface="+mn-lt"/>
              </a:rPr>
              <a:t>: Prefer discounted products.</a:t>
            </a:r>
            <a:endParaRPr lang="en-US" sz="12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 b="1">
                <a:ea typeface="+mn-lt"/>
                <a:cs typeface="+mn-lt"/>
              </a:rPr>
              <a:t>Non-Discount Shoppers</a:t>
            </a:r>
            <a:r>
              <a:rPr lang="en-US" sz="1200">
                <a:ea typeface="+mn-lt"/>
                <a:cs typeface="+mn-lt"/>
              </a:rPr>
              <a:t>: Prefer non-discounted products.</a:t>
            </a:r>
            <a:endParaRPr lang="en-US" sz="12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 b="1">
                <a:ea typeface="+mn-lt"/>
                <a:cs typeface="+mn-lt"/>
              </a:rPr>
              <a:t>High Purchase Shoppers</a:t>
            </a:r>
            <a:r>
              <a:rPr lang="en-US" sz="1200">
                <a:ea typeface="+mn-lt"/>
                <a:cs typeface="+mn-lt"/>
              </a:rPr>
              <a:t>: Have made 30 or more purchases.</a:t>
            </a:r>
            <a:endParaRPr lang="en-US" sz="12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 b="1">
                <a:ea typeface="+mn-lt"/>
                <a:cs typeface="+mn-lt"/>
              </a:rPr>
              <a:t>High Rating Givers</a:t>
            </a:r>
            <a:r>
              <a:rPr lang="en-US" sz="1200">
                <a:ea typeface="+mn-lt"/>
                <a:cs typeface="+mn-lt"/>
              </a:rPr>
              <a:t>: Frequently give high ratings.</a:t>
            </a:r>
            <a:endParaRPr lang="en-US" sz="1200"/>
          </a:p>
          <a:p>
            <a:pPr lvl="1"/>
            <a:r>
              <a:rPr lang="en-US" sz="1200" b="1">
                <a:ea typeface="+mn-lt"/>
                <a:cs typeface="+mn-lt"/>
              </a:rPr>
              <a:t>Product Recommendations</a:t>
            </a:r>
            <a:r>
              <a:rPr lang="en-US" sz="1200">
                <a:ea typeface="+mn-lt"/>
                <a:cs typeface="+mn-lt"/>
              </a:rPr>
              <a:t>:</a:t>
            </a:r>
            <a:endParaRPr lang="en-US" sz="12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>
                <a:ea typeface="+mn-lt"/>
                <a:cs typeface="+mn-lt"/>
              </a:rPr>
              <a:t>Tailored to segment, gender, and size preferences.</a:t>
            </a:r>
            <a:endParaRPr lang="en-US" sz="12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>
                <a:ea typeface="+mn-lt"/>
                <a:cs typeface="+mn-lt"/>
              </a:rPr>
              <a:t>Additional 20% discount for high purchase shoppers.</a:t>
            </a:r>
            <a:endParaRPr lang="en-US" sz="1200"/>
          </a:p>
          <a:p>
            <a:pPr lvl="1"/>
            <a:r>
              <a:rPr lang="en-US" sz="1200" b="1">
                <a:ea typeface="+mn-lt"/>
                <a:cs typeface="+mn-lt"/>
              </a:rPr>
              <a:t>Calculation</a:t>
            </a:r>
            <a:r>
              <a:rPr lang="en-US" sz="1200">
                <a:ea typeface="+mn-lt"/>
                <a:cs typeface="+mn-lt"/>
              </a:rPr>
              <a:t>:</a:t>
            </a:r>
            <a:endParaRPr lang="en-US" sz="12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>
                <a:ea typeface="+mn-lt"/>
                <a:cs typeface="+mn-lt"/>
              </a:rPr>
              <a:t>Total amount.</a:t>
            </a:r>
            <a:endParaRPr lang="en-US" sz="12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>
                <a:ea typeface="+mn-lt"/>
                <a:cs typeface="+mn-lt"/>
              </a:rPr>
              <a:t>Discount applied.</a:t>
            </a:r>
            <a:endParaRPr lang="en-US" sz="12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>
                <a:ea typeface="+mn-lt"/>
                <a:cs typeface="+mn-lt"/>
              </a:rPr>
              <a:t>Net total.</a:t>
            </a:r>
            <a:endParaRPr lang="en-US" sz="1200"/>
          </a:p>
          <a:p>
            <a:endParaRPr lang="en-US" sz="12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3958F4-C7E6-E4DA-92C8-4A2B6A3E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ysClr val="windowText" lastClr="000000"/>
                </a:solidFill>
                <a:latin typeface="Garamond" panose="02020404030301010803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6001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F79B-6980-A4F1-1A8F-B866C4DF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Business</a:t>
            </a:r>
            <a: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Logic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4D8BE7-C714-E404-B0B6-BFEBC0C76D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920" y="1819656"/>
            <a:ext cx="9695688" cy="3873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400" b="1">
                <a:latin typeface="Cambria" panose="02040503050406030204" pitchFamily="18" charset="0"/>
                <a:ea typeface="Cambria" panose="02040503050406030204" pitchFamily="18" charset="0"/>
              </a:rPr>
              <a:t>Customer Segments:</a:t>
            </a:r>
          </a:p>
          <a:p>
            <a:pPr lvl="1"/>
            <a:r>
              <a:rPr lang="en-US" altLang="en-US" sz="2600">
                <a:latin typeface="Cambria" panose="02040503050406030204" pitchFamily="18" charset="0"/>
                <a:ea typeface="Cambria" panose="02040503050406030204" pitchFamily="18" charset="0"/>
              </a:rPr>
              <a:t>Discount Shoppers: Prefer discounted products.</a:t>
            </a:r>
          </a:p>
          <a:p>
            <a:pPr lvl="1"/>
            <a:r>
              <a:rPr lang="en-US" altLang="en-US" sz="2600">
                <a:latin typeface="Cambria" panose="02040503050406030204" pitchFamily="18" charset="0"/>
                <a:ea typeface="Cambria" panose="02040503050406030204" pitchFamily="18" charset="0"/>
              </a:rPr>
              <a:t>Non-Discount Shoppers: Prefer non-discounted products.</a:t>
            </a:r>
          </a:p>
          <a:p>
            <a:pPr lvl="1"/>
            <a:r>
              <a:rPr lang="en-US" altLang="en-US" sz="2600">
                <a:latin typeface="Cambria" panose="02040503050406030204" pitchFamily="18" charset="0"/>
                <a:ea typeface="Cambria" panose="02040503050406030204" pitchFamily="18" charset="0"/>
              </a:rPr>
              <a:t>High Purchase Shoppers: Have made 30 or more purchases.</a:t>
            </a:r>
          </a:p>
          <a:p>
            <a:pPr lvl="1"/>
            <a:r>
              <a:rPr lang="en-US" altLang="en-US" sz="2600">
                <a:latin typeface="Cambria" panose="02040503050406030204" pitchFamily="18" charset="0"/>
                <a:ea typeface="Cambria" panose="02040503050406030204" pitchFamily="18" charset="0"/>
              </a:rPr>
              <a:t>High Rating Givers: Frequently give high ratings.</a:t>
            </a:r>
          </a:p>
          <a:p>
            <a:pPr marL="0" indent="0">
              <a:buNone/>
            </a:pPr>
            <a:r>
              <a:rPr lang="en-US" altLang="en-US" sz="2400" b="1">
                <a:latin typeface="Cambria" panose="02040503050406030204" pitchFamily="18" charset="0"/>
                <a:ea typeface="Cambria" panose="02040503050406030204" pitchFamily="18" charset="0"/>
              </a:rPr>
              <a:t>Product Recommendations:</a:t>
            </a:r>
          </a:p>
          <a:p>
            <a:pPr lvl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Tailored to segment, gender, and size preferences.</a:t>
            </a:r>
          </a:p>
          <a:p>
            <a:pPr lvl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Additional 20% discount for high purchase shoppers.(30 or more)</a:t>
            </a:r>
          </a:p>
          <a:p>
            <a:pPr marL="0" indent="0">
              <a:buNone/>
            </a:pPr>
            <a:r>
              <a:rPr lang="en-US" altLang="en-US" sz="2400" b="1">
                <a:latin typeface="Cambria" panose="02040503050406030204" pitchFamily="18" charset="0"/>
                <a:ea typeface="Cambria" panose="02040503050406030204" pitchFamily="18" charset="0"/>
              </a:rPr>
              <a:t>Calculation:</a:t>
            </a:r>
          </a:p>
          <a:p>
            <a:pPr lvl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Total amount.</a:t>
            </a:r>
          </a:p>
          <a:p>
            <a:pPr lvl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Discount applied.</a:t>
            </a:r>
          </a:p>
          <a:p>
            <a:pPr lvl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Net total.</a:t>
            </a:r>
          </a:p>
          <a:p>
            <a:pPr marL="0" indent="0">
              <a:buNone/>
            </a:pPr>
            <a:endParaRPr lang="en-US" altLang="en-US" sz="24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1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9E16-C1BF-FCE7-B892-AB7C9A27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Data Loading and Preprocessing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08AF7C-E722-C447-55A4-B4CC4F16C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608" y="1971760"/>
            <a:ext cx="723210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Load Data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 data and customer purchase history from CSV files.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Preprocessing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 'Yes'/'No' to 1/0.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Handle non-numeric values and ensure numeric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3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72FC-2532-3CDD-DB97-DC157BA0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Understand data distributions.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BD75-1B0F-13F1-0E6D-94480556C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9" y="1613189"/>
            <a:ext cx="4491182" cy="769793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Visualizations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Distribution of discounts and gender for products.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Distributions of review ratings, previous purchases, and purchase frequency for customers.</a:t>
            </a:r>
          </a:p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78AE9-B1D7-7D63-427F-694CF60D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28" y="2861370"/>
            <a:ext cx="4083073" cy="2337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41143-12BA-D386-201B-ED30E7080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906" y="2901398"/>
            <a:ext cx="3603268" cy="2217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3F0E33-EAFD-EAA8-5028-EC6ABE109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731" y="2861950"/>
            <a:ext cx="3500582" cy="2250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BFB99E-0D6B-0B1C-C332-E90C58601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4803" y="368855"/>
            <a:ext cx="3833316" cy="2326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A266C8-642A-5B12-7DAB-882DC9B164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9583" y="5252846"/>
            <a:ext cx="3481884" cy="16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8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960A-9B65-4E4F-2485-AFC8C7FF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F22C-4DB3-E3B4-E38A-6A625BCA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7473" cy="14163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New Features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err="1">
                <a:latin typeface="Cambria" panose="02040503050406030204" pitchFamily="18" charset="0"/>
                <a:ea typeface="Cambria" panose="02040503050406030204" pitchFamily="18" charset="0"/>
              </a:rPr>
              <a:t>Discount_Purchase_Ratio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 Ratio of discounted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err="1">
                <a:latin typeface="Cambria" panose="02040503050406030204" pitchFamily="18" charset="0"/>
                <a:ea typeface="Cambria" panose="02040503050406030204" pitchFamily="18" charset="0"/>
              </a:rPr>
              <a:t>High_Rating_Purchase_Ratio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 Ratio of high-rated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err="1">
                <a:latin typeface="Cambria" panose="02040503050406030204" pitchFamily="18" charset="0"/>
                <a:ea typeface="Cambria" panose="02040503050406030204" pitchFamily="18" charset="0"/>
              </a:rPr>
              <a:t>Previous_Purchases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 Maximum previous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err="1">
                <a:latin typeface="Cambria" panose="02040503050406030204" pitchFamily="18" charset="0"/>
                <a:ea typeface="Cambria" panose="02040503050406030204" pitchFamily="18" charset="0"/>
              </a:rPr>
              <a:t>Frequency_of_Purchases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 Maximum purchase frequency.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F028B-92D3-761B-DD0C-724C05881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4" y="3538478"/>
            <a:ext cx="3296077" cy="2138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500720-8945-BFE1-75C2-B6F111631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440" y="3390316"/>
            <a:ext cx="3668777" cy="2364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7C3CC-D119-4D48-700E-C471EAAAC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149" y="654512"/>
            <a:ext cx="3941846" cy="2661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BABCD4-415C-7A92-E15D-751E29A41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110" y="3648172"/>
            <a:ext cx="3934321" cy="2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67A3-6774-B184-C23C-EAB501B7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D143-D18B-7BEE-DBD9-85472F293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81" y="1576243"/>
            <a:ext cx="7419680" cy="1765987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Segments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Discount Shoppers, Non-Discount Shoppers, High Purchase Shoppers (30&amp;), High Rating Givers.</a:t>
            </a:r>
          </a:p>
          <a:p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Conditions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Discount_Applied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'] == 1), (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['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Discount_Applied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'] == 0) &amp; (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['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Previous_Purchases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'] &lt; 30) &amp; (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['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Review_Rating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'] &lt; 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high_rating_threshold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), (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['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Previous_Purchases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'] &gt;= 30), (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['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Review_Rating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'] &gt;=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78A39-ACC8-C1AE-5CEA-6BC27CE2C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02" y="3667028"/>
            <a:ext cx="4384927" cy="299010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565A3-EF25-E706-D254-99B75A1FD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853" y="3615157"/>
            <a:ext cx="4825329" cy="30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2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A866-7C23-C75F-6893-ECC73223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  <a:r>
              <a:rPr lang="en-US"/>
              <a:t> </a:t>
            </a:r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  <a:r>
              <a:rPr lang="en-US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157B65-4771-2A22-AE4B-DBAB3A262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1624" y="2221774"/>
            <a:ext cx="539384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Purpose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Predict customer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Random Forest Classifier.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Evaluation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Classification report and confusion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41797-3163-FFC1-B660-388969F90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24" y="2475700"/>
            <a:ext cx="4537176" cy="3991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988DCF-EA10-2207-C1F2-EB9DAF26A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65" y="3874691"/>
            <a:ext cx="6078807" cy="27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2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1889-3D9C-8C86-9573-81105846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Product</a:t>
            </a:r>
            <a:r>
              <a:rPr lang="en-US" b="1"/>
              <a:t> </a:t>
            </a:r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Recommendation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7EE5-6168-66A8-3A18-616182AA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28" y="16153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Logic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Recommend products based on segment, gender, and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Apply additional 20% discount for high purchase shoppers.(30 &amp; above)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Limit recommendations to 20 products or less.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D2671-64BF-AACD-CEBF-1126271B8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27" y="3611417"/>
            <a:ext cx="3159121" cy="3015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77FF-19DC-2350-A7C4-BD4E2FB66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691" y="3542940"/>
            <a:ext cx="697318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33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Personalized Product Recommendations Data-Driven Insights. </vt:lpstr>
      <vt:lpstr>Problem Statement</vt:lpstr>
      <vt:lpstr>Business Logic</vt:lpstr>
      <vt:lpstr>Data Loading and Preprocessing</vt:lpstr>
      <vt:lpstr>Understand data distributions.</vt:lpstr>
      <vt:lpstr>Feature Engineering</vt:lpstr>
      <vt:lpstr>Customer Segmentation</vt:lpstr>
      <vt:lpstr>Model Training </vt:lpstr>
      <vt:lpstr>Product Recommendation </vt:lpstr>
      <vt:lpstr>Calculation of Totals</vt:lpstr>
      <vt:lpstr>User Interaction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Product Recommendations Data-Driven Insights. </dc:title>
  <dc:creator>Sonu sharma</dc:creator>
  <cp:revision>1</cp:revision>
  <dcterms:created xsi:type="dcterms:W3CDTF">2024-06-10T23:32:49Z</dcterms:created>
  <dcterms:modified xsi:type="dcterms:W3CDTF">2024-06-11T22:47:09Z</dcterms:modified>
</cp:coreProperties>
</file>