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1" r:id="rId13"/>
    <p:sldId id="269" r:id="rId14"/>
    <p:sldId id="277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9" r:id="rId23"/>
    <p:sldId id="281" r:id="rId24"/>
    <p:sldId id="282" r:id="rId25"/>
    <p:sldId id="283" r:id="rId26"/>
    <p:sldId id="284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20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71B0-5CEF-624A-BEC5-64E037BD597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s.usfca.edu/~galles/visualization/BTree.html" TargetMode="Externa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1650" y="3744996"/>
            <a:ext cx="7867650" cy="132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B-Tree</a:t>
            </a:r>
            <a:endParaRPr lang="en-US" sz="4400" b="1" dirty="0"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0200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800000"/>
                </a:solidFill>
              </a:rPr>
              <a:t>Midwestern State University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Department of Computer Science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8" y="114300"/>
            <a:ext cx="2316612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1615" y="1430554"/>
            <a:ext cx="78585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6.    </a:t>
            </a:r>
            <a:r>
              <a:rPr lang="en-US" sz="1600" dirty="0" smtClean="0"/>
              <a:t>All keys of a node are sorted in increasing order. </a:t>
            </a:r>
            <a:br>
              <a:rPr lang="en-US" sz="1600" dirty="0" smtClean="0"/>
            </a:br>
            <a:r>
              <a:rPr lang="en-US" sz="1600" dirty="0" smtClean="0"/>
              <a:t>       The child between two keys </a:t>
            </a:r>
            <a:r>
              <a:rPr lang="en-US" sz="1600" b="1" i="1" dirty="0" smtClean="0">
                <a:latin typeface="Courier New"/>
                <a:cs typeface="Courier New"/>
              </a:rPr>
              <a:t>k1</a:t>
            </a:r>
            <a:r>
              <a:rPr lang="en-US" sz="1600" dirty="0" smtClean="0"/>
              <a:t> and </a:t>
            </a:r>
            <a:r>
              <a:rPr lang="en-US" sz="1600" b="1" i="1" dirty="0" smtClean="0">
                <a:latin typeface="Courier New"/>
                <a:cs typeface="Courier New"/>
              </a:rPr>
              <a:t>k2</a:t>
            </a:r>
            <a:r>
              <a:rPr lang="en-US" sz="1600" dirty="0" smtClean="0"/>
              <a:t> contains all keys in range from </a:t>
            </a:r>
            <a:r>
              <a:rPr lang="en-US" sz="1600" b="1" i="1" dirty="0" smtClean="0">
                <a:latin typeface="Courier New"/>
                <a:cs typeface="Courier New"/>
              </a:rPr>
              <a:t>k1</a:t>
            </a:r>
            <a:r>
              <a:rPr lang="en-US" sz="1600" dirty="0" smtClean="0"/>
              <a:t> and </a:t>
            </a:r>
            <a:r>
              <a:rPr lang="en-US" sz="1600" b="1" i="1" dirty="0" smtClean="0">
                <a:latin typeface="Courier New"/>
                <a:cs typeface="Courier New"/>
              </a:rPr>
              <a:t>k2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4354"/>
            <a:ext cx="9144000" cy="28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0807" y="2413338"/>
            <a:ext cx="75939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7.   </a:t>
            </a:r>
            <a:r>
              <a:rPr lang="en-US" dirty="0" smtClean="0"/>
              <a:t>B-Tree grows and shrinks from root which is unlike Binary Search Tree.  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Binary Search Trees grow downward and also shrink from downward.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8.    </a:t>
            </a:r>
            <a:r>
              <a:rPr lang="en-US" dirty="0" smtClean="0"/>
              <a:t>Like other balanced Binary Search Trees, time complexity to search, insert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and delete is </a:t>
            </a:r>
            <a:r>
              <a:rPr lang="en-US" b="1" i="1" dirty="0" smtClean="0">
                <a:latin typeface="Courier New"/>
                <a:cs typeface="Courier New"/>
              </a:rPr>
              <a:t>O(Log n)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6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738" y="2195971"/>
            <a:ext cx="5609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Insert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Search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Delete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12419" y="5441422"/>
            <a:ext cx="14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Fancy Slide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3416" y="2222535"/>
            <a:ext cx="86434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1) </a:t>
            </a:r>
            <a:r>
              <a:rPr lang="en-US" sz="1200" dirty="0" smtClean="0">
                <a:latin typeface="Courier New"/>
                <a:cs typeface="Courier New"/>
              </a:rPr>
              <a:t>Initialize x as root.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2) </a:t>
            </a:r>
            <a:r>
              <a:rPr lang="en-US" sz="1200" dirty="0" smtClean="0">
                <a:latin typeface="Courier New"/>
                <a:cs typeface="Courier New"/>
              </a:rPr>
              <a:t>While x is not leaf, do following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latin typeface="Courier New"/>
                <a:cs typeface="Courier New"/>
              </a:rPr>
              <a:t>a) </a:t>
            </a:r>
            <a:r>
              <a:rPr lang="en-US" sz="1200" dirty="0" smtClean="0">
                <a:latin typeface="Courier New"/>
                <a:cs typeface="Courier New"/>
              </a:rPr>
              <a:t>Find the child of x that is going to to be traversed next. Let the child be y.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 b) </a:t>
            </a:r>
            <a:r>
              <a:rPr lang="en-US" sz="1200" dirty="0" smtClean="0">
                <a:latin typeface="Courier New"/>
                <a:cs typeface="Courier New"/>
              </a:rPr>
              <a:t>If y is not full, change x to point to y.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latin typeface="Courier New"/>
                <a:cs typeface="Courier New"/>
              </a:rPr>
              <a:t>c) </a:t>
            </a:r>
            <a:r>
              <a:rPr lang="en-US" sz="1200" dirty="0" smtClean="0">
                <a:latin typeface="Courier New"/>
                <a:cs typeface="Courier New"/>
              </a:rPr>
              <a:t>If y is full, split it and change x to point to one of the two parts of y. </a:t>
            </a:r>
            <a:br>
              <a:rPr lang="en-US" sz="1200" dirty="0" smtClean="0">
                <a:latin typeface="Courier New"/>
                <a:cs typeface="Courier New"/>
              </a:rPr>
            </a:br>
            <a:r>
              <a:rPr lang="en-US" sz="1200" dirty="0" smtClean="0">
                <a:latin typeface="Courier New"/>
                <a:cs typeface="Courier New"/>
              </a:rPr>
              <a:t>       If k is smaller than mid key in y, then set x as first part of y.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Else second part of y. When we split y, we move a key from y to its parent x.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3) </a:t>
            </a:r>
            <a:r>
              <a:rPr lang="en-US" sz="1200" dirty="0" smtClean="0">
                <a:latin typeface="Courier New"/>
                <a:cs typeface="Courier New"/>
              </a:rPr>
              <a:t>The loop in step </a:t>
            </a:r>
            <a:r>
              <a:rPr lang="en-US" sz="1200" b="1" dirty="0" smtClean="0">
                <a:latin typeface="Courier New"/>
                <a:cs typeface="Courier New"/>
              </a:rPr>
              <a:t>2</a:t>
            </a:r>
            <a:r>
              <a:rPr lang="en-US" sz="1200" dirty="0" smtClean="0">
                <a:latin typeface="Courier New"/>
                <a:cs typeface="Courier New"/>
              </a:rPr>
              <a:t> stops when x is leaf. x must have space for 1 extra key as we have been splitting all nodes in advance. So simply insert k to x.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274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3290" y="1404325"/>
            <a:ext cx="22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 </a:t>
            </a:r>
            <a:r>
              <a:rPr lang="en-US" sz="2000" dirty="0" smtClean="0"/>
              <a:t>(Split)</a:t>
            </a:r>
            <a:endParaRPr lang="en-US" sz="1400" dirty="0" smtClean="0"/>
          </a:p>
        </p:txBody>
      </p:sp>
      <p:pic>
        <p:nvPicPr>
          <p:cNvPr id="3" name="Picture 2" descr="Screen Shot 2015-10-05 at 3.2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" y="2597381"/>
            <a:ext cx="7454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5" name="Picture 4" descr="Screen Shot 2015-10-05 at 3.1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13" y="2790346"/>
            <a:ext cx="2463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2" name="Picture 1" descr="Screen Shot 2015-10-05 at 3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1" y="2756535"/>
            <a:ext cx="2817091" cy="8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6" name="Picture 5" descr="Screen Shot 2015-10-05 at 3.2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55" y="2449440"/>
            <a:ext cx="3225800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428" y="2001950"/>
            <a:ext cx="13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717653" y="2452408"/>
            <a:ext cx="3225800" cy="1409700"/>
            <a:chOff x="2876413" y="2337761"/>
            <a:chExt cx="3225800" cy="1409700"/>
          </a:xfrm>
        </p:grpSpPr>
        <p:pic>
          <p:nvPicPr>
            <p:cNvPr id="2" name="Picture 1" descr="Screen Shot 2015-10-05 at 3.22.2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413" y="2337761"/>
              <a:ext cx="3225800" cy="1409700"/>
            </a:xfrm>
            <a:prstGeom prst="rect">
              <a:avLst/>
            </a:prstGeom>
          </p:spPr>
        </p:pic>
        <p:pic>
          <p:nvPicPr>
            <p:cNvPr id="7" name="Picture 6" descr="Screen Shot 2015-10-05 at 3.23.3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152" y="3211227"/>
              <a:ext cx="977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51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5" name="Picture 4" descr="Screen Shot 2015-10-05 at 3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35" y="2366333"/>
            <a:ext cx="3886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3228" y="1504422"/>
            <a:ext cx="743515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Invented </a:t>
            </a:r>
            <a:r>
              <a:rPr lang="en-US" dirty="0" smtClean="0"/>
              <a:t>by Bayer</a:t>
            </a:r>
            <a:r>
              <a:rPr lang="en-US" dirty="0"/>
              <a:t>, </a:t>
            </a:r>
            <a:r>
              <a:rPr lang="en-US" dirty="0" err="1"/>
              <a:t>McCreight</a:t>
            </a:r>
            <a:r>
              <a:rPr lang="en-US" dirty="0"/>
              <a:t> (1972</a:t>
            </a:r>
            <a:r>
              <a:rPr lang="en-US" dirty="0" smtClean="0"/>
              <a:t>)</a:t>
            </a:r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General Idea:</a:t>
            </a:r>
            <a:br>
              <a:rPr lang="en-US" dirty="0" smtClean="0"/>
            </a:br>
            <a:endParaRPr lang="en-US" dirty="0"/>
          </a:p>
          <a:p>
            <a:pPr algn="ctr"/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nodes of a B-tree of order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between </a:t>
            </a:r>
            <a:r>
              <a:rPr lang="en-US" b="1" dirty="0">
                <a:latin typeface="Courier New"/>
                <a:cs typeface="Courier New"/>
              </a:rPr>
              <a:t>t/2 </a:t>
            </a:r>
            <a:r>
              <a:rPr lang="en-US" dirty="0"/>
              <a:t>and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i="1" dirty="0">
                <a:latin typeface="Courier New"/>
                <a:cs typeface="Courier New"/>
              </a:rPr>
              <a:t> </a:t>
            </a:r>
            <a:r>
              <a:rPr lang="en-US" dirty="0" smtClean="0"/>
              <a:t>children</a:t>
            </a:r>
          </a:p>
          <a:p>
            <a:pPr algn="ctr"/>
            <a:r>
              <a:rPr lang="en-US" sz="1400" dirty="0" smtClean="0"/>
              <a:t>Exception for the root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3720884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Insert</a:t>
            </a:r>
            <a:endParaRPr lang="en-US" b="1" dirty="0" smtClean="0"/>
          </a:p>
        </p:txBody>
      </p:sp>
      <p:pic>
        <p:nvPicPr>
          <p:cNvPr id="5" name="Picture 4" descr="Screen Shot 2015-10-05 at 3.2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04" y="2465459"/>
            <a:ext cx="3517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48320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&gt;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92295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&gt; 65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703101" y="3430653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&lt; 72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5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29933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&gt; 66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Search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70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12169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 == 70 Key found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393" y="442969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8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Delete</a:t>
            </a:r>
            <a:endParaRPr lang="en-US" b="1" dirty="0" smtClean="0"/>
          </a:p>
        </p:txBody>
      </p:sp>
      <p:pic>
        <p:nvPicPr>
          <p:cNvPr id="5" name="Picture 4" descr="Screen Shot 2015-10-05 at 3.37.34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10" y="2778036"/>
            <a:ext cx="3751906" cy="2340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8204" y="5259201"/>
            <a:ext cx="3711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https://</a:t>
            </a:r>
            <a:r>
              <a:rPr lang="en-US" sz="1100" dirty="0" err="1" smtClean="0"/>
              <a:t>www.cs.usfca.edu</a:t>
            </a:r>
            <a:r>
              <a:rPr lang="en-US" sz="1100" dirty="0" smtClean="0"/>
              <a:t>/~</a:t>
            </a:r>
            <a:r>
              <a:rPr lang="en-US" sz="1100" dirty="0" err="1" smtClean="0"/>
              <a:t>galles</a:t>
            </a:r>
            <a:r>
              <a:rPr lang="en-US" sz="1100" dirty="0" smtClean="0"/>
              <a:t>/visualization/</a:t>
            </a:r>
            <a:r>
              <a:rPr lang="en-US" sz="1100" dirty="0" err="1" smtClean="0"/>
              <a:t>BTree.html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8318" y="1219789"/>
            <a:ext cx="72587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B-tree is a tree data structure that keeps data sorted and allows searches, sequential access, insertions, and deletions in logarithmic time.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Often </a:t>
            </a:r>
            <a:r>
              <a:rPr lang="en-US" dirty="0" smtClean="0"/>
              <a:t>used as an external data structure, i.e., for data stored on disk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Since hard disks are 1000 – 100,000-times slower than RAM, it is crucial to minimize the number of disk accesses; this is achieved by choosing very large</a:t>
            </a:r>
            <a:r>
              <a:rPr lang="en-US" b="1" i="1" dirty="0" smtClean="0">
                <a:latin typeface="Courier New"/>
                <a:cs typeface="Courier New"/>
              </a:rPr>
              <a:t> t </a:t>
            </a:r>
            <a:r>
              <a:rPr lang="en-US" dirty="0" smtClean="0"/>
              <a:t>(usually so that one node fills one disk page)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It’s normal for a B-Tree to have millions+ of nodes and have a height in the single digits !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55" y="4636109"/>
            <a:ext cx="5812294" cy="16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3975" y="1570528"/>
            <a:ext cx="8264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leaves are at same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B-Tree is defined by the term minimum degree </a:t>
            </a:r>
            <a:r>
              <a:rPr lang="en-US" b="1" i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. The value of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dirty="0" smtClean="0"/>
              <a:t> depends upon disk block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Every node except root must contain at least </a:t>
            </a:r>
            <a:r>
              <a:rPr lang="en-US" b="1" i="1" dirty="0">
                <a:latin typeface="Courier New"/>
                <a:cs typeface="Courier New"/>
              </a:rPr>
              <a:t>t-1 </a:t>
            </a:r>
            <a:r>
              <a:rPr lang="en-US" dirty="0" smtClean="0"/>
              <a:t>keys. Root may contain minimum 1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nodes (including root) may contain at most </a:t>
            </a:r>
            <a:r>
              <a:rPr lang="en-US" b="1" i="1" dirty="0">
                <a:latin typeface="Courier New"/>
                <a:cs typeface="Courier New"/>
              </a:rPr>
              <a:t>2t – 1 </a:t>
            </a:r>
            <a:r>
              <a:rPr lang="en-US" dirty="0" smtClean="0"/>
              <a:t>keys.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children of a node is equal to the number of keys in it plus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keys of a node are sorted in increasing order. The child between two keys </a:t>
            </a:r>
            <a:r>
              <a:rPr lang="en-US" b="1" i="1" dirty="0">
                <a:latin typeface="Courier New"/>
                <a:cs typeface="Courier New"/>
              </a:rPr>
              <a:t>k1</a:t>
            </a:r>
            <a:r>
              <a:rPr lang="en-US" dirty="0" smtClean="0"/>
              <a:t> and </a:t>
            </a:r>
            <a:r>
              <a:rPr lang="en-US" b="1" i="1" dirty="0">
                <a:latin typeface="Courier New"/>
                <a:cs typeface="Courier New"/>
              </a:rPr>
              <a:t>k2</a:t>
            </a:r>
            <a:r>
              <a:rPr lang="en-US" dirty="0" smtClean="0"/>
              <a:t> contains all keys in range from </a:t>
            </a:r>
            <a:r>
              <a:rPr lang="en-US" b="1" i="1" dirty="0">
                <a:latin typeface="Courier New"/>
                <a:cs typeface="Courier New"/>
              </a:rPr>
              <a:t>k1</a:t>
            </a:r>
            <a:r>
              <a:rPr lang="en-US" dirty="0" smtClean="0"/>
              <a:t> and </a:t>
            </a:r>
            <a:r>
              <a:rPr lang="en-US" b="1" i="1" dirty="0">
                <a:latin typeface="Courier New"/>
                <a:cs typeface="Courier New"/>
              </a:rPr>
              <a:t>k2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B-Tree grows and shrinks from root which is unlike Binary Search Tree. Binary Search Trees grow downward and also shrink from downward.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Like other balanced Binary Search Trees, time complexity to search, insert and delete is </a:t>
            </a:r>
            <a:r>
              <a:rPr lang="en-US" b="1" i="1" dirty="0">
                <a:latin typeface="Courier New"/>
                <a:cs typeface="Courier New"/>
              </a:rPr>
              <a:t>O(</a:t>
            </a:r>
            <a:r>
              <a:rPr lang="en-US" b="1" i="1" dirty="0" smtClean="0">
                <a:latin typeface="Courier New"/>
                <a:cs typeface="Courier New"/>
              </a:rPr>
              <a:t>Log n</a:t>
            </a:r>
            <a:r>
              <a:rPr lang="en-US" b="1" i="1" dirty="0">
                <a:latin typeface="Courier New"/>
                <a:cs typeface="Courier New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7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562" y="3622920"/>
            <a:ext cx="2457361" cy="204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50" y="4267673"/>
            <a:ext cx="3748550" cy="1279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3940" y="2071386"/>
            <a:ext cx="3047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1.  </a:t>
            </a:r>
            <a:r>
              <a:rPr lang="en-US" dirty="0" smtClean="0"/>
              <a:t>All leaves are at same level.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9192" y="4885815"/>
            <a:ext cx="4154159" cy="5820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015151" y="4391942"/>
            <a:ext cx="2490897" cy="1463981"/>
          </a:xfrm>
          <a:custGeom>
            <a:avLst/>
            <a:gdLst>
              <a:gd name="connsiteX0" fmla="*/ 220497 w 2490897"/>
              <a:gd name="connsiteY0" fmla="*/ 35277 h 1463981"/>
              <a:gd name="connsiteX1" fmla="*/ 220497 w 2490897"/>
              <a:gd name="connsiteY1" fmla="*/ 35277 h 1463981"/>
              <a:gd name="connsiteX2" fmla="*/ 282236 w 2490897"/>
              <a:gd name="connsiteY2" fmla="*/ 123468 h 1463981"/>
              <a:gd name="connsiteX3" fmla="*/ 299876 w 2490897"/>
              <a:gd name="connsiteY3" fmla="*/ 141107 h 1463981"/>
              <a:gd name="connsiteX4" fmla="*/ 317516 w 2490897"/>
              <a:gd name="connsiteY4" fmla="*/ 176383 h 1463981"/>
              <a:gd name="connsiteX5" fmla="*/ 343975 w 2490897"/>
              <a:gd name="connsiteY5" fmla="*/ 202841 h 1463981"/>
              <a:gd name="connsiteX6" fmla="*/ 379255 w 2490897"/>
              <a:gd name="connsiteY6" fmla="*/ 255756 h 1463981"/>
              <a:gd name="connsiteX7" fmla="*/ 388074 w 2490897"/>
              <a:gd name="connsiteY7" fmla="*/ 282213 h 1463981"/>
              <a:gd name="connsiteX8" fmla="*/ 432174 w 2490897"/>
              <a:gd name="connsiteY8" fmla="*/ 317490 h 1463981"/>
              <a:gd name="connsiteX9" fmla="*/ 467453 w 2490897"/>
              <a:gd name="connsiteY9" fmla="*/ 361586 h 1463981"/>
              <a:gd name="connsiteX10" fmla="*/ 511553 w 2490897"/>
              <a:gd name="connsiteY10" fmla="*/ 405682 h 1463981"/>
              <a:gd name="connsiteX11" fmla="*/ 546832 w 2490897"/>
              <a:gd name="connsiteY11" fmla="*/ 467416 h 1463981"/>
              <a:gd name="connsiteX12" fmla="*/ 608571 w 2490897"/>
              <a:gd name="connsiteY12" fmla="*/ 529150 h 1463981"/>
              <a:gd name="connsiteX13" fmla="*/ 670310 w 2490897"/>
              <a:gd name="connsiteY13" fmla="*/ 608522 h 1463981"/>
              <a:gd name="connsiteX14" fmla="*/ 723230 w 2490897"/>
              <a:gd name="connsiteY14" fmla="*/ 652618 h 1463981"/>
              <a:gd name="connsiteX15" fmla="*/ 802608 w 2490897"/>
              <a:gd name="connsiteY15" fmla="*/ 740810 h 1463981"/>
              <a:gd name="connsiteX16" fmla="*/ 890807 w 2490897"/>
              <a:gd name="connsiteY16" fmla="*/ 793725 h 1463981"/>
              <a:gd name="connsiteX17" fmla="*/ 952546 w 2490897"/>
              <a:gd name="connsiteY17" fmla="*/ 829001 h 1463981"/>
              <a:gd name="connsiteX18" fmla="*/ 1049565 w 2490897"/>
              <a:gd name="connsiteY18" fmla="*/ 846640 h 1463981"/>
              <a:gd name="connsiteX19" fmla="*/ 1102484 w 2490897"/>
              <a:gd name="connsiteY19" fmla="*/ 864278 h 1463981"/>
              <a:gd name="connsiteX20" fmla="*/ 1128944 w 2490897"/>
              <a:gd name="connsiteY20" fmla="*/ 873097 h 1463981"/>
              <a:gd name="connsiteX21" fmla="*/ 1375900 w 2490897"/>
              <a:gd name="connsiteY21" fmla="*/ 864278 h 1463981"/>
              <a:gd name="connsiteX22" fmla="*/ 1446459 w 2490897"/>
              <a:gd name="connsiteY22" fmla="*/ 855459 h 1463981"/>
              <a:gd name="connsiteX23" fmla="*/ 1490558 w 2490897"/>
              <a:gd name="connsiteY23" fmla="*/ 837820 h 1463981"/>
              <a:gd name="connsiteX24" fmla="*/ 1534658 w 2490897"/>
              <a:gd name="connsiteY24" fmla="*/ 829001 h 1463981"/>
              <a:gd name="connsiteX25" fmla="*/ 1578757 w 2490897"/>
              <a:gd name="connsiteY25" fmla="*/ 784905 h 1463981"/>
              <a:gd name="connsiteX26" fmla="*/ 1605216 w 2490897"/>
              <a:gd name="connsiteY26" fmla="*/ 749629 h 1463981"/>
              <a:gd name="connsiteX27" fmla="*/ 1631676 w 2490897"/>
              <a:gd name="connsiteY27" fmla="*/ 731990 h 1463981"/>
              <a:gd name="connsiteX28" fmla="*/ 1675775 w 2490897"/>
              <a:gd name="connsiteY28" fmla="*/ 696714 h 1463981"/>
              <a:gd name="connsiteX29" fmla="*/ 1763974 w 2490897"/>
              <a:gd name="connsiteY29" fmla="*/ 608522 h 1463981"/>
              <a:gd name="connsiteX30" fmla="*/ 1790434 w 2490897"/>
              <a:gd name="connsiteY30" fmla="*/ 582065 h 1463981"/>
              <a:gd name="connsiteX31" fmla="*/ 1816893 w 2490897"/>
              <a:gd name="connsiteY31" fmla="*/ 564426 h 1463981"/>
              <a:gd name="connsiteX32" fmla="*/ 1852173 w 2490897"/>
              <a:gd name="connsiteY32" fmla="*/ 493873 h 1463981"/>
              <a:gd name="connsiteX33" fmla="*/ 1887452 w 2490897"/>
              <a:gd name="connsiteY33" fmla="*/ 467416 h 1463981"/>
              <a:gd name="connsiteX34" fmla="*/ 1913912 w 2490897"/>
              <a:gd name="connsiteY34" fmla="*/ 440958 h 1463981"/>
              <a:gd name="connsiteX35" fmla="*/ 1949191 w 2490897"/>
              <a:gd name="connsiteY35" fmla="*/ 414501 h 1463981"/>
              <a:gd name="connsiteX36" fmla="*/ 1966831 w 2490897"/>
              <a:gd name="connsiteY36" fmla="*/ 396862 h 1463981"/>
              <a:gd name="connsiteX37" fmla="*/ 2037390 w 2490897"/>
              <a:gd name="connsiteY37" fmla="*/ 352767 h 1463981"/>
              <a:gd name="connsiteX38" fmla="*/ 2063850 w 2490897"/>
              <a:gd name="connsiteY38" fmla="*/ 335128 h 1463981"/>
              <a:gd name="connsiteX39" fmla="*/ 2099129 w 2490897"/>
              <a:gd name="connsiteY39" fmla="*/ 308671 h 1463981"/>
              <a:gd name="connsiteX40" fmla="*/ 2143229 w 2490897"/>
              <a:gd name="connsiteY40" fmla="*/ 282213 h 1463981"/>
              <a:gd name="connsiteX41" fmla="*/ 2204968 w 2490897"/>
              <a:gd name="connsiteY41" fmla="*/ 246937 h 1463981"/>
              <a:gd name="connsiteX42" fmla="*/ 2257887 w 2490897"/>
              <a:gd name="connsiteY42" fmla="*/ 229298 h 1463981"/>
              <a:gd name="connsiteX43" fmla="*/ 2425464 w 2490897"/>
              <a:gd name="connsiteY43" fmla="*/ 246937 h 1463981"/>
              <a:gd name="connsiteX44" fmla="*/ 2460744 w 2490897"/>
              <a:gd name="connsiteY44" fmla="*/ 282213 h 1463981"/>
              <a:gd name="connsiteX45" fmla="*/ 2478384 w 2490897"/>
              <a:gd name="connsiteY45" fmla="*/ 343947 h 1463981"/>
              <a:gd name="connsiteX46" fmla="*/ 2478384 w 2490897"/>
              <a:gd name="connsiteY46" fmla="*/ 696714 h 1463981"/>
              <a:gd name="connsiteX47" fmla="*/ 2460744 w 2490897"/>
              <a:gd name="connsiteY47" fmla="*/ 802544 h 1463981"/>
              <a:gd name="connsiteX48" fmla="*/ 2434284 w 2490897"/>
              <a:gd name="connsiteY48" fmla="*/ 829001 h 1463981"/>
              <a:gd name="connsiteX49" fmla="*/ 2407825 w 2490897"/>
              <a:gd name="connsiteY49" fmla="*/ 908374 h 1463981"/>
              <a:gd name="connsiteX50" fmla="*/ 2381365 w 2490897"/>
              <a:gd name="connsiteY50" fmla="*/ 934831 h 1463981"/>
              <a:gd name="connsiteX51" fmla="*/ 2354905 w 2490897"/>
              <a:gd name="connsiteY51" fmla="*/ 987746 h 1463981"/>
              <a:gd name="connsiteX52" fmla="*/ 2328446 w 2490897"/>
              <a:gd name="connsiteY52" fmla="*/ 1031842 h 1463981"/>
              <a:gd name="connsiteX53" fmla="*/ 2284346 w 2490897"/>
              <a:gd name="connsiteY53" fmla="*/ 1067119 h 1463981"/>
              <a:gd name="connsiteX54" fmla="*/ 2257887 w 2490897"/>
              <a:gd name="connsiteY54" fmla="*/ 1111214 h 1463981"/>
              <a:gd name="connsiteX55" fmla="*/ 2204968 w 2490897"/>
              <a:gd name="connsiteY55" fmla="*/ 1164129 h 1463981"/>
              <a:gd name="connsiteX56" fmla="*/ 2152048 w 2490897"/>
              <a:gd name="connsiteY56" fmla="*/ 1217044 h 1463981"/>
              <a:gd name="connsiteX57" fmla="*/ 2125589 w 2490897"/>
              <a:gd name="connsiteY57" fmla="*/ 1243502 h 1463981"/>
              <a:gd name="connsiteX58" fmla="*/ 2090309 w 2490897"/>
              <a:gd name="connsiteY58" fmla="*/ 1287598 h 1463981"/>
              <a:gd name="connsiteX59" fmla="*/ 2063850 w 2490897"/>
              <a:gd name="connsiteY59" fmla="*/ 1296417 h 1463981"/>
              <a:gd name="connsiteX60" fmla="*/ 2037390 w 2490897"/>
              <a:gd name="connsiteY60" fmla="*/ 1322874 h 1463981"/>
              <a:gd name="connsiteX61" fmla="*/ 1966831 w 2490897"/>
              <a:gd name="connsiteY61" fmla="*/ 1366970 h 1463981"/>
              <a:gd name="connsiteX62" fmla="*/ 1843353 w 2490897"/>
              <a:gd name="connsiteY62" fmla="*/ 1402247 h 1463981"/>
              <a:gd name="connsiteX63" fmla="*/ 1816893 w 2490897"/>
              <a:gd name="connsiteY63" fmla="*/ 1411066 h 1463981"/>
              <a:gd name="connsiteX64" fmla="*/ 1746334 w 2490897"/>
              <a:gd name="connsiteY64" fmla="*/ 1428704 h 1463981"/>
              <a:gd name="connsiteX65" fmla="*/ 1711055 w 2490897"/>
              <a:gd name="connsiteY65" fmla="*/ 1446343 h 1463981"/>
              <a:gd name="connsiteX66" fmla="*/ 1622856 w 2490897"/>
              <a:gd name="connsiteY66" fmla="*/ 1455162 h 1463981"/>
              <a:gd name="connsiteX67" fmla="*/ 1437639 w 2490897"/>
              <a:gd name="connsiteY67" fmla="*/ 1463981 h 1463981"/>
              <a:gd name="connsiteX68" fmla="*/ 908447 w 2490897"/>
              <a:gd name="connsiteY68" fmla="*/ 1437523 h 1463981"/>
              <a:gd name="connsiteX69" fmla="*/ 767329 w 2490897"/>
              <a:gd name="connsiteY69" fmla="*/ 1411066 h 1463981"/>
              <a:gd name="connsiteX70" fmla="*/ 696770 w 2490897"/>
              <a:gd name="connsiteY70" fmla="*/ 1393428 h 1463981"/>
              <a:gd name="connsiteX71" fmla="*/ 626211 w 2490897"/>
              <a:gd name="connsiteY71" fmla="*/ 1358151 h 1463981"/>
              <a:gd name="connsiteX72" fmla="*/ 573292 w 2490897"/>
              <a:gd name="connsiteY72" fmla="*/ 1331693 h 1463981"/>
              <a:gd name="connsiteX73" fmla="*/ 520373 w 2490897"/>
              <a:gd name="connsiteY73" fmla="*/ 1314055 h 1463981"/>
              <a:gd name="connsiteX74" fmla="*/ 449814 w 2490897"/>
              <a:gd name="connsiteY74" fmla="*/ 1269959 h 1463981"/>
              <a:gd name="connsiteX75" fmla="*/ 405714 w 2490897"/>
              <a:gd name="connsiteY75" fmla="*/ 1217044 h 1463981"/>
              <a:gd name="connsiteX76" fmla="*/ 396894 w 2490897"/>
              <a:gd name="connsiteY76" fmla="*/ 1190587 h 1463981"/>
              <a:gd name="connsiteX77" fmla="*/ 370435 w 2490897"/>
              <a:gd name="connsiteY77" fmla="*/ 1164129 h 1463981"/>
              <a:gd name="connsiteX78" fmla="*/ 352795 w 2490897"/>
              <a:gd name="connsiteY78" fmla="*/ 1137672 h 1463981"/>
              <a:gd name="connsiteX79" fmla="*/ 308696 w 2490897"/>
              <a:gd name="connsiteY79" fmla="*/ 1084757 h 1463981"/>
              <a:gd name="connsiteX80" fmla="*/ 291056 w 2490897"/>
              <a:gd name="connsiteY80" fmla="*/ 1040661 h 1463981"/>
              <a:gd name="connsiteX81" fmla="*/ 282236 w 2490897"/>
              <a:gd name="connsiteY81" fmla="*/ 1014204 h 1463981"/>
              <a:gd name="connsiteX82" fmla="*/ 264596 w 2490897"/>
              <a:gd name="connsiteY82" fmla="*/ 987746 h 1463981"/>
              <a:gd name="connsiteX83" fmla="*/ 255776 w 2490897"/>
              <a:gd name="connsiteY83" fmla="*/ 961289 h 1463981"/>
              <a:gd name="connsiteX84" fmla="*/ 176398 w 2490897"/>
              <a:gd name="connsiteY84" fmla="*/ 881916 h 1463981"/>
              <a:gd name="connsiteX85" fmla="*/ 141118 w 2490897"/>
              <a:gd name="connsiteY85" fmla="*/ 837820 h 1463981"/>
              <a:gd name="connsiteX86" fmla="*/ 70559 w 2490897"/>
              <a:gd name="connsiteY86" fmla="*/ 758448 h 1463981"/>
              <a:gd name="connsiteX87" fmla="*/ 52919 w 2490897"/>
              <a:gd name="connsiteY87" fmla="*/ 705533 h 1463981"/>
              <a:gd name="connsiteX88" fmla="*/ 35280 w 2490897"/>
              <a:gd name="connsiteY88" fmla="*/ 670256 h 1463981"/>
              <a:gd name="connsiteX89" fmla="*/ 8820 w 2490897"/>
              <a:gd name="connsiteY89" fmla="*/ 608522 h 1463981"/>
              <a:gd name="connsiteX90" fmla="*/ 0 w 2490897"/>
              <a:gd name="connsiteY90" fmla="*/ 555607 h 1463981"/>
              <a:gd name="connsiteX91" fmla="*/ 8820 w 2490897"/>
              <a:gd name="connsiteY91" fmla="*/ 123468 h 1463981"/>
              <a:gd name="connsiteX92" fmla="*/ 26460 w 2490897"/>
              <a:gd name="connsiteY92" fmla="*/ 70553 h 1463981"/>
              <a:gd name="connsiteX93" fmla="*/ 52919 w 2490897"/>
              <a:gd name="connsiteY93" fmla="*/ 44096 h 1463981"/>
              <a:gd name="connsiteX94" fmla="*/ 105839 w 2490897"/>
              <a:gd name="connsiteY94" fmla="*/ 0 h 1463981"/>
              <a:gd name="connsiteX95" fmla="*/ 158758 w 2490897"/>
              <a:gd name="connsiteY95" fmla="*/ 35277 h 1463981"/>
              <a:gd name="connsiteX96" fmla="*/ 229317 w 2490897"/>
              <a:gd name="connsiteY96" fmla="*/ 61734 h 1463981"/>
              <a:gd name="connsiteX97" fmla="*/ 246957 w 2490897"/>
              <a:gd name="connsiteY97" fmla="*/ 79373 h 1463981"/>
              <a:gd name="connsiteX98" fmla="*/ 264596 w 2490897"/>
              <a:gd name="connsiteY98" fmla="*/ 88192 h 146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490897" h="1463981">
                <a:moveTo>
                  <a:pt x="220497" y="35277"/>
                </a:moveTo>
                <a:lnTo>
                  <a:pt x="220497" y="35277"/>
                </a:lnTo>
                <a:cubicBezTo>
                  <a:pt x="241077" y="64674"/>
                  <a:pt x="256861" y="98094"/>
                  <a:pt x="282236" y="123468"/>
                </a:cubicBezTo>
                <a:cubicBezTo>
                  <a:pt x="288116" y="129348"/>
                  <a:pt x="295263" y="134188"/>
                  <a:pt x="299876" y="141107"/>
                </a:cubicBezTo>
                <a:cubicBezTo>
                  <a:pt x="307169" y="152046"/>
                  <a:pt x="309874" y="165685"/>
                  <a:pt x="317516" y="176383"/>
                </a:cubicBezTo>
                <a:cubicBezTo>
                  <a:pt x="324766" y="186532"/>
                  <a:pt x="336725" y="192692"/>
                  <a:pt x="343975" y="202841"/>
                </a:cubicBezTo>
                <a:cubicBezTo>
                  <a:pt x="397370" y="277588"/>
                  <a:pt x="332056" y="208560"/>
                  <a:pt x="379255" y="255756"/>
                </a:cubicBezTo>
                <a:cubicBezTo>
                  <a:pt x="382195" y="264575"/>
                  <a:pt x="383291" y="274242"/>
                  <a:pt x="388074" y="282213"/>
                </a:cubicBezTo>
                <a:cubicBezTo>
                  <a:pt x="401167" y="304034"/>
                  <a:pt x="414146" y="299463"/>
                  <a:pt x="432174" y="317490"/>
                </a:cubicBezTo>
                <a:cubicBezTo>
                  <a:pt x="445485" y="330800"/>
                  <a:pt x="454860" y="347595"/>
                  <a:pt x="467453" y="361586"/>
                </a:cubicBezTo>
                <a:cubicBezTo>
                  <a:pt x="481360" y="377037"/>
                  <a:pt x="511553" y="405682"/>
                  <a:pt x="511553" y="405682"/>
                </a:cubicBezTo>
                <a:cubicBezTo>
                  <a:pt x="526249" y="449766"/>
                  <a:pt x="512854" y="418880"/>
                  <a:pt x="546832" y="467416"/>
                </a:cubicBezTo>
                <a:cubicBezTo>
                  <a:pt x="589905" y="528945"/>
                  <a:pt x="560844" y="513242"/>
                  <a:pt x="608571" y="529150"/>
                </a:cubicBezTo>
                <a:cubicBezTo>
                  <a:pt x="685998" y="645279"/>
                  <a:pt x="608134" y="535989"/>
                  <a:pt x="670310" y="608522"/>
                </a:cubicBezTo>
                <a:cubicBezTo>
                  <a:pt x="708756" y="653372"/>
                  <a:pt x="678772" y="637801"/>
                  <a:pt x="723230" y="652618"/>
                </a:cubicBezTo>
                <a:cubicBezTo>
                  <a:pt x="742273" y="678007"/>
                  <a:pt x="777282" y="728148"/>
                  <a:pt x="802608" y="740810"/>
                </a:cubicBezTo>
                <a:cubicBezTo>
                  <a:pt x="843654" y="761331"/>
                  <a:pt x="848226" y="761793"/>
                  <a:pt x="890807" y="793725"/>
                </a:cubicBezTo>
                <a:cubicBezTo>
                  <a:pt x="920074" y="815673"/>
                  <a:pt x="920649" y="821913"/>
                  <a:pt x="952546" y="829001"/>
                </a:cubicBezTo>
                <a:cubicBezTo>
                  <a:pt x="988874" y="837073"/>
                  <a:pt x="1014233" y="837005"/>
                  <a:pt x="1049565" y="846640"/>
                </a:cubicBezTo>
                <a:cubicBezTo>
                  <a:pt x="1067504" y="851532"/>
                  <a:pt x="1084844" y="858399"/>
                  <a:pt x="1102484" y="864278"/>
                </a:cubicBezTo>
                <a:lnTo>
                  <a:pt x="1128944" y="873097"/>
                </a:lnTo>
                <a:lnTo>
                  <a:pt x="1375900" y="864278"/>
                </a:lnTo>
                <a:cubicBezTo>
                  <a:pt x="1399566" y="862963"/>
                  <a:pt x="1423363" y="860788"/>
                  <a:pt x="1446459" y="855459"/>
                </a:cubicBezTo>
                <a:cubicBezTo>
                  <a:pt x="1461886" y="851899"/>
                  <a:pt x="1475394" y="842369"/>
                  <a:pt x="1490558" y="837820"/>
                </a:cubicBezTo>
                <a:cubicBezTo>
                  <a:pt x="1504917" y="833513"/>
                  <a:pt x="1519958" y="831941"/>
                  <a:pt x="1534658" y="829001"/>
                </a:cubicBezTo>
                <a:cubicBezTo>
                  <a:pt x="1581693" y="758453"/>
                  <a:pt x="1519960" y="843697"/>
                  <a:pt x="1578757" y="784905"/>
                </a:cubicBezTo>
                <a:cubicBezTo>
                  <a:pt x="1589151" y="774512"/>
                  <a:pt x="1594822" y="760022"/>
                  <a:pt x="1605216" y="749629"/>
                </a:cubicBezTo>
                <a:cubicBezTo>
                  <a:pt x="1612712" y="742134"/>
                  <a:pt x="1623196" y="738350"/>
                  <a:pt x="1631676" y="731990"/>
                </a:cubicBezTo>
                <a:cubicBezTo>
                  <a:pt x="1646736" y="720696"/>
                  <a:pt x="1662013" y="709557"/>
                  <a:pt x="1675775" y="696714"/>
                </a:cubicBezTo>
                <a:cubicBezTo>
                  <a:pt x="1706170" y="668347"/>
                  <a:pt x="1734574" y="637919"/>
                  <a:pt x="1763974" y="608522"/>
                </a:cubicBezTo>
                <a:cubicBezTo>
                  <a:pt x="1772794" y="599703"/>
                  <a:pt x="1780056" y="588983"/>
                  <a:pt x="1790434" y="582065"/>
                </a:cubicBezTo>
                <a:lnTo>
                  <a:pt x="1816893" y="564426"/>
                </a:lnTo>
                <a:cubicBezTo>
                  <a:pt x="1826355" y="536042"/>
                  <a:pt x="1829742" y="519506"/>
                  <a:pt x="1852173" y="493873"/>
                </a:cubicBezTo>
                <a:cubicBezTo>
                  <a:pt x="1861853" y="482811"/>
                  <a:pt x="1876291" y="476982"/>
                  <a:pt x="1887452" y="467416"/>
                </a:cubicBezTo>
                <a:cubicBezTo>
                  <a:pt x="1896922" y="459299"/>
                  <a:pt x="1904442" y="449075"/>
                  <a:pt x="1913912" y="440958"/>
                </a:cubicBezTo>
                <a:cubicBezTo>
                  <a:pt x="1925073" y="431392"/>
                  <a:pt x="1937898" y="423911"/>
                  <a:pt x="1949191" y="414501"/>
                </a:cubicBezTo>
                <a:cubicBezTo>
                  <a:pt x="1955579" y="409178"/>
                  <a:pt x="1960019" y="401630"/>
                  <a:pt x="1966831" y="396862"/>
                </a:cubicBezTo>
                <a:cubicBezTo>
                  <a:pt x="1989553" y="380958"/>
                  <a:pt x="2014313" y="368151"/>
                  <a:pt x="2037390" y="352767"/>
                </a:cubicBezTo>
                <a:cubicBezTo>
                  <a:pt x="2046210" y="346887"/>
                  <a:pt x="2055224" y="341289"/>
                  <a:pt x="2063850" y="335128"/>
                </a:cubicBezTo>
                <a:cubicBezTo>
                  <a:pt x="2075811" y="326585"/>
                  <a:pt x="2086898" y="316824"/>
                  <a:pt x="2099129" y="308671"/>
                </a:cubicBezTo>
                <a:cubicBezTo>
                  <a:pt x="2113393" y="299163"/>
                  <a:pt x="2128692" y="291298"/>
                  <a:pt x="2143229" y="282213"/>
                </a:cubicBezTo>
                <a:cubicBezTo>
                  <a:pt x="2171519" y="264533"/>
                  <a:pt x="2171506" y="260321"/>
                  <a:pt x="2204968" y="246937"/>
                </a:cubicBezTo>
                <a:cubicBezTo>
                  <a:pt x="2222232" y="240032"/>
                  <a:pt x="2257887" y="229298"/>
                  <a:pt x="2257887" y="229298"/>
                </a:cubicBezTo>
                <a:cubicBezTo>
                  <a:pt x="2313746" y="235178"/>
                  <a:pt x="2371115" y="232760"/>
                  <a:pt x="2425464" y="246937"/>
                </a:cubicBezTo>
                <a:cubicBezTo>
                  <a:pt x="2441556" y="251135"/>
                  <a:pt x="2451077" y="268681"/>
                  <a:pt x="2460744" y="282213"/>
                </a:cubicBezTo>
                <a:cubicBezTo>
                  <a:pt x="2465610" y="289025"/>
                  <a:pt x="2477462" y="340258"/>
                  <a:pt x="2478384" y="343947"/>
                </a:cubicBezTo>
                <a:cubicBezTo>
                  <a:pt x="2497845" y="499636"/>
                  <a:pt x="2492041" y="423592"/>
                  <a:pt x="2478384" y="696714"/>
                </a:cubicBezTo>
                <a:cubicBezTo>
                  <a:pt x="2478361" y="697180"/>
                  <a:pt x="2470045" y="786269"/>
                  <a:pt x="2460744" y="802544"/>
                </a:cubicBezTo>
                <a:cubicBezTo>
                  <a:pt x="2454555" y="813373"/>
                  <a:pt x="2443104" y="820182"/>
                  <a:pt x="2434284" y="829001"/>
                </a:cubicBezTo>
                <a:cubicBezTo>
                  <a:pt x="2427512" y="862858"/>
                  <a:pt x="2428110" y="879977"/>
                  <a:pt x="2407825" y="908374"/>
                </a:cubicBezTo>
                <a:cubicBezTo>
                  <a:pt x="2400575" y="918523"/>
                  <a:pt x="2390185" y="926012"/>
                  <a:pt x="2381365" y="934831"/>
                </a:cubicBezTo>
                <a:cubicBezTo>
                  <a:pt x="2367764" y="975631"/>
                  <a:pt x="2379331" y="948667"/>
                  <a:pt x="2354905" y="987746"/>
                </a:cubicBezTo>
                <a:cubicBezTo>
                  <a:pt x="2345819" y="1002282"/>
                  <a:pt x="2339602" y="1018827"/>
                  <a:pt x="2328446" y="1031842"/>
                </a:cubicBezTo>
                <a:cubicBezTo>
                  <a:pt x="2278463" y="1090150"/>
                  <a:pt x="2322507" y="1013698"/>
                  <a:pt x="2284346" y="1067119"/>
                </a:cubicBezTo>
                <a:cubicBezTo>
                  <a:pt x="2274382" y="1081067"/>
                  <a:pt x="2268742" y="1097948"/>
                  <a:pt x="2257887" y="1111214"/>
                </a:cubicBezTo>
                <a:cubicBezTo>
                  <a:pt x="2242090" y="1130520"/>
                  <a:pt x="2222608" y="1146491"/>
                  <a:pt x="2204968" y="1164129"/>
                </a:cubicBezTo>
                <a:lnTo>
                  <a:pt x="2152048" y="1217044"/>
                </a:lnTo>
                <a:cubicBezTo>
                  <a:pt x="2143228" y="1225863"/>
                  <a:pt x="2133381" y="1233763"/>
                  <a:pt x="2125589" y="1243502"/>
                </a:cubicBezTo>
                <a:cubicBezTo>
                  <a:pt x="2113829" y="1258201"/>
                  <a:pt x="2104602" y="1275348"/>
                  <a:pt x="2090309" y="1287598"/>
                </a:cubicBezTo>
                <a:cubicBezTo>
                  <a:pt x="2083250" y="1293648"/>
                  <a:pt x="2072670" y="1293477"/>
                  <a:pt x="2063850" y="1296417"/>
                </a:cubicBezTo>
                <a:cubicBezTo>
                  <a:pt x="2055030" y="1305236"/>
                  <a:pt x="2046972" y="1314890"/>
                  <a:pt x="2037390" y="1322874"/>
                </a:cubicBezTo>
                <a:cubicBezTo>
                  <a:pt x="2027360" y="1331232"/>
                  <a:pt x="1970384" y="1365447"/>
                  <a:pt x="1966831" y="1366970"/>
                </a:cubicBezTo>
                <a:cubicBezTo>
                  <a:pt x="1885927" y="1401640"/>
                  <a:pt x="1907977" y="1386093"/>
                  <a:pt x="1843353" y="1402247"/>
                </a:cubicBezTo>
                <a:cubicBezTo>
                  <a:pt x="1834334" y="1404502"/>
                  <a:pt x="1825862" y="1408620"/>
                  <a:pt x="1816893" y="1411066"/>
                </a:cubicBezTo>
                <a:cubicBezTo>
                  <a:pt x="1793504" y="1417444"/>
                  <a:pt x="1746334" y="1428704"/>
                  <a:pt x="1746334" y="1428704"/>
                </a:cubicBezTo>
                <a:cubicBezTo>
                  <a:pt x="1734574" y="1434584"/>
                  <a:pt x="1723911" y="1443588"/>
                  <a:pt x="1711055" y="1446343"/>
                </a:cubicBezTo>
                <a:cubicBezTo>
                  <a:pt x="1682165" y="1452533"/>
                  <a:pt x="1652341" y="1453260"/>
                  <a:pt x="1622856" y="1455162"/>
                </a:cubicBezTo>
                <a:cubicBezTo>
                  <a:pt x="1561175" y="1459141"/>
                  <a:pt x="1499378" y="1461041"/>
                  <a:pt x="1437639" y="1463981"/>
                </a:cubicBezTo>
                <a:cubicBezTo>
                  <a:pt x="1413241" y="1463024"/>
                  <a:pt x="1056764" y="1459769"/>
                  <a:pt x="908447" y="1437523"/>
                </a:cubicBezTo>
                <a:cubicBezTo>
                  <a:pt x="904464" y="1436926"/>
                  <a:pt x="794503" y="1417336"/>
                  <a:pt x="767329" y="1411066"/>
                </a:cubicBezTo>
                <a:cubicBezTo>
                  <a:pt x="743706" y="1405615"/>
                  <a:pt x="696770" y="1393428"/>
                  <a:pt x="696770" y="1393428"/>
                </a:cubicBezTo>
                <a:cubicBezTo>
                  <a:pt x="662097" y="1358757"/>
                  <a:pt x="695706" y="1387105"/>
                  <a:pt x="626211" y="1358151"/>
                </a:cubicBezTo>
                <a:cubicBezTo>
                  <a:pt x="608006" y="1350566"/>
                  <a:pt x="591497" y="1339278"/>
                  <a:pt x="573292" y="1331693"/>
                </a:cubicBezTo>
                <a:cubicBezTo>
                  <a:pt x="556128" y="1324542"/>
                  <a:pt x="537637" y="1320960"/>
                  <a:pt x="520373" y="1314055"/>
                </a:cubicBezTo>
                <a:cubicBezTo>
                  <a:pt x="492136" y="1302761"/>
                  <a:pt x="473038" y="1289863"/>
                  <a:pt x="449814" y="1269959"/>
                </a:cubicBezTo>
                <a:cubicBezTo>
                  <a:pt x="432744" y="1255329"/>
                  <a:pt x="415923" y="1237459"/>
                  <a:pt x="405714" y="1217044"/>
                </a:cubicBezTo>
                <a:cubicBezTo>
                  <a:pt x="401556" y="1208729"/>
                  <a:pt x="402051" y="1198322"/>
                  <a:pt x="396894" y="1190587"/>
                </a:cubicBezTo>
                <a:cubicBezTo>
                  <a:pt x="389975" y="1180209"/>
                  <a:pt x="378420" y="1173710"/>
                  <a:pt x="370435" y="1164129"/>
                </a:cubicBezTo>
                <a:cubicBezTo>
                  <a:pt x="363649" y="1155986"/>
                  <a:pt x="359581" y="1145814"/>
                  <a:pt x="352795" y="1137672"/>
                </a:cubicBezTo>
                <a:cubicBezTo>
                  <a:pt x="328413" y="1108416"/>
                  <a:pt x="325119" y="1117601"/>
                  <a:pt x="308696" y="1084757"/>
                </a:cubicBezTo>
                <a:cubicBezTo>
                  <a:pt x="301616" y="1070597"/>
                  <a:pt x="296615" y="1055484"/>
                  <a:pt x="291056" y="1040661"/>
                </a:cubicBezTo>
                <a:cubicBezTo>
                  <a:pt x="287792" y="1031957"/>
                  <a:pt x="286394" y="1022519"/>
                  <a:pt x="282236" y="1014204"/>
                </a:cubicBezTo>
                <a:cubicBezTo>
                  <a:pt x="277495" y="1004723"/>
                  <a:pt x="269337" y="997227"/>
                  <a:pt x="264596" y="987746"/>
                </a:cubicBezTo>
                <a:cubicBezTo>
                  <a:pt x="260438" y="979431"/>
                  <a:pt x="260703" y="969172"/>
                  <a:pt x="255776" y="961289"/>
                </a:cubicBezTo>
                <a:cubicBezTo>
                  <a:pt x="216577" y="898575"/>
                  <a:pt x="227356" y="932870"/>
                  <a:pt x="176398" y="881916"/>
                </a:cubicBezTo>
                <a:cubicBezTo>
                  <a:pt x="163087" y="868606"/>
                  <a:pt x="153781" y="851748"/>
                  <a:pt x="141118" y="837820"/>
                </a:cubicBezTo>
                <a:cubicBezTo>
                  <a:pt x="65599" y="754756"/>
                  <a:pt x="108455" y="815286"/>
                  <a:pt x="70559" y="758448"/>
                </a:cubicBezTo>
                <a:cubicBezTo>
                  <a:pt x="64679" y="740810"/>
                  <a:pt x="61234" y="722163"/>
                  <a:pt x="52919" y="705533"/>
                </a:cubicBezTo>
                <a:cubicBezTo>
                  <a:pt x="47039" y="693774"/>
                  <a:pt x="39896" y="682566"/>
                  <a:pt x="35280" y="670256"/>
                </a:cubicBezTo>
                <a:cubicBezTo>
                  <a:pt x="10873" y="605174"/>
                  <a:pt x="44567" y="662138"/>
                  <a:pt x="8820" y="608522"/>
                </a:cubicBezTo>
                <a:cubicBezTo>
                  <a:pt x="5880" y="590884"/>
                  <a:pt x="0" y="573489"/>
                  <a:pt x="0" y="555607"/>
                </a:cubicBezTo>
                <a:cubicBezTo>
                  <a:pt x="0" y="411531"/>
                  <a:pt x="972" y="267330"/>
                  <a:pt x="8820" y="123468"/>
                </a:cubicBezTo>
                <a:cubicBezTo>
                  <a:pt x="9833" y="104903"/>
                  <a:pt x="13313" y="83699"/>
                  <a:pt x="26460" y="70553"/>
                </a:cubicBezTo>
                <a:cubicBezTo>
                  <a:pt x="35280" y="61734"/>
                  <a:pt x="45669" y="54245"/>
                  <a:pt x="52919" y="44096"/>
                </a:cubicBezTo>
                <a:cubicBezTo>
                  <a:pt x="88012" y="-5030"/>
                  <a:pt x="46711" y="14780"/>
                  <a:pt x="105839" y="0"/>
                </a:cubicBezTo>
                <a:cubicBezTo>
                  <a:pt x="183243" y="19349"/>
                  <a:pt x="106549" y="-8227"/>
                  <a:pt x="158758" y="35277"/>
                </a:cubicBezTo>
                <a:cubicBezTo>
                  <a:pt x="178524" y="51748"/>
                  <a:pt x="205581" y="55801"/>
                  <a:pt x="229317" y="61734"/>
                </a:cubicBezTo>
                <a:cubicBezTo>
                  <a:pt x="235197" y="67614"/>
                  <a:pt x="239827" y="75095"/>
                  <a:pt x="246957" y="79373"/>
                </a:cubicBezTo>
                <a:cubicBezTo>
                  <a:pt x="263206" y="89122"/>
                  <a:pt x="286824" y="88192"/>
                  <a:pt x="264596" y="88192"/>
                </a:cubicBezTo>
              </a:path>
            </a:pathLst>
          </a:custGeom>
          <a:ln w="12700" cmpd="sng">
            <a:solidFill>
              <a:schemeClr val="accent1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8384" y="1400667"/>
            <a:ext cx="7161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 </a:t>
            </a:r>
            <a:r>
              <a:rPr lang="en-US" dirty="0" smtClean="0"/>
              <a:t>A B-Tree is defined by the term minimum degree </a:t>
            </a:r>
            <a:r>
              <a:rPr lang="en-US" b="1" i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. The value of </a:t>
            </a:r>
            <a:r>
              <a:rPr lang="en-US" b="1" i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  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depends upon disk block size.</a:t>
            </a:r>
            <a:endParaRPr lang="en-US" dirty="0" smtClean="0"/>
          </a:p>
        </p:txBody>
      </p:sp>
      <p:pic>
        <p:nvPicPr>
          <p:cNvPr id="7" name="Picture 6" descr="btree_di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" y="2046998"/>
            <a:ext cx="3442903" cy="2933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27" y="3625947"/>
            <a:ext cx="5344841" cy="30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359" y="1697376"/>
            <a:ext cx="6509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  </a:t>
            </a:r>
            <a:r>
              <a:rPr lang="en-US" dirty="0" smtClean="0"/>
              <a:t>Every node except root must contain at least </a:t>
            </a:r>
            <a:r>
              <a:rPr lang="en-US" b="1" i="1" dirty="0" smtClean="0">
                <a:latin typeface="Courier New"/>
                <a:cs typeface="Courier New"/>
              </a:rPr>
              <a:t>t-1 </a:t>
            </a:r>
            <a:r>
              <a:rPr lang="en-US" dirty="0" smtClean="0"/>
              <a:t>keys. </a:t>
            </a:r>
            <a:br>
              <a:rPr lang="en-US" dirty="0" smtClean="0"/>
            </a:br>
            <a:r>
              <a:rPr lang="en-US" dirty="0" smtClean="0"/>
              <a:t>      Root may contain minimum 1 key.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997713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359" y="1697376"/>
            <a:ext cx="6509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 </a:t>
            </a:r>
            <a:r>
              <a:rPr lang="en-US" dirty="0" smtClean="0"/>
              <a:t>All nodes (including root) may contain at most </a:t>
            </a:r>
            <a:r>
              <a:rPr lang="en-US" b="1" i="1" dirty="0" smtClean="0">
                <a:latin typeface="Courier New"/>
                <a:cs typeface="Courier New"/>
              </a:rPr>
              <a:t>2t – 1 </a:t>
            </a:r>
            <a:r>
              <a:rPr lang="en-US" dirty="0" smtClean="0"/>
              <a:t>keys.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997713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8384" y="1723833"/>
            <a:ext cx="7161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 </a:t>
            </a:r>
            <a:r>
              <a:rPr lang="en-US" dirty="0" smtClean="0"/>
              <a:t>Number of children of a node is equal to the number of keys in it plus 1.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997713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628</Words>
  <Application>Microsoft Macintosh PowerPoint</Application>
  <PresentationFormat>On-screen Show (4:3)</PresentationFormat>
  <Paragraphs>97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Background</vt:lpstr>
      <vt:lpstr>Background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Terry Griffin</cp:lastModifiedBy>
  <cp:revision>19</cp:revision>
  <dcterms:created xsi:type="dcterms:W3CDTF">2015-10-05T18:36:38Z</dcterms:created>
  <dcterms:modified xsi:type="dcterms:W3CDTF">2015-10-05T21:02:29Z</dcterms:modified>
</cp:coreProperties>
</file>