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084" r:id="rId1"/>
  </p:sldMasterIdLst>
  <p:notesMasterIdLst>
    <p:notesMasterId r:id="rId28"/>
  </p:notesMasterIdLst>
  <p:sldIdLst>
    <p:sldId id="290" r:id="rId2"/>
    <p:sldId id="294" r:id="rId3"/>
    <p:sldId id="259" r:id="rId4"/>
    <p:sldId id="304" r:id="rId5"/>
    <p:sldId id="305" r:id="rId6"/>
    <p:sldId id="303" r:id="rId7"/>
    <p:sldId id="260" r:id="rId8"/>
    <p:sldId id="295" r:id="rId9"/>
    <p:sldId id="300" r:id="rId10"/>
    <p:sldId id="306" r:id="rId11"/>
    <p:sldId id="263" r:id="rId12"/>
    <p:sldId id="313" r:id="rId13"/>
    <p:sldId id="314" r:id="rId14"/>
    <p:sldId id="296" r:id="rId15"/>
    <p:sldId id="280" r:id="rId16"/>
    <p:sldId id="298" r:id="rId17"/>
    <p:sldId id="279" r:id="rId18"/>
    <p:sldId id="297" r:id="rId19"/>
    <p:sldId id="281" r:id="rId20"/>
    <p:sldId id="292" r:id="rId21"/>
    <p:sldId id="308" r:id="rId22"/>
    <p:sldId id="311" r:id="rId23"/>
    <p:sldId id="312" r:id="rId24"/>
    <p:sldId id="318" r:id="rId25"/>
    <p:sldId id="319" r:id="rId26"/>
    <p:sldId id="293" r:id="rId27"/>
  </p:sldIdLst>
  <p:sldSz cx="9144000" cy="6858000" type="screen4x3"/>
  <p:notesSz cx="6858000" cy="9144000"/>
  <p:defaultTextStyle>
    <a:lvl1pPr marL="0" indent="0" algn="l" defTabSz="914400" rtl="0" fontAlgn="base">
      <a:lnSpc>
        <a:spcPct val="100000"/>
      </a:lnSpc>
      <a:spcBef>
        <a:spcPct val="0"/>
      </a:spcBef>
      <a:spcAft>
        <a:spcPct val="0"/>
      </a:spcAft>
      <a:buNone/>
      <a:defRPr lang="en-US" sz="1800" b="0" i="0" u="none" baseline="0" dirty="0" smtClean="0">
        <a:solidFill>
          <a:schemeClr val="tx1"/>
        </a:solidFill>
        <a:latin typeface="Arial" pitchFamily="34" charset="0"/>
      </a:defRPr>
    </a:lvl1pPr>
    <a:lvl2pPr marL="457200" indent="0">
      <a:lnSpc>
        <a:spcPct val="100000"/>
      </a:lnSpc>
      <a:spcBef>
        <a:spcPct val="0"/>
      </a:spcBef>
      <a:spcAft>
        <a:spcPct val="0"/>
      </a:spcAft>
      <a:buNone/>
      <a:defRPr lang="en-US" sz="1800" b="0" i="0" u="none" dirty="0" smtClean="0">
        <a:solidFill>
          <a:schemeClr val="tx1"/>
        </a:solidFill>
        <a:latin typeface="Arial" pitchFamily="34" charset="0"/>
      </a:defRPr>
    </a:lvl2pPr>
    <a:lvl3pPr marL="914400" indent="0">
      <a:lnSpc>
        <a:spcPct val="100000"/>
      </a:lnSpc>
      <a:spcBef>
        <a:spcPct val="0"/>
      </a:spcBef>
      <a:spcAft>
        <a:spcPct val="0"/>
      </a:spcAft>
      <a:buNone/>
      <a:defRPr lang="en-US" sz="1800" b="0" i="0" u="none" dirty="0" smtClean="0">
        <a:solidFill>
          <a:schemeClr val="tx1"/>
        </a:solidFill>
        <a:latin typeface="Arial" pitchFamily="34" charset="0"/>
      </a:defRPr>
    </a:lvl3pPr>
    <a:lvl4pPr marL="1371600" indent="0">
      <a:lnSpc>
        <a:spcPct val="100000"/>
      </a:lnSpc>
      <a:spcBef>
        <a:spcPct val="0"/>
      </a:spcBef>
      <a:spcAft>
        <a:spcPct val="0"/>
      </a:spcAft>
      <a:buNone/>
      <a:defRPr lang="en-US" sz="1800" b="0" i="0" u="none" dirty="0" smtClean="0">
        <a:solidFill>
          <a:schemeClr val="tx1"/>
        </a:solidFill>
        <a:latin typeface="Arial" pitchFamily="34" charset="0"/>
      </a:defRPr>
    </a:lvl4pPr>
    <a:lvl5pPr marL="1828800" indent="0">
      <a:lnSpc>
        <a:spcPct val="100000"/>
      </a:lnSpc>
      <a:spcBef>
        <a:spcPct val="0"/>
      </a:spcBef>
      <a:spcAft>
        <a:spcPct val="0"/>
      </a:spcAft>
      <a:buNone/>
      <a:defRPr lang="en-US" sz="1800" b="0" i="0" u="none" dirty="0" smtClean="0">
        <a:solidFill>
          <a:schemeClr val="tx1"/>
        </a:solidFill>
        <a:latin typeface="Arial" pitchFamily="34" charset="0"/>
      </a:defRPr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D5E65A-DC25-415D-B68D-F5D228CEFC1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r>
              <a:rPr lang="en-US" sz="1200" dirty="0" smtClean="0"/>
              <a:t>*</a:t>
            </a:r>
          </a:p>
        </p:txBody>
      </p:sp>
      <p:sp>
        <p:nvSpPr>
          <p:cNvPr id="7" name="Text Box 7"/>
          <p:cNvSpPr>
            <a:spLocks noGrp="1"/>
          </p:cNvSpPr>
          <p:nvPr>
            <p:ph type="dt" idx="1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pPr algn="r"/>
            <a:r>
              <a:rPr lang="en-US" sz="1200" dirty="0" smtClean="0"/>
              <a:t>*</a:t>
            </a:r>
          </a:p>
        </p:txBody>
      </p:sp>
      <p:sp>
        <p:nvSpPr>
          <p:cNvPr id="8" name="Text Box 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Text Box 9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0" name="Text Box 10"/>
          <p:cNvSpPr>
            <a:spLocks noGrp="1"/>
          </p:cNvSpPr>
          <p:nvPr>
            <p:ph type="ftr" sz="quarter" idx="4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ln>
            <a:noFill/>
          </a:ln>
        </p:spPr>
        <p:txBody>
          <a:bodyPr numCol="1" anchor="b"/>
          <a:lstStyle/>
          <a:p>
            <a:r>
              <a:rPr lang="en-US" sz="1200" dirty="0" smtClean="0"/>
              <a:t>*</a:t>
            </a:r>
          </a:p>
        </p:txBody>
      </p:sp>
      <p:sp>
        <p:nvSpPr>
          <p:cNvPr id="11" name="Text Box 11"/>
          <p:cNvSpPr>
            <a:spLocks noGrp="1"/>
          </p:cNvSpPr>
          <p:nvPr>
            <p:ph type="sldNum" sz="quarter" idx="5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ln>
            <a:noFill/>
          </a:ln>
        </p:spPr>
        <p:txBody>
          <a:bodyPr numCol="1" anchor="b"/>
          <a:lstStyle/>
          <a:p>
            <a:pPr algn="r"/>
            <a:r>
              <a:rPr lang="en-US" sz="1200" dirty="0" smtClean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57058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 Box 3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prstGeom prst="rect">
            <a:avLst/>
          </a:prstGeom>
        </p:spPr>
      </p:sp>
      <p:sp>
        <p:nvSpPr>
          <p:cNvPr id="353" name="Text Box 353"/>
          <p:cNvSpPr>
            <a:spLocks noGrp="1"/>
          </p:cNvSpPr>
          <p:nvPr>
            <p:ph type="body" idx="1"/>
          </p:nvPr>
        </p:nvSpPr>
        <p:spPr>
          <a:xfrm>
            <a:off x="912812" y="4343400"/>
            <a:ext cx="5032375" cy="4113212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2986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 Box 3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prstGeom prst="rect">
            <a:avLst/>
          </a:prstGeom>
        </p:spPr>
      </p:sp>
      <p:sp>
        <p:nvSpPr>
          <p:cNvPr id="355" name="Text Box 355"/>
          <p:cNvSpPr>
            <a:spLocks noGrp="1"/>
          </p:cNvSpPr>
          <p:nvPr>
            <p:ph type="body" idx="1"/>
          </p:nvPr>
        </p:nvSpPr>
        <p:spPr>
          <a:xfrm>
            <a:off x="912812" y="4343400"/>
            <a:ext cx="5032375" cy="4113212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97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 Box 360"/>
          <p:cNvSpPr>
            <a:spLocks noGrp="1" noRot="1" noChangeAspec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prstGeom prst="rect">
            <a:avLst/>
          </a:prstGeom>
        </p:spPr>
      </p:sp>
      <p:sp>
        <p:nvSpPr>
          <p:cNvPr id="361" name="Text Box 361"/>
          <p:cNvSpPr>
            <a:spLocks noGrp="1"/>
          </p:cNvSpPr>
          <p:nvPr>
            <p:ph type="body" idx="1"/>
          </p:nvPr>
        </p:nvSpPr>
        <p:spPr>
          <a:xfrm>
            <a:off x="912812" y="4343400"/>
            <a:ext cx="5032375" cy="4113212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0929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 Box 3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prstGeom prst="rect">
            <a:avLst/>
          </a:prstGeom>
        </p:spPr>
      </p:sp>
      <p:sp>
        <p:nvSpPr>
          <p:cNvPr id="369" name="Text Box 369"/>
          <p:cNvSpPr>
            <a:spLocks noGrp="1"/>
          </p:cNvSpPr>
          <p:nvPr>
            <p:ph type="body" idx="1"/>
          </p:nvPr>
        </p:nvSpPr>
        <p:spPr>
          <a:xfrm>
            <a:off x="912812" y="4343400"/>
            <a:ext cx="5032375" cy="4113212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749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 Box 3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prstGeom prst="rect">
            <a:avLst/>
          </a:prstGeom>
        </p:spPr>
      </p:sp>
      <p:sp>
        <p:nvSpPr>
          <p:cNvPr id="367" name="Text Box 367"/>
          <p:cNvSpPr>
            <a:spLocks noGrp="1"/>
          </p:cNvSpPr>
          <p:nvPr>
            <p:ph type="body" idx="1"/>
          </p:nvPr>
        </p:nvSpPr>
        <p:spPr>
          <a:xfrm>
            <a:off x="912812" y="4343400"/>
            <a:ext cx="5032375" cy="4113212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786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 Box 370"/>
          <p:cNvSpPr>
            <a:spLocks noGrp="1" noRot="1" noChangeAspec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prstGeom prst="rect">
            <a:avLst/>
          </a:prstGeom>
        </p:spPr>
      </p:sp>
      <p:sp>
        <p:nvSpPr>
          <p:cNvPr id="371" name="Text Box 371"/>
          <p:cNvSpPr>
            <a:spLocks noGrp="1"/>
          </p:cNvSpPr>
          <p:nvPr>
            <p:ph type="body" idx="1"/>
          </p:nvPr>
        </p:nvSpPr>
        <p:spPr>
          <a:xfrm>
            <a:off x="912812" y="4343400"/>
            <a:ext cx="5032375" cy="4113212"/>
          </a:xfrm>
          <a:prstGeom prst="rect">
            <a:avLst/>
          </a:prstGeom>
        </p:spPr>
        <p:txBody>
          <a:bodyPr numCol="1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003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130E73D-2242-4857-A0A3-3E2906AC3A3A}" type="slidenum">
              <a:rPr lang="en-GB" altLang="en-US" sz="1300">
                <a:latin typeface="Nimbus Roman No9 L" pitchFamily="16" charset="0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22</a:t>
            </a:fld>
            <a:endParaRPr lang="en-GB" altLang="en-US" sz="1300">
              <a:latin typeface="Nimbus Roman No9 L" pitchFamily="16" charset="0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3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3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13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13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13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939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74725" y="4560888"/>
            <a:ext cx="5364163" cy="43195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2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9600221-B624-45B7-9E68-D1D7975258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03866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*</a:t>
            </a:r>
            <a:endParaRPr lang="en-US" sz="14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/>
              <a:t>*</a:t>
            </a:r>
            <a:endParaRPr lang="en-US" sz="1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sz="1400" smtClean="0"/>
              <a:t>*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0218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*</a:t>
            </a:r>
            <a:endParaRPr lang="en-US" sz="1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/>
              <a:t>*</a:t>
            </a:r>
            <a:endParaRPr lang="en-US" sz="1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sz="1400" smtClean="0"/>
              <a:t>*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3234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*</a:t>
            </a:r>
            <a:endParaRPr lang="en-US" sz="1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/>
              <a:t>*</a:t>
            </a:r>
            <a:endParaRPr lang="en-US" sz="1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sz="1400" smtClean="0"/>
              <a:t>*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068115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*</a:t>
            </a:r>
            <a:endParaRPr lang="en-US" sz="1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/>
              <a:t>*</a:t>
            </a:r>
            <a:endParaRPr lang="en-US" sz="1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sz="1400" smtClean="0"/>
              <a:t>*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078173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*</a:t>
            </a:r>
            <a:endParaRPr lang="en-US" sz="1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/>
              <a:t>*</a:t>
            </a:r>
            <a:endParaRPr lang="en-US" sz="1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sz="1400" smtClean="0"/>
              <a:t>*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526911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*</a:t>
            </a:r>
            <a:endParaRPr lang="en-US" sz="1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/>
              <a:t>*</a:t>
            </a:r>
            <a:endParaRPr lang="en-US" sz="1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sz="1400" smtClean="0"/>
              <a:t>*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68189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10D-1B83-4EE9-8835-AFAF7628AD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83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F8399-60D2-4F5D-9CEE-64FA3803ED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3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A5BC7F78-48E6-4BBC-B0E1-56BD2A17FC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BA4B-50FE-4B84-AE64-D7F085A2A31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1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05A8-4507-4941-A8ED-92C83DD23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3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BA4B-50FE-4B84-AE64-D7F085A2A31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B7B6-6F1B-4A62-B87E-81AD4998D8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79A-4EA2-44AE-9F7F-F6A143AD2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BA4B-50FE-4B84-AE64-D7F085A2A31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4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BA4B-50FE-4B84-AE64-D7F085A2A31A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8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z="1400" smtClean="0"/>
              <a:t>*</a:t>
            </a:r>
            <a:endParaRPr lang="en-US" sz="1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/>
            <a:r>
              <a:rPr lang="en-US" sz="1400" smtClean="0"/>
              <a:t>*</a:t>
            </a:r>
            <a:endParaRPr lang="en-US" sz="1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r>
              <a:rPr lang="en-US" sz="1400" smtClean="0"/>
              <a:t>*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268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  <p:sldLayoutId id="2147484097" r:id="rId13"/>
    <p:sldLayoutId id="2147484098" r:id="rId14"/>
    <p:sldLayoutId id="2147484099" r:id="rId15"/>
    <p:sldLayoutId id="2147484100" r:id="rId16"/>
    <p:sldLayoutId id="21474841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is.net/docs/manual-1.3/ch06.html#id439526" TargetMode="External"/><Relationship Id="rId2" Type="http://schemas.openxmlformats.org/officeDocument/2006/relationships/hyperlink" Target="http://www.cubrid.org/blog/dev-platform/20-minutes-to-understanding-spatial-databa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c/refman/5.0/en/opengis-geometry-model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764" y="1231901"/>
            <a:ext cx="8412479" cy="1689100"/>
          </a:xfrm>
          <a:effectLst>
            <a:outerShdw blurRad="177800" dist="50800" dir="5400000" algn="ctr" rotWithShape="0">
              <a:schemeClr val="accent1">
                <a:lumMod val="75000"/>
                <a:alpha val="93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Spatial Extensions in RDBMS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351" y="3741829"/>
            <a:ext cx="6400800" cy="1752600"/>
          </a:xfrm>
          <a:effectLst>
            <a:outerShdw blurRad="50800" dist="50800" dir="5400000" algn="ctr" rotWithShape="0">
              <a:schemeClr val="accent1">
                <a:lumMod val="75000"/>
                <a:alpha val="99000"/>
              </a:schemeClr>
            </a:outerShdw>
          </a:effectLst>
        </p:spPr>
        <p:txBody>
          <a:bodyPr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			Presenters – </a:t>
            </a:r>
          </a:p>
          <a:p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						Shweta </a:t>
            </a:r>
            <a:r>
              <a:rPr lang="en-US" dirty="0" err="1" smtClean="0">
                <a:solidFill>
                  <a:schemeClr val="tx2"/>
                </a:solidFill>
              </a:rPr>
              <a:t>Zutshi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					   Sudha Mallavarapu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solidFill>
                  <a:schemeClr val="accent1">
                    <a:lumMod val="75000"/>
                  </a:schemeClr>
                </a:solidFill>
              </a:rPr>
              <a:t>Spatial Queries</a:t>
            </a:r>
            <a:endParaRPr lang="en-US" sz="3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88"/>
              </a:spcBef>
              <a:buSzPct val="90000"/>
            </a:pPr>
            <a:r>
              <a:rPr lang="en-GB" altLang="en-US" sz="2000" b="1" dirty="0" smtClean="0"/>
              <a:t>Nearness queries </a:t>
            </a:r>
            <a:r>
              <a:rPr lang="en-GB" altLang="en-US" sz="2000" dirty="0" smtClean="0"/>
              <a:t>request objects that lie near a specified location.</a:t>
            </a:r>
          </a:p>
          <a:p>
            <a:pPr>
              <a:lnSpc>
                <a:spcPct val="100000"/>
              </a:lnSpc>
              <a:spcBef>
                <a:spcPts val="788"/>
              </a:spcBef>
              <a:buSzPct val="90000"/>
            </a:pPr>
            <a:r>
              <a:rPr lang="en-GB" altLang="en-US" sz="2000" b="1" dirty="0" smtClean="0"/>
              <a:t>Nearest neighbour queries</a:t>
            </a:r>
            <a:r>
              <a:rPr lang="en-GB" altLang="en-US" sz="2000" dirty="0" smtClean="0"/>
              <a:t>, given a point or an object, find the nearest object that satisfies given conditions.</a:t>
            </a:r>
          </a:p>
          <a:p>
            <a:pPr>
              <a:lnSpc>
                <a:spcPct val="100000"/>
              </a:lnSpc>
              <a:spcBef>
                <a:spcPts val="788"/>
              </a:spcBef>
              <a:buSzPct val="90000"/>
            </a:pPr>
            <a:r>
              <a:rPr lang="en-GB" altLang="en-US" sz="2000" b="1" dirty="0" smtClean="0"/>
              <a:t>Region queries </a:t>
            </a:r>
            <a:r>
              <a:rPr lang="en-GB" altLang="en-US" sz="2000" dirty="0" smtClean="0"/>
              <a:t>deal with spatial regions. e.g., ask for objects that lie partially or fully inside a specified region.</a:t>
            </a:r>
          </a:p>
          <a:p>
            <a:pPr>
              <a:lnSpc>
                <a:spcPct val="100000"/>
              </a:lnSpc>
              <a:spcBef>
                <a:spcPts val="788"/>
              </a:spcBef>
              <a:buSzPct val="90000"/>
            </a:pPr>
            <a:r>
              <a:rPr lang="en-GB" altLang="en-US" sz="2000" dirty="0" smtClean="0"/>
              <a:t>Queries that compute </a:t>
            </a:r>
            <a:r>
              <a:rPr lang="en-GB" altLang="en-US" sz="2000" b="1" dirty="0" smtClean="0"/>
              <a:t>intersections</a:t>
            </a:r>
            <a:r>
              <a:rPr lang="en-GB" altLang="en-US" sz="2000" dirty="0" smtClean="0"/>
              <a:t> or </a:t>
            </a:r>
            <a:r>
              <a:rPr lang="en-GB" altLang="en-US" sz="2000" b="1" dirty="0" smtClean="0"/>
              <a:t>unions </a:t>
            </a:r>
            <a:r>
              <a:rPr lang="en-GB" altLang="en-US" sz="2000" dirty="0" smtClean="0"/>
              <a:t>of regions.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17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43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91400" cy="838200"/>
          </a:xfrm>
          <a:prstGeom prst="rect">
            <a:avLst/>
          </a:prstGeom>
        </p:spPr>
        <p:txBody>
          <a:bodyPr numCol="1">
            <a:normAutofit fontScale="90000"/>
          </a:bodyPr>
          <a:lstStyle/>
          <a:p>
            <a:pPr marL="0" indent="0" algn="l"/>
            <a:r>
              <a:rPr lang="en-US" sz="3800" b="1" dirty="0" smtClean="0">
                <a:solidFill>
                  <a:schemeClr val="hlink"/>
                </a:solidFill>
              </a:rPr>
              <a:t>Spatial Query Language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84300"/>
            <a:ext cx="7704667" cy="46155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 </a:t>
            </a:r>
            <a:r>
              <a:rPr lang="en-GB" altLang="en-US" sz="2000" dirty="0" smtClean="0"/>
              <a:t>Spatial data is typically queried using a graphical query language; results are also displayed in a graphical manner.</a:t>
            </a:r>
          </a:p>
          <a:p>
            <a:pPr>
              <a:lnSpc>
                <a:spcPct val="100000"/>
              </a:lnSpc>
            </a:pPr>
            <a:r>
              <a:rPr lang="en-GB" altLang="en-US" sz="2000" dirty="0" smtClean="0"/>
              <a:t>Graphical interface constitutes the front-end</a:t>
            </a:r>
          </a:p>
          <a:p>
            <a:pPr>
              <a:lnSpc>
                <a:spcPct val="100000"/>
              </a:lnSpc>
            </a:pPr>
            <a:r>
              <a:rPr lang="en-GB" altLang="en-US" sz="2000" dirty="0" smtClean="0"/>
              <a:t>Extensions of SQL with abstract data types, such as lines, polygons and bit maps, have been proposed to interface with back-end.</a:t>
            </a:r>
          </a:p>
          <a:p>
            <a:pPr lvl="1">
              <a:lnSpc>
                <a:spcPct val="100000"/>
              </a:lnSpc>
            </a:pPr>
            <a:r>
              <a:rPr lang="en-GB" altLang="en-US" sz="2000" dirty="0"/>
              <a:t>allows relational databases to store and retrieve spatial information</a:t>
            </a:r>
          </a:p>
          <a:p>
            <a:pPr lvl="1">
              <a:lnSpc>
                <a:spcPct val="100000"/>
              </a:lnSpc>
            </a:pPr>
            <a:r>
              <a:rPr lang="en-GB" altLang="en-US" sz="2000" dirty="0"/>
              <a:t>Queries can use spatial conditions (e.g. contains or overlaps).</a:t>
            </a:r>
          </a:p>
          <a:p>
            <a:pPr lvl="1">
              <a:lnSpc>
                <a:spcPct val="100000"/>
              </a:lnSpc>
            </a:pPr>
            <a:r>
              <a:rPr lang="en-GB" altLang="en-US" sz="2000" dirty="0"/>
              <a:t>queries can mix spatial and </a:t>
            </a:r>
            <a:r>
              <a:rPr lang="en-GB" altLang="en-US" sz="2000" dirty="0" smtClean="0"/>
              <a:t>non spatial </a:t>
            </a:r>
            <a:r>
              <a:rPr lang="en-GB" altLang="en-US" sz="2000" dirty="0"/>
              <a:t>conditions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219199"/>
          </a:xfrm>
        </p:spPr>
        <p:txBody>
          <a:bodyPr>
            <a:normAutofit/>
          </a:bodyPr>
          <a:lstStyle/>
          <a:p>
            <a:r>
              <a:rPr lang="en-US" altLang="en-US" sz="3800" b="1" dirty="0" smtClean="0">
                <a:solidFill>
                  <a:srgbClr val="0070C0"/>
                </a:solidFill>
              </a:rPr>
              <a:t>Spatial Query </a:t>
            </a:r>
            <a:r>
              <a:rPr lang="en-US" altLang="en-US" sz="3800" b="1" dirty="0">
                <a:solidFill>
                  <a:srgbClr val="0070C0"/>
                </a:solidFill>
              </a:rPr>
              <a:t>L</a:t>
            </a:r>
            <a:r>
              <a:rPr lang="en-US" altLang="en-US" sz="3800" b="1" dirty="0" smtClean="0">
                <a:solidFill>
                  <a:srgbClr val="0070C0"/>
                </a:solidFill>
              </a:rPr>
              <a:t>anguage</a:t>
            </a:r>
            <a:endParaRPr lang="en-US" sz="3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806700"/>
            <a:ext cx="7704667" cy="3193116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en-US" sz="2000" dirty="0" smtClean="0"/>
              <a:t> Spatial query language</a:t>
            </a:r>
          </a:p>
          <a:p>
            <a:pPr lvl="1">
              <a:buFontTx/>
              <a:buChar char="•"/>
            </a:pPr>
            <a:r>
              <a:rPr lang="en-US" altLang="en-US" dirty="0" smtClean="0"/>
              <a:t> Spatial data types, e.g. point, </a:t>
            </a:r>
            <a:r>
              <a:rPr lang="en-US" altLang="en-US" dirty="0" err="1" smtClean="0"/>
              <a:t>linestring</a:t>
            </a:r>
            <a:r>
              <a:rPr lang="en-US" altLang="en-US" dirty="0" smtClean="0"/>
              <a:t>, polygon, …</a:t>
            </a:r>
          </a:p>
          <a:p>
            <a:pPr lvl="1">
              <a:buFontTx/>
              <a:buChar char="•"/>
            </a:pPr>
            <a:r>
              <a:rPr lang="en-US" altLang="en-US" dirty="0" smtClean="0"/>
              <a:t> Spatial operations, e.g. overlap, distance, nearest neighbor, …</a:t>
            </a:r>
          </a:p>
          <a:p>
            <a:pPr lvl="1">
              <a:buFontTx/>
              <a:buChar char="•"/>
            </a:pPr>
            <a:r>
              <a:rPr lang="en-US" altLang="en-US" dirty="0" smtClean="0"/>
              <a:t> Callable from a query language (e.g. SQL3) of underlying DBMS</a:t>
            </a:r>
          </a:p>
          <a:p>
            <a:pPr lvl="2"/>
            <a:r>
              <a:rPr lang="en-US" altLang="en-US" sz="2000" dirty="0" smtClean="0"/>
              <a:t>SELECT	S.name</a:t>
            </a:r>
          </a:p>
          <a:p>
            <a:pPr lvl="2"/>
            <a:r>
              <a:rPr lang="en-US" altLang="en-US" sz="2000" dirty="0" smtClean="0"/>
              <a:t>FROM	Senator S</a:t>
            </a:r>
          </a:p>
          <a:p>
            <a:pPr lvl="2"/>
            <a:r>
              <a:rPr lang="en-US" altLang="en-US" sz="2000" dirty="0" smtClean="0"/>
              <a:t>WHERE </a:t>
            </a:r>
            <a:r>
              <a:rPr lang="en-US" altLang="en-US" sz="2000" dirty="0" err="1" smtClean="0"/>
              <a:t>S.district.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Area</a:t>
            </a:r>
            <a:r>
              <a:rPr lang="en-US" altLang="en-US" sz="2000" dirty="0" smtClean="0">
                <a:solidFill>
                  <a:schemeClr val="tx2"/>
                </a:solidFill>
              </a:rPr>
              <a:t>()</a:t>
            </a:r>
            <a:r>
              <a:rPr lang="en-US" altLang="en-US" sz="2000" dirty="0" smtClean="0"/>
              <a:t> &gt; 300</a:t>
            </a:r>
          </a:p>
          <a:p>
            <a:pPr>
              <a:buFontTx/>
              <a:buChar char="•"/>
            </a:pPr>
            <a:r>
              <a:rPr lang="en-US" altLang="en-US" sz="2000" dirty="0" smtClean="0"/>
              <a:t> Standards</a:t>
            </a:r>
          </a:p>
          <a:p>
            <a:pPr lvl="1">
              <a:buFontTx/>
              <a:buChar char="•"/>
            </a:pPr>
            <a:r>
              <a:rPr lang="en-US" altLang="en-US" dirty="0" smtClean="0"/>
              <a:t> SQL3 (a.k.a. SQL 1999) is a standard for query languages</a:t>
            </a:r>
          </a:p>
          <a:p>
            <a:pPr lvl="1">
              <a:buFontTx/>
              <a:buChar char="•"/>
            </a:pPr>
            <a:r>
              <a:rPr lang="en-US" altLang="en-US" dirty="0" smtClean="0"/>
              <a:t> OGIS is a standard for spatial data types and operators</a:t>
            </a:r>
          </a:p>
          <a:p>
            <a:pPr lvl="1">
              <a:buFontTx/>
              <a:buChar char="•"/>
            </a:pPr>
            <a:r>
              <a:rPr lang="en-US" altLang="en-US" dirty="0" smtClean="0"/>
              <a:t> Both standards enjoy wide support in industry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73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54300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" name=" 7"/>
          <p:cNvSpPr>
            <a:spLocks noGrp="1"/>
          </p:cNvSpPr>
          <p:nvPr/>
        </p:nvSpPr>
        <p:spPr bwMode="auto">
          <a:xfrm>
            <a:off x="7056438" y="6019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68B60ADF-DF49-476A-BAF6-0C6D3EFF02E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350838" y="381000"/>
            <a:ext cx="78311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 i="1" u="sng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 i="1" u="sng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 i="1" u="sng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 i="1" u="sng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 i="1" u="sng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 i="1" u="sng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 i="1" u="sng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 i="1" u="sng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 i="1" u="sng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800" i="0" u="none" dirty="0" smtClean="0">
                <a:solidFill>
                  <a:srgbClr val="0070C0"/>
                </a:solidFill>
                <a:latin typeface="+mn-lt"/>
              </a:rPr>
              <a:t>         Query </a:t>
            </a:r>
            <a:r>
              <a:rPr lang="en-US" altLang="en-US" sz="3800" i="0" u="none" dirty="0">
                <a:solidFill>
                  <a:srgbClr val="0070C0"/>
                </a:solidFill>
                <a:latin typeface="+mn-lt"/>
              </a:rPr>
              <a:t>Example</a:t>
            </a:r>
          </a:p>
        </p:txBody>
      </p:sp>
      <p:pic>
        <p:nvPicPr>
          <p:cNvPr id="11" name="Picture 10" descr="Fig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2963862"/>
            <a:ext cx="5905500" cy="286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077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en-US" sz="2000" dirty="0">
                <a:latin typeface="+mn-lt"/>
              </a:rPr>
              <a:t>Find all senators who serve a district of </a:t>
            </a:r>
            <a:r>
              <a:rPr lang="en-US" altLang="en-US" sz="2000" dirty="0" smtClean="0">
                <a:latin typeface="+mn-lt"/>
              </a:rPr>
              <a:t>area </a:t>
            </a:r>
            <a:r>
              <a:rPr lang="en-US" altLang="en-US" sz="2000" dirty="0">
                <a:latin typeface="+mn-lt"/>
              </a:rPr>
              <a:t>greater than 300 square miles and who own a business within the district</a:t>
            </a:r>
          </a:p>
          <a:p>
            <a:pPr>
              <a:buFontTx/>
              <a:buChar char="•"/>
            </a:pPr>
            <a:r>
              <a:rPr lang="en-US" altLang="en-US" sz="2000" dirty="0" smtClean="0">
                <a:latin typeface="+mn-lt"/>
              </a:rPr>
              <a:t> Spatial join example</a:t>
            </a:r>
          </a:p>
          <a:p>
            <a:pPr lvl="1" algn="just"/>
            <a:r>
              <a:rPr lang="en-US" altLang="en-US" sz="2000" dirty="0" smtClean="0">
                <a:latin typeface="+mn-lt"/>
              </a:rPr>
              <a:t>SELECT S.name FROM Senator S, Business B</a:t>
            </a:r>
          </a:p>
          <a:p>
            <a:pPr algn="just"/>
            <a:r>
              <a:rPr lang="en-US" altLang="en-US" sz="2000" dirty="0" smtClean="0">
                <a:latin typeface="+mn-lt"/>
              </a:rPr>
              <a:t>	WHERE	 </a:t>
            </a:r>
            <a:r>
              <a:rPr lang="en-US" altLang="en-US" sz="2000" dirty="0" err="1" smtClean="0">
                <a:latin typeface="+mn-lt"/>
              </a:rPr>
              <a:t>S.district.Area</a:t>
            </a:r>
            <a:r>
              <a:rPr lang="en-US" altLang="en-US" sz="2000" dirty="0" smtClean="0">
                <a:latin typeface="+mn-lt"/>
              </a:rPr>
              <a:t>() &gt; 300 AND Within(</a:t>
            </a:r>
            <a:r>
              <a:rPr lang="en-US" altLang="en-US" sz="2000" dirty="0" err="1" smtClean="0">
                <a:latin typeface="+mn-lt"/>
              </a:rPr>
              <a:t>B.location</a:t>
            </a:r>
            <a:r>
              <a:rPr lang="en-US" altLang="en-US" sz="2000" dirty="0" smtClean="0">
                <a:latin typeface="+mn-lt"/>
              </a:rPr>
              <a:t>, </a:t>
            </a:r>
            <a:r>
              <a:rPr lang="en-US" altLang="en-US" sz="2000" dirty="0" err="1" smtClean="0">
                <a:latin typeface="+mn-lt"/>
              </a:rPr>
              <a:t>S.district</a:t>
            </a:r>
            <a:r>
              <a:rPr lang="en-US" altLang="en-US" sz="2000" dirty="0" smtClean="0">
                <a:latin typeface="+mn-lt"/>
              </a:rPr>
              <a:t>)</a:t>
            </a:r>
          </a:p>
          <a:p>
            <a:pPr>
              <a:buFontTx/>
              <a:buChar char="•"/>
            </a:pP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44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 smtClean="0">
                <a:solidFill>
                  <a:schemeClr val="hlink"/>
                </a:solidFill>
              </a:rPr>
              <a:t>Indexing of Spatial data</a:t>
            </a:r>
            <a:endParaRPr lang="en-US" sz="3800" b="1" dirty="0">
              <a:solidFill>
                <a:schemeClr val="hlin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84300"/>
            <a:ext cx="7704667" cy="461551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Regular indexing for RDBMS does not work with spatial data.</a:t>
            </a:r>
          </a:p>
          <a:p>
            <a:r>
              <a:rPr lang="en-US" sz="2000" dirty="0" smtClean="0"/>
              <a:t>Different spatial indexing techniques are there to retrieve data efficiently.</a:t>
            </a:r>
          </a:p>
          <a:p>
            <a:r>
              <a:rPr lang="en-US" sz="2000" dirty="0"/>
              <a:t>Many spatial indexing techniques are implemented in spatial databases.</a:t>
            </a:r>
          </a:p>
          <a:p>
            <a:r>
              <a:rPr lang="en-US" sz="2000" dirty="0"/>
              <a:t>Examples: Quad trees</a:t>
            </a:r>
          </a:p>
          <a:p>
            <a:pPr marL="342900" lvl="1" indent="0">
              <a:buNone/>
            </a:pPr>
            <a:r>
              <a:rPr lang="en-US" dirty="0"/>
              <a:t>		R- Trees</a:t>
            </a:r>
          </a:p>
          <a:p>
            <a:pPr marL="342900" lvl="1" indent="0">
              <a:buNone/>
            </a:pPr>
            <a:r>
              <a:rPr lang="en-US" dirty="0"/>
              <a:t>		R+ - Trees</a:t>
            </a:r>
          </a:p>
          <a:p>
            <a:pPr marL="342900" lvl="1" indent="0">
              <a:buNone/>
            </a:pPr>
            <a:r>
              <a:rPr lang="en-US" dirty="0"/>
              <a:t>		k-d Trees</a:t>
            </a:r>
          </a:p>
          <a:p>
            <a:pPr marL="342900" lvl="1" indent="0">
              <a:buNone/>
            </a:pPr>
            <a:r>
              <a:rPr lang="en-US" dirty="0"/>
              <a:t>		Oct- Trees</a:t>
            </a:r>
          </a:p>
        </p:txBody>
      </p:sp>
    </p:spTree>
    <p:extLst>
      <p:ext uri="{BB962C8B-B14F-4D97-AF65-F5344CB8AC3E}">
        <p14:creationId xmlns:p14="http://schemas.microsoft.com/office/powerpoint/2010/main" val="28902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Box 308"/>
          <p:cNvSpPr>
            <a:spLocks noGrp="1"/>
          </p:cNvSpPr>
          <p:nvPr>
            <p:ph type="title"/>
          </p:nvPr>
        </p:nvSpPr>
        <p:spPr>
          <a:xfrm>
            <a:off x="914400" y="295175"/>
            <a:ext cx="7391400" cy="914400"/>
          </a:xfrm>
          <a:prstGeom prst="rect">
            <a:avLst/>
          </a:prstGeom>
        </p:spPr>
        <p:txBody>
          <a:bodyPr numCol="1">
            <a:normAutofit/>
          </a:bodyPr>
          <a:lstStyle/>
          <a:p>
            <a:pPr algn="l"/>
            <a:r>
              <a:rPr lang="en-US" sz="3800" b="1" dirty="0" err="1" smtClean="0">
                <a:solidFill>
                  <a:schemeClr val="hlink"/>
                </a:solidFill>
              </a:rPr>
              <a:t>Quadtrees</a:t>
            </a:r>
            <a:endParaRPr lang="en-US" sz="3800" b="1" dirty="0">
              <a:solidFill>
                <a:schemeClr val="hlin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22401"/>
            <a:ext cx="6711654" cy="4826006"/>
          </a:xfrm>
        </p:spPr>
        <p:txBody>
          <a:bodyPr>
            <a:normAutofit/>
          </a:bodyPr>
          <a:lstStyle/>
          <a:p>
            <a:pPr>
              <a:spcBef>
                <a:spcPts val="700"/>
              </a:spcBef>
              <a:buNone/>
            </a:pPr>
            <a:r>
              <a:rPr lang="en-GB" altLang="en-US" sz="2000" b="1" dirty="0" err="1" smtClean="0"/>
              <a:t>Quadtrees</a:t>
            </a:r>
            <a:endParaRPr lang="en-GB" altLang="en-US" sz="2000" b="1" dirty="0" smtClean="0"/>
          </a:p>
          <a:p>
            <a:pPr>
              <a:spcBef>
                <a:spcPts val="700"/>
              </a:spcBef>
            </a:pPr>
            <a:r>
              <a:rPr lang="en-GB" altLang="en-US" sz="2000" dirty="0" smtClean="0"/>
              <a:t>Each node of a </a:t>
            </a:r>
            <a:r>
              <a:rPr lang="en-GB" altLang="en-US" sz="2000" dirty="0" err="1" smtClean="0"/>
              <a:t>quadtree</a:t>
            </a:r>
            <a:r>
              <a:rPr lang="en-GB" altLang="en-US" sz="2000" dirty="0" smtClean="0"/>
              <a:t> is associated with  a rectangular region of space; the top node is associated with the entire target space.</a:t>
            </a:r>
          </a:p>
          <a:p>
            <a:pPr>
              <a:spcBef>
                <a:spcPts val="700"/>
              </a:spcBef>
            </a:pPr>
            <a:r>
              <a:rPr lang="en-GB" altLang="en-US" sz="2000" dirty="0" smtClean="0"/>
              <a:t>Each non-leaf  node divides its region into four equal sized quadrants</a:t>
            </a:r>
          </a:p>
          <a:p>
            <a:pPr lvl="1">
              <a:spcBef>
                <a:spcPts val="700"/>
              </a:spcBef>
            </a:pPr>
            <a:r>
              <a:rPr lang="en-GB" altLang="en-US" sz="2000" dirty="0" smtClean="0"/>
              <a:t> correspondingly each such node has four child nodes corresponding to the four quadrants and so on</a:t>
            </a:r>
          </a:p>
          <a:p>
            <a:pPr>
              <a:spcBef>
                <a:spcPts val="700"/>
              </a:spcBef>
            </a:pPr>
            <a:r>
              <a:rPr lang="en-GB" altLang="en-US" sz="2000" dirty="0" smtClean="0"/>
              <a:t>Leaf nodes have between zero and some fixed maximum number of points (set to 1 in example).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99" y="5123052"/>
            <a:ext cx="1878485" cy="1579636"/>
          </a:xfrm>
          <a:prstGeom prst="rect">
            <a:avLst/>
          </a:prstGeom>
          <a:noFill/>
          <a:ln w="7632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52499"/>
          </a:xfrm>
        </p:spPr>
        <p:txBody>
          <a:bodyPr/>
          <a:lstStyle/>
          <a:p>
            <a:pPr algn="l"/>
            <a:r>
              <a:rPr lang="en-US" sz="3800" b="1" dirty="0" smtClean="0">
                <a:solidFill>
                  <a:schemeClr val="hlink"/>
                </a:solidFill>
              </a:rPr>
              <a:t>K-d tree</a:t>
            </a:r>
            <a:endParaRPr lang="en-US" sz="3800" b="1" dirty="0">
              <a:solidFill>
                <a:schemeClr val="hlin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90700"/>
            <a:ext cx="7704667" cy="42091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altLang="en-US" sz="2000" b="1" dirty="0" smtClean="0"/>
              <a:t>k-d tree</a:t>
            </a:r>
            <a:r>
              <a:rPr lang="en-GB" altLang="en-US" sz="2000" dirty="0" smtClean="0"/>
              <a:t> - early structure used for indexing in multiple dimensions.</a:t>
            </a:r>
          </a:p>
          <a:p>
            <a:pPr>
              <a:lnSpc>
                <a:spcPct val="100000"/>
              </a:lnSpc>
            </a:pPr>
            <a:r>
              <a:rPr lang="en-GB" altLang="en-US" sz="2000" dirty="0" smtClean="0"/>
              <a:t>Each level of a </a:t>
            </a:r>
            <a:r>
              <a:rPr lang="en-GB" altLang="en-US" sz="2000" i="1" dirty="0" smtClean="0"/>
              <a:t>k-d</a:t>
            </a:r>
            <a:r>
              <a:rPr lang="en-GB" altLang="en-US" sz="2000" dirty="0" smtClean="0"/>
              <a:t>  tree partitions the space into two.</a:t>
            </a:r>
          </a:p>
          <a:p>
            <a:pPr lvl="1">
              <a:lnSpc>
                <a:spcPct val="100000"/>
              </a:lnSpc>
            </a:pPr>
            <a:r>
              <a:rPr lang="en-GB" altLang="en-US" dirty="0"/>
              <a:t>choose one dimension for partitioning at the root level of the tree.</a:t>
            </a:r>
          </a:p>
          <a:p>
            <a:pPr lvl="1">
              <a:lnSpc>
                <a:spcPct val="100000"/>
              </a:lnSpc>
            </a:pPr>
            <a:r>
              <a:rPr lang="en-GB" altLang="en-US" dirty="0"/>
              <a:t>choose another dimensions for partitioning in nodes at the next level and so on, cycling through the dimensions.</a:t>
            </a:r>
          </a:p>
          <a:p>
            <a:pPr>
              <a:lnSpc>
                <a:spcPct val="100000"/>
              </a:lnSpc>
            </a:pPr>
            <a:r>
              <a:rPr lang="en-GB" altLang="en-US" sz="2000" dirty="0" smtClean="0"/>
              <a:t>In each node, approximately half of the points stored in the sub-tree fall on one side and half on the other.</a:t>
            </a:r>
          </a:p>
          <a:p>
            <a:pPr>
              <a:lnSpc>
                <a:spcPct val="100000"/>
              </a:lnSpc>
            </a:pPr>
            <a:r>
              <a:rPr lang="en-GB" altLang="en-US" sz="2000" dirty="0" smtClean="0"/>
              <a:t>Partitioning stops when a node has less than a given maximum number of points.</a:t>
            </a:r>
          </a:p>
          <a:p>
            <a:pPr>
              <a:lnSpc>
                <a:spcPct val="100000"/>
              </a:lnSpc>
            </a:pPr>
            <a:r>
              <a:rPr lang="en-GB" altLang="en-US" sz="2000" dirty="0" smtClean="0"/>
              <a:t>The </a:t>
            </a:r>
            <a:r>
              <a:rPr lang="en-GB" altLang="en-US" sz="2000" b="1" dirty="0" smtClean="0"/>
              <a:t>k-d-B tree</a:t>
            </a:r>
            <a:r>
              <a:rPr lang="en-GB" altLang="en-US" sz="2000" dirty="0" smtClean="0"/>
              <a:t> extends the </a:t>
            </a:r>
            <a:r>
              <a:rPr lang="en-GB" altLang="en-US" sz="2000" i="1" dirty="0" smtClean="0"/>
              <a:t>k-d</a:t>
            </a:r>
            <a:r>
              <a:rPr lang="en-GB" altLang="en-US" sz="2000" dirty="0" smtClean="0"/>
              <a:t> tree to allow multiple child nodes for each internal node; well-suited for secondary storage.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82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65199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solidFill>
                  <a:schemeClr val="hlink"/>
                </a:solidFill>
              </a:rPr>
              <a:t>Division of Space by a K-d Tree</a:t>
            </a:r>
            <a:endParaRPr lang="en-US" sz="3800" b="1" dirty="0">
              <a:solidFill>
                <a:schemeClr val="hlink"/>
              </a:solidFill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293" y="1558010"/>
            <a:ext cx="2715856" cy="2777408"/>
          </a:xfrm>
          <a:prstGeom prst="rect">
            <a:avLst/>
          </a:prstGeom>
          <a:noFill/>
          <a:ln w="7632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3224" y="4351826"/>
            <a:ext cx="837972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+mn-lt"/>
              </a:rPr>
              <a:t>Each line in the figure (other than the outside box) corresponds to a node in the </a:t>
            </a:r>
            <a:r>
              <a:rPr lang="en-GB" altLang="en-US" sz="2000" i="1" dirty="0">
                <a:latin typeface="+mn-lt"/>
              </a:rPr>
              <a:t>k-d</a:t>
            </a:r>
            <a:r>
              <a:rPr lang="en-GB" altLang="en-US" sz="2000" dirty="0">
                <a:latin typeface="+mn-lt"/>
              </a:rPr>
              <a:t> </a:t>
            </a:r>
            <a:r>
              <a:rPr lang="en-GB" altLang="en-US" sz="2000" dirty="0" smtClean="0">
                <a:latin typeface="+mn-lt"/>
              </a:rPr>
              <a:t>tree. The </a:t>
            </a:r>
            <a:r>
              <a:rPr lang="en-GB" altLang="en-US" sz="2000" dirty="0">
                <a:latin typeface="+mn-lt"/>
              </a:rPr>
              <a:t>maximum number of points in a leaf node has been set to </a:t>
            </a:r>
            <a:r>
              <a:rPr lang="en-GB" altLang="en-US" sz="2000" dirty="0" smtClean="0">
                <a:latin typeface="+mn-lt"/>
              </a:rPr>
              <a:t>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 smtClean="0">
                <a:solidFill>
                  <a:schemeClr val="hlink"/>
                </a:solidFill>
              </a:rPr>
              <a:t>R-Trees</a:t>
            </a:r>
            <a:endParaRPr lang="en-US" sz="3800" b="1" dirty="0">
              <a:solidFill>
                <a:schemeClr val="hlin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altLang="en-US" sz="2000" b="1" dirty="0" smtClean="0"/>
              <a:t>R-trees</a:t>
            </a:r>
            <a:r>
              <a:rPr lang="en-GB" altLang="en-US" sz="2000" dirty="0" smtClean="0"/>
              <a:t> are a N-dimensional extension of B</a:t>
            </a:r>
            <a:r>
              <a:rPr lang="en-GB" altLang="en-US" sz="2000" baseline="30000" dirty="0" smtClean="0"/>
              <a:t>+</a:t>
            </a:r>
            <a:r>
              <a:rPr lang="en-GB" altLang="en-US" sz="2000" dirty="0" smtClean="0"/>
              <a:t>-trees, useful for indexing sets of rectangles and other polygons.</a:t>
            </a:r>
          </a:p>
          <a:p>
            <a:pPr>
              <a:lnSpc>
                <a:spcPct val="100000"/>
              </a:lnSpc>
            </a:pPr>
            <a:r>
              <a:rPr lang="en-GB" altLang="en-US" sz="2000" dirty="0" smtClean="0"/>
              <a:t>Supported in many modern database systems</a:t>
            </a:r>
          </a:p>
          <a:p>
            <a:pPr>
              <a:lnSpc>
                <a:spcPct val="100000"/>
              </a:lnSpc>
            </a:pPr>
            <a:r>
              <a:rPr lang="en-GB" altLang="en-US" sz="2000" dirty="0" smtClean="0"/>
              <a:t>Basic idea: generalize the notion of a one-dimensional interval associated with each B+ -tree node to an </a:t>
            </a:r>
            <a:br>
              <a:rPr lang="en-GB" altLang="en-US" sz="2000" dirty="0" smtClean="0"/>
            </a:br>
            <a:r>
              <a:rPr lang="en-GB" altLang="en-US" sz="2000" dirty="0" smtClean="0"/>
              <a:t>N-dimensional interval, that is, an N-dimensional rectangle.</a:t>
            </a:r>
          </a:p>
          <a:p>
            <a:pPr>
              <a:lnSpc>
                <a:spcPct val="100000"/>
              </a:lnSpc>
            </a:pPr>
            <a:r>
              <a:rPr lang="en-GB" altLang="en-US" sz="2000" dirty="0" smtClean="0"/>
              <a:t>Will consider only the two-dimensional case (</a:t>
            </a:r>
            <a:r>
              <a:rPr lang="en-GB" altLang="en-US" sz="2000" i="1" dirty="0" smtClean="0"/>
              <a:t>N </a:t>
            </a:r>
            <a:r>
              <a:rPr lang="en-GB" altLang="en-US" sz="2000" dirty="0" smtClean="0"/>
              <a:t>= 2) </a:t>
            </a:r>
          </a:p>
          <a:p>
            <a:pPr lvl="1">
              <a:lnSpc>
                <a:spcPct val="100000"/>
              </a:lnSpc>
            </a:pPr>
            <a:r>
              <a:rPr lang="en-GB" altLang="en-US" sz="2000" dirty="0"/>
              <a:t>generalization for </a:t>
            </a:r>
            <a:r>
              <a:rPr lang="en-GB" altLang="en-US" sz="2000" i="1" dirty="0"/>
              <a:t>N </a:t>
            </a:r>
            <a:r>
              <a:rPr lang="en-GB" altLang="en-US" sz="2000" dirty="0"/>
              <a:t>&gt; 2 is  straightforward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34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 Box 312"/>
          <p:cNvSpPr>
            <a:spLocks noGrp="1"/>
          </p:cNvSpPr>
          <p:nvPr>
            <p:ph type="title"/>
          </p:nvPr>
        </p:nvSpPr>
        <p:spPr>
          <a:xfrm>
            <a:off x="491319" y="304800"/>
            <a:ext cx="7966881" cy="838200"/>
          </a:xfrm>
          <a:prstGeom prst="rect">
            <a:avLst/>
          </a:prstGeom>
        </p:spPr>
        <p:txBody>
          <a:bodyPr numCol="1">
            <a:normAutofit/>
          </a:bodyPr>
          <a:lstStyle/>
          <a:p>
            <a:pPr marL="0" indent="0" algn="l"/>
            <a:r>
              <a:rPr lang="en-US" sz="3800" b="1" dirty="0" smtClean="0">
                <a:solidFill>
                  <a:schemeClr val="hlink"/>
                </a:solidFill>
              </a:rPr>
              <a:t>Bounding Rectangle</a:t>
            </a:r>
            <a:endParaRPr lang="en-US" sz="3800" b="1" dirty="0">
              <a:solidFill>
                <a:schemeClr val="hlink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1733808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 smtClean="0"/>
              <a:t>Suppose we have a cluster of points in 2-D space we can build a </a:t>
            </a:r>
            <a:r>
              <a:rPr lang="ja-JP" altLang="en-GB" sz="2000" dirty="0" smtClean="0"/>
              <a:t>“</a:t>
            </a:r>
            <a:r>
              <a:rPr lang="en-GB" altLang="ja-JP" sz="2000" dirty="0" smtClean="0"/>
              <a:t>box</a:t>
            </a:r>
            <a:r>
              <a:rPr lang="ja-JP" altLang="en-GB" sz="2000" dirty="0" smtClean="0"/>
              <a:t>”</a:t>
            </a:r>
            <a:r>
              <a:rPr lang="en-GB" altLang="ja-JP" sz="2000" dirty="0" smtClean="0"/>
              <a:t> around points. The smallest box (which is axis parallel) that contains all the points is called a Minimum Bounding Rectangle (MBR). </a:t>
            </a:r>
            <a:r>
              <a:rPr lang="en-GB" altLang="en-US" sz="2000" dirty="0" smtClean="0"/>
              <a:t>MBR is also known as minimum bounding box</a:t>
            </a:r>
          </a:p>
          <a:p>
            <a:pPr>
              <a:lnSpc>
                <a:spcPct val="100000"/>
              </a:lnSpc>
              <a:buFont typeface="Monotype Sort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000" dirty="0" smtClean="0"/>
          </a:p>
        </p:txBody>
      </p:sp>
      <p:sp>
        <p:nvSpPr>
          <p:cNvPr id="5" name="AutoShape 27"/>
          <p:cNvSpPr>
            <a:spLocks noChangeArrowheads="1"/>
          </p:cNvSpPr>
          <p:nvPr/>
        </p:nvSpPr>
        <p:spPr bwMode="auto">
          <a:xfrm>
            <a:off x="4114800" y="3390900"/>
            <a:ext cx="1152525" cy="523875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9900">
              <a:alpha val="50195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3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3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13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13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13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6251575" y="2982913"/>
            <a:ext cx="908050" cy="1347787"/>
            <a:chOff x="3938" y="1879"/>
            <a:chExt cx="572" cy="849"/>
          </a:xfrm>
        </p:grpSpPr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4195" y="270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4141" y="253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285" y="239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3943" y="238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4333" y="224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4093" y="210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4333" y="210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4141" y="219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4237" y="200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4285" y="258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3938" y="1879"/>
              <a:ext cx="572" cy="850"/>
            </a:xfrm>
            <a:prstGeom prst="rect">
              <a:avLst/>
            </a:prstGeom>
            <a:noFill/>
            <a:ln w="38160">
              <a:solidFill>
                <a:srgbClr val="33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4021" y="189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4471" y="224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Line 1"/>
          <p:cNvSpPr>
            <a:spLocks noChangeShapeType="1"/>
          </p:cNvSpPr>
          <p:nvPr/>
        </p:nvSpPr>
        <p:spPr bwMode="auto">
          <a:xfrm>
            <a:off x="2344738" y="42037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"/>
          <p:cNvSpPr>
            <a:spLocks noChangeShapeType="1"/>
          </p:cNvSpPr>
          <p:nvPr/>
        </p:nvSpPr>
        <p:spPr bwMode="auto">
          <a:xfrm>
            <a:off x="2259013" y="39370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2487613" y="37084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1944688" y="3698875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>
            <a:off x="2563813" y="34798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182813" y="32512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2563813" y="32512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2259013" y="34036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2411413" y="30988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2487613" y="40132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2068513" y="2917825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782888" y="3479800"/>
            <a:ext cx="63500" cy="1588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46388" y="4522687"/>
            <a:ext cx="3206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b="1" dirty="0">
                <a:solidFill>
                  <a:srgbClr val="000000"/>
                </a:solidFill>
              </a:rPr>
              <a:t>MBR  = {(</a:t>
            </a:r>
            <a:r>
              <a:rPr lang="en-GB" altLang="en-US" b="1" dirty="0" err="1">
                <a:solidFill>
                  <a:srgbClr val="FF0000"/>
                </a:solidFill>
              </a:rPr>
              <a:t>L.x,L.y</a:t>
            </a:r>
            <a:r>
              <a:rPr lang="en-GB" altLang="en-US" b="1" dirty="0">
                <a:solidFill>
                  <a:srgbClr val="000000"/>
                </a:solidFill>
              </a:rPr>
              <a:t>)(</a:t>
            </a:r>
            <a:r>
              <a:rPr lang="en-GB" altLang="en-US" b="1" dirty="0" err="1">
                <a:solidFill>
                  <a:srgbClr val="008000"/>
                </a:solidFill>
              </a:rPr>
              <a:t>U.x,U.y</a:t>
            </a:r>
            <a:r>
              <a:rPr lang="en-GB" altLang="en-US" b="1" dirty="0">
                <a:solidFill>
                  <a:srgbClr val="000000"/>
                </a:solidFill>
              </a:rPr>
              <a:t>)}</a:t>
            </a:r>
          </a:p>
        </p:txBody>
      </p:sp>
      <p:sp>
        <p:nvSpPr>
          <p:cNvPr id="3" name="Rectangle 2"/>
          <p:cNvSpPr/>
          <p:nvPr/>
        </p:nvSpPr>
        <p:spPr>
          <a:xfrm>
            <a:off x="1734983" y="5262878"/>
            <a:ext cx="5597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dirty="0">
                <a:solidFill>
                  <a:srgbClr val="000000"/>
                </a:solidFill>
              </a:rPr>
              <a:t>Note that we only need two points to describe an MBR, we typically use lower left, and upper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 smtClean="0">
                <a:solidFill>
                  <a:schemeClr val="hlink"/>
                </a:solidFill>
              </a:rPr>
              <a:t>Definitions</a:t>
            </a:r>
            <a:endParaRPr lang="en-US" sz="3800" b="1" dirty="0">
              <a:solidFill>
                <a:schemeClr val="hlin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787857"/>
            <a:ext cx="6711654" cy="44605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DBMS</a:t>
            </a:r>
          </a:p>
          <a:p>
            <a:pPr marL="0" indent="0">
              <a:buNone/>
            </a:pPr>
            <a:r>
              <a:rPr lang="en-US" sz="2000" dirty="0" smtClean="0"/>
              <a:t>A database management system is a set of programs in an operating system that creates and maintains a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RDBMS</a:t>
            </a:r>
          </a:p>
          <a:p>
            <a:pPr marL="0" indent="0">
              <a:buNone/>
            </a:pPr>
            <a:r>
              <a:rPr lang="en-US" sz="2000" dirty="0" smtClean="0"/>
              <a:t>Maintains data in tables and relationships which are created and maintained across and among the data and tables.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SDBMS</a:t>
            </a:r>
          </a:p>
          <a:p>
            <a:pPr marL="0" indent="0">
              <a:buNone/>
            </a:pPr>
            <a:r>
              <a:rPr lang="en-US" sz="2000" dirty="0"/>
              <a:t>Spatial extensions are features added to a traditional RDBMS that is optimized to store and query data that represents objects defined in geometric space.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46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68359"/>
          </a:xfrm>
        </p:spPr>
        <p:txBody>
          <a:bodyPr/>
          <a:lstStyle/>
          <a:p>
            <a:r>
              <a:rPr lang="en-US" sz="3800" b="1" dirty="0" smtClean="0">
                <a:solidFill>
                  <a:schemeClr val="hlink"/>
                </a:solidFill>
              </a:rPr>
              <a:t>Clustering points</a:t>
            </a:r>
            <a:endParaRPr lang="en-US" sz="3800" b="1" dirty="0">
              <a:solidFill>
                <a:schemeClr val="hlin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01760"/>
            <a:ext cx="7704667" cy="14510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000" dirty="0"/>
              <a:t>We can group clusters of </a:t>
            </a:r>
            <a:r>
              <a:rPr lang="en-GB" sz="2000" dirty="0" smtClean="0"/>
              <a:t>data points </a:t>
            </a:r>
            <a:r>
              <a:rPr lang="en-GB" sz="2000" dirty="0"/>
              <a:t>into MBRs</a:t>
            </a:r>
          </a:p>
          <a:p>
            <a:pPr lvl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000" dirty="0"/>
              <a:t>Can also handle line-segments, rectangles, polygons, in addition to points</a:t>
            </a:r>
          </a:p>
          <a:p>
            <a:endParaRPr lang="en-US" sz="2000" b="1" dirty="0"/>
          </a:p>
        </p:txBody>
      </p: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884284" y="2998786"/>
            <a:ext cx="3713163" cy="3313113"/>
            <a:chOff x="336" y="1524"/>
            <a:chExt cx="2339" cy="2087"/>
          </a:xfrm>
        </p:grpSpPr>
        <p:sp>
          <p:nvSpPr>
            <p:cNvPr id="5" name="Rectangle 66"/>
            <p:cNvSpPr>
              <a:spLocks noChangeArrowheads="1"/>
            </p:cNvSpPr>
            <p:nvPr/>
          </p:nvSpPr>
          <p:spPr bwMode="auto">
            <a:xfrm>
              <a:off x="1440" y="2016"/>
              <a:ext cx="336" cy="720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67"/>
            <p:cNvSpPr>
              <a:spLocks noChangeArrowheads="1"/>
            </p:cNvSpPr>
            <p:nvPr/>
          </p:nvSpPr>
          <p:spPr bwMode="auto">
            <a:xfrm>
              <a:off x="1632" y="1728"/>
              <a:ext cx="672" cy="480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624" y="1728"/>
              <a:ext cx="384" cy="317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69"/>
            <p:cNvSpPr>
              <a:spLocks noChangeArrowheads="1"/>
            </p:cNvSpPr>
            <p:nvPr/>
          </p:nvSpPr>
          <p:spPr bwMode="auto">
            <a:xfrm>
              <a:off x="624" y="2084"/>
              <a:ext cx="384" cy="432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70"/>
            <p:cNvSpPr>
              <a:spLocks noChangeArrowheads="1"/>
            </p:cNvSpPr>
            <p:nvPr/>
          </p:nvSpPr>
          <p:spPr bwMode="auto">
            <a:xfrm>
              <a:off x="624" y="2976"/>
              <a:ext cx="409" cy="432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Rectangle 71"/>
            <p:cNvSpPr>
              <a:spLocks noChangeArrowheads="1"/>
            </p:cNvSpPr>
            <p:nvPr/>
          </p:nvSpPr>
          <p:spPr bwMode="auto">
            <a:xfrm>
              <a:off x="912" y="2902"/>
              <a:ext cx="649" cy="480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Line 72"/>
            <p:cNvSpPr>
              <a:spLocks noChangeShapeType="1"/>
            </p:cNvSpPr>
            <p:nvPr/>
          </p:nvSpPr>
          <p:spPr bwMode="auto">
            <a:xfrm>
              <a:off x="672" y="326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3"/>
            <p:cNvSpPr>
              <a:spLocks noChangeShapeType="1"/>
            </p:cNvSpPr>
            <p:nvPr/>
          </p:nvSpPr>
          <p:spPr bwMode="auto">
            <a:xfrm>
              <a:off x="768" y="316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74"/>
            <p:cNvSpPr>
              <a:spLocks noChangeShapeType="1"/>
            </p:cNvSpPr>
            <p:nvPr/>
          </p:nvSpPr>
          <p:spPr bwMode="auto">
            <a:xfrm>
              <a:off x="864" y="326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75"/>
            <p:cNvSpPr>
              <a:spLocks noChangeShapeType="1"/>
            </p:cNvSpPr>
            <p:nvPr/>
          </p:nvSpPr>
          <p:spPr bwMode="auto">
            <a:xfrm>
              <a:off x="960" y="336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76"/>
            <p:cNvSpPr>
              <a:spLocks noChangeShapeType="1"/>
            </p:cNvSpPr>
            <p:nvPr/>
          </p:nvSpPr>
          <p:spPr bwMode="auto">
            <a:xfrm>
              <a:off x="1104" y="273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77"/>
            <p:cNvSpPr>
              <a:spLocks noChangeShapeType="1"/>
            </p:cNvSpPr>
            <p:nvPr/>
          </p:nvSpPr>
          <p:spPr bwMode="auto">
            <a:xfrm>
              <a:off x="1008" y="268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78"/>
            <p:cNvSpPr>
              <a:spLocks noChangeShapeType="1"/>
            </p:cNvSpPr>
            <p:nvPr/>
          </p:nvSpPr>
          <p:spPr bwMode="auto">
            <a:xfrm>
              <a:off x="672" y="312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79"/>
            <p:cNvSpPr>
              <a:spLocks noChangeShapeType="1"/>
            </p:cNvSpPr>
            <p:nvPr/>
          </p:nvSpPr>
          <p:spPr bwMode="auto">
            <a:xfrm>
              <a:off x="960" y="264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80"/>
            <p:cNvSpPr>
              <a:spLocks noChangeShapeType="1"/>
            </p:cNvSpPr>
            <p:nvPr/>
          </p:nvSpPr>
          <p:spPr bwMode="auto">
            <a:xfrm>
              <a:off x="1104" y="264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81"/>
            <p:cNvSpPr>
              <a:spLocks noChangeShapeType="1"/>
            </p:cNvSpPr>
            <p:nvPr/>
          </p:nvSpPr>
          <p:spPr bwMode="auto">
            <a:xfrm>
              <a:off x="912" y="268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82"/>
            <p:cNvSpPr>
              <a:spLocks noChangeShapeType="1"/>
            </p:cNvSpPr>
            <p:nvPr/>
          </p:nvSpPr>
          <p:spPr bwMode="auto">
            <a:xfrm>
              <a:off x="912" y="312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3"/>
            <p:cNvSpPr>
              <a:spLocks noChangeShapeType="1"/>
            </p:cNvSpPr>
            <p:nvPr/>
          </p:nvSpPr>
          <p:spPr bwMode="auto">
            <a:xfrm>
              <a:off x="720" y="302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84"/>
            <p:cNvSpPr>
              <a:spLocks noChangeShapeType="1"/>
            </p:cNvSpPr>
            <p:nvPr/>
          </p:nvSpPr>
          <p:spPr bwMode="auto">
            <a:xfrm>
              <a:off x="1104" y="278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85"/>
            <p:cNvSpPr>
              <a:spLocks noChangeShapeType="1"/>
            </p:cNvSpPr>
            <p:nvPr/>
          </p:nvSpPr>
          <p:spPr bwMode="auto">
            <a:xfrm>
              <a:off x="864" y="283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86"/>
            <p:cNvSpPr>
              <a:spLocks noChangeShapeType="1"/>
            </p:cNvSpPr>
            <p:nvPr/>
          </p:nvSpPr>
          <p:spPr bwMode="auto">
            <a:xfrm>
              <a:off x="1584" y="230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7"/>
            <p:cNvSpPr>
              <a:spLocks noChangeShapeType="1"/>
            </p:cNvSpPr>
            <p:nvPr/>
          </p:nvSpPr>
          <p:spPr bwMode="auto">
            <a:xfrm>
              <a:off x="2112" y="316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8"/>
            <p:cNvSpPr>
              <a:spLocks noChangeShapeType="1"/>
            </p:cNvSpPr>
            <p:nvPr/>
          </p:nvSpPr>
          <p:spPr bwMode="auto">
            <a:xfrm>
              <a:off x="2208" y="312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89"/>
            <p:cNvSpPr>
              <a:spLocks noChangeShapeType="1"/>
            </p:cNvSpPr>
            <p:nvPr/>
          </p:nvSpPr>
          <p:spPr bwMode="auto">
            <a:xfrm>
              <a:off x="2160" y="326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0"/>
            <p:cNvSpPr>
              <a:spLocks noChangeShapeType="1"/>
            </p:cNvSpPr>
            <p:nvPr/>
          </p:nvSpPr>
          <p:spPr bwMode="auto">
            <a:xfrm>
              <a:off x="768" y="244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91"/>
            <p:cNvSpPr>
              <a:spLocks noChangeShapeType="1"/>
            </p:cNvSpPr>
            <p:nvPr/>
          </p:nvSpPr>
          <p:spPr bwMode="auto">
            <a:xfrm>
              <a:off x="720" y="230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92"/>
            <p:cNvSpPr>
              <a:spLocks noChangeShapeType="1"/>
            </p:cNvSpPr>
            <p:nvPr/>
          </p:nvSpPr>
          <p:spPr bwMode="auto">
            <a:xfrm>
              <a:off x="864" y="216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93"/>
            <p:cNvSpPr>
              <a:spLocks noChangeShapeType="1"/>
            </p:cNvSpPr>
            <p:nvPr/>
          </p:nvSpPr>
          <p:spPr bwMode="auto">
            <a:xfrm>
              <a:off x="720" y="211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94"/>
            <p:cNvSpPr>
              <a:spLocks noChangeShapeType="1"/>
            </p:cNvSpPr>
            <p:nvPr/>
          </p:nvSpPr>
          <p:spPr bwMode="auto">
            <a:xfrm>
              <a:off x="912" y="201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95"/>
            <p:cNvSpPr>
              <a:spLocks noChangeShapeType="1"/>
            </p:cNvSpPr>
            <p:nvPr/>
          </p:nvSpPr>
          <p:spPr bwMode="auto">
            <a:xfrm>
              <a:off x="672" y="187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96"/>
            <p:cNvSpPr>
              <a:spLocks noChangeShapeType="1"/>
            </p:cNvSpPr>
            <p:nvPr/>
          </p:nvSpPr>
          <p:spPr bwMode="auto">
            <a:xfrm>
              <a:off x="912" y="187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97"/>
            <p:cNvSpPr>
              <a:spLocks noChangeShapeType="1"/>
            </p:cNvSpPr>
            <p:nvPr/>
          </p:nvSpPr>
          <p:spPr bwMode="auto">
            <a:xfrm>
              <a:off x="720" y="196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98"/>
            <p:cNvSpPr>
              <a:spLocks noChangeShapeType="1"/>
            </p:cNvSpPr>
            <p:nvPr/>
          </p:nvSpPr>
          <p:spPr bwMode="auto">
            <a:xfrm>
              <a:off x="816" y="177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9"/>
            <p:cNvSpPr>
              <a:spLocks noChangeShapeType="1"/>
            </p:cNvSpPr>
            <p:nvPr/>
          </p:nvSpPr>
          <p:spPr bwMode="auto">
            <a:xfrm>
              <a:off x="2064" y="177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0"/>
            <p:cNvSpPr>
              <a:spLocks noChangeShapeType="1"/>
            </p:cNvSpPr>
            <p:nvPr/>
          </p:nvSpPr>
          <p:spPr bwMode="auto">
            <a:xfrm>
              <a:off x="2208" y="177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1"/>
            <p:cNvSpPr>
              <a:spLocks noChangeShapeType="1"/>
            </p:cNvSpPr>
            <p:nvPr/>
          </p:nvSpPr>
          <p:spPr bwMode="auto">
            <a:xfrm>
              <a:off x="2112" y="192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2"/>
            <p:cNvSpPr>
              <a:spLocks noChangeShapeType="1"/>
            </p:cNvSpPr>
            <p:nvPr/>
          </p:nvSpPr>
          <p:spPr bwMode="auto">
            <a:xfrm>
              <a:off x="2160" y="244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3"/>
            <p:cNvSpPr>
              <a:spLocks noChangeShapeType="1"/>
            </p:cNvSpPr>
            <p:nvPr/>
          </p:nvSpPr>
          <p:spPr bwMode="auto">
            <a:xfrm>
              <a:off x="2208" y="259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04"/>
            <p:cNvSpPr>
              <a:spLocks noChangeShapeType="1"/>
            </p:cNvSpPr>
            <p:nvPr/>
          </p:nvSpPr>
          <p:spPr bwMode="auto">
            <a:xfrm>
              <a:off x="2160" y="235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05"/>
            <p:cNvSpPr>
              <a:spLocks noChangeShapeType="1"/>
            </p:cNvSpPr>
            <p:nvPr/>
          </p:nvSpPr>
          <p:spPr bwMode="auto">
            <a:xfrm>
              <a:off x="2064" y="249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06"/>
            <p:cNvSpPr>
              <a:spLocks noChangeShapeType="1"/>
            </p:cNvSpPr>
            <p:nvPr/>
          </p:nvSpPr>
          <p:spPr bwMode="auto">
            <a:xfrm>
              <a:off x="2256" y="249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07"/>
            <p:cNvSpPr>
              <a:spLocks noChangeShapeType="1"/>
            </p:cNvSpPr>
            <p:nvPr/>
          </p:nvSpPr>
          <p:spPr bwMode="auto">
            <a:xfrm>
              <a:off x="1968" y="316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8"/>
            <p:cNvSpPr>
              <a:spLocks noChangeShapeType="1"/>
            </p:cNvSpPr>
            <p:nvPr/>
          </p:nvSpPr>
          <p:spPr bwMode="auto">
            <a:xfrm>
              <a:off x="1968" y="307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09"/>
            <p:cNvSpPr>
              <a:spLocks noChangeShapeType="1"/>
            </p:cNvSpPr>
            <p:nvPr/>
          </p:nvSpPr>
          <p:spPr bwMode="auto">
            <a:xfrm>
              <a:off x="1968" y="292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10"/>
            <p:cNvSpPr>
              <a:spLocks noChangeShapeType="1"/>
            </p:cNvSpPr>
            <p:nvPr/>
          </p:nvSpPr>
          <p:spPr bwMode="auto">
            <a:xfrm>
              <a:off x="2304" y="292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11"/>
            <p:cNvSpPr>
              <a:spLocks noChangeShapeType="1"/>
            </p:cNvSpPr>
            <p:nvPr/>
          </p:nvSpPr>
          <p:spPr bwMode="auto">
            <a:xfrm>
              <a:off x="2112" y="302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12"/>
            <p:cNvSpPr>
              <a:spLocks noChangeShapeType="1"/>
            </p:cNvSpPr>
            <p:nvPr/>
          </p:nvSpPr>
          <p:spPr bwMode="auto">
            <a:xfrm>
              <a:off x="960" y="292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13"/>
            <p:cNvSpPr>
              <a:spLocks noChangeShapeType="1"/>
            </p:cNvSpPr>
            <p:nvPr/>
          </p:nvSpPr>
          <p:spPr bwMode="auto">
            <a:xfrm>
              <a:off x="1056" y="302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14"/>
            <p:cNvSpPr>
              <a:spLocks noChangeShapeType="1"/>
            </p:cNvSpPr>
            <p:nvPr/>
          </p:nvSpPr>
          <p:spPr bwMode="auto">
            <a:xfrm>
              <a:off x="1296" y="2976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15"/>
            <p:cNvSpPr>
              <a:spLocks noChangeShapeType="1"/>
            </p:cNvSpPr>
            <p:nvPr/>
          </p:nvSpPr>
          <p:spPr bwMode="auto">
            <a:xfrm>
              <a:off x="1344" y="326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16"/>
            <p:cNvSpPr>
              <a:spLocks noChangeShapeType="1"/>
            </p:cNvSpPr>
            <p:nvPr/>
          </p:nvSpPr>
          <p:spPr bwMode="auto">
            <a:xfrm>
              <a:off x="1488" y="254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17"/>
            <p:cNvSpPr>
              <a:spLocks noChangeShapeType="1"/>
            </p:cNvSpPr>
            <p:nvPr/>
          </p:nvSpPr>
          <p:spPr bwMode="auto">
            <a:xfrm>
              <a:off x="1584" y="268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18"/>
            <p:cNvSpPr>
              <a:spLocks noChangeShapeType="1"/>
            </p:cNvSpPr>
            <p:nvPr/>
          </p:nvSpPr>
          <p:spPr bwMode="auto">
            <a:xfrm>
              <a:off x="1584" y="254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19"/>
            <p:cNvSpPr>
              <a:spLocks noChangeShapeType="1"/>
            </p:cNvSpPr>
            <p:nvPr/>
          </p:nvSpPr>
          <p:spPr bwMode="auto">
            <a:xfrm>
              <a:off x="1488" y="235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20"/>
            <p:cNvSpPr>
              <a:spLocks noChangeShapeType="1"/>
            </p:cNvSpPr>
            <p:nvPr/>
          </p:nvSpPr>
          <p:spPr bwMode="auto">
            <a:xfrm>
              <a:off x="1680" y="235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21"/>
            <p:cNvSpPr>
              <a:spLocks noChangeShapeType="1"/>
            </p:cNvSpPr>
            <p:nvPr/>
          </p:nvSpPr>
          <p:spPr bwMode="auto">
            <a:xfrm>
              <a:off x="1584" y="240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22"/>
            <p:cNvSpPr>
              <a:spLocks noChangeShapeType="1"/>
            </p:cNvSpPr>
            <p:nvPr/>
          </p:nvSpPr>
          <p:spPr bwMode="auto">
            <a:xfrm>
              <a:off x="2016" y="216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23"/>
            <p:cNvSpPr>
              <a:spLocks noChangeShapeType="1"/>
            </p:cNvSpPr>
            <p:nvPr/>
          </p:nvSpPr>
          <p:spPr bwMode="auto">
            <a:xfrm>
              <a:off x="1488" y="316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24"/>
            <p:cNvSpPr>
              <a:spLocks noChangeShapeType="1"/>
            </p:cNvSpPr>
            <p:nvPr/>
          </p:nvSpPr>
          <p:spPr bwMode="auto">
            <a:xfrm>
              <a:off x="1968" y="206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25"/>
            <p:cNvSpPr>
              <a:spLocks noChangeShapeType="1"/>
            </p:cNvSpPr>
            <p:nvPr/>
          </p:nvSpPr>
          <p:spPr bwMode="auto">
            <a:xfrm>
              <a:off x="2016" y="1968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26"/>
            <p:cNvSpPr>
              <a:spLocks noChangeShapeType="1"/>
            </p:cNvSpPr>
            <p:nvPr/>
          </p:nvSpPr>
          <p:spPr bwMode="auto">
            <a:xfrm>
              <a:off x="1968" y="187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27"/>
            <p:cNvSpPr>
              <a:spLocks noChangeShapeType="1"/>
            </p:cNvSpPr>
            <p:nvPr/>
          </p:nvSpPr>
          <p:spPr bwMode="auto">
            <a:xfrm>
              <a:off x="2208" y="211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28"/>
            <p:cNvSpPr>
              <a:spLocks noChangeShapeType="1"/>
            </p:cNvSpPr>
            <p:nvPr/>
          </p:nvSpPr>
          <p:spPr bwMode="auto">
            <a:xfrm>
              <a:off x="864" y="235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29"/>
            <p:cNvSpPr>
              <a:spLocks noChangeShapeType="1"/>
            </p:cNvSpPr>
            <p:nvPr/>
          </p:nvSpPr>
          <p:spPr bwMode="auto">
            <a:xfrm>
              <a:off x="1680" y="2640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30"/>
            <p:cNvSpPr>
              <a:spLocks noChangeShapeType="1"/>
            </p:cNvSpPr>
            <p:nvPr/>
          </p:nvSpPr>
          <p:spPr bwMode="auto">
            <a:xfrm>
              <a:off x="1584" y="2064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31"/>
            <p:cNvSpPr>
              <a:spLocks noChangeShapeType="1"/>
            </p:cNvSpPr>
            <p:nvPr/>
          </p:nvSpPr>
          <p:spPr bwMode="auto">
            <a:xfrm>
              <a:off x="1680" y="1872"/>
              <a:ext cx="40" cy="1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132"/>
            <p:cNvSpPr>
              <a:spLocks noChangeArrowheads="1"/>
            </p:cNvSpPr>
            <p:nvPr/>
          </p:nvSpPr>
          <p:spPr bwMode="auto">
            <a:xfrm>
              <a:off x="816" y="2592"/>
              <a:ext cx="384" cy="271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" name="Rectangle 133"/>
            <p:cNvSpPr>
              <a:spLocks noChangeArrowheads="1"/>
            </p:cNvSpPr>
            <p:nvPr/>
          </p:nvSpPr>
          <p:spPr bwMode="auto">
            <a:xfrm>
              <a:off x="1920" y="2902"/>
              <a:ext cx="432" cy="480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" name="Rectangle 134"/>
            <p:cNvSpPr>
              <a:spLocks noChangeArrowheads="1"/>
            </p:cNvSpPr>
            <p:nvPr/>
          </p:nvSpPr>
          <p:spPr bwMode="auto">
            <a:xfrm>
              <a:off x="1920" y="2256"/>
              <a:ext cx="432" cy="432"/>
            </a:xfrm>
            <a:prstGeom prst="rect">
              <a:avLst/>
            </a:prstGeom>
            <a:noFill/>
            <a:ln w="25560">
              <a:solidFill>
                <a:srgbClr val="33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4" name="Rectangle 135"/>
            <p:cNvSpPr>
              <a:spLocks noChangeArrowheads="1"/>
            </p:cNvSpPr>
            <p:nvPr/>
          </p:nvSpPr>
          <p:spPr bwMode="auto">
            <a:xfrm>
              <a:off x="336" y="1728"/>
              <a:ext cx="32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anose="020B0604020202020204" pitchFamily="34" charset="0"/>
                <a:buNone/>
              </a:pPr>
              <a:r>
                <a:rPr lang="en-GB" altLang="en-US" sz="2000" b="1">
                  <a:solidFill>
                    <a:srgbClr val="3399FF"/>
                  </a:solidFill>
                  <a:latin typeface="Helvetica" panose="020B0604020202020204" pitchFamily="34" charset="0"/>
                </a:rPr>
                <a:t>R1</a:t>
              </a:r>
            </a:p>
          </p:txBody>
        </p:sp>
        <p:sp>
          <p:nvSpPr>
            <p:cNvPr id="75" name="Rectangle 136"/>
            <p:cNvSpPr>
              <a:spLocks noChangeArrowheads="1"/>
            </p:cNvSpPr>
            <p:nvPr/>
          </p:nvSpPr>
          <p:spPr bwMode="auto">
            <a:xfrm>
              <a:off x="336" y="2160"/>
              <a:ext cx="32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anose="020B0604020202020204" pitchFamily="34" charset="0"/>
                <a:buNone/>
              </a:pPr>
              <a:r>
                <a:rPr lang="en-GB" altLang="en-US" sz="2000" b="1">
                  <a:solidFill>
                    <a:srgbClr val="3399FF"/>
                  </a:solidFill>
                  <a:latin typeface="Helvetica" panose="020B0604020202020204" pitchFamily="34" charset="0"/>
                </a:rPr>
                <a:t>R2</a:t>
              </a:r>
            </a:p>
          </p:txBody>
        </p:sp>
        <p:sp>
          <p:nvSpPr>
            <p:cNvPr id="76" name="Rectangle 137"/>
            <p:cNvSpPr>
              <a:spLocks noChangeArrowheads="1"/>
            </p:cNvSpPr>
            <p:nvPr/>
          </p:nvSpPr>
          <p:spPr bwMode="auto">
            <a:xfrm>
              <a:off x="1152" y="2304"/>
              <a:ext cx="32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anose="020B0604020202020204" pitchFamily="34" charset="0"/>
                <a:buNone/>
              </a:pPr>
              <a:r>
                <a:rPr lang="en-GB" altLang="en-US" sz="2000" b="1">
                  <a:solidFill>
                    <a:srgbClr val="3399FF"/>
                  </a:solidFill>
                  <a:latin typeface="Helvetica" panose="020B0604020202020204" pitchFamily="34" charset="0"/>
                </a:rPr>
                <a:t>R5</a:t>
              </a:r>
            </a:p>
          </p:txBody>
        </p:sp>
        <p:sp>
          <p:nvSpPr>
            <p:cNvPr id="77" name="Rectangle 138"/>
            <p:cNvSpPr>
              <a:spLocks noChangeArrowheads="1"/>
            </p:cNvSpPr>
            <p:nvPr/>
          </p:nvSpPr>
          <p:spPr bwMode="auto">
            <a:xfrm>
              <a:off x="528" y="2592"/>
              <a:ext cx="32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anose="020B0604020202020204" pitchFamily="34" charset="0"/>
                <a:buNone/>
              </a:pPr>
              <a:r>
                <a:rPr lang="en-GB" altLang="en-US" sz="2000" b="1">
                  <a:solidFill>
                    <a:srgbClr val="3399FF"/>
                  </a:solidFill>
                  <a:latin typeface="Helvetica" panose="020B0604020202020204" pitchFamily="34" charset="0"/>
                </a:rPr>
                <a:t>R3</a:t>
              </a:r>
            </a:p>
          </p:txBody>
        </p:sp>
        <p:sp>
          <p:nvSpPr>
            <p:cNvPr id="78" name="Rectangle 139"/>
            <p:cNvSpPr>
              <a:spLocks noChangeArrowheads="1"/>
            </p:cNvSpPr>
            <p:nvPr/>
          </p:nvSpPr>
          <p:spPr bwMode="auto">
            <a:xfrm>
              <a:off x="336" y="3120"/>
              <a:ext cx="32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anose="020B0604020202020204" pitchFamily="34" charset="0"/>
                <a:buNone/>
              </a:pPr>
              <a:r>
                <a:rPr lang="en-GB" altLang="en-US" sz="2000" b="1">
                  <a:solidFill>
                    <a:srgbClr val="3399FF"/>
                  </a:solidFill>
                  <a:latin typeface="Helvetica" panose="020B0604020202020204" pitchFamily="34" charset="0"/>
                </a:rPr>
                <a:t>R7</a:t>
              </a:r>
            </a:p>
          </p:txBody>
        </p:sp>
        <p:sp>
          <p:nvSpPr>
            <p:cNvPr id="79" name="Rectangle 140"/>
            <p:cNvSpPr>
              <a:spLocks noChangeArrowheads="1"/>
            </p:cNvSpPr>
            <p:nvPr/>
          </p:nvSpPr>
          <p:spPr bwMode="auto">
            <a:xfrm>
              <a:off x="1632" y="3024"/>
              <a:ext cx="32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anose="020B0604020202020204" pitchFamily="34" charset="0"/>
                <a:buNone/>
              </a:pPr>
              <a:r>
                <a:rPr lang="en-GB" altLang="en-US" sz="2000" b="1">
                  <a:solidFill>
                    <a:srgbClr val="3399FF"/>
                  </a:solidFill>
                  <a:latin typeface="Helvetica" panose="020B0604020202020204" pitchFamily="34" charset="0"/>
                </a:rPr>
                <a:t>R9</a:t>
              </a:r>
            </a:p>
          </p:txBody>
        </p:sp>
        <p:sp>
          <p:nvSpPr>
            <p:cNvPr id="80" name="Rectangle 141"/>
            <p:cNvSpPr>
              <a:spLocks noChangeArrowheads="1"/>
            </p:cNvSpPr>
            <p:nvPr/>
          </p:nvSpPr>
          <p:spPr bwMode="auto">
            <a:xfrm>
              <a:off x="1008" y="3360"/>
              <a:ext cx="32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anose="020B0604020202020204" pitchFamily="34" charset="0"/>
                <a:buNone/>
              </a:pPr>
              <a:r>
                <a:rPr lang="en-GB" altLang="en-US" sz="2000" b="1">
                  <a:solidFill>
                    <a:srgbClr val="3399FF"/>
                  </a:solidFill>
                  <a:latin typeface="Helvetica" panose="020B0604020202020204" pitchFamily="34" charset="0"/>
                </a:rPr>
                <a:t>R8</a:t>
              </a:r>
            </a:p>
          </p:txBody>
        </p:sp>
        <p:sp>
          <p:nvSpPr>
            <p:cNvPr id="81" name="Rectangle 142"/>
            <p:cNvSpPr>
              <a:spLocks noChangeArrowheads="1"/>
            </p:cNvSpPr>
            <p:nvPr/>
          </p:nvSpPr>
          <p:spPr bwMode="auto">
            <a:xfrm>
              <a:off x="1728" y="2640"/>
              <a:ext cx="32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anose="020B0604020202020204" pitchFamily="34" charset="0"/>
                <a:buNone/>
              </a:pPr>
              <a:r>
                <a:rPr lang="en-GB" altLang="en-US" sz="2000" b="1">
                  <a:solidFill>
                    <a:srgbClr val="3399FF"/>
                  </a:solidFill>
                  <a:latin typeface="Helvetica" panose="020B0604020202020204" pitchFamily="34" charset="0"/>
                </a:rPr>
                <a:t>R6</a:t>
              </a:r>
            </a:p>
          </p:txBody>
        </p:sp>
        <p:sp>
          <p:nvSpPr>
            <p:cNvPr id="82" name="Rectangle 143"/>
            <p:cNvSpPr>
              <a:spLocks noChangeArrowheads="1"/>
            </p:cNvSpPr>
            <p:nvPr/>
          </p:nvSpPr>
          <p:spPr bwMode="auto">
            <a:xfrm>
              <a:off x="1344" y="1728"/>
              <a:ext cx="32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13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99FF"/>
                </a:buClr>
                <a:buFont typeface="Helvetica" panose="020B0604020202020204" pitchFamily="34" charset="0"/>
                <a:buNone/>
              </a:pPr>
              <a:r>
                <a:rPr lang="en-GB" altLang="en-US" sz="2000" b="1">
                  <a:solidFill>
                    <a:srgbClr val="3399FF"/>
                  </a:solidFill>
                  <a:latin typeface="Helvetica" panose="020B0604020202020204" pitchFamily="34" charset="0"/>
                </a:rPr>
                <a:t>R4</a:t>
              </a:r>
            </a:p>
          </p:txBody>
        </p:sp>
        <p:grpSp>
          <p:nvGrpSpPr>
            <p:cNvPr id="83" name="Group 144"/>
            <p:cNvGrpSpPr>
              <a:grpSpLocks/>
            </p:cNvGrpSpPr>
            <p:nvPr/>
          </p:nvGrpSpPr>
          <p:grpSpPr bwMode="auto">
            <a:xfrm>
              <a:off x="372" y="1524"/>
              <a:ext cx="2303" cy="2059"/>
              <a:chOff x="372" y="1524"/>
              <a:chExt cx="2303" cy="2059"/>
            </a:xfrm>
          </p:grpSpPr>
          <p:sp>
            <p:nvSpPr>
              <p:cNvPr id="84" name="Line 145"/>
              <p:cNvSpPr>
                <a:spLocks noChangeShapeType="1"/>
              </p:cNvSpPr>
              <p:nvPr/>
            </p:nvSpPr>
            <p:spPr bwMode="auto">
              <a:xfrm flipV="1">
                <a:off x="372" y="1523"/>
                <a:ext cx="1" cy="2062"/>
              </a:xfrm>
              <a:prstGeom prst="line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146"/>
              <p:cNvSpPr>
                <a:spLocks noChangeShapeType="1"/>
              </p:cNvSpPr>
              <p:nvPr/>
            </p:nvSpPr>
            <p:spPr bwMode="auto">
              <a:xfrm>
                <a:off x="372" y="3583"/>
                <a:ext cx="2304" cy="1"/>
              </a:xfrm>
              <a:prstGeom prst="line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6" name="Rectangle 85"/>
          <p:cNvSpPr/>
          <p:nvPr/>
        </p:nvSpPr>
        <p:spPr>
          <a:xfrm>
            <a:off x="4597447" y="2344697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altLang="en-US" dirty="0">
              <a:solidFill>
                <a:srgbClr val="000000"/>
              </a:solidFill>
            </a:endParaRPr>
          </a:p>
          <a:p>
            <a:endParaRPr lang="en-GB" altLang="en-US" sz="2800" dirty="0">
              <a:solidFill>
                <a:srgbClr val="000000"/>
              </a:solidFill>
            </a:endParaRPr>
          </a:p>
          <a:p>
            <a:endParaRPr lang="en-GB" altLang="en-US" sz="2800" dirty="0">
              <a:solidFill>
                <a:srgbClr val="000000"/>
              </a:solidFill>
            </a:endParaRPr>
          </a:p>
          <a:p>
            <a:endParaRPr lang="en-GB" altLang="en-US" sz="2800" dirty="0">
              <a:solidFill>
                <a:srgbClr val="000000"/>
              </a:solidFill>
            </a:endParaRPr>
          </a:p>
          <a:p>
            <a:endParaRPr lang="en-GB" altLang="en-US" sz="2800" dirty="0">
              <a:solidFill>
                <a:srgbClr val="000000"/>
              </a:solidFill>
            </a:endParaRPr>
          </a:p>
          <a:p>
            <a:r>
              <a:rPr lang="en-GB" altLang="en-US" dirty="0">
                <a:solidFill>
                  <a:srgbClr val="000000"/>
                </a:solidFill>
              </a:rPr>
              <a:t>We can further recursively group MBRs into larger MBRs….</a:t>
            </a:r>
            <a:r>
              <a:rPr lang="en-GB" altLang="en-US" sz="28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990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solidFill>
                  <a:srgbClr val="0070C0"/>
                </a:solidFill>
              </a:rPr>
              <a:t>R-tree Structure</a:t>
            </a:r>
            <a:endParaRPr lang="en-US" sz="3800" b="1" dirty="0">
              <a:solidFill>
                <a:srgbClr val="0070C0"/>
              </a:solidFill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427" y="2634019"/>
            <a:ext cx="6899274" cy="379650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16426" y="1690689"/>
            <a:ext cx="4256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000" dirty="0">
                <a:latin typeface="+mn-lt"/>
              </a:rPr>
              <a:t>Nested MBRs are organized as a tree</a:t>
            </a:r>
          </a:p>
        </p:txBody>
      </p:sp>
    </p:spTree>
    <p:extLst>
      <p:ext uri="{BB962C8B-B14F-4D97-AF65-F5344CB8AC3E}">
        <p14:creationId xmlns:p14="http://schemas.microsoft.com/office/powerpoint/2010/main" val="1173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-33753"/>
            <a:ext cx="7772400" cy="677108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800" b="1" dirty="0">
                <a:solidFill>
                  <a:srgbClr val="0070C0"/>
                </a:solidFill>
              </a:rPr>
              <a:t>Example R – Tree Structure</a:t>
            </a:r>
            <a:endParaRPr lang="en-GB" altLang="en-US" sz="3800" b="1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505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3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3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13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13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13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rgbClr val="666699"/>
              </a:buClr>
            </a:pPr>
            <a:fld id="{A2D518B2-945F-4376-99B2-245409305D9B}" type="slidenum">
              <a:rPr lang="en-GB" altLang="en-US" sz="1400">
                <a:solidFill>
                  <a:srgbClr val="666699"/>
                </a:solidFill>
              </a:rPr>
              <a:pPr>
                <a:lnSpc>
                  <a:spcPct val="100000"/>
                </a:lnSpc>
                <a:buClr>
                  <a:srgbClr val="666699"/>
                </a:buClr>
              </a:pPr>
              <a:t>22</a:t>
            </a:fld>
            <a:endParaRPr lang="en-GB" altLang="en-US" sz="1400">
              <a:solidFill>
                <a:srgbClr val="666699"/>
              </a:solidFill>
            </a:endParaRPr>
          </a:p>
        </p:txBody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152400" y="838200"/>
            <a:ext cx="8991600" cy="107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>
              <a:lnSpc>
                <a:spcPct val="13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3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13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13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13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ts val="788"/>
              </a:spcBef>
              <a:buClr>
                <a:schemeClr val="tx1"/>
              </a:buClr>
              <a:buSzPct val="90000"/>
              <a:buFont typeface="Monotype Sorts" charset="2"/>
              <a:buChar char=""/>
            </a:pPr>
            <a:r>
              <a:rPr lang="en-GB" altLang="en-US" sz="2000" dirty="0">
                <a:solidFill>
                  <a:schemeClr val="tx1"/>
                </a:solidFill>
                <a:latin typeface="+mn-lt"/>
              </a:rPr>
              <a:t>A set of rectangles (solid line) and the bounding boxes (dashed line) of the nodes of an R-tree for the rectangles. The R-tree is shown on the right.</a:t>
            </a:r>
          </a:p>
          <a:p>
            <a:pPr marL="0" indent="0">
              <a:lnSpc>
                <a:spcPct val="90000"/>
              </a:lnSpc>
              <a:spcBef>
                <a:spcPts val="700"/>
              </a:spcBef>
              <a:buClr>
                <a:schemeClr val="tx1"/>
              </a:buClr>
              <a:buSzPct val="90000"/>
            </a:pPr>
            <a:r>
              <a:rPr lang="en-GB" altLang="en-US" sz="2000" dirty="0">
                <a:solidFill>
                  <a:schemeClr val="tx1"/>
                </a:solidFill>
                <a:latin typeface="+mn-lt"/>
              </a:rPr>
              <a:t>	</a:t>
            </a:r>
          </a:p>
        </p:txBody>
      </p:sp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" t="13042" r="652" b="13042"/>
          <a:stretch>
            <a:fillRect/>
          </a:stretch>
        </p:blipFill>
        <p:spPr bwMode="auto">
          <a:xfrm>
            <a:off x="1203325" y="1789113"/>
            <a:ext cx="7055372" cy="3971925"/>
          </a:xfrm>
          <a:prstGeom prst="rect">
            <a:avLst/>
          </a:prstGeom>
          <a:solidFill>
            <a:schemeClr val="accent1"/>
          </a:solidFill>
          <a:ln w="76320">
            <a:solidFill>
              <a:srgbClr val="CC33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4465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err="1">
                <a:solidFill>
                  <a:srgbClr val="0070C0"/>
                </a:solidFill>
              </a:rPr>
              <a:t>NoSQL</a:t>
            </a:r>
            <a:r>
              <a:rPr lang="en-US" sz="3800" b="1" dirty="0" smtClean="0"/>
              <a:t> </a:t>
            </a:r>
            <a:r>
              <a:rPr lang="en-US" sz="3800" b="1" dirty="0">
                <a:solidFill>
                  <a:srgbClr val="0070C0"/>
                </a:solidFill>
              </a:rPr>
              <a:t>in Spatial </a:t>
            </a:r>
            <a:r>
              <a:rPr lang="en-US" sz="3800" b="1" dirty="0" smtClean="0">
                <a:solidFill>
                  <a:srgbClr val="0070C0"/>
                </a:solidFill>
              </a:rPr>
              <a:t>Data Environment</a:t>
            </a:r>
            <a:endParaRPr lang="en-US" sz="3800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82132" y="1879600"/>
            <a:ext cx="7704667" cy="47498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NoSQL</a:t>
            </a:r>
            <a:r>
              <a:rPr lang="en-US" sz="2000" dirty="0" smtClean="0"/>
              <a:t> does not require fixed table structures and avoids joins.</a:t>
            </a:r>
          </a:p>
          <a:p>
            <a:r>
              <a:rPr lang="en-US" sz="2000" dirty="0" smtClean="0"/>
              <a:t>Are good at dealing with lots of reading/writing tasks coming in at once, that slows down RDBMS.</a:t>
            </a:r>
          </a:p>
          <a:p>
            <a:r>
              <a:rPr lang="en-US" sz="2000" dirty="0" smtClean="0"/>
              <a:t>3 companies using </a:t>
            </a:r>
            <a:r>
              <a:rPr lang="en-US" sz="2000" dirty="0" err="1" smtClean="0"/>
              <a:t>NoSQL</a:t>
            </a:r>
            <a:r>
              <a:rPr lang="en-US" sz="2000" dirty="0" smtClean="0"/>
              <a:t> – Facebook, eBay, Google.</a:t>
            </a:r>
          </a:p>
          <a:p>
            <a:r>
              <a:rPr lang="en-US" sz="2000" dirty="0" smtClean="0"/>
              <a:t>Support spatial data natively or through an extension</a:t>
            </a:r>
          </a:p>
          <a:p>
            <a:r>
              <a:rPr lang="en-US" sz="2000" dirty="0" err="1" smtClean="0"/>
              <a:t>NoSQL</a:t>
            </a:r>
            <a:r>
              <a:rPr lang="en-US" sz="2000" dirty="0" smtClean="0"/>
              <a:t> databases using spatial data –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, </a:t>
            </a:r>
            <a:r>
              <a:rPr lang="en-US" sz="2000" dirty="0" err="1" smtClean="0"/>
              <a:t>BigTable</a:t>
            </a:r>
            <a:r>
              <a:rPr lang="en-US" sz="2000" dirty="0" smtClean="0"/>
              <a:t>, Cassandra, </a:t>
            </a:r>
            <a:r>
              <a:rPr lang="en-US" sz="2000" dirty="0" err="1" smtClean="0"/>
              <a:t>CouchDB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Who’s using </a:t>
            </a:r>
            <a:r>
              <a:rPr lang="en-US" sz="2000" dirty="0" err="1" smtClean="0"/>
              <a:t>NoSQL</a:t>
            </a:r>
            <a:r>
              <a:rPr lang="en-US" sz="2000" dirty="0" smtClean="0"/>
              <a:t> for spatial tasks?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 err="1" smtClean="0"/>
              <a:t>FourSquare</a:t>
            </a:r>
            <a:r>
              <a:rPr lang="en-US" sz="2000" dirty="0" smtClean="0"/>
              <a:t> : </a:t>
            </a:r>
            <a:r>
              <a:rPr lang="en-US" sz="2000" dirty="0" err="1" smtClean="0"/>
              <a:t>MongoDB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 err="1" smtClean="0"/>
              <a:t>SimpleGeo</a:t>
            </a:r>
            <a:r>
              <a:rPr lang="en-US" sz="2000" dirty="0" smtClean="0"/>
              <a:t> : Cassandra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 err="1" smtClean="0"/>
              <a:t>GoogleEarth</a:t>
            </a:r>
            <a:r>
              <a:rPr lang="en-US" sz="2000" dirty="0" smtClean="0"/>
              <a:t> : Google Big Table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374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77899"/>
          </a:xfrm>
        </p:spPr>
        <p:txBody>
          <a:bodyPr/>
          <a:lstStyle/>
          <a:p>
            <a:r>
              <a:rPr lang="en-US" sz="3800" b="1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435100"/>
            <a:ext cx="7704667" cy="4564716"/>
          </a:xfrm>
        </p:spPr>
        <p:txBody>
          <a:bodyPr/>
          <a:lstStyle/>
          <a:p>
            <a:r>
              <a:rPr lang="en-US" dirty="0" smtClean="0"/>
              <a:t>Introduction to SDBMS</a:t>
            </a:r>
          </a:p>
          <a:p>
            <a:r>
              <a:rPr lang="en-US" dirty="0" smtClean="0"/>
              <a:t>Additional Features (Data types, operators, functions)</a:t>
            </a:r>
          </a:p>
          <a:p>
            <a:r>
              <a:rPr lang="en-US" dirty="0" smtClean="0"/>
              <a:t>Performance with spatial queries</a:t>
            </a:r>
          </a:p>
          <a:p>
            <a:r>
              <a:rPr lang="en-US" dirty="0" smtClean="0"/>
              <a:t>Indexing of spatial data</a:t>
            </a:r>
          </a:p>
          <a:p>
            <a:r>
              <a:rPr lang="en-US" dirty="0" smtClean="0"/>
              <a:t>Few Indexing techniques (R-trees, Quad Trees)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in Spatial Data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rgbClr val="0070C0"/>
                </a:solidFill>
              </a:rPr>
              <a:t>References</a:t>
            </a:r>
            <a:endParaRPr lang="en-US" sz="3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http://www.cubrid.org/blog/dev-platform/20-minutes-to-understanding-spatial-database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postgis.net/docs/manual-1.3/ch06.html#id439526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dev.mysql.com/doc/refman/5.0/en/opengis-geometry-model.html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70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193800"/>
            <a:ext cx="7704667" cy="4806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hlink"/>
                </a:solidFill>
              </a:rPr>
              <a:t>               Thank</a:t>
            </a:r>
            <a:r>
              <a:rPr lang="en-US" sz="4800" dirty="0" smtClean="0"/>
              <a:t> </a:t>
            </a:r>
            <a:r>
              <a:rPr lang="en-US" sz="4800" b="1" dirty="0">
                <a:solidFill>
                  <a:schemeClr val="hlink"/>
                </a:solidFill>
              </a:rPr>
              <a:t>You…..</a:t>
            </a:r>
          </a:p>
        </p:txBody>
      </p:sp>
    </p:spTree>
    <p:extLst>
      <p:ext uri="{BB962C8B-B14F-4D97-AF65-F5344CB8AC3E}">
        <p14:creationId xmlns:p14="http://schemas.microsoft.com/office/powerpoint/2010/main" val="31035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solidFill>
                  <a:srgbClr val="0070C0"/>
                </a:solidFill>
              </a:rPr>
              <a:t>How is Spatial Database Different?</a:t>
            </a:r>
            <a:endParaRPr lang="en-US" sz="3800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Spatial databases provides the capabilities of a traditional DBMS while allowing special storage and handling of Spatial data.</a:t>
            </a:r>
          </a:p>
          <a:p>
            <a:r>
              <a:rPr lang="en-US" sz="2000" dirty="0" smtClean="0"/>
              <a:t>It adds following to the traditional RDBMS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Data types specific to spatial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Additional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Additional operators</a:t>
            </a:r>
            <a:endParaRPr lang="en-US" sz="2000" dirty="0"/>
          </a:p>
        </p:txBody>
      </p:sp>
      <p:pic>
        <p:nvPicPr>
          <p:cNvPr id="1028" name="Picture 4" descr="conceptual-diagram-of-a-spatial-rdbms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0477" y="2667000"/>
            <a:ext cx="2912496" cy="33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09" y="365127"/>
            <a:ext cx="8120417" cy="1136128"/>
          </a:xfrm>
        </p:spPr>
        <p:txBody>
          <a:bodyPr>
            <a:normAutofit fontScale="90000"/>
          </a:bodyPr>
          <a:lstStyle/>
          <a:p>
            <a:r>
              <a:rPr lang="it-IT" altLang="en-US" sz="3800" b="1" dirty="0" smtClean="0">
                <a:solidFill>
                  <a:srgbClr val="0070C0"/>
                </a:solidFill>
              </a:rPr>
              <a:t>Extensions required to a standard DBMS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5500"/>
            <a:ext cx="7886700" cy="5351463"/>
          </a:xfrm>
        </p:spPr>
        <p:txBody>
          <a:bodyPr>
            <a:noAutofit/>
          </a:bodyPr>
          <a:lstStyle/>
          <a:p>
            <a:r>
              <a:rPr lang="en-US" dirty="0" smtClean="0"/>
              <a:t>Spatial </a:t>
            </a:r>
            <a:r>
              <a:rPr lang="en-US" dirty="0"/>
              <a:t>data types and Operations</a:t>
            </a:r>
          </a:p>
          <a:p>
            <a:r>
              <a:rPr lang="en-US" dirty="0" smtClean="0"/>
              <a:t>Spatial </a:t>
            </a:r>
            <a:r>
              <a:rPr lang="en-US" dirty="0"/>
              <a:t>index structures</a:t>
            </a:r>
          </a:p>
          <a:p>
            <a:r>
              <a:rPr lang="en-US" dirty="0" smtClean="0"/>
              <a:t>Filter </a:t>
            </a:r>
            <a:r>
              <a:rPr lang="en-US" dirty="0"/>
              <a:t>and refine techniques</a:t>
            </a:r>
          </a:p>
          <a:p>
            <a:r>
              <a:rPr lang="en-US" dirty="0" smtClean="0"/>
              <a:t>Different </a:t>
            </a:r>
            <a:r>
              <a:rPr lang="en-US" dirty="0"/>
              <a:t>query language</a:t>
            </a:r>
          </a:p>
          <a:p>
            <a:r>
              <a:rPr lang="en-US" dirty="0" smtClean="0"/>
              <a:t>Spatial </a:t>
            </a:r>
            <a:r>
              <a:rPr lang="en-US" dirty="0"/>
              <a:t>join algorithms</a:t>
            </a:r>
          </a:p>
        </p:txBody>
      </p:sp>
    </p:spTree>
    <p:extLst>
      <p:ext uri="{BB962C8B-B14F-4D97-AF65-F5344CB8AC3E}">
        <p14:creationId xmlns:p14="http://schemas.microsoft.com/office/powerpoint/2010/main" val="21654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solidFill>
                  <a:srgbClr val="0070C0"/>
                </a:solidFill>
              </a:rPr>
              <a:t>Uses of Spatial Database</a:t>
            </a:r>
            <a:endParaRPr lang="en-US" sz="3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Professionals from all walks of life have to deal with spatial data.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Mobile phone companies tracking phone usage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Doctor comparing MRI’s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Transportation agency tracking their vehicles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Emergency response determining quickest route to victim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Example of  Apps which uses Spatial DB are:</a:t>
            </a:r>
          </a:p>
          <a:p>
            <a:pPr marL="0" indent="0">
              <a:buNone/>
            </a:pPr>
            <a:r>
              <a:rPr lang="en-US" sz="2000" dirty="0" smtClean="0"/>
              <a:t>Google Maps, Circle of Six etc.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410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solidFill>
                  <a:srgbClr val="0070C0"/>
                </a:solidFill>
              </a:rPr>
              <a:t>Spatial Operations</a:t>
            </a:r>
            <a:endParaRPr lang="en-US" sz="3800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Spatial Measurements : computes line length, polygon area,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smtClean="0"/>
              <a:t>Spatial Functions : intersecting features,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smtClean="0"/>
              <a:t>Spatial Predicates : allows true/false queries about spatial relationships between geometries</a:t>
            </a:r>
          </a:p>
          <a:p>
            <a:r>
              <a:rPr lang="en-US" sz="2000" dirty="0" smtClean="0"/>
              <a:t>Geometry constructors : creates new geometries</a:t>
            </a:r>
          </a:p>
          <a:p>
            <a:r>
              <a:rPr lang="en-US" sz="2000" dirty="0" smtClean="0"/>
              <a:t>Observer Functions : returns specific information</a:t>
            </a:r>
          </a:p>
        </p:txBody>
      </p:sp>
    </p:spTree>
    <p:extLst>
      <p:ext uri="{BB962C8B-B14F-4D97-AF65-F5344CB8AC3E}">
        <p14:creationId xmlns:p14="http://schemas.microsoft.com/office/powerpoint/2010/main" val="18356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 smtClean="0">
                <a:solidFill>
                  <a:schemeClr val="hlink"/>
                </a:solidFill>
              </a:rPr>
              <a:t>Additional Data Types</a:t>
            </a:r>
            <a:endParaRPr lang="en-US" sz="3800" b="1" dirty="0">
              <a:solidFill>
                <a:schemeClr val="hlink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Point</a:t>
            </a:r>
          </a:p>
          <a:p>
            <a:r>
              <a:rPr lang="en-US" sz="2000" dirty="0" err="1" smtClean="0"/>
              <a:t>LineString</a:t>
            </a:r>
            <a:endParaRPr lang="en-US" sz="2000" dirty="0" smtClean="0"/>
          </a:p>
          <a:p>
            <a:r>
              <a:rPr lang="en-US" sz="2000" dirty="0" smtClean="0"/>
              <a:t>Polygon</a:t>
            </a:r>
          </a:p>
          <a:p>
            <a:r>
              <a:rPr lang="en-US" sz="2000" dirty="0" smtClean="0"/>
              <a:t>Curve</a:t>
            </a:r>
          </a:p>
          <a:p>
            <a:r>
              <a:rPr lang="en-US" sz="2000" dirty="0" err="1" smtClean="0"/>
              <a:t>MultiPoint</a:t>
            </a:r>
            <a:endParaRPr lang="en-US" sz="2000" dirty="0" smtClean="0"/>
          </a:p>
          <a:p>
            <a:r>
              <a:rPr lang="en-US" sz="2000" dirty="0" err="1" smtClean="0"/>
              <a:t>MultiLinestring</a:t>
            </a:r>
            <a:endParaRPr lang="en-US" sz="2000" dirty="0" smtClean="0"/>
          </a:p>
          <a:p>
            <a:r>
              <a:rPr lang="en-US" sz="2000" dirty="0" err="1" smtClean="0"/>
              <a:t>MultiPolygon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69901"/>
            <a:ext cx="7704667" cy="1981200"/>
          </a:xfrm>
        </p:spPr>
        <p:txBody>
          <a:bodyPr/>
          <a:lstStyle/>
          <a:p>
            <a:r>
              <a:rPr lang="en-US" sz="3800" b="1" dirty="0" smtClean="0">
                <a:solidFill>
                  <a:schemeClr val="hlink"/>
                </a:solidFill>
              </a:rPr>
              <a:t>Additional Functions</a:t>
            </a:r>
            <a:endParaRPr lang="en-US" sz="3800" b="1" dirty="0">
              <a:solidFill>
                <a:schemeClr val="hlin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08101"/>
            <a:ext cx="6711654" cy="49403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20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/>
              <a:t>Few examples are;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Equals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Disjoint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Intersects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Touches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Crosses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Within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Contains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Distance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Buffer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22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chemeClr val="hlink"/>
                </a:solidFill>
              </a:rPr>
              <a:t>Additional</a:t>
            </a:r>
            <a:r>
              <a:rPr lang="en-US" dirty="0" smtClean="0"/>
              <a:t> </a:t>
            </a:r>
            <a:r>
              <a:rPr lang="en-US" sz="3800" b="1" dirty="0">
                <a:solidFill>
                  <a:schemeClr val="hlink"/>
                </a:solidFill>
              </a:rP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Few examples are;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@ </a:t>
            </a:r>
            <a:r>
              <a:rPr lang="en-US" sz="2000" dirty="0" smtClean="0"/>
              <a:t>B</a:t>
            </a:r>
          </a:p>
          <a:p>
            <a:pPr lvl="1"/>
            <a:r>
              <a:rPr lang="en-US" sz="2000" dirty="0"/>
              <a:t>A ~ </a:t>
            </a:r>
            <a:r>
              <a:rPr lang="en-US" sz="2000" dirty="0" smtClean="0"/>
              <a:t>B</a:t>
            </a:r>
          </a:p>
          <a:p>
            <a:pPr lvl="1"/>
            <a:r>
              <a:rPr lang="en-US" sz="2000" dirty="0"/>
              <a:t>A &amp;&amp; </a:t>
            </a:r>
            <a:r>
              <a:rPr lang="en-US" sz="2000" dirty="0" smtClean="0"/>
              <a:t>B</a:t>
            </a:r>
          </a:p>
          <a:p>
            <a:pPr lvl="1"/>
            <a:r>
              <a:rPr lang="en-US" sz="2000" dirty="0"/>
              <a:t>A ~= </a:t>
            </a:r>
            <a:r>
              <a:rPr lang="en-US" sz="2000" dirty="0" smtClean="0"/>
              <a:t>B</a:t>
            </a:r>
          </a:p>
          <a:p>
            <a:pPr lvl="1"/>
            <a:r>
              <a:rPr lang="en-US" sz="2000" dirty="0"/>
              <a:t>A = </a:t>
            </a:r>
            <a:r>
              <a:rPr lang="en-US" sz="2000" dirty="0" smtClean="0"/>
              <a:t>B</a:t>
            </a:r>
          </a:p>
          <a:p>
            <a:pPr lvl="1"/>
            <a:r>
              <a:rPr lang="en-US" sz="2000" dirty="0"/>
              <a:t>A &lt;&lt; </a:t>
            </a:r>
            <a:r>
              <a:rPr lang="en-US" sz="2000" dirty="0" smtClean="0"/>
              <a:t>B</a:t>
            </a:r>
          </a:p>
          <a:p>
            <a:pPr lvl="1"/>
            <a:r>
              <a:rPr lang="en-US" sz="2000" dirty="0" smtClean="0"/>
              <a:t>A &gt;&gt; 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52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3619</TotalTime>
  <Words>1150</Words>
  <Application>Microsoft Office PowerPoint</Application>
  <PresentationFormat>On-screen Show (4:3)</PresentationFormat>
  <Paragraphs>183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ＭＳ Ｐゴシック</vt:lpstr>
      <vt:lpstr>ＭＳ Ｐゴシック</vt:lpstr>
      <vt:lpstr>Arial</vt:lpstr>
      <vt:lpstr>Corbel</vt:lpstr>
      <vt:lpstr>Helvetica</vt:lpstr>
      <vt:lpstr>HGｺﾞｼｯｸM</vt:lpstr>
      <vt:lpstr>Monotype Sorts</vt:lpstr>
      <vt:lpstr>Nimbus Roman No9 L</vt:lpstr>
      <vt:lpstr>Times New Roman</vt:lpstr>
      <vt:lpstr>Wingdings</vt:lpstr>
      <vt:lpstr>Parallax</vt:lpstr>
      <vt:lpstr>  Spatial Extensions in RDBMS</vt:lpstr>
      <vt:lpstr>Definitions</vt:lpstr>
      <vt:lpstr>How is Spatial Database Different?</vt:lpstr>
      <vt:lpstr>Extensions required to a standard DBMS architecture</vt:lpstr>
      <vt:lpstr>Uses of Spatial Database</vt:lpstr>
      <vt:lpstr>Spatial Operations</vt:lpstr>
      <vt:lpstr>Additional Data Types</vt:lpstr>
      <vt:lpstr>Additional Functions</vt:lpstr>
      <vt:lpstr>Additional Operators</vt:lpstr>
      <vt:lpstr>Spatial Queries</vt:lpstr>
      <vt:lpstr>Spatial Query Language Operations</vt:lpstr>
      <vt:lpstr>Spatial Query Language</vt:lpstr>
      <vt:lpstr> </vt:lpstr>
      <vt:lpstr>Indexing of Spatial data</vt:lpstr>
      <vt:lpstr>Quadtrees</vt:lpstr>
      <vt:lpstr>K-d tree</vt:lpstr>
      <vt:lpstr>Division of Space by a K-d Tree</vt:lpstr>
      <vt:lpstr>R-Trees</vt:lpstr>
      <vt:lpstr>Bounding Rectangle</vt:lpstr>
      <vt:lpstr>Clustering points</vt:lpstr>
      <vt:lpstr>R-tree Structure</vt:lpstr>
      <vt:lpstr>Example R – Tree Structure</vt:lpstr>
      <vt:lpstr>NoSQL in Spatial Data Environment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HIV: THE GLOABAL AND INDIAN SCENARIO</dc:title>
  <dc:creator>Innova4633</dc:creator>
  <cp:lastModifiedBy>shweta</cp:lastModifiedBy>
  <cp:revision>86</cp:revision>
  <dcterms:modified xsi:type="dcterms:W3CDTF">2015-10-21T00:56:28Z</dcterms:modified>
</cp:coreProperties>
</file>