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4"/>
  </p:notesMasterIdLst>
  <p:sldIdLst>
    <p:sldId id="256" r:id="rId2"/>
    <p:sldId id="257" r:id="rId3"/>
    <p:sldId id="266" r:id="rId4"/>
    <p:sldId id="286" r:id="rId5"/>
    <p:sldId id="306" r:id="rId6"/>
    <p:sldId id="287" r:id="rId7"/>
    <p:sldId id="288" r:id="rId8"/>
    <p:sldId id="289" r:id="rId9"/>
    <p:sldId id="290" r:id="rId10"/>
    <p:sldId id="291" r:id="rId11"/>
    <p:sldId id="311" r:id="rId12"/>
    <p:sldId id="307" r:id="rId13"/>
    <p:sldId id="308" r:id="rId14"/>
    <p:sldId id="309" r:id="rId15"/>
    <p:sldId id="310" r:id="rId16"/>
    <p:sldId id="293" r:id="rId17"/>
    <p:sldId id="312" r:id="rId18"/>
    <p:sldId id="313" r:id="rId19"/>
    <p:sldId id="314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9" r:id="rId48"/>
    <p:sldId id="277" r:id="rId49"/>
    <p:sldId id="316" r:id="rId50"/>
    <p:sldId id="317" r:id="rId51"/>
    <p:sldId id="301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8" autoAdjust="0"/>
    <p:restoredTop sz="94569" autoAdjust="0"/>
  </p:normalViewPr>
  <p:slideViewPr>
    <p:cSldViewPr snapToGrid="0" snapToObjects="1">
      <p:cViewPr varScale="1">
        <p:scale>
          <a:sx n="109" d="100"/>
          <a:sy n="109" d="100"/>
        </p:scale>
        <p:origin x="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2D108-8F7B-4D8B-9E58-4ACE71CD8493}" type="datetimeFigureOut">
              <a:rPr lang="en-IN" smtClean="0"/>
              <a:pPr/>
              <a:t>04-11-2015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7CFD4-F36B-459F-8ADF-70D41D298B3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504"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879619" indent="-35447153" defTabSz="932504"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13108ABC-D689-0640-93A8-C0E4B7AFE59E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23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190625" y="876905"/>
            <a:ext cx="4476750" cy="316592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4" tIns="45002" rIns="90004" bIns="45002" anchor="ctr"/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700"/>
          </a:p>
        </p:txBody>
      </p:sp>
      <p:sp>
        <p:nvSpPr>
          <p:cNvPr id="25604" name="Text Box 3"/>
          <p:cNvSpPr>
            <a:spLocks noGrp="1" noChangeArrowheads="1"/>
          </p:cNvSpPr>
          <p:nvPr>
            <p:ph type="body"/>
          </p:nvPr>
        </p:nvSpPr>
        <p:spPr>
          <a:xfrm>
            <a:off x="686098" y="4342191"/>
            <a:ext cx="5487293" cy="411389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67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504"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879619" indent="-35447153" defTabSz="932504"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765A50BB-5924-8E44-8CF9-7C2534747AF4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24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1190625" y="876905"/>
            <a:ext cx="4476750" cy="316592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4" tIns="45002" rIns="90004" bIns="45002" anchor="ctr"/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700"/>
          </a:p>
        </p:txBody>
      </p:sp>
      <p:sp>
        <p:nvSpPr>
          <p:cNvPr id="31748" name="Text Box 3"/>
          <p:cNvSpPr>
            <a:spLocks noGrp="1" noChangeArrowheads="1"/>
          </p:cNvSpPr>
          <p:nvPr>
            <p:ph type="body"/>
          </p:nvPr>
        </p:nvSpPr>
        <p:spPr>
          <a:xfrm>
            <a:off x="686098" y="4342191"/>
            <a:ext cx="5487293" cy="411389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16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504"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879619" indent="-35447153" defTabSz="932504"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91B9478D-BA1F-DB47-AB87-6D9938A7E5E2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25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190625" y="876905"/>
            <a:ext cx="4476750" cy="316592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4" tIns="45002" rIns="90004" bIns="45002" anchor="ctr"/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700"/>
          </a:p>
        </p:txBody>
      </p:sp>
      <p:sp>
        <p:nvSpPr>
          <p:cNvPr id="33796" name="Text Box 3"/>
          <p:cNvSpPr>
            <a:spLocks noGrp="1" noChangeArrowheads="1"/>
          </p:cNvSpPr>
          <p:nvPr>
            <p:ph type="body"/>
          </p:nvPr>
        </p:nvSpPr>
        <p:spPr>
          <a:xfrm>
            <a:off x="686098" y="4342191"/>
            <a:ext cx="5487293" cy="411389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424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504"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879619" indent="-35447153" defTabSz="932504"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fld id="{9D712CF3-245B-9D48-BF72-AF7DBD295C26}" type="slidenum">
              <a:rPr lang="en-US" sz="1000">
                <a:solidFill>
                  <a:schemeClr val="tx1"/>
                </a:solidFill>
                <a:latin typeface="Times New Roman" charset="0"/>
              </a:rPr>
              <a:pPr/>
              <a:t>26</a:t>
            </a:fld>
            <a:endParaRPr lang="en-US" sz="1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190625" y="876905"/>
            <a:ext cx="4476750" cy="3165929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4" tIns="45002" rIns="90004" bIns="45002" anchor="ctr"/>
          <a:lstStyle>
            <a:lvl1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700"/>
          </a:p>
        </p:txBody>
      </p:sp>
      <p:sp>
        <p:nvSpPr>
          <p:cNvPr id="35844" name="Text Box 3"/>
          <p:cNvSpPr>
            <a:spLocks noGrp="1" noChangeArrowheads="1"/>
          </p:cNvSpPr>
          <p:nvPr>
            <p:ph type="body"/>
          </p:nvPr>
        </p:nvSpPr>
        <p:spPr>
          <a:xfrm>
            <a:off x="686098" y="4342191"/>
            <a:ext cx="5487293" cy="411389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90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November 4, 2015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November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November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November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November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November 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November 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November 4,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November 4,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November 4,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November 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November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alchemydatabase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datamanagement.techtarget.com/essentialguide/Relational-database-management-system-guide-RDBMS-still-on-top" TargetMode="External"/><Relationship Id="rId2" Type="http://schemas.openxmlformats.org/officeDocument/2006/relationships/hyperlink" Target="http://www.forbes.com/sites/davefeinleib/2012/10/08/big-data-and-nosql-five-key-insigh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ba.stackexchange.com/questions/5/what-are-the-differences-between-nosql-and-a-traditional-rdbms" TargetMode="External"/><Relationship Id="rId5" Type="http://schemas.openxmlformats.org/officeDocument/2006/relationships/hyperlink" Target="https://www.mongodb.com/compare/mongodb-mysql" TargetMode="External"/><Relationship Id="rId4" Type="http://schemas.openxmlformats.org/officeDocument/2006/relationships/hyperlink" Target="https://code.google.com/p/alchemydatabase/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Big Data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Naveen Kumar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shella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Sahaja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Reddy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Naredla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280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567157"/>
            <a:ext cx="7024744" cy="49987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Velocity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89" indent="-457189">
              <a:lnSpc>
                <a:spcPct val="150000"/>
              </a:lnSpc>
            </a:pPr>
            <a:r>
              <a:rPr lang="en-US" sz="1900" dirty="0">
                <a:latin typeface="Times New Roman" pitchFamily="18" charset="0"/>
                <a:cs typeface="Times New Roman" pitchFamily="18" charset="0"/>
                <a:sym typeface="Bitter"/>
              </a:rPr>
              <a:t>YouTube users upload 48 hours of new video every minute </a:t>
            </a:r>
          </a:p>
          <a:p>
            <a:pPr marL="457189" indent="-457189">
              <a:lnSpc>
                <a:spcPct val="150000"/>
              </a:lnSpc>
            </a:pPr>
            <a:r>
              <a:rPr lang="en-US" sz="1900" dirty="0">
                <a:latin typeface="Times New Roman" pitchFamily="18" charset="0"/>
                <a:cs typeface="Times New Roman" pitchFamily="18" charset="0"/>
                <a:sym typeface="Bitter"/>
              </a:rPr>
              <a:t>The LHC experiments represent about 150 million sensors delivering data 40 million times per second.</a:t>
            </a:r>
          </a:p>
          <a:p>
            <a:pPr marL="457189" indent="-457189">
              <a:lnSpc>
                <a:spcPct val="150000"/>
              </a:lnSpc>
            </a:pPr>
            <a:r>
              <a:rPr lang="en-US" sz="1900" dirty="0">
                <a:latin typeface="Times New Roman" pitchFamily="18" charset="0"/>
                <a:cs typeface="Times New Roman" pitchFamily="18" charset="0"/>
                <a:sym typeface="Bitter"/>
              </a:rPr>
              <a:t>Twitter has 50 million tweets per day (2012)</a:t>
            </a:r>
          </a:p>
          <a:p>
            <a:pPr marL="457189" indent="-457189">
              <a:lnSpc>
                <a:spcPct val="150000"/>
              </a:lnSpc>
            </a:pPr>
            <a:r>
              <a:rPr lang="en-US" sz="1900" dirty="0" err="1">
                <a:latin typeface="Times New Roman" pitchFamily="18" charset="0"/>
                <a:cs typeface="Times New Roman" pitchFamily="18" charset="0"/>
                <a:sym typeface="Bitter"/>
              </a:rPr>
              <a:t>Prozone</a:t>
            </a:r>
            <a:r>
              <a:rPr lang="en-US" sz="1900" dirty="0">
                <a:latin typeface="Times New Roman" pitchFamily="18" charset="0"/>
                <a:cs typeface="Times New Roman" pitchFamily="18" charset="0"/>
                <a:sym typeface="Bitter"/>
              </a:rPr>
              <a:t> tracks 10 data points per second for every player, or 1.4 million data points per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dirty="0" smtClean="0"/>
              <a:t>Big Data </a:t>
            </a:r>
            <a:r>
              <a:rPr lang="en-US" sz="1900" dirty="0"/>
              <a:t>isn't just numbers, dates, and strings. Big Data is also geospatial data, 3D data, audio and video, and unstructured text, including log files and social media</a:t>
            </a:r>
            <a:r>
              <a:rPr lang="en-US" sz="19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endParaRPr lang="en-US" sz="1900" dirty="0" smtClean="0"/>
          </a:p>
          <a:p>
            <a:pPr>
              <a:lnSpc>
                <a:spcPct val="150000"/>
              </a:lnSpc>
            </a:pPr>
            <a:r>
              <a:rPr lang="en-US" sz="1900" dirty="0" smtClean="0"/>
              <a:t>Traditional </a:t>
            </a:r>
            <a:r>
              <a:rPr lang="en-US" sz="1900" dirty="0"/>
              <a:t>database systems were designed to address smaller volumes of structured data, fewer updates or a predictable, consistent data structure</a:t>
            </a:r>
            <a:r>
              <a:rPr lang="en-US" sz="19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endParaRPr lang="en-US" sz="1900" dirty="0" smtClean="0"/>
          </a:p>
          <a:p>
            <a:pPr>
              <a:lnSpc>
                <a:spcPct val="150000"/>
              </a:lnSpc>
            </a:pPr>
            <a:r>
              <a:rPr lang="en-US" sz="1900" dirty="0" smtClean="0"/>
              <a:t>Big Data analysis includes different types of data 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38125"/>
            <a:ext cx="8229600" cy="120967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Variety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410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98764"/>
            <a:ext cx="7024744" cy="185255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Processing Big Data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0" y="1593402"/>
            <a:ext cx="6777317" cy="3508977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Integrating disparate data stores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Mapping data to the programming framework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Connecting and extracting data from storage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Transforming data for processing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Subdividing data in preparation for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MapReduce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Employing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MapReduce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Creating the components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jobs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Distributing data processing across server farms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Executing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jobs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Monitoring the progress of job flows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9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98500"/>
            <a:ext cx="7024744" cy="730250"/>
          </a:xfrm>
        </p:spPr>
        <p:txBody>
          <a:bodyPr>
            <a:normAutofit/>
          </a:bodyPr>
          <a:lstStyle/>
          <a:p>
            <a:pPr algn="ctr"/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The Structure of Big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92" y="1444625"/>
            <a:ext cx="3592008" cy="500062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Most traditional data sources</a:t>
            </a:r>
          </a:p>
          <a:p>
            <a:pPr>
              <a:buFont typeface="Arial" charset="0"/>
              <a:buChar char="•"/>
              <a:defRPr/>
            </a:pP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Semi-structured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Many sources of big data</a:t>
            </a:r>
          </a:p>
          <a:p>
            <a:pPr>
              <a:buFont typeface="Arial" charset="0"/>
              <a:buChar char="•"/>
              <a:defRPr/>
            </a:pP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Unstructured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Video data, audio data</a:t>
            </a:r>
            <a:endParaRPr lang="ko-KR" alt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Min Sup\Desktop\2012년 1학기\Big Data\big data image\data 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4000" y="1371600"/>
            <a:ext cx="45085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47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5800" y="2374900"/>
            <a:ext cx="26670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/>
              <a:t>      Users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85800" y="3441700"/>
            <a:ext cx="2667000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bg2"/>
                </a:solidFill>
              </a:rPr>
              <a:t>  </a:t>
            </a:r>
            <a:r>
              <a:rPr lang="en-US" sz="2800" dirty="0"/>
              <a:t>Application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5800" y="4432300"/>
            <a:ext cx="2667000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200"/>
              <a:t>    </a:t>
            </a:r>
            <a:r>
              <a:rPr lang="en-US" sz="2800"/>
              <a:t>Systems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5800" y="5422900"/>
            <a:ext cx="2667000" cy="523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800"/>
              <a:t>    Sensors</a:t>
            </a:r>
          </a:p>
        </p:txBody>
      </p:sp>
      <p:sp>
        <p:nvSpPr>
          <p:cNvPr id="8" name="Right Brace 7"/>
          <p:cNvSpPr/>
          <p:nvPr/>
        </p:nvSpPr>
        <p:spPr>
          <a:xfrm>
            <a:off x="3429000" y="2374900"/>
            <a:ext cx="1066800" cy="35814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3136900"/>
            <a:ext cx="37338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19"/>
          <p:cNvSpPr txBox="1">
            <a:spLocks noChangeArrowheads="1"/>
          </p:cNvSpPr>
          <p:nvPr/>
        </p:nvSpPr>
        <p:spPr bwMode="auto">
          <a:xfrm>
            <a:off x="4953000" y="3517900"/>
            <a:ext cx="3352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/>
              <a:t>Large and growing files</a:t>
            </a:r>
          </a:p>
          <a:p>
            <a:r>
              <a:rPr lang="en-US" sz="2400" dirty="0"/>
              <a:t>        (Big data files)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3429000" y="2374900"/>
            <a:ext cx="838200" cy="3581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1057275"/>
            <a:ext cx="7995062" cy="762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Big Data sources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1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619251"/>
            <a:ext cx="8191500" cy="489600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Where processing is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hosted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Distributed Servers / Cloud (e.g. Amazon EC2)</a:t>
            </a:r>
          </a:p>
          <a:p>
            <a:pPr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Where data is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stored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Distributed Storage (e.g. Amazon S3)</a:t>
            </a:r>
          </a:p>
          <a:p>
            <a:pPr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What is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programming model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Distributed Processing (e.g.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How data is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stored &amp; indexed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High-performance schema-free databases (e.g.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What operations are performed on data?</a:t>
            </a:r>
          </a:p>
          <a:p>
            <a:pPr lvl="1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Analytic / Semantic Processing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7143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tools used in Big-Data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60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3048"/>
            <a:ext cx="7024744" cy="779137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Big Data challenges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62652"/>
            <a:ext cx="6777317" cy="435027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major challenges associated with big data as follows.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70866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Capturing Data</a:t>
            </a:r>
          </a:p>
          <a:p>
            <a:pPr marL="70866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Curation</a:t>
            </a:r>
          </a:p>
          <a:p>
            <a:pPr marL="70866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Storage</a:t>
            </a:r>
          </a:p>
          <a:p>
            <a:pPr marL="70866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Searching </a:t>
            </a:r>
          </a:p>
          <a:p>
            <a:pPr marL="70866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Sharing</a:t>
            </a:r>
          </a:p>
          <a:p>
            <a:pPr marL="70866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Transfer</a:t>
            </a:r>
          </a:p>
          <a:p>
            <a:pPr marL="70866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pPr marL="70866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Presentation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6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456164"/>
            <a:ext cx="7024744" cy="11430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Big Data Solutions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1876301"/>
            <a:ext cx="8239125" cy="4664199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Traditional Enterprise Approach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atabase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vendors such as Oracle, IBM,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etc. 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approach, the user interacts with the application, which in turn handles the part of data storage and analysis.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Less voluminous data that can be accommodated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by standard database servers,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it comes to dealing with huge amounts of scalable data, it is a hectic task to process such data </a:t>
            </a:r>
          </a:p>
          <a:p>
            <a:pPr marL="68580" indent="0">
              <a:lnSpc>
                <a:spcPct val="17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11246"/>
            <a:ext cx="7024744" cy="432836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Continuation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228207"/>
            <a:ext cx="8223250" cy="5016500"/>
          </a:xfrm>
        </p:spPr>
        <p:txBody>
          <a:bodyPr>
            <a:normAutofit/>
          </a:bodyPr>
          <a:lstStyle/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Google’s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Solution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solved this problem using an algorithm called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This algorithm divides the task into small parts and assigns them to many computers, and collects the results from them which when integrated, form the result dataset. </a:t>
            </a:r>
          </a:p>
          <a:p>
            <a:pPr marL="68580" indent="0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Naveen1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1" y="3413124"/>
            <a:ext cx="6159500" cy="28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726039"/>
            <a:ext cx="7024744" cy="528086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Google Solution 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254125"/>
            <a:ext cx="8143875" cy="52705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the solution provided by Google,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Doug Cutting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his team developed an Open Source Project called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runs applications using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algorithm, where the data is processed in parallel with others. In short,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used to develop applications that could perform complete statistical analysis on huge amounts of data.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4" y="3480625"/>
            <a:ext cx="8143875" cy="30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2" y="456164"/>
            <a:ext cx="7024744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113280"/>
            <a:ext cx="6777317" cy="304800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Due to the advent of new technologies, devices, and communication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social networking sites, the amount of data produced by mankind is growing rapidly every year. 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Till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2003 was 5 billion gigabytes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you pile up the data in the form of disks it may fill an entire football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field.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amount was created in every two days in 2011, and in every ten minutes in 2013.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3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862013"/>
            <a:ext cx="7110413" cy="588962"/>
          </a:xfrm>
        </p:spPr>
        <p:txBody>
          <a:bodyPr lIns="0" tIns="0" rIns="0" bIns="0">
            <a:normAutofit fontScale="90000"/>
          </a:bodyPr>
          <a:lstStyle/>
          <a:p>
            <a:pPr defTabSz="457200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latin typeface="Comic Sans MS" charset="0"/>
                <a:ea typeface="ＭＳ Ｐゴシック" charset="0"/>
                <a:cs typeface="ＭＳ Ｐゴシック" charset="0"/>
              </a:rPr>
              <a:t>What is </a:t>
            </a:r>
            <a:r>
              <a:rPr lang="en-GB" dirty="0" err="1">
                <a:latin typeface="Comic Sans MS" charset="0"/>
                <a:ea typeface="ＭＳ Ｐゴシック" charset="0"/>
                <a:cs typeface="ＭＳ Ｐゴシック" charset="0"/>
              </a:rPr>
              <a:t>MapReduce</a:t>
            </a:r>
            <a:r>
              <a:rPr lang="en-GB" dirty="0">
                <a:latin typeface="Comic Sans MS" charset="0"/>
                <a:ea typeface="ＭＳ Ｐゴシック" charset="0"/>
                <a:cs typeface="ＭＳ Ｐゴシック" charset="0"/>
              </a:rPr>
              <a:t>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4338" y="2006600"/>
            <a:ext cx="8229600" cy="3921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8625" indent="-323850" defTabSz="457200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Times"/>
                <a:ea typeface="ＭＳ Ｐゴシック" charset="0"/>
                <a:cs typeface="Times"/>
              </a:rPr>
              <a:t>Parallel programming model meant for large clusters</a:t>
            </a:r>
          </a:p>
          <a:p>
            <a:pPr marL="860425" lvl="1" defTabSz="457200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Times"/>
                <a:ea typeface="ＭＳ Ｐゴシック" charset="0"/>
                <a:cs typeface="Times"/>
              </a:rPr>
              <a:t>User implements Map() and Reduce()</a:t>
            </a:r>
            <a:r>
              <a:rPr lang="ar-SA" dirty="0" smtClean="0">
                <a:latin typeface="Times"/>
                <a:ea typeface="ＭＳ Ｐゴシック" charset="0"/>
                <a:cs typeface="Times"/>
              </a:rPr>
              <a:t>‏</a:t>
            </a:r>
            <a:endParaRPr lang="en-GB" dirty="0" smtClean="0">
              <a:latin typeface="Times"/>
              <a:ea typeface="ＭＳ Ｐゴシック" charset="0"/>
              <a:cs typeface="Times"/>
            </a:endParaRPr>
          </a:p>
          <a:p>
            <a:pPr marL="428625" indent="-323850" defTabSz="457200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Times"/>
                <a:ea typeface="ＭＳ Ｐゴシック" charset="0"/>
                <a:cs typeface="Times"/>
              </a:rPr>
              <a:t>Parallel computing framework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800" dirty="0">
                <a:latin typeface="Times"/>
                <a:cs typeface="Times"/>
              </a:rPr>
              <a:t>A framework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1800" dirty="0">
                <a:latin typeface="Times"/>
                <a:cs typeface="Times"/>
              </a:rPr>
              <a:t>Libraries take care of the rest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sz="1800" dirty="0">
                <a:latin typeface="Times"/>
                <a:cs typeface="Times"/>
              </a:rPr>
              <a:t>Data partition and distribution 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sz="1800" dirty="0">
                <a:latin typeface="Times"/>
                <a:cs typeface="Times"/>
              </a:rPr>
              <a:t>Parallel computation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sz="1800" dirty="0">
                <a:latin typeface="Times"/>
                <a:cs typeface="Times"/>
              </a:rPr>
              <a:t>Fault tolerance</a:t>
            </a:r>
          </a:p>
          <a:p>
            <a:pPr lvl="2">
              <a:buFont typeface="Arial" pitchFamily="34" charset="0"/>
              <a:buChar char="•"/>
              <a:defRPr/>
            </a:pPr>
            <a:r>
              <a:rPr lang="en-US" sz="1800" dirty="0">
                <a:latin typeface="Times"/>
                <a:cs typeface="Times"/>
              </a:rPr>
              <a:t>Load balancing</a:t>
            </a:r>
          </a:p>
          <a:p>
            <a:pPr marL="428625" indent="-323850" defTabSz="457200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Times"/>
                <a:ea typeface="ＭＳ Ｐゴシック" charset="0"/>
                <a:cs typeface="Times"/>
              </a:rPr>
              <a:t>Useful model for many practical tasks (large data)</a:t>
            </a:r>
            <a:endParaRPr lang="en-GB" dirty="0">
              <a:latin typeface="Times"/>
              <a:ea typeface="ＭＳ Ｐゴシック" charset="0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394860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877096"/>
            <a:ext cx="7110413" cy="588962"/>
          </a:xfrm>
        </p:spPr>
        <p:txBody>
          <a:bodyPr lIns="0" tIns="0" rIns="0" bIns="0">
            <a:normAutofit fontScale="90000"/>
          </a:bodyPr>
          <a:lstStyle/>
          <a:p>
            <a:pPr defTabSz="457200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latin typeface="Comic Sans MS" charset="0"/>
                <a:ea typeface="ＭＳ Ｐゴシック" charset="0"/>
                <a:cs typeface="ＭＳ Ｐゴシック" charset="0"/>
              </a:rPr>
              <a:t>Example: Counting Words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3100" y="1781175"/>
            <a:ext cx="7956550" cy="2986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4775" indent="0" defTabSz="457200">
              <a:lnSpc>
                <a:spcPct val="98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Times"/>
                <a:ea typeface="ＭＳ Ｐゴシック" charset="0"/>
                <a:cs typeface="Times"/>
              </a:rPr>
              <a:t>Map()</a:t>
            </a:r>
            <a:r>
              <a:rPr lang="ar-SA" dirty="0" smtClean="0">
                <a:latin typeface="Times"/>
                <a:ea typeface="ＭＳ Ｐゴシック" charset="0"/>
                <a:cs typeface="Times"/>
              </a:rPr>
              <a:t>‏</a:t>
            </a:r>
            <a:endParaRPr lang="en-GB" dirty="0" smtClean="0">
              <a:latin typeface="Times"/>
              <a:ea typeface="ＭＳ Ｐゴシック" charset="0"/>
              <a:cs typeface="Times"/>
            </a:endParaRPr>
          </a:p>
          <a:p>
            <a:pPr marL="586105" lvl="1" indent="0" defTabSz="457200">
              <a:lnSpc>
                <a:spcPct val="97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Times"/>
                <a:ea typeface="ＭＳ Ｐゴシック" charset="0"/>
                <a:cs typeface="Times"/>
              </a:rPr>
              <a:t>	Input &lt;filename, file text&gt;</a:t>
            </a:r>
          </a:p>
          <a:p>
            <a:pPr marL="586105" lvl="1" indent="0" defTabSz="457200">
              <a:lnSpc>
                <a:spcPct val="97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Times"/>
                <a:ea typeface="ＭＳ Ｐゴシック" charset="0"/>
                <a:cs typeface="Times"/>
              </a:rPr>
              <a:t>		Parses file and emits &lt;word, count&gt; pairs</a:t>
            </a:r>
          </a:p>
          <a:p>
            <a:pPr marL="1077912" lvl="2" indent="0" defTabSz="457200">
              <a:lnSpc>
                <a:spcPct val="97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 smtClean="0">
                <a:latin typeface="Times"/>
                <a:ea typeface="ＭＳ Ｐゴシック" charset="0"/>
                <a:cs typeface="Times"/>
              </a:rPr>
              <a:t>eg</a:t>
            </a:r>
            <a:r>
              <a:rPr lang="en-GB" dirty="0" smtClean="0">
                <a:latin typeface="Times"/>
                <a:ea typeface="ＭＳ Ｐゴシック" charset="0"/>
                <a:cs typeface="Times"/>
              </a:rPr>
              <a:t>. &lt;”hello”, 1&gt;</a:t>
            </a:r>
          </a:p>
          <a:p>
            <a:pPr marL="104775" indent="0" defTabSz="457200">
              <a:lnSpc>
                <a:spcPct val="97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Times"/>
                <a:ea typeface="ＭＳ Ｐゴシック" charset="0"/>
                <a:cs typeface="Times"/>
              </a:rPr>
              <a:t>Reduce()</a:t>
            </a:r>
            <a:r>
              <a:rPr lang="ar-SA" dirty="0" smtClean="0">
                <a:latin typeface="Times"/>
                <a:ea typeface="ＭＳ Ｐゴシック" charset="0"/>
                <a:cs typeface="Times"/>
              </a:rPr>
              <a:t>‏</a:t>
            </a:r>
            <a:endParaRPr lang="en-GB" dirty="0" smtClean="0">
              <a:latin typeface="Times"/>
              <a:ea typeface="ＭＳ Ｐゴシック" charset="0"/>
              <a:cs typeface="Times"/>
            </a:endParaRPr>
          </a:p>
          <a:p>
            <a:pPr marL="586105" lvl="1" indent="0" defTabSz="457200">
              <a:lnSpc>
                <a:spcPct val="97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latin typeface="Times"/>
                <a:ea typeface="ＭＳ Ｐゴシック" charset="0"/>
                <a:cs typeface="Times"/>
              </a:rPr>
              <a:t>Sums values for the same key and emits &lt;word, </a:t>
            </a:r>
            <a:r>
              <a:rPr lang="en-GB" dirty="0" err="1" smtClean="0">
                <a:latin typeface="Times"/>
                <a:ea typeface="ＭＳ Ｐゴシック" charset="0"/>
                <a:cs typeface="Times"/>
              </a:rPr>
              <a:t>TotalCount</a:t>
            </a:r>
            <a:r>
              <a:rPr lang="en-GB" dirty="0" smtClean="0">
                <a:latin typeface="Times"/>
                <a:ea typeface="ＭＳ Ｐゴシック" charset="0"/>
                <a:cs typeface="Times"/>
              </a:rPr>
              <a:t>&gt;</a:t>
            </a:r>
          </a:p>
          <a:p>
            <a:pPr marL="1077912" lvl="2" indent="0" defTabSz="457200">
              <a:lnSpc>
                <a:spcPct val="97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 smtClean="0">
                <a:latin typeface="Times"/>
                <a:ea typeface="ＭＳ Ｐゴシック" charset="0"/>
                <a:cs typeface="Times"/>
              </a:rPr>
              <a:t>eg</a:t>
            </a:r>
            <a:r>
              <a:rPr lang="en-GB" dirty="0" smtClean="0">
                <a:latin typeface="Times"/>
                <a:ea typeface="ＭＳ Ｐゴシック" charset="0"/>
                <a:cs typeface="Times"/>
              </a:rPr>
              <a:t>. &lt;”hello”, (3 5 2 7)&gt;  =&gt; &lt;”hello”, 17&gt;</a:t>
            </a:r>
            <a:endParaRPr lang="en-GB" dirty="0">
              <a:latin typeface="Times"/>
              <a:ea typeface="ＭＳ Ｐゴシック" charset="0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015721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7999" y="1735733"/>
            <a:ext cx="8112125" cy="4037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8625" indent="-323850" defTabSz="457200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latin typeface="Times"/>
                <a:ea typeface="ＭＳ Ｐゴシック" charset="0"/>
                <a:cs typeface="Times"/>
              </a:rPr>
              <a:t>Counting words in a large set of documents</a:t>
            </a:r>
          </a:p>
          <a:p>
            <a:pPr marL="428625" indent="-323850" defTabSz="457200">
              <a:lnSpc>
                <a:spcPct val="97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600" dirty="0">
              <a:latin typeface="Courier 10 Pitch" charset="0"/>
              <a:ea typeface="ＭＳ Ｐゴシック" charset="0"/>
              <a:cs typeface="ＭＳ Ｐゴシック" charset="0"/>
            </a:endParaRPr>
          </a:p>
          <a:p>
            <a:pPr marL="428625" indent="-323850" defTabSz="457200">
              <a:lnSpc>
                <a:spcPct val="97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>
                <a:latin typeface="Courier 10 Pitch" charset="0"/>
                <a:ea typeface="ＭＳ Ｐゴシック" charset="0"/>
                <a:cs typeface="ＭＳ Ｐゴシック" charset="0"/>
              </a:rPr>
              <a:t>map(string key, string value)</a:t>
            </a:r>
            <a:r>
              <a:rPr lang="ar-SA" sz="1600" dirty="0">
                <a:latin typeface="Courier 10 Pitch" charset="0"/>
                <a:ea typeface="ＭＳ Ｐゴシック" charset="0"/>
                <a:cs typeface="Arial" charset="0"/>
              </a:rPr>
              <a:t>‏</a:t>
            </a:r>
            <a:endParaRPr lang="en-GB" sz="1600" dirty="0">
              <a:latin typeface="Courier 10 Pitch" charset="0"/>
              <a:ea typeface="ＭＳ Ｐゴシック" charset="0"/>
              <a:cs typeface="ＭＳ Ｐゴシック" charset="0"/>
            </a:endParaRPr>
          </a:p>
          <a:p>
            <a:pPr marL="860425" lvl="1" defTabSz="457200">
              <a:lnSpc>
                <a:spcPct val="97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>
                <a:latin typeface="Courier 10 Pitch" charset="0"/>
                <a:ea typeface="ＭＳ Ｐゴシック" charset="0"/>
              </a:rPr>
              <a:t>//key: document name</a:t>
            </a:r>
          </a:p>
          <a:p>
            <a:pPr marL="860425" lvl="1" defTabSz="457200">
              <a:lnSpc>
                <a:spcPct val="97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>
                <a:latin typeface="Courier 10 Pitch" charset="0"/>
                <a:ea typeface="ＭＳ Ｐゴシック" charset="0"/>
              </a:rPr>
              <a:t>//value: document contents</a:t>
            </a:r>
          </a:p>
          <a:p>
            <a:pPr marL="860425" lvl="1" defTabSz="457200">
              <a:lnSpc>
                <a:spcPct val="97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>
                <a:latin typeface="Courier 10 Pitch" charset="0"/>
                <a:ea typeface="ＭＳ Ｐゴシック" charset="0"/>
              </a:rPr>
              <a:t>for each word w in value</a:t>
            </a:r>
          </a:p>
          <a:p>
            <a:pPr marL="1292225" lvl="2" indent="-214313" defTabSz="457200">
              <a:lnSpc>
                <a:spcPct val="97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>
                <a:latin typeface="Courier 10 Pitch" charset="0"/>
                <a:ea typeface="ＭＳ Ｐゴシック" charset="0"/>
              </a:rPr>
              <a:t>EmitIntermediate</a:t>
            </a:r>
            <a:r>
              <a:rPr lang="en-GB" dirty="0">
                <a:latin typeface="Courier 10 Pitch" charset="0"/>
                <a:ea typeface="ＭＳ Ｐゴシック" charset="0"/>
              </a:rPr>
              <a:t>(w, “1”);</a:t>
            </a:r>
          </a:p>
          <a:p>
            <a:pPr marL="428625" indent="-323850" defTabSz="457200">
              <a:lnSpc>
                <a:spcPct val="97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600" dirty="0">
              <a:latin typeface="Courier 10 Pitch" charset="0"/>
              <a:ea typeface="ＭＳ Ｐゴシック" charset="0"/>
              <a:cs typeface="ＭＳ Ｐゴシック" charset="0"/>
            </a:endParaRPr>
          </a:p>
          <a:p>
            <a:pPr marL="428625" indent="-323850" defTabSz="457200">
              <a:lnSpc>
                <a:spcPct val="97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>
                <a:latin typeface="Courier 10 Pitch" charset="0"/>
                <a:ea typeface="ＭＳ Ｐゴシック" charset="0"/>
                <a:cs typeface="ＭＳ Ｐゴシック" charset="0"/>
              </a:rPr>
              <a:t>reduce(string key, iterator values)</a:t>
            </a:r>
            <a:r>
              <a:rPr lang="ar-SA" sz="1600" dirty="0">
                <a:latin typeface="Courier 10 Pitch" charset="0"/>
                <a:ea typeface="ＭＳ Ｐゴシック" charset="0"/>
                <a:cs typeface="Arial" charset="0"/>
              </a:rPr>
              <a:t>‏</a:t>
            </a:r>
            <a:endParaRPr lang="en-GB" sz="1600" dirty="0">
              <a:latin typeface="Courier 10 Pitch" charset="0"/>
              <a:ea typeface="ＭＳ Ｐゴシック" charset="0"/>
              <a:cs typeface="ＭＳ Ｐゴシック" charset="0"/>
            </a:endParaRPr>
          </a:p>
          <a:p>
            <a:pPr marL="860425" lvl="1" defTabSz="457200">
              <a:lnSpc>
                <a:spcPct val="97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>
                <a:latin typeface="Courier 10 Pitch" charset="0"/>
                <a:ea typeface="ＭＳ Ｐゴシック" charset="0"/>
              </a:rPr>
              <a:t>//key: word</a:t>
            </a:r>
          </a:p>
          <a:p>
            <a:pPr marL="860425" lvl="1" defTabSz="457200">
              <a:lnSpc>
                <a:spcPct val="97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>
                <a:latin typeface="Courier 10 Pitch" charset="0"/>
                <a:ea typeface="ＭＳ Ｐゴシック" charset="0"/>
              </a:rPr>
              <a:t>//values: list of counts</a:t>
            </a:r>
          </a:p>
          <a:p>
            <a:pPr marL="860425" lvl="1" defTabSz="457200">
              <a:lnSpc>
                <a:spcPct val="97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 err="1">
                <a:latin typeface="Courier 10 Pitch" charset="0"/>
                <a:ea typeface="ＭＳ Ｐゴシック" charset="0"/>
              </a:rPr>
              <a:t>int</a:t>
            </a:r>
            <a:r>
              <a:rPr lang="en-GB" sz="1600" dirty="0">
                <a:latin typeface="Courier 10 Pitch" charset="0"/>
                <a:ea typeface="ＭＳ Ｐゴシック" charset="0"/>
              </a:rPr>
              <a:t> results = 0;</a:t>
            </a:r>
          </a:p>
          <a:p>
            <a:pPr marL="860425" lvl="1" defTabSz="457200">
              <a:lnSpc>
                <a:spcPct val="97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>
                <a:latin typeface="Courier 10 Pitch" charset="0"/>
                <a:ea typeface="ＭＳ Ｐゴシック" charset="0"/>
              </a:rPr>
              <a:t>for each v in values</a:t>
            </a:r>
          </a:p>
          <a:p>
            <a:pPr marL="1292225" lvl="2" indent="-214313" defTabSz="457200">
              <a:lnSpc>
                <a:spcPct val="97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Courier 10 Pitch" charset="0"/>
                <a:ea typeface="ＭＳ Ｐゴシック" charset="0"/>
              </a:rPr>
              <a:t>result += </a:t>
            </a:r>
            <a:r>
              <a:rPr lang="en-GB" dirty="0" err="1">
                <a:latin typeface="Courier 10 Pitch" charset="0"/>
                <a:ea typeface="ＭＳ Ｐゴシック" charset="0"/>
              </a:rPr>
              <a:t>ParseInt</a:t>
            </a:r>
            <a:r>
              <a:rPr lang="en-GB" dirty="0">
                <a:latin typeface="Courier 10 Pitch" charset="0"/>
                <a:ea typeface="ＭＳ Ｐゴシック" charset="0"/>
              </a:rPr>
              <a:t>(v);</a:t>
            </a:r>
          </a:p>
          <a:p>
            <a:pPr marL="860425" lvl="1" defTabSz="457200">
              <a:lnSpc>
                <a:spcPct val="97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>
                <a:latin typeface="Courier 10 Pitch" charset="0"/>
                <a:ea typeface="ＭＳ Ｐゴシック" charset="0"/>
              </a:rPr>
              <a:t>Emit(</a:t>
            </a:r>
            <a:r>
              <a:rPr lang="en-GB" sz="1600" dirty="0" err="1">
                <a:latin typeface="Courier 10 Pitch" charset="0"/>
                <a:ea typeface="ＭＳ Ｐゴシック" charset="0"/>
              </a:rPr>
              <a:t>AsString</a:t>
            </a:r>
            <a:r>
              <a:rPr lang="en-GB" sz="1600" dirty="0">
                <a:latin typeface="Courier 10 Pitch" charset="0"/>
                <a:ea typeface="ＭＳ Ｐゴシック" charset="0"/>
              </a:rPr>
              <a:t>(result));</a:t>
            </a:r>
          </a:p>
          <a:p>
            <a:pPr marL="860425" lvl="1" defTabSz="457200">
              <a:lnSpc>
                <a:spcPct val="97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600" dirty="0">
              <a:latin typeface="Courier 10 Pitch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391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735013"/>
            <a:ext cx="7110413" cy="588962"/>
          </a:xfrm>
        </p:spPr>
        <p:txBody>
          <a:bodyPr lIns="0" tIns="0" rIns="0" bIns="0">
            <a:normAutofit fontScale="90000"/>
          </a:bodyPr>
          <a:lstStyle/>
          <a:p>
            <a:pPr defTabSz="457200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latin typeface="Times"/>
                <a:ea typeface="ＭＳ Ｐゴシック" charset="0"/>
                <a:cs typeface="Times"/>
              </a:rPr>
              <a:t>How </a:t>
            </a:r>
            <a:r>
              <a:rPr lang="en-GB" dirty="0" err="1">
                <a:latin typeface="Times"/>
                <a:ea typeface="ＭＳ Ｐゴシック" charset="0"/>
                <a:cs typeface="Times"/>
              </a:rPr>
              <a:t>MapReduce</a:t>
            </a:r>
            <a:r>
              <a:rPr lang="en-GB" dirty="0">
                <a:latin typeface="Times"/>
                <a:ea typeface="ＭＳ Ｐゴシック" charset="0"/>
                <a:cs typeface="Times"/>
              </a:rPr>
              <a:t> Works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0888" y="1450975"/>
            <a:ext cx="7958137" cy="5243513"/>
          </a:xfrm>
        </p:spPr>
        <p:txBody>
          <a:bodyPr lIns="0" tIns="0" rIns="0" bIns="0"/>
          <a:lstStyle/>
          <a:p>
            <a:pPr marL="428625" indent="-323850" defTabSz="457200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Times"/>
                <a:ea typeface="ＭＳ Ｐゴシック" charset="0"/>
                <a:cs typeface="Times"/>
              </a:rPr>
              <a:t>User to do list:</a:t>
            </a:r>
          </a:p>
          <a:p>
            <a:pPr marL="586105" lvl="1" indent="0" defTabSz="457200">
              <a:lnSpc>
                <a:spcPct val="97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Times"/>
                <a:ea typeface="ＭＳ Ｐゴシック" charset="0"/>
                <a:cs typeface="Times"/>
              </a:rPr>
              <a:t>indicate:</a:t>
            </a:r>
          </a:p>
          <a:p>
            <a:pPr marL="1077912" lvl="2" indent="0" defTabSz="457200">
              <a:lnSpc>
                <a:spcPct val="97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Times"/>
                <a:ea typeface="ＭＳ Ｐゴシック" charset="0"/>
                <a:cs typeface="Times"/>
              </a:rPr>
              <a:t>Input/output files</a:t>
            </a:r>
          </a:p>
          <a:p>
            <a:pPr marL="1077912" lvl="2" indent="0" defTabSz="457200">
              <a:lnSpc>
                <a:spcPct val="97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>
                <a:latin typeface="Times"/>
                <a:ea typeface="ＭＳ Ｐゴシック" charset="0"/>
                <a:cs typeface="Times"/>
              </a:rPr>
              <a:t>M</a:t>
            </a:r>
            <a:r>
              <a:rPr lang="en-GB" dirty="0">
                <a:latin typeface="Times"/>
                <a:ea typeface="ＭＳ Ｐゴシック" charset="0"/>
                <a:cs typeface="Times"/>
              </a:rPr>
              <a:t>: number of map tasks</a:t>
            </a:r>
          </a:p>
          <a:p>
            <a:pPr marL="1077912" lvl="2" indent="0" defTabSz="457200">
              <a:lnSpc>
                <a:spcPct val="97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>
                <a:latin typeface="Times"/>
                <a:ea typeface="ＭＳ Ｐゴシック" charset="0"/>
                <a:cs typeface="Times"/>
              </a:rPr>
              <a:t>R</a:t>
            </a:r>
            <a:r>
              <a:rPr lang="en-GB" dirty="0">
                <a:latin typeface="Times"/>
                <a:ea typeface="ＭＳ Ｐゴシック" charset="0"/>
                <a:cs typeface="Times"/>
              </a:rPr>
              <a:t>: number of reduce tasks</a:t>
            </a:r>
          </a:p>
          <a:p>
            <a:pPr marL="1077912" lvl="2" indent="0" defTabSz="457200">
              <a:lnSpc>
                <a:spcPct val="97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>
                <a:latin typeface="Times"/>
                <a:ea typeface="ＭＳ Ｐゴシック" charset="0"/>
                <a:cs typeface="Times"/>
              </a:rPr>
              <a:t>W</a:t>
            </a:r>
            <a:r>
              <a:rPr lang="en-GB" dirty="0">
                <a:latin typeface="Times"/>
                <a:ea typeface="ＭＳ Ｐゴシック" charset="0"/>
                <a:cs typeface="Times"/>
              </a:rPr>
              <a:t>: number of machines</a:t>
            </a:r>
          </a:p>
          <a:p>
            <a:pPr marL="586105" lvl="1" indent="0" defTabSz="457200">
              <a:lnSpc>
                <a:spcPct val="97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Times"/>
                <a:ea typeface="ＭＳ Ｐゴシック" charset="0"/>
                <a:cs typeface="Times"/>
              </a:rPr>
              <a:t>Write </a:t>
            </a:r>
            <a:r>
              <a:rPr lang="en-GB" i="1" dirty="0">
                <a:latin typeface="Times"/>
                <a:ea typeface="ＭＳ Ｐゴシック" charset="0"/>
                <a:cs typeface="Times"/>
              </a:rPr>
              <a:t>map</a:t>
            </a:r>
            <a:r>
              <a:rPr lang="en-GB" dirty="0">
                <a:latin typeface="Times"/>
                <a:ea typeface="ＭＳ Ｐゴシック" charset="0"/>
                <a:cs typeface="Times"/>
              </a:rPr>
              <a:t> and </a:t>
            </a:r>
            <a:r>
              <a:rPr lang="en-GB" i="1" dirty="0">
                <a:latin typeface="Times"/>
                <a:ea typeface="ＭＳ Ｐゴシック" charset="0"/>
                <a:cs typeface="Times"/>
              </a:rPr>
              <a:t>reduce</a:t>
            </a:r>
            <a:r>
              <a:rPr lang="en-GB" dirty="0">
                <a:latin typeface="Times"/>
                <a:ea typeface="ＭＳ Ｐゴシック" charset="0"/>
                <a:cs typeface="Times"/>
              </a:rPr>
              <a:t> functions</a:t>
            </a:r>
          </a:p>
          <a:p>
            <a:pPr marL="586105" lvl="1" indent="0" defTabSz="457200">
              <a:lnSpc>
                <a:spcPct val="97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Times"/>
                <a:ea typeface="ＭＳ Ｐゴシック" charset="0"/>
                <a:cs typeface="Times"/>
              </a:rPr>
              <a:t>Submit the job</a:t>
            </a:r>
          </a:p>
          <a:p>
            <a:pPr marL="428625" indent="-323850" defTabSz="457200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Times"/>
                <a:ea typeface="ＭＳ Ｐゴシック" charset="0"/>
                <a:cs typeface="Times"/>
              </a:rPr>
              <a:t>This requires no knowledge of parallel/distributed systems!!!</a:t>
            </a:r>
          </a:p>
          <a:p>
            <a:pPr marL="428625" indent="-323850" defTabSz="457200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Times"/>
                <a:ea typeface="ＭＳ Ｐゴシック" charset="0"/>
                <a:cs typeface="Times"/>
              </a:rPr>
              <a:t>What about everything else?</a:t>
            </a:r>
          </a:p>
        </p:txBody>
      </p:sp>
    </p:spTree>
    <p:extLst>
      <p:ext uri="{BB962C8B-B14F-4D97-AF65-F5344CB8AC3E}">
        <p14:creationId xmlns:p14="http://schemas.microsoft.com/office/powerpoint/2010/main" val="2609242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2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2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2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90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2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03275" y="960439"/>
            <a:ext cx="7110413" cy="588962"/>
          </a:xfrm>
        </p:spPr>
        <p:txBody>
          <a:bodyPr lIns="0" tIns="0" rIns="0" bIns="0">
            <a:normAutofit fontScale="90000"/>
          </a:bodyPr>
          <a:lstStyle/>
          <a:p>
            <a:pPr defTabSz="457200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latin typeface="Times"/>
                <a:ea typeface="ＭＳ Ｐゴシック" charset="0"/>
                <a:cs typeface="Times"/>
              </a:rPr>
              <a:t>Execution (map)</a:t>
            </a:r>
            <a:r>
              <a:rPr lang="ar-SA" dirty="0">
                <a:latin typeface="Times"/>
                <a:ea typeface="ＭＳ Ｐゴシック" charset="0"/>
                <a:cs typeface="Times"/>
              </a:rPr>
              <a:t>‏</a:t>
            </a:r>
            <a:endParaRPr lang="en-GB" dirty="0"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574800"/>
            <a:ext cx="7956550" cy="4856163"/>
          </a:xfrm>
        </p:spPr>
        <p:txBody>
          <a:bodyPr lIns="0" tIns="0" rIns="0" bIns="0"/>
          <a:lstStyle/>
          <a:p>
            <a:pPr marL="428625" indent="-323850" defTabSz="457200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>
                <a:latin typeface="Times"/>
                <a:ea typeface="ＭＳ Ｐゴシック" charset="0"/>
                <a:cs typeface="Times"/>
              </a:rPr>
              <a:t>Map</a:t>
            </a:r>
            <a:r>
              <a:rPr lang="en-GB" dirty="0">
                <a:latin typeface="Times"/>
                <a:ea typeface="ＭＳ Ｐゴシック" charset="0"/>
                <a:cs typeface="Times"/>
              </a:rPr>
              <a:t> workers read in contents of corresponding input partition</a:t>
            </a:r>
          </a:p>
          <a:p>
            <a:pPr marL="428625" indent="-323850" defTabSz="457200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Times"/>
                <a:ea typeface="ＭＳ Ｐゴシック" charset="0"/>
                <a:cs typeface="Times"/>
              </a:rPr>
              <a:t>Perform user-defined </a:t>
            </a:r>
            <a:r>
              <a:rPr lang="en-GB" i="1" dirty="0">
                <a:latin typeface="Times"/>
                <a:ea typeface="ＭＳ Ｐゴシック" charset="0"/>
                <a:cs typeface="Times"/>
              </a:rPr>
              <a:t>map</a:t>
            </a:r>
            <a:r>
              <a:rPr lang="en-GB" dirty="0">
                <a:latin typeface="Times"/>
                <a:ea typeface="ＭＳ Ｐゴシック" charset="0"/>
                <a:cs typeface="Times"/>
              </a:rPr>
              <a:t> computation to create intermediate &lt;</a:t>
            </a:r>
            <a:r>
              <a:rPr lang="en-GB" dirty="0" err="1">
                <a:latin typeface="Times"/>
                <a:ea typeface="ＭＳ Ｐゴシック" charset="0"/>
                <a:cs typeface="Times"/>
              </a:rPr>
              <a:t>key,value</a:t>
            </a:r>
            <a:r>
              <a:rPr lang="en-GB" dirty="0">
                <a:latin typeface="Times"/>
                <a:ea typeface="ＭＳ Ｐゴシック" charset="0"/>
                <a:cs typeface="Times"/>
              </a:rPr>
              <a:t>&gt; pairs</a:t>
            </a:r>
          </a:p>
          <a:p>
            <a:pPr marL="428625" indent="-323850" defTabSz="457200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Times"/>
                <a:ea typeface="ＭＳ Ｐゴシック" charset="0"/>
                <a:cs typeface="Times"/>
              </a:rPr>
              <a:t>Periodically buffered output pairs written to local disk</a:t>
            </a:r>
          </a:p>
          <a:p>
            <a:pPr marL="860425" lvl="1" defTabSz="457200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Times"/>
                <a:ea typeface="ＭＳ Ｐゴシック" charset="0"/>
                <a:cs typeface="Times"/>
              </a:rPr>
              <a:t>Partitioned into </a:t>
            </a:r>
            <a:r>
              <a:rPr lang="en-GB" b="1" dirty="0">
                <a:latin typeface="Times"/>
                <a:ea typeface="ＭＳ Ｐゴシック" charset="0"/>
                <a:cs typeface="Times"/>
              </a:rPr>
              <a:t>R</a:t>
            </a:r>
            <a:r>
              <a:rPr lang="en-GB" dirty="0">
                <a:latin typeface="Times"/>
                <a:ea typeface="ＭＳ Ｐゴシック" charset="0"/>
                <a:cs typeface="Times"/>
              </a:rPr>
              <a:t> regions by a partitioning function</a:t>
            </a:r>
          </a:p>
        </p:txBody>
      </p:sp>
    </p:spTree>
    <p:extLst>
      <p:ext uri="{BB962C8B-B14F-4D97-AF65-F5344CB8AC3E}">
        <p14:creationId xmlns:p14="http://schemas.microsoft.com/office/powerpoint/2010/main" val="4289321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1000125"/>
            <a:ext cx="7108825" cy="568325"/>
          </a:xfrm>
        </p:spPr>
        <p:txBody>
          <a:bodyPr lIns="0" tIns="0" rIns="0" bIns="0">
            <a:normAutofit fontScale="90000"/>
          </a:bodyPr>
          <a:lstStyle/>
          <a:p>
            <a:pPr defTabSz="457200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latin typeface="Times"/>
                <a:ea typeface="ＭＳ Ｐゴシック" charset="0"/>
                <a:cs typeface="Times"/>
              </a:rPr>
              <a:t>Partition Function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781175"/>
            <a:ext cx="7956550" cy="4398963"/>
          </a:xfrm>
        </p:spPr>
        <p:txBody>
          <a:bodyPr lIns="0" tIns="0" rIns="0" bIns="0"/>
          <a:lstStyle/>
          <a:p>
            <a:pPr marL="428625" indent="-323850" defTabSz="457200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Times"/>
                <a:ea typeface="ＭＳ Ｐゴシック" charset="0"/>
                <a:cs typeface="Times"/>
              </a:rPr>
              <a:t>Example partition function: hash(key) mod </a:t>
            </a:r>
            <a:r>
              <a:rPr lang="en-GB" b="1" dirty="0">
                <a:latin typeface="Times"/>
                <a:ea typeface="ＭＳ Ｐゴシック" charset="0"/>
                <a:cs typeface="Times"/>
              </a:rPr>
              <a:t>R</a:t>
            </a:r>
          </a:p>
          <a:p>
            <a:pPr marL="428625" indent="-323850" defTabSz="457200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>
                <a:latin typeface="Times"/>
                <a:ea typeface="ＭＳ Ｐゴシック" charset="0"/>
                <a:cs typeface="Times"/>
              </a:rPr>
              <a:t>Why do we need this?</a:t>
            </a:r>
          </a:p>
          <a:p>
            <a:pPr marL="428625" indent="-323850" defTabSz="457200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>
                <a:latin typeface="Times"/>
                <a:ea typeface="ＭＳ Ｐゴシック" charset="0"/>
                <a:cs typeface="Times"/>
              </a:rPr>
              <a:t>Example Scenario:</a:t>
            </a:r>
          </a:p>
          <a:p>
            <a:pPr marL="860425" lvl="1" defTabSz="457200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>
                <a:latin typeface="Times"/>
                <a:ea typeface="ＭＳ Ｐゴシック" charset="0"/>
                <a:cs typeface="Times"/>
              </a:rPr>
              <a:t>Want to do word counting on 10 documents</a:t>
            </a:r>
          </a:p>
          <a:p>
            <a:pPr marL="860425" lvl="1" defTabSz="457200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>
                <a:latin typeface="Times"/>
                <a:ea typeface="ＭＳ Ｐゴシック" charset="0"/>
                <a:cs typeface="Times"/>
              </a:rPr>
              <a:t>5 </a:t>
            </a:r>
            <a:r>
              <a:rPr lang="en-GB" b="1" i="1" dirty="0">
                <a:latin typeface="Times"/>
                <a:ea typeface="ＭＳ Ｐゴシック" charset="0"/>
                <a:cs typeface="Times"/>
              </a:rPr>
              <a:t>map</a:t>
            </a:r>
            <a:r>
              <a:rPr lang="en-GB" b="1" dirty="0">
                <a:latin typeface="Times"/>
                <a:ea typeface="ＭＳ Ｐゴシック" charset="0"/>
                <a:cs typeface="Times"/>
              </a:rPr>
              <a:t> tasks, 2 </a:t>
            </a:r>
            <a:r>
              <a:rPr lang="en-GB" b="1" i="1" dirty="0">
                <a:latin typeface="Times"/>
                <a:ea typeface="ＭＳ Ｐゴシック" charset="0"/>
                <a:cs typeface="Times"/>
              </a:rPr>
              <a:t>reduce</a:t>
            </a:r>
            <a:r>
              <a:rPr lang="en-GB" b="1" dirty="0">
                <a:latin typeface="Times"/>
                <a:ea typeface="ＭＳ Ｐゴシック" charset="0"/>
                <a:cs typeface="Times"/>
              </a:rPr>
              <a:t> tasks</a:t>
            </a:r>
          </a:p>
        </p:txBody>
      </p:sp>
    </p:spTree>
    <p:extLst>
      <p:ext uri="{BB962C8B-B14F-4D97-AF65-F5344CB8AC3E}">
        <p14:creationId xmlns:p14="http://schemas.microsoft.com/office/powerpoint/2010/main" val="25220189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9" y="759619"/>
            <a:ext cx="7181850" cy="588962"/>
          </a:xfrm>
        </p:spPr>
        <p:txBody>
          <a:bodyPr lIns="0" tIns="0" rIns="0" bIns="0">
            <a:normAutofit fontScale="90000"/>
          </a:bodyPr>
          <a:lstStyle/>
          <a:p>
            <a:pPr defTabSz="457200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latin typeface="Times"/>
                <a:ea typeface="ＭＳ Ｐゴシック" charset="0"/>
                <a:cs typeface="Times"/>
              </a:rPr>
              <a:t>Execution (reduce)</a:t>
            </a:r>
            <a:r>
              <a:rPr lang="ar-SA" dirty="0">
                <a:latin typeface="Times"/>
                <a:ea typeface="ＭＳ Ｐゴシック" charset="0"/>
                <a:cs typeface="Times"/>
              </a:rPr>
              <a:t>‏</a:t>
            </a:r>
            <a:endParaRPr lang="en-GB" dirty="0">
              <a:latin typeface="Times"/>
              <a:ea typeface="ＭＳ Ｐゴシック" charset="0"/>
              <a:cs typeface="Times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0888" y="1698625"/>
            <a:ext cx="7958137" cy="4732338"/>
          </a:xfrm>
        </p:spPr>
        <p:txBody>
          <a:bodyPr lIns="0" tIns="0" rIns="0" bIns="0"/>
          <a:lstStyle/>
          <a:p>
            <a:pPr marL="428625" indent="-323850" defTabSz="457200"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Times"/>
                <a:ea typeface="ＭＳ Ｐゴシック" charset="0"/>
                <a:cs typeface="Times"/>
              </a:rPr>
              <a:t>Reduce workers iterate over ordered intermediate data</a:t>
            </a:r>
          </a:p>
          <a:p>
            <a:pPr marL="860425" lvl="1" defTabSz="457200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Times"/>
                <a:ea typeface="ＭＳ Ｐゴシック" charset="0"/>
                <a:cs typeface="Times"/>
              </a:rPr>
              <a:t>Each unique key encountered – values are passed to user's reduce function</a:t>
            </a:r>
          </a:p>
          <a:p>
            <a:pPr marL="860425" lvl="1" defTabSz="457200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err="1">
                <a:latin typeface="Times"/>
                <a:ea typeface="ＭＳ Ｐゴシック" charset="0"/>
                <a:cs typeface="Times"/>
              </a:rPr>
              <a:t>eg</a:t>
            </a:r>
            <a:r>
              <a:rPr lang="en-GB" dirty="0">
                <a:latin typeface="Times"/>
                <a:ea typeface="ＭＳ Ｐゴシック" charset="0"/>
                <a:cs typeface="Times"/>
              </a:rPr>
              <a:t>. &lt;key, [value1, value2,..., </a:t>
            </a:r>
            <a:r>
              <a:rPr lang="en-GB" dirty="0" err="1">
                <a:latin typeface="Times"/>
                <a:ea typeface="ＭＳ Ｐゴシック" charset="0"/>
                <a:cs typeface="Times"/>
              </a:rPr>
              <a:t>valueN</a:t>
            </a:r>
            <a:r>
              <a:rPr lang="en-GB" dirty="0">
                <a:latin typeface="Times"/>
                <a:ea typeface="ＭＳ Ｐゴシック" charset="0"/>
                <a:cs typeface="Times"/>
              </a:rPr>
              <a:t>]&gt;</a:t>
            </a:r>
          </a:p>
          <a:p>
            <a:pPr marL="428625" indent="-323850" defTabSz="457200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Times"/>
                <a:ea typeface="ＭＳ Ｐゴシック" charset="0"/>
                <a:cs typeface="Times"/>
              </a:rPr>
              <a:t>Output of user's </a:t>
            </a:r>
            <a:r>
              <a:rPr lang="en-GB" i="1" dirty="0">
                <a:latin typeface="Times"/>
                <a:ea typeface="ＭＳ Ｐゴシック" charset="0"/>
                <a:cs typeface="Times"/>
              </a:rPr>
              <a:t>reduce</a:t>
            </a:r>
            <a:r>
              <a:rPr lang="en-GB" dirty="0">
                <a:latin typeface="Times"/>
                <a:ea typeface="ＭＳ Ｐゴシック" charset="0"/>
                <a:cs typeface="Times"/>
              </a:rPr>
              <a:t> function is written to output file on global file system</a:t>
            </a:r>
          </a:p>
          <a:p>
            <a:pPr marL="428625" indent="-323850" defTabSz="457200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>
                <a:latin typeface="Times"/>
                <a:ea typeface="ＭＳ Ｐゴシック" charset="0"/>
                <a:cs typeface="Times"/>
              </a:rPr>
              <a:t>When all tasks have completed, master wakes up user program</a:t>
            </a:r>
          </a:p>
        </p:txBody>
      </p:sp>
    </p:spTree>
    <p:extLst>
      <p:ext uri="{BB962C8B-B14F-4D97-AF65-F5344CB8AC3E}">
        <p14:creationId xmlns:p14="http://schemas.microsoft.com/office/powerpoint/2010/main" val="212908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7364" y="2190750"/>
            <a:ext cx="8196262" cy="445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>
                <a:latin typeface="Times New Roman" charset="0"/>
              </a:rPr>
              <a:t>No </a:t>
            </a:r>
            <a:r>
              <a:rPr lang="en-GB" i="1" smtClean="0">
                <a:latin typeface="Times New Roman" charset="0"/>
              </a:rPr>
              <a:t>reduce</a:t>
            </a:r>
            <a:r>
              <a:rPr lang="en-GB" smtClean="0">
                <a:latin typeface="Times New Roman" charset="0"/>
              </a:rPr>
              <a:t> can begin until </a:t>
            </a:r>
            <a:r>
              <a:rPr lang="en-GB" i="1" smtClean="0">
                <a:latin typeface="Times New Roman" charset="0"/>
              </a:rPr>
              <a:t>map</a:t>
            </a:r>
            <a:r>
              <a:rPr lang="en-GB" smtClean="0">
                <a:latin typeface="Times New Roman" charset="0"/>
              </a:rPr>
              <a:t> is complete</a:t>
            </a:r>
          </a:p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>
                <a:latin typeface="Times New Roman" charset="0"/>
              </a:rPr>
              <a:t>Tasks scheduled based on location of data</a:t>
            </a:r>
          </a:p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>
                <a:latin typeface="Times New Roman" charset="0"/>
              </a:rPr>
              <a:t>If </a:t>
            </a:r>
            <a:r>
              <a:rPr lang="en-GB" i="1" smtClean="0">
                <a:latin typeface="Times New Roman" charset="0"/>
              </a:rPr>
              <a:t>map </a:t>
            </a:r>
            <a:r>
              <a:rPr lang="en-GB" smtClean="0">
                <a:latin typeface="Times New Roman" charset="0"/>
              </a:rPr>
              <a:t>worker fails any time before </a:t>
            </a:r>
            <a:r>
              <a:rPr lang="en-GB" i="1" smtClean="0">
                <a:latin typeface="Times New Roman" charset="0"/>
              </a:rPr>
              <a:t>reduce </a:t>
            </a:r>
            <a:r>
              <a:rPr lang="en-GB" smtClean="0">
                <a:latin typeface="Times New Roman" charset="0"/>
              </a:rPr>
              <a:t>finishes, task must be completely rerun</a:t>
            </a:r>
          </a:p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>
                <a:latin typeface="Times New Roman" charset="0"/>
              </a:rPr>
              <a:t>Master must communicate locations of intermediate files</a:t>
            </a:r>
          </a:p>
          <a:p>
            <a:pPr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mtClean="0">
                <a:latin typeface="Times New Roman" charset="0"/>
              </a:rPr>
              <a:t>MapReduce library does most of the hard work for us!</a:t>
            </a:r>
            <a:endParaRPr lang="en-GB" dirty="0">
              <a:latin typeface="Times New Roman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282575"/>
            <a:ext cx="8609012" cy="1263650"/>
          </a:xfrm>
        </p:spPr>
        <p:txBody>
          <a:bodyPr/>
          <a:lstStyle/>
          <a:p>
            <a:pPr eaLnBrk="1">
              <a:lnSpc>
                <a:spcPct val="98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latin typeface="Lucida Sans" charset="0"/>
              </a:rPr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2778860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dCountFlow (1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9144000" cy="599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5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Nosql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nosql-ecosyste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3174" y="2375065"/>
            <a:ext cx="6275059" cy="328946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994176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170664"/>
            <a:ext cx="6777317" cy="3661965"/>
          </a:xfrm>
        </p:spPr>
        <p:txBody>
          <a:bodyPr>
            <a:normAutofit/>
          </a:bodyPr>
          <a:lstStyle/>
          <a:p>
            <a:pPr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Big Data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Big data is an evolving term that describes any voluminous amount of structured, semi structured and unstructured data that has the potential to be mined for information.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MongoDB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755075"/>
            <a:ext cx="6777317" cy="307755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is one of the most popular document based NoSQL database as it stores data in JSON like documents.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Mongodb are designed for high performance and high availability and scalability.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7238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Querying in MongoDB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create a database in mongodb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Syntax: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use DATABASE_NAME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drop a database in mongodb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Syntax: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db.dropDatabase()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create collection in mongodb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db.createCollection(name, options)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&gt;use test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switched to db test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&gt;db.createCollection("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mycollection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")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{ "ok" : 1 }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&gt;db.createCollection("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mycol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", { capped : true,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autoIndexID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:    true, size : 6142800, max : 100 } )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{ "ok" : 1 }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&gt;</a:t>
            </a:r>
          </a:p>
          <a:p>
            <a:pPr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0202" y="1027664"/>
            <a:ext cx="65803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66900"/>
            <a:ext cx="6777317" cy="496573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insert a data into mongodb collection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Syntax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&gt;db.COLLECTION_NAME.insert(document)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db.inventory.insert(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item: "ABC1",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details: {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model: "14Q3",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manufacturer: "XYZ Company“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},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stock: [ { size: "S", qty: 25 }, { size: "M", qty: 50 } ], category: "clothing"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30036"/>
            <a:ext cx="6777317" cy="450259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retrieve documents from a collection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Syntax: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db.collection.find()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db.inventory.find( { type: { $in: [ 'food', 'snacks' ] } } )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db.inventory.find(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{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  $or: [ { qty: { $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100 } }, { price: { $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9.95 } } ]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)</a:t>
            </a:r>
          </a:p>
          <a:p>
            <a:pPr>
              <a:buNone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795647"/>
            <a:ext cx="6777317" cy="5438898"/>
          </a:xfrm>
        </p:spPr>
        <p:txBody>
          <a:bodyPr>
            <a:no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update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save()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methods are used to update document into a collection.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&gt;db.COLLECTION_NAME.update()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db.inventory.update(</a:t>
            </a:r>
          </a:p>
          <a:p>
            <a:pPr lvl="1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{ item: "MNO2" },</a:t>
            </a:r>
          </a:p>
          <a:p>
            <a:pPr lvl="1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{ </a:t>
            </a:r>
          </a:p>
          <a:p>
            <a:pPr lvl="1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$set: {</a:t>
            </a:r>
          </a:p>
          <a:p>
            <a:pPr lvl="1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 category: "apparel",</a:t>
            </a:r>
          </a:p>
          <a:p>
            <a:pPr lvl="1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 details: { model: "14Q3", manufacturer: "XYZ     Company" } </a:t>
            </a:r>
          </a:p>
          <a:p>
            <a:pPr lvl="1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  },</a:t>
            </a:r>
          </a:p>
          <a:p>
            <a:pPr lvl="1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pPr lvl="1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remove document from a collection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&gt;db.COLLECTION_NAME.remove()</a:t>
            </a:r>
          </a:p>
          <a:p>
            <a:endParaRPr lang="en-IN" sz="2000" dirty="0" smtClean="0"/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161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NEO4J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64426"/>
            <a:ext cx="6777317" cy="4286991"/>
          </a:xfrm>
        </p:spPr>
        <p:txBody>
          <a:bodyPr>
            <a:no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Neo4j is a open source graph database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Graph Databases are mainly useful to store more connected data.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we use RDBMS Databases to store more connected data, then they do not provide proper performance for traversing large amount of data.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has CQL as query language.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create a node in neo4j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Syntax: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CREATE (&lt;node-name&gt;:&lt;label-name&gt;)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CREATE (emp:Employee)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748146"/>
            <a:ext cx="6777317" cy="5084484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create a node with properties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Syntax: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CREATE ( 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	&lt;node-name&gt;:&lt;label-name&gt;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	 { 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	    &lt;Property1-name&gt;:&lt;Property1-Value&gt;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             ........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	    &lt;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Propertyn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-name&gt;:&lt;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Propertyn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-Value&gt;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	 } 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CREATE (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emp:Employee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{id:123,name:“John",sal:35000,deptno:10}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96291"/>
            <a:ext cx="6777317" cy="4336338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retrieve the properties of a node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RETURN </a:t>
            </a:r>
          </a:p>
          <a:p>
            <a:pPr lvl="1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&lt;node-name&gt;.&lt;property1-name&gt;, </a:t>
            </a:r>
          </a:p>
          <a:p>
            <a:pPr lvl="1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........ </a:t>
            </a:r>
          </a:p>
          <a:p>
            <a:pPr lvl="1"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&lt;node-name&gt;.&lt;propertyn-name&gt;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retrieve data from database we should combine match and return commands.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MATCH (dept: Dept)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RETURN dept.deptno,dept.dname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89414"/>
            <a:ext cx="6777317" cy="4443216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WHERE clause in CQL MATCH command to filter the results of a MATCH Query.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WHERE &lt;condition&gt;</a:t>
            </a:r>
          </a:p>
          <a:p>
            <a:pPr>
              <a:buNone/>
            </a:pP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MATCH (emp:Employee) 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WHERE emp.name = '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' OR emp.name = 'Xyz' 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emp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28416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Big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89760"/>
            <a:ext cx="6777317" cy="3942869"/>
          </a:xfrm>
        </p:spPr>
        <p:txBody>
          <a:bodyPr>
            <a:no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 is a collection of large datasets that cannot be processed using traditional computing techniques. It is not a single technique or a tool, rather it involves many areas of business and technology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Big data involves the data produced by different devices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applications.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72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50026"/>
            <a:ext cx="6777317" cy="5106390"/>
          </a:xfrm>
        </p:spPr>
        <p:txBody>
          <a:bodyPr>
            <a:no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Neo4j CQL DELETE clause is used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delete a Node.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delete a Node and associated Nodes and Relationships.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MATCH (e: Employee) DELETE 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REMOVE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clause is used to remove existing properties of Nodes or Relationships.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MATCH (book { id:122 })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REMOVE book.price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RETURN book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is similar to the below SQL Command.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ALTER TABLE BOOK REMOVE COLUMN PRICE; SELECT * FROM BOOK WHERE ID = 122;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18162"/>
            <a:ext cx="6777317" cy="451446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 command is used to set the values.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SET &lt;property-name-list&gt;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MATCH (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dc:DebitCard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SET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dc.atm_pin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= 3456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RETURN dc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It is another Open Source NoSQL database which is mainly used because of its lightening speed. Some benefits and strengths of redis are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structures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Redis as cache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Very fast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Up to 4 million key-value pairs in redis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Maximum allowed key size is 512mb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50026"/>
            <a:ext cx="6777317" cy="4882603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Using the SET and the GET commands we can set and retrieve a string value.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&gt; SET KEY_NAME VALUE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&gt; GET KEY_NAME</a:t>
            </a:r>
          </a:p>
          <a:p>
            <a:pPr>
              <a:buNone/>
            </a:pP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&gt; set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mykey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redis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  OK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&gt; get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mykey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“redis“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&gt; GETRANGE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mykey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0 2 </a:t>
            </a:r>
          </a:p>
          <a:p>
            <a:pPr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	“red"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724395"/>
            <a:ext cx="6777317" cy="5450773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also use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incr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increment the integer value of a key.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set count 100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OK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&gt;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incr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counter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(integer) 101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&gt;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incr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counter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(integer) 102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set or retrieve the value of multiple keys we use MSET and MGET</a:t>
            </a:r>
          </a:p>
          <a:p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&gt; mset a 10 b 20 c 30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OK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&gt; mget a b c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 1) "10"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2) "20“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pl-PL" sz="2000" dirty="0" smtClean="0">
                <a:latin typeface="Times New Roman" pitchFamily="18" charset="0"/>
                <a:cs typeface="Times New Roman" pitchFamily="18" charset="0"/>
              </a:rPr>
              <a:t>3) "30"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78774"/>
            <a:ext cx="6777317" cy="5177642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EXISTS command returns 1 or 0 to signal if a given key exists or not in the database.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&gt; set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mykey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hello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OK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&gt; type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mykey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string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&gt; exists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mykey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(integer) 1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&gt; del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mykey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(integer) 1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&gt; exists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mykey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(integer) 0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expire</a:t>
            </a:r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&gt; expire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mykey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5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(integer) 1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ttl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key </a:t>
            </a:r>
          </a:p>
          <a:p>
            <a:pPr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   (integer) 9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 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Redis lists are implemented via Linked Lists.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Commands used: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Lpush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Rpush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Lpop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Rpop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Lrange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6858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392543" y="1590873"/>
            <a:ext cx="3048673" cy="228329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29718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&gt;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LPUSH list1 "foo"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(integer)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&gt; LPUSHX list1 "bar"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(integer)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&gt; LPUSHX list2 "bar"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(integer)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&gt; LRANGE list1 0 -1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"foo"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"bar"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92542" y="4213235"/>
            <a:ext cx="3048674" cy="172929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RPUSH list1 "foo"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(integer) 1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&gt; RPUSH list1 "bar"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(integer) 2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&gt; LPOP list1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"foo"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25909" y="1344652"/>
            <a:ext cx="3041965" cy="252951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&gt;RPUSH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"hello"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(integer) 1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&gt;RPUSH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"foo"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(integer) 2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&gt;RPUSH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"bar"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(integer) 3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 smtClean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LRANGE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0 -1 </a:t>
            </a:r>
          </a:p>
          <a:p>
            <a:pPr marL="685800" lvl="1" indent="-228600" eaLnBrk="0" fontAlgn="base" hangingPunct="0"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"hello"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"foo"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"bar"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825497" y="4155074"/>
            <a:ext cx="2647648" cy="203707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&gt;RPUSH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"hello"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(integer) 1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&gt; RPUSH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"hello"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(integer) 2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&gt; RPUSH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"foo”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(integer) 4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&gt; RPOP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“foo”</a:t>
            </a:r>
          </a:p>
        </p:txBody>
      </p:sp>
    </p:spTree>
    <p:extLst>
      <p:ext uri="{BB962C8B-B14F-4D97-AF65-F5344CB8AC3E}">
        <p14:creationId xmlns:p14="http://schemas.microsoft.com/office/powerpoint/2010/main" val="33682440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50178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there any Hybrid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DataBases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(both Nosql and Rdbms)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529444"/>
            <a:ext cx="6777317" cy="3303185"/>
          </a:xfrm>
        </p:spPr>
        <p:txBody>
          <a:bodyPr>
            <a:normAutofit/>
          </a:bodyPr>
          <a:lstStyle/>
          <a:p>
            <a:pPr fontAlgn="base"/>
            <a:endParaRPr lang="en-IN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 fontAlgn="base"/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Alchemy Database is a Hybrid Relational-Database/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datstore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/>
            <a:endParaRPr lang="en-IN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 fontAlgn="base"/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an RDBMS </a:t>
            </a:r>
            <a:r>
              <a:rPr lang="en-IN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datastore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embedded in redis. </a:t>
            </a:r>
          </a:p>
          <a:p>
            <a:pPr fontAlgn="base"/>
            <a:endParaRPr lang="en-IN" sz="1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fast on commodity hardware and memory efficient.</a:t>
            </a: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07522"/>
            <a:ext cx="7024744" cy="10450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Big Data tends to be paired with Nosql?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52552"/>
            <a:ext cx="6777317" cy="3980078"/>
          </a:xfrm>
        </p:spPr>
        <p:txBody>
          <a:bodyPr>
            <a:no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NoSQL is often used for storing Big Data.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is a new type of database which is becoming more and more popular among web companies today. 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Proponents of NoSQL solutions state that they provide simpler scalability and improved performance relative to traditional relational databases.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These products excel at storing “unstructured data,” and the category includes open source products such as Cassandra, MongoDB, and Redis.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Fields that come under the umbrella of Big Data.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Black Box Data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Social Media Data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Stock Exchange Data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Power Grid Data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Transport Data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Search Engine Data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not Rdbms for Big Data?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509520"/>
            <a:ext cx="6777317" cy="3323109"/>
          </a:xfrm>
        </p:spPr>
        <p:txBody>
          <a:bodyPr>
            <a:normAutofit/>
          </a:bodyPr>
          <a:lstStyle/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Relational databases haven't necessarily adapted well to changes in the types and quantities of data now being generated, such as the unstructured data that is prevalent in big data applications.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In addition, expanding traditional databases to accommodate rapid growth is costly.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http://www.forbes.com/sites/davefeinleib/2012/10/08/big-data-and-nosql-five-key-insights/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http://searchdatamanagement.techtarget.com/essentialguide/Relational-database-management-system-guide-RDBMS-still-on-top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https://code.google.com/p/alchemydatabase/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https://www.mongodb.com/compare/mongodb-mysql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u="sng" dirty="0" smtClean="0">
                <a:latin typeface="Times New Roman" pitchFamily="18" charset="0"/>
                <a:cs typeface="Times New Roman" pitchFamily="18" charset="0"/>
                <a:hlinkClick r:id="rId6"/>
              </a:rPr>
              <a:t>http://dba.stackexchange.com/questions/5/what-are-the-differences-between-nosql-and-a-traditional-rdbms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2762016"/>
          </a:xfrm>
        </p:spPr>
        <p:txBody>
          <a:bodyPr>
            <a:noAutofit/>
          </a:bodyPr>
          <a:lstStyle/>
          <a:p>
            <a:pPr algn="ctr"/>
            <a:r>
              <a:rPr lang="en-US" sz="8000" i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8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aveen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r="316"/>
          <a:stretch>
            <a:fillRect/>
          </a:stretch>
        </p:blipFill>
        <p:spPr>
          <a:xfrm>
            <a:off x="486224" y="474284"/>
            <a:ext cx="8189196" cy="5920905"/>
          </a:xfrm>
        </p:spPr>
      </p:pic>
    </p:spTree>
    <p:extLst>
      <p:ext uri="{BB962C8B-B14F-4D97-AF65-F5344CB8AC3E}">
        <p14:creationId xmlns:p14="http://schemas.microsoft.com/office/powerpoint/2010/main" val="18543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41044"/>
            <a:ext cx="6777317" cy="4291586"/>
          </a:xfrm>
        </p:spPr>
        <p:txBody>
          <a:bodyPr>
            <a:normAutofit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Thus Big Data includes high volume, high velocity and extensible variety of data. The Data  will be of three types:</a:t>
            </a:r>
          </a:p>
          <a:p>
            <a:pPr marL="6858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Structured Data : Relational Data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Semi Structured Data: XML Data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Unstructured Data ; Word,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Text, Media logs.</a:t>
            </a:r>
          </a:p>
        </p:txBody>
      </p:sp>
    </p:spTree>
    <p:extLst>
      <p:ext uri="{BB962C8B-B14F-4D97-AF65-F5344CB8AC3E}">
        <p14:creationId xmlns:p14="http://schemas.microsoft.com/office/powerpoint/2010/main" val="19771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36762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3V’s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18804"/>
            <a:ext cx="6777317" cy="4346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Volume: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80990" indent="-38099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2.7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Zetabytes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of data exist in the digital universe today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2012)</a:t>
            </a:r>
          </a:p>
          <a:p>
            <a:pPr marL="380990" indent="-38099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Ford’s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modern hybrid Fusion model generates up to 25 GB of data per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hour</a:t>
            </a:r>
          </a:p>
          <a:p>
            <a:pPr marL="380990" indent="-38099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processes 20 PB a day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2008)</a:t>
            </a:r>
          </a:p>
          <a:p>
            <a:pPr marL="380990" indent="-380990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has 30+ PB of user generated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380990" indent="-38099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CERN’s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Large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Hydron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Collider (LHC) generates 15 PB a year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80990" indent="-38099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petabyte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(PB) is 10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bytes of data, 1,000 terabytes (TB) or 1,000,000 gigabytes (GB).</a:t>
            </a:r>
            <a:endParaRPr lang="pt-PT" sz="2000" dirty="0">
              <a:latin typeface="Times New Roman" pitchFamily="18" charset="0"/>
              <a:cs typeface="Times New Roman" pitchFamily="18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40000"/>
              </a:lnSpc>
              <a:buNone/>
            </a:pPr>
            <a:endParaRPr lang="pt-PT" sz="2000" spc="-5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  <a:sym typeface="Bitter"/>
            </a:endParaRPr>
          </a:p>
          <a:p>
            <a:pPr marL="0" indent="0">
              <a:lnSpc>
                <a:spcPct val="140000"/>
              </a:lnSpc>
              <a:buNone/>
            </a:pPr>
            <a:endParaRPr lang="pt-PT" sz="2000" spc="-5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  <a:sym typeface="Bitt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188885" y="49986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9353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Volume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http://wikibon.org/w/images/8/86/PlaneBigData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7" r="-68"/>
          <a:stretch/>
        </p:blipFill>
        <p:spPr bwMode="auto">
          <a:xfrm>
            <a:off x="891768" y="2323652"/>
            <a:ext cx="7176466" cy="350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1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3422</TotalTime>
  <Words>1887</Words>
  <Application>Microsoft Office PowerPoint</Application>
  <PresentationFormat>On-screen Show (4:3)</PresentationFormat>
  <Paragraphs>437</Paragraphs>
  <Slides>52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6" baseType="lpstr">
      <vt:lpstr>MS PGothic</vt:lpstr>
      <vt:lpstr>Arial</vt:lpstr>
      <vt:lpstr>Bitter</vt:lpstr>
      <vt:lpstr>Calibri</vt:lpstr>
      <vt:lpstr>Century Gothic</vt:lpstr>
      <vt:lpstr>Comic Sans MS</vt:lpstr>
      <vt:lpstr>Courier 10 Pitch</vt:lpstr>
      <vt:lpstr>HY중고딕</vt:lpstr>
      <vt:lpstr>Lucida Sans</vt:lpstr>
      <vt:lpstr>Times</vt:lpstr>
      <vt:lpstr>Times New Roman</vt:lpstr>
      <vt:lpstr>Wingdings</vt:lpstr>
      <vt:lpstr>Wingdings 2</vt:lpstr>
      <vt:lpstr>Austin</vt:lpstr>
      <vt:lpstr>Big Data</vt:lpstr>
      <vt:lpstr>Overview</vt:lpstr>
      <vt:lpstr>Introduction</vt:lpstr>
      <vt:lpstr>Big Data</vt:lpstr>
      <vt:lpstr>Continuation</vt:lpstr>
      <vt:lpstr>PowerPoint Presentation</vt:lpstr>
      <vt:lpstr>PowerPoint Presentation</vt:lpstr>
      <vt:lpstr>3V’s</vt:lpstr>
      <vt:lpstr>Volume</vt:lpstr>
      <vt:lpstr>Velocity</vt:lpstr>
      <vt:lpstr>Variety</vt:lpstr>
      <vt:lpstr>Processing Big Data </vt:lpstr>
      <vt:lpstr>The Structure of Big Data</vt:lpstr>
      <vt:lpstr> Big Data sources</vt:lpstr>
      <vt:lpstr>Types of tools used in Big-Data </vt:lpstr>
      <vt:lpstr>Big Data challenges</vt:lpstr>
      <vt:lpstr>Big Data Solutions</vt:lpstr>
      <vt:lpstr>Continuation</vt:lpstr>
      <vt:lpstr>Google Solution : Hadoop</vt:lpstr>
      <vt:lpstr>What is MapReduce?</vt:lpstr>
      <vt:lpstr>Example: Counting Words</vt:lpstr>
      <vt:lpstr>PowerPoint Presentation</vt:lpstr>
      <vt:lpstr>How MapReduce Works</vt:lpstr>
      <vt:lpstr>Execution (map)‏</vt:lpstr>
      <vt:lpstr>Partition Function</vt:lpstr>
      <vt:lpstr>Execution (reduce)‏</vt:lpstr>
      <vt:lpstr>Observations</vt:lpstr>
      <vt:lpstr>PowerPoint Presentation</vt:lpstr>
      <vt:lpstr>Types of Nosql</vt:lpstr>
      <vt:lpstr>MongoDB</vt:lpstr>
      <vt:lpstr>Querying in MongoDB</vt:lpstr>
      <vt:lpstr>Example </vt:lpstr>
      <vt:lpstr> </vt:lpstr>
      <vt:lpstr>PowerPoint Presentation</vt:lpstr>
      <vt:lpstr>PowerPoint Presentation</vt:lpstr>
      <vt:lpstr>NEO4J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Redis </vt:lpstr>
      <vt:lpstr>PowerPoint Presentation</vt:lpstr>
      <vt:lpstr>PowerPoint Presentation</vt:lpstr>
      <vt:lpstr>PowerPoint Presentation</vt:lpstr>
      <vt:lpstr>Redis lists</vt:lpstr>
      <vt:lpstr>PowerPoint Presentation</vt:lpstr>
      <vt:lpstr>Are there any Hybrid DataBases(both Nosql and Rdbms)</vt:lpstr>
      <vt:lpstr>Why Big Data tends to be paired with Nosql?</vt:lpstr>
      <vt:lpstr>Why not Rdbms for Big Data?</vt:lpstr>
      <vt:lpstr>References</vt:lpstr>
      <vt:lpstr>Thank You</vt:lpstr>
    </vt:vector>
  </TitlesOfParts>
  <Company>student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Naveen sheela</dc:creator>
  <cp:lastModifiedBy>BO119LabStudent</cp:lastModifiedBy>
  <cp:revision>169</cp:revision>
  <dcterms:created xsi:type="dcterms:W3CDTF">2015-10-23T20:26:35Z</dcterms:created>
  <dcterms:modified xsi:type="dcterms:W3CDTF">2015-11-04T21:02:45Z</dcterms:modified>
</cp:coreProperties>
</file>