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3.jpeg" ContentType="image/jpeg"/>
  <Override PartName="/ppt/media/image12.png" ContentType="image/png"/>
  <Override PartName="/ppt/media/image8.jpeg" ContentType="image/jpeg"/>
  <Override PartName="/ppt/media/image2.png" ContentType="image/png"/>
  <Override PartName="/ppt/media/image7.jpeg" ContentType="image/jpeg"/>
  <Override PartName="/ppt/media/image9.jpeg" ContentType="image/jpeg"/>
  <Override PartName="/ppt/media/image5.png" ContentType="image/png"/>
  <Override PartName="/ppt/media/image14.png" ContentType="image/png"/>
  <Override PartName="/ppt/media/image10.jpeg" ContentType="image/jpeg"/>
  <Override PartName="/ppt/media/image6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3004800" cy="9753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955600" y="2282040"/>
            <a:ext cx="7092720" cy="56563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955600" y="2282040"/>
            <a:ext cx="70927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320840" y="939960"/>
            <a:ext cx="10362960" cy="59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955600" y="2282040"/>
            <a:ext cx="7092720" cy="56563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955600" y="2282040"/>
            <a:ext cx="70927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320840" y="939960"/>
            <a:ext cx="10362960" cy="59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3004280" cy="975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08240" y="3594240"/>
            <a:ext cx="10388160" cy="430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421520" y="9070920"/>
            <a:ext cx="4161240" cy="48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50160" y="9070920"/>
            <a:ext cx="2990880" cy="48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9363600" y="9070920"/>
            <a:ext cx="2990880" cy="4874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7FD2886-4E73-4803-8C5C-0CE0652873A0}" type="slidenum">
              <a:rPr lang="en-US" sz="14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3004280" cy="975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320840" y="939960"/>
            <a:ext cx="10362960" cy="12841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4421520" y="9070920"/>
            <a:ext cx="4161240" cy="48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650160" y="9070920"/>
            <a:ext cx="2990880" cy="48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9363600" y="9070920"/>
            <a:ext cx="2990880" cy="4874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8539D0C-2EF8-4163-9716-2F45FFA20D75}" type="slidenum">
              <a:rPr lang="en-US" sz="14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048120" y="1922400"/>
            <a:ext cx="6912720" cy="390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359000" indent="-1345680">
              <a:lnSpc>
                <a:spcPct val="128000"/>
              </a:lnSpc>
            </a:pPr>
            <a:r>
              <a:rPr lang="en-US" sz="7200" spc="32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</a:t>
            </a:r>
            <a:r>
              <a:rPr lang="en-US" sz="7200" spc="-21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58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 </a:t>
            </a:r>
            <a:r>
              <a:rPr lang="en-US" sz="7200" spc="19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Scalability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21240" y="5027760"/>
            <a:ext cx="3972240" cy="27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30120" indent="1333440">
              <a:lnSpc>
                <a:spcPct val="128000"/>
              </a:lnSpc>
            </a:pPr>
            <a:r>
              <a:rPr lang="en-US" sz="3950" spc="18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  </a:t>
            </a:r>
            <a:r>
              <a:rPr lang="en-US" sz="3950" spc="-7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Vaisali</a:t>
            </a:r>
            <a:r>
              <a:rPr lang="en-US" sz="3950" spc="-13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3950" spc="5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Namburi</a:t>
            </a:r>
            <a:endParaRPr/>
          </a:p>
          <a:p>
            <a:pPr marL="12600" indent="1333440">
              <a:lnSpc>
                <a:spcPct val="100000"/>
              </a:lnSpc>
            </a:pPr>
            <a:r>
              <a:rPr lang="en-US" sz="3950" spc="17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Vasantha</a:t>
            </a:r>
            <a:r>
              <a:rPr lang="en-US" sz="3950" spc="-15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3950" spc="18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Gundeti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33440" y="1467000"/>
            <a:ext cx="10328400" cy="211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6950" spc="21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Scaling </a:t>
            </a:r>
            <a:r>
              <a:rPr lang="en-US" sz="6950" spc="68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Up</a:t>
            </a:r>
            <a:r>
              <a:rPr lang="en-US" sz="6950" spc="-93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6950" spc="-18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Vs </a:t>
            </a:r>
            <a:r>
              <a:rPr lang="en-US" sz="6950" spc="21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Scaling </a:t>
            </a:r>
            <a:r>
              <a:rPr lang="en-US" sz="6950" spc="78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308240" y="3837240"/>
            <a:ext cx="1591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3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•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1650960" y="3860640"/>
            <a:ext cx="997308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95400">
              <a:lnSpc>
                <a:spcPct val="100000"/>
              </a:lnSpc>
            </a:pP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Scale-up typically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refers to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architectures that use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single,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fixed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resource controller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for all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processing. </a:t>
            </a:r>
            <a:r>
              <a:rPr b="1" lang="en-US" sz="3000" spc="-16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add  </a:t>
            </a:r>
            <a:r>
              <a:rPr b="1" lang="en-US" sz="3000" spc="-3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capacity,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you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attach disk-shelves up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maximum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for 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which the controller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is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rated.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1308240" y="5778360"/>
            <a:ext cx="1008360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Scale-out typically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refers to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architectures that scale  performance and capacity separately by not relying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on a 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single </a:t>
            </a:r>
            <a:r>
              <a:rPr b="1" lang="en-US" sz="3000" spc="-1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controller,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but instead provide processing power 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with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each unit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</a:t>
            </a:r>
            <a:r>
              <a:rPr b="1" lang="en-US" sz="3000" spc="-63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disk.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070000" y="1854360"/>
            <a:ext cx="88635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61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Database</a:t>
            </a:r>
            <a:r>
              <a:rPr lang="en-US" sz="7200" spc="-17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2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1308240" y="4648320"/>
            <a:ext cx="9550080" cy="20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partition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is a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division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a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logical database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or its 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constituent elements into distinct independent</a:t>
            </a:r>
            <a:r>
              <a:rPr b="1" lang="en-US" sz="3000" spc="5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parts.</a:t>
            </a:r>
            <a:endParaRPr/>
          </a:p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Database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partitioning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normally done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for  </a:t>
            </a:r>
            <a:r>
              <a:rPr b="1" lang="en-US" sz="3000" spc="-2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manageability,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performance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or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availability</a:t>
            </a:r>
            <a:r>
              <a:rPr b="1" lang="en-US" sz="3000" spc="103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reasons.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235240" y="1638360"/>
            <a:ext cx="853344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2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</a:t>
            </a:r>
            <a:r>
              <a:rPr lang="en-US" sz="7200" spc="-19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50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308240" y="3060720"/>
            <a:ext cx="10208520" cy="32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partitioning can be done by either building separate  smaller databases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or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by splitting selected elements,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for 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example just one</a:t>
            </a:r>
            <a:r>
              <a:rPr b="1" lang="en-US" sz="3000" spc="-3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table.</a:t>
            </a:r>
            <a:endParaRPr/>
          </a:p>
          <a:p>
            <a:pPr marL="12600">
              <a:lnSpc>
                <a:spcPct val="100000"/>
              </a:lnSpc>
            </a:pPr>
            <a:r>
              <a:rPr lang="en-US" sz="4800" spc="-29" strike="noStrike" baseline="3000">
                <a:uFill>
                  <a:solidFill>
                    <a:srgbClr val="ffffff"/>
                  </a:solidFill>
                </a:uFill>
                <a:latin typeface="MS UI Gothic"/>
              </a:rPr>
              <a:t>➢</a:t>
            </a:r>
            <a:r>
              <a:rPr b="1" lang="en-US" sz="3200" spc="-1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Horizontal</a:t>
            </a:r>
            <a:r>
              <a:rPr b="1" lang="en-US" sz="3200" spc="-43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partitioning</a:t>
            </a:r>
            <a:endParaRPr/>
          </a:p>
          <a:p>
            <a:pPr marL="12600">
              <a:lnSpc>
                <a:spcPct val="100000"/>
              </a:lnSpc>
            </a:pPr>
            <a:r>
              <a:rPr lang="en-US" sz="4800" spc="-94" strike="noStrike" baseline="2000">
                <a:uFill>
                  <a:solidFill>
                    <a:srgbClr val="ffffff"/>
                  </a:solidFill>
                </a:uFill>
                <a:latin typeface="MS UI Gothic"/>
              </a:rPr>
              <a:t>➢</a:t>
            </a:r>
            <a:r>
              <a:rPr b="1" lang="en-US" sz="3200" spc="-63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Vertical</a:t>
            </a:r>
            <a:r>
              <a:rPr b="1" lang="en-US" sz="3200" spc="-3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partitioning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2425680" y="6261120"/>
            <a:ext cx="8508600" cy="1802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930320" y="1473120"/>
            <a:ext cx="914292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27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Horizontal</a:t>
            </a:r>
            <a:r>
              <a:rPr lang="en-US" sz="7200" spc="-18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2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1308240" y="2895480"/>
            <a:ext cx="10192680" cy="25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29760">
              <a:lnSpc>
                <a:spcPct val="111000"/>
              </a:lnSpc>
              <a:buClr>
                <a:srgbClr val="ffffff"/>
              </a:buClr>
              <a:buSzPct val="101000"/>
              <a:buFont typeface="Arial"/>
              <a:buChar char="•"/>
            </a:pPr>
            <a:r>
              <a:rPr b="1" lang="en-US" sz="30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Horizontal  </a:t>
            </a:r>
            <a:r>
              <a:rPr b="1" lang="en-US" sz="3000" spc="7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partitioning</a:t>
            </a:r>
            <a:r>
              <a:rPr b="1" lang="en-US" sz="30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US" sz="30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involves putting</a:t>
            </a:r>
            <a:r>
              <a:rPr b="1" lang="en-US" sz="3000" spc="-2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different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1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rows </a:t>
            </a:r>
            <a:r>
              <a:rPr b="1" lang="en-US" sz="300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into </a:t>
            </a:r>
            <a:r>
              <a:rPr b="1" lang="en-US" sz="300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different</a:t>
            </a:r>
            <a:r>
              <a:rPr b="1" lang="en-US" sz="3000" spc="-7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tables.</a:t>
            </a:r>
            <a:endParaRPr/>
          </a:p>
          <a:p>
            <a:pPr marL="343080" indent="-32976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1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Customers with ZIP </a:t>
            </a:r>
            <a:r>
              <a:rPr b="1" lang="en-US" sz="30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codes less than </a:t>
            </a:r>
            <a:r>
              <a:rPr b="1" lang="en-US" sz="3000" spc="1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50000 </a:t>
            </a:r>
            <a:r>
              <a:rPr b="1" lang="en-US" sz="30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are stored in  CustomersEast, while customers </a:t>
            </a:r>
            <a:r>
              <a:rPr b="1" lang="en-US" sz="3000" spc="1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with ZIP </a:t>
            </a:r>
            <a:r>
              <a:rPr b="1" lang="en-US" sz="30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codes greater  than or equal to </a:t>
            </a:r>
            <a:r>
              <a:rPr b="1" lang="en-US" sz="3000" spc="1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50000 </a:t>
            </a:r>
            <a:r>
              <a:rPr b="1" lang="en-US" sz="30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are stored in</a:t>
            </a:r>
            <a:r>
              <a:rPr b="1" lang="en-US" sz="3000" spc="-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CustomersWest.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3098880" y="5740560"/>
            <a:ext cx="6806880" cy="2908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565360" y="1523880"/>
            <a:ext cx="786852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4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Vertical</a:t>
            </a:r>
            <a:r>
              <a:rPr lang="en-US" sz="7200" spc="-2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2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308240" y="2871720"/>
            <a:ext cx="10302480" cy="36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29760">
              <a:lnSpc>
                <a:spcPct val="112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50" spc="-3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Vertical </a:t>
            </a:r>
            <a:r>
              <a:rPr b="1" lang="en-US" sz="305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partitioning </a:t>
            </a: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involves </a:t>
            </a:r>
            <a:r>
              <a:rPr b="1" lang="en-US" sz="305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creating </a:t>
            </a: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tables with fewer  columns and </a:t>
            </a:r>
            <a:r>
              <a:rPr b="1" lang="en-US" sz="305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using additional </a:t>
            </a: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tables </a:t>
            </a:r>
            <a:r>
              <a:rPr b="1" lang="en-US" sz="305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store the  </a:t>
            </a: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remaining</a:t>
            </a:r>
            <a:r>
              <a:rPr b="1" lang="en-US" sz="3050" spc="-5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5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columns.</a:t>
            </a:r>
            <a:endParaRPr/>
          </a:p>
          <a:p>
            <a:pPr marL="343080" indent="-329760">
              <a:lnSpc>
                <a:spcPct val="112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Normalization </a:t>
            </a:r>
            <a:r>
              <a:rPr b="1" lang="en-US" sz="305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also </a:t>
            </a: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involves </a:t>
            </a:r>
            <a:r>
              <a:rPr b="1" lang="en-US" sz="305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this splitting </a:t>
            </a: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columns  </a:t>
            </a:r>
            <a:r>
              <a:rPr b="1" lang="en-US" sz="305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across tables, but vertical partitioning </a:t>
            </a: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goes beyond </a:t>
            </a:r>
            <a:r>
              <a:rPr b="1" lang="en-US" sz="305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that  </a:t>
            </a: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and </a:t>
            </a:r>
            <a:r>
              <a:rPr b="1" lang="en-US" sz="305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partitions </a:t>
            </a: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columns even when already</a:t>
            </a:r>
            <a:r>
              <a:rPr b="1" lang="en-US" sz="3050" spc="-5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5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normalized.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3289320" y="6083280"/>
            <a:ext cx="6426000" cy="2971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308240" y="1676520"/>
            <a:ext cx="10383840" cy="210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6900" spc="38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Advantages </a:t>
            </a:r>
            <a:r>
              <a:rPr lang="en-US" sz="6900" spc="54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</a:t>
            </a:r>
            <a:r>
              <a:rPr lang="en-US" sz="6900" spc="-74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6900" spc="2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460520" y="4699080"/>
            <a:ext cx="9860040" cy="25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4960" indent="-342000" algn="just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Each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partition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may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be spread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over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multiple nodes, and  users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at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node can perform local transactions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on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 partition.</a:t>
            </a:r>
            <a:endParaRPr/>
          </a:p>
          <a:p>
            <a:pPr marL="354960" indent="-34200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This increases performance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for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sites that have regular  transactions involving certain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views of</a:t>
            </a:r>
            <a:r>
              <a:rPr b="1" lang="en-US" sz="3000" spc="3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data.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406760" y="1600200"/>
            <a:ext cx="420264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28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Clustering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320840" y="4157640"/>
            <a:ext cx="122760" cy="105120"/>
          </a:xfrm>
          <a:custGeom>
            <a:avLst/>
            <a:gdLst/>
            <a:ahLst/>
            <a:rect l="l" t="t" r="r" b="b"/>
            <a:pathLst>
              <a:path w="123190" h="105410">
                <a:moveTo>
                  <a:pt x="57302" y="0"/>
                </a:moveTo>
                <a:lnTo>
                  <a:pt x="48209" y="5930"/>
                </a:lnTo>
                <a:lnTo>
                  <a:pt x="36842" y="18681"/>
                </a:lnTo>
                <a:lnTo>
                  <a:pt x="14554" y="34632"/>
                </a:lnTo>
                <a:lnTo>
                  <a:pt x="4546" y="43294"/>
                </a:lnTo>
                <a:lnTo>
                  <a:pt x="0" y="51485"/>
                </a:lnTo>
                <a:lnTo>
                  <a:pt x="10007" y="55130"/>
                </a:lnTo>
                <a:lnTo>
                  <a:pt x="20459" y="56959"/>
                </a:lnTo>
                <a:lnTo>
                  <a:pt x="65036" y="99771"/>
                </a:lnTo>
                <a:lnTo>
                  <a:pt x="68376" y="103111"/>
                </a:lnTo>
                <a:lnTo>
                  <a:pt x="73977" y="104787"/>
                </a:lnTo>
                <a:lnTo>
                  <a:pt x="81864" y="104787"/>
                </a:lnTo>
                <a:lnTo>
                  <a:pt x="83070" y="101739"/>
                </a:lnTo>
                <a:lnTo>
                  <a:pt x="84518" y="99161"/>
                </a:lnTo>
                <a:lnTo>
                  <a:pt x="102336" y="83388"/>
                </a:lnTo>
                <a:lnTo>
                  <a:pt x="109613" y="77457"/>
                </a:lnTo>
                <a:lnTo>
                  <a:pt x="122796" y="52400"/>
                </a:lnTo>
                <a:lnTo>
                  <a:pt x="118617" y="42920"/>
                </a:lnTo>
                <a:lnTo>
                  <a:pt x="113814" y="35433"/>
                </a:lnTo>
                <a:lnTo>
                  <a:pt x="108387" y="29936"/>
                </a:lnTo>
                <a:lnTo>
                  <a:pt x="102336" y="26428"/>
                </a:lnTo>
                <a:lnTo>
                  <a:pt x="89141" y="20497"/>
                </a:lnTo>
                <a:lnTo>
                  <a:pt x="84080" y="17682"/>
                </a:lnTo>
                <a:lnTo>
                  <a:pt x="77089" y="13330"/>
                </a:lnTo>
                <a:lnTo>
                  <a:pt x="68163" y="7437"/>
                </a:lnTo>
                <a:lnTo>
                  <a:pt x="5730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1320840" y="5173560"/>
            <a:ext cx="122760" cy="105120"/>
          </a:xfrm>
          <a:custGeom>
            <a:avLst/>
            <a:gdLst/>
            <a:ahLst/>
            <a:rect l="l" t="t" r="r" b="b"/>
            <a:pathLst>
              <a:path w="123190" h="105410">
                <a:moveTo>
                  <a:pt x="57302" y="0"/>
                </a:moveTo>
                <a:lnTo>
                  <a:pt x="48209" y="5930"/>
                </a:lnTo>
                <a:lnTo>
                  <a:pt x="36842" y="18681"/>
                </a:lnTo>
                <a:lnTo>
                  <a:pt x="14554" y="34632"/>
                </a:lnTo>
                <a:lnTo>
                  <a:pt x="4546" y="43294"/>
                </a:lnTo>
                <a:lnTo>
                  <a:pt x="0" y="51485"/>
                </a:lnTo>
                <a:lnTo>
                  <a:pt x="10007" y="55130"/>
                </a:lnTo>
                <a:lnTo>
                  <a:pt x="20459" y="56959"/>
                </a:lnTo>
                <a:lnTo>
                  <a:pt x="65036" y="99771"/>
                </a:lnTo>
                <a:lnTo>
                  <a:pt x="68376" y="103111"/>
                </a:lnTo>
                <a:lnTo>
                  <a:pt x="73977" y="104787"/>
                </a:lnTo>
                <a:lnTo>
                  <a:pt x="81864" y="104787"/>
                </a:lnTo>
                <a:lnTo>
                  <a:pt x="83070" y="101739"/>
                </a:lnTo>
                <a:lnTo>
                  <a:pt x="84518" y="99161"/>
                </a:lnTo>
                <a:lnTo>
                  <a:pt x="102336" y="83388"/>
                </a:lnTo>
                <a:lnTo>
                  <a:pt x="109613" y="77457"/>
                </a:lnTo>
                <a:lnTo>
                  <a:pt x="122796" y="52400"/>
                </a:lnTo>
                <a:lnTo>
                  <a:pt x="118617" y="42920"/>
                </a:lnTo>
                <a:lnTo>
                  <a:pt x="113814" y="35433"/>
                </a:lnTo>
                <a:lnTo>
                  <a:pt x="108387" y="29936"/>
                </a:lnTo>
                <a:lnTo>
                  <a:pt x="102336" y="26428"/>
                </a:lnTo>
                <a:lnTo>
                  <a:pt x="89141" y="20497"/>
                </a:lnTo>
                <a:lnTo>
                  <a:pt x="84080" y="17682"/>
                </a:lnTo>
                <a:lnTo>
                  <a:pt x="77089" y="13330"/>
                </a:lnTo>
                <a:lnTo>
                  <a:pt x="68163" y="7437"/>
                </a:lnTo>
                <a:lnTo>
                  <a:pt x="5730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4"/>
          <p:cNvSpPr txBox="1"/>
          <p:nvPr/>
        </p:nvSpPr>
        <p:spPr>
          <a:xfrm>
            <a:off x="1308240" y="3594240"/>
            <a:ext cx="10388160" cy="5909400"/>
          </a:xfrm>
          <a:prstGeom prst="rect">
            <a:avLst/>
          </a:prstGeom>
          <a:noFill/>
          <a:ln>
            <a:noFill/>
          </a:ln>
        </p:spPr>
        <p:txBody>
          <a:bodyPr lIns="0" rIns="0" tIns="343080" bIns="0"/>
          <a:p>
            <a:pPr marL="482760">
              <a:lnSpc>
                <a:spcPct val="111000"/>
              </a:lnSpc>
            </a:pP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Clustering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refers to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ability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several servers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or 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instances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connect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a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single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database.</a:t>
            </a:r>
            <a:endParaRPr/>
          </a:p>
          <a:p>
            <a:pPr marL="380880">
              <a:lnSpc>
                <a:spcPct val="111000"/>
              </a:lnSpc>
            </a:pP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An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instance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collection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memory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and processes  that interacts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with a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database, which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set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physical  </a:t>
            </a:r>
            <a:r>
              <a:rPr b="1" lang="en-US" sz="3000" spc="-6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files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that actually store</a:t>
            </a:r>
            <a:r>
              <a:rPr b="1" lang="en-US" sz="3000" spc="6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data.</a:t>
            </a:r>
            <a:endParaRPr/>
          </a:p>
          <a:p>
            <a:pPr marL="584280" indent="-571320">
              <a:lnSpc>
                <a:spcPct val="100000"/>
              </a:lnSpc>
              <a:buClr>
                <a:srgbClr val="323332"/>
              </a:buClr>
              <a:buFont typeface="StarSymbol"/>
              <a:buAutoNum type="arabicPeriod"/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Shared-Nothing</a:t>
            </a:r>
            <a:r>
              <a:rPr b="1" lang="en-US" sz="3000" spc="-12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Architecture</a:t>
            </a:r>
            <a:endParaRPr/>
          </a:p>
          <a:p>
            <a:pPr marL="584280" indent="-571320">
              <a:lnSpc>
                <a:spcPct val="100000"/>
              </a:lnSpc>
              <a:buClr>
                <a:srgbClr val="323332"/>
              </a:buClr>
              <a:buFont typeface="StarSymbol"/>
              <a:buAutoNum type="arabicPeriod"/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Shared-Disk</a:t>
            </a:r>
            <a:r>
              <a:rPr b="1" lang="en-US" sz="3000" spc="-2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Architecture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076640" y="1587600"/>
            <a:ext cx="485172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39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Advantages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320840" y="3649680"/>
            <a:ext cx="122760" cy="105120"/>
          </a:xfrm>
          <a:custGeom>
            <a:avLst/>
            <a:gdLst/>
            <a:ahLst/>
            <a:rect l="l" t="t" r="r" b="b"/>
            <a:pathLst>
              <a:path w="123190" h="105410">
                <a:moveTo>
                  <a:pt x="57302" y="0"/>
                </a:moveTo>
                <a:lnTo>
                  <a:pt x="48209" y="5930"/>
                </a:lnTo>
                <a:lnTo>
                  <a:pt x="36842" y="18681"/>
                </a:lnTo>
                <a:lnTo>
                  <a:pt x="14554" y="34632"/>
                </a:lnTo>
                <a:lnTo>
                  <a:pt x="4546" y="43294"/>
                </a:lnTo>
                <a:lnTo>
                  <a:pt x="0" y="51485"/>
                </a:lnTo>
                <a:lnTo>
                  <a:pt x="10007" y="55130"/>
                </a:lnTo>
                <a:lnTo>
                  <a:pt x="20459" y="56959"/>
                </a:lnTo>
                <a:lnTo>
                  <a:pt x="65036" y="99771"/>
                </a:lnTo>
                <a:lnTo>
                  <a:pt x="68376" y="103111"/>
                </a:lnTo>
                <a:lnTo>
                  <a:pt x="73977" y="104787"/>
                </a:lnTo>
                <a:lnTo>
                  <a:pt x="81864" y="104787"/>
                </a:lnTo>
                <a:lnTo>
                  <a:pt x="83070" y="101739"/>
                </a:lnTo>
                <a:lnTo>
                  <a:pt x="84518" y="99161"/>
                </a:lnTo>
                <a:lnTo>
                  <a:pt x="102336" y="83388"/>
                </a:lnTo>
                <a:lnTo>
                  <a:pt x="109613" y="77457"/>
                </a:lnTo>
                <a:lnTo>
                  <a:pt x="122796" y="52400"/>
                </a:lnTo>
                <a:lnTo>
                  <a:pt x="118617" y="42920"/>
                </a:lnTo>
                <a:lnTo>
                  <a:pt x="113814" y="35433"/>
                </a:lnTo>
                <a:lnTo>
                  <a:pt x="108387" y="29936"/>
                </a:lnTo>
                <a:lnTo>
                  <a:pt x="102336" y="26428"/>
                </a:lnTo>
                <a:lnTo>
                  <a:pt x="89141" y="20497"/>
                </a:lnTo>
                <a:lnTo>
                  <a:pt x="84080" y="17682"/>
                </a:lnTo>
                <a:lnTo>
                  <a:pt x="77089" y="13330"/>
                </a:lnTo>
                <a:lnTo>
                  <a:pt x="68163" y="7437"/>
                </a:lnTo>
                <a:lnTo>
                  <a:pt x="5730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1320840" y="5681520"/>
            <a:ext cx="122760" cy="105120"/>
          </a:xfrm>
          <a:custGeom>
            <a:avLst/>
            <a:gdLst/>
            <a:ahLst/>
            <a:rect l="l" t="t" r="r" b="b"/>
            <a:pathLst>
              <a:path w="123190" h="105410">
                <a:moveTo>
                  <a:pt x="57302" y="0"/>
                </a:moveTo>
                <a:lnTo>
                  <a:pt x="48209" y="5930"/>
                </a:lnTo>
                <a:lnTo>
                  <a:pt x="36842" y="18681"/>
                </a:lnTo>
                <a:lnTo>
                  <a:pt x="14554" y="34632"/>
                </a:lnTo>
                <a:lnTo>
                  <a:pt x="4546" y="43294"/>
                </a:lnTo>
                <a:lnTo>
                  <a:pt x="0" y="51485"/>
                </a:lnTo>
                <a:lnTo>
                  <a:pt x="10007" y="55130"/>
                </a:lnTo>
                <a:lnTo>
                  <a:pt x="20459" y="56959"/>
                </a:lnTo>
                <a:lnTo>
                  <a:pt x="65036" y="99771"/>
                </a:lnTo>
                <a:lnTo>
                  <a:pt x="68376" y="103111"/>
                </a:lnTo>
                <a:lnTo>
                  <a:pt x="73977" y="104787"/>
                </a:lnTo>
                <a:lnTo>
                  <a:pt x="81864" y="104787"/>
                </a:lnTo>
                <a:lnTo>
                  <a:pt x="83070" y="101739"/>
                </a:lnTo>
                <a:lnTo>
                  <a:pt x="84518" y="99161"/>
                </a:lnTo>
                <a:lnTo>
                  <a:pt x="102336" y="83388"/>
                </a:lnTo>
                <a:lnTo>
                  <a:pt x="109613" y="77457"/>
                </a:lnTo>
                <a:lnTo>
                  <a:pt x="122796" y="52400"/>
                </a:lnTo>
                <a:lnTo>
                  <a:pt x="118617" y="42920"/>
                </a:lnTo>
                <a:lnTo>
                  <a:pt x="113814" y="35433"/>
                </a:lnTo>
                <a:lnTo>
                  <a:pt x="108387" y="29936"/>
                </a:lnTo>
                <a:lnTo>
                  <a:pt x="102336" y="26428"/>
                </a:lnTo>
                <a:lnTo>
                  <a:pt x="89141" y="20497"/>
                </a:lnTo>
                <a:lnTo>
                  <a:pt x="84080" y="17682"/>
                </a:lnTo>
                <a:lnTo>
                  <a:pt x="77089" y="13330"/>
                </a:lnTo>
                <a:lnTo>
                  <a:pt x="68163" y="7437"/>
                </a:lnTo>
                <a:lnTo>
                  <a:pt x="5730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1676520" y="3429000"/>
            <a:ext cx="9761400" cy="35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11000"/>
              </a:lnSpc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Fault tolerance: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Because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there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is more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than one server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or 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instance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users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connect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to,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clustering </a:t>
            </a:r>
            <a:r>
              <a:rPr b="1" lang="en-US" sz="3000" spc="-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offers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an 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alternative,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event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individual server</a:t>
            </a:r>
            <a:r>
              <a:rPr b="1" lang="en-US" sz="3000" spc="9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failure.</a:t>
            </a:r>
            <a:endParaRPr/>
          </a:p>
          <a:p>
            <a:pPr marL="12600">
              <a:lnSpc>
                <a:spcPct val="100000"/>
              </a:lnSpc>
            </a:pPr>
            <a:endParaRPr/>
          </a:p>
          <a:p>
            <a:pPr marL="12600" algn="just">
              <a:lnSpc>
                <a:spcPct val="111000"/>
              </a:lnSpc>
            </a:pP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Load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balancing: The clustering feature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usually set up 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allow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users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be automatically allocated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server 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with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least</a:t>
            </a:r>
            <a:r>
              <a:rPr b="1" lang="en-US" sz="3000" spc="-6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load.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352680">
              <a:lnSpc>
                <a:spcPct val="100000"/>
              </a:lnSpc>
            </a:pPr>
            <a:r>
              <a:rPr lang="en-US" sz="7200" spc="34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Sharding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308240" y="2799000"/>
            <a:ext cx="10359000" cy="48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9360" indent="-266400">
              <a:lnSpc>
                <a:spcPct val="109000"/>
              </a:lnSpc>
            </a:pPr>
            <a:r>
              <a:rPr b="1" lang="en-US" sz="4950" spc="35" strike="noStrike" baseline="-3000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•</a:t>
            </a:r>
            <a:r>
              <a:rPr b="1" lang="en-US" sz="2600" spc="24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Sharding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type of database partitioning that separates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very 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large databases the into </a:t>
            </a:r>
            <a:r>
              <a:rPr b="1" lang="en-US" sz="2600" spc="-4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smaller, </a:t>
            </a:r>
            <a:r>
              <a:rPr b="1" lang="en-US" sz="2600" spc="-9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faster,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more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easily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managed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parts  called data shards.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word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means a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small part of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</a:t>
            </a:r>
            <a:r>
              <a:rPr b="1" lang="en-US" sz="2600" spc="-3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whole.</a:t>
            </a:r>
            <a:endParaRPr/>
          </a:p>
          <a:p>
            <a:pPr marL="279360" indent="-266400">
              <a:lnSpc>
                <a:spcPct val="100000"/>
              </a:lnSpc>
            </a:pPr>
            <a:endParaRPr/>
          </a:p>
          <a:p>
            <a:pPr marL="12600" indent="-266400">
              <a:lnSpc>
                <a:spcPct val="100000"/>
              </a:lnSpc>
            </a:pPr>
            <a:r>
              <a:rPr b="1" lang="en-US" sz="4950" spc="43" strike="noStrike" baseline="-3000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•</a:t>
            </a:r>
            <a:r>
              <a:rPr b="1" lang="en-US" sz="2600" spc="29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There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are four types of</a:t>
            </a:r>
            <a:r>
              <a:rPr b="1" lang="en-US" sz="2600" spc="-3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sharding</a:t>
            </a:r>
            <a:endParaRPr/>
          </a:p>
          <a:p>
            <a:pPr marL="431640" indent="-418680">
              <a:lnSpc>
                <a:spcPct val="100000"/>
              </a:lnSpc>
              <a:buClr>
                <a:srgbClr val="232323"/>
              </a:buClr>
              <a:buFont typeface="StarSymbol"/>
              <a:buAutoNum type="arabicPeriod"/>
            </a:pPr>
            <a:r>
              <a:rPr b="1" lang="en-US" sz="2600" spc="-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Vertical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Based</a:t>
            </a:r>
            <a:r>
              <a:rPr b="1" lang="en-US" sz="2600" spc="-9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Sharding</a:t>
            </a:r>
            <a:endParaRPr/>
          </a:p>
          <a:p>
            <a:pPr marL="431640" indent="-418680">
              <a:lnSpc>
                <a:spcPct val="100000"/>
              </a:lnSpc>
              <a:buClr>
                <a:srgbClr val="232323"/>
              </a:buClr>
              <a:buFont typeface="StarSymbol"/>
              <a:buAutoNum type="arabicPeriod"/>
            </a:pPr>
            <a:r>
              <a:rPr b="1" lang="en-US" sz="2600" spc="24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Range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Based</a:t>
            </a:r>
            <a:r>
              <a:rPr b="1" lang="en-US" sz="2600" spc="-5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Sharding</a:t>
            </a:r>
            <a:endParaRPr/>
          </a:p>
          <a:p>
            <a:pPr marL="431640" indent="-418680">
              <a:lnSpc>
                <a:spcPct val="100000"/>
              </a:lnSpc>
              <a:buClr>
                <a:srgbClr val="232323"/>
              </a:buClr>
              <a:buFont typeface="StarSymbol"/>
              <a:buAutoNum type="arabicPeriod"/>
            </a:pP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Hash </a:t>
            </a:r>
            <a:r>
              <a:rPr b="1" lang="en-US" sz="2600" spc="29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Key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Based</a:t>
            </a:r>
            <a:r>
              <a:rPr b="1" lang="en-US" sz="2600" spc="-63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Sharding</a:t>
            </a:r>
            <a:endParaRPr/>
          </a:p>
          <a:p>
            <a:pPr marL="431640" indent="-418680">
              <a:lnSpc>
                <a:spcPct val="100000"/>
              </a:lnSpc>
              <a:buClr>
                <a:srgbClr val="232323"/>
              </a:buClr>
              <a:buSzPct val="101000"/>
              <a:buFont typeface="StarSymbol"/>
              <a:buAutoNum type="arabicPeriod"/>
            </a:pP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Directory </a:t>
            </a:r>
            <a:r>
              <a:rPr b="1" lang="en-US" sz="2600" spc="18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Based</a:t>
            </a:r>
            <a:r>
              <a:rPr b="1" lang="en-US" sz="2600" spc="-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600" spc="12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Sharding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6794640" y="4444920"/>
            <a:ext cx="4279680" cy="4101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30120">
              <a:lnSpc>
                <a:spcPct val="100000"/>
              </a:lnSpc>
            </a:pPr>
            <a:r>
              <a:rPr lang="en-US" sz="7200" spc="4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Vertical </a:t>
            </a:r>
            <a:r>
              <a:rPr lang="en-US" sz="7200" spc="6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Based</a:t>
            </a:r>
            <a:r>
              <a:rPr lang="en-US" sz="7200" spc="-41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34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Sharding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2743200" y="3289320"/>
            <a:ext cx="7530840" cy="4901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086280">
              <a:lnSpc>
                <a:spcPct val="100000"/>
              </a:lnSpc>
            </a:pPr>
            <a:r>
              <a:rPr lang="en-US" sz="7200" spc="19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Scalability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447920" y="4572000"/>
            <a:ext cx="9621720" cy="19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17520" indent="-304560">
              <a:lnSpc>
                <a:spcPct val="111000"/>
              </a:lnSpc>
              <a:buClr>
                <a:srgbClr val="3e231a"/>
              </a:buClr>
              <a:buSzPct val="125000"/>
              <a:buFont typeface="Palatino Linotype"/>
              <a:buChar char="•"/>
            </a:pPr>
            <a:r>
              <a:rPr b="1" i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Scalability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capability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a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system, network,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or 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process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handle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growing amount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work or its 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potential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be enlarged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order </a:t>
            </a:r>
            <a:r>
              <a:rPr b="1" lang="en-US" sz="30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accommodate that  growth.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533520">
              <a:lnSpc>
                <a:spcPct val="100000"/>
              </a:lnSpc>
            </a:pPr>
            <a:r>
              <a:rPr lang="en-US" sz="7200" spc="39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Range </a:t>
            </a:r>
            <a:r>
              <a:rPr lang="en-US" sz="7200" spc="6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Based</a:t>
            </a:r>
            <a:r>
              <a:rPr lang="en-US" sz="7200" spc="-77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34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Sharding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1689120" y="3340080"/>
            <a:ext cx="10159560" cy="4292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320840" y="939960"/>
            <a:ext cx="10362960" cy="208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6850" spc="42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Hash-Key </a:t>
            </a:r>
            <a:r>
              <a:rPr lang="en-US" sz="6850" spc="56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Based</a:t>
            </a:r>
            <a:r>
              <a:rPr lang="en-US" sz="6850" spc="-80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6850" spc="32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Sharding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2057400" y="3822840"/>
            <a:ext cx="8889480" cy="2920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320840" y="939960"/>
            <a:ext cx="10362960" cy="211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r>
              <a:rPr lang="en-US" sz="6950" spc="37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Directory </a:t>
            </a:r>
            <a:r>
              <a:rPr lang="en-US" sz="6950" spc="6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Based</a:t>
            </a:r>
            <a:r>
              <a:rPr lang="en-US" sz="6950" spc="-74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6950" spc="35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Sharding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2641680" y="3441600"/>
            <a:ext cx="7378200" cy="3784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98600">
              <a:lnSpc>
                <a:spcPct val="100000"/>
              </a:lnSpc>
            </a:pPr>
            <a:r>
              <a:rPr lang="en-US" sz="7200" spc="59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</a:t>
            </a:r>
            <a:r>
              <a:rPr lang="en-US" sz="7200" spc="-24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14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Retrieval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1320840" y="3732840"/>
            <a:ext cx="143280" cy="122040"/>
          </a:xfrm>
          <a:custGeom>
            <a:avLst/>
            <a:gdLst/>
            <a:ahLst/>
            <a:rect l="l" t="t" r="r" b="b"/>
            <a:pathLst>
              <a:path w="143509" h="122554">
                <a:moveTo>
                  <a:pt x="66852" y="0"/>
                </a:moveTo>
                <a:lnTo>
                  <a:pt x="56248" y="6921"/>
                </a:lnTo>
                <a:lnTo>
                  <a:pt x="42976" y="21793"/>
                </a:lnTo>
                <a:lnTo>
                  <a:pt x="16979" y="40411"/>
                </a:lnTo>
                <a:lnTo>
                  <a:pt x="5308" y="50507"/>
                </a:lnTo>
                <a:lnTo>
                  <a:pt x="0" y="60071"/>
                </a:lnTo>
                <a:lnTo>
                  <a:pt x="11671" y="64312"/>
                </a:lnTo>
                <a:lnTo>
                  <a:pt x="23875" y="66459"/>
                </a:lnTo>
                <a:lnTo>
                  <a:pt x="75882" y="116395"/>
                </a:lnTo>
                <a:lnTo>
                  <a:pt x="79768" y="120294"/>
                </a:lnTo>
                <a:lnTo>
                  <a:pt x="86309" y="122250"/>
                </a:lnTo>
                <a:lnTo>
                  <a:pt x="95516" y="122250"/>
                </a:lnTo>
                <a:lnTo>
                  <a:pt x="96913" y="118706"/>
                </a:lnTo>
                <a:lnTo>
                  <a:pt x="98602" y="115684"/>
                </a:lnTo>
                <a:lnTo>
                  <a:pt x="119392" y="97282"/>
                </a:lnTo>
                <a:lnTo>
                  <a:pt x="127876" y="90373"/>
                </a:lnTo>
                <a:lnTo>
                  <a:pt x="143268" y="61137"/>
                </a:lnTo>
                <a:lnTo>
                  <a:pt x="138389" y="50079"/>
                </a:lnTo>
                <a:lnTo>
                  <a:pt x="132783" y="41343"/>
                </a:lnTo>
                <a:lnTo>
                  <a:pt x="126450" y="34929"/>
                </a:lnTo>
                <a:lnTo>
                  <a:pt x="119392" y="30835"/>
                </a:lnTo>
                <a:lnTo>
                  <a:pt x="104000" y="23914"/>
                </a:lnTo>
                <a:lnTo>
                  <a:pt x="98094" y="20634"/>
                </a:lnTo>
                <a:lnTo>
                  <a:pt x="89936" y="15557"/>
                </a:lnTo>
                <a:lnTo>
                  <a:pt x="79524" y="8680"/>
                </a:lnTo>
                <a:lnTo>
                  <a:pt x="6685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1320840" y="4710960"/>
            <a:ext cx="143280" cy="122040"/>
          </a:xfrm>
          <a:custGeom>
            <a:avLst/>
            <a:gdLst/>
            <a:ahLst/>
            <a:rect l="l" t="t" r="r" b="b"/>
            <a:pathLst>
              <a:path w="143509" h="122554">
                <a:moveTo>
                  <a:pt x="66852" y="0"/>
                </a:moveTo>
                <a:lnTo>
                  <a:pt x="56248" y="6921"/>
                </a:lnTo>
                <a:lnTo>
                  <a:pt x="42976" y="21793"/>
                </a:lnTo>
                <a:lnTo>
                  <a:pt x="16979" y="40411"/>
                </a:lnTo>
                <a:lnTo>
                  <a:pt x="5308" y="50507"/>
                </a:lnTo>
                <a:lnTo>
                  <a:pt x="0" y="60071"/>
                </a:lnTo>
                <a:lnTo>
                  <a:pt x="11671" y="64312"/>
                </a:lnTo>
                <a:lnTo>
                  <a:pt x="23875" y="66459"/>
                </a:lnTo>
                <a:lnTo>
                  <a:pt x="75882" y="116395"/>
                </a:lnTo>
                <a:lnTo>
                  <a:pt x="79768" y="120294"/>
                </a:lnTo>
                <a:lnTo>
                  <a:pt x="86309" y="122250"/>
                </a:lnTo>
                <a:lnTo>
                  <a:pt x="95516" y="122250"/>
                </a:lnTo>
                <a:lnTo>
                  <a:pt x="96913" y="118706"/>
                </a:lnTo>
                <a:lnTo>
                  <a:pt x="98602" y="115684"/>
                </a:lnTo>
                <a:lnTo>
                  <a:pt x="119392" y="97282"/>
                </a:lnTo>
                <a:lnTo>
                  <a:pt x="127876" y="90373"/>
                </a:lnTo>
                <a:lnTo>
                  <a:pt x="143268" y="61137"/>
                </a:lnTo>
                <a:lnTo>
                  <a:pt x="138389" y="50079"/>
                </a:lnTo>
                <a:lnTo>
                  <a:pt x="132783" y="41343"/>
                </a:lnTo>
                <a:lnTo>
                  <a:pt x="126450" y="34929"/>
                </a:lnTo>
                <a:lnTo>
                  <a:pt x="119392" y="30835"/>
                </a:lnTo>
                <a:lnTo>
                  <a:pt x="104000" y="23914"/>
                </a:lnTo>
                <a:lnTo>
                  <a:pt x="98094" y="20634"/>
                </a:lnTo>
                <a:lnTo>
                  <a:pt x="89936" y="15557"/>
                </a:lnTo>
                <a:lnTo>
                  <a:pt x="79524" y="8680"/>
                </a:lnTo>
                <a:lnTo>
                  <a:pt x="6685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1320840" y="5688720"/>
            <a:ext cx="143280" cy="122040"/>
          </a:xfrm>
          <a:custGeom>
            <a:avLst/>
            <a:gdLst/>
            <a:ahLst/>
            <a:rect l="l" t="t" r="r" b="b"/>
            <a:pathLst>
              <a:path w="143509" h="122554">
                <a:moveTo>
                  <a:pt x="66852" y="0"/>
                </a:moveTo>
                <a:lnTo>
                  <a:pt x="56248" y="6921"/>
                </a:lnTo>
                <a:lnTo>
                  <a:pt x="42976" y="21793"/>
                </a:lnTo>
                <a:lnTo>
                  <a:pt x="16979" y="40411"/>
                </a:lnTo>
                <a:lnTo>
                  <a:pt x="5308" y="50507"/>
                </a:lnTo>
                <a:lnTo>
                  <a:pt x="0" y="60071"/>
                </a:lnTo>
                <a:lnTo>
                  <a:pt x="11671" y="64312"/>
                </a:lnTo>
                <a:lnTo>
                  <a:pt x="23875" y="66459"/>
                </a:lnTo>
                <a:lnTo>
                  <a:pt x="75882" y="116395"/>
                </a:lnTo>
                <a:lnTo>
                  <a:pt x="79768" y="120294"/>
                </a:lnTo>
                <a:lnTo>
                  <a:pt x="86309" y="122250"/>
                </a:lnTo>
                <a:lnTo>
                  <a:pt x="95516" y="122250"/>
                </a:lnTo>
                <a:lnTo>
                  <a:pt x="96913" y="118706"/>
                </a:lnTo>
                <a:lnTo>
                  <a:pt x="98602" y="115684"/>
                </a:lnTo>
                <a:lnTo>
                  <a:pt x="119392" y="97282"/>
                </a:lnTo>
                <a:lnTo>
                  <a:pt x="127876" y="90373"/>
                </a:lnTo>
                <a:lnTo>
                  <a:pt x="143268" y="61137"/>
                </a:lnTo>
                <a:lnTo>
                  <a:pt x="138389" y="50079"/>
                </a:lnTo>
                <a:lnTo>
                  <a:pt x="132783" y="41343"/>
                </a:lnTo>
                <a:lnTo>
                  <a:pt x="126450" y="34929"/>
                </a:lnTo>
                <a:lnTo>
                  <a:pt x="119392" y="30835"/>
                </a:lnTo>
                <a:lnTo>
                  <a:pt x="104000" y="23914"/>
                </a:lnTo>
                <a:lnTo>
                  <a:pt x="98094" y="20634"/>
                </a:lnTo>
                <a:lnTo>
                  <a:pt x="89936" y="15557"/>
                </a:lnTo>
                <a:lnTo>
                  <a:pt x="79524" y="8680"/>
                </a:lnTo>
                <a:lnTo>
                  <a:pt x="6685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"/>
          <p:cNvSpPr/>
          <p:nvPr/>
        </p:nvSpPr>
        <p:spPr>
          <a:xfrm>
            <a:off x="1320840" y="6666840"/>
            <a:ext cx="143280" cy="122040"/>
          </a:xfrm>
          <a:custGeom>
            <a:avLst/>
            <a:gdLst/>
            <a:ahLst/>
            <a:rect l="l" t="t" r="r" b="b"/>
            <a:pathLst>
              <a:path w="143509" h="122554">
                <a:moveTo>
                  <a:pt x="66852" y="0"/>
                </a:moveTo>
                <a:lnTo>
                  <a:pt x="56248" y="6921"/>
                </a:lnTo>
                <a:lnTo>
                  <a:pt x="42976" y="21793"/>
                </a:lnTo>
                <a:lnTo>
                  <a:pt x="16979" y="40411"/>
                </a:lnTo>
                <a:lnTo>
                  <a:pt x="5308" y="50507"/>
                </a:lnTo>
                <a:lnTo>
                  <a:pt x="0" y="60071"/>
                </a:lnTo>
                <a:lnTo>
                  <a:pt x="11671" y="64312"/>
                </a:lnTo>
                <a:lnTo>
                  <a:pt x="23875" y="66459"/>
                </a:lnTo>
                <a:lnTo>
                  <a:pt x="75882" y="116395"/>
                </a:lnTo>
                <a:lnTo>
                  <a:pt x="79768" y="120294"/>
                </a:lnTo>
                <a:lnTo>
                  <a:pt x="86309" y="122250"/>
                </a:lnTo>
                <a:lnTo>
                  <a:pt x="95516" y="122250"/>
                </a:lnTo>
                <a:lnTo>
                  <a:pt x="96913" y="118706"/>
                </a:lnTo>
                <a:lnTo>
                  <a:pt x="98602" y="115684"/>
                </a:lnTo>
                <a:lnTo>
                  <a:pt x="119392" y="97282"/>
                </a:lnTo>
                <a:lnTo>
                  <a:pt x="127876" y="90373"/>
                </a:lnTo>
                <a:lnTo>
                  <a:pt x="143268" y="61137"/>
                </a:lnTo>
                <a:lnTo>
                  <a:pt x="138389" y="50079"/>
                </a:lnTo>
                <a:lnTo>
                  <a:pt x="132783" y="41343"/>
                </a:lnTo>
                <a:lnTo>
                  <a:pt x="126450" y="34929"/>
                </a:lnTo>
                <a:lnTo>
                  <a:pt x="119392" y="30835"/>
                </a:lnTo>
                <a:lnTo>
                  <a:pt x="104000" y="23914"/>
                </a:lnTo>
                <a:lnTo>
                  <a:pt x="98094" y="20634"/>
                </a:lnTo>
                <a:lnTo>
                  <a:pt x="89936" y="15557"/>
                </a:lnTo>
                <a:lnTo>
                  <a:pt x="79524" y="8680"/>
                </a:lnTo>
                <a:lnTo>
                  <a:pt x="6685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6"/>
          <p:cNvSpPr/>
          <p:nvPr/>
        </p:nvSpPr>
        <p:spPr>
          <a:xfrm>
            <a:off x="1320840" y="7644600"/>
            <a:ext cx="143280" cy="122040"/>
          </a:xfrm>
          <a:custGeom>
            <a:avLst/>
            <a:gdLst/>
            <a:ahLst/>
            <a:rect l="l" t="t" r="r" b="b"/>
            <a:pathLst>
              <a:path w="143509" h="122554">
                <a:moveTo>
                  <a:pt x="66852" y="0"/>
                </a:moveTo>
                <a:lnTo>
                  <a:pt x="56248" y="6921"/>
                </a:lnTo>
                <a:lnTo>
                  <a:pt x="42976" y="21793"/>
                </a:lnTo>
                <a:lnTo>
                  <a:pt x="16979" y="40411"/>
                </a:lnTo>
                <a:lnTo>
                  <a:pt x="5308" y="50507"/>
                </a:lnTo>
                <a:lnTo>
                  <a:pt x="0" y="60071"/>
                </a:lnTo>
                <a:lnTo>
                  <a:pt x="11671" y="64312"/>
                </a:lnTo>
                <a:lnTo>
                  <a:pt x="23875" y="66459"/>
                </a:lnTo>
                <a:lnTo>
                  <a:pt x="75882" y="116395"/>
                </a:lnTo>
                <a:lnTo>
                  <a:pt x="79768" y="120294"/>
                </a:lnTo>
                <a:lnTo>
                  <a:pt x="86309" y="122250"/>
                </a:lnTo>
                <a:lnTo>
                  <a:pt x="95516" y="122250"/>
                </a:lnTo>
                <a:lnTo>
                  <a:pt x="96913" y="118706"/>
                </a:lnTo>
                <a:lnTo>
                  <a:pt x="98602" y="115684"/>
                </a:lnTo>
                <a:lnTo>
                  <a:pt x="119392" y="97282"/>
                </a:lnTo>
                <a:lnTo>
                  <a:pt x="127876" y="90373"/>
                </a:lnTo>
                <a:lnTo>
                  <a:pt x="143268" y="61137"/>
                </a:lnTo>
                <a:lnTo>
                  <a:pt x="138389" y="50077"/>
                </a:lnTo>
                <a:lnTo>
                  <a:pt x="132783" y="41338"/>
                </a:lnTo>
                <a:lnTo>
                  <a:pt x="126450" y="34923"/>
                </a:lnTo>
                <a:lnTo>
                  <a:pt x="119392" y="30835"/>
                </a:lnTo>
                <a:lnTo>
                  <a:pt x="104000" y="23914"/>
                </a:lnTo>
                <a:lnTo>
                  <a:pt x="98094" y="20634"/>
                </a:lnTo>
                <a:lnTo>
                  <a:pt x="89936" y="15557"/>
                </a:lnTo>
                <a:lnTo>
                  <a:pt x="79524" y="8680"/>
                </a:lnTo>
                <a:lnTo>
                  <a:pt x="6685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7"/>
          <p:cNvSpPr/>
          <p:nvPr/>
        </p:nvSpPr>
        <p:spPr>
          <a:xfrm>
            <a:off x="1778040" y="3517920"/>
            <a:ext cx="2494440" cy="44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Un-wrapper</a:t>
            </a:r>
            <a:endParaRPr/>
          </a:p>
          <a:p>
            <a:pPr marL="12600">
              <a:lnSpc>
                <a:spcPct val="183000"/>
              </a:lnSpc>
            </a:pP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Segregator  </a:t>
            </a:r>
            <a:r>
              <a:rPr b="1" lang="en-US" sz="35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Execution  </a:t>
            </a: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Formatter  </a:t>
            </a:r>
            <a:r>
              <a:rPr b="1" lang="en-US" sz="3500" spc="2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</a:t>
            </a:r>
            <a:r>
              <a:rPr b="1" lang="en-US" sz="35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</a:t>
            </a: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sp</a:t>
            </a:r>
            <a:r>
              <a:rPr b="1" lang="en-US" sz="35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</a:t>
            </a: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nd</a:t>
            </a:r>
            <a:r>
              <a:rPr b="1" lang="en-US" sz="35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er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879560" y="1523880"/>
            <a:ext cx="9244080" cy="219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28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Clustering </a:t>
            </a:r>
            <a:r>
              <a:rPr lang="en-US" sz="7200" spc="-20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Vs</a:t>
            </a:r>
            <a:r>
              <a:rPr lang="en-US" sz="7200" spc="-66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34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Sharding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308240" y="3789720"/>
            <a:ext cx="971208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Clustering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-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Using multiple application servers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access the same database. Used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for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computation  intensive, parallelized, analytical applications that 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work on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non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volatile</a:t>
            </a:r>
            <a:r>
              <a:rPr b="1" lang="en-US" sz="3200" spc="-77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data.</a:t>
            </a:r>
            <a:endParaRPr/>
          </a:p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Sharding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-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Splitting up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large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table</a:t>
            </a:r>
            <a:r>
              <a:rPr b="1" lang="en-US" sz="3200" spc="-1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data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2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horizontally.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Sharding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done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spread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load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and  improve access</a:t>
            </a:r>
            <a:r>
              <a:rPr b="1" lang="en-US" sz="3200" spc="-3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speed.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308240" y="1670040"/>
            <a:ext cx="10388160" cy="211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6950" spc="35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Sharding </a:t>
            </a:r>
            <a:r>
              <a:rPr lang="en-US" sz="6950" spc="-18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Vs </a:t>
            </a:r>
            <a:r>
              <a:rPr lang="en-US" sz="6950" spc="17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Mysql</a:t>
            </a:r>
            <a:r>
              <a:rPr lang="en-US" sz="6950" spc="-66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6950" spc="38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Cluster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1308240" y="3594240"/>
            <a:ext cx="10388160" cy="6201360"/>
          </a:xfrm>
          <a:prstGeom prst="rect">
            <a:avLst/>
          </a:prstGeom>
          <a:noFill/>
          <a:ln>
            <a:noFill/>
          </a:ln>
        </p:spPr>
        <p:txBody>
          <a:bodyPr lIns="0" rIns="0" tIns="635040" bIns="0"/>
          <a:p>
            <a:pPr marL="355680" indent="-342720">
              <a:lnSpc>
                <a:spcPct val="100000"/>
              </a:lnSpc>
              <a:buFont typeface="Arial"/>
              <a:buChar char="•"/>
            </a:pPr>
            <a:r>
              <a:rPr b="1" lang="en-US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Differences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</a:t>
            </a:r>
            <a:r>
              <a:rPr b="1" lang="en-US" sz="3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intention</a:t>
            </a:r>
            <a:endParaRPr/>
          </a:p>
          <a:p>
            <a:pPr marL="355680" indent="-342720">
              <a:lnSpc>
                <a:spcPct val="100000"/>
              </a:lnSpc>
              <a:buFont typeface="Arial"/>
              <a:buChar char="•"/>
            </a:pP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Architecture</a:t>
            </a:r>
            <a:r>
              <a:rPr b="1" lang="en-US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differences</a:t>
            </a:r>
            <a:endParaRPr/>
          </a:p>
          <a:p>
            <a:pPr marL="355680" indent="-342720">
              <a:lnSpc>
                <a:spcPct val="100000"/>
              </a:lnSpc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SQL</a:t>
            </a:r>
            <a:r>
              <a:rPr b="1" lang="en-US" sz="32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operations</a:t>
            </a:r>
            <a:endParaRPr/>
          </a:p>
          <a:p>
            <a:pPr marL="355680" indent="-342720">
              <a:lnSpc>
                <a:spcPct val="100000"/>
              </a:lnSpc>
              <a:buFont typeface="Arial"/>
              <a:buChar char="•"/>
            </a:pP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Horizontal partitioning</a:t>
            </a:r>
            <a:endParaRPr/>
          </a:p>
          <a:p>
            <a:pPr marL="355680" indent="-342720">
              <a:lnSpc>
                <a:spcPct val="100000"/>
              </a:lnSpc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Rebalancing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data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Backup</a:t>
            </a:r>
            <a:r>
              <a:rPr b="1" lang="en-US" sz="3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Strategies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68280">
              <a:lnSpc>
                <a:spcPct val="100000"/>
              </a:lnSpc>
            </a:pPr>
            <a:r>
              <a:rPr lang="en-US" sz="7200" spc="38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Differences </a:t>
            </a:r>
            <a:r>
              <a:rPr lang="en-US" sz="7200" spc="-7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</a:t>
            </a:r>
            <a:r>
              <a:rPr lang="en-US" sz="7200" spc="-75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26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Intension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1308240" y="3594240"/>
            <a:ext cx="10388160" cy="55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55680" indent="-342720">
              <a:lnSpc>
                <a:spcPct val="100000"/>
              </a:lnSpc>
              <a:buFont typeface="Arial"/>
              <a:buChar char="•"/>
            </a:pP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Sharding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designed</a:t>
            </a:r>
            <a:r>
              <a:rPr b="1" lang="en-US" sz="32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</a:t>
            </a:r>
            <a:endParaRPr/>
          </a:p>
          <a:p>
            <a:pPr marL="495360" indent="-482400">
              <a:lnSpc>
                <a:spcPct val="100000"/>
              </a:lnSpc>
              <a:buFont typeface="MS UI Gothic"/>
              <a:buChar char="➢"/>
            </a:pP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Quick</a:t>
            </a:r>
            <a:r>
              <a:rPr b="1" lang="en-US" sz="32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Scalability</a:t>
            </a:r>
            <a:endParaRPr/>
          </a:p>
          <a:p>
            <a:pPr marL="495360" indent="-482400">
              <a:lnSpc>
                <a:spcPct val="100000"/>
              </a:lnSpc>
              <a:buFont typeface="MS UI Gothic"/>
              <a:buChar char="➢"/>
            </a:pP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Handling high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write/read</a:t>
            </a:r>
            <a:r>
              <a:rPr b="1" lang="en-US" sz="32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ratios</a:t>
            </a:r>
            <a:endParaRPr/>
          </a:p>
          <a:p>
            <a:pPr marL="355680" indent="-342720">
              <a:lnSpc>
                <a:spcPct val="100000"/>
              </a:lnSpc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MySQL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Clusters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are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designed</a:t>
            </a:r>
            <a:r>
              <a:rPr b="1" lang="en-US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</a:t>
            </a:r>
            <a:endParaRPr/>
          </a:p>
          <a:p>
            <a:pPr marL="495360" indent="-482400">
              <a:lnSpc>
                <a:spcPct val="100000"/>
              </a:lnSpc>
              <a:buFont typeface="MS UI Gothic"/>
              <a:buChar char="➢"/>
            </a:pP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Fast</a:t>
            </a:r>
            <a:r>
              <a:rPr b="1" lang="en-US" sz="32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Responses</a:t>
            </a:r>
            <a:endParaRPr/>
          </a:p>
          <a:p>
            <a:pPr marL="495360" indent="-482400">
              <a:lnSpc>
                <a:spcPct val="100000"/>
              </a:lnSpc>
              <a:buFont typeface="MS UI Gothic"/>
              <a:buChar char="➢"/>
            </a:pP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Always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on 99.999%</a:t>
            </a:r>
            <a:r>
              <a:rPr b="1" lang="en-US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reliability</a:t>
            </a:r>
            <a:endParaRPr/>
          </a:p>
          <a:p>
            <a:pPr marL="495360" indent="-482400">
              <a:lnSpc>
                <a:spcPct val="100000"/>
              </a:lnSpc>
              <a:buFont typeface="MS UI Gothic"/>
              <a:buChar char="➢"/>
            </a:pP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Handling high read/write</a:t>
            </a:r>
            <a:r>
              <a:rPr b="1" lang="en-US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ratios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28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Architectural</a:t>
            </a:r>
            <a:r>
              <a:rPr lang="en-US" sz="7200" spc="-17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38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Differences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1308240" y="3738600"/>
            <a:ext cx="9995760" cy="38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MySQL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Clusters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are geared to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handle fast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fail</a:t>
            </a:r>
            <a:r>
              <a:rPr b="1" lang="en-US" sz="3200" spc="-83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overs  </a:t>
            </a:r>
            <a:r>
              <a:rPr b="1" lang="en-US" sz="3200" spc="-2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automatically.</a:t>
            </a:r>
            <a:endParaRPr/>
          </a:p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This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ensured by replicating the data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several  database nodes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handle random node</a:t>
            </a:r>
            <a:r>
              <a:rPr b="1" lang="en-US" sz="3200" spc="3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failures.</a:t>
            </a:r>
            <a:endParaRPr/>
          </a:p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While any number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shards can be added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 system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as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long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as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network supports, the number 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nodes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 a MySQL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Cluster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is</a:t>
            </a:r>
            <a:r>
              <a:rPr b="1" lang="en-US" sz="3200" spc="-77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limited.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35160" y="1257480"/>
            <a:ext cx="692424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66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</a:t>
            </a:r>
            <a:r>
              <a:rPr lang="en-US" sz="7200" spc="-21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540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Operations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308240" y="4640400"/>
            <a:ext cx="10209240" cy="20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On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Shards, joins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are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inherently impossible.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MySQL 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Clusters support joins but they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are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much slower than 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on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traditional databases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as it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has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be run against  data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on </a:t>
            </a:r>
            <a:r>
              <a:rPr b="1" lang="en-US" sz="3200" spc="-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different</a:t>
            </a:r>
            <a:r>
              <a:rPr b="1" lang="en-US" sz="3200" spc="-4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nodes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930320" y="1359000"/>
            <a:ext cx="914292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27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Horizontal</a:t>
            </a:r>
            <a:r>
              <a:rPr lang="en-US" sz="7200" spc="-18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2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Partitioning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308240" y="4322880"/>
            <a:ext cx="10110600" cy="27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On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Shards the partitioning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logic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can be defined by  the </a:t>
            </a:r>
            <a:r>
              <a:rPr b="1" lang="en-US" sz="3200" spc="-3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user.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So essentially any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logic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can be</a:t>
            </a:r>
            <a:r>
              <a:rPr b="1" lang="en-US" sz="3200" spc="83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employed.</a:t>
            </a:r>
            <a:endParaRPr/>
          </a:p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As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MySQL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Cluster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5.1.6, all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Cluster tables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are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by  default partitioned by </a:t>
            </a:r>
            <a:r>
              <a:rPr b="1" lang="en-US" sz="3200" spc="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KEY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using the table's primary  key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as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partitioning</a:t>
            </a:r>
            <a:r>
              <a:rPr b="1" lang="en-US" sz="3200" spc="-2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7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key.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308240" y="1149480"/>
            <a:ext cx="103881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5150" spc="27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Different</a:t>
            </a:r>
            <a:r>
              <a:rPr lang="en-US" sz="5150" spc="-12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5150" spc="18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ways</a:t>
            </a:r>
            <a:r>
              <a:rPr lang="en-US" sz="5150" spc="-12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5150" spc="48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</a:t>
            </a:r>
            <a:r>
              <a:rPr lang="en-US" sz="5150" spc="-12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5150" spc="28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Scale</a:t>
            </a:r>
            <a:r>
              <a:rPr lang="en-US" sz="5150" spc="-12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5150" spc="48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lang="en-US" sz="5150" spc="-12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5150" spc="46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Database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20840" y="3171960"/>
            <a:ext cx="114480" cy="97560"/>
          </a:xfrm>
          <a:custGeom>
            <a:avLst/>
            <a:gdLst/>
            <a:ahLst/>
            <a:rect l="l" t="t" r="r" b="b"/>
            <a:pathLst>
              <a:path w="114934" h="97789">
                <a:moveTo>
                  <a:pt x="53492" y="0"/>
                </a:moveTo>
                <a:lnTo>
                  <a:pt x="44996" y="5537"/>
                </a:lnTo>
                <a:lnTo>
                  <a:pt x="34378" y="17437"/>
                </a:lnTo>
                <a:lnTo>
                  <a:pt x="13588" y="32321"/>
                </a:lnTo>
                <a:lnTo>
                  <a:pt x="4241" y="40398"/>
                </a:lnTo>
                <a:lnTo>
                  <a:pt x="0" y="48056"/>
                </a:lnTo>
                <a:lnTo>
                  <a:pt x="9334" y="51460"/>
                </a:lnTo>
                <a:lnTo>
                  <a:pt x="19100" y="53162"/>
                </a:lnTo>
                <a:lnTo>
                  <a:pt x="60706" y="93116"/>
                </a:lnTo>
                <a:lnTo>
                  <a:pt x="63817" y="96240"/>
                </a:lnTo>
                <a:lnTo>
                  <a:pt x="69049" y="97802"/>
                </a:lnTo>
                <a:lnTo>
                  <a:pt x="76415" y="97802"/>
                </a:lnTo>
                <a:lnTo>
                  <a:pt x="77533" y="94970"/>
                </a:lnTo>
                <a:lnTo>
                  <a:pt x="78879" y="92557"/>
                </a:lnTo>
                <a:lnTo>
                  <a:pt x="95516" y="77825"/>
                </a:lnTo>
                <a:lnTo>
                  <a:pt x="102298" y="72301"/>
                </a:lnTo>
                <a:lnTo>
                  <a:pt x="114604" y="48907"/>
                </a:lnTo>
                <a:lnTo>
                  <a:pt x="110709" y="40061"/>
                </a:lnTo>
                <a:lnTo>
                  <a:pt x="106227" y="33070"/>
                </a:lnTo>
                <a:lnTo>
                  <a:pt x="101162" y="27937"/>
                </a:lnTo>
                <a:lnTo>
                  <a:pt x="95516" y="24663"/>
                </a:lnTo>
                <a:lnTo>
                  <a:pt x="83197" y="19138"/>
                </a:lnTo>
                <a:lnTo>
                  <a:pt x="78475" y="16509"/>
                </a:lnTo>
                <a:lnTo>
                  <a:pt x="71950" y="12446"/>
                </a:lnTo>
                <a:lnTo>
                  <a:pt x="63622" y="6944"/>
                </a:lnTo>
                <a:lnTo>
                  <a:pt x="5349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320840" y="5826240"/>
            <a:ext cx="114480" cy="97920"/>
          </a:xfrm>
          <a:custGeom>
            <a:avLst/>
            <a:gdLst/>
            <a:ahLst/>
            <a:rect l="l" t="t" r="r" b="b"/>
            <a:pathLst>
              <a:path w="114934" h="98425">
                <a:moveTo>
                  <a:pt x="53492" y="0"/>
                </a:moveTo>
                <a:lnTo>
                  <a:pt x="44996" y="5537"/>
                </a:lnTo>
                <a:lnTo>
                  <a:pt x="34378" y="17437"/>
                </a:lnTo>
                <a:lnTo>
                  <a:pt x="13588" y="32321"/>
                </a:lnTo>
                <a:lnTo>
                  <a:pt x="4241" y="40398"/>
                </a:lnTo>
                <a:lnTo>
                  <a:pt x="0" y="48056"/>
                </a:lnTo>
                <a:lnTo>
                  <a:pt x="9334" y="51460"/>
                </a:lnTo>
                <a:lnTo>
                  <a:pt x="19100" y="53162"/>
                </a:lnTo>
                <a:lnTo>
                  <a:pt x="60706" y="93116"/>
                </a:lnTo>
                <a:lnTo>
                  <a:pt x="63817" y="96240"/>
                </a:lnTo>
                <a:lnTo>
                  <a:pt x="69049" y="97802"/>
                </a:lnTo>
                <a:lnTo>
                  <a:pt x="76415" y="97802"/>
                </a:lnTo>
                <a:lnTo>
                  <a:pt x="77533" y="94970"/>
                </a:lnTo>
                <a:lnTo>
                  <a:pt x="78879" y="92557"/>
                </a:lnTo>
                <a:lnTo>
                  <a:pt x="95516" y="77825"/>
                </a:lnTo>
                <a:lnTo>
                  <a:pt x="102298" y="72288"/>
                </a:lnTo>
                <a:lnTo>
                  <a:pt x="114604" y="48907"/>
                </a:lnTo>
                <a:lnTo>
                  <a:pt x="110709" y="40061"/>
                </a:lnTo>
                <a:lnTo>
                  <a:pt x="106227" y="33070"/>
                </a:lnTo>
                <a:lnTo>
                  <a:pt x="101162" y="27937"/>
                </a:lnTo>
                <a:lnTo>
                  <a:pt x="95516" y="24663"/>
                </a:lnTo>
                <a:lnTo>
                  <a:pt x="83197" y="19138"/>
                </a:lnTo>
                <a:lnTo>
                  <a:pt x="78475" y="16509"/>
                </a:lnTo>
                <a:lnTo>
                  <a:pt x="71950" y="12445"/>
                </a:lnTo>
                <a:lnTo>
                  <a:pt x="63622" y="6944"/>
                </a:lnTo>
                <a:lnTo>
                  <a:pt x="5349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498680" y="2966760"/>
            <a:ext cx="5358960" cy="45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10000"/>
              </a:lnSpc>
            </a:pPr>
            <a:r>
              <a:rPr b="1" i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Horizontal Scaling </a:t>
            </a:r>
            <a:r>
              <a:rPr b="1" i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</a:t>
            </a:r>
            <a:r>
              <a:rPr b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It is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 ability </a:t>
            </a:r>
            <a:r>
              <a:rPr b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increase the capacity </a:t>
            </a:r>
            <a:r>
              <a:rPr b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existing hardware </a:t>
            </a:r>
            <a:r>
              <a:rPr b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or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software by  adding</a:t>
            </a:r>
            <a:r>
              <a:rPr b="1" lang="en-US" sz="2800" spc="-5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resources.</a:t>
            </a:r>
            <a:endParaRPr/>
          </a:p>
          <a:p>
            <a:pPr marL="12600">
              <a:lnSpc>
                <a:spcPct val="100000"/>
              </a:lnSpc>
            </a:pPr>
            <a:endParaRPr/>
          </a:p>
          <a:p>
            <a:pPr marL="12600">
              <a:lnSpc>
                <a:spcPct val="100000"/>
              </a:lnSpc>
            </a:pPr>
            <a:endParaRPr/>
          </a:p>
          <a:p>
            <a:pPr marL="12600">
              <a:lnSpc>
                <a:spcPct val="110000"/>
              </a:lnSpc>
            </a:pPr>
            <a:r>
              <a:rPr b="1" i="1" lang="en-US" sz="2800" spc="-2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Vertical </a:t>
            </a:r>
            <a:r>
              <a:rPr b="1" i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Scaling </a:t>
            </a:r>
            <a:r>
              <a:rPr b="1" i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</a:t>
            </a:r>
            <a:r>
              <a:rPr b="1" lang="en-US" sz="2800" spc="-3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Vertical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scaling  </a:t>
            </a:r>
            <a:r>
              <a:rPr b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is limited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by the fact that </a:t>
            </a:r>
            <a:r>
              <a:rPr b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you 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can only </a:t>
            </a:r>
            <a:r>
              <a:rPr b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get as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big </a:t>
            </a:r>
            <a:r>
              <a:rPr b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as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size </a:t>
            </a:r>
            <a:r>
              <a:rPr b="1" lang="en-US" sz="28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 </a:t>
            </a:r>
            <a:r>
              <a:rPr b="1" lang="en-US" sz="28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</a:t>
            </a:r>
            <a:r>
              <a:rPr b="1" lang="en-US" sz="2800" spc="-7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800" spc="-2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server.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6946920" y="3606840"/>
            <a:ext cx="5295600" cy="3784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108160" y="1119960"/>
            <a:ext cx="8787240" cy="177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908440" indent="-2895120">
              <a:lnSpc>
                <a:spcPct val="129000"/>
              </a:lnSpc>
            </a:pPr>
            <a:r>
              <a:rPr lang="en-US" sz="5100" spc="19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Rebalancing</a:t>
            </a:r>
            <a:r>
              <a:rPr lang="en-US" sz="5100" spc="-12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5100" spc="42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</a:t>
            </a:r>
            <a:r>
              <a:rPr lang="en-US" sz="5100" spc="-12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5100" spc="41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</a:t>
            </a:r>
            <a:r>
              <a:rPr lang="en-US" sz="5100" spc="-12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5100" spc="35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Backup  </a:t>
            </a:r>
            <a:r>
              <a:rPr lang="en-US" sz="5100" spc="31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Strategies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320840" y="4610160"/>
            <a:ext cx="131040" cy="111240"/>
          </a:xfrm>
          <a:custGeom>
            <a:avLst/>
            <a:gdLst/>
            <a:ahLst/>
            <a:rect l="l" t="t" r="r" b="b"/>
            <a:pathLst>
              <a:path w="131444" h="111760">
                <a:moveTo>
                  <a:pt x="61125" y="0"/>
                </a:moveTo>
                <a:lnTo>
                  <a:pt x="51422" y="6324"/>
                </a:lnTo>
                <a:lnTo>
                  <a:pt x="39293" y="19926"/>
                </a:lnTo>
                <a:lnTo>
                  <a:pt x="15519" y="36944"/>
                </a:lnTo>
                <a:lnTo>
                  <a:pt x="4851" y="46177"/>
                </a:lnTo>
                <a:lnTo>
                  <a:pt x="0" y="54914"/>
                </a:lnTo>
                <a:lnTo>
                  <a:pt x="10668" y="58800"/>
                </a:lnTo>
                <a:lnTo>
                  <a:pt x="21831" y="60756"/>
                </a:lnTo>
                <a:lnTo>
                  <a:pt x="69367" y="106413"/>
                </a:lnTo>
                <a:lnTo>
                  <a:pt x="72936" y="109982"/>
                </a:lnTo>
                <a:lnTo>
                  <a:pt x="78917" y="111772"/>
                </a:lnTo>
                <a:lnTo>
                  <a:pt x="87325" y="111772"/>
                </a:lnTo>
                <a:lnTo>
                  <a:pt x="88607" y="108521"/>
                </a:lnTo>
                <a:lnTo>
                  <a:pt x="90157" y="105765"/>
                </a:lnTo>
                <a:lnTo>
                  <a:pt x="93713" y="101244"/>
                </a:lnTo>
                <a:lnTo>
                  <a:pt x="96050" y="98971"/>
                </a:lnTo>
                <a:lnTo>
                  <a:pt x="98971" y="96723"/>
                </a:lnTo>
                <a:lnTo>
                  <a:pt x="101866" y="94449"/>
                </a:lnTo>
                <a:lnTo>
                  <a:pt x="109156" y="88938"/>
                </a:lnTo>
                <a:lnTo>
                  <a:pt x="116916" y="82626"/>
                </a:lnTo>
                <a:lnTo>
                  <a:pt x="130987" y="55892"/>
                </a:lnTo>
                <a:lnTo>
                  <a:pt x="126528" y="45781"/>
                </a:lnTo>
                <a:lnTo>
                  <a:pt x="121400" y="37795"/>
                </a:lnTo>
                <a:lnTo>
                  <a:pt x="115609" y="31932"/>
                </a:lnTo>
                <a:lnTo>
                  <a:pt x="109156" y="28194"/>
                </a:lnTo>
                <a:lnTo>
                  <a:pt x="95084" y="21869"/>
                </a:lnTo>
                <a:lnTo>
                  <a:pt x="89684" y="18868"/>
                </a:lnTo>
                <a:lnTo>
                  <a:pt x="82224" y="14225"/>
                </a:lnTo>
                <a:lnTo>
                  <a:pt x="72705" y="7937"/>
                </a:lnTo>
                <a:lnTo>
                  <a:pt x="61125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1320840" y="6210360"/>
            <a:ext cx="131040" cy="111240"/>
          </a:xfrm>
          <a:custGeom>
            <a:avLst/>
            <a:gdLst/>
            <a:ahLst/>
            <a:rect l="l" t="t" r="r" b="b"/>
            <a:pathLst>
              <a:path w="131444" h="111760">
                <a:moveTo>
                  <a:pt x="61125" y="0"/>
                </a:moveTo>
                <a:lnTo>
                  <a:pt x="51422" y="6324"/>
                </a:lnTo>
                <a:lnTo>
                  <a:pt x="39293" y="19926"/>
                </a:lnTo>
                <a:lnTo>
                  <a:pt x="15519" y="36944"/>
                </a:lnTo>
                <a:lnTo>
                  <a:pt x="4851" y="46177"/>
                </a:lnTo>
                <a:lnTo>
                  <a:pt x="0" y="54914"/>
                </a:lnTo>
                <a:lnTo>
                  <a:pt x="10668" y="58800"/>
                </a:lnTo>
                <a:lnTo>
                  <a:pt x="21831" y="60756"/>
                </a:lnTo>
                <a:lnTo>
                  <a:pt x="69367" y="106413"/>
                </a:lnTo>
                <a:lnTo>
                  <a:pt x="72936" y="109982"/>
                </a:lnTo>
                <a:lnTo>
                  <a:pt x="78917" y="111772"/>
                </a:lnTo>
                <a:lnTo>
                  <a:pt x="87325" y="111772"/>
                </a:lnTo>
                <a:lnTo>
                  <a:pt x="88607" y="108521"/>
                </a:lnTo>
                <a:lnTo>
                  <a:pt x="90157" y="105765"/>
                </a:lnTo>
                <a:lnTo>
                  <a:pt x="93713" y="101244"/>
                </a:lnTo>
                <a:lnTo>
                  <a:pt x="96050" y="98971"/>
                </a:lnTo>
                <a:lnTo>
                  <a:pt x="98971" y="96723"/>
                </a:lnTo>
                <a:lnTo>
                  <a:pt x="101866" y="94449"/>
                </a:lnTo>
                <a:lnTo>
                  <a:pt x="109156" y="88938"/>
                </a:lnTo>
                <a:lnTo>
                  <a:pt x="116916" y="82626"/>
                </a:lnTo>
                <a:lnTo>
                  <a:pt x="130987" y="55892"/>
                </a:lnTo>
                <a:lnTo>
                  <a:pt x="126528" y="45781"/>
                </a:lnTo>
                <a:lnTo>
                  <a:pt x="121400" y="37795"/>
                </a:lnTo>
                <a:lnTo>
                  <a:pt x="115609" y="31932"/>
                </a:lnTo>
                <a:lnTo>
                  <a:pt x="109156" y="28194"/>
                </a:lnTo>
                <a:lnTo>
                  <a:pt x="95084" y="21869"/>
                </a:lnTo>
                <a:lnTo>
                  <a:pt x="89684" y="18868"/>
                </a:lnTo>
                <a:lnTo>
                  <a:pt x="82224" y="14225"/>
                </a:lnTo>
                <a:lnTo>
                  <a:pt x="72705" y="7937"/>
                </a:lnTo>
                <a:lnTo>
                  <a:pt x="61125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4"/>
          <p:cNvSpPr txBox="1"/>
          <p:nvPr/>
        </p:nvSpPr>
        <p:spPr>
          <a:xfrm>
            <a:off x="1308240" y="3594240"/>
            <a:ext cx="10388160" cy="6346080"/>
          </a:xfrm>
          <a:prstGeom prst="rect">
            <a:avLst/>
          </a:prstGeom>
          <a:noFill/>
          <a:ln>
            <a:noFill/>
          </a:ln>
        </p:spPr>
        <p:txBody>
          <a:bodyPr lIns="0" rIns="0" tIns="779760" bIns="0"/>
          <a:p>
            <a:pPr marL="406440">
              <a:lnSpc>
                <a:spcPct val="109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shard, These features have been custom  implemented </a:t>
            </a:r>
            <a:r>
              <a:rPr b="1" lang="en-US" sz="32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currently.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There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are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some libraries that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are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coming up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assist the</a:t>
            </a:r>
            <a:r>
              <a:rPr b="1" lang="en-US" sz="3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same.</a:t>
            </a:r>
            <a:endParaRPr/>
          </a:p>
          <a:p>
            <a:pPr marL="406440">
              <a:lnSpc>
                <a:spcPct val="109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On a MySQL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Cluster these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are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implemented and  require least</a:t>
            </a:r>
            <a:r>
              <a:rPr b="1" lang="en-US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work.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400480">
              <a:lnSpc>
                <a:spcPct val="100000"/>
              </a:lnSpc>
            </a:pPr>
            <a:r>
              <a:rPr lang="en-US" sz="7200" spc="6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Shard-Query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1308240" y="3789720"/>
            <a:ext cx="1019268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20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GRID,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or </a:t>
            </a:r>
            <a:r>
              <a:rPr b="1" lang="en-US" sz="320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"Group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Redundant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Independent  </a:t>
            </a:r>
            <a:r>
              <a:rPr b="1" lang="en-US" sz="320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Databases"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is a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collection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nodes that represent one 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large </a:t>
            </a:r>
            <a:r>
              <a:rPr b="1" lang="en-US" sz="320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"virtual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schema". Each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node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grid is 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uniquely identified by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hostname,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port and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schema</a:t>
            </a:r>
            <a:r>
              <a:rPr b="1" lang="en-US" sz="3200" spc="-63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name.</a:t>
            </a:r>
            <a:endParaRPr/>
          </a:p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Shard-Query supports multiple </a:t>
            </a:r>
            <a:r>
              <a:rPr b="1" lang="en-US" sz="3200" spc="-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different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virtual  schema, each </a:t>
            </a:r>
            <a:r>
              <a:rPr b="1" lang="en-US" sz="32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with a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unique sharding</a:t>
            </a:r>
            <a:r>
              <a:rPr b="1" lang="en-US" sz="3200" spc="-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2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setup.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825480">
              <a:lnSpc>
                <a:spcPct val="100000"/>
              </a:lnSpc>
            </a:pPr>
            <a:r>
              <a:rPr lang="en-US" sz="7200" spc="55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Shard-Query(cont..)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308240" y="3936960"/>
            <a:ext cx="10127880" cy="34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0880" indent="-367920">
              <a:lnSpc>
                <a:spcPct val="111000"/>
              </a:lnSpc>
              <a:buClr>
                <a:srgbClr val="323332"/>
              </a:buClr>
              <a:buSzPct val="125000"/>
              <a:buFont typeface="Symbol" charset="2"/>
              <a:buChar char=""/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Shard-Query requires that one node be designated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 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</a:t>
            </a:r>
            <a:r>
              <a:rPr b="1" lang="en-US" sz="3000" spc="-2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configuration</a:t>
            </a:r>
            <a:r>
              <a:rPr b="1" lang="en-US" sz="3000" spc="-12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2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repository.</a:t>
            </a:r>
            <a:endParaRPr/>
          </a:p>
          <a:p>
            <a:pPr marL="380880" indent="-367920">
              <a:lnSpc>
                <a:spcPct val="111000"/>
              </a:lnSpc>
              <a:buClr>
                <a:srgbClr val="323332"/>
              </a:buClr>
              <a:buSzPct val="125000"/>
              <a:buFont typeface="Symbol" charset="2"/>
              <a:buChar char=""/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Shard-Query stores data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storage nodes.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All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storage  nodes must contain identical schema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order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Shard-  Query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work</a:t>
            </a:r>
            <a:r>
              <a:rPr b="1" lang="en-US" sz="3000" spc="-52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32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properly.</a:t>
            </a:r>
            <a:endParaRPr/>
          </a:p>
          <a:p>
            <a:pPr marL="380880" indent="-367920">
              <a:lnSpc>
                <a:spcPct val="111000"/>
              </a:lnSpc>
              <a:buClr>
                <a:srgbClr val="323332"/>
              </a:buClr>
              <a:buSzPct val="125000"/>
              <a:buFont typeface="Symbol" charset="2"/>
              <a:buChar char=""/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Storage nodes contain both sharded and unsharded  tables.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276720" y="1650960"/>
            <a:ext cx="64551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38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Sharded-Tables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1308240" y="4444920"/>
            <a:ext cx="10094760" cy="24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0880" indent="-367920" algn="just">
              <a:lnSpc>
                <a:spcPct val="111000"/>
              </a:lnSpc>
              <a:buClr>
                <a:srgbClr val="323332"/>
              </a:buClr>
              <a:buSzPct val="125000"/>
              <a:buFont typeface="Symbol" charset="2"/>
              <a:buChar char=""/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When setting up </a:t>
            </a:r>
            <a:r>
              <a:rPr b="1" lang="en-US" sz="3000" spc="-2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Shard-Query,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000" spc="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"shard </a:t>
            </a:r>
            <a:r>
              <a:rPr b="1" lang="en-US" sz="3000" spc="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key"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selected.  This column, when present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 a </a:t>
            </a:r>
            <a:r>
              <a:rPr b="1" lang="en-US" sz="3000" spc="-6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row, </a:t>
            </a:r>
            <a:r>
              <a:rPr b="1" lang="en-US" sz="3000" spc="-32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identifies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table  as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being</a:t>
            </a:r>
            <a:r>
              <a:rPr b="1" lang="en-US" sz="3000" spc="-58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“sharded”.</a:t>
            </a:r>
            <a:endParaRPr/>
          </a:p>
          <a:p>
            <a:pPr marL="380880" indent="-367920" algn="just">
              <a:lnSpc>
                <a:spcPct val="111000"/>
              </a:lnSpc>
              <a:buClr>
                <a:srgbClr val="323332"/>
              </a:buClr>
              <a:buSzPct val="125000"/>
              <a:buFont typeface="Symbol" charset="2"/>
              <a:buChar char=""/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This means that the data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table will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depend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on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 value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</a:t>
            </a:r>
            <a:r>
              <a:rPr b="1" lang="en-US" sz="3000" spc="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"shard </a:t>
            </a:r>
            <a:r>
              <a:rPr b="1" lang="en-US" sz="3000" spc="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key"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column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each</a:t>
            </a:r>
            <a:r>
              <a:rPr b="1" lang="en-US" sz="3000" spc="-38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6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row.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346040">
              <a:lnSpc>
                <a:spcPct val="100000"/>
              </a:lnSpc>
            </a:pPr>
            <a:r>
              <a:rPr lang="en-US" sz="7200" spc="39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UnSharded-Tables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308240" y="4191120"/>
            <a:ext cx="10117080" cy="29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0880" indent="-367920">
              <a:lnSpc>
                <a:spcPct val="111000"/>
              </a:lnSpc>
              <a:buClr>
                <a:srgbClr val="323332"/>
              </a:buClr>
              <a:buSzPct val="125000"/>
              <a:buFont typeface="Symbol" charset="2"/>
              <a:buChar char=""/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Shard-Query supports un-sharded tables. Un-sharded 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tables are tables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which do not contain the </a:t>
            </a:r>
            <a:r>
              <a:rPr b="1" lang="en-US" sz="3000" spc="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"shard key". 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Insertions into un-sharded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tables go to all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shards. When 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query does not reference any sharded tables, then the  query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sent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only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single shard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prevent  duplication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</a:t>
            </a:r>
            <a:r>
              <a:rPr b="1" lang="en-US" sz="3000" spc="-43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data.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425680">
              <a:lnSpc>
                <a:spcPct val="100000"/>
              </a:lnSpc>
            </a:pPr>
            <a:r>
              <a:rPr lang="en-US" sz="7200" spc="-8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lang="en-US" sz="7200" spc="62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lang="en-US" sz="7200" spc="54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</a:t>
            </a:r>
            <a:r>
              <a:rPr lang="en-US" sz="7200" spc="42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lang="en-US" sz="7200" spc="-49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lang="en-US" sz="7200" spc="16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lang="en-US" sz="7200" spc="62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lang="en-US" sz="7200" spc="5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</a:t>
            </a:r>
            <a:r>
              <a:rPr lang="en-US" sz="7200" spc="34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lang="en-US" sz="7200" spc="59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ts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1320840" y="3646440"/>
            <a:ext cx="129960" cy="110880"/>
          </a:xfrm>
          <a:custGeom>
            <a:avLst/>
            <a:gdLst/>
            <a:ahLst/>
            <a:rect l="l" t="t" r="r" b="b"/>
            <a:pathLst>
              <a:path w="130175" h="111125">
                <a:moveTo>
                  <a:pt x="60693" y="0"/>
                </a:moveTo>
                <a:lnTo>
                  <a:pt x="51053" y="6273"/>
                </a:lnTo>
                <a:lnTo>
                  <a:pt x="39014" y="19773"/>
                </a:lnTo>
                <a:lnTo>
                  <a:pt x="15417" y="36664"/>
                </a:lnTo>
                <a:lnTo>
                  <a:pt x="4813" y="45834"/>
                </a:lnTo>
                <a:lnTo>
                  <a:pt x="0" y="54521"/>
                </a:lnTo>
                <a:lnTo>
                  <a:pt x="10591" y="58381"/>
                </a:lnTo>
                <a:lnTo>
                  <a:pt x="21678" y="60312"/>
                </a:lnTo>
                <a:lnTo>
                  <a:pt x="68872" y="105651"/>
                </a:lnTo>
                <a:lnTo>
                  <a:pt x="72402" y="109181"/>
                </a:lnTo>
                <a:lnTo>
                  <a:pt x="78346" y="110959"/>
                </a:lnTo>
                <a:lnTo>
                  <a:pt x="86702" y="110959"/>
                </a:lnTo>
                <a:lnTo>
                  <a:pt x="87972" y="107746"/>
                </a:lnTo>
                <a:lnTo>
                  <a:pt x="89509" y="105003"/>
                </a:lnTo>
                <a:lnTo>
                  <a:pt x="108369" y="88303"/>
                </a:lnTo>
                <a:lnTo>
                  <a:pt x="116078" y="82016"/>
                </a:lnTo>
                <a:lnTo>
                  <a:pt x="130047" y="55486"/>
                </a:lnTo>
                <a:lnTo>
                  <a:pt x="125619" y="45446"/>
                </a:lnTo>
                <a:lnTo>
                  <a:pt x="120527" y="37517"/>
                </a:lnTo>
                <a:lnTo>
                  <a:pt x="114776" y="31695"/>
                </a:lnTo>
                <a:lnTo>
                  <a:pt x="108369" y="27978"/>
                </a:lnTo>
                <a:lnTo>
                  <a:pt x="94399" y="21704"/>
                </a:lnTo>
                <a:lnTo>
                  <a:pt x="89041" y="18727"/>
                </a:lnTo>
                <a:lnTo>
                  <a:pt x="81637" y="14119"/>
                </a:lnTo>
                <a:lnTo>
                  <a:pt x="72187" y="7877"/>
                </a:lnTo>
                <a:lnTo>
                  <a:pt x="60693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1320840" y="4157640"/>
            <a:ext cx="122760" cy="105120"/>
          </a:xfrm>
          <a:custGeom>
            <a:avLst/>
            <a:gdLst/>
            <a:ahLst/>
            <a:rect l="l" t="t" r="r" b="b"/>
            <a:pathLst>
              <a:path w="123190" h="105410">
                <a:moveTo>
                  <a:pt x="57302" y="0"/>
                </a:moveTo>
                <a:lnTo>
                  <a:pt x="48209" y="5930"/>
                </a:lnTo>
                <a:lnTo>
                  <a:pt x="36842" y="18681"/>
                </a:lnTo>
                <a:lnTo>
                  <a:pt x="14554" y="34632"/>
                </a:lnTo>
                <a:lnTo>
                  <a:pt x="4546" y="43294"/>
                </a:lnTo>
                <a:lnTo>
                  <a:pt x="0" y="51485"/>
                </a:lnTo>
                <a:lnTo>
                  <a:pt x="10007" y="55130"/>
                </a:lnTo>
                <a:lnTo>
                  <a:pt x="20459" y="56959"/>
                </a:lnTo>
                <a:lnTo>
                  <a:pt x="65036" y="99771"/>
                </a:lnTo>
                <a:lnTo>
                  <a:pt x="68376" y="103111"/>
                </a:lnTo>
                <a:lnTo>
                  <a:pt x="73977" y="104787"/>
                </a:lnTo>
                <a:lnTo>
                  <a:pt x="81864" y="104787"/>
                </a:lnTo>
                <a:lnTo>
                  <a:pt x="83070" y="101739"/>
                </a:lnTo>
                <a:lnTo>
                  <a:pt x="84518" y="99161"/>
                </a:lnTo>
                <a:lnTo>
                  <a:pt x="102336" y="83388"/>
                </a:lnTo>
                <a:lnTo>
                  <a:pt x="109613" y="77457"/>
                </a:lnTo>
                <a:lnTo>
                  <a:pt x="122796" y="52400"/>
                </a:lnTo>
                <a:lnTo>
                  <a:pt x="118617" y="42920"/>
                </a:lnTo>
                <a:lnTo>
                  <a:pt x="113814" y="35433"/>
                </a:lnTo>
                <a:lnTo>
                  <a:pt x="108387" y="29936"/>
                </a:lnTo>
                <a:lnTo>
                  <a:pt x="102336" y="26428"/>
                </a:lnTo>
                <a:lnTo>
                  <a:pt x="89141" y="20497"/>
                </a:lnTo>
                <a:lnTo>
                  <a:pt x="84080" y="17682"/>
                </a:lnTo>
                <a:lnTo>
                  <a:pt x="77089" y="13330"/>
                </a:lnTo>
                <a:lnTo>
                  <a:pt x="68163" y="7437"/>
                </a:lnTo>
                <a:lnTo>
                  <a:pt x="5730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1320840" y="5173560"/>
            <a:ext cx="122760" cy="105120"/>
          </a:xfrm>
          <a:custGeom>
            <a:avLst/>
            <a:gdLst/>
            <a:ahLst/>
            <a:rect l="l" t="t" r="r" b="b"/>
            <a:pathLst>
              <a:path w="123190" h="105410">
                <a:moveTo>
                  <a:pt x="57302" y="0"/>
                </a:moveTo>
                <a:lnTo>
                  <a:pt x="48209" y="5930"/>
                </a:lnTo>
                <a:lnTo>
                  <a:pt x="36842" y="18681"/>
                </a:lnTo>
                <a:lnTo>
                  <a:pt x="14554" y="34632"/>
                </a:lnTo>
                <a:lnTo>
                  <a:pt x="4546" y="43294"/>
                </a:lnTo>
                <a:lnTo>
                  <a:pt x="0" y="51485"/>
                </a:lnTo>
                <a:lnTo>
                  <a:pt x="10007" y="55130"/>
                </a:lnTo>
                <a:lnTo>
                  <a:pt x="20459" y="56959"/>
                </a:lnTo>
                <a:lnTo>
                  <a:pt x="65036" y="99771"/>
                </a:lnTo>
                <a:lnTo>
                  <a:pt x="68376" y="103111"/>
                </a:lnTo>
                <a:lnTo>
                  <a:pt x="73977" y="104787"/>
                </a:lnTo>
                <a:lnTo>
                  <a:pt x="81864" y="104787"/>
                </a:lnTo>
                <a:lnTo>
                  <a:pt x="83070" y="101739"/>
                </a:lnTo>
                <a:lnTo>
                  <a:pt x="84518" y="99161"/>
                </a:lnTo>
                <a:lnTo>
                  <a:pt x="102336" y="83388"/>
                </a:lnTo>
                <a:lnTo>
                  <a:pt x="109613" y="77457"/>
                </a:lnTo>
                <a:lnTo>
                  <a:pt x="122796" y="52400"/>
                </a:lnTo>
                <a:lnTo>
                  <a:pt x="118617" y="42920"/>
                </a:lnTo>
                <a:lnTo>
                  <a:pt x="113814" y="35433"/>
                </a:lnTo>
                <a:lnTo>
                  <a:pt x="108387" y="29936"/>
                </a:lnTo>
                <a:lnTo>
                  <a:pt x="102336" y="26428"/>
                </a:lnTo>
                <a:lnTo>
                  <a:pt x="89141" y="20497"/>
                </a:lnTo>
                <a:lnTo>
                  <a:pt x="84080" y="17682"/>
                </a:lnTo>
                <a:lnTo>
                  <a:pt x="77089" y="13330"/>
                </a:lnTo>
                <a:lnTo>
                  <a:pt x="68163" y="7437"/>
                </a:lnTo>
                <a:lnTo>
                  <a:pt x="5730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1320840" y="5681520"/>
            <a:ext cx="122760" cy="105120"/>
          </a:xfrm>
          <a:custGeom>
            <a:avLst/>
            <a:gdLst/>
            <a:ahLst/>
            <a:rect l="l" t="t" r="r" b="b"/>
            <a:pathLst>
              <a:path w="123190" h="105410">
                <a:moveTo>
                  <a:pt x="57302" y="0"/>
                </a:moveTo>
                <a:lnTo>
                  <a:pt x="48209" y="5930"/>
                </a:lnTo>
                <a:lnTo>
                  <a:pt x="36842" y="18681"/>
                </a:lnTo>
                <a:lnTo>
                  <a:pt x="14554" y="34632"/>
                </a:lnTo>
                <a:lnTo>
                  <a:pt x="4546" y="43294"/>
                </a:lnTo>
                <a:lnTo>
                  <a:pt x="0" y="51485"/>
                </a:lnTo>
                <a:lnTo>
                  <a:pt x="10007" y="55130"/>
                </a:lnTo>
                <a:lnTo>
                  <a:pt x="20459" y="56959"/>
                </a:lnTo>
                <a:lnTo>
                  <a:pt x="65036" y="99771"/>
                </a:lnTo>
                <a:lnTo>
                  <a:pt x="68376" y="103111"/>
                </a:lnTo>
                <a:lnTo>
                  <a:pt x="73977" y="104787"/>
                </a:lnTo>
                <a:lnTo>
                  <a:pt x="81864" y="104787"/>
                </a:lnTo>
                <a:lnTo>
                  <a:pt x="83070" y="101739"/>
                </a:lnTo>
                <a:lnTo>
                  <a:pt x="84518" y="99161"/>
                </a:lnTo>
                <a:lnTo>
                  <a:pt x="102336" y="83388"/>
                </a:lnTo>
                <a:lnTo>
                  <a:pt x="109613" y="77457"/>
                </a:lnTo>
                <a:lnTo>
                  <a:pt x="122796" y="52400"/>
                </a:lnTo>
                <a:lnTo>
                  <a:pt x="118617" y="42920"/>
                </a:lnTo>
                <a:lnTo>
                  <a:pt x="113814" y="35433"/>
                </a:lnTo>
                <a:lnTo>
                  <a:pt x="108387" y="29936"/>
                </a:lnTo>
                <a:lnTo>
                  <a:pt x="102336" y="26428"/>
                </a:lnTo>
                <a:lnTo>
                  <a:pt x="89141" y="20497"/>
                </a:lnTo>
                <a:lnTo>
                  <a:pt x="84080" y="17682"/>
                </a:lnTo>
                <a:lnTo>
                  <a:pt x="77089" y="13330"/>
                </a:lnTo>
                <a:lnTo>
                  <a:pt x="68163" y="7437"/>
                </a:lnTo>
                <a:lnTo>
                  <a:pt x="5730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"/>
          <p:cNvSpPr/>
          <p:nvPr/>
        </p:nvSpPr>
        <p:spPr>
          <a:xfrm>
            <a:off x="1320840" y="6189480"/>
            <a:ext cx="122760" cy="105120"/>
          </a:xfrm>
          <a:custGeom>
            <a:avLst/>
            <a:gdLst/>
            <a:ahLst/>
            <a:rect l="l" t="t" r="r" b="b"/>
            <a:pathLst>
              <a:path w="123190" h="105410">
                <a:moveTo>
                  <a:pt x="57302" y="0"/>
                </a:moveTo>
                <a:lnTo>
                  <a:pt x="48209" y="5930"/>
                </a:lnTo>
                <a:lnTo>
                  <a:pt x="36842" y="18681"/>
                </a:lnTo>
                <a:lnTo>
                  <a:pt x="14554" y="34632"/>
                </a:lnTo>
                <a:lnTo>
                  <a:pt x="4546" y="43294"/>
                </a:lnTo>
                <a:lnTo>
                  <a:pt x="0" y="51485"/>
                </a:lnTo>
                <a:lnTo>
                  <a:pt x="10007" y="55130"/>
                </a:lnTo>
                <a:lnTo>
                  <a:pt x="20459" y="56959"/>
                </a:lnTo>
                <a:lnTo>
                  <a:pt x="65036" y="99771"/>
                </a:lnTo>
                <a:lnTo>
                  <a:pt x="68376" y="103111"/>
                </a:lnTo>
                <a:lnTo>
                  <a:pt x="73977" y="104787"/>
                </a:lnTo>
                <a:lnTo>
                  <a:pt x="81864" y="104787"/>
                </a:lnTo>
                <a:lnTo>
                  <a:pt x="83070" y="101739"/>
                </a:lnTo>
                <a:lnTo>
                  <a:pt x="84518" y="99161"/>
                </a:lnTo>
                <a:lnTo>
                  <a:pt x="102336" y="83388"/>
                </a:lnTo>
                <a:lnTo>
                  <a:pt x="109613" y="77457"/>
                </a:lnTo>
                <a:lnTo>
                  <a:pt x="122796" y="52400"/>
                </a:lnTo>
                <a:lnTo>
                  <a:pt x="118617" y="42920"/>
                </a:lnTo>
                <a:lnTo>
                  <a:pt x="113814" y="35433"/>
                </a:lnTo>
                <a:lnTo>
                  <a:pt x="108387" y="29936"/>
                </a:lnTo>
                <a:lnTo>
                  <a:pt x="102336" y="26428"/>
                </a:lnTo>
                <a:lnTo>
                  <a:pt x="89141" y="20497"/>
                </a:lnTo>
                <a:lnTo>
                  <a:pt x="84080" y="17682"/>
                </a:lnTo>
                <a:lnTo>
                  <a:pt x="77089" y="13330"/>
                </a:lnTo>
                <a:lnTo>
                  <a:pt x="68163" y="7437"/>
                </a:lnTo>
                <a:lnTo>
                  <a:pt x="5730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"/>
          <p:cNvSpPr/>
          <p:nvPr/>
        </p:nvSpPr>
        <p:spPr>
          <a:xfrm>
            <a:off x="1320840" y="6697800"/>
            <a:ext cx="122760" cy="105120"/>
          </a:xfrm>
          <a:custGeom>
            <a:avLst/>
            <a:gdLst/>
            <a:ahLst/>
            <a:rect l="l" t="t" r="r" b="b"/>
            <a:pathLst>
              <a:path w="123190" h="105409">
                <a:moveTo>
                  <a:pt x="57302" y="0"/>
                </a:moveTo>
                <a:lnTo>
                  <a:pt x="48209" y="5930"/>
                </a:lnTo>
                <a:lnTo>
                  <a:pt x="36842" y="18681"/>
                </a:lnTo>
                <a:lnTo>
                  <a:pt x="14554" y="34632"/>
                </a:lnTo>
                <a:lnTo>
                  <a:pt x="4546" y="43294"/>
                </a:lnTo>
                <a:lnTo>
                  <a:pt x="0" y="51485"/>
                </a:lnTo>
                <a:lnTo>
                  <a:pt x="10007" y="55130"/>
                </a:lnTo>
                <a:lnTo>
                  <a:pt x="20459" y="56959"/>
                </a:lnTo>
                <a:lnTo>
                  <a:pt x="65036" y="99771"/>
                </a:lnTo>
                <a:lnTo>
                  <a:pt x="68376" y="103111"/>
                </a:lnTo>
                <a:lnTo>
                  <a:pt x="73977" y="104787"/>
                </a:lnTo>
                <a:lnTo>
                  <a:pt x="81864" y="104787"/>
                </a:lnTo>
                <a:lnTo>
                  <a:pt x="83070" y="101739"/>
                </a:lnTo>
                <a:lnTo>
                  <a:pt x="84518" y="99161"/>
                </a:lnTo>
                <a:lnTo>
                  <a:pt x="102336" y="83388"/>
                </a:lnTo>
                <a:lnTo>
                  <a:pt x="109613" y="77457"/>
                </a:lnTo>
                <a:lnTo>
                  <a:pt x="122796" y="52400"/>
                </a:lnTo>
                <a:lnTo>
                  <a:pt x="118617" y="42920"/>
                </a:lnTo>
                <a:lnTo>
                  <a:pt x="113814" y="35432"/>
                </a:lnTo>
                <a:lnTo>
                  <a:pt x="108387" y="29936"/>
                </a:lnTo>
                <a:lnTo>
                  <a:pt x="102336" y="26428"/>
                </a:lnTo>
                <a:lnTo>
                  <a:pt x="89141" y="20497"/>
                </a:lnTo>
                <a:lnTo>
                  <a:pt x="84080" y="17682"/>
                </a:lnTo>
                <a:lnTo>
                  <a:pt x="77089" y="13330"/>
                </a:lnTo>
                <a:lnTo>
                  <a:pt x="68163" y="7437"/>
                </a:lnTo>
                <a:lnTo>
                  <a:pt x="5730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8"/>
          <p:cNvSpPr/>
          <p:nvPr/>
        </p:nvSpPr>
        <p:spPr>
          <a:xfrm>
            <a:off x="1320840" y="7713720"/>
            <a:ext cx="122760" cy="105120"/>
          </a:xfrm>
          <a:custGeom>
            <a:avLst/>
            <a:gdLst/>
            <a:ahLst/>
            <a:rect l="l" t="t" r="r" b="b"/>
            <a:pathLst>
              <a:path w="123190" h="105409">
                <a:moveTo>
                  <a:pt x="57302" y="0"/>
                </a:moveTo>
                <a:lnTo>
                  <a:pt x="48209" y="5930"/>
                </a:lnTo>
                <a:lnTo>
                  <a:pt x="36842" y="18681"/>
                </a:lnTo>
                <a:lnTo>
                  <a:pt x="14554" y="34632"/>
                </a:lnTo>
                <a:lnTo>
                  <a:pt x="4546" y="43294"/>
                </a:lnTo>
                <a:lnTo>
                  <a:pt x="0" y="51485"/>
                </a:lnTo>
                <a:lnTo>
                  <a:pt x="10007" y="55130"/>
                </a:lnTo>
                <a:lnTo>
                  <a:pt x="20459" y="56959"/>
                </a:lnTo>
                <a:lnTo>
                  <a:pt x="65036" y="99771"/>
                </a:lnTo>
                <a:lnTo>
                  <a:pt x="68376" y="103111"/>
                </a:lnTo>
                <a:lnTo>
                  <a:pt x="73977" y="104787"/>
                </a:lnTo>
                <a:lnTo>
                  <a:pt x="81864" y="104787"/>
                </a:lnTo>
                <a:lnTo>
                  <a:pt x="83070" y="101739"/>
                </a:lnTo>
                <a:lnTo>
                  <a:pt x="84518" y="99161"/>
                </a:lnTo>
                <a:lnTo>
                  <a:pt x="102336" y="83388"/>
                </a:lnTo>
                <a:lnTo>
                  <a:pt x="109613" y="77457"/>
                </a:lnTo>
                <a:lnTo>
                  <a:pt x="122796" y="52400"/>
                </a:lnTo>
                <a:lnTo>
                  <a:pt x="118617" y="42920"/>
                </a:lnTo>
                <a:lnTo>
                  <a:pt x="113814" y="35432"/>
                </a:lnTo>
                <a:lnTo>
                  <a:pt x="108387" y="29936"/>
                </a:lnTo>
                <a:lnTo>
                  <a:pt x="102336" y="26428"/>
                </a:lnTo>
                <a:lnTo>
                  <a:pt x="89141" y="20497"/>
                </a:lnTo>
                <a:lnTo>
                  <a:pt x="84080" y="17682"/>
                </a:lnTo>
                <a:lnTo>
                  <a:pt x="77089" y="13330"/>
                </a:lnTo>
                <a:lnTo>
                  <a:pt x="68163" y="7437"/>
                </a:lnTo>
                <a:lnTo>
                  <a:pt x="5730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9"/>
          <p:cNvSpPr/>
          <p:nvPr/>
        </p:nvSpPr>
        <p:spPr>
          <a:xfrm>
            <a:off x="1511280" y="3479760"/>
            <a:ext cx="8416440" cy="45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At least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one server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data</a:t>
            </a:r>
            <a:r>
              <a:rPr b="1" lang="en-US" sz="3000" spc="-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storage</a:t>
            </a:r>
            <a:endParaRPr/>
          </a:p>
          <a:p>
            <a:pPr marL="635040" indent="-456840">
              <a:lnSpc>
                <a:spcPct val="111000"/>
              </a:lnSpc>
            </a:pP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database schema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storing the Shard-Query  </a:t>
            </a:r>
            <a:r>
              <a:rPr b="1" lang="en-US" sz="3000" spc="-29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configuration</a:t>
            </a:r>
            <a:endParaRPr/>
          </a:p>
          <a:p>
            <a:pPr marL="177840" indent="-456840">
              <a:lnSpc>
                <a:spcPct val="111000"/>
              </a:lnSpc>
            </a:pP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MySQL </a:t>
            </a:r>
            <a:r>
              <a:rPr b="1" lang="en-US" sz="3000" spc="72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5.1+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(5.6 </a:t>
            </a:r>
            <a:r>
              <a:rPr b="1" lang="en-US" sz="3000" spc="-32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STRONGLY</a:t>
            </a:r>
            <a:r>
              <a:rPr b="1" lang="en-US" sz="3000" spc="-123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suggested!)  Apache</a:t>
            </a:r>
            <a:endParaRPr/>
          </a:p>
          <a:p>
            <a:pPr marL="177840" indent="-456840">
              <a:lnSpc>
                <a:spcPct val="100000"/>
              </a:lnSpc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PHP</a:t>
            </a:r>
            <a:endParaRPr/>
          </a:p>
          <a:p>
            <a:pPr marL="635040" indent="-456840">
              <a:lnSpc>
                <a:spcPct val="111000"/>
              </a:lnSpc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gearmand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(get it from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epel,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or 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compile </a:t>
            </a:r>
            <a:r>
              <a:rPr b="1" lang="en-US" sz="3000" spc="-1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from  </a:t>
            </a:r>
            <a:r>
              <a:rPr b="1" lang="en-US" sz="3000" spc="-4" strike="noStrike" u="heavy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gearman.org</a:t>
            </a: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)</a:t>
            </a:r>
            <a:endParaRPr/>
          </a:p>
          <a:p>
            <a:pPr marL="177840" indent="-456840">
              <a:lnSpc>
                <a:spcPct val="100000"/>
              </a:lnSpc>
            </a:pPr>
            <a:r>
              <a:rPr b="1" lang="en-US" sz="3000" spc="-4" strike="noStrike">
                <a:solidFill>
                  <a:srgbClr val="32333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php-mysql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84480">
              <a:lnSpc>
                <a:spcPct val="100000"/>
              </a:lnSpc>
            </a:pPr>
            <a:r>
              <a:rPr lang="en-US" sz="7200" spc="34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Parallel-Query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1308240" y="3934440"/>
            <a:ext cx="1031256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It allows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one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break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given SQL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statement so that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its 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parts can run simultaneously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on </a:t>
            </a:r>
            <a:r>
              <a:rPr b="1" lang="en-US" sz="2900" spc="-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different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processors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 a 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multi-processor</a:t>
            </a:r>
            <a:r>
              <a:rPr b="1" lang="en-US" sz="2900" spc="-2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machine.</a:t>
            </a:r>
            <a:endParaRPr/>
          </a:p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Parallel query divide the workload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a SQL</a:t>
            </a:r>
            <a:r>
              <a:rPr b="1" lang="en-US" sz="2900" spc="2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statement.</a:t>
            </a:r>
            <a:endParaRPr/>
          </a:p>
          <a:p>
            <a:pPr marL="355680" indent="-342720" algn="just">
              <a:lnSpc>
                <a:spcPct val="109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Parallel Query can improve performance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certain types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operations dramatically and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commonly used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Decision  Support and </a:t>
            </a:r>
            <a:r>
              <a:rPr b="1" lang="en-US" sz="29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Data </a:t>
            </a:r>
            <a:r>
              <a:rPr b="1" lang="en-US" sz="2900" spc="-2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Warehousing</a:t>
            </a:r>
            <a:r>
              <a:rPr b="1" lang="en-US" sz="2900" spc="1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9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applications.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997360" y="421560"/>
            <a:ext cx="6998760" cy="278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523880" indent="-1510920">
              <a:lnSpc>
                <a:spcPct val="129000"/>
              </a:lnSpc>
            </a:pPr>
            <a:r>
              <a:rPr lang="en-US" sz="5100" spc="2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Decision </a:t>
            </a:r>
            <a:r>
              <a:rPr lang="en-US" sz="5100" spc="10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Tree </a:t>
            </a:r>
            <a:r>
              <a:rPr lang="en-US" sz="5100" spc="30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</a:t>
            </a:r>
            <a:r>
              <a:rPr lang="en-US" sz="5100" spc="-72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5100" spc="43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Query  </a:t>
            </a:r>
            <a:r>
              <a:rPr lang="en-US" sz="5100" spc="10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Parallelization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2298600" y="1486080"/>
            <a:ext cx="5028840" cy="7708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301920">
              <a:lnSpc>
                <a:spcPct val="100000"/>
              </a:lnSpc>
            </a:pPr>
            <a:r>
              <a:rPr lang="en-US" sz="7200" spc="135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lang="en-US" sz="7200" spc="-49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lang="en-US" sz="7200" spc="62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lang="en-US" sz="7200" spc="66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lang="en-US" sz="7200" spc="-41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lang="en-US" sz="7200" spc="6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ie</a:t>
            </a:r>
            <a:r>
              <a:rPr lang="en-US" sz="7200" spc="-58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1320840" y="3093480"/>
            <a:ext cx="121680" cy="103680"/>
          </a:xfrm>
          <a:custGeom>
            <a:avLst/>
            <a:gdLst/>
            <a:ahLst/>
            <a:rect l="l" t="t" r="r" b="b"/>
            <a:pathLst>
              <a:path w="121919" h="104139">
                <a:moveTo>
                  <a:pt x="56730" y="0"/>
                </a:moveTo>
                <a:lnTo>
                  <a:pt x="47726" y="5867"/>
                </a:lnTo>
                <a:lnTo>
                  <a:pt x="36474" y="18503"/>
                </a:lnTo>
                <a:lnTo>
                  <a:pt x="14414" y="34290"/>
                </a:lnTo>
                <a:lnTo>
                  <a:pt x="4508" y="42862"/>
                </a:lnTo>
                <a:lnTo>
                  <a:pt x="0" y="50977"/>
                </a:lnTo>
                <a:lnTo>
                  <a:pt x="9906" y="54584"/>
                </a:lnTo>
                <a:lnTo>
                  <a:pt x="20256" y="56388"/>
                </a:lnTo>
                <a:lnTo>
                  <a:pt x="64388" y="98780"/>
                </a:lnTo>
                <a:lnTo>
                  <a:pt x="67690" y="102082"/>
                </a:lnTo>
                <a:lnTo>
                  <a:pt x="73240" y="103746"/>
                </a:lnTo>
                <a:lnTo>
                  <a:pt x="81051" y="103746"/>
                </a:lnTo>
                <a:lnTo>
                  <a:pt x="82245" y="100736"/>
                </a:lnTo>
                <a:lnTo>
                  <a:pt x="83667" y="98171"/>
                </a:lnTo>
                <a:lnTo>
                  <a:pt x="86982" y="93980"/>
                </a:lnTo>
                <a:lnTo>
                  <a:pt x="89153" y="91859"/>
                </a:lnTo>
                <a:lnTo>
                  <a:pt x="91859" y="89776"/>
                </a:lnTo>
                <a:lnTo>
                  <a:pt x="94551" y="87668"/>
                </a:lnTo>
                <a:lnTo>
                  <a:pt x="97701" y="85255"/>
                </a:lnTo>
                <a:lnTo>
                  <a:pt x="101307" y="82550"/>
                </a:lnTo>
                <a:lnTo>
                  <a:pt x="108508" y="76682"/>
                </a:lnTo>
                <a:lnTo>
                  <a:pt x="121564" y="51879"/>
                </a:lnTo>
                <a:lnTo>
                  <a:pt x="117431" y="42492"/>
                </a:lnTo>
                <a:lnTo>
                  <a:pt x="112674" y="35078"/>
                </a:lnTo>
                <a:lnTo>
                  <a:pt x="107298" y="29639"/>
                </a:lnTo>
                <a:lnTo>
                  <a:pt x="101307" y="26174"/>
                </a:lnTo>
                <a:lnTo>
                  <a:pt x="88252" y="20294"/>
                </a:lnTo>
                <a:lnTo>
                  <a:pt x="83239" y="17512"/>
                </a:lnTo>
                <a:lnTo>
                  <a:pt x="76315" y="13204"/>
                </a:lnTo>
                <a:lnTo>
                  <a:pt x="67480" y="7367"/>
                </a:lnTo>
                <a:lnTo>
                  <a:pt x="56730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1320840" y="3953160"/>
            <a:ext cx="121680" cy="103680"/>
          </a:xfrm>
          <a:custGeom>
            <a:avLst/>
            <a:gdLst/>
            <a:ahLst/>
            <a:rect l="l" t="t" r="r" b="b"/>
            <a:pathLst>
              <a:path w="121919" h="104139">
                <a:moveTo>
                  <a:pt x="56730" y="0"/>
                </a:moveTo>
                <a:lnTo>
                  <a:pt x="47726" y="5867"/>
                </a:lnTo>
                <a:lnTo>
                  <a:pt x="36474" y="18503"/>
                </a:lnTo>
                <a:lnTo>
                  <a:pt x="14414" y="34289"/>
                </a:lnTo>
                <a:lnTo>
                  <a:pt x="4508" y="42862"/>
                </a:lnTo>
                <a:lnTo>
                  <a:pt x="0" y="50977"/>
                </a:lnTo>
                <a:lnTo>
                  <a:pt x="9906" y="54584"/>
                </a:lnTo>
                <a:lnTo>
                  <a:pt x="20256" y="56400"/>
                </a:lnTo>
                <a:lnTo>
                  <a:pt x="64388" y="98780"/>
                </a:lnTo>
                <a:lnTo>
                  <a:pt x="67690" y="102082"/>
                </a:lnTo>
                <a:lnTo>
                  <a:pt x="73240" y="103746"/>
                </a:lnTo>
                <a:lnTo>
                  <a:pt x="81051" y="103746"/>
                </a:lnTo>
                <a:lnTo>
                  <a:pt x="82245" y="100736"/>
                </a:lnTo>
                <a:lnTo>
                  <a:pt x="83667" y="98171"/>
                </a:lnTo>
                <a:lnTo>
                  <a:pt x="86982" y="93979"/>
                </a:lnTo>
                <a:lnTo>
                  <a:pt x="89153" y="91859"/>
                </a:lnTo>
                <a:lnTo>
                  <a:pt x="91859" y="89776"/>
                </a:lnTo>
                <a:lnTo>
                  <a:pt x="94551" y="87668"/>
                </a:lnTo>
                <a:lnTo>
                  <a:pt x="97701" y="85255"/>
                </a:lnTo>
                <a:lnTo>
                  <a:pt x="101307" y="82550"/>
                </a:lnTo>
                <a:lnTo>
                  <a:pt x="108508" y="76682"/>
                </a:lnTo>
                <a:lnTo>
                  <a:pt x="121564" y="51879"/>
                </a:lnTo>
                <a:lnTo>
                  <a:pt x="117431" y="42492"/>
                </a:lnTo>
                <a:lnTo>
                  <a:pt x="112674" y="35077"/>
                </a:lnTo>
                <a:lnTo>
                  <a:pt x="107298" y="29633"/>
                </a:lnTo>
                <a:lnTo>
                  <a:pt x="101307" y="26162"/>
                </a:lnTo>
                <a:lnTo>
                  <a:pt x="88252" y="20294"/>
                </a:lnTo>
                <a:lnTo>
                  <a:pt x="83239" y="17512"/>
                </a:lnTo>
                <a:lnTo>
                  <a:pt x="76315" y="13204"/>
                </a:lnTo>
                <a:lnTo>
                  <a:pt x="67480" y="7367"/>
                </a:lnTo>
                <a:lnTo>
                  <a:pt x="56730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1320840" y="4813200"/>
            <a:ext cx="121680" cy="103680"/>
          </a:xfrm>
          <a:custGeom>
            <a:avLst/>
            <a:gdLst/>
            <a:ahLst/>
            <a:rect l="l" t="t" r="r" b="b"/>
            <a:pathLst>
              <a:path w="121919" h="104139">
                <a:moveTo>
                  <a:pt x="56730" y="0"/>
                </a:moveTo>
                <a:lnTo>
                  <a:pt x="47726" y="5867"/>
                </a:lnTo>
                <a:lnTo>
                  <a:pt x="36474" y="18503"/>
                </a:lnTo>
                <a:lnTo>
                  <a:pt x="14414" y="34289"/>
                </a:lnTo>
                <a:lnTo>
                  <a:pt x="4508" y="42862"/>
                </a:lnTo>
                <a:lnTo>
                  <a:pt x="0" y="50977"/>
                </a:lnTo>
                <a:lnTo>
                  <a:pt x="9906" y="54584"/>
                </a:lnTo>
                <a:lnTo>
                  <a:pt x="20256" y="56400"/>
                </a:lnTo>
                <a:lnTo>
                  <a:pt x="64388" y="98780"/>
                </a:lnTo>
                <a:lnTo>
                  <a:pt x="67690" y="102082"/>
                </a:lnTo>
                <a:lnTo>
                  <a:pt x="73240" y="103746"/>
                </a:lnTo>
                <a:lnTo>
                  <a:pt x="81051" y="103746"/>
                </a:lnTo>
                <a:lnTo>
                  <a:pt x="82245" y="100736"/>
                </a:lnTo>
                <a:lnTo>
                  <a:pt x="83667" y="98171"/>
                </a:lnTo>
                <a:lnTo>
                  <a:pt x="86982" y="93980"/>
                </a:lnTo>
                <a:lnTo>
                  <a:pt x="89153" y="91859"/>
                </a:lnTo>
                <a:lnTo>
                  <a:pt x="91859" y="89776"/>
                </a:lnTo>
                <a:lnTo>
                  <a:pt x="94551" y="87668"/>
                </a:lnTo>
                <a:lnTo>
                  <a:pt x="97701" y="85255"/>
                </a:lnTo>
                <a:lnTo>
                  <a:pt x="101307" y="82550"/>
                </a:lnTo>
                <a:lnTo>
                  <a:pt x="108508" y="76682"/>
                </a:lnTo>
                <a:lnTo>
                  <a:pt x="121564" y="51879"/>
                </a:lnTo>
                <a:lnTo>
                  <a:pt x="117431" y="42492"/>
                </a:lnTo>
                <a:lnTo>
                  <a:pt x="112674" y="35078"/>
                </a:lnTo>
                <a:lnTo>
                  <a:pt x="107298" y="29639"/>
                </a:lnTo>
                <a:lnTo>
                  <a:pt x="101307" y="26174"/>
                </a:lnTo>
                <a:lnTo>
                  <a:pt x="88252" y="20294"/>
                </a:lnTo>
                <a:lnTo>
                  <a:pt x="83239" y="17512"/>
                </a:lnTo>
                <a:lnTo>
                  <a:pt x="76315" y="13204"/>
                </a:lnTo>
                <a:lnTo>
                  <a:pt x="67480" y="7367"/>
                </a:lnTo>
                <a:lnTo>
                  <a:pt x="56730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>
            <a:off x="1320840" y="5672880"/>
            <a:ext cx="121680" cy="103680"/>
          </a:xfrm>
          <a:custGeom>
            <a:avLst/>
            <a:gdLst/>
            <a:ahLst/>
            <a:rect l="l" t="t" r="r" b="b"/>
            <a:pathLst>
              <a:path w="121919" h="104139">
                <a:moveTo>
                  <a:pt x="56730" y="0"/>
                </a:moveTo>
                <a:lnTo>
                  <a:pt x="47726" y="5867"/>
                </a:lnTo>
                <a:lnTo>
                  <a:pt x="36474" y="18491"/>
                </a:lnTo>
                <a:lnTo>
                  <a:pt x="14414" y="34290"/>
                </a:lnTo>
                <a:lnTo>
                  <a:pt x="4508" y="42862"/>
                </a:lnTo>
                <a:lnTo>
                  <a:pt x="0" y="50977"/>
                </a:lnTo>
                <a:lnTo>
                  <a:pt x="9906" y="54584"/>
                </a:lnTo>
                <a:lnTo>
                  <a:pt x="20256" y="56400"/>
                </a:lnTo>
                <a:lnTo>
                  <a:pt x="64388" y="98780"/>
                </a:lnTo>
                <a:lnTo>
                  <a:pt x="67690" y="102082"/>
                </a:lnTo>
                <a:lnTo>
                  <a:pt x="73240" y="103746"/>
                </a:lnTo>
                <a:lnTo>
                  <a:pt x="81051" y="103746"/>
                </a:lnTo>
                <a:lnTo>
                  <a:pt x="82245" y="100736"/>
                </a:lnTo>
                <a:lnTo>
                  <a:pt x="83667" y="98171"/>
                </a:lnTo>
                <a:lnTo>
                  <a:pt x="86982" y="93980"/>
                </a:lnTo>
                <a:lnTo>
                  <a:pt x="89153" y="91859"/>
                </a:lnTo>
                <a:lnTo>
                  <a:pt x="91859" y="89776"/>
                </a:lnTo>
                <a:lnTo>
                  <a:pt x="94551" y="87668"/>
                </a:lnTo>
                <a:lnTo>
                  <a:pt x="97701" y="85255"/>
                </a:lnTo>
                <a:lnTo>
                  <a:pt x="101307" y="82550"/>
                </a:lnTo>
                <a:lnTo>
                  <a:pt x="108508" y="76682"/>
                </a:lnTo>
                <a:lnTo>
                  <a:pt x="121564" y="51879"/>
                </a:lnTo>
                <a:lnTo>
                  <a:pt x="117431" y="42492"/>
                </a:lnTo>
                <a:lnTo>
                  <a:pt x="112674" y="35078"/>
                </a:lnTo>
                <a:lnTo>
                  <a:pt x="107298" y="29639"/>
                </a:lnTo>
                <a:lnTo>
                  <a:pt x="101307" y="26174"/>
                </a:lnTo>
                <a:lnTo>
                  <a:pt x="88252" y="20294"/>
                </a:lnTo>
                <a:lnTo>
                  <a:pt x="83239" y="17512"/>
                </a:lnTo>
                <a:lnTo>
                  <a:pt x="76315" y="13204"/>
                </a:lnTo>
                <a:lnTo>
                  <a:pt x="67480" y="7367"/>
                </a:lnTo>
                <a:lnTo>
                  <a:pt x="56730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>
            <a:off x="1320840" y="6532560"/>
            <a:ext cx="121680" cy="103680"/>
          </a:xfrm>
          <a:custGeom>
            <a:avLst/>
            <a:gdLst/>
            <a:ahLst/>
            <a:rect l="l" t="t" r="r" b="b"/>
            <a:pathLst>
              <a:path w="121919" h="104140">
                <a:moveTo>
                  <a:pt x="56730" y="0"/>
                </a:moveTo>
                <a:lnTo>
                  <a:pt x="47726" y="5867"/>
                </a:lnTo>
                <a:lnTo>
                  <a:pt x="36474" y="18503"/>
                </a:lnTo>
                <a:lnTo>
                  <a:pt x="14414" y="34289"/>
                </a:lnTo>
                <a:lnTo>
                  <a:pt x="4508" y="42862"/>
                </a:lnTo>
                <a:lnTo>
                  <a:pt x="0" y="50977"/>
                </a:lnTo>
                <a:lnTo>
                  <a:pt x="9906" y="54584"/>
                </a:lnTo>
                <a:lnTo>
                  <a:pt x="20256" y="56400"/>
                </a:lnTo>
                <a:lnTo>
                  <a:pt x="64388" y="98780"/>
                </a:lnTo>
                <a:lnTo>
                  <a:pt x="67690" y="102082"/>
                </a:lnTo>
                <a:lnTo>
                  <a:pt x="73240" y="103746"/>
                </a:lnTo>
                <a:lnTo>
                  <a:pt x="81051" y="103746"/>
                </a:lnTo>
                <a:lnTo>
                  <a:pt x="82245" y="100736"/>
                </a:lnTo>
                <a:lnTo>
                  <a:pt x="83667" y="98170"/>
                </a:lnTo>
                <a:lnTo>
                  <a:pt x="86982" y="93979"/>
                </a:lnTo>
                <a:lnTo>
                  <a:pt x="89153" y="91859"/>
                </a:lnTo>
                <a:lnTo>
                  <a:pt x="91859" y="89776"/>
                </a:lnTo>
                <a:lnTo>
                  <a:pt x="94551" y="87668"/>
                </a:lnTo>
                <a:lnTo>
                  <a:pt x="97701" y="85255"/>
                </a:lnTo>
                <a:lnTo>
                  <a:pt x="101307" y="82549"/>
                </a:lnTo>
                <a:lnTo>
                  <a:pt x="108508" y="76682"/>
                </a:lnTo>
                <a:lnTo>
                  <a:pt x="121564" y="51879"/>
                </a:lnTo>
                <a:lnTo>
                  <a:pt x="117431" y="42492"/>
                </a:lnTo>
                <a:lnTo>
                  <a:pt x="112674" y="35078"/>
                </a:lnTo>
                <a:lnTo>
                  <a:pt x="107298" y="29639"/>
                </a:lnTo>
                <a:lnTo>
                  <a:pt x="101307" y="26174"/>
                </a:lnTo>
                <a:lnTo>
                  <a:pt x="88252" y="20294"/>
                </a:lnTo>
                <a:lnTo>
                  <a:pt x="83239" y="17512"/>
                </a:lnTo>
                <a:lnTo>
                  <a:pt x="76315" y="13204"/>
                </a:lnTo>
                <a:lnTo>
                  <a:pt x="67480" y="7367"/>
                </a:lnTo>
                <a:lnTo>
                  <a:pt x="56730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7"/>
          <p:cNvSpPr/>
          <p:nvPr/>
        </p:nvSpPr>
        <p:spPr>
          <a:xfrm>
            <a:off x="1320840" y="7392240"/>
            <a:ext cx="121680" cy="103680"/>
          </a:xfrm>
          <a:custGeom>
            <a:avLst/>
            <a:gdLst/>
            <a:ahLst/>
            <a:rect l="l" t="t" r="r" b="b"/>
            <a:pathLst>
              <a:path w="121919" h="104140">
                <a:moveTo>
                  <a:pt x="56730" y="0"/>
                </a:moveTo>
                <a:lnTo>
                  <a:pt x="47726" y="5867"/>
                </a:lnTo>
                <a:lnTo>
                  <a:pt x="36474" y="18503"/>
                </a:lnTo>
                <a:lnTo>
                  <a:pt x="14414" y="34290"/>
                </a:lnTo>
                <a:lnTo>
                  <a:pt x="4508" y="42862"/>
                </a:lnTo>
                <a:lnTo>
                  <a:pt x="0" y="50977"/>
                </a:lnTo>
                <a:lnTo>
                  <a:pt x="9906" y="54584"/>
                </a:lnTo>
                <a:lnTo>
                  <a:pt x="20256" y="56400"/>
                </a:lnTo>
                <a:lnTo>
                  <a:pt x="64388" y="98780"/>
                </a:lnTo>
                <a:lnTo>
                  <a:pt x="67690" y="102082"/>
                </a:lnTo>
                <a:lnTo>
                  <a:pt x="73240" y="103746"/>
                </a:lnTo>
                <a:lnTo>
                  <a:pt x="81051" y="103746"/>
                </a:lnTo>
                <a:lnTo>
                  <a:pt x="82245" y="100736"/>
                </a:lnTo>
                <a:lnTo>
                  <a:pt x="83667" y="98171"/>
                </a:lnTo>
                <a:lnTo>
                  <a:pt x="86982" y="93980"/>
                </a:lnTo>
                <a:lnTo>
                  <a:pt x="89153" y="91859"/>
                </a:lnTo>
                <a:lnTo>
                  <a:pt x="91859" y="89776"/>
                </a:lnTo>
                <a:lnTo>
                  <a:pt x="94551" y="87668"/>
                </a:lnTo>
                <a:lnTo>
                  <a:pt x="97701" y="85255"/>
                </a:lnTo>
                <a:lnTo>
                  <a:pt x="101307" y="82550"/>
                </a:lnTo>
                <a:lnTo>
                  <a:pt x="108508" y="76682"/>
                </a:lnTo>
                <a:lnTo>
                  <a:pt x="121564" y="51879"/>
                </a:lnTo>
                <a:lnTo>
                  <a:pt x="117431" y="42492"/>
                </a:lnTo>
                <a:lnTo>
                  <a:pt x="112674" y="35077"/>
                </a:lnTo>
                <a:lnTo>
                  <a:pt x="107298" y="29633"/>
                </a:lnTo>
                <a:lnTo>
                  <a:pt x="101307" y="26162"/>
                </a:lnTo>
                <a:lnTo>
                  <a:pt x="88252" y="20294"/>
                </a:lnTo>
                <a:lnTo>
                  <a:pt x="83239" y="17512"/>
                </a:lnTo>
                <a:lnTo>
                  <a:pt x="76315" y="13204"/>
                </a:lnTo>
                <a:lnTo>
                  <a:pt x="67480" y="7367"/>
                </a:lnTo>
                <a:lnTo>
                  <a:pt x="56730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8"/>
          <p:cNvSpPr/>
          <p:nvPr/>
        </p:nvSpPr>
        <p:spPr>
          <a:xfrm>
            <a:off x="1320840" y="8252280"/>
            <a:ext cx="121680" cy="103680"/>
          </a:xfrm>
          <a:custGeom>
            <a:avLst/>
            <a:gdLst/>
            <a:ahLst/>
            <a:rect l="l" t="t" r="r" b="b"/>
            <a:pathLst>
              <a:path w="121919" h="104140">
                <a:moveTo>
                  <a:pt x="56730" y="0"/>
                </a:moveTo>
                <a:lnTo>
                  <a:pt x="47726" y="5867"/>
                </a:lnTo>
                <a:lnTo>
                  <a:pt x="36474" y="18491"/>
                </a:lnTo>
                <a:lnTo>
                  <a:pt x="14414" y="34290"/>
                </a:lnTo>
                <a:lnTo>
                  <a:pt x="4508" y="42862"/>
                </a:lnTo>
                <a:lnTo>
                  <a:pt x="0" y="50977"/>
                </a:lnTo>
                <a:lnTo>
                  <a:pt x="9906" y="54584"/>
                </a:lnTo>
                <a:lnTo>
                  <a:pt x="20256" y="56400"/>
                </a:lnTo>
                <a:lnTo>
                  <a:pt x="64388" y="98780"/>
                </a:lnTo>
                <a:lnTo>
                  <a:pt x="67690" y="102082"/>
                </a:lnTo>
                <a:lnTo>
                  <a:pt x="73240" y="103746"/>
                </a:lnTo>
                <a:lnTo>
                  <a:pt x="81051" y="103746"/>
                </a:lnTo>
                <a:lnTo>
                  <a:pt x="82245" y="100736"/>
                </a:lnTo>
                <a:lnTo>
                  <a:pt x="83667" y="98171"/>
                </a:lnTo>
                <a:lnTo>
                  <a:pt x="86982" y="93980"/>
                </a:lnTo>
                <a:lnTo>
                  <a:pt x="89153" y="91859"/>
                </a:lnTo>
                <a:lnTo>
                  <a:pt x="91859" y="89776"/>
                </a:lnTo>
                <a:lnTo>
                  <a:pt x="94551" y="87668"/>
                </a:lnTo>
                <a:lnTo>
                  <a:pt x="97701" y="85255"/>
                </a:lnTo>
                <a:lnTo>
                  <a:pt x="101307" y="82550"/>
                </a:lnTo>
                <a:lnTo>
                  <a:pt x="108508" y="76682"/>
                </a:lnTo>
                <a:lnTo>
                  <a:pt x="121564" y="51879"/>
                </a:lnTo>
                <a:lnTo>
                  <a:pt x="117431" y="42492"/>
                </a:lnTo>
                <a:lnTo>
                  <a:pt x="112674" y="35077"/>
                </a:lnTo>
                <a:lnTo>
                  <a:pt x="107298" y="29633"/>
                </a:lnTo>
                <a:lnTo>
                  <a:pt x="101307" y="26162"/>
                </a:lnTo>
                <a:lnTo>
                  <a:pt x="88252" y="20294"/>
                </a:lnTo>
                <a:lnTo>
                  <a:pt x="83239" y="17512"/>
                </a:lnTo>
                <a:lnTo>
                  <a:pt x="76315" y="13204"/>
                </a:lnTo>
                <a:lnTo>
                  <a:pt x="67480" y="7367"/>
                </a:lnTo>
                <a:lnTo>
                  <a:pt x="56730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9"/>
          <p:cNvSpPr/>
          <p:nvPr/>
        </p:nvSpPr>
        <p:spPr>
          <a:xfrm>
            <a:off x="1778040" y="2927520"/>
            <a:ext cx="2529360" cy="56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just">
              <a:lnSpc>
                <a:spcPct val="100000"/>
              </a:lnSpc>
            </a:pPr>
            <a:r>
              <a:rPr b="1" lang="en-US" sz="2950" spc="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Scalability</a:t>
            </a:r>
            <a:endParaRPr/>
          </a:p>
          <a:p>
            <a:pPr marL="12600" algn="just">
              <a:lnSpc>
                <a:spcPts val="2399"/>
              </a:lnSpc>
            </a:pPr>
            <a:r>
              <a:rPr b="1" lang="en-US" sz="2950" spc="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Performance  Partitioning  Clustering</a:t>
            </a:r>
            <a:endParaRPr/>
          </a:p>
          <a:p>
            <a:pPr marL="12600">
              <a:lnSpc>
                <a:spcPts val="2364"/>
              </a:lnSpc>
            </a:pPr>
            <a:r>
              <a:rPr b="1" lang="en-US" sz="2950" spc="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Sharding  Shard</a:t>
            </a:r>
            <a:r>
              <a:rPr b="1" lang="en-US" sz="2950" spc="-7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950" spc="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Query</a:t>
            </a:r>
            <a:endParaRPr/>
          </a:p>
          <a:p>
            <a:pPr marL="12600" algn="just">
              <a:lnSpc>
                <a:spcPct val="100000"/>
              </a:lnSpc>
            </a:pPr>
            <a:r>
              <a:rPr b="1" lang="en-US" sz="2950" spc="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Parallel</a:t>
            </a:r>
            <a:r>
              <a:rPr b="1" lang="en-US" sz="2950" spc="-6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2950" spc="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Query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332880" y="4051440"/>
            <a:ext cx="60555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800" spc="9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</a:t>
            </a:r>
            <a:r>
              <a:rPr lang="en-US" sz="7800" spc="-267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800" spc="33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473120">
              <a:lnSpc>
                <a:spcPct val="100000"/>
              </a:lnSpc>
            </a:pPr>
            <a:r>
              <a:rPr lang="en-US" sz="7200" spc="27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Horizontal</a:t>
            </a:r>
            <a:r>
              <a:rPr lang="en-US" sz="7200" spc="-22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2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Scaling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308240" y="4394160"/>
            <a:ext cx="10166040" cy="26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Lots of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smaller</a:t>
            </a:r>
            <a:r>
              <a:rPr b="1" lang="en-US" sz="3000" spc="-3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servers.</a:t>
            </a:r>
            <a:endParaRPr/>
          </a:p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7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You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can upgrade by adding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new server(often called by 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</a:t>
            </a:r>
            <a:r>
              <a:rPr b="1" lang="en-US" sz="3000" spc="-77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node).</a:t>
            </a:r>
            <a:endParaRPr/>
          </a:p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Nodes can either self contained whole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application 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or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separate functional</a:t>
            </a:r>
            <a:r>
              <a:rPr b="1" lang="en-US" sz="3000" spc="-1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nodes.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20760">
              <a:lnSpc>
                <a:spcPct val="100000"/>
              </a:lnSpc>
            </a:pPr>
            <a:r>
              <a:rPr lang="en-US" sz="7200" spc="4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Vertical</a:t>
            </a:r>
            <a:r>
              <a:rPr lang="en-US" sz="7200" spc="-24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202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Scaling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1308240" y="4457880"/>
            <a:ext cx="10171080" cy="26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Few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larger</a:t>
            </a:r>
            <a:r>
              <a:rPr b="1" lang="en-US" sz="3000" spc="-5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servers.</a:t>
            </a:r>
            <a:endParaRPr/>
          </a:p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7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You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can upgrade the application environment by adding 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more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individual resource: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more </a:t>
            </a:r>
            <a:r>
              <a:rPr b="1" lang="en-US" sz="300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RAM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faster disk</a:t>
            </a:r>
            <a:r>
              <a:rPr b="1" lang="en-US" sz="3000" spc="2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etc.</a:t>
            </a:r>
            <a:endParaRPr/>
          </a:p>
          <a:p>
            <a:pPr marL="355680" indent="-342720">
              <a:lnSpc>
                <a:spcPts val="1235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Trebuchet MS"/>
              </a:rPr>
              <a:t>The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Trebuchet MS"/>
              </a:rPr>
              <a:t>classic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Trebuchet MS"/>
              </a:rPr>
              <a:t>method of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Trebuchet MS"/>
              </a:rPr>
              <a:t>writing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Trebuchet MS"/>
              </a:rPr>
              <a:t>web apps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Trebuchet MS"/>
              </a:rPr>
              <a:t>relies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Trebuchet MS"/>
              </a:rPr>
              <a:t>on 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Trebuchet MS"/>
              </a:rPr>
              <a:t>this(one server or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Trebuchet MS"/>
              </a:rPr>
              <a:t>simple cluster).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924360" y="1600200"/>
            <a:ext cx="51591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32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308240" y="4699080"/>
            <a:ext cx="10367280" cy="19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Database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performance can be defined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as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optimization 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resource use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increase the throughput and  minimize contention, enabling the largest possible  workload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be</a:t>
            </a:r>
            <a:r>
              <a:rPr b="1" lang="en-US" sz="3000" spc="-32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processed.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20840" y="939960"/>
            <a:ext cx="1036296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743200">
              <a:lnSpc>
                <a:spcPct val="100000"/>
              </a:lnSpc>
            </a:pPr>
            <a:r>
              <a:rPr lang="en-US" sz="7200" spc="23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</a:t>
            </a:r>
            <a:r>
              <a:rPr lang="en-US" sz="7200" spc="-23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406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Factors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320840" y="4215600"/>
            <a:ext cx="143280" cy="122040"/>
          </a:xfrm>
          <a:custGeom>
            <a:avLst/>
            <a:gdLst/>
            <a:ahLst/>
            <a:rect l="l" t="t" r="r" b="b"/>
            <a:pathLst>
              <a:path w="143509" h="122554">
                <a:moveTo>
                  <a:pt x="66852" y="0"/>
                </a:moveTo>
                <a:lnTo>
                  <a:pt x="56248" y="6921"/>
                </a:lnTo>
                <a:lnTo>
                  <a:pt x="42976" y="21793"/>
                </a:lnTo>
                <a:lnTo>
                  <a:pt x="16979" y="40411"/>
                </a:lnTo>
                <a:lnTo>
                  <a:pt x="5308" y="50507"/>
                </a:lnTo>
                <a:lnTo>
                  <a:pt x="0" y="60071"/>
                </a:lnTo>
                <a:lnTo>
                  <a:pt x="11671" y="64312"/>
                </a:lnTo>
                <a:lnTo>
                  <a:pt x="23875" y="66459"/>
                </a:lnTo>
                <a:lnTo>
                  <a:pt x="75882" y="116395"/>
                </a:lnTo>
                <a:lnTo>
                  <a:pt x="79768" y="120294"/>
                </a:lnTo>
                <a:lnTo>
                  <a:pt x="86309" y="122250"/>
                </a:lnTo>
                <a:lnTo>
                  <a:pt x="95516" y="122250"/>
                </a:lnTo>
                <a:lnTo>
                  <a:pt x="96913" y="118706"/>
                </a:lnTo>
                <a:lnTo>
                  <a:pt x="98602" y="115684"/>
                </a:lnTo>
                <a:lnTo>
                  <a:pt x="119392" y="97282"/>
                </a:lnTo>
                <a:lnTo>
                  <a:pt x="127876" y="90373"/>
                </a:lnTo>
                <a:lnTo>
                  <a:pt x="143268" y="61137"/>
                </a:lnTo>
                <a:lnTo>
                  <a:pt x="138389" y="50079"/>
                </a:lnTo>
                <a:lnTo>
                  <a:pt x="132783" y="41343"/>
                </a:lnTo>
                <a:lnTo>
                  <a:pt x="126450" y="34929"/>
                </a:lnTo>
                <a:lnTo>
                  <a:pt x="119392" y="30835"/>
                </a:lnTo>
                <a:lnTo>
                  <a:pt x="104000" y="23914"/>
                </a:lnTo>
                <a:lnTo>
                  <a:pt x="98094" y="20634"/>
                </a:lnTo>
                <a:lnTo>
                  <a:pt x="89936" y="15557"/>
                </a:lnTo>
                <a:lnTo>
                  <a:pt x="79524" y="8680"/>
                </a:lnTo>
                <a:lnTo>
                  <a:pt x="6685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1320840" y="5193360"/>
            <a:ext cx="143280" cy="122040"/>
          </a:xfrm>
          <a:custGeom>
            <a:avLst/>
            <a:gdLst/>
            <a:ahLst/>
            <a:rect l="l" t="t" r="r" b="b"/>
            <a:pathLst>
              <a:path w="143509" h="122554">
                <a:moveTo>
                  <a:pt x="66852" y="0"/>
                </a:moveTo>
                <a:lnTo>
                  <a:pt x="56248" y="6921"/>
                </a:lnTo>
                <a:lnTo>
                  <a:pt x="42976" y="21793"/>
                </a:lnTo>
                <a:lnTo>
                  <a:pt x="16979" y="40411"/>
                </a:lnTo>
                <a:lnTo>
                  <a:pt x="5308" y="50507"/>
                </a:lnTo>
                <a:lnTo>
                  <a:pt x="0" y="60071"/>
                </a:lnTo>
                <a:lnTo>
                  <a:pt x="11671" y="64312"/>
                </a:lnTo>
                <a:lnTo>
                  <a:pt x="23875" y="66459"/>
                </a:lnTo>
                <a:lnTo>
                  <a:pt x="75882" y="116395"/>
                </a:lnTo>
                <a:lnTo>
                  <a:pt x="79768" y="120294"/>
                </a:lnTo>
                <a:lnTo>
                  <a:pt x="86309" y="122250"/>
                </a:lnTo>
                <a:lnTo>
                  <a:pt x="95516" y="122250"/>
                </a:lnTo>
                <a:lnTo>
                  <a:pt x="96913" y="118706"/>
                </a:lnTo>
                <a:lnTo>
                  <a:pt x="98602" y="115684"/>
                </a:lnTo>
                <a:lnTo>
                  <a:pt x="119392" y="97282"/>
                </a:lnTo>
                <a:lnTo>
                  <a:pt x="127876" y="90373"/>
                </a:lnTo>
                <a:lnTo>
                  <a:pt x="143268" y="61137"/>
                </a:lnTo>
                <a:lnTo>
                  <a:pt x="138389" y="50079"/>
                </a:lnTo>
                <a:lnTo>
                  <a:pt x="132783" y="41343"/>
                </a:lnTo>
                <a:lnTo>
                  <a:pt x="126450" y="34929"/>
                </a:lnTo>
                <a:lnTo>
                  <a:pt x="119392" y="30835"/>
                </a:lnTo>
                <a:lnTo>
                  <a:pt x="104000" y="23914"/>
                </a:lnTo>
                <a:lnTo>
                  <a:pt x="98094" y="20634"/>
                </a:lnTo>
                <a:lnTo>
                  <a:pt x="89936" y="15557"/>
                </a:lnTo>
                <a:lnTo>
                  <a:pt x="79524" y="8680"/>
                </a:lnTo>
                <a:lnTo>
                  <a:pt x="6685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1320840" y="6171480"/>
            <a:ext cx="143280" cy="122040"/>
          </a:xfrm>
          <a:custGeom>
            <a:avLst/>
            <a:gdLst/>
            <a:ahLst/>
            <a:rect l="l" t="t" r="r" b="b"/>
            <a:pathLst>
              <a:path w="143509" h="122554">
                <a:moveTo>
                  <a:pt x="66852" y="0"/>
                </a:moveTo>
                <a:lnTo>
                  <a:pt x="56248" y="6921"/>
                </a:lnTo>
                <a:lnTo>
                  <a:pt x="42976" y="21793"/>
                </a:lnTo>
                <a:lnTo>
                  <a:pt x="16979" y="40411"/>
                </a:lnTo>
                <a:lnTo>
                  <a:pt x="5308" y="50507"/>
                </a:lnTo>
                <a:lnTo>
                  <a:pt x="0" y="60071"/>
                </a:lnTo>
                <a:lnTo>
                  <a:pt x="11671" y="64312"/>
                </a:lnTo>
                <a:lnTo>
                  <a:pt x="23875" y="66459"/>
                </a:lnTo>
                <a:lnTo>
                  <a:pt x="75882" y="116395"/>
                </a:lnTo>
                <a:lnTo>
                  <a:pt x="79768" y="120294"/>
                </a:lnTo>
                <a:lnTo>
                  <a:pt x="86309" y="122250"/>
                </a:lnTo>
                <a:lnTo>
                  <a:pt x="95516" y="122250"/>
                </a:lnTo>
                <a:lnTo>
                  <a:pt x="96913" y="118706"/>
                </a:lnTo>
                <a:lnTo>
                  <a:pt x="98602" y="115684"/>
                </a:lnTo>
                <a:lnTo>
                  <a:pt x="119392" y="97282"/>
                </a:lnTo>
                <a:lnTo>
                  <a:pt x="127876" y="90373"/>
                </a:lnTo>
                <a:lnTo>
                  <a:pt x="143268" y="61137"/>
                </a:lnTo>
                <a:lnTo>
                  <a:pt x="138389" y="50079"/>
                </a:lnTo>
                <a:lnTo>
                  <a:pt x="132783" y="41343"/>
                </a:lnTo>
                <a:lnTo>
                  <a:pt x="126450" y="34929"/>
                </a:lnTo>
                <a:lnTo>
                  <a:pt x="119392" y="30835"/>
                </a:lnTo>
                <a:lnTo>
                  <a:pt x="104000" y="23914"/>
                </a:lnTo>
                <a:lnTo>
                  <a:pt x="98094" y="20634"/>
                </a:lnTo>
                <a:lnTo>
                  <a:pt x="89936" y="15557"/>
                </a:lnTo>
                <a:lnTo>
                  <a:pt x="79524" y="8680"/>
                </a:lnTo>
                <a:lnTo>
                  <a:pt x="6685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1320840" y="7149240"/>
            <a:ext cx="143280" cy="122040"/>
          </a:xfrm>
          <a:custGeom>
            <a:avLst/>
            <a:gdLst/>
            <a:ahLst/>
            <a:rect l="l" t="t" r="r" b="b"/>
            <a:pathLst>
              <a:path w="143509" h="122554">
                <a:moveTo>
                  <a:pt x="66852" y="0"/>
                </a:moveTo>
                <a:lnTo>
                  <a:pt x="56248" y="6921"/>
                </a:lnTo>
                <a:lnTo>
                  <a:pt x="42976" y="21793"/>
                </a:lnTo>
                <a:lnTo>
                  <a:pt x="16979" y="40411"/>
                </a:lnTo>
                <a:lnTo>
                  <a:pt x="5308" y="50507"/>
                </a:lnTo>
                <a:lnTo>
                  <a:pt x="0" y="60071"/>
                </a:lnTo>
                <a:lnTo>
                  <a:pt x="11671" y="64312"/>
                </a:lnTo>
                <a:lnTo>
                  <a:pt x="23875" y="66459"/>
                </a:lnTo>
                <a:lnTo>
                  <a:pt x="75882" y="116395"/>
                </a:lnTo>
                <a:lnTo>
                  <a:pt x="79768" y="120294"/>
                </a:lnTo>
                <a:lnTo>
                  <a:pt x="86309" y="122250"/>
                </a:lnTo>
                <a:lnTo>
                  <a:pt x="95516" y="122250"/>
                </a:lnTo>
                <a:lnTo>
                  <a:pt x="96913" y="118706"/>
                </a:lnTo>
                <a:lnTo>
                  <a:pt x="98602" y="115684"/>
                </a:lnTo>
                <a:lnTo>
                  <a:pt x="119392" y="97282"/>
                </a:lnTo>
                <a:lnTo>
                  <a:pt x="127876" y="90373"/>
                </a:lnTo>
                <a:lnTo>
                  <a:pt x="143268" y="61137"/>
                </a:lnTo>
                <a:lnTo>
                  <a:pt x="138389" y="50079"/>
                </a:lnTo>
                <a:lnTo>
                  <a:pt x="132783" y="41343"/>
                </a:lnTo>
                <a:lnTo>
                  <a:pt x="126450" y="34929"/>
                </a:lnTo>
                <a:lnTo>
                  <a:pt x="119392" y="30835"/>
                </a:lnTo>
                <a:lnTo>
                  <a:pt x="104000" y="23914"/>
                </a:lnTo>
                <a:lnTo>
                  <a:pt x="98094" y="20634"/>
                </a:lnTo>
                <a:lnTo>
                  <a:pt x="89936" y="15557"/>
                </a:lnTo>
                <a:lnTo>
                  <a:pt x="79524" y="8680"/>
                </a:lnTo>
                <a:lnTo>
                  <a:pt x="66852" y="0"/>
                </a:lnTo>
                <a:close/>
              </a:path>
            </a:pathLst>
          </a:custGeom>
          <a:solidFill>
            <a:srgbClr val="3e23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1778040" y="4000680"/>
            <a:ext cx="3518640" cy="34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System</a:t>
            </a:r>
            <a:r>
              <a:rPr b="1" lang="en-US" sz="3500" spc="-4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resources</a:t>
            </a:r>
            <a:endParaRPr/>
          </a:p>
          <a:p>
            <a:pPr marL="12600">
              <a:lnSpc>
                <a:spcPct val="183000"/>
              </a:lnSpc>
            </a:pPr>
            <a:r>
              <a:rPr b="1" lang="en-US" sz="3500" spc="-6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Work </a:t>
            </a:r>
            <a:r>
              <a:rPr b="1" lang="en-US" sz="35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Load  T</a:t>
            </a: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</a:t>
            </a:r>
            <a:r>
              <a:rPr b="1" lang="en-US" sz="35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ro</a:t>
            </a: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</a:t>
            </a:r>
            <a:r>
              <a:rPr b="1" lang="en-US" sz="35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</a:t>
            </a: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hpu</a:t>
            </a:r>
            <a:r>
              <a:rPr b="1" lang="en-US" sz="3500" spc="-1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  </a:t>
            </a:r>
            <a:r>
              <a:rPr b="1" lang="en-US" sz="3500" spc="-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Contention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946240" y="1739880"/>
            <a:ext cx="687420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61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Database</a:t>
            </a:r>
            <a:r>
              <a:rPr lang="en-US" sz="7200" spc="-21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9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Tuning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1308240" y="4140360"/>
            <a:ext cx="10209960" cy="30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Database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tuning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is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activity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making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database  application run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more </a:t>
            </a:r>
            <a:r>
              <a:rPr b="1" lang="en-US" sz="3000" spc="-3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quickly,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usually means higher  throughput though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it may mean lower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response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time for  time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critical</a:t>
            </a:r>
            <a:r>
              <a:rPr b="1" lang="en-US" sz="3000" spc="-2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applications.</a:t>
            </a:r>
            <a:endParaRPr/>
          </a:p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main aim is to maximize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use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system resources 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perform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work as </a:t>
            </a:r>
            <a:r>
              <a:rPr b="1" lang="en-US" sz="3000" spc="-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efficiently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as</a:t>
            </a:r>
            <a:r>
              <a:rPr b="1" lang="en-US" sz="3000" spc="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possible.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438280" y="1866960"/>
            <a:ext cx="8131320" cy="16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200" spc="608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Query</a:t>
            </a:r>
            <a:r>
              <a:rPr lang="en-US" sz="7200" spc="-214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7200" spc="253" strike="noStrike">
                <a:solidFill>
                  <a:srgbClr val="3e23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Optimization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1308240" y="4394160"/>
            <a:ext cx="10256040" cy="25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Query optimization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is a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function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of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many relational  database management systems.</a:t>
            </a:r>
            <a:endParaRPr/>
          </a:p>
          <a:p>
            <a:pPr marL="355680" indent="-342720">
              <a:lnSpc>
                <a:spcPct val="111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The query optimizer attempts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to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determine the most  </a:t>
            </a:r>
            <a:r>
              <a:rPr b="1" lang="en-US" sz="3000" spc="-9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efficient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way to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execute </a:t>
            </a:r>
            <a:r>
              <a:rPr b="1" lang="en-US" sz="3000" spc="-1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a given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query by considering the  possible query</a:t>
            </a:r>
            <a:r>
              <a:rPr b="1" lang="en-US" sz="3000" spc="-38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1" lang="en-US" sz="3000" spc="-4" strike="noStrike">
                <a:uFill>
                  <a:solidFill>
                    <a:srgbClr val="ffffff"/>
                  </a:solidFill>
                </a:uFill>
                <a:latin typeface="Palatino Linotype"/>
              </a:rPr>
              <a:t>plans.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LibreOffice/5.0.3.2$MacOSX_X86_64 LibreOffice_project/e5f16313668ac592c1bfb310f4390624e3dbfb75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2015-11-12T02:45:02Z</dcterms:created>
  <dc:language>en-US</dc:language>
  <dcterms:modified xsi:type="dcterms:W3CDTF">2015-11-12T02:45:02Z</dcterms:modified>
  <cp:revision>0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astSaved">
    <vt:filetime>2015-11-12T00:00:00Z</vt:filetime>
  </property>
  <property fmtid="{D5CDD505-2E9C-101B-9397-08002B2CF9AE}" pid="5" name="LinksUpToDate">
    <vt:bool>0</vt:bool>
  </property>
  <property fmtid="{D5CDD505-2E9C-101B-9397-08002B2CF9AE}" pid="6" name="PresentationFormat">
    <vt:lpwstr>On-screen Show (4:3)</vt:lpwstr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