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71" r:id="rId6"/>
    <p:sldId id="268" r:id="rId7"/>
    <p:sldId id="260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8" r:id="rId25"/>
    <p:sldId id="290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A6D76-635A-4D45-9E07-3E2A04DDE1D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8E812-EFF4-41B1-BB36-3DB37178A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61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54B32D-9BAB-4F08-87DE-00AFD502CF8C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71CFFF-E2DD-479C-BC10-AE297FA0A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" TargetMode="External"/><Relationship Id="rId3" Type="http://schemas.openxmlformats.org/officeDocument/2006/relationships/hyperlink" Target="https://en.wikipedia.org/wiki/Arbitrary_precision" TargetMode="External"/><Relationship Id="rId7" Type="http://schemas.openxmlformats.org/officeDocument/2006/relationships/hyperlink" Target="https://en.wikipedia.org/wiki/MAC_address" TargetMode="External"/><Relationship Id="rId2" Type="http://schemas.openxmlformats.org/officeDocument/2006/relationships/hyperlink" Target="https://en.wikipedia.org/wiki/Dat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lassless_Inter-Domain_Routing" TargetMode="External"/><Relationship Id="rId11" Type="http://schemas.openxmlformats.org/officeDocument/2006/relationships/hyperlink" Target="https://en.wikipedia.org/wiki/JSON" TargetMode="External"/><Relationship Id="rId5" Type="http://schemas.openxmlformats.org/officeDocument/2006/relationships/hyperlink" Target="https://en.wikipedia.org/wiki/IPv6" TargetMode="External"/><Relationship Id="rId10" Type="http://schemas.openxmlformats.org/officeDocument/2006/relationships/hyperlink" Target="https://en.wikipedia.org/wiki/UUID" TargetMode="External"/><Relationship Id="rId4" Type="http://schemas.openxmlformats.org/officeDocument/2006/relationships/hyperlink" Target="https://en.wikipedia.org/wiki/IPv4" TargetMode="External"/><Relationship Id="rId9" Type="http://schemas.openxmlformats.org/officeDocument/2006/relationships/hyperlink" Target="https://en.wikipedia.org/wiki/XPat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inux" TargetMode="External"/><Relationship Id="rId2" Type="http://schemas.openxmlformats.org/officeDocument/2006/relationships/hyperlink" Target="https://en.wikipedia.org/wiki/Role_(computer_scienc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Kerberos_(protocol)" TargetMode="External"/><Relationship Id="rId4" Type="http://schemas.openxmlformats.org/officeDocument/2006/relationships/hyperlink" Target="https://en.wikipedia.org/wiki/MD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current/static/storage-toas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ultiversion_concurrency_control" TargetMode="External"/><Relationship Id="rId2" Type="http://schemas.openxmlformats.org/officeDocument/2006/relationships/hyperlink" Target="http://www.postgresql.org/docs/8.3/static/libpq-async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forums.com/showthread.php?t=163378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current/static/hsto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vs.com/wiki/MySQL_vs_PostgreSQ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are-pros-and-cons-of-PostgreSQL-and-MySQL" TargetMode="External"/><Relationship Id="rId2" Type="http://schemas.openxmlformats.org/officeDocument/2006/relationships/hyperlink" Target="https://dev.mysql.com/doc/refman/5.0/en/differences-from-ansi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ostgresql.org/" TargetMode="External"/><Relationship Id="rId4" Type="http://schemas.openxmlformats.org/officeDocument/2006/relationships/hyperlink" Target="https://www.wikivs.com/wiki/MySQL_vs_PostgreSQ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0/en/differences-from-ansi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action_isolation" TargetMode="External"/><Relationship Id="rId2" Type="http://schemas.openxmlformats.org/officeDocument/2006/relationships/hyperlink" Target="https://en.wikipedia.org/wiki/Multiversion_concurrency_contro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hyperlink" Target="https://en.wikipedia.org/wiki/Write-ahead_log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iST" TargetMode="External"/><Relationship Id="rId5" Type="http://schemas.openxmlformats.org/officeDocument/2006/relationships/hyperlink" Target="https://en.wikipedia.org/wiki/Inverted_index" TargetMode="External"/><Relationship Id="rId4" Type="http://schemas.openxmlformats.org/officeDocument/2006/relationships/hyperlink" Target="https://en.wikipedia.org/wiki/Hash_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7315200" cy="1894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Midwestern State University</a:t>
            </a:r>
            <a:br>
              <a:rPr lang="en-US" dirty="0" smtClean="0"/>
            </a:br>
            <a:r>
              <a:rPr lang="en-US" sz="2000" dirty="0" smtClean="0"/>
              <a:t>Department of Computer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133600"/>
            <a:ext cx="6172200" cy="4191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CMPS-5303: Advanced DBMS</a:t>
            </a:r>
          </a:p>
          <a:p>
            <a:pPr algn="ctr"/>
            <a:r>
              <a:rPr lang="en-US" dirty="0" smtClean="0"/>
              <a:t>Presentation </a:t>
            </a:r>
          </a:p>
          <a:p>
            <a:pPr algn="ctr"/>
            <a:r>
              <a:rPr lang="en-US" dirty="0" smtClean="0"/>
              <a:t>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PostGreSQL</a:t>
            </a:r>
            <a:r>
              <a:rPr lang="en-US" dirty="0" smtClean="0"/>
              <a:t> Vs 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12th October 2015</a:t>
            </a:r>
          </a:p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err="1" smtClean="0"/>
              <a:t>Saboor</a:t>
            </a:r>
            <a:r>
              <a:rPr lang="en-US" dirty="0" smtClean="0"/>
              <a:t> A </a:t>
            </a:r>
            <a:r>
              <a:rPr lang="en-US" dirty="0" err="1" smtClean="0"/>
              <a:t>Siddiqie</a:t>
            </a:r>
            <a:r>
              <a:rPr lang="en-US" dirty="0" smtClean="0"/>
              <a:t> &amp; </a:t>
            </a:r>
            <a:r>
              <a:rPr lang="en-US" dirty="0" err="1" smtClean="0"/>
              <a:t>Ankur</a:t>
            </a:r>
            <a:r>
              <a:rPr lang="en-US" dirty="0" smtClean="0"/>
              <a:t> R Patel.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1023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Data types</a:t>
            </a:r>
          </a:p>
          <a:p>
            <a:r>
              <a:rPr lang="en-US" dirty="0"/>
              <a:t>A wide variety of native </a:t>
            </a:r>
            <a:r>
              <a:rPr lang="en-US" dirty="0">
                <a:hlinkClick r:id="rId2" tooltip="Data type"/>
              </a:rPr>
              <a:t>data types</a:t>
            </a:r>
            <a:r>
              <a:rPr lang="en-US" dirty="0"/>
              <a:t> are supported, including:</a:t>
            </a:r>
          </a:p>
          <a:p>
            <a:r>
              <a:rPr lang="en-US" dirty="0">
                <a:hlinkClick r:id="rId3" tooltip="Arbitrary precision"/>
              </a:rPr>
              <a:t>Arbitrary precision</a:t>
            </a:r>
            <a:r>
              <a:rPr lang="en-US" dirty="0"/>
              <a:t> </a:t>
            </a:r>
            <a:r>
              <a:rPr lang="en-US" dirty="0" err="1"/>
              <a:t>numerics</a:t>
            </a:r>
            <a:endParaRPr lang="en-US" dirty="0"/>
          </a:p>
          <a:p>
            <a:r>
              <a:rPr lang="en-US" dirty="0"/>
              <a:t>Date/time (timestamp/time with/without </a:t>
            </a:r>
            <a:r>
              <a:rPr lang="en-US" dirty="0" err="1"/>
              <a:t>timezone</a:t>
            </a:r>
            <a:r>
              <a:rPr lang="en-US" dirty="0"/>
              <a:t>, date, interval)</a:t>
            </a:r>
          </a:p>
          <a:p>
            <a:r>
              <a:rPr lang="en-US" dirty="0"/>
              <a:t>Money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Bit strings</a:t>
            </a:r>
          </a:p>
          <a:p>
            <a:r>
              <a:rPr lang="en-US" dirty="0"/>
              <a:t>Composite</a:t>
            </a:r>
          </a:p>
          <a:p>
            <a:r>
              <a:rPr lang="en-US" dirty="0" err="1"/>
              <a:t>HStore</a:t>
            </a:r>
            <a:r>
              <a:rPr lang="en-US" dirty="0"/>
              <a:t> (an extension enabled key-value store within PostgreSQL)</a:t>
            </a:r>
          </a:p>
          <a:p>
            <a:r>
              <a:rPr lang="en-US" dirty="0"/>
              <a:t>Arrays (variable length and can be of any data type, including text and composite types) up to 1 GB in total storage size</a:t>
            </a:r>
          </a:p>
          <a:p>
            <a:r>
              <a:rPr lang="en-US" dirty="0"/>
              <a:t>Geometric primitives</a:t>
            </a:r>
          </a:p>
          <a:p>
            <a:r>
              <a:rPr lang="en-US" dirty="0">
                <a:hlinkClick r:id="rId4" tooltip="IPv4"/>
              </a:rPr>
              <a:t>IPv4</a:t>
            </a:r>
            <a:r>
              <a:rPr lang="en-US" dirty="0"/>
              <a:t> and </a:t>
            </a:r>
            <a:r>
              <a:rPr lang="en-US" dirty="0">
                <a:hlinkClick r:id="rId5" tooltip="IPv6"/>
              </a:rPr>
              <a:t>IPv6</a:t>
            </a:r>
            <a:r>
              <a:rPr lang="en-US" dirty="0"/>
              <a:t> addresses</a:t>
            </a:r>
          </a:p>
          <a:p>
            <a:r>
              <a:rPr lang="en-US" dirty="0">
                <a:hlinkClick r:id="rId6" tooltip="Classless Inter-Domain Routing"/>
              </a:rPr>
              <a:t>CIDR</a:t>
            </a:r>
            <a:r>
              <a:rPr lang="en-US" dirty="0"/>
              <a:t> blocks and </a:t>
            </a:r>
            <a:r>
              <a:rPr lang="en-US" dirty="0">
                <a:hlinkClick r:id="rId7" tooltip="MAC address"/>
              </a:rPr>
              <a:t>MAC addresses</a:t>
            </a:r>
            <a:endParaRPr lang="en-US" dirty="0"/>
          </a:p>
          <a:p>
            <a:r>
              <a:rPr lang="en-US" dirty="0">
                <a:hlinkClick r:id="rId8" tooltip="XML"/>
              </a:rPr>
              <a:t>XML</a:t>
            </a:r>
            <a:r>
              <a:rPr lang="en-US" dirty="0"/>
              <a:t> supporting </a:t>
            </a:r>
            <a:r>
              <a:rPr lang="en-US" dirty="0" err="1">
                <a:hlinkClick r:id="rId9" tooltip="XPath"/>
              </a:rPr>
              <a:t>XPath</a:t>
            </a:r>
            <a:r>
              <a:rPr lang="en-US" dirty="0"/>
              <a:t> queries</a:t>
            </a:r>
          </a:p>
          <a:p>
            <a:r>
              <a:rPr lang="en-US" dirty="0">
                <a:hlinkClick r:id="rId10" tooltip="UUID"/>
              </a:rPr>
              <a:t>UUID</a:t>
            </a:r>
            <a:r>
              <a:rPr lang="en-US" dirty="0"/>
              <a:t> (universally unique identifier)</a:t>
            </a:r>
          </a:p>
          <a:p>
            <a:r>
              <a:rPr lang="en-US" dirty="0">
                <a:hlinkClick r:id="rId11" tooltip="JSON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25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Security</a:t>
            </a:r>
            <a:endParaRPr lang="en-US" sz="1600" b="1" dirty="0"/>
          </a:p>
          <a:p>
            <a:r>
              <a:rPr lang="en-US" sz="1600" dirty="0"/>
              <a:t>PostgreSQL manages its internal security on a per-</a:t>
            </a:r>
            <a:r>
              <a:rPr lang="en-US" sz="1600" dirty="0">
                <a:hlinkClick r:id="rId2" tooltip="Role (computer science)"/>
              </a:rPr>
              <a:t>role</a:t>
            </a:r>
            <a:r>
              <a:rPr lang="en-US" sz="1600" dirty="0"/>
              <a:t> basis. A role is generally regarded to be a user (a role that can log in), or a group (a role of which other roles are members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Permissions can be granted or revoked on any object down to the column level, and can also allow/prevent the creation of new objects at the database, schema or table levels.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sepgsql</a:t>
            </a:r>
            <a:r>
              <a:rPr lang="en-US" sz="1600" dirty="0"/>
              <a:t> </a:t>
            </a:r>
            <a:r>
              <a:rPr lang="en-US" sz="1600" dirty="0" smtClean="0"/>
              <a:t>provides </a:t>
            </a:r>
            <a:r>
              <a:rPr lang="en-US" sz="1600" dirty="0"/>
              <a:t>an additional layer of security by integrating with </a:t>
            </a:r>
            <a:r>
              <a:rPr lang="en-US" sz="1600" dirty="0" err="1">
                <a:hlinkClick r:id="rId3" tooltip="SELinux"/>
              </a:rPr>
              <a:t>SELinux</a:t>
            </a:r>
            <a:r>
              <a:rPr lang="en-US" sz="1600" dirty="0"/>
              <a:t>. This </a:t>
            </a:r>
            <a:r>
              <a:rPr lang="en-US" sz="1600" dirty="0" smtClean="0"/>
              <a:t>utilizes </a:t>
            </a:r>
            <a:r>
              <a:rPr lang="en-US" sz="1600" dirty="0"/>
              <a:t>PostgreSQL's SECURITY LABEL feature.</a:t>
            </a:r>
          </a:p>
          <a:p>
            <a:r>
              <a:rPr lang="en-US" sz="1600" dirty="0"/>
              <a:t>PostgreSQL natively supports a broad number of external authentication mechanisms, including:</a:t>
            </a:r>
          </a:p>
          <a:p>
            <a:r>
              <a:rPr lang="en-US" sz="1600" dirty="0"/>
              <a:t>password (either </a:t>
            </a:r>
            <a:r>
              <a:rPr lang="en-US" sz="1600" dirty="0">
                <a:hlinkClick r:id="rId4" tooltip="MD5"/>
              </a:rPr>
              <a:t>MD5</a:t>
            </a:r>
            <a:r>
              <a:rPr lang="en-US" sz="1600" dirty="0"/>
              <a:t> or plain-text)</a:t>
            </a:r>
          </a:p>
          <a:p>
            <a:r>
              <a:rPr lang="en-US" sz="1600" dirty="0" smtClean="0">
                <a:hlinkClick r:id="rId5" tooltip="Kerberos (protocol)"/>
              </a:rPr>
              <a:t>Kerberos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528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dirty="0"/>
              <a:t>MySQL vs </a:t>
            </a:r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80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MySQL is faster </a:t>
            </a:r>
            <a:r>
              <a:rPr lang="en-US" sz="1600" dirty="0"/>
              <a:t>but </a:t>
            </a:r>
            <a:r>
              <a:rPr lang="en-US" sz="1600" dirty="0" smtClean="0"/>
              <a:t>less featured, </a:t>
            </a:r>
          </a:p>
          <a:p>
            <a:r>
              <a:rPr lang="en-US" sz="1600" dirty="0" smtClean="0"/>
              <a:t>while </a:t>
            </a:r>
            <a:r>
              <a:rPr lang="en-US" sz="1600" dirty="0"/>
              <a:t>PostgreSQL </a:t>
            </a:r>
            <a:r>
              <a:rPr lang="en-US" sz="1600" dirty="0" smtClean="0"/>
              <a:t>is densely </a:t>
            </a:r>
            <a:r>
              <a:rPr lang="en-US" sz="1600" dirty="0"/>
              <a:t>featured database system often described as an open-source version of Oracle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/>
              <a:t>MySQL has two layers, an upper SQL layer and a set of storage </a:t>
            </a:r>
            <a:r>
              <a:rPr lang="en-US" sz="1600" dirty="0" smtClean="0"/>
              <a:t>engines (9) . 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/>
              <a:t>InnoDB</a:t>
            </a:r>
            <a:r>
              <a:rPr lang="en-US" sz="1600" dirty="0"/>
              <a:t>, </a:t>
            </a:r>
            <a:r>
              <a:rPr lang="en-US" sz="1600" dirty="0" err="1"/>
              <a:t>MyISAM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PSQL is a unified database server with a single storage engine.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MySQL focuses on speed (for simple operations),</a:t>
            </a:r>
          </a:p>
          <a:p>
            <a:r>
              <a:rPr lang="en-US" sz="1600" dirty="0"/>
              <a:t>while PSQL focuses on features and compliance of SQL standards ( more reliable and faster in complex operations).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76195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700" b="1" dirty="0" err="1" smtClean="0"/>
              <a:t>MyISAM</a:t>
            </a:r>
            <a:endParaRPr lang="en-US" sz="1700" b="1" dirty="0"/>
          </a:p>
          <a:p>
            <a:r>
              <a:rPr lang="en-US" sz="1700" dirty="0" err="1"/>
              <a:t>MyISAM</a:t>
            </a:r>
            <a:r>
              <a:rPr lang="en-US" sz="1700" dirty="0"/>
              <a:t> was the previous default storage engine for MySQL (before MySQL 5.6). It is notably faster than </a:t>
            </a:r>
            <a:r>
              <a:rPr lang="en-US" sz="1700" dirty="0" err="1"/>
              <a:t>InnoDB</a:t>
            </a:r>
            <a:r>
              <a:rPr lang="en-US" sz="1700" dirty="0"/>
              <a:t> in the cases of table-scans, index-scans, insert-only and some single-threaded </a:t>
            </a:r>
            <a:r>
              <a:rPr lang="en-US" sz="1700" dirty="0" smtClean="0"/>
              <a:t>operations.</a:t>
            </a:r>
          </a:p>
          <a:p>
            <a:r>
              <a:rPr lang="en-US" sz="1700" dirty="0"/>
              <a:t>MySQL focuses on speed (for simple operations),</a:t>
            </a:r>
          </a:p>
          <a:p>
            <a:r>
              <a:rPr lang="en-US" sz="1700" dirty="0"/>
              <a:t>while PSQL focuses on features and compliance of SQL standards ( more reliable and faster in complex operations). 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 err="1"/>
              <a:t>InnoDB</a:t>
            </a:r>
            <a:endParaRPr lang="en-US" sz="1700" b="1" dirty="0" smtClean="0"/>
          </a:p>
          <a:p>
            <a:r>
              <a:rPr lang="en-US" sz="1700" dirty="0" smtClean="0"/>
              <a:t>The </a:t>
            </a:r>
            <a:r>
              <a:rPr lang="en-US" sz="1700" dirty="0" err="1"/>
              <a:t>InnoDB</a:t>
            </a:r>
            <a:r>
              <a:rPr lang="en-US" sz="1700" dirty="0"/>
              <a:t> engine automatically generates hash index entries when processing SELECTs. This feature can be turned off if necessary; some workloads perform better without it.</a:t>
            </a:r>
          </a:p>
          <a:p>
            <a:r>
              <a:rPr lang="en-US" sz="1700" dirty="0"/>
              <a:t>The </a:t>
            </a:r>
            <a:r>
              <a:rPr lang="en-US" sz="1700" dirty="0" err="1"/>
              <a:t>InnoDB</a:t>
            </a:r>
            <a:r>
              <a:rPr lang="en-US" sz="1700" dirty="0"/>
              <a:t> engine has an insert buffer that caches updates to secondary index entries and applies them in the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692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Raw </a:t>
            </a:r>
            <a:r>
              <a:rPr lang="en-US" sz="1600" b="1" dirty="0" smtClean="0"/>
              <a:t>Speed; PostgreSQL</a:t>
            </a:r>
          </a:p>
          <a:p>
            <a:r>
              <a:rPr lang="en-US" sz="1600" dirty="0" smtClean="0"/>
              <a:t>efficient </a:t>
            </a:r>
            <a:r>
              <a:rPr lang="en-US" sz="1600" dirty="0"/>
              <a:t>executor for both static SQL or </a:t>
            </a:r>
            <a:r>
              <a:rPr lang="en-US" sz="1600" dirty="0" err="1"/>
              <a:t>parameterised</a:t>
            </a:r>
            <a:r>
              <a:rPr lang="en-US" sz="1600" dirty="0"/>
              <a:t> SQL</a:t>
            </a:r>
          </a:p>
          <a:p>
            <a:r>
              <a:rPr lang="en-US" sz="1600" dirty="0"/>
              <a:t>advanced cost-based </a:t>
            </a:r>
            <a:r>
              <a:rPr lang="en-US" sz="1600" dirty="0" smtClean="0"/>
              <a:t>optimizer</a:t>
            </a:r>
          </a:p>
          <a:p>
            <a:r>
              <a:rPr lang="en-US" sz="1600" dirty="0" smtClean="0"/>
              <a:t>indexing</a:t>
            </a:r>
            <a:r>
              <a:rPr lang="en-US" sz="1600" dirty="0"/>
              <a:t>: partial, functional, multiple-index-combining, index-only scans, 5 different kinds of index (</a:t>
            </a:r>
            <a:r>
              <a:rPr lang="en-US" sz="1600" dirty="0" err="1"/>
              <a:t>btree</a:t>
            </a:r>
            <a:r>
              <a:rPr lang="en-US" sz="1600" dirty="0"/>
              <a:t>, hash, gist, gin, </a:t>
            </a:r>
            <a:r>
              <a:rPr lang="en-US" sz="1600" dirty="0" err="1"/>
              <a:t>spgist</a:t>
            </a:r>
            <a:r>
              <a:rPr lang="en-US" sz="1600" dirty="0"/>
              <a:t> and </a:t>
            </a:r>
            <a:r>
              <a:rPr lang="en-US" sz="1600" dirty="0" err="1"/>
              <a:t>brin</a:t>
            </a:r>
            <a:r>
              <a:rPr lang="en-US" sz="1600" dirty="0"/>
              <a:t>)</a:t>
            </a:r>
          </a:p>
          <a:p>
            <a:r>
              <a:rPr lang="en-US" sz="1600" dirty="0" smtClean="0">
                <a:hlinkClick r:id="rId2"/>
              </a:rPr>
              <a:t>TOAST</a:t>
            </a:r>
            <a:r>
              <a:rPr lang="en-US" sz="1600" dirty="0" smtClean="0"/>
              <a:t> data </a:t>
            </a:r>
            <a:r>
              <a:rPr lang="en-US" sz="1600" dirty="0"/>
              <a:t>compression</a:t>
            </a:r>
          </a:p>
          <a:p>
            <a:r>
              <a:rPr lang="en-US" sz="1600" dirty="0"/>
              <a:t>improved cache </a:t>
            </a:r>
            <a:r>
              <a:rPr lang="en-US" sz="1600" dirty="0" smtClean="0"/>
              <a:t>management</a:t>
            </a:r>
          </a:p>
          <a:p>
            <a:r>
              <a:rPr lang="en-US" sz="1600" dirty="0" smtClean="0"/>
              <a:t>huge </a:t>
            </a:r>
            <a:r>
              <a:rPr lang="en-US" sz="1600" dirty="0"/>
              <a:t>scalability on write intensive workloads </a:t>
            </a:r>
            <a:endParaRPr lang="en-US" sz="1600" dirty="0" smtClean="0"/>
          </a:p>
          <a:p>
            <a:r>
              <a:rPr lang="en-US" sz="1600" dirty="0" smtClean="0"/>
              <a:t>asynchronous </a:t>
            </a:r>
            <a:r>
              <a:rPr lang="en-US" sz="1600" dirty="0"/>
              <a:t>commit </a:t>
            </a:r>
            <a:endParaRPr lang="en-US" sz="1600" dirty="0" smtClean="0"/>
          </a:p>
          <a:p>
            <a:r>
              <a:rPr lang="en-US" sz="1600" dirty="0"/>
              <a:t>synchronous </a:t>
            </a:r>
            <a:r>
              <a:rPr lang="en-US" sz="1600" dirty="0" smtClean="0"/>
              <a:t>and asynchronous </a:t>
            </a:r>
            <a:r>
              <a:rPr lang="en-US" sz="1600" dirty="0"/>
              <a:t>Replication built-in from 9.0+</a:t>
            </a:r>
          </a:p>
          <a:p>
            <a:r>
              <a:rPr lang="en-US" sz="1600" dirty="0" smtClean="0"/>
              <a:t>PostgreSQL </a:t>
            </a:r>
            <a:r>
              <a:rPr lang="en-US" sz="1600" dirty="0"/>
              <a:t>can compress and decompress its data on the fly with a fast compression </a:t>
            </a:r>
            <a:r>
              <a:rPr lang="en-US" sz="1600" dirty="0" smtClean="0"/>
              <a:t>scheme</a:t>
            </a:r>
          </a:p>
          <a:p>
            <a:r>
              <a:rPr lang="en-US" sz="1600" dirty="0"/>
              <a:t>PostgreSQL supports one storage engine, with tight integration between that storage engine and the rest of the database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By default, PostgreSQL comes tuned to run on a shared </a:t>
            </a:r>
            <a:r>
              <a:rPr lang="en-US" sz="1600" dirty="0" smtClean="0"/>
              <a:t>server.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6698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Multi-Core </a:t>
            </a:r>
            <a:r>
              <a:rPr lang="en-US" sz="1600" b="1" dirty="0" smtClean="0"/>
              <a:t>Scalability </a:t>
            </a:r>
          </a:p>
          <a:p>
            <a:r>
              <a:rPr lang="en-US" sz="1600" dirty="0" smtClean="0"/>
              <a:t>MySQL </a:t>
            </a:r>
            <a:r>
              <a:rPr lang="en-US" sz="1600" dirty="0"/>
              <a:t>has focused more on scale-out than </a:t>
            </a:r>
            <a:r>
              <a:rPr lang="en-US" sz="1600" dirty="0" err="1"/>
              <a:t>scaleup</a:t>
            </a:r>
            <a:r>
              <a:rPr lang="en-US" sz="1600" dirty="0"/>
              <a:t> and PostgreSQL was often considered to scale better with large numbers of cores or uncommonly high concurrency levels.</a:t>
            </a:r>
          </a:p>
          <a:p>
            <a:r>
              <a:rPr lang="en-US" sz="1600" dirty="0"/>
              <a:t>Contributions by </a:t>
            </a:r>
            <a:r>
              <a:rPr lang="en-US" sz="1600" dirty="0" err="1"/>
              <a:t>Percona</a:t>
            </a:r>
            <a:r>
              <a:rPr lang="en-US" sz="1600" dirty="0"/>
              <a:t>, Google and Facebook allow MySQL to scale better on modern IO </a:t>
            </a:r>
            <a:r>
              <a:rPr lang="en-US" sz="1600" dirty="0" smtClean="0"/>
              <a:t>devices, </a:t>
            </a:r>
            <a:r>
              <a:rPr lang="en-US" sz="1600" dirty="0"/>
              <a:t>PostgreSQL supports a full fledged asynchronous </a:t>
            </a:r>
            <a:r>
              <a:rPr lang="en-US" sz="1600" dirty="0">
                <a:hlinkClick r:id="rId2"/>
              </a:rPr>
              <a:t>API</a:t>
            </a:r>
            <a:r>
              <a:rPr lang="en-US" sz="1600" dirty="0"/>
              <a:t> for </a:t>
            </a:r>
            <a:r>
              <a:rPr lang="en-US" sz="1600" dirty="0" smtClean="0"/>
              <a:t>use </a:t>
            </a:r>
            <a:r>
              <a:rPr lang="en-US" sz="1600" dirty="0"/>
              <a:t>by client applications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Both </a:t>
            </a:r>
            <a:r>
              <a:rPr lang="en-US" sz="1600" dirty="0" err="1"/>
              <a:t>InnoDB</a:t>
            </a:r>
            <a:r>
              <a:rPr lang="en-US" sz="1600" dirty="0"/>
              <a:t> and PostgreSQL implement </a:t>
            </a:r>
            <a:r>
              <a:rPr lang="en-US" sz="1600" dirty="0" smtClean="0">
                <a:hlinkClick r:id="rId3"/>
              </a:rPr>
              <a:t>MVCC</a:t>
            </a:r>
            <a:r>
              <a:rPr lang="en-US" sz="1600" dirty="0" smtClean="0"/>
              <a:t>  (</a:t>
            </a:r>
            <a:r>
              <a:rPr lang="en-US" sz="1600" dirty="0" err="1" smtClean="0"/>
              <a:t>Multiversion</a:t>
            </a:r>
            <a:r>
              <a:rPr lang="en-US" sz="1600" dirty="0" smtClean="0"/>
              <a:t> concurrency Control)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Transaction </a:t>
            </a:r>
            <a:r>
              <a:rPr lang="en-US" sz="1600" b="1" dirty="0" smtClean="0"/>
              <a:t>System</a:t>
            </a:r>
            <a:endParaRPr lang="en-US" sz="1600" b="1" dirty="0"/>
          </a:p>
          <a:p>
            <a:r>
              <a:rPr lang="en-US" sz="1600" dirty="0"/>
              <a:t>PostgreSQL does not implement UNDO logging, and in the case of UPDATE statements each modification will result in a new </a:t>
            </a:r>
            <a:r>
              <a:rPr lang="en-US" sz="1600" dirty="0" smtClean="0"/>
              <a:t>version.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InnoDB</a:t>
            </a:r>
            <a:r>
              <a:rPr lang="en-US" sz="1600" dirty="0"/>
              <a:t>, UPDATE statements modify rows in place and relocate the earlier version of the row to UNDO space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PostgreSQL 8.3 also introduced Heap-Only Tuples (HOT) as a way to reduce cleanup required for updates to non-indexed columns </a:t>
            </a:r>
            <a:endParaRPr lang="en-US" sz="1600" dirty="0" smtClean="0"/>
          </a:p>
          <a:p>
            <a:r>
              <a:rPr lang="en-US" sz="1600" dirty="0" smtClean="0"/>
              <a:t>PSQL offers ability to specify </a:t>
            </a:r>
            <a:r>
              <a:rPr lang="en-US" sz="1600" dirty="0" err="1" smtClean="0"/>
              <a:t>commit_delay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commit_sibling</a:t>
            </a:r>
            <a:r>
              <a:rPr lang="en-US" sz="1600" dirty="0" smtClean="0"/>
              <a:t> to improve batching.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65073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Connection Scalability and Thread </a:t>
            </a:r>
            <a:r>
              <a:rPr lang="en-US" sz="1600" b="1" dirty="0" smtClean="0"/>
              <a:t>Pool</a:t>
            </a:r>
          </a:p>
          <a:p>
            <a:r>
              <a:rPr lang="en-US" sz="1600" dirty="0" smtClean="0"/>
              <a:t>In </a:t>
            </a:r>
            <a:r>
              <a:rPr lang="en-US" sz="1600" dirty="0"/>
              <a:t>MySQL each new connection is an OS thread, of which the server maintains a small thread cache by default to reduce creation </a:t>
            </a:r>
            <a:r>
              <a:rPr lang="en-US" sz="1600" dirty="0" smtClean="0"/>
              <a:t>cost.</a:t>
            </a:r>
            <a:endParaRPr lang="en-US" sz="1600" dirty="0"/>
          </a:p>
          <a:p>
            <a:r>
              <a:rPr lang="en-US" sz="1600" dirty="0"/>
              <a:t>In PostgreSQL each new connection is an OS process, which will consume approximately 10MB of RAM </a:t>
            </a:r>
            <a:r>
              <a:rPr lang="en-US" sz="1600" dirty="0" smtClean="0"/>
              <a:t>each. </a:t>
            </a:r>
            <a:r>
              <a:rPr lang="en-US" sz="1600" dirty="0"/>
              <a:t>In practice many PostgreSQL installations will use </a:t>
            </a:r>
            <a:r>
              <a:rPr lang="en-US" sz="1600" dirty="0" err="1" smtClean="0"/>
              <a:t>PGBouncer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ACID compliance</a:t>
            </a:r>
            <a:endParaRPr lang="en-US" sz="1600" b="1" dirty="0" smtClean="0"/>
          </a:p>
          <a:p>
            <a:r>
              <a:rPr lang="en-US" sz="1600" dirty="0" smtClean="0"/>
              <a:t>PostgreSQL </a:t>
            </a:r>
            <a:r>
              <a:rPr lang="en-US" sz="1600" dirty="0"/>
              <a:t>provides full ACID compliance, </a:t>
            </a:r>
            <a:r>
              <a:rPr lang="en-US" sz="1600" dirty="0" smtClean="0"/>
              <a:t>and it is </a:t>
            </a:r>
            <a:r>
              <a:rPr lang="en-US" sz="1600" dirty="0"/>
              <a:t>approach to robustness and data integrity.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InnoDB</a:t>
            </a:r>
            <a:r>
              <a:rPr lang="en-US" sz="1600" dirty="0"/>
              <a:t> engine is fully ACID compliant, but fails the standard definition of consistency when using a combination of </a:t>
            </a:r>
            <a:r>
              <a:rPr lang="en-US" sz="1600" dirty="0" err="1"/>
              <a:t>InnoDB</a:t>
            </a:r>
            <a:r>
              <a:rPr lang="en-US" sz="1600" dirty="0"/>
              <a:t>, foreign keys with cascading actions and triggers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This </a:t>
            </a:r>
            <a:r>
              <a:rPr lang="en-US" sz="1600" dirty="0"/>
              <a:t>is the result of triggers being implemented at MySQL's SQL layer and foreign keys being implemented at the </a:t>
            </a:r>
            <a:r>
              <a:rPr lang="en-US" sz="1600" dirty="0" err="1"/>
              <a:t>InnoDB</a:t>
            </a:r>
            <a:r>
              <a:rPr lang="en-US" sz="1600" dirty="0"/>
              <a:t> Storage Engine level.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98478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06476"/>
            <a:ext cx="7467600" cy="571195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To </a:t>
            </a:r>
            <a:r>
              <a:rPr lang="en-US" sz="1400" dirty="0"/>
              <a:t>use an example of a VARCHAR column being truncated from </a:t>
            </a:r>
            <a:r>
              <a:rPr lang="en-US" sz="1400" dirty="0" smtClean="0"/>
              <a:t>MySQL, </a:t>
            </a:r>
            <a:r>
              <a:rPr lang="en-US" sz="1400" dirty="0"/>
              <a:t>with the insert still </a:t>
            </a:r>
            <a:r>
              <a:rPr lang="en-US" sz="1400" dirty="0" smtClean="0"/>
              <a:t>occurring: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On </a:t>
            </a:r>
            <a:r>
              <a:rPr lang="en-US" sz="1400" dirty="0"/>
              <a:t>the other hand, PostgreSQL will not allow data to be inserted if it is too long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MySQL has stated that they want to "work toward compliance with the SQL standard, but without sacrificing speed or </a:t>
            </a:r>
            <a:r>
              <a:rPr lang="en-US" sz="1400" dirty="0" smtClean="0"/>
              <a:t>reliability”.  </a:t>
            </a:r>
            <a:r>
              <a:rPr lang="en-US" sz="1400" dirty="0" err="1" smtClean="0"/>
              <a:t>MySQl</a:t>
            </a:r>
            <a:r>
              <a:rPr lang="en-US" sz="1400" dirty="0" smtClean="0"/>
              <a:t> enables the STRICT mode for SQL compliance. </a:t>
            </a:r>
            <a:endParaRPr lang="en-US" sz="1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6400" y="1524000"/>
            <a:ext cx="4800600" cy="163121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CREATE TABLE t1 (a VARCHAR(2)); Query OK, 0 rows affected (0.05 sec)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INSERT INTO t1 VALUES ('too big'); Query OK, 1 row affected, 1 warning (0.01 sec)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SHOW WARNINGS;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+---------+------+----------------------------------------+ | Level   | Code | Message 		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+---------+------+----------------------------------------+ | Warning | 1265 | Data truncated for column 'a' at row 1 | +---------+------+----------------------------------------+ 1 row in set (0.00 sec)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6400" y="3646303"/>
            <a:ext cx="4610100" cy="70788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CREATE TABLE t1 (a VARCHAR(2));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INSERT INTO t1 VALUES ('too big');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ERROR: value too long for type character varying(2)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76400" y="5208802"/>
            <a:ext cx="4610100" cy="70788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CREATE TABLE t1 (a VARCHAR(2));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(0.05 sec)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INSERT INTO t1 VALUES ('too big');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1406 (22001): Data too long for column 'a' at row 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9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5032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20000" cy="5483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/>
              <a:t>Insert Ignore / </a:t>
            </a:r>
            <a:r>
              <a:rPr lang="en-US" sz="1600" b="1" dirty="0" smtClean="0"/>
              <a:t>Replace</a:t>
            </a:r>
            <a:endParaRPr lang="en-US" sz="1600" dirty="0" smtClean="0"/>
          </a:p>
          <a:p>
            <a:pPr algn="just"/>
            <a:r>
              <a:rPr lang="en-US" sz="1600" dirty="0" smtClean="0"/>
              <a:t>MySQL supports the statements, ‘INSERT IGNORE’, which inserts if a row doesn’t </a:t>
            </a:r>
            <a:r>
              <a:rPr lang="en-US" sz="1600" dirty="0" err="1" smtClean="0"/>
              <a:t>exixts</a:t>
            </a:r>
            <a:r>
              <a:rPr lang="en-US" sz="1600" dirty="0" smtClean="0"/>
              <a:t>, and  ‘REPLACE’, which replaces the current row.</a:t>
            </a:r>
          </a:p>
          <a:p>
            <a:pPr algn="just"/>
            <a:r>
              <a:rPr lang="en-US" sz="1600" dirty="0"/>
              <a:t>PostgreSQL below </a:t>
            </a:r>
            <a:r>
              <a:rPr lang="en-US" sz="1600" dirty="0" smtClean="0"/>
              <a:t>supports </a:t>
            </a:r>
            <a:r>
              <a:rPr lang="en-US" sz="1600" dirty="0"/>
              <a:t>neither of these statements and suggests using stored </a:t>
            </a:r>
            <a:r>
              <a:rPr lang="en-US" sz="1600" dirty="0" smtClean="0"/>
              <a:t>procedures.</a:t>
            </a:r>
          </a:p>
          <a:p>
            <a:pPr algn="just"/>
            <a:endParaRPr lang="en-US" sz="1600" dirty="0"/>
          </a:p>
          <a:p>
            <a:pPr marL="0" indent="0" algn="just">
              <a:buNone/>
            </a:pPr>
            <a:r>
              <a:rPr lang="en-US" sz="1600" b="1" dirty="0" smtClean="0"/>
              <a:t>Constraints</a:t>
            </a:r>
            <a:endParaRPr lang="en-US" sz="1600" b="1" dirty="0"/>
          </a:p>
          <a:p>
            <a:pPr algn="just"/>
            <a:r>
              <a:rPr lang="en-US" sz="1600" dirty="0"/>
              <a:t>Both PostgreSQL and MySQL support Not-Null, Unique, and Primary Key constraints. Foreign Key constraints are supported by PostgreSQL and by MySQL's </a:t>
            </a:r>
            <a:r>
              <a:rPr lang="en-US" sz="1600" dirty="0" err="1"/>
              <a:t>InnoDB</a:t>
            </a:r>
            <a:r>
              <a:rPr lang="en-US" sz="1600" dirty="0"/>
              <a:t> and NDB storage engines. However MySQL silently ignores the </a:t>
            </a:r>
            <a:r>
              <a:rPr lang="en-US" sz="1600" dirty="0">
                <a:hlinkClick r:id="rId2"/>
              </a:rPr>
              <a:t>CHECK constraint</a:t>
            </a:r>
            <a:r>
              <a:rPr lang="en-US" sz="1600" dirty="0"/>
              <a:t> which PostgreSQL has supported for a long time.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4396450"/>
            <a:ext cx="381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EMPSAL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ID INTEGER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 INTEGER CHECK (SALARY &gt;= 15000)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5225343"/>
            <a:ext cx="3002425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EMPSAL values (57, 1000);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2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3309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/>
              <a:t>Default </a:t>
            </a:r>
            <a:r>
              <a:rPr lang="en-US" sz="1600" b="1" dirty="0" smtClean="0"/>
              <a:t>Values</a:t>
            </a:r>
            <a:endParaRPr lang="en-US" sz="1600" b="1" dirty="0"/>
          </a:p>
          <a:p>
            <a:pPr algn="just"/>
            <a:r>
              <a:rPr lang="en-US" sz="1600" dirty="0"/>
              <a:t>PostgreSQL allows any function (whether marked as IMMUTABLE, STABLE or VOLATILE) to be used as the default value for a column. </a:t>
            </a:r>
            <a:endParaRPr lang="en-US" sz="1600" dirty="0" smtClean="0"/>
          </a:p>
          <a:p>
            <a:pPr algn="just"/>
            <a:r>
              <a:rPr lang="en-US" sz="1600" dirty="0" smtClean="0"/>
              <a:t>Currently</a:t>
            </a:r>
            <a:r>
              <a:rPr lang="en-US" sz="1600" dirty="0"/>
              <a:t>, NOW() is the only function that can be used as a default value in a MySQL </a:t>
            </a:r>
            <a:r>
              <a:rPr lang="en-US" sz="1600" dirty="0" smtClean="0"/>
              <a:t>table.</a:t>
            </a:r>
          </a:p>
          <a:p>
            <a:pPr algn="just"/>
            <a:endParaRPr lang="en-US" sz="1600" dirty="0"/>
          </a:p>
          <a:p>
            <a:pPr marL="0" indent="0" algn="just">
              <a:buNone/>
            </a:pPr>
            <a:r>
              <a:rPr lang="en-US" sz="1600" b="1" dirty="0" err="1"/>
              <a:t>DataTypes</a:t>
            </a:r>
            <a:endParaRPr lang="en-US" sz="1600" b="1" dirty="0"/>
          </a:p>
          <a:p>
            <a:pPr algn="just"/>
            <a:r>
              <a:rPr lang="en-US" sz="1600" dirty="0" smtClean="0"/>
              <a:t> </a:t>
            </a:r>
            <a:r>
              <a:rPr lang="en-US" sz="1600" dirty="0"/>
              <a:t>PostgreSQL does not have an unsigned integer data type </a:t>
            </a:r>
            <a:r>
              <a:rPr lang="en-US" sz="1600" dirty="0" smtClean="0"/>
              <a:t>but </a:t>
            </a:r>
            <a:r>
              <a:rPr lang="en-US" sz="1600" dirty="0"/>
              <a:t>it has a much richer data type support in several aspects: standards compliance, </a:t>
            </a:r>
            <a:r>
              <a:rPr lang="en-US" sz="1600" dirty="0" smtClean="0"/>
              <a:t>BOOLEAN</a:t>
            </a:r>
            <a:r>
              <a:rPr lang="en-US" sz="1600" dirty="0"/>
              <a:t>, IP address and </a:t>
            </a:r>
            <a:r>
              <a:rPr lang="en-US" sz="1600" dirty="0" smtClean="0"/>
              <a:t>networks, </a:t>
            </a:r>
            <a:r>
              <a:rPr lang="en-US" sz="1600" dirty="0"/>
              <a:t>built-in and contributed data types.</a:t>
            </a:r>
          </a:p>
          <a:p>
            <a:pPr algn="just"/>
            <a:r>
              <a:rPr lang="en-US" sz="1600" dirty="0"/>
              <a:t>PostgreSQL allows columns of a table to be defined as variable-length multidimensional arrays. </a:t>
            </a:r>
            <a:endParaRPr lang="en-US" sz="1600" dirty="0" smtClean="0"/>
          </a:p>
          <a:p>
            <a:pPr algn="just"/>
            <a:r>
              <a:rPr lang="en-US" sz="1600" u="sng" dirty="0" smtClean="0"/>
              <a:t>PostgreSQL offers </a:t>
            </a:r>
            <a:r>
              <a:rPr lang="en-US" sz="1600" u="sng" dirty="0"/>
              <a:t>a data type for storing sets of JSON-like </a:t>
            </a:r>
            <a:r>
              <a:rPr lang="en-US" sz="1600" u="sng" dirty="0" smtClean="0"/>
              <a:t>key/value </a:t>
            </a:r>
            <a:r>
              <a:rPr lang="en-US" sz="1600" u="sng" dirty="0"/>
              <a:t>pairs within a single </a:t>
            </a:r>
            <a:r>
              <a:rPr lang="en-US" sz="1600" u="sng" dirty="0" smtClean="0"/>
              <a:t>value.</a:t>
            </a:r>
            <a:r>
              <a:rPr lang="en-US" sz="1600" dirty="0" smtClean="0"/>
              <a:t> It </a:t>
            </a:r>
            <a:r>
              <a:rPr lang="en-US" sz="1600" dirty="0"/>
              <a:t>supports GIN and </a:t>
            </a:r>
            <a:r>
              <a:rPr lang="en-US" sz="1600" dirty="0" err="1"/>
              <a:t>GiST</a:t>
            </a:r>
            <a:r>
              <a:rPr lang="en-US" sz="1600" dirty="0"/>
              <a:t> indexing, and may be used in GROUP BY, ORDER BY and DISTINCT expressions. </a:t>
            </a:r>
            <a:r>
              <a:rPr lang="en-US" sz="1600" dirty="0">
                <a:hlinkClick r:id="rId2"/>
              </a:rPr>
              <a:t>[22]</a:t>
            </a:r>
            <a:endParaRPr lang="en-US" sz="1600" dirty="0"/>
          </a:p>
          <a:p>
            <a:pPr algn="just"/>
            <a:r>
              <a:rPr lang="en-US" sz="1600" dirty="0" err="1" smtClean="0"/>
              <a:t>PostgresSQL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dirty="0" err="1"/>
              <a:t>enum</a:t>
            </a:r>
            <a:r>
              <a:rPr lang="en-US" sz="1600" dirty="0"/>
              <a:t> and array </a:t>
            </a:r>
            <a:r>
              <a:rPr lang="en-US" sz="1600" dirty="0" smtClean="0"/>
              <a:t>types.</a:t>
            </a:r>
          </a:p>
          <a:p>
            <a:pPr algn="just"/>
            <a:r>
              <a:rPr lang="en-US" sz="1600" dirty="0" smtClean="0"/>
              <a:t>MySQL </a:t>
            </a:r>
            <a:r>
              <a:rPr lang="en-US" sz="1600" dirty="0"/>
              <a:t>does not have arrays or key/value pairs functionality.</a:t>
            </a:r>
          </a:p>
          <a:p>
            <a:pPr algn="just"/>
            <a:r>
              <a:rPr lang="en-US" sz="1600" dirty="0"/>
              <a:t>MySQL does not have network IP address data types that PostgreSQL has but does provide INET_ATON() and INET_NTOA() functions to convert IPv4 addresses to and from integers, which are easily stored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378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SQL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Special Purpose programming language based on relational algebra and </a:t>
            </a:r>
            <a:r>
              <a:rPr lang="en-US" dirty="0" err="1" smtClean="0"/>
              <a:t>tuple</a:t>
            </a:r>
            <a:r>
              <a:rPr lang="en-US" dirty="0" smtClean="0"/>
              <a:t> relational calculus.</a:t>
            </a:r>
          </a:p>
          <a:p>
            <a:endParaRPr lang="en-US" dirty="0" smtClean="0"/>
          </a:p>
          <a:p>
            <a:r>
              <a:rPr lang="en-US" dirty="0" smtClean="0"/>
              <a:t> DDL, DML, DCL, includes procedural elements and is a declarative language.</a:t>
            </a:r>
          </a:p>
          <a:p>
            <a:endParaRPr lang="en-US" dirty="0" smtClean="0"/>
          </a:p>
          <a:p>
            <a:r>
              <a:rPr lang="en-US" dirty="0" smtClean="0"/>
              <a:t>In 1986, became standard for ANSI(American national Standard Institute) and for ISO in 1987.</a:t>
            </a:r>
          </a:p>
          <a:p>
            <a:endParaRPr lang="en-US" dirty="0" smtClean="0"/>
          </a:p>
          <a:p>
            <a:r>
              <a:rPr lang="en-US" dirty="0" smtClean="0"/>
              <a:t>Because of standards, SQL is not portable in many DBS without any adjustments.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799"/>
            <a:ext cx="7467600" cy="5436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 err="1" smtClean="0"/>
              <a:t>Subqueries</a:t>
            </a:r>
            <a:endParaRPr lang="en-US" sz="1600" b="1" dirty="0"/>
          </a:p>
          <a:p>
            <a:pPr algn="just"/>
            <a:r>
              <a:rPr lang="en-US" sz="1600" dirty="0"/>
              <a:t>Both MySQL and PostgreSQL support </a:t>
            </a:r>
            <a:r>
              <a:rPr lang="en-US" sz="1600" dirty="0" err="1"/>
              <a:t>subqueries</a:t>
            </a:r>
            <a:endParaRPr lang="en-US" sz="1600" dirty="0"/>
          </a:p>
          <a:p>
            <a:pPr algn="just"/>
            <a:r>
              <a:rPr lang="en-US" sz="1600" dirty="0"/>
              <a:t> It should also be noted that MySQL does not allow for a </a:t>
            </a:r>
            <a:r>
              <a:rPr lang="en-US" sz="1600" dirty="0" err="1"/>
              <a:t>subquery</a:t>
            </a:r>
            <a:r>
              <a:rPr lang="en-US" sz="1600" dirty="0"/>
              <a:t> in a view. </a:t>
            </a: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en-US" sz="1600" b="1" dirty="0" smtClean="0"/>
              <a:t>Joins</a:t>
            </a:r>
            <a:endParaRPr lang="en-US" sz="1600" b="1" dirty="0"/>
          </a:p>
          <a:p>
            <a:pPr algn="just"/>
            <a:r>
              <a:rPr lang="en-US" sz="1600" dirty="0"/>
              <a:t>Both MySQL and PostgreSQL support SQL join syntax, with the notable exception that MySQL does not support FULL OUTER </a:t>
            </a:r>
            <a:r>
              <a:rPr lang="en-US" sz="1600" dirty="0" smtClean="0"/>
              <a:t>JOIN.</a:t>
            </a:r>
            <a:endParaRPr lang="en-US" sz="1600" dirty="0"/>
          </a:p>
          <a:p>
            <a:pPr algn="just"/>
            <a:r>
              <a:rPr lang="en-US" sz="1600" dirty="0"/>
              <a:t>MySQL's query optimizer is able to execute join queries via a modified nested loop </a:t>
            </a:r>
            <a:r>
              <a:rPr lang="en-US" sz="1600" dirty="0" smtClean="0"/>
              <a:t>join, </a:t>
            </a:r>
            <a:r>
              <a:rPr lang="en-US" sz="1600" dirty="0"/>
              <a:t>but does not support a classic hash-join or sort-merge </a:t>
            </a:r>
            <a:r>
              <a:rPr lang="en-US" sz="1600" dirty="0" smtClean="0"/>
              <a:t>join. </a:t>
            </a:r>
            <a:r>
              <a:rPr lang="en-US" sz="1600" dirty="0"/>
              <a:t>C</a:t>
            </a:r>
            <a:r>
              <a:rPr lang="en-US" sz="1600" dirty="0" smtClean="0"/>
              <a:t>omplex </a:t>
            </a:r>
            <a:r>
              <a:rPr lang="en-US" sz="1600" dirty="0"/>
              <a:t>queries will execute less efficiently.</a:t>
            </a:r>
          </a:p>
          <a:p>
            <a:pPr algn="just"/>
            <a:r>
              <a:rPr lang="en-US" sz="1600" dirty="0"/>
              <a:t>PostgreSQL's query planner supports nested loop, hash, and sort merge joins. </a:t>
            </a:r>
          </a:p>
        </p:txBody>
      </p:sp>
    </p:spTree>
    <p:extLst>
      <p:ext uri="{BB962C8B-B14F-4D97-AF65-F5344CB8AC3E}">
        <p14:creationId xmlns:p14="http://schemas.microsoft.com/office/powerpoint/2010/main" xmlns="" val="322595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vs PostgreSQL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9645229"/>
              </p:ext>
            </p:extLst>
          </p:nvPr>
        </p:nvGraphicFramePr>
        <p:xfrm>
          <a:off x="457200" y="2345436"/>
          <a:ext cx="7467600" cy="2468880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Index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PostgreSQL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Hash indexes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InnoDB</a:t>
                      </a:r>
                      <a:r>
                        <a:rPr lang="en-US" sz="1600" dirty="0"/>
                        <a:t>, NDB and MEMORY engines support Hash indexes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PostgreSQL supports Hash indexes, though as of 8.1 they are never faster than b-tree </a:t>
                      </a:r>
                      <a:r>
                        <a:rPr lang="en-US" sz="1600" dirty="0" smtClean="0"/>
                        <a:t>indexes.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Multiple Indexes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MySQL supports multiple indexes per </a:t>
                      </a:r>
                      <a:r>
                        <a:rPr lang="fr-FR" sz="1600" dirty="0" err="1"/>
                        <a:t>query</a:t>
                      </a:r>
                      <a:r>
                        <a:rPr lang="fr-FR" sz="1600" dirty="0" smtClean="0"/>
                        <a:t>.</a:t>
                      </a:r>
                      <a:endParaRPr lang="fr-FR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PostgreSQL supports multiple indexes per </a:t>
                      </a:r>
                      <a:r>
                        <a:rPr lang="fr-FR" sz="1600" dirty="0" err="1"/>
                        <a:t>query</a:t>
                      </a:r>
                      <a:r>
                        <a:rPr lang="fr-FR" sz="16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66800"/>
            <a:ext cx="7467600" cy="5026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Advanced </a:t>
            </a:r>
            <a:r>
              <a:rPr lang="en-US" sz="1600" b="1" dirty="0" smtClean="0"/>
              <a:t>Indexing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252525"/>
                </a:solidFill>
                <a:latin typeface="+mj-lt"/>
              </a:rPr>
              <a:t>Advanced </a:t>
            </a:r>
            <a:r>
              <a:rPr lang="en-US" sz="1600" dirty="0">
                <a:solidFill>
                  <a:srgbClr val="252525"/>
                </a:solidFill>
                <a:latin typeface="+mj-lt"/>
              </a:rPr>
              <a:t>indexing methods allow database systems to optimize queries to achieve greater performance.</a:t>
            </a:r>
            <a:endParaRPr lang="en-US" sz="1600" dirty="0">
              <a:latin typeface="+mj-lt"/>
            </a:endParaRPr>
          </a:p>
          <a:p>
            <a:endParaRPr lang="en-US" sz="1600" dirty="0" smtClean="0">
              <a:latin typeface="Calibri" pitchFamily="34" charset="0"/>
            </a:endParaRPr>
          </a:p>
          <a:p>
            <a:endParaRPr lang="en-US" sz="1600" dirty="0">
              <a:latin typeface="Calibri" pitchFamily="34" charset="0"/>
            </a:endParaRPr>
          </a:p>
          <a:p>
            <a:endParaRPr lang="en-US" sz="1600" dirty="0" smtClean="0">
              <a:latin typeface="Calibri" pitchFamily="34" charset="0"/>
            </a:endParaRPr>
          </a:p>
          <a:p>
            <a:endParaRPr lang="en-US" sz="1600" dirty="0">
              <a:latin typeface="Calibri" pitchFamily="34" charset="0"/>
            </a:endParaRPr>
          </a:p>
          <a:p>
            <a:endParaRPr lang="en-US" sz="1600" dirty="0" smtClean="0">
              <a:latin typeface="Calibri" pitchFamily="34" charset="0"/>
            </a:endParaRPr>
          </a:p>
          <a:p>
            <a:endParaRPr lang="en-US" sz="1600" dirty="0">
              <a:latin typeface="Calibri" pitchFamily="34" charset="0"/>
            </a:endParaRPr>
          </a:p>
          <a:p>
            <a:endParaRPr lang="en-US" sz="1600" dirty="0" smtClean="0">
              <a:latin typeface="Calibri" pitchFamily="34" charset="0"/>
            </a:endParaRPr>
          </a:p>
          <a:p>
            <a:endParaRPr lang="en-US" sz="1600" dirty="0">
              <a:latin typeface="Calibri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For more details refer to the link below,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hlinkClick r:id="rId2"/>
              </a:rPr>
              <a:t>https://www.wikivs.com/wiki/MySQL_vs_PostgreSQL</a:t>
            </a:r>
            <a:endParaRPr lang="en-US" sz="1600" dirty="0" smtClean="0">
              <a:latin typeface="+mj-lt"/>
            </a:endParaRP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 smtClean="0"/>
              <a:t>Partitioning</a:t>
            </a:r>
            <a:endParaRPr lang="en-US" sz="1600" b="1" dirty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MySQL </a:t>
            </a:r>
            <a:r>
              <a:rPr lang="en-US" sz="1600" dirty="0"/>
              <a:t>Supports several forms of horizontal partitioning.</a:t>
            </a:r>
          </a:p>
          <a:p>
            <a:pPr algn="just"/>
            <a:r>
              <a:rPr lang="en-US" sz="1600" dirty="0"/>
              <a:t>RANGE</a:t>
            </a:r>
          </a:p>
          <a:p>
            <a:pPr algn="just"/>
            <a:r>
              <a:rPr lang="en-US" sz="1600" dirty="0"/>
              <a:t>LIST</a:t>
            </a:r>
          </a:p>
          <a:p>
            <a:pPr algn="just"/>
            <a:r>
              <a:rPr lang="en-US" sz="1600" dirty="0"/>
              <a:t>HASH</a:t>
            </a:r>
          </a:p>
          <a:p>
            <a:pPr algn="just"/>
            <a:r>
              <a:rPr lang="en-US" sz="1600" dirty="0"/>
              <a:t>KEY</a:t>
            </a:r>
          </a:p>
          <a:p>
            <a:pPr algn="just"/>
            <a:r>
              <a:rPr lang="en-US" sz="1600" dirty="0"/>
              <a:t>Composite partitioning using a combination of RANGE or LIST with HASH or KEY </a:t>
            </a:r>
            <a:r>
              <a:rPr lang="en-US" sz="1600" dirty="0" err="1" smtClean="0"/>
              <a:t>subpartitions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/>
            <a:r>
              <a:rPr lang="en-US" sz="1600" dirty="0" smtClean="0"/>
              <a:t>MySQL </a:t>
            </a:r>
            <a:r>
              <a:rPr lang="en-US" sz="1600" dirty="0"/>
              <a:t>supports a total of 1024 partitions + </a:t>
            </a:r>
            <a:r>
              <a:rPr lang="en-US" sz="1600" dirty="0" err="1"/>
              <a:t>subpartitions</a:t>
            </a:r>
            <a:r>
              <a:rPr lang="en-US" sz="1600" dirty="0"/>
              <a:t> per table.</a:t>
            </a:r>
          </a:p>
          <a:p>
            <a:pPr algn="just"/>
            <a:r>
              <a:rPr lang="en-US" sz="1600" dirty="0"/>
              <a:t>PostgreSQL only supports RANGE and LIST </a:t>
            </a:r>
            <a:r>
              <a:rPr lang="en-US" sz="1600" dirty="0" smtClean="0"/>
              <a:t>partitioning.</a:t>
            </a:r>
            <a:endParaRPr lang="en-US" sz="1600" dirty="0"/>
          </a:p>
          <a:p>
            <a:pPr algn="just"/>
            <a:r>
              <a:rPr lang="en-US" sz="1600" dirty="0"/>
              <a:t>HASH partitioning is supported via immutable functions.</a:t>
            </a:r>
          </a:p>
          <a:p>
            <a:pPr algn="just"/>
            <a:r>
              <a:rPr lang="en-US" sz="1600" dirty="0"/>
              <a:t>Composite partitioning is also supported.</a:t>
            </a:r>
          </a:p>
          <a:p>
            <a:pPr algn="just"/>
            <a:r>
              <a:rPr lang="en-US" sz="1600" dirty="0"/>
              <a:t>PostgreSQL partitions are tables that inherit from a master table.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97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Popularity</a:t>
            </a:r>
            <a:endParaRPr lang="en-US" sz="1600" b="1" dirty="0"/>
          </a:p>
          <a:p>
            <a:r>
              <a:rPr lang="en-US" sz="1600" dirty="0"/>
              <a:t>MySQL is widely popular among various open-source web development packages.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/>
              <a:t>MyISAM</a:t>
            </a:r>
            <a:r>
              <a:rPr lang="en-US" sz="1600" dirty="0"/>
              <a:t> engine is often the only database engine offered by webhosting providers. </a:t>
            </a:r>
            <a:endParaRPr lang="en-US" sz="1600" dirty="0" smtClean="0"/>
          </a:p>
          <a:p>
            <a:r>
              <a:rPr lang="en-US" sz="1600" dirty="0" smtClean="0"/>
              <a:t>Many web developers use MySQL.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Performance Tuning</a:t>
            </a:r>
          </a:p>
          <a:p>
            <a:r>
              <a:rPr lang="en-US" sz="1600" dirty="0" smtClean="0"/>
              <a:t>ORM (Object relational mapping) is a technique of accessing a relational database from an object oriented language.   </a:t>
            </a:r>
          </a:p>
          <a:p>
            <a:r>
              <a:rPr lang="en-US" sz="1600" dirty="0" smtClean="0"/>
              <a:t>Heavy reliance on ORM software has been cited as a major factoring in producing poorly design database.</a:t>
            </a:r>
          </a:p>
          <a:p>
            <a:r>
              <a:rPr lang="en-US" sz="1600" dirty="0" smtClean="0"/>
              <a:t>PostgreSQL gives an advantage when working with proprietary software such as Oracle because it more easily integrates their modification. As a more advanced language it is incredibly powerful.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4688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563562"/>
          </a:xfrm>
        </p:spPr>
        <p:txBody>
          <a:bodyPr/>
          <a:lstStyle/>
          <a:p>
            <a:pPr algn="ctr"/>
            <a:r>
              <a:rPr lang="en-US" dirty="0"/>
              <a:t>MySQL vs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Conclusion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600" dirty="0" smtClean="0"/>
              <a:t>In the end there is no winner, but they can be choose according to the project being implemented.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967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7543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1600" dirty="0" smtClean="0"/>
          </a:p>
          <a:p>
            <a:r>
              <a:rPr lang="en-US" sz="1600" dirty="0" smtClean="0"/>
              <a:t>Non </a:t>
            </a:r>
            <a:r>
              <a:rPr lang="en-US" sz="1600" dirty="0" smtClean="0"/>
              <a:t>SQL Compliance functions</a:t>
            </a:r>
          </a:p>
          <a:p>
            <a:r>
              <a:rPr lang="en-US" sz="1600" dirty="0" smtClean="0">
                <a:hlinkClick r:id="rId2"/>
              </a:rPr>
              <a:t>https://dev.mysql.com/doc/refman/5.0/en/differences-from-ansi.html</a:t>
            </a:r>
            <a:endParaRPr lang="en-US" sz="1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1600" dirty="0" smtClean="0"/>
              <a:t>Article</a:t>
            </a:r>
            <a:r>
              <a:rPr lang="en-US" sz="1600" dirty="0" smtClean="0"/>
              <a:t>: </a:t>
            </a:r>
            <a:r>
              <a:rPr lang="en-US" sz="1600" dirty="0" smtClean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www.quora.com/What-are-pros-and-cons-of-PostgreSQL-and-MySQL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https://www.wikivs.com/wiki/MySQL_vs_PostgreSQL</a:t>
            </a:r>
            <a:endParaRPr lang="en-US" sz="1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600" dirty="0" err="1" smtClean="0"/>
              <a:t>PostgreSQL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5"/>
              </a:rPr>
              <a:t>http</a:t>
            </a:r>
            <a:r>
              <a:rPr lang="en-US" sz="1600" dirty="0" smtClean="0">
                <a:hlinkClick r:id="rId5"/>
              </a:rPr>
              <a:t>://www.postgresql.org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16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600" smtClean="0"/>
              <a:t>Forum: https://www.quora.com/</a:t>
            </a:r>
            <a:endParaRPr lang="en-US" sz="1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467600" cy="2362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		</a:t>
            </a:r>
            <a:r>
              <a:rPr lang="en-US" sz="5400" dirty="0" smtClean="0"/>
              <a:t>T</a:t>
            </a:r>
            <a:r>
              <a:rPr lang="en-US" sz="4800" dirty="0" smtClean="0"/>
              <a:t>hank </a:t>
            </a:r>
            <a:br>
              <a:rPr lang="en-US" sz="4800" dirty="0" smtClean="0"/>
            </a:br>
            <a:r>
              <a:rPr lang="en-US" sz="4800" dirty="0" smtClean="0"/>
              <a:t>			  You..!!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9295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487375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SQL language elements: </a:t>
            </a:r>
          </a:p>
          <a:p>
            <a:pPr lvl="1"/>
            <a:r>
              <a:rPr lang="en-US" dirty="0" smtClean="0"/>
              <a:t>Clauses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Predicates: Boolean values</a:t>
            </a:r>
          </a:p>
          <a:p>
            <a:pPr lvl="1"/>
            <a:r>
              <a:rPr lang="en-US" dirty="0" smtClean="0"/>
              <a:t>Queries </a:t>
            </a:r>
          </a:p>
          <a:p>
            <a:pPr lvl="1"/>
            <a:r>
              <a:rPr lang="en-US" dirty="0" smtClean="0"/>
              <a:t>Statements</a:t>
            </a:r>
          </a:p>
          <a:p>
            <a:endParaRPr lang="en-US" dirty="0" smtClean="0"/>
          </a:p>
          <a:p>
            <a:r>
              <a:rPr lang="en-US" dirty="0" smtClean="0"/>
              <a:t>Inline View: Referencing sub query in from clause.</a:t>
            </a:r>
          </a:p>
          <a:p>
            <a:endParaRPr lang="en-US" dirty="0" smtClean="0"/>
          </a:p>
          <a:p>
            <a:r>
              <a:rPr lang="en-US" dirty="0" smtClean="0"/>
              <a:t>DML: Insert, Update, Delete, Merge. Transaction Control: Start Transaction, Save Transaction, Commit, Rollback. </a:t>
            </a:r>
          </a:p>
          <a:p>
            <a:endParaRPr lang="en-US" dirty="0" smtClean="0"/>
          </a:p>
          <a:p>
            <a:r>
              <a:rPr lang="en-US" dirty="0" smtClean="0"/>
              <a:t>DDL: Create, Truncate, Alter, Drop.</a:t>
            </a:r>
          </a:p>
          <a:p>
            <a:endParaRPr lang="en-US" dirty="0" smtClean="0"/>
          </a:p>
          <a:p>
            <a:r>
              <a:rPr lang="en-US" dirty="0" smtClean="0"/>
              <a:t>Data Control: Grant, Revoke.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73152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b="1" dirty="0" err="1" smtClean="0"/>
              <a:t>MariaDB</a:t>
            </a:r>
            <a:r>
              <a:rPr lang="en-US" sz="1600" b="1" dirty="0" smtClean="0"/>
              <a:t>: </a:t>
            </a:r>
          </a:p>
          <a:p>
            <a:pPr algn="just">
              <a:buNone/>
            </a:pPr>
            <a:endParaRPr lang="en-US" sz="1600" b="1" dirty="0" smtClean="0"/>
          </a:p>
          <a:p>
            <a:pPr algn="just"/>
            <a:r>
              <a:rPr lang="en-US" sz="1600" dirty="0" smtClean="0"/>
              <a:t>Written in C, C++,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appeared in 1995.</a:t>
            </a:r>
          </a:p>
          <a:p>
            <a:pPr algn="just"/>
            <a:r>
              <a:rPr lang="en-US" sz="1600" dirty="0" smtClean="0"/>
              <a:t>In January 2008, Sun Microsystems bought </a:t>
            </a:r>
            <a:r>
              <a:rPr lang="en-US" sz="1600" dirty="0" err="1" smtClean="0"/>
              <a:t>MySQL</a:t>
            </a:r>
            <a:r>
              <a:rPr lang="en-US" sz="1600" dirty="0" smtClean="0"/>
              <a:t> for $1 billion. Soon after, Oracle acquired all of Sun Microsystems after in late 2009.</a:t>
            </a:r>
          </a:p>
          <a:p>
            <a:pPr algn="just"/>
            <a:r>
              <a:rPr lang="en-US" sz="1600" dirty="0" smtClean="0"/>
              <a:t>High compatibility by matching </a:t>
            </a:r>
            <a:r>
              <a:rPr lang="en-US" sz="1600" dirty="0" err="1" smtClean="0"/>
              <a:t>MySQL</a:t>
            </a:r>
            <a:r>
              <a:rPr lang="en-US" sz="1600" dirty="0" smtClean="0"/>
              <a:t> API and commands. With </a:t>
            </a:r>
            <a:r>
              <a:rPr lang="en-US" sz="1600" dirty="0" err="1" smtClean="0"/>
              <a:t>XtraDB</a:t>
            </a:r>
            <a:r>
              <a:rPr lang="en-US" sz="1600" dirty="0" smtClean="0"/>
              <a:t> Storage engine.</a:t>
            </a:r>
          </a:p>
          <a:p>
            <a:pPr algn="just"/>
            <a:r>
              <a:rPr lang="en-US" sz="1600" dirty="0" smtClean="0"/>
              <a:t>All connectors, libraries and applications which work with </a:t>
            </a:r>
            <a:r>
              <a:rPr lang="en-US" sz="1600" dirty="0" err="1" smtClean="0"/>
              <a:t>MySQL</a:t>
            </a:r>
            <a:r>
              <a:rPr lang="en-US" sz="1600" dirty="0" smtClean="0"/>
              <a:t> should also work on </a:t>
            </a:r>
            <a:r>
              <a:rPr lang="en-US" sz="1600" dirty="0" err="1" smtClean="0"/>
              <a:t>MariaDB</a:t>
            </a:r>
            <a:r>
              <a:rPr lang="en-US" sz="1600" dirty="0" smtClean="0"/>
              <a:t>.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600" b="1" dirty="0" smtClean="0"/>
              <a:t>Determines:</a:t>
            </a:r>
          </a:p>
          <a:p>
            <a:pPr algn="just">
              <a:buNone/>
            </a:pPr>
            <a:r>
              <a:rPr lang="en-US" sz="1600" dirty="0" smtClean="0"/>
              <a:t> 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600" dirty="0" smtClean="0"/>
              <a:t>MySQL support non-standard extensions if customer likes them, and MySQL added the ANSI standards later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467600" cy="449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MySQL’s </a:t>
            </a:r>
            <a:r>
              <a:rPr lang="en-US" sz="1600" dirty="0" err="1" smtClean="0"/>
              <a:t>InnoDB</a:t>
            </a:r>
            <a:r>
              <a:rPr lang="en-US" sz="1600" dirty="0" smtClean="0"/>
              <a:t> and PostgreSQL are fully ACID compliant, so there’s really no difference between the platforms. </a:t>
            </a:r>
          </a:p>
          <a:p>
            <a:r>
              <a:rPr lang="en-US" sz="1600" dirty="0" err="1" smtClean="0"/>
              <a:t>PostgreSQl</a:t>
            </a:r>
            <a:r>
              <a:rPr lang="en-US" sz="1600" dirty="0" smtClean="0"/>
              <a:t> and </a:t>
            </a:r>
            <a:r>
              <a:rPr lang="en-US" sz="1600" dirty="0" err="1" smtClean="0"/>
              <a:t>InnoDB</a:t>
            </a:r>
            <a:r>
              <a:rPr lang="en-US" sz="1600" dirty="0" smtClean="0"/>
              <a:t> both use row-level </a:t>
            </a:r>
            <a:r>
              <a:rPr lang="en-US" sz="1600" dirty="0" err="1" smtClean="0"/>
              <a:t>lockin</a:t>
            </a:r>
            <a:r>
              <a:rPr lang="en-US" sz="1600" dirty="0" smtClean="0"/>
              <a:t> so it’s much less of an issue.</a:t>
            </a:r>
          </a:p>
          <a:p>
            <a:r>
              <a:rPr lang="en-US" sz="1600" dirty="0" err="1" smtClean="0"/>
              <a:t>Subquery</a:t>
            </a:r>
            <a:r>
              <a:rPr lang="en-US" sz="1600" dirty="0" smtClean="0"/>
              <a:t> issues: </a:t>
            </a:r>
            <a:r>
              <a:rPr lang="en-US" sz="1600" dirty="0" err="1" smtClean="0"/>
              <a:t>MySql</a:t>
            </a:r>
            <a:r>
              <a:rPr lang="en-US" sz="1600" dirty="0" smtClean="0"/>
              <a:t> losing its way with two or more levels of sub-queries.</a:t>
            </a:r>
          </a:p>
          <a:p>
            <a:r>
              <a:rPr lang="en-US" sz="1600" dirty="0" err="1" smtClean="0"/>
              <a:t>Json</a:t>
            </a:r>
            <a:r>
              <a:rPr lang="en-US" sz="1600" dirty="0" smtClean="0"/>
              <a:t> support is provided by </a:t>
            </a:r>
            <a:r>
              <a:rPr lang="en-US" sz="1600" dirty="0" err="1" smtClean="0"/>
              <a:t>PostgreqSQL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XML support is another advantage of </a:t>
            </a:r>
            <a:r>
              <a:rPr lang="en-US" sz="1600" dirty="0" err="1" smtClean="0"/>
              <a:t>mariaDB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Horizontal partitioning, </a:t>
            </a:r>
            <a:r>
              <a:rPr lang="en-US" sz="1600" dirty="0" err="1" smtClean="0"/>
              <a:t>sharding</a:t>
            </a:r>
            <a:r>
              <a:rPr lang="en-US" sz="1600" dirty="0" smtClean="0"/>
              <a:t> with Spider storage engine or </a:t>
            </a:r>
            <a:r>
              <a:rPr lang="en-US" sz="1600" dirty="0" err="1" smtClean="0"/>
              <a:t>Galera</a:t>
            </a:r>
            <a:r>
              <a:rPr lang="en-US" sz="1600" dirty="0" smtClean="0"/>
              <a:t> cluster. Where as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 does it with table inheritance.</a:t>
            </a:r>
          </a:p>
          <a:p>
            <a:r>
              <a:rPr lang="en-US" sz="1600" dirty="0" smtClean="0"/>
              <a:t>Master-Master Replication is another big advantage.</a:t>
            </a:r>
          </a:p>
          <a:p>
            <a:r>
              <a:rPr lang="en-US" sz="1600" dirty="0" smtClean="0"/>
              <a:t>Not immediate consistent.</a:t>
            </a:r>
          </a:p>
          <a:p>
            <a:r>
              <a:rPr lang="en-US" sz="1600" dirty="0" smtClean="0"/>
              <a:t>High availability, scalability, performance beyond MySQL and other databases. </a:t>
            </a:r>
          </a:p>
          <a:p>
            <a:r>
              <a:rPr lang="en-US" sz="1600" dirty="0" smtClean="0"/>
              <a:t>Object Relational Model. Whereas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 support relational model.  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Compliances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Percona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 It is a drop in MYSQL replacement.</a:t>
            </a:r>
          </a:p>
          <a:p>
            <a:r>
              <a:rPr lang="en-US" dirty="0" smtClean="0">
                <a:latin typeface="Calibri" pitchFamily="34" charset="0"/>
              </a:rPr>
              <a:t>Providing backup services to most of the MYSQL servers, databases.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1600" b="1" dirty="0" smtClean="0"/>
              <a:t>ACID:</a:t>
            </a:r>
          </a:p>
          <a:p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MySQL all </a:t>
            </a:r>
            <a:r>
              <a:rPr lang="en-US" sz="1600" dirty="0" err="1"/>
              <a:t>InnoDB</a:t>
            </a:r>
            <a:r>
              <a:rPr lang="en-US" sz="1600" dirty="0"/>
              <a:t> tables are </a:t>
            </a:r>
            <a:r>
              <a:rPr lang="en-US" sz="1600" dirty="0" err="1"/>
              <a:t>btree</a:t>
            </a:r>
            <a:r>
              <a:rPr lang="en-US" sz="1600" dirty="0"/>
              <a:t> indexes with the tuple in the payload. 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Set </a:t>
            </a:r>
            <a:r>
              <a:rPr lang="en-US" sz="1600" dirty="0"/>
              <a:t>of properties that guarantee that database transactions are processed reliably.  </a:t>
            </a:r>
            <a:endParaRPr lang="en-US" sz="1600" dirty="0" smtClean="0"/>
          </a:p>
          <a:p>
            <a:r>
              <a:rPr lang="en-US" sz="1600" b="1" dirty="0" smtClean="0"/>
              <a:t>Atomicity</a:t>
            </a:r>
            <a:r>
              <a:rPr lang="en-US" sz="1600" dirty="0" smtClean="0"/>
              <a:t>: All or nothing.</a:t>
            </a:r>
          </a:p>
          <a:p>
            <a:r>
              <a:rPr lang="en-US" sz="1600" b="1" dirty="0" smtClean="0"/>
              <a:t>Consistency</a:t>
            </a:r>
            <a:r>
              <a:rPr lang="en-US" sz="1600" dirty="0" smtClean="0"/>
              <a:t>: One Valid state to another.</a:t>
            </a:r>
          </a:p>
          <a:p>
            <a:r>
              <a:rPr lang="en-US" sz="1600" b="1" dirty="0" smtClean="0"/>
              <a:t>Isolation</a:t>
            </a:r>
            <a:r>
              <a:rPr lang="en-US" sz="1600" dirty="0" smtClean="0"/>
              <a:t>: concurrent execution of transactions results in a system state that would be obtained if transactions were executed serially.</a:t>
            </a:r>
          </a:p>
          <a:p>
            <a:r>
              <a:rPr lang="en-US" sz="1600" b="1" dirty="0" smtClean="0"/>
              <a:t>Durability</a:t>
            </a:r>
            <a:r>
              <a:rPr lang="en-US" sz="1600" dirty="0" smtClean="0"/>
              <a:t>: once a transaction has been committed, it will remain so.</a:t>
            </a:r>
          </a:p>
          <a:p>
            <a:endParaRPr lang="en-US" sz="1600" dirty="0"/>
          </a:p>
          <a:p>
            <a:r>
              <a:rPr lang="en-US" sz="1600" dirty="0" smtClean="0"/>
              <a:t>Non SQL Compliance functions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://dev.mysql.com/doc/refman/5.0/en/differences-from-ansi.html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Postgres</a:t>
            </a:r>
            <a:r>
              <a:rPr lang="en-US" sz="1600" dirty="0"/>
              <a:t>, is </a:t>
            </a:r>
            <a:r>
              <a:rPr lang="en-US" sz="1600" dirty="0" smtClean="0"/>
              <a:t>an object-relational database management system</a:t>
            </a:r>
            <a:r>
              <a:rPr lang="en-US" sz="1600" dirty="0"/>
              <a:t> (ORDBMS) with an emphasis on extensibility and on </a:t>
            </a:r>
            <a:r>
              <a:rPr lang="en-US" sz="1600" dirty="0" smtClean="0"/>
              <a:t>standards-compliance, </a:t>
            </a:r>
          </a:p>
          <a:p>
            <a:r>
              <a:rPr lang="en-US" sz="1600" dirty="0" smtClean="0"/>
              <a:t>Works on cross platform and is written in C.</a:t>
            </a:r>
          </a:p>
          <a:p>
            <a:r>
              <a:rPr lang="en-US" sz="1600" dirty="0" smtClean="0"/>
              <a:t>All table are Heap tables.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rimary </a:t>
            </a:r>
            <a:r>
              <a:rPr lang="en-US" sz="1600" dirty="0"/>
              <a:t>function </a:t>
            </a:r>
            <a:r>
              <a:rPr lang="en-US" sz="1600" dirty="0" smtClean="0"/>
              <a:t>are, </a:t>
            </a:r>
          </a:p>
          <a:p>
            <a:pPr lvl="1"/>
            <a:r>
              <a:rPr lang="en-US" sz="1600" dirty="0" smtClean="0"/>
              <a:t>store </a:t>
            </a:r>
            <a:r>
              <a:rPr lang="en-US" sz="1600" dirty="0"/>
              <a:t>data </a:t>
            </a:r>
            <a:r>
              <a:rPr lang="en-US" sz="1600" dirty="0" smtClean="0"/>
              <a:t>securely</a:t>
            </a:r>
          </a:p>
          <a:p>
            <a:pPr lvl="1"/>
            <a:r>
              <a:rPr lang="en-US" sz="1600" dirty="0" smtClean="0"/>
              <a:t>supporting </a:t>
            </a:r>
            <a:r>
              <a:rPr lang="en-US" sz="1600" dirty="0"/>
              <a:t>best </a:t>
            </a:r>
            <a:r>
              <a:rPr lang="en-US" sz="1600" dirty="0" smtClean="0"/>
              <a:t>practices</a:t>
            </a:r>
          </a:p>
          <a:p>
            <a:pPr lvl="1"/>
            <a:r>
              <a:rPr lang="en-US" sz="1600" dirty="0" smtClean="0"/>
              <a:t>And </a:t>
            </a:r>
            <a:r>
              <a:rPr lang="en-US" sz="1600" dirty="0"/>
              <a:t>to allow for </a:t>
            </a:r>
            <a:r>
              <a:rPr lang="en-US" sz="1600" dirty="0" smtClean="0"/>
              <a:t>retrieval at </a:t>
            </a:r>
            <a:r>
              <a:rPr lang="en-US" sz="1600" dirty="0"/>
              <a:t>the request of other software </a:t>
            </a:r>
            <a:r>
              <a:rPr lang="en-US" sz="1600" dirty="0" smtClean="0"/>
              <a:t>applications.</a:t>
            </a:r>
          </a:p>
          <a:p>
            <a:r>
              <a:rPr lang="en-US" sz="1600" dirty="0" smtClean="0"/>
              <a:t>It manages concurrency</a:t>
            </a:r>
            <a:r>
              <a:rPr lang="en-US" sz="1600" dirty="0"/>
              <a:t> </a:t>
            </a:r>
            <a:r>
              <a:rPr lang="en-US" sz="1600" dirty="0" smtClean="0"/>
              <a:t>through </a:t>
            </a:r>
            <a:r>
              <a:rPr lang="en-US" sz="1600" dirty="0"/>
              <a:t>a system known as </a:t>
            </a:r>
            <a:r>
              <a:rPr lang="en-US" sz="1600" dirty="0" err="1">
                <a:hlinkClick r:id="rId2" tooltip="Multiversion concurrency control"/>
              </a:rPr>
              <a:t>multiversion</a:t>
            </a:r>
            <a:r>
              <a:rPr lang="en-US" sz="1600" dirty="0">
                <a:hlinkClick r:id="rId2" tooltip="Multiversion concurrency control"/>
              </a:rPr>
              <a:t> concurrency control</a:t>
            </a:r>
            <a:r>
              <a:rPr lang="en-US" sz="1600" dirty="0"/>
              <a:t> (MVCC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PostgreSQL </a:t>
            </a:r>
            <a:r>
              <a:rPr lang="en-US" sz="1600" dirty="0"/>
              <a:t>offers three levels </a:t>
            </a:r>
            <a:r>
              <a:rPr lang="en-US" sz="1600" dirty="0" smtClean="0"/>
              <a:t>of </a:t>
            </a:r>
            <a:r>
              <a:rPr lang="en-US" sz="1600" dirty="0" smtClean="0">
                <a:hlinkClick r:id="rId3" tooltip="Transaction isolation"/>
              </a:rPr>
              <a:t>transaction </a:t>
            </a:r>
            <a:r>
              <a:rPr lang="en-US" sz="1600" dirty="0">
                <a:hlinkClick r:id="rId3" tooltip="Transaction isolation"/>
              </a:rPr>
              <a:t>isolation</a:t>
            </a:r>
            <a:r>
              <a:rPr lang="en-US" sz="1600" dirty="0"/>
              <a:t>: Read Committed, Repeatable Read and </a:t>
            </a:r>
            <a:r>
              <a:rPr lang="en-US" sz="1600" dirty="0" err="1"/>
              <a:t>Serializable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007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78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Replication</a:t>
            </a:r>
            <a:endParaRPr lang="en-US" sz="1600" b="1" dirty="0"/>
          </a:p>
          <a:p>
            <a:r>
              <a:rPr lang="en-US" sz="1600" dirty="0" smtClean="0"/>
              <a:t>PostgreSQL includes </a:t>
            </a:r>
            <a:r>
              <a:rPr lang="en-US" sz="1600" dirty="0"/>
              <a:t>built-in binary replication, based on shipping the changes (</a:t>
            </a:r>
            <a:r>
              <a:rPr lang="en-US" sz="1600" dirty="0">
                <a:hlinkClick r:id="rId2" tooltip="Write-ahead logging"/>
              </a:rPr>
              <a:t>write-ahead logs</a:t>
            </a:r>
            <a:r>
              <a:rPr lang="en-US" sz="1600" dirty="0"/>
              <a:t>) to slave systems asynchronously.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Indexes</a:t>
            </a:r>
            <a:endParaRPr lang="en-US" sz="1600" b="1" dirty="0"/>
          </a:p>
          <a:p>
            <a:r>
              <a:rPr lang="en-US" sz="1600" dirty="0"/>
              <a:t>PostgreSQL includes built-in support for regular </a:t>
            </a:r>
            <a:r>
              <a:rPr lang="en-US" sz="1600" dirty="0">
                <a:hlinkClick r:id="rId3" tooltip="B-tree"/>
              </a:rPr>
              <a:t>B-tree</a:t>
            </a:r>
            <a:r>
              <a:rPr lang="en-US" sz="1600" dirty="0"/>
              <a:t> and </a:t>
            </a:r>
            <a:r>
              <a:rPr lang="en-US" sz="1600" dirty="0">
                <a:hlinkClick r:id="rId4" tooltip="Hash table"/>
              </a:rPr>
              <a:t>hash</a:t>
            </a:r>
            <a:r>
              <a:rPr lang="en-US" sz="1600" dirty="0"/>
              <a:t> indexes, and two types of </a:t>
            </a:r>
            <a:r>
              <a:rPr lang="en-US" sz="1600" dirty="0">
                <a:hlinkClick r:id="rId5" tooltip="Inverted index"/>
              </a:rPr>
              <a:t>inverted indexes</a:t>
            </a:r>
            <a:r>
              <a:rPr lang="en-US" sz="1600" dirty="0"/>
              <a:t>: generalized search trees (</a:t>
            </a:r>
            <a:r>
              <a:rPr lang="en-US" sz="1600" dirty="0" err="1">
                <a:hlinkClick r:id="rId6" tooltip="GiST"/>
              </a:rPr>
              <a:t>GiST</a:t>
            </a:r>
            <a:r>
              <a:rPr lang="en-US" sz="1600" dirty="0"/>
              <a:t>) and generalized inverted indexes (GIN). Hash indexes are implemented, but </a:t>
            </a:r>
            <a:r>
              <a:rPr lang="en-US" sz="1600" dirty="0" smtClean="0"/>
              <a:t>discouraged.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Inheritance</a:t>
            </a:r>
            <a:endParaRPr lang="en-US" sz="1600" b="1" dirty="0"/>
          </a:p>
          <a:p>
            <a:r>
              <a:rPr lang="en-US" sz="1600" dirty="0"/>
              <a:t>Tables can be set to inherit their characteristics from a "parent" table. Data in child tables will appear to exist in the parent tables, unless data is selected from the parent table using the ONLY keyword, </a:t>
            </a:r>
            <a:r>
              <a:rPr lang="en-US" sz="1600" dirty="0" err="1"/>
              <a:t>i.e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Inheritance </a:t>
            </a:r>
            <a:r>
              <a:rPr lang="en-US" sz="1600" dirty="0"/>
              <a:t>can be used to implement table partitioning, using either triggers or rules to direct inserts to the parent table into the proper child tables.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4949153"/>
            <a:ext cx="2819400" cy="25391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ONLY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5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658</TotalTime>
  <Words>1593</Words>
  <Application>Microsoft Office PowerPoint</Application>
  <PresentationFormat>On-screen Show (4:3)</PresentationFormat>
  <Paragraphs>304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Midwestern State University Department of Computer Science  </vt:lpstr>
      <vt:lpstr>Introduction </vt:lpstr>
      <vt:lpstr>Introduction</vt:lpstr>
      <vt:lpstr>Slide 4</vt:lpstr>
      <vt:lpstr>Compliances </vt:lpstr>
      <vt:lpstr>Percona </vt:lpstr>
      <vt:lpstr>SQL</vt:lpstr>
      <vt:lpstr>PostgreSQL</vt:lpstr>
      <vt:lpstr>PostgreSQL</vt:lpstr>
      <vt:lpstr>PostgreSQL</vt:lpstr>
      <vt:lpstr>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MySQL vs PostgreSQL</vt:lpstr>
      <vt:lpstr>References </vt:lpstr>
      <vt:lpstr>   Thank       You..!!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saboor siddiqie</dc:creator>
  <cp:lastModifiedBy>saboor siddiqie</cp:lastModifiedBy>
  <cp:revision>164</cp:revision>
  <dcterms:created xsi:type="dcterms:W3CDTF">2015-09-23T23:28:39Z</dcterms:created>
  <dcterms:modified xsi:type="dcterms:W3CDTF">2015-10-19T20:42:27Z</dcterms:modified>
</cp:coreProperties>
</file>