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23.jpeg" ContentType="image/jpeg"/>
  <Override PartName="/ppt/media/image21.png" ContentType="image/png"/>
  <Override PartName="/ppt/media/image20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10.png" ContentType="image/png"/>
  <Override PartName="/ppt/media/image9.png" ContentType="image/png"/>
  <Override PartName="/ppt/media/image17.png" ContentType="image/png"/>
  <Override PartName="/ppt/media/image8.jpeg" ContentType="image/jpeg"/>
  <Override PartName="/ppt/media/image4.png" ContentType="image/png"/>
  <Override PartName="/ppt/media/image7.gif" ContentType="image/gif"/>
  <Override PartName="/ppt/media/image5.png" ContentType="image/png"/>
  <Override PartName="/ppt/media/image22.png" ContentType="image/png"/>
  <Override PartName="/ppt/media/image2.png" ContentType="image/png"/>
  <Override PartName="/ppt/media/image3.png" ContentType="image/png"/>
  <Override PartName="/ppt/media/image18.jpeg" ContentType="image/jpeg"/>
  <Override PartName="/ppt/media/image1.jpeg" ContentType="image/jpeg"/>
  <Override PartName="/ppt/media/image11.png" ContentType="image/png"/>
  <Override PartName="/ppt/media/image6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1860120" y="2248920"/>
            <a:ext cx="5422680" cy="43246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1860120" y="2248920"/>
            <a:ext cx="542268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860120" y="2248920"/>
            <a:ext cx="5422680" cy="43246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860120" y="2248920"/>
            <a:ext cx="5422680" cy="4324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0720" y="152280"/>
            <a:ext cx="70862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371600" y="1143000"/>
            <a:ext cx="6400440" cy="533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11/11/15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F010A96-C82B-499E-BDDF-0AB3746889DF}" type="slidenum">
              <a:rPr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Click to edit Master title style</a:t>
            </a:r>
            <a:endParaRPr/>
          </a:p>
        </p:txBody>
      </p:sp>
      <p:sp>
        <p:nvSpPr>
          <p:cNvPr id="54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Sixth Outline Level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Seventh Outline LevelClick to edit Master text styles</a:t>
            </a:r>
            <a:endParaRPr/>
          </a:p>
          <a:p>
            <a:pPr lvl="1" marL="658440" indent="-246600">
              <a:lnSpc>
                <a:spcPct val="100000"/>
              </a:lnSpc>
              <a:buClr>
                <a:srgbClr val="c0504d"/>
              </a:buClr>
              <a:buFont typeface="Georgia"/>
              <a:buChar char="▫"/>
            </a:pPr>
            <a:r>
              <a:rPr lang="en-US" sz="26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Second level</a:t>
            </a:r>
            <a:endParaRPr/>
          </a:p>
          <a:p>
            <a:pPr lvl="2" marL="923400" indent="-219240">
              <a:lnSpc>
                <a:spcPct val="100000"/>
              </a:lnSpc>
              <a:buClr>
                <a:srgbClr val="4f81bd"/>
              </a:buClr>
              <a:buFont typeface="Wingdings 2" charset="2"/>
              <a:buChar char=""/>
            </a:pPr>
            <a:r>
              <a:rPr lang="en-US" sz="24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Third level</a:t>
            </a:r>
            <a:endParaRPr/>
          </a:p>
          <a:p>
            <a:pPr lvl="3" marL="1179720" indent="-200880">
              <a:lnSpc>
                <a:spcPct val="100000"/>
              </a:lnSpc>
              <a:buClr>
                <a:srgbClr val="4f81bd"/>
              </a:buClr>
              <a:buFont typeface="Wingdings 2" charset="2"/>
              <a:buChar char=""/>
            </a:pPr>
            <a:r>
              <a:rPr lang="en-US" sz="22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Fourth level</a:t>
            </a:r>
            <a:endParaRPr/>
          </a:p>
          <a:p>
            <a:pPr lvl="4" marL="1389960" indent="-182520">
              <a:lnSpc>
                <a:spcPct val="100000"/>
              </a:lnSpc>
              <a:buClr>
                <a:srgbClr val="9bbb59"/>
              </a:buClr>
              <a:buFont typeface="Georgia"/>
              <a:buChar char="▫"/>
            </a:pPr>
            <a:r>
              <a:rPr lang="en-US" sz="2000" spc="-1" strike="noStrike">
                <a:solidFill>
                  <a:srgbClr val="9bbb59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Fifth level</a:t>
            </a:r>
            <a:endParaRPr/>
          </a:p>
        </p:txBody>
      </p:sp>
      <p:sp>
        <p:nvSpPr>
          <p:cNvPr id="55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800" spc="-1" strike="noStrike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11/11/15</a:t>
            </a:r>
            <a:endParaRPr/>
          </a:p>
        </p:txBody>
      </p:sp>
      <p:sp>
        <p:nvSpPr>
          <p:cNvPr id="56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57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5F00F7-6152-487E-A93F-279403144BB8}" type="slidenum"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://apmblog.dynatrace.com/2011/10/05/nosql-or-rdbms-are-we-asking-the-right-questions/" TargetMode="External"/><Relationship Id="rId2" Type="http://schemas.openxmlformats.org/officeDocument/2006/relationships/hyperlink" Target="http://www.ebaytechblog.com/2014/10/10/nosql-data-modeling/" TargetMode="External"/><Relationship Id="rId3" Type="http://schemas.openxmlformats.org/officeDocument/2006/relationships/hyperlink" Target="https://www.thoughtworks.com/insights/blog/nosql-databases-overview" TargetMode="External"/><Relationship Id="rId4" Type="http://schemas.openxmlformats.org/officeDocument/2006/relationships/hyperlink" Target="http://scraping.pro/where-nosql-practically-used/" TargetMode="External"/><Relationship Id="rId5" Type="http://schemas.openxmlformats.org/officeDocument/2006/relationships/hyperlink" Target="https://www.youtube.com/watch?v=gXVeBpww3x0" TargetMode="External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28600" y="152280"/>
            <a:ext cx="8534160" cy="1218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RDBMS vs. NOSQL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5943600" y="5486400"/>
            <a:ext cx="2971440" cy="1218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Anusha Kondapalli,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Shilpa Poloju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80880" y="533520"/>
            <a:ext cx="82292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Advantages of RDBMS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304920" y="1447920"/>
            <a:ext cx="8534160" cy="512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is only stored once.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Complex queries can be carried out.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Better security.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Cater for future requirements.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Ease of use.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Flexibility.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Precision.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04920" y="4572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Disadvantages 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04920" y="1371600"/>
            <a:ext cx="8534160" cy="520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Performance.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Physical storage consumption.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Slow extraction of meaning from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complexity.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Broken keys and records.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Developer expertise.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52280" y="380880"/>
            <a:ext cx="899136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NOSQL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52280" y="1447920"/>
            <a:ext cx="8762760" cy="520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only SQL”.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Organizes data into objects, key-value pairs. 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Distributed, fault-tolerant architecture.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fixed schema.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joins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expensive operation for  combining records from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two or more tables into one set.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joins require strong consistency and fixed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schemas.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not a replacement for a RDBMS but compliments it.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Mostly open source.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Running well on clusters.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04920" y="533520"/>
            <a:ext cx="861012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Types of NoSQL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228600" y="1447920"/>
            <a:ext cx="8457840" cy="518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Document oriented database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semi structured data.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is represented in formats similar to JSON.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document has set of properties that may differ from others.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e.g.:  mongo database, couch database.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Practical examples: linked-In, Dropbox.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</p:txBody>
      </p:sp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685800" y="4343400"/>
            <a:ext cx="7162560" cy="251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28600" y="457200"/>
            <a:ext cx="822924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Document oriented database</a:t>
            </a:r>
            <a:endParaRPr/>
          </a:p>
        </p:txBody>
      </p:sp>
      <p:pic>
        <p:nvPicPr>
          <p:cNvPr id="134" name="Content Placeholder 3" descr=""/>
          <p:cNvPicPr/>
          <p:nvPr/>
        </p:nvPicPr>
        <p:blipFill>
          <a:blip r:embed="rId1"/>
          <a:stretch/>
        </p:blipFill>
        <p:spPr>
          <a:xfrm>
            <a:off x="838080" y="1295280"/>
            <a:ext cx="7238520" cy="527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0880" y="60948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Couch db: map function </a:t>
            </a:r>
            <a:endParaRPr/>
          </a:p>
        </p:txBody>
      </p:sp>
      <p:pic>
        <p:nvPicPr>
          <p:cNvPr id="136" name="Content Placeholder 3" descr=""/>
          <p:cNvPicPr/>
          <p:nvPr/>
        </p:nvPicPr>
        <p:blipFill>
          <a:blip r:embed="rId1"/>
          <a:srcRect l="4126" t="0" r="0" b="0"/>
          <a:stretch/>
        </p:blipFill>
        <p:spPr>
          <a:xfrm>
            <a:off x="1143000" y="1371600"/>
            <a:ext cx="7086240" cy="512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04920" y="533520"/>
            <a:ext cx="8610120" cy="604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Columnar database-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distributed peer stores.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Designed to handle huge amount of data distributes over many servers.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Uses keys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 : Cassandra, Dynamo databases.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Practical applications e.g. : Google earth, Ebay.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>
            <a:off x="1143000" y="3505320"/>
            <a:ext cx="6476760" cy="29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Content Placeholder 3" descr=""/>
          <p:cNvPicPr/>
          <p:nvPr/>
        </p:nvPicPr>
        <p:blipFill>
          <a:blip r:embed="rId1"/>
          <a:stretch/>
        </p:blipFill>
        <p:spPr>
          <a:xfrm>
            <a:off x="762120" y="914400"/>
            <a:ext cx="7543440" cy="1523520"/>
          </a:xfrm>
          <a:prstGeom prst="rect">
            <a:avLst/>
          </a:prstGeom>
          <a:ln>
            <a:noFill/>
          </a:ln>
        </p:spPr>
      </p:pic>
      <p:pic>
        <p:nvPicPr>
          <p:cNvPr id="140" name="Picture 4" descr=""/>
          <p:cNvPicPr/>
          <p:nvPr/>
        </p:nvPicPr>
        <p:blipFill>
          <a:blip r:embed="rId2"/>
          <a:stretch/>
        </p:blipFill>
        <p:spPr>
          <a:xfrm>
            <a:off x="762120" y="2819520"/>
            <a:ext cx="7695720" cy="1664280"/>
          </a:xfrm>
          <a:prstGeom prst="rect">
            <a:avLst/>
          </a:prstGeom>
          <a:ln>
            <a:noFill/>
          </a:ln>
        </p:spPr>
      </p:pic>
      <p:pic>
        <p:nvPicPr>
          <p:cNvPr id="141" name="Picture 5" descr=""/>
          <p:cNvPicPr/>
          <p:nvPr/>
        </p:nvPicPr>
        <p:blipFill>
          <a:blip r:embed="rId3"/>
          <a:stretch/>
        </p:blipFill>
        <p:spPr>
          <a:xfrm>
            <a:off x="762120" y="5029200"/>
            <a:ext cx="7695720" cy="152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457200"/>
            <a:ext cx="8229240" cy="61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 value database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Allows to store data in an unstructured manner.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stored data contains key and the actual data.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 value stores keep data by keys.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e.g.: REDIS, Amazon Dynamo.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2209680" y="3124080"/>
            <a:ext cx="3580920" cy="33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762120"/>
            <a:ext cx="8229240" cy="581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Simplest to implement.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Works for complex data that is difficult to model.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Applies in situations where write performance is prioritize.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Practical applications: Amazon shopping cart, Mozilla Test Pilot.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 example: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1"/>
          <a:srcRect l="0" t="27271" r="0" b="0"/>
          <a:stretch/>
        </p:blipFill>
        <p:spPr>
          <a:xfrm>
            <a:off x="762120" y="3962520"/>
            <a:ext cx="655272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8600" y="304920"/>
            <a:ext cx="838152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RDBMS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228600" y="1143000"/>
            <a:ext cx="861012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Relational database management system.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Based on relational model.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model is based on tables, rows and columns and the manipulation of data stored within.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Relational database is a collection of these tables.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has overtaken Hierarchical and Network models.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 database can be spread across several tables.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Examples: Sybase, Oracle, IBM’s DB2, MySQL &amp; Microsoft Access.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457200"/>
            <a:ext cx="8229240" cy="61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Graph database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Keeps data in forms of nodes, properties and edges.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Fits for any application that requires managing relationships among objects like social networks.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e.g.: Neo4j, Infinite Graph, InfoGrid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Practical applications: Polymap, Neoclipse, Neosocial which connects Facebook.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3" descr=""/>
          <p:cNvPicPr/>
          <p:nvPr/>
        </p:nvPicPr>
        <p:blipFill>
          <a:blip r:embed="rId1"/>
          <a:stretch/>
        </p:blipFill>
        <p:spPr>
          <a:xfrm>
            <a:off x="1447920" y="1371600"/>
            <a:ext cx="6400440" cy="513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Neo4j</a:t>
            </a:r>
            <a:endParaRPr/>
          </a:p>
        </p:txBody>
      </p:sp>
      <p:pic>
        <p:nvPicPr>
          <p:cNvPr id="149" name="Content Placeholder 3" descr=""/>
          <p:cNvPicPr/>
          <p:nvPr/>
        </p:nvPicPr>
        <p:blipFill>
          <a:blip r:embed="rId1"/>
          <a:srcRect l="14124" t="35558" r="27414" b="15552"/>
          <a:stretch/>
        </p:blipFill>
        <p:spPr>
          <a:xfrm>
            <a:off x="838080" y="3124080"/>
            <a:ext cx="693396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4572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Advantages of NoSQL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304920" y="167652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Massive scalability.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High availability.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Lower cost.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Predictable elasticity.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Schema flexibility, sparse &amp; semi-structured data.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28600" y="457200"/>
            <a:ext cx="861012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Disadvantages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304920" y="1523880"/>
            <a:ext cx="8381520" cy="505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Limited query capabilities.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Eventual consistency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 makes client applications more complicated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 standardization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Insufficient access control.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04920" y="533520"/>
            <a:ext cx="838152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RDBMS Vs NoSQL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228600" y="1143000"/>
            <a:ext cx="861012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When and why should choose RDBMS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Some unique features: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Table based.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Relations between distinct table entities and rows.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Referential integrity.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ACID Transactions.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Arbitrary Queries and joins.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1523880" y="4648320"/>
            <a:ext cx="6019560" cy="1752120"/>
          </a:xfrm>
          <a:prstGeom prst="rect">
            <a:avLst/>
          </a:prstGeom>
          <a:ln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457200"/>
            <a:ext cx="8229240" cy="91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RDBMS might not right?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0" y="1371600"/>
            <a:ext cx="9143640" cy="548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Features like data model, storage, data retrieval and administration are at the price of complexity.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Does not provide good persistent and consistency where as key value store is perfect.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 hierarchical application objects and query capability then any NoSQL solution is better.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838080"/>
            <a:ext cx="8229240" cy="573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RDBMS does not support large trees or networks where as Graph data base suits best.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distributed DB for durability and availability Dynamo and big table were used.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large data to be processed on a single machine than Hadoop 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609480"/>
            <a:ext cx="914364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Why an RDBMS does not scale and many NoSQL solutions do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0" y="1523880"/>
            <a:ext cx="9143640" cy="533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Problem with RDBMS is horizontal distribution of large data.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RDBMS cannot easily achieve automatic data sharding.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Content Placeholder 3" descr=""/>
          <p:cNvPicPr/>
          <p:nvPr/>
        </p:nvPicPr>
        <p:blipFill>
          <a:blip r:embed="rId1"/>
          <a:stretch/>
        </p:blipFill>
        <p:spPr>
          <a:xfrm>
            <a:off x="762120" y="1066680"/>
            <a:ext cx="7848360" cy="533376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53352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General structure of RDBMS</a:t>
            </a:r>
            <a:endParaRPr/>
          </a:p>
        </p:txBody>
      </p:sp>
      <p:pic>
        <p:nvPicPr>
          <p:cNvPr id="97" name="Content Placeholder 3" descr=""/>
          <p:cNvPicPr/>
          <p:nvPr/>
        </p:nvPicPr>
        <p:blipFill>
          <a:blip r:embed="rId1"/>
          <a:stretch/>
        </p:blipFill>
        <p:spPr>
          <a:xfrm>
            <a:off x="609480" y="1295280"/>
            <a:ext cx="7772040" cy="525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0880" y="45720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What about application performance?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447920"/>
            <a:ext cx="8229240" cy="512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Depends to a very large degree on choosing the right implementation for your use case.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Both application performance and scalability depends heavily on data itself, especially on database cluster.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looking at the end-to-end application performance it can handle the different NoSQL solutions just like any other database.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                                                      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80880" y="685800"/>
            <a:ext cx="8229240" cy="60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</a:t>
            </a:r>
            <a:r>
              <a:rPr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97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hlinkClick r:id="rId1"/>
              </a:rPr>
              <a:t>http://apmblog.dynatrace.com/2011/10/05/nosql-or-rdbms-are-we-asking-the-right-questions/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hlinkClick r:id="rId2"/>
              </a:rPr>
              <a:t>http://www.ebaytechblog.com/2014/10/10/nosql-data-modeling/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hlinkClick r:id="rId3"/>
              </a:rPr>
              <a:t>https://www.thoughtworks.com/insights/blog/nosql-databases-overview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hlinkClick r:id="rId4"/>
              </a:rPr>
              <a:t>http://scraping.pro/where-nosql-practically-used/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Georgia"/>
                <a:hlinkClick r:id="rId5"/>
              </a:rPr>
              <a:t>https://www.youtube.com/watch?v=gXVeBpww3x0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Content Placeholder 3" descr=""/>
          <p:cNvPicPr/>
          <p:nvPr/>
        </p:nvPicPr>
        <p:blipFill>
          <a:blip r:embed="rId1"/>
          <a:stretch/>
        </p:blipFill>
        <p:spPr>
          <a:xfrm>
            <a:off x="0" y="457200"/>
            <a:ext cx="9143640" cy="64004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52280" y="457200"/>
            <a:ext cx="876276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RDBMS Storage Method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0" y="1295280"/>
            <a:ext cx="9143640" cy="556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 algn="just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some special data structures allowing to efficiently store a large sorted data on a block storage device.</a:t>
            </a:r>
            <a:endParaRPr/>
          </a:p>
          <a:p>
            <a:pPr marL="365760" indent="-255600" algn="just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b="1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Indexing(File Structure)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record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                                    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block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database 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                                                                                                                     </a:t>
            </a:r>
            <a:r>
              <a:rPr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secondary storage</a:t>
            </a:r>
            <a:endParaRPr/>
          </a:p>
        </p:txBody>
      </p:sp>
      <p:graphicFrame>
        <p:nvGraphicFramePr>
          <p:cNvPr id="100" name="Table 3"/>
          <p:cNvGraphicFramePr/>
          <p:nvPr/>
        </p:nvGraphicFramePr>
        <p:xfrm>
          <a:off x="1143000" y="3733920"/>
          <a:ext cx="3428640" cy="148284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01" name="CustomShape 4"/>
          <p:cNvSpPr/>
          <p:nvPr/>
        </p:nvSpPr>
        <p:spPr>
          <a:xfrm>
            <a:off x="5943600" y="3200400"/>
            <a:ext cx="2057040" cy="2590560"/>
          </a:xfrm>
          <a:prstGeom prst="can">
            <a:avLst>
              <a:gd name="adj" fmla="val 25000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5"/>
          <p:cNvSpPr/>
          <p:nvPr/>
        </p:nvSpPr>
        <p:spPr>
          <a:xfrm>
            <a:off x="6172200" y="388620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6"/>
          <p:cNvSpPr/>
          <p:nvPr/>
        </p:nvSpPr>
        <p:spPr>
          <a:xfrm>
            <a:off x="6781680" y="388620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7391520" y="388620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6248520" y="449568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9"/>
          <p:cNvSpPr/>
          <p:nvPr/>
        </p:nvSpPr>
        <p:spPr>
          <a:xfrm>
            <a:off x="6858000" y="449568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0"/>
          <p:cNvSpPr/>
          <p:nvPr/>
        </p:nvSpPr>
        <p:spPr>
          <a:xfrm>
            <a:off x="7467480" y="449568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1"/>
          <p:cNvSpPr/>
          <p:nvPr/>
        </p:nvSpPr>
        <p:spPr>
          <a:xfrm>
            <a:off x="6248520" y="510552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2"/>
          <p:cNvSpPr/>
          <p:nvPr/>
        </p:nvSpPr>
        <p:spPr>
          <a:xfrm>
            <a:off x="6858000" y="510552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3"/>
          <p:cNvSpPr/>
          <p:nvPr/>
        </p:nvSpPr>
        <p:spPr>
          <a:xfrm>
            <a:off x="7467480" y="5029200"/>
            <a:ext cx="380520" cy="304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4"/>
          <p:cNvSpPr/>
          <p:nvPr/>
        </p:nvSpPr>
        <p:spPr>
          <a:xfrm>
            <a:off x="7696080" y="4114800"/>
            <a:ext cx="456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5"/>
          <p:cNvSpPr/>
          <p:nvPr/>
        </p:nvSpPr>
        <p:spPr>
          <a:xfrm flipV="1" rot="10800000">
            <a:off x="1295280" y="4038480"/>
            <a:ext cx="609120" cy="15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609480"/>
            <a:ext cx="8229240" cy="596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record is stored in one block of secondary storage.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Two methods of storage: spanned and unspanned.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Indexing :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used to make search faster.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each record there is a pointer/index.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Index      points     Record       stored in   secondary storage(blocks)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                         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index file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                      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981080" y="3809880"/>
            <a:ext cx="914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3733920" y="3809880"/>
            <a:ext cx="11426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819520" y="4419720"/>
            <a:ext cx="2819160" cy="456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Index+record points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53352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Btree </a:t>
            </a:r>
            <a:endParaRPr/>
          </a:p>
        </p:txBody>
      </p:sp>
      <p:pic>
        <p:nvPicPr>
          <p:cNvPr id="118" name="Content Placeholder 3" descr=""/>
          <p:cNvPicPr/>
          <p:nvPr/>
        </p:nvPicPr>
        <p:blipFill>
          <a:blip r:embed="rId1"/>
          <a:stretch/>
        </p:blipFill>
        <p:spPr>
          <a:xfrm>
            <a:off x="457200" y="2192760"/>
            <a:ext cx="8229240" cy="371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60948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B+ tree</a:t>
            </a:r>
            <a:endParaRPr/>
          </a:p>
        </p:txBody>
      </p:sp>
      <p:pic>
        <p:nvPicPr>
          <p:cNvPr id="120" name="Content Placeholder 3" descr=""/>
          <p:cNvPicPr/>
          <p:nvPr/>
        </p:nvPicPr>
        <p:blipFill>
          <a:blip r:embed="rId1"/>
          <a:stretch/>
        </p:blipFill>
        <p:spPr>
          <a:xfrm>
            <a:off x="1600200" y="2081880"/>
            <a:ext cx="5943240" cy="40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533520"/>
            <a:ext cx="8229240" cy="588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ISAM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 early  technology for fast retrieval of individual records and maintained sorted data. 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 is about how the data is mapped to the physical data storage device.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ISAM files are generally an integrated storage structure.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Clustered.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index entry contains an entire row.</a:t>
            </a:r>
            <a:endParaRPr/>
          </a:p>
          <a:p>
            <a:pPr marL="365760" indent="-255600">
              <a:lnSpc>
                <a:spcPct val="100000"/>
              </a:lnSpc>
              <a:buClr>
                <a:srgbClr val="9bbb59"/>
              </a:buClr>
              <a:buFont typeface="Georgia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node contains F keys and F+1 pointers.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0" y="1981080"/>
            <a:ext cx="914364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node structure is a generalization of a binary search tree node.</a:t>
            </a: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Separator entry = (k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, p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where k</a:t>
            </a:r>
            <a:r>
              <a:rPr lang="en-US" sz="2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 search key value and pi is a pointer to a lower level page.</a:t>
            </a:r>
            <a:endParaRPr/>
          </a:p>
          <a:p>
            <a:pPr marL="365760" indent="-255600">
              <a:lnSpc>
                <a:spcPct val="100000"/>
              </a:lnSpc>
            </a:pPr>
            <a:endParaRPr/>
          </a:p>
          <a:p>
            <a:pPr marL="365760" indent="-255600">
              <a:lnSpc>
                <a:spcPct val="100000"/>
              </a:lnSpc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 is determined by the index or primary key size of the data, s, plus 4 bytes for pointers.</a:t>
            </a:r>
            <a:endParaRPr/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762120" y="800280"/>
            <a:ext cx="7238520" cy="1561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5426</TotalTime>
  <Application>LibreOffice/5.0.3.2$MacOSX_X86_64 LibreOffice_project/e5f16313668ac592c1bfb310f4390624e3dbfb75</Application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2015-10-02T05:18:21Z</dcterms:created>
  <dc:creator>tulsi poloju</dc:creator>
  <dc:language>en-US</dc:language>
  <cp:lastModifiedBy>tulsi poloju</cp:lastModifiedBy>
  <dcterms:modified xsi:type="dcterms:W3CDTF">2015-10-28T20:44:19Z</dcterms:modified>
  <cp:revision>242</cp:revision>
  <dc:title>RDBMS vs. NOSQL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