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_rels/presentation.xml.rels" ContentType="application/vnd.openxmlformats-package.relationships+xml"/>
  <Override PartName="/ppt/media/image17.jpeg" ContentType="image/jpeg"/>
  <Override PartName="/ppt/media/image15.gif" ContentType="image/gif"/>
  <Override PartName="/ppt/media/image18.jpeg" ContentType="image/jpeg"/>
  <Override PartName="/ppt/media/image14.gif" ContentType="image/gif"/>
  <Override PartName="/ppt/media/image19.png" ContentType="image/png"/>
  <Override PartName="/ppt/media/image12.jpeg" ContentType="image/jpeg"/>
  <Override PartName="/ppt/media/image4.png" ContentType="image/png"/>
  <Override PartName="/ppt/media/image11.jpeg" ContentType="image/jpeg"/>
  <Override PartName="/ppt/media/image13.jpeg" ContentType="image/jpeg"/>
  <Override PartName="/ppt/media/image9.png" ContentType="image/png"/>
  <Override PartName="/ppt/media/image8.png" ContentType="image/png"/>
  <Override PartName="/ppt/media/image10.jpeg" ContentType="image/jpeg"/>
  <Override PartName="/ppt/media/image7.png" ContentType="image/png"/>
  <Override PartName="/ppt/media/image6.png" ContentType="image/png"/>
  <Override PartName="/ppt/media/image16.jpeg" ContentType="image/jpeg"/>
  <Override PartName="/ppt/media/image5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6400440" cy="1657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143000" y="2546280"/>
            <a:ext cx="6400440" cy="1657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3123360" cy="1657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422960" y="731520"/>
            <a:ext cx="3123360" cy="1657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422960" y="2546280"/>
            <a:ext cx="3123360" cy="1657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143000" y="2546280"/>
            <a:ext cx="3123360" cy="1657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6400440" cy="3474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1143000" y="731520"/>
            <a:ext cx="6400440" cy="3474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2164680" y="731160"/>
            <a:ext cx="4356360" cy="347436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2164680" y="731160"/>
            <a:ext cx="4356360" cy="3474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1143000" y="731520"/>
            <a:ext cx="6400440" cy="347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6400440" cy="3474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3123360" cy="3474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422960" y="731520"/>
            <a:ext cx="3123360" cy="3474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1793160" y="4372200"/>
            <a:ext cx="65120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3123360" cy="1657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1143000" y="2546280"/>
            <a:ext cx="3123360" cy="1657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422960" y="731520"/>
            <a:ext cx="3123360" cy="3474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1143000" y="731520"/>
            <a:ext cx="6400440" cy="347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3123360" cy="3474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422960" y="731520"/>
            <a:ext cx="3123360" cy="1657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422960" y="2546280"/>
            <a:ext cx="3123360" cy="1657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3123360" cy="1657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422960" y="731520"/>
            <a:ext cx="3123360" cy="1657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1143000" y="2546280"/>
            <a:ext cx="6400440" cy="1657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6400440" cy="1657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1143000" y="2546280"/>
            <a:ext cx="6400440" cy="1657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3123360" cy="1657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422960" y="731520"/>
            <a:ext cx="3123360" cy="1657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422960" y="2546280"/>
            <a:ext cx="3123360" cy="1657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1143000" y="2546280"/>
            <a:ext cx="3123360" cy="1657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6400440" cy="3474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1143000" y="731520"/>
            <a:ext cx="6400440" cy="3474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2164680" y="731160"/>
            <a:ext cx="4356360" cy="347436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/>
        </p:blipFill>
        <p:spPr>
          <a:xfrm>
            <a:off x="2164680" y="731160"/>
            <a:ext cx="4356360" cy="3474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6400440" cy="3474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3123360" cy="3474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422960" y="731520"/>
            <a:ext cx="3123360" cy="3474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1793160" y="4372200"/>
            <a:ext cx="65120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3123360" cy="1657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143000" y="2546280"/>
            <a:ext cx="3123360" cy="1657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422960" y="731520"/>
            <a:ext cx="3123360" cy="3474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3123360" cy="3474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422960" y="731520"/>
            <a:ext cx="3123360" cy="1657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422960" y="2546280"/>
            <a:ext cx="3123360" cy="1657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3123360" cy="1657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422960" y="731520"/>
            <a:ext cx="3123360" cy="1657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143000" y="2546280"/>
            <a:ext cx="6400440" cy="1657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5105520"/>
            <a:ext cx="9143640" cy="175212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9143640" cy="5105160"/>
          </a:xfrm>
          <a:prstGeom prst="rect">
            <a:avLst/>
          </a:prstGeom>
          <a:gradFill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3768480"/>
            <a:ext cx="9143640" cy="2285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0" y="1600200"/>
            <a:ext cx="9143640" cy="5105160"/>
          </a:xfrm>
          <a:prstGeom prst="ellipse">
            <a:avLst/>
          </a:prstGeom>
          <a:gradFill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3866760"/>
            <a:ext cx="9143640" cy="29908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0" y="0"/>
            <a:ext cx="9143640" cy="3866400"/>
          </a:xfrm>
          <a:prstGeom prst="rect">
            <a:avLst/>
          </a:prstGeom>
          <a:gradFill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0" y="2652480"/>
            <a:ext cx="9143640" cy="2285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0" y="1600200"/>
            <a:ext cx="9143640" cy="5105160"/>
          </a:xfrm>
          <a:prstGeom prst="ellipse">
            <a:avLst/>
          </a:prstGeom>
          <a:gradFill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9"/>
          <p:cNvSpPr>
            <a:spLocks noGrp="1"/>
          </p:cNvSpPr>
          <p:nvPr>
            <p:ph type="subTitle"/>
          </p:nvPr>
        </p:nvSpPr>
        <p:spPr>
          <a:xfrm>
            <a:off x="1473840" y="5052600"/>
            <a:ext cx="5636520" cy="88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212745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subtitle style</a:t>
            </a:r>
            <a:endParaRPr/>
          </a:p>
        </p:txBody>
      </p:sp>
      <p:sp>
        <p:nvSpPr>
          <p:cNvPr id="9" name="PlaceHolder 10"/>
          <p:cNvSpPr>
            <a:spLocks noGrp="1"/>
          </p:cNvSpPr>
          <p:nvPr>
            <p:ph type="dt"/>
          </p:nvPr>
        </p:nvSpPr>
        <p:spPr>
          <a:xfrm>
            <a:off x="6172200" y="6172200"/>
            <a:ext cx="25142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en-US" sz="11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11/11/15</a:t>
            </a:r>
            <a:endParaRPr/>
          </a:p>
        </p:txBody>
      </p:sp>
      <p:sp>
        <p:nvSpPr>
          <p:cNvPr id="10" name="PlaceHolder 11"/>
          <p:cNvSpPr>
            <a:spLocks noGrp="1"/>
          </p:cNvSpPr>
          <p:nvPr>
            <p:ph type="ftr"/>
          </p:nvPr>
        </p:nvSpPr>
        <p:spPr>
          <a:xfrm>
            <a:off x="457200" y="6172200"/>
            <a:ext cx="33523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1" name="PlaceHolder 12"/>
          <p:cNvSpPr>
            <a:spLocks noGrp="1"/>
          </p:cNvSpPr>
          <p:nvPr>
            <p:ph type="sldNum"/>
          </p:nvPr>
        </p:nvSpPr>
        <p:spPr>
          <a:xfrm>
            <a:off x="3809880" y="6172200"/>
            <a:ext cx="18284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42EF3008-6E72-4674-AB5D-9BEB512F9C06}" type="slidenum">
              <a:rPr b="1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/>
          </a:p>
        </p:txBody>
      </p: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817560" y="3132360"/>
            <a:ext cx="7175160" cy="1792800"/>
          </a:xfrm>
          <a:prstGeom prst="rect">
            <a:avLst/>
          </a:prstGeom>
        </p:spPr>
        <p:txBody>
          <a:bodyPr/>
          <a:p>
            <a:pPr marL="640080" indent="-456840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/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spc="-1">
                <a:latin typeface="Trebuchet MS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Trebuchet MS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spc="-1">
                <a:latin typeface="Trebuchet MS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spc="-1">
                <a:latin typeface="Trebuchet MS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Trebuchet MS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Trebuchet MS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Trebuchet MS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5105520"/>
            <a:ext cx="9143640" cy="175212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0" y="0"/>
            <a:ext cx="9143640" cy="5105160"/>
          </a:xfrm>
          <a:prstGeom prst="rect">
            <a:avLst/>
          </a:prstGeom>
          <a:gradFill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0" y="3768480"/>
            <a:ext cx="9143640" cy="2285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0" y="1600200"/>
            <a:ext cx="9143640" cy="5105160"/>
          </a:xfrm>
          <a:prstGeom prst="ellipse">
            <a:avLst/>
          </a:prstGeom>
          <a:gradFill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PlaceHolder 5"/>
          <p:cNvSpPr>
            <a:spLocks noGrp="1"/>
          </p:cNvSpPr>
          <p:nvPr>
            <p:ph type="dt"/>
          </p:nvPr>
        </p:nvSpPr>
        <p:spPr>
          <a:xfrm>
            <a:off x="6172200" y="6172200"/>
            <a:ext cx="25142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en-US" sz="11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11/11/15</a:t>
            </a:r>
            <a:endParaRPr/>
          </a:p>
        </p:txBody>
      </p:sp>
      <p:sp>
        <p:nvSpPr>
          <p:cNvPr id="53" name="PlaceHolder 6"/>
          <p:cNvSpPr>
            <a:spLocks noGrp="1"/>
          </p:cNvSpPr>
          <p:nvPr>
            <p:ph type="ftr"/>
          </p:nvPr>
        </p:nvSpPr>
        <p:spPr>
          <a:xfrm>
            <a:off x="457200" y="6172200"/>
            <a:ext cx="33523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54" name="PlaceHolder 7"/>
          <p:cNvSpPr>
            <a:spLocks noGrp="1"/>
          </p:cNvSpPr>
          <p:nvPr>
            <p:ph type="sldNum"/>
          </p:nvPr>
        </p:nvSpPr>
        <p:spPr>
          <a:xfrm>
            <a:off x="3809880" y="6172200"/>
            <a:ext cx="18284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8DD908C9-3EF1-4DE5-8E3E-41F1DC022EAD}" type="slidenum">
              <a:rPr b="1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/>
          </a:p>
        </p:txBody>
      </p:sp>
      <p:sp>
        <p:nvSpPr>
          <p:cNvPr id="55" name="PlaceHolder 8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/>
          <a:p>
            <a:pPr marL="320040" indent="-319680" algn="r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b="1" lang="en-US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/>
          </a:p>
        </p:txBody>
      </p:sp>
      <p:sp>
        <p:nvSpPr>
          <p:cNvPr id="56" name="PlaceHolder 9"/>
          <p:cNvSpPr>
            <a:spLocks noGrp="1"/>
          </p:cNvSpPr>
          <p:nvPr>
            <p:ph type="body"/>
          </p:nvPr>
        </p:nvSpPr>
        <p:spPr>
          <a:xfrm>
            <a:off x="1143000" y="731520"/>
            <a:ext cx="6400440" cy="34743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/>
          </a:p>
          <a:p>
            <a:pPr marL="228600" indent="-18252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LevelClick to edit Master text styles</a:t>
            </a:r>
            <a:endParaRPr/>
          </a:p>
          <a:p>
            <a:pPr lvl="1" marL="548640" indent="-18252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level</a:t>
            </a:r>
            <a:endParaRPr/>
          </a:p>
          <a:p>
            <a:pPr lvl="2" marL="822960" indent="-18252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level</a:t>
            </a:r>
            <a:endParaRPr/>
          </a:p>
          <a:p>
            <a:pPr lvl="3" marL="1097280" indent="-18252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level</a:t>
            </a:r>
            <a:endParaRPr/>
          </a:p>
          <a:p>
            <a:pPr lvl="4" marL="1389960" indent="-18252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www.sqlite.org/" TargetMode="External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4.gif"/><Relationship Id="rId6" Type="http://schemas.openxmlformats.org/officeDocument/2006/relationships/image" Target="../media/image15.gif"/><Relationship Id="rId7" Type="http://schemas.openxmlformats.org/officeDocument/2006/relationships/image" Target="../media/image16.jpeg"/><Relationship Id="rId8" Type="http://schemas.openxmlformats.org/officeDocument/2006/relationships/image" Target="../media/image17.jpeg"/><Relationship Id="rId9" Type="http://schemas.openxmlformats.org/officeDocument/2006/relationships/image" Target="../media/image18.jpeg"/><Relationship Id="rId10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www.sqlite.org/" TargetMode="External"/><Relationship Id="rId2" Type="http://schemas.openxmlformats.org/officeDocument/2006/relationships/hyperlink" Target="https://www.sqlite.org/" TargetMode="External"/><Relationship Id="rId3" Type="http://schemas.openxmlformats.org/officeDocument/2006/relationships/hyperlink" Target="https://en.wikipedia.org/wiki/Database" TargetMode="External"/><Relationship Id="rId4" Type="http://schemas.openxmlformats.org/officeDocument/2006/relationships/hyperlink" Target="https://en.wikipedia.org/wiki/Database" TargetMode="External"/><Relationship Id="rId5" Type="http://schemas.openxmlformats.org/officeDocument/2006/relationships/hyperlink" Target="http://www.tutorialspoint.com/sqlite/" TargetMode="External"/><Relationship Id="rId6" Type="http://schemas.openxmlformats.org/officeDocument/2006/relationships/hyperlink" Target="http://www.tutorialspoint.com/sqlite/" TargetMode="External"/><Relationship Id="rId7" Type="http://schemas.openxmlformats.org/officeDocument/2006/relationships/hyperlink" Target="http://vschart.com/compare/couchbase/vs/sqlite" TargetMode="External"/><Relationship Id="rId8" Type="http://schemas.openxmlformats.org/officeDocument/2006/relationships/hyperlink" Target="http://vschart.com/compare/couchbase/vs/sqlite" TargetMode="External"/><Relationship Id="rId9" Type="http://schemas.openxmlformats.org/officeDocument/2006/relationships/hyperlink" Target="http://db-engines.com/en/system/Berkeley+DB%3BSQLite" TargetMode="External"/><Relationship Id="rId10" Type="http://schemas.openxmlformats.org/officeDocument/2006/relationships/hyperlink" Target="http://db-engines.com/en/system/Berkeley+DB%3BSQLite" TargetMode="External"/><Relationship Id="rId1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473840" y="5052600"/>
            <a:ext cx="5636520" cy="881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212745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by Majesh and Naveen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817560" y="3132360"/>
            <a:ext cx="7175160" cy="1792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>
              <a:lnSpc>
                <a:spcPct val="100000"/>
              </a:lnSpc>
            </a:pP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SQLite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914400" y="304920"/>
            <a:ext cx="6512040" cy="761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Storage Classes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990720" y="1219320"/>
            <a:ext cx="7162560" cy="4952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Each Value stored SQLite has one of the following storage classes.</a:t>
            </a:r>
            <a:endParaRPr/>
          </a:p>
          <a:p>
            <a:pPr lvl="1" marL="54864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Courier New"/>
              <a:buChar char="o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Null</a:t>
            </a:r>
            <a:endParaRPr/>
          </a:p>
          <a:p>
            <a:pPr lvl="1" marL="54864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Courier New"/>
              <a:buChar char="o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Integer</a:t>
            </a:r>
            <a:endParaRPr/>
          </a:p>
          <a:p>
            <a:pPr lvl="1" marL="54864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Courier New"/>
              <a:buChar char="o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Real</a:t>
            </a:r>
            <a:endParaRPr/>
          </a:p>
          <a:p>
            <a:pPr lvl="1" marL="54864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Courier New"/>
              <a:buChar char="o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Text</a:t>
            </a:r>
            <a:endParaRPr/>
          </a:p>
          <a:p>
            <a:pPr lvl="1" marL="54864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Courier New"/>
              <a:buChar char="o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BLOB</a:t>
            </a:r>
            <a:endParaRPr/>
          </a:p>
          <a:p>
            <a:pPr marL="22860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SQLite does not have a separate Boolean storage class. Instead, Boolean values are stored as integers 0 (false) and 1 (true).</a:t>
            </a:r>
            <a:endParaRPr/>
          </a:p>
          <a:p>
            <a:pPr marL="22860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SQLite supports the concept of type affinity on columns and hence it is dynamic type system.</a:t>
            </a:r>
            <a:endParaRPr/>
          </a:p>
          <a:p>
            <a:pPr marL="45720" algn="just">
              <a:lnSpc>
                <a:spcPct val="100000"/>
              </a:lnSpc>
            </a:pPr>
            <a:endParaRPr/>
          </a:p>
          <a:p>
            <a:pPr marL="45720" algn="just">
              <a:lnSpc>
                <a:spcPct val="100000"/>
              </a:lnSpc>
            </a:pPr>
            <a:endParaRPr/>
          </a:p>
          <a:p>
            <a:pPr marL="45720" algn="just">
              <a:lnSpc>
                <a:spcPct val="100000"/>
              </a:lnSpc>
            </a:pP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914400" y="304920"/>
            <a:ext cx="6512040" cy="761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Type Affinity</a:t>
            </a:r>
            <a:endParaRPr/>
          </a:p>
        </p:txBody>
      </p:sp>
      <p:pic>
        <p:nvPicPr>
          <p:cNvPr id="115" name="Picture 2" descr=""/>
          <p:cNvPicPr/>
          <p:nvPr/>
        </p:nvPicPr>
        <p:blipFill>
          <a:blip r:embed="rId1"/>
          <a:stretch/>
        </p:blipFill>
        <p:spPr>
          <a:xfrm>
            <a:off x="1219320" y="2057400"/>
            <a:ext cx="6798960" cy="4170240"/>
          </a:xfrm>
          <a:prstGeom prst="rect">
            <a:avLst/>
          </a:prstGeom>
          <a:ln>
            <a:noFill/>
          </a:ln>
        </p:spPr>
      </p:pic>
      <p:sp>
        <p:nvSpPr>
          <p:cNvPr id="116" name="TextShape 2"/>
          <p:cNvSpPr txBox="1"/>
          <p:nvPr/>
        </p:nvSpPr>
        <p:spPr>
          <a:xfrm>
            <a:off x="685800" y="1219320"/>
            <a:ext cx="7924320" cy="3474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">
              <a:lnSpc>
                <a:spcPct val="100000"/>
              </a:lnSpc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Any column can still store any type of data but the preferred storage class for a column is called its </a:t>
            </a:r>
            <a:r>
              <a:rPr b="1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affinity</a:t>
            </a: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914400" y="304920"/>
            <a:ext cx="6512040" cy="761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Limits in SQLite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990720" y="1219320"/>
            <a:ext cx="7162560" cy="5409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"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Max Length of string or BLOB:</a:t>
            </a:r>
            <a:endParaRPr/>
          </a:p>
          <a:p>
            <a:pPr marL="22860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Maximum number of bytes in a string or BLOB in SQLite is defined by the preprocessor macro SQLITE_MAX_LENGTH.</a:t>
            </a:r>
            <a:endParaRPr/>
          </a:p>
          <a:p>
            <a:pPr marL="22860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default value of this macro is 1 billion.</a:t>
            </a:r>
            <a:endParaRPr/>
          </a:p>
          <a:p>
            <a:pPr marL="22860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current version support a string or BLOB length up to 2</a:t>
            </a:r>
            <a:r>
              <a:rPr lang="en-US" sz="2200" spc="-1" strike="noStrike" baseline="3000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31</a:t>
            </a: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-1.</a:t>
            </a:r>
            <a:endParaRPr/>
          </a:p>
          <a:p>
            <a:pPr marL="45720"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Maximum Number of columns:</a:t>
            </a:r>
            <a:endParaRPr/>
          </a:p>
          <a:p>
            <a:pPr marL="22860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default setting for SQLITE_MAX_COLUMN is 2000.</a:t>
            </a:r>
            <a:endParaRPr/>
          </a:p>
          <a:p>
            <a:pPr marL="22860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This can be altered during compile time up to 32767.</a:t>
            </a:r>
            <a:endParaRPr/>
          </a:p>
          <a:p>
            <a:pPr marL="45720"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Maximum Length of SQL statement</a:t>
            </a:r>
            <a:endParaRPr/>
          </a:p>
          <a:p>
            <a:pPr marL="22860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SQLITE_MAX_SQL_LENGTH which defaults to 1000000.</a:t>
            </a:r>
            <a:endParaRPr/>
          </a:p>
          <a:p>
            <a:pPr marL="22860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Can change up to 1073741824.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914400" y="304920"/>
            <a:ext cx="6512040" cy="761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Limits in SQLite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990720" y="1219320"/>
            <a:ext cx="7162560" cy="5409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"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Maximum Number of Tables in a Join:</a:t>
            </a:r>
            <a:endParaRPr/>
          </a:p>
          <a:p>
            <a:pPr marL="22860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Support Joins for 64 tables.</a:t>
            </a:r>
            <a:endParaRPr/>
          </a:p>
          <a:p>
            <a:pPr marL="45720"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Maximum Number Of Rows in a Table:</a:t>
            </a:r>
            <a:endParaRPr/>
          </a:p>
          <a:p>
            <a:pPr marL="22860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2^64(theoretically)</a:t>
            </a:r>
            <a:endParaRPr/>
          </a:p>
          <a:p>
            <a:pPr marL="22860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This limit is unreachable since the maximum database size of 140 terabytes will be reached first.</a:t>
            </a:r>
            <a:endParaRPr/>
          </a:p>
          <a:p>
            <a:pPr marL="45720"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Maximum Number of Tables in a Schema:</a:t>
            </a:r>
            <a:endParaRPr/>
          </a:p>
          <a:p>
            <a:pPr marL="22860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2147483646 (a little over 2 billion).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143000" y="380880"/>
            <a:ext cx="6436080" cy="685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Architecture</a:t>
            </a:r>
            <a:endParaRPr/>
          </a:p>
        </p:txBody>
      </p:sp>
      <p:pic>
        <p:nvPicPr>
          <p:cNvPr id="122" name="Picture 2" descr=""/>
          <p:cNvPicPr/>
          <p:nvPr/>
        </p:nvPicPr>
        <p:blipFill>
          <a:blip r:embed="rId1"/>
          <a:stretch/>
        </p:blipFill>
        <p:spPr>
          <a:xfrm>
            <a:off x="1295280" y="1143000"/>
            <a:ext cx="6552720" cy="548604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143000" y="533520"/>
            <a:ext cx="6512040" cy="609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VFS-Virtual File System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1143000" y="1600200"/>
            <a:ext cx="69339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 virtual file system (VFS) is an sqlite3_vfs object that SQLite uses to interact with the underlying operating system.</a:t>
            </a:r>
            <a:endParaRPr/>
          </a:p>
          <a:p>
            <a:pPr marL="22860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Whenever any of the other modules in SQLite needs to communicate with the operating system, they invoke methods in the VFS.</a:t>
            </a:r>
            <a:endParaRPr/>
          </a:p>
          <a:p>
            <a:pPr marL="22860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VFS then invokes the operating-specific code needed to satisfy the request. </a:t>
            </a:r>
            <a:endParaRPr/>
          </a:p>
          <a:p>
            <a:pPr marL="22860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Hence, porting SQLite to a new operating system is simply a matter of writing a new OS interface layer or "VFS".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914400" y="304920"/>
            <a:ext cx="6512040" cy="761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Appropriate Uses For SQLite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990720" y="1219320"/>
            <a:ext cx="7162560" cy="4952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182520" algn="just">
              <a:lnSpc>
                <a:spcPct val="15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Embedded devices and Internet of Things</a:t>
            </a:r>
            <a:endParaRPr/>
          </a:p>
          <a:p>
            <a:pPr marL="228600" indent="-182520" algn="just">
              <a:lnSpc>
                <a:spcPct val="15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Websites</a:t>
            </a:r>
            <a:endParaRPr/>
          </a:p>
          <a:p>
            <a:pPr marL="228600" indent="-182520" algn="just">
              <a:lnSpc>
                <a:spcPct val="15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Cache for enterprise data</a:t>
            </a:r>
            <a:endParaRPr/>
          </a:p>
          <a:p>
            <a:pPr marL="228600" indent="-182520" algn="just">
              <a:lnSpc>
                <a:spcPct val="15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Server side database</a:t>
            </a:r>
            <a:endParaRPr/>
          </a:p>
          <a:p>
            <a:pPr marL="228600" indent="-182520" algn="just">
              <a:lnSpc>
                <a:spcPct val="15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Data Analysis</a:t>
            </a:r>
            <a:endParaRPr/>
          </a:p>
          <a:p>
            <a:pPr marL="228600" indent="-182520" algn="just">
              <a:lnSpc>
                <a:spcPct val="15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Education and Training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914400" y="304920"/>
            <a:ext cx="6512040" cy="761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990720" y="1371600"/>
            <a:ext cx="7162560" cy="4952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SQLite works great as the database engine for most low to medium traffic websites.</a:t>
            </a:r>
            <a:endParaRPr/>
          </a:p>
          <a:p>
            <a:pPr marL="22860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amount of web traffic that SQLite can handle depends on how heavily the website uses its database.</a:t>
            </a:r>
            <a:endParaRPr/>
          </a:p>
          <a:p>
            <a:pPr marL="22860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Any site that gets fewer than 100K hits/day should work fine with SQLite.</a:t>
            </a:r>
            <a:endParaRPr/>
          </a:p>
          <a:p>
            <a:pPr marL="22860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SQLite website (</a:t>
            </a:r>
            <a:r>
              <a:rPr lang="en-US" sz="2200" spc="-1" strike="noStrike" u="sng">
                <a:solidFill>
                  <a:srgbClr val="80d5bf"/>
                </a:solidFill>
                <a:uFill>
                  <a:solidFill>
                    <a:srgbClr val="ffffff"/>
                  </a:solidFill>
                </a:uFill>
                <a:latin typeface="Trebuchet MS"/>
                <a:hlinkClick r:id="rId1"/>
              </a:rPr>
              <a:t>https://www.sqlite.org/</a:t>
            </a: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 uses SQLite itself.</a:t>
            </a:r>
            <a:endParaRPr/>
          </a:p>
          <a:p>
            <a:pPr marL="22860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It handles about 400K to 500K HTTP requests per day.</a:t>
            </a:r>
            <a:endParaRPr/>
          </a:p>
          <a:p>
            <a:pPr marL="22860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Many applications use SQLite as a cache of relevant content from an enterprise RDBMS.</a:t>
            </a:r>
            <a:endParaRPr/>
          </a:p>
        </p:txBody>
      </p:sp>
      <p:sp>
        <p:nvSpPr>
          <p:cNvPr id="129" name="CustomShape 3"/>
          <p:cNvSpPr/>
          <p:nvPr/>
        </p:nvSpPr>
        <p:spPr>
          <a:xfrm>
            <a:off x="1066680" y="457200"/>
            <a:ext cx="651204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just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Appropriate Uses For SQLite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762120" y="304920"/>
            <a:ext cx="7695720" cy="761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Applications using SQLite</a:t>
            </a:r>
            <a:endParaRPr/>
          </a:p>
        </p:txBody>
      </p:sp>
      <p:pic>
        <p:nvPicPr>
          <p:cNvPr id="131" name="Picture 2" descr=""/>
          <p:cNvPicPr/>
          <p:nvPr/>
        </p:nvPicPr>
        <p:blipFill>
          <a:blip r:embed="rId1"/>
          <a:stretch/>
        </p:blipFill>
        <p:spPr>
          <a:xfrm>
            <a:off x="1066680" y="3048120"/>
            <a:ext cx="1503000" cy="1494720"/>
          </a:xfrm>
          <a:prstGeom prst="rect">
            <a:avLst/>
          </a:prstGeom>
          <a:ln>
            <a:noFill/>
          </a:ln>
        </p:spPr>
      </p:pic>
      <p:pic>
        <p:nvPicPr>
          <p:cNvPr id="132" name="Picture 3" descr=""/>
          <p:cNvPicPr/>
          <p:nvPr/>
        </p:nvPicPr>
        <p:blipFill>
          <a:blip r:embed="rId2"/>
          <a:stretch/>
        </p:blipFill>
        <p:spPr>
          <a:xfrm>
            <a:off x="6095880" y="5187240"/>
            <a:ext cx="1896480" cy="1058400"/>
          </a:xfrm>
          <a:prstGeom prst="rect">
            <a:avLst/>
          </a:prstGeom>
          <a:ln>
            <a:noFill/>
          </a:ln>
        </p:spPr>
      </p:pic>
      <p:pic>
        <p:nvPicPr>
          <p:cNvPr id="133" name="Picture 4" descr=""/>
          <p:cNvPicPr/>
          <p:nvPr/>
        </p:nvPicPr>
        <p:blipFill>
          <a:blip r:embed="rId3"/>
          <a:stretch/>
        </p:blipFill>
        <p:spPr>
          <a:xfrm>
            <a:off x="3693600" y="3012120"/>
            <a:ext cx="1503000" cy="1503000"/>
          </a:xfrm>
          <a:prstGeom prst="rect">
            <a:avLst/>
          </a:prstGeom>
          <a:ln>
            <a:noFill/>
          </a:ln>
        </p:spPr>
      </p:pic>
      <p:pic>
        <p:nvPicPr>
          <p:cNvPr id="134" name="Picture 5" descr=""/>
          <p:cNvPicPr/>
          <p:nvPr/>
        </p:nvPicPr>
        <p:blipFill>
          <a:blip r:embed="rId4"/>
          <a:stretch/>
        </p:blipFill>
        <p:spPr>
          <a:xfrm>
            <a:off x="6095880" y="1100160"/>
            <a:ext cx="1501920" cy="1523520"/>
          </a:xfrm>
          <a:prstGeom prst="rect">
            <a:avLst/>
          </a:prstGeom>
          <a:ln>
            <a:noFill/>
          </a:ln>
        </p:spPr>
      </p:pic>
      <p:pic>
        <p:nvPicPr>
          <p:cNvPr id="135" name="Picture 6" descr=""/>
          <p:cNvPicPr/>
          <p:nvPr/>
        </p:nvPicPr>
        <p:blipFill>
          <a:blip r:embed="rId5"/>
          <a:stretch/>
        </p:blipFill>
        <p:spPr>
          <a:xfrm>
            <a:off x="1066680" y="4969080"/>
            <a:ext cx="1503000" cy="1494720"/>
          </a:xfrm>
          <a:prstGeom prst="rect">
            <a:avLst/>
          </a:prstGeom>
          <a:ln>
            <a:noFill/>
          </a:ln>
        </p:spPr>
      </p:pic>
      <p:pic>
        <p:nvPicPr>
          <p:cNvPr id="136" name="Picture 7" descr=""/>
          <p:cNvPicPr/>
          <p:nvPr/>
        </p:nvPicPr>
        <p:blipFill>
          <a:blip r:embed="rId6"/>
          <a:stretch/>
        </p:blipFill>
        <p:spPr>
          <a:xfrm>
            <a:off x="3719160" y="4991040"/>
            <a:ext cx="1503000" cy="1472400"/>
          </a:xfrm>
          <a:prstGeom prst="rect">
            <a:avLst/>
          </a:prstGeom>
          <a:ln>
            <a:noFill/>
          </a:ln>
        </p:spPr>
      </p:pic>
      <p:pic>
        <p:nvPicPr>
          <p:cNvPr id="137" name="Picture 8" descr=""/>
          <p:cNvPicPr/>
          <p:nvPr/>
        </p:nvPicPr>
        <p:blipFill>
          <a:blip r:embed="rId7"/>
          <a:stretch/>
        </p:blipFill>
        <p:spPr>
          <a:xfrm>
            <a:off x="3719160" y="1143000"/>
            <a:ext cx="1477440" cy="1452960"/>
          </a:xfrm>
          <a:prstGeom prst="rect">
            <a:avLst/>
          </a:prstGeom>
          <a:ln>
            <a:noFill/>
          </a:ln>
        </p:spPr>
      </p:pic>
      <p:pic>
        <p:nvPicPr>
          <p:cNvPr id="138" name="Picture 9" descr=""/>
          <p:cNvPicPr/>
          <p:nvPr/>
        </p:nvPicPr>
        <p:blipFill>
          <a:blip r:embed="rId8"/>
          <a:stretch/>
        </p:blipFill>
        <p:spPr>
          <a:xfrm>
            <a:off x="6138000" y="3033720"/>
            <a:ext cx="1460160" cy="1460160"/>
          </a:xfrm>
          <a:prstGeom prst="rect">
            <a:avLst/>
          </a:prstGeom>
          <a:ln>
            <a:noFill/>
          </a:ln>
        </p:spPr>
      </p:pic>
      <p:pic>
        <p:nvPicPr>
          <p:cNvPr id="139" name="Picture 10" descr=""/>
          <p:cNvPicPr/>
          <p:nvPr/>
        </p:nvPicPr>
        <p:blipFill>
          <a:blip r:embed="rId9"/>
          <a:stretch/>
        </p:blipFill>
        <p:spPr>
          <a:xfrm>
            <a:off x="1014840" y="1143000"/>
            <a:ext cx="1480680" cy="148068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143000" y="533520"/>
            <a:ext cx="6512040" cy="609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SQLite Limitations 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1066680" y="1371600"/>
            <a:ext cx="69339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There are few unsupported features of SQL in SQLite.</a:t>
            </a:r>
            <a:endParaRPr/>
          </a:p>
        </p:txBody>
      </p:sp>
      <p:pic>
        <p:nvPicPr>
          <p:cNvPr id="142" name="Picture 2" descr=""/>
          <p:cNvPicPr/>
          <p:nvPr/>
        </p:nvPicPr>
        <p:blipFill>
          <a:blip r:embed="rId1"/>
          <a:stretch/>
        </p:blipFill>
        <p:spPr>
          <a:xfrm>
            <a:off x="1523880" y="2261160"/>
            <a:ext cx="6552720" cy="434808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85800" y="380880"/>
            <a:ext cx="7121880" cy="837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Contents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685800" y="1066680"/>
            <a:ext cx="792432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182520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RDMS</a:t>
            </a:r>
            <a:endParaRPr/>
          </a:p>
          <a:p>
            <a:pPr marL="228600" indent="-182520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Storage Mechanism</a:t>
            </a:r>
            <a:endParaRPr/>
          </a:p>
          <a:p>
            <a:pPr marL="228600" indent="-182520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Transactions in RDBMS</a:t>
            </a:r>
            <a:endParaRPr/>
          </a:p>
          <a:p>
            <a:pPr marL="228600" indent="-182520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Introduction to SQLite</a:t>
            </a:r>
            <a:endParaRPr/>
          </a:p>
          <a:p>
            <a:pPr marL="228600" indent="-182520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Data Storage</a:t>
            </a:r>
            <a:endParaRPr/>
          </a:p>
          <a:p>
            <a:pPr marL="228600" indent="-182520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WAL mode</a:t>
            </a:r>
            <a:endParaRPr/>
          </a:p>
          <a:p>
            <a:pPr marL="228600" indent="-182520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Pages</a:t>
            </a:r>
            <a:endParaRPr/>
          </a:p>
          <a:p>
            <a:pPr marL="228600" indent="-182520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Storage Classes and Type Affinity</a:t>
            </a:r>
            <a:endParaRPr/>
          </a:p>
          <a:p>
            <a:pPr marL="228600" indent="-182520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Limits in SQLite</a:t>
            </a:r>
            <a:endParaRPr/>
          </a:p>
          <a:p>
            <a:pPr marL="228600" indent="-182520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Appropriate Uses for SQLite</a:t>
            </a:r>
            <a:endParaRPr/>
          </a:p>
          <a:p>
            <a:pPr marL="228600" indent="-182520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Architecture and Virtual File System</a:t>
            </a:r>
            <a:endParaRPr/>
          </a:p>
          <a:p>
            <a:pPr marL="228600" indent="-182520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Advantages and Disadvantages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1143000" y="533520"/>
            <a:ext cx="6512040" cy="609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Advantages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1143000" y="1600200"/>
            <a:ext cx="69339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182520" algn="just">
              <a:lnSpc>
                <a:spcPct val="15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Zero Configuration</a:t>
            </a:r>
            <a:endParaRPr/>
          </a:p>
          <a:p>
            <a:pPr marL="228600" indent="-182520" algn="just">
              <a:lnSpc>
                <a:spcPct val="15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Serverless</a:t>
            </a:r>
            <a:endParaRPr/>
          </a:p>
          <a:p>
            <a:pPr marL="228600" indent="-182520" algn="just">
              <a:lnSpc>
                <a:spcPct val="15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Single database File</a:t>
            </a:r>
            <a:endParaRPr/>
          </a:p>
          <a:p>
            <a:pPr marL="228600" indent="-182520" algn="just">
              <a:lnSpc>
                <a:spcPct val="15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Cross-platform Database file</a:t>
            </a:r>
            <a:endParaRPr/>
          </a:p>
          <a:p>
            <a:pPr marL="228600" indent="-182520" algn="just">
              <a:lnSpc>
                <a:spcPct val="15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Compact</a:t>
            </a:r>
            <a:endParaRPr/>
          </a:p>
          <a:p>
            <a:pPr marL="228600" indent="-182520" algn="just">
              <a:lnSpc>
                <a:spcPct val="15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Manifest Typing</a:t>
            </a:r>
            <a:endParaRPr/>
          </a:p>
          <a:p>
            <a:pPr marL="228600" indent="-182520" algn="just">
              <a:lnSpc>
                <a:spcPct val="15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Variable length records</a:t>
            </a:r>
            <a:endParaRPr/>
          </a:p>
          <a:p>
            <a:pPr marL="228600" indent="-182520" algn="just">
              <a:lnSpc>
                <a:spcPct val="15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Public Domain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143000" y="533520"/>
            <a:ext cx="6512040" cy="609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Disadvantages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1143000" y="1600200"/>
            <a:ext cx="69339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182520" algn="just">
              <a:lnSpc>
                <a:spcPct val="15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Locks whole file while writing.</a:t>
            </a:r>
            <a:endParaRPr/>
          </a:p>
          <a:p>
            <a:pPr marL="228600" indent="-182520" algn="just">
              <a:lnSpc>
                <a:spcPct val="15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Not fully SQL92 compliant.</a:t>
            </a:r>
            <a:endParaRPr/>
          </a:p>
          <a:p>
            <a:pPr marL="228600" indent="-182520" algn="just">
              <a:lnSpc>
                <a:spcPct val="15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Not very scalable.</a:t>
            </a:r>
            <a:endParaRPr/>
          </a:p>
          <a:p>
            <a:pPr marL="228600" indent="-182520" algn="just">
              <a:lnSpc>
                <a:spcPct val="15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Multiple users can not simultaneously modify a database.</a:t>
            </a:r>
            <a:endParaRPr/>
          </a:p>
          <a:p>
            <a:pPr marL="45720" algn="just">
              <a:lnSpc>
                <a:spcPct val="150000"/>
              </a:lnSpc>
            </a:pP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1143000" y="533520"/>
            <a:ext cx="6512040" cy="609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SQLite vs Berkeley DB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1143000" y="1600200"/>
            <a:ext cx="69339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" algn="just">
              <a:lnSpc>
                <a:spcPct val="150000"/>
              </a:lnSpc>
            </a:pPr>
            <a:endParaRPr/>
          </a:p>
          <a:p>
            <a:pPr marL="45720" algn="just">
              <a:lnSpc>
                <a:spcPct val="150000"/>
              </a:lnSpc>
            </a:pPr>
            <a:endParaRPr/>
          </a:p>
        </p:txBody>
      </p:sp>
      <p:graphicFrame>
        <p:nvGraphicFramePr>
          <p:cNvPr id="149" name="Table 3"/>
          <p:cNvGraphicFramePr/>
          <p:nvPr/>
        </p:nvGraphicFramePr>
        <p:xfrm>
          <a:off x="457200" y="1397160"/>
          <a:ext cx="8152920" cy="4698720"/>
        </p:xfrm>
        <a:graphic>
          <a:graphicData uri="http://schemas.openxmlformats.org/drawingml/2006/table">
            <a:tbl>
              <a:tblPr/>
              <a:tblGrid>
                <a:gridCol w="2438280"/>
                <a:gridCol w="2997000"/>
                <a:gridCol w="2717640"/>
              </a:tblGrid>
              <a:tr h="5756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Berkeley DB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SQLite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67c8"/>
                    </a:solidFill>
                  </a:tcPr>
                </a:tc>
              </a:tr>
              <a:tr h="5756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Database model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Key-value store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Relational DBMS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3eb"/>
                    </a:solidFill>
                  </a:tcPr>
                </a:tc>
              </a:tr>
              <a:tr h="5756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Schema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af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Schema-Free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af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yes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af5"/>
                    </a:solidFill>
                  </a:tcPr>
                </a:tc>
              </a:tr>
              <a:tr h="5756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Typing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no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yes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3eb"/>
                    </a:solidFill>
                  </a:tcPr>
                </a:tc>
              </a:tr>
              <a:tr h="5756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Sever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af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Server oriented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af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Server-less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af5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Programming Languages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C, C#, C++, Java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Almost all Languages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3eb"/>
                    </a:solidFill>
                  </a:tcPr>
                </a:tc>
              </a:tr>
              <a:tr h="5756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Triggers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af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no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af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yes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af5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License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Commercial license available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Public domain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3eb"/>
                    </a:solidFill>
                  </a:tcPr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1143000" y="533520"/>
            <a:ext cx="6512040" cy="609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SQLite vs Couchbase</a:t>
            </a:r>
            <a:endParaRPr/>
          </a:p>
        </p:txBody>
      </p:sp>
      <p:graphicFrame>
        <p:nvGraphicFramePr>
          <p:cNvPr id="151" name="Table 2"/>
          <p:cNvGraphicFramePr/>
          <p:nvPr/>
        </p:nvGraphicFramePr>
        <p:xfrm>
          <a:off x="457200" y="1600200"/>
          <a:ext cx="8152920" cy="3983760"/>
        </p:xfrm>
        <a:graphic>
          <a:graphicData uri="http://schemas.openxmlformats.org/drawingml/2006/table">
            <a:tbl>
              <a:tblPr/>
              <a:tblGrid>
                <a:gridCol w="2514600"/>
                <a:gridCol w="2819160"/>
                <a:gridCol w="2819160"/>
              </a:tblGrid>
              <a:tr h="6638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Couchbase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SQLite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67c8"/>
                    </a:solidFill>
                  </a:tcPr>
                </a:tc>
              </a:tr>
              <a:tr h="663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Database model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Key-value store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Relational DBMS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3eb"/>
                    </a:solidFill>
                  </a:tcPr>
                </a:tc>
              </a:tr>
              <a:tr h="663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Query language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af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Java Script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af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SQL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af5"/>
                    </a:solidFill>
                  </a:tcPr>
                </a:tc>
              </a:tr>
              <a:tr h="663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Map and Reduce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yes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no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3eb"/>
                    </a:solidFill>
                  </a:tcPr>
                </a:tc>
              </a:tr>
              <a:tr h="663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Integrity model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af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MVCC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af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ACID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af5"/>
                    </a:solidFill>
                  </a:tcPr>
                </a:tc>
              </a:tr>
              <a:tr h="6645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Value size max.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20MB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140TB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3eb"/>
                    </a:solidFill>
                  </a:tcPr>
                </a:tc>
              </a:tr>
            </a:tbl>
          </a:graphicData>
        </a:graphic>
      </p:graphicFrame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1143000" y="533520"/>
            <a:ext cx="6512040" cy="609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SQLite vs Couchbase</a:t>
            </a:r>
            <a:endParaRPr/>
          </a:p>
        </p:txBody>
      </p:sp>
      <p:graphicFrame>
        <p:nvGraphicFramePr>
          <p:cNvPr id="153" name="Table 2"/>
          <p:cNvGraphicFramePr/>
          <p:nvPr/>
        </p:nvGraphicFramePr>
        <p:xfrm>
          <a:off x="457200" y="1600200"/>
          <a:ext cx="8152920" cy="2340000"/>
        </p:xfrm>
        <a:graphic>
          <a:graphicData uri="http://schemas.openxmlformats.org/drawingml/2006/table">
            <a:tbl>
              <a:tblPr/>
              <a:tblGrid>
                <a:gridCol w="2514600"/>
                <a:gridCol w="2819160"/>
                <a:gridCol w="2819160"/>
              </a:tblGrid>
              <a:tr h="5936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Couchbase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SQLite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67c8"/>
                    </a:solidFill>
                  </a:tcPr>
                </a:tc>
              </a:tr>
              <a:tr h="1153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Operating systems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Ubuntu Touch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Red Hat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Windows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Mac OS X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3eb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Cross-platform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3eb"/>
                    </a:solidFill>
                  </a:tcPr>
                </a:tc>
              </a:tr>
              <a:tr h="593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Multi-User system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af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Yes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af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No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af5"/>
                    </a:solidFill>
                  </a:tcPr>
                </a:tc>
              </a:tr>
            </a:tbl>
          </a:graphicData>
        </a:graphic>
      </p:graphicFrame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1143000" y="533520"/>
            <a:ext cx="6512040" cy="609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References</a:t>
            </a:r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609480" y="1600200"/>
            <a:ext cx="792432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182520" algn="just">
              <a:lnSpc>
                <a:spcPct val="15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 u="sng">
                <a:solidFill>
                  <a:srgbClr val="80d5bf"/>
                </a:solidFill>
                <a:uFill>
                  <a:solidFill>
                    <a:srgbClr val="ffffff"/>
                  </a:solidFill>
                </a:uFill>
                <a:latin typeface="Trebuchet MS"/>
                <a:hlinkClick r:id="rId1"/>
              </a:rPr>
              <a:t>https://www.sqlite.org</a:t>
            </a:r>
            <a:r>
              <a:rPr lang="en-US" sz="2200" spc="-1" strike="noStrike" u="sng">
                <a:solidFill>
                  <a:srgbClr val="80d5bf"/>
                </a:solidFill>
                <a:uFill>
                  <a:solidFill>
                    <a:srgbClr val="ffffff"/>
                  </a:solidFill>
                </a:uFill>
                <a:latin typeface="Trebuchet MS"/>
                <a:hlinkClick r:id="rId2"/>
              </a:rPr>
              <a:t>/</a:t>
            </a:r>
            <a:endParaRPr/>
          </a:p>
          <a:p>
            <a:pPr marL="228600" indent="-182520" algn="just">
              <a:lnSpc>
                <a:spcPct val="15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 u="sng">
                <a:solidFill>
                  <a:srgbClr val="80d5bf"/>
                </a:solidFill>
                <a:uFill>
                  <a:solidFill>
                    <a:srgbClr val="ffffff"/>
                  </a:solidFill>
                </a:uFill>
                <a:latin typeface="Trebuchet MS"/>
                <a:hlinkClick r:id="rId3"/>
              </a:rPr>
              <a:t>https://</a:t>
            </a:r>
            <a:r>
              <a:rPr lang="en-US" sz="2200" spc="-1" strike="noStrike" u="sng">
                <a:solidFill>
                  <a:srgbClr val="80d5bf"/>
                </a:solidFill>
                <a:uFill>
                  <a:solidFill>
                    <a:srgbClr val="ffffff"/>
                  </a:solidFill>
                </a:uFill>
                <a:latin typeface="Trebuchet MS"/>
                <a:hlinkClick r:id="rId4"/>
              </a:rPr>
              <a:t>en.wikipedia.org/wiki/Database</a:t>
            </a:r>
            <a:endParaRPr/>
          </a:p>
          <a:p>
            <a:pPr marL="228600" indent="-182520" algn="just">
              <a:lnSpc>
                <a:spcPct val="15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 u="sng">
                <a:solidFill>
                  <a:srgbClr val="80d5bf"/>
                </a:solidFill>
                <a:uFill>
                  <a:solidFill>
                    <a:srgbClr val="ffffff"/>
                  </a:solidFill>
                </a:uFill>
                <a:latin typeface="Trebuchet MS"/>
                <a:hlinkClick r:id="rId5"/>
              </a:rPr>
              <a:t>http://www.tutorialspoint.com/sqlite</a:t>
            </a:r>
            <a:r>
              <a:rPr lang="en-US" sz="2200" spc="-1" strike="noStrike" u="sng">
                <a:solidFill>
                  <a:srgbClr val="80d5bf"/>
                </a:solidFill>
                <a:uFill>
                  <a:solidFill>
                    <a:srgbClr val="ffffff"/>
                  </a:solidFill>
                </a:uFill>
                <a:latin typeface="Trebuchet MS"/>
                <a:hlinkClick r:id="rId6"/>
              </a:rPr>
              <a:t>/</a:t>
            </a:r>
            <a:endParaRPr/>
          </a:p>
          <a:p>
            <a:pPr marL="228600" indent="-182520" algn="just">
              <a:lnSpc>
                <a:spcPct val="15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 u="sng">
                <a:solidFill>
                  <a:srgbClr val="80d5bf"/>
                </a:solidFill>
                <a:uFill>
                  <a:solidFill>
                    <a:srgbClr val="ffffff"/>
                  </a:solidFill>
                </a:uFill>
                <a:latin typeface="Trebuchet MS"/>
                <a:hlinkClick r:id="rId7"/>
              </a:rPr>
              <a:t>http://</a:t>
            </a:r>
            <a:r>
              <a:rPr lang="en-US" sz="2200" spc="-1" strike="noStrike" u="sng">
                <a:solidFill>
                  <a:srgbClr val="80d5bf"/>
                </a:solidFill>
                <a:uFill>
                  <a:solidFill>
                    <a:srgbClr val="ffffff"/>
                  </a:solidFill>
                </a:uFill>
                <a:latin typeface="Trebuchet MS"/>
                <a:hlinkClick r:id="rId8"/>
              </a:rPr>
              <a:t>vschart.com/compare/couchbase/vs/sqlite</a:t>
            </a:r>
            <a:endParaRPr/>
          </a:p>
          <a:p>
            <a:pPr marL="228600" indent="-182520" algn="just">
              <a:lnSpc>
                <a:spcPct val="15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 u="sng">
                <a:solidFill>
                  <a:srgbClr val="80d5bf"/>
                </a:solidFill>
                <a:uFill>
                  <a:solidFill>
                    <a:srgbClr val="ffffff"/>
                  </a:solidFill>
                </a:uFill>
                <a:latin typeface="Trebuchet MS"/>
                <a:hlinkClick r:id="rId9"/>
              </a:rPr>
              <a:t>http://</a:t>
            </a:r>
            <a:r>
              <a:rPr lang="en-US" sz="2200" spc="-1" strike="noStrike" u="sng">
                <a:solidFill>
                  <a:srgbClr val="80d5bf"/>
                </a:solidFill>
                <a:uFill>
                  <a:solidFill>
                    <a:srgbClr val="ffffff"/>
                  </a:solidFill>
                </a:uFill>
                <a:latin typeface="Trebuchet MS"/>
                <a:hlinkClick r:id="rId10"/>
              </a:rPr>
              <a:t>db-engines.com/en/system/Berkeley+DB%3BSQLite</a:t>
            </a:r>
            <a:endParaRPr/>
          </a:p>
          <a:p>
            <a:pPr algn="just">
              <a:lnSpc>
                <a:spcPct val="150000"/>
              </a:lnSpc>
            </a:pP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505320" y="2819520"/>
            <a:ext cx="2666520" cy="609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Thank You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990720" y="228600"/>
            <a:ext cx="6512040" cy="837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RDBMS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609480" y="1143000"/>
            <a:ext cx="8152920" cy="5257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Relation Database Management System.</a:t>
            </a:r>
            <a:endParaRPr/>
          </a:p>
          <a:p>
            <a:pPr marL="22860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Based on Relational Model.</a:t>
            </a:r>
            <a:endParaRPr/>
          </a:p>
          <a:p>
            <a:pPr marL="22860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Invented by E. F. Codd.</a:t>
            </a:r>
            <a:endParaRPr/>
          </a:p>
          <a:p>
            <a:pPr marL="22860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Present the data to the user as tables.</a:t>
            </a:r>
            <a:endParaRPr/>
          </a:p>
          <a:p>
            <a:pPr marL="22860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Provide relational operators to manipulate the data.</a:t>
            </a:r>
            <a:endParaRPr/>
          </a:p>
          <a:p>
            <a:pPr marL="45720" algn="just">
              <a:lnSpc>
                <a:spcPct val="100000"/>
              </a:lnSpc>
            </a:pPr>
            <a:endParaRPr/>
          </a:p>
        </p:txBody>
      </p:sp>
      <p:pic>
        <p:nvPicPr>
          <p:cNvPr id="97" name="Picture 2" descr=""/>
          <p:cNvPicPr/>
          <p:nvPr/>
        </p:nvPicPr>
        <p:blipFill>
          <a:blip r:embed="rId1"/>
          <a:stretch/>
        </p:blipFill>
        <p:spPr>
          <a:xfrm>
            <a:off x="2514600" y="3581280"/>
            <a:ext cx="3733560" cy="265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762120" y="228600"/>
            <a:ext cx="7695720" cy="609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Storage Mechanism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914400" y="1219320"/>
            <a:ext cx="4190760" cy="4769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Data items are stored in records.</a:t>
            </a:r>
            <a:endParaRPr/>
          </a:p>
          <a:p>
            <a:pPr marL="22860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Records are placed in blocks in two ways, Spanned and Un-spanned.</a:t>
            </a:r>
            <a:endParaRPr/>
          </a:p>
          <a:p>
            <a:pPr marL="22860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Spanned : Records may be split between the blocks.</a:t>
            </a:r>
            <a:endParaRPr/>
          </a:p>
          <a:p>
            <a:pPr marL="22860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Un-spanned : Records must be within one block.</a:t>
            </a:r>
            <a:endParaRPr/>
          </a:p>
          <a:p>
            <a:pPr marL="22860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These blocks are stored as files on disks.</a:t>
            </a:r>
            <a:endParaRPr/>
          </a:p>
          <a:p>
            <a:pPr marL="45720"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0" name="Picture 2" descr=""/>
          <p:cNvPicPr/>
          <p:nvPr/>
        </p:nvPicPr>
        <p:blipFill>
          <a:blip r:embed="rId1"/>
          <a:stretch/>
        </p:blipFill>
        <p:spPr>
          <a:xfrm>
            <a:off x="5809320" y="1447920"/>
            <a:ext cx="2506320" cy="386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762120" y="228600"/>
            <a:ext cx="7695720" cy="609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Transactions In RDBMS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838080" y="1066680"/>
            <a:ext cx="7086240" cy="4769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 unit of work performed with in the database.</a:t>
            </a:r>
            <a:endParaRPr/>
          </a:p>
          <a:p>
            <a:pPr marL="22860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ACID(Atomicity, Consistency, Isolation, Durability) are the four primary attributes ensured to transaction.</a:t>
            </a:r>
            <a:endParaRPr/>
          </a:p>
          <a:p>
            <a:pPr marL="22860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Every transaction can be in one of the following states</a:t>
            </a:r>
            <a:endParaRPr/>
          </a:p>
          <a:p>
            <a:pPr lvl="1" marL="54864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Courier New"/>
              <a:buChar char="o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Active</a:t>
            </a:r>
            <a:endParaRPr/>
          </a:p>
          <a:p>
            <a:pPr lvl="1" marL="54864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Courier New"/>
              <a:buChar char="o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Partially Committed</a:t>
            </a:r>
            <a:endParaRPr/>
          </a:p>
          <a:p>
            <a:pPr lvl="1" marL="54864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Courier New"/>
              <a:buChar char="o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Failed</a:t>
            </a:r>
            <a:endParaRPr/>
          </a:p>
          <a:p>
            <a:pPr lvl="1" marL="54864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Courier New"/>
              <a:buChar char="o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Aborted </a:t>
            </a:r>
            <a:endParaRPr/>
          </a:p>
          <a:p>
            <a:pPr lvl="1" marL="54864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Courier New"/>
              <a:buChar char="o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Committed</a:t>
            </a:r>
            <a:endParaRPr/>
          </a:p>
          <a:p>
            <a:pPr marL="365760" algn="just"/>
            <a:endParaRPr/>
          </a:p>
        </p:txBody>
      </p:sp>
      <p:pic>
        <p:nvPicPr>
          <p:cNvPr id="103" name="Picture 2" descr=""/>
          <p:cNvPicPr/>
          <p:nvPr/>
        </p:nvPicPr>
        <p:blipFill>
          <a:blip r:embed="rId1"/>
          <a:stretch/>
        </p:blipFill>
        <p:spPr>
          <a:xfrm>
            <a:off x="4207680" y="3200400"/>
            <a:ext cx="4372560" cy="266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762120" y="228600"/>
            <a:ext cx="7695720" cy="609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Introduction to SQLite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838080" y="1066680"/>
            <a:ext cx="7086240" cy="4769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182520">
              <a:lnSpc>
                <a:spcPct val="100000"/>
              </a:lnSpc>
              <a:buClr>
                <a:srgbClr val="c3260c"/>
              </a:buClr>
              <a:buSzPct val="130000"/>
              <a:buFont typeface="Courier New"/>
              <a:buChar char="o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SQLite is an RDBMS that implements </a:t>
            </a:r>
            <a:endParaRPr/>
          </a:p>
          <a:p>
            <a:pPr lvl="1" marL="548640" indent="-182520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Self-contained</a:t>
            </a:r>
            <a:endParaRPr/>
          </a:p>
          <a:p>
            <a:pPr lvl="1" marL="548640" indent="-182520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Serverless</a:t>
            </a:r>
            <a:endParaRPr/>
          </a:p>
          <a:p>
            <a:pPr lvl="1" marL="548640" indent="-182520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Zero-configuration</a:t>
            </a:r>
            <a:endParaRPr/>
          </a:p>
          <a:p>
            <a:pPr lvl="1" marL="548640" indent="-182520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Transactional</a:t>
            </a:r>
            <a:endParaRPr/>
          </a:p>
          <a:p>
            <a:pPr marL="22860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Courier New"/>
              <a:buChar char="o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code is in public domain and is free for commercial or private purpose.</a:t>
            </a:r>
            <a:endParaRPr/>
          </a:p>
          <a:p>
            <a:pPr marL="228600" indent="-182520">
              <a:lnSpc>
                <a:spcPct val="100000"/>
              </a:lnSpc>
              <a:buClr>
                <a:srgbClr val="c3260c"/>
              </a:buClr>
              <a:buSzPct val="130000"/>
              <a:buFont typeface="Courier New"/>
              <a:buChar char="o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It is the most widely deployed database.</a:t>
            </a:r>
            <a:endParaRPr/>
          </a:p>
          <a:p>
            <a:pPr marL="228600" indent="-182520">
              <a:lnSpc>
                <a:spcPct val="100000"/>
              </a:lnSpc>
              <a:buClr>
                <a:srgbClr val="c3260c"/>
              </a:buClr>
              <a:buSzPct val="130000"/>
              <a:buFont typeface="Courier New"/>
              <a:buChar char="o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Single user applications.</a:t>
            </a:r>
            <a:endParaRPr/>
          </a:p>
          <a:p>
            <a:pPr marL="228600" indent="-182520">
              <a:lnSpc>
                <a:spcPct val="100000"/>
              </a:lnSpc>
              <a:buClr>
                <a:srgbClr val="c3260c"/>
              </a:buClr>
              <a:buSzPct val="130000"/>
              <a:buFont typeface="Courier New"/>
              <a:buChar char="o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Reads and writes directly to disk.</a:t>
            </a:r>
            <a:endParaRPr/>
          </a:p>
          <a:p>
            <a:pPr marL="228600" indent="-182520">
              <a:lnSpc>
                <a:spcPct val="100000"/>
              </a:lnSpc>
              <a:buClr>
                <a:srgbClr val="c3260c"/>
              </a:buClr>
              <a:buSzPct val="130000"/>
              <a:buFont typeface="Courier New"/>
              <a:buChar char="o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Database file format is cross-platform.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45720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143000" y="380880"/>
            <a:ext cx="6512040" cy="761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Data Storage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990720" y="1371600"/>
            <a:ext cx="7162560" cy="4571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complete state of an SQLite database is usually contained a single file on disk called the “main database file”.</a:t>
            </a:r>
            <a:endParaRPr/>
          </a:p>
          <a:p>
            <a:pPr marL="22860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During a transaction, SQLite stores additional information in a second file called the “rollback journal”.</a:t>
            </a:r>
            <a:endParaRPr/>
          </a:p>
          <a:p>
            <a:pPr marL="22860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If the SQLite is in WAL mode it stores in write-ahead log file.</a:t>
            </a:r>
            <a:endParaRPr/>
          </a:p>
          <a:p>
            <a:pPr marL="22860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These files are used to restore the data when the system crashes before the completion of the transaction.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914400" y="380880"/>
            <a:ext cx="7086240" cy="685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WAL mode(Write-Ahead Logging)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990720" y="1371600"/>
            <a:ext cx="7391160" cy="5028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182520">
              <a:lnSpc>
                <a:spcPct val="15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WAL inverts the Rollback Approach.</a:t>
            </a:r>
            <a:endParaRPr/>
          </a:p>
          <a:p>
            <a:pPr marL="228600" indent="-182520" algn="just">
              <a:lnSpc>
                <a:spcPct val="15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Changes are made in WAL file while the original database is unchanged.</a:t>
            </a:r>
            <a:endParaRPr/>
          </a:p>
          <a:p>
            <a:pPr marL="228600" indent="-182520" algn="just">
              <a:lnSpc>
                <a:spcPct val="15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WAL is significantly faster in more scenarios.</a:t>
            </a:r>
            <a:endParaRPr/>
          </a:p>
          <a:p>
            <a:pPr marL="228600" indent="-182520" algn="just">
              <a:lnSpc>
                <a:spcPct val="15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WAL provides more concurrency.</a:t>
            </a:r>
            <a:endParaRPr/>
          </a:p>
          <a:p>
            <a:pPr marL="228600" indent="-182520" algn="just">
              <a:lnSpc>
                <a:spcPct val="15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WAL might be slightly slower(perhaps 1% or 2%) than the traditional Rollback approach.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990720" y="304920"/>
            <a:ext cx="7162560" cy="685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Pages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1066680" y="1371600"/>
            <a:ext cx="7162560" cy="4723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Main database file consists of one or more pages.</a:t>
            </a:r>
            <a:endParaRPr/>
          </a:p>
          <a:p>
            <a:pPr marL="22860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Size of the page is power of 2 between 512 and 65536.</a:t>
            </a:r>
            <a:endParaRPr/>
          </a:p>
          <a:p>
            <a:pPr marL="22860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Pages within the same database are of same size.</a:t>
            </a:r>
            <a:endParaRPr/>
          </a:p>
          <a:p>
            <a:pPr marL="22860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Page size for the database is determined by a 2-byte integer.</a:t>
            </a:r>
            <a:endParaRPr/>
          </a:p>
          <a:p>
            <a:pPr marL="22860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Pages are numbered from 1 to maximum of 2147483646(2^31-2).</a:t>
            </a:r>
            <a:endParaRPr/>
          </a:p>
          <a:p>
            <a:pPr marL="228600" indent="-182520" algn="just">
              <a:lnSpc>
                <a:spcPct val="100000"/>
              </a:lnSpc>
              <a:buClr>
                <a:srgbClr val="c3260c"/>
              </a:buClr>
              <a:buSzPct val="130000"/>
              <a:buFont typeface="Arial"/>
              <a:buChar char="•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Minimum size of SQLite database is 512-byte and the maximum size would be approximately 140 terabytes.</a:t>
            </a:r>
            <a:endParaRPr/>
          </a:p>
          <a:p>
            <a:pPr algn="just">
              <a:lnSpc>
                <a:spcPct val="150000"/>
              </a:lnSpc>
            </a:pP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1103</TotalTime>
  <Application>LibreOffice/5.0.3.2$MacOSX_X86_64 LibreOffice_project/e5f16313668ac592c1bfb310f4390624e3dbfb75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2015-11-02T03:10:34Z</dcterms:created>
  <dc:creator>Naveen Vupputuri</dc:creator>
  <dc:language>en-US</dc:language>
  <cp:lastModifiedBy>Naveen Vupputuri</cp:lastModifiedBy>
  <dcterms:modified xsi:type="dcterms:W3CDTF">2015-11-02T21:33:35Z</dcterms:modified>
  <cp:revision>46</cp:revision>
  <dc:title>SQLite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