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22.xml.rels" ContentType="application/vnd.openxmlformats-package.relationships+xml"/>
  <Override PartName="/ppt/notesSlides/notesSlide22.xml" ContentType="application/vnd.openxmlformats-officedocument.presentationml.notesSlide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14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_rels/presentation.xml.rels" ContentType="application/vnd.openxmlformats-package.relationships+xml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wmf" ContentType="image/x-wmf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9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9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9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9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E13B0E-F26A-4FB8-BA86-B79039ADFBD1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1C89D5ED-2B84-4B1D-90A8-F0AAAD5A7DE2}" type="slidenum">
              <a:rPr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367" name="CustomShape 2"/>
          <p:cNvSpPr/>
          <p:nvPr/>
        </p:nvSpPr>
        <p:spPr>
          <a:xfrm>
            <a:off x="1257480" y="720720"/>
            <a:ext cx="4800240" cy="3600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974880" y="4560840"/>
            <a:ext cx="5363640" cy="4319280"/>
          </a:xfrm>
          <a:prstGeom prst="rect">
            <a:avLst/>
          </a:prstGeom>
        </p:spPr>
        <p:txBody>
          <a:bodyPr lIns="90000" rIns="90000" tIns="45000" bIns="4500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2744640" y="2666520"/>
            <a:ext cx="4178520" cy="333252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2744640" y="2666520"/>
            <a:ext cx="4178520" cy="333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2744640" y="2666520"/>
            <a:ext cx="4178520" cy="33325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2744640" y="2666520"/>
            <a:ext cx="4178520" cy="333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744640" y="2666520"/>
            <a:ext cx="4178520" cy="333252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2744640" y="2666520"/>
            <a:ext cx="4178520" cy="333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2744640" y="2666520"/>
            <a:ext cx="4178520" cy="3332520"/>
          </a:xfrm>
          <a:prstGeom prst="rect">
            <a:avLst/>
          </a:prstGeom>
          <a:ln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tretch/>
        </p:blipFill>
        <p:spPr>
          <a:xfrm>
            <a:off x="2744640" y="2666520"/>
            <a:ext cx="4178520" cy="33325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982080" y="457200"/>
            <a:ext cx="7704360" cy="9182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98208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33325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929840" y="440784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929840" y="2666880"/>
            <a:ext cx="375948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982080" y="4407840"/>
            <a:ext cx="7704360" cy="15894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641520" y="0"/>
            <a:ext cx="1364760" cy="3971520"/>
          </a:xfrm>
          <a:custGeom>
            <a:avLst/>
            <a:gdLst/>
            <a:ahLst/>
            <a:rect l="l" t="t" r="r" b="b"/>
            <a:pathLst>
              <a:path w="860" h="2502">
                <a:moveTo>
                  <a:pt x="0" y="2445"/>
                </a:moveTo>
                <a:lnTo>
                  <a:pt x="228" y="2502"/>
                </a:lnTo>
                <a:lnTo>
                  <a:pt x="860" y="0"/>
                </a:lnTo>
                <a:lnTo>
                  <a:pt x="620" y="0"/>
                </a:lnTo>
                <a:lnTo>
                  <a:pt x="0" y="24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203040" y="0"/>
            <a:ext cx="1336320" cy="3862080"/>
          </a:xfrm>
          <a:custGeom>
            <a:avLst/>
            <a:gdLst/>
            <a:ahLst/>
            <a:rect l="l" t="t" r="r" b="b"/>
            <a:pathLst>
              <a:path w="842" h="2433">
                <a:moveTo>
                  <a:pt x="842" y="0"/>
                </a:moveTo>
                <a:lnTo>
                  <a:pt x="602" y="0"/>
                </a:lnTo>
                <a:lnTo>
                  <a:pt x="0" y="2376"/>
                </a:lnTo>
                <a:lnTo>
                  <a:pt x="228" y="2433"/>
                </a:lnTo>
                <a:lnTo>
                  <a:pt x="842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208080" y="3776760"/>
            <a:ext cx="1936440" cy="3080880"/>
          </a:xfrm>
          <a:custGeom>
            <a:avLst/>
            <a:gdLst/>
            <a:ahLst/>
            <a:rect l="l" t="t" r="r" b="b"/>
            <a:pathLst>
              <a:path w="1220" h="1941">
                <a:moveTo>
                  <a:pt x="0" y="0"/>
                </a:moveTo>
                <a:lnTo>
                  <a:pt x="1166" y="1941"/>
                </a:lnTo>
                <a:lnTo>
                  <a:pt x="1220" y="194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646200" y="3886200"/>
            <a:ext cx="2373120" cy="2971440"/>
          </a:xfrm>
          <a:custGeom>
            <a:avLst/>
            <a:gdLst/>
            <a:ahLst/>
            <a:rect l="l" t="t" r="r" b="b"/>
            <a:pathLst>
              <a:path w="1495" h="1872">
                <a:moveTo>
                  <a:pt x="1495" y="1872"/>
                </a:moveTo>
                <a:lnTo>
                  <a:pt x="0" y="0"/>
                </a:lnTo>
                <a:lnTo>
                  <a:pt x="1442" y="1872"/>
                </a:lnTo>
                <a:lnTo>
                  <a:pt x="1495" y="1872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641520" y="3881520"/>
            <a:ext cx="3339720" cy="2976120"/>
          </a:xfrm>
          <a:custGeom>
            <a:avLst/>
            <a:gdLst/>
            <a:ahLst/>
            <a:rect l="l" t="t" r="r" b="b"/>
            <a:pathLst>
              <a:path w="2104" h="1875">
                <a:moveTo>
                  <a:pt x="0" y="0"/>
                </a:moveTo>
                <a:lnTo>
                  <a:pt x="3" y="3"/>
                </a:lnTo>
                <a:lnTo>
                  <a:pt x="1498" y="1875"/>
                </a:lnTo>
                <a:lnTo>
                  <a:pt x="2104" y="1875"/>
                </a:lnTo>
                <a:lnTo>
                  <a:pt x="228" y="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203040" y="3772080"/>
            <a:ext cx="2660400" cy="3085920"/>
          </a:xfrm>
          <a:custGeom>
            <a:avLst/>
            <a:gdLst/>
            <a:ahLst/>
            <a:rect l="l" t="t" r="r" b="b"/>
            <a:pathLst>
              <a:path w="1676" h="1944">
                <a:moveTo>
                  <a:pt x="1676" y="1944"/>
                </a:moveTo>
                <a:lnTo>
                  <a:pt x="264" y="111"/>
                </a:lnTo>
                <a:lnTo>
                  <a:pt x="225" y="60"/>
                </a:lnTo>
                <a:lnTo>
                  <a:pt x="228" y="60"/>
                </a:lnTo>
                <a:lnTo>
                  <a:pt x="264" y="111"/>
                </a:lnTo>
                <a:lnTo>
                  <a:pt x="234" y="69"/>
                </a:lnTo>
                <a:lnTo>
                  <a:pt x="228" y="57"/>
                </a:lnTo>
                <a:lnTo>
                  <a:pt x="222" y="54"/>
                </a:lnTo>
                <a:lnTo>
                  <a:pt x="0" y="0"/>
                </a:lnTo>
                <a:lnTo>
                  <a:pt x="3" y="3"/>
                </a:lnTo>
                <a:lnTo>
                  <a:pt x="1223" y="1944"/>
                </a:lnTo>
                <a:lnTo>
                  <a:pt x="1676" y="194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PlaceHolder 13"/>
          <p:cNvSpPr>
            <a:spLocks noGrp="1"/>
          </p:cNvSpPr>
          <p:nvPr>
            <p:ph type="title"/>
          </p:nvPr>
        </p:nvSpPr>
        <p:spPr>
          <a:xfrm>
            <a:off x="1739520" y="914400"/>
            <a:ext cx="6946920" cy="34880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5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13" name="PlaceHolder 14"/>
          <p:cNvSpPr>
            <a:spLocks noGrp="1"/>
          </p:cNvSpPr>
          <p:nvPr>
            <p:ph type="subTitle"/>
          </p:nvPr>
        </p:nvSpPr>
        <p:spPr>
          <a:xfrm>
            <a:off x="2924280" y="4402800"/>
            <a:ext cx="5762160" cy="13640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subtitle style</a:t>
            </a:r>
            <a:endParaRPr/>
          </a:p>
        </p:txBody>
      </p:sp>
      <p:sp>
        <p:nvSpPr>
          <p:cNvPr id="14" name="PlaceHolder 15"/>
          <p:cNvSpPr>
            <a:spLocks noGrp="1"/>
          </p:cNvSpPr>
          <p:nvPr>
            <p:ph type="dt"/>
          </p:nvPr>
        </p:nvSpPr>
        <p:spPr>
          <a:xfrm>
            <a:off x="7325640" y="6117480"/>
            <a:ext cx="8571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" name="PlaceHolder 16"/>
          <p:cNvSpPr>
            <a:spLocks noGrp="1"/>
          </p:cNvSpPr>
          <p:nvPr>
            <p:ph type="ftr"/>
          </p:nvPr>
        </p:nvSpPr>
        <p:spPr>
          <a:xfrm>
            <a:off x="3623760" y="6117480"/>
            <a:ext cx="360900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6" name="PlaceHolder 17"/>
          <p:cNvSpPr>
            <a:spLocks noGrp="1"/>
          </p:cNvSpPr>
          <p:nvPr>
            <p:ph type="sldNum"/>
          </p:nvPr>
        </p:nvSpPr>
        <p:spPr>
          <a:xfrm>
            <a:off x="8275320" y="6117480"/>
            <a:ext cx="4111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A6B9E5E7-412E-4023-96F2-A4FC2A042630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/>
          </a:p>
        </p:txBody>
      </p:sp>
      <p:sp>
        <p:nvSpPr>
          <p:cNvPr id="17" name="CustomShape 18"/>
          <p:cNvSpPr/>
          <p:nvPr/>
        </p:nvSpPr>
        <p:spPr>
          <a:xfrm>
            <a:off x="203040" y="3772080"/>
            <a:ext cx="361440" cy="90000"/>
          </a:xfrm>
          <a:custGeom>
            <a:avLst/>
            <a:gdLst/>
            <a:ahLst/>
            <a:rect l="l" t="t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60520" y="3867120"/>
            <a:ext cx="61560" cy="80640"/>
          </a:xfrm>
          <a:custGeom>
            <a:avLst/>
            <a:gdLst/>
            <a:ahLst/>
            <a:rect l="l" t="t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PlaceHolder 2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orbe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orbe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spc="-1">
                <a:latin typeface="Corbe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orbe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orbe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orbe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PlaceHolder 7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982080" y="2666880"/>
            <a:ext cx="7704360" cy="333252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/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/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/>
          </a:p>
        </p:txBody>
      </p:sp>
      <p:sp>
        <p:nvSpPr>
          <p:cNvPr id="62" name="PlaceHolder 9"/>
          <p:cNvSpPr>
            <a:spLocks noGrp="1"/>
          </p:cNvSpPr>
          <p:nvPr>
            <p:ph type="dt"/>
          </p:nvPr>
        </p:nvSpPr>
        <p:spPr>
          <a:xfrm>
            <a:off x="7344360" y="6108120"/>
            <a:ext cx="8571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3" name="PlaceHolder 10"/>
          <p:cNvSpPr>
            <a:spLocks noGrp="1"/>
          </p:cNvSpPr>
          <p:nvPr>
            <p:ph type="ftr"/>
          </p:nvPr>
        </p:nvSpPr>
        <p:spPr>
          <a:xfrm>
            <a:off x="1972800" y="6108120"/>
            <a:ext cx="5314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64" name="PlaceHolder 11"/>
          <p:cNvSpPr>
            <a:spLocks noGrp="1"/>
          </p:cNvSpPr>
          <p:nvPr>
            <p:ph type="sldNum"/>
          </p:nvPr>
        </p:nvSpPr>
        <p:spPr>
          <a:xfrm>
            <a:off x="8259120" y="6108120"/>
            <a:ext cx="4273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33BE276A-37EC-4DAD-815F-8805BEE7FFE4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7"/>
          <p:cNvSpPr>
            <a:spLocks noGrp="1"/>
          </p:cNvSpPr>
          <p:nvPr>
            <p:ph type="title"/>
          </p:nvPr>
        </p:nvSpPr>
        <p:spPr>
          <a:xfrm>
            <a:off x="982080" y="685800"/>
            <a:ext cx="770436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106" name="PlaceHolder 8"/>
          <p:cNvSpPr>
            <a:spLocks noGrp="1"/>
          </p:cNvSpPr>
          <p:nvPr>
            <p:ph type="body"/>
          </p:nvPr>
        </p:nvSpPr>
        <p:spPr>
          <a:xfrm>
            <a:off x="982080" y="2666880"/>
            <a:ext cx="3739680" cy="33681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/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/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/>
          </a:p>
        </p:txBody>
      </p:sp>
      <p:sp>
        <p:nvSpPr>
          <p:cNvPr id="107" name="PlaceHolder 9"/>
          <p:cNvSpPr>
            <a:spLocks noGrp="1"/>
          </p:cNvSpPr>
          <p:nvPr>
            <p:ph type="body"/>
          </p:nvPr>
        </p:nvSpPr>
        <p:spPr>
          <a:xfrm>
            <a:off x="4946760" y="2666880"/>
            <a:ext cx="3739680" cy="3346560"/>
          </a:xfrm>
          <a:prstGeom prst="rect">
            <a:avLst/>
          </a:prstGeom>
        </p:spPr>
        <p:txBody>
          <a:bodyPr anchor="ctr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Sixth Outline Level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Seventh Outline LevelClick to edit Master text styles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Second level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Third level</a:t>
            </a:r>
            <a:endParaRPr/>
          </a:p>
          <a:p>
            <a:pPr lvl="3" marL="15429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Fourth level</a:t>
            </a:r>
            <a:endParaRPr/>
          </a:p>
          <a:p>
            <a:pPr lvl="4" marL="2000160" indent="-17100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Fifth level</a:t>
            </a:r>
            <a:endParaRPr/>
          </a:p>
        </p:txBody>
      </p:sp>
      <p:sp>
        <p:nvSpPr>
          <p:cNvPr id="108" name="PlaceHolder 10"/>
          <p:cNvSpPr>
            <a:spLocks noGrp="1"/>
          </p:cNvSpPr>
          <p:nvPr>
            <p:ph type="dt"/>
          </p:nvPr>
        </p:nvSpPr>
        <p:spPr>
          <a:xfrm>
            <a:off x="7358760" y="6116040"/>
            <a:ext cx="8571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09" name="PlaceHolder 11"/>
          <p:cNvSpPr>
            <a:spLocks noGrp="1"/>
          </p:cNvSpPr>
          <p:nvPr>
            <p:ph type="ftr"/>
          </p:nvPr>
        </p:nvSpPr>
        <p:spPr>
          <a:xfrm>
            <a:off x="1986840" y="6116040"/>
            <a:ext cx="5314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10" name="PlaceHolder 12"/>
          <p:cNvSpPr>
            <a:spLocks noGrp="1"/>
          </p:cNvSpPr>
          <p:nvPr>
            <p:ph type="sldNum"/>
          </p:nvPr>
        </p:nvSpPr>
        <p:spPr>
          <a:xfrm>
            <a:off x="8273160" y="6116040"/>
            <a:ext cx="413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EC4C74E-B591-42EC-938C-12EA7689FC39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0" y="0"/>
            <a:ext cx="1072800" cy="5290920"/>
          </a:xfrm>
          <a:custGeom>
            <a:avLst/>
            <a:gdLst/>
            <a:ahLst/>
            <a:rect l="l" t="t" r="r" b="b"/>
            <a:pathLst>
              <a:path w="676" h="3333">
                <a:moveTo>
                  <a:pt x="0" y="3132"/>
                </a:moveTo>
                <a:lnTo>
                  <a:pt x="0" y="3312"/>
                </a:lnTo>
                <a:lnTo>
                  <a:pt x="126" y="3333"/>
                </a:lnTo>
                <a:lnTo>
                  <a:pt x="676" y="0"/>
                </a:lnTo>
                <a:lnTo>
                  <a:pt x="514" y="0"/>
                </a:lnTo>
                <a:lnTo>
                  <a:pt x="0" y="313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"/>
          <p:cNvSpPr/>
          <p:nvPr/>
        </p:nvSpPr>
        <p:spPr>
          <a:xfrm>
            <a:off x="0" y="0"/>
            <a:ext cx="758520" cy="4624200"/>
          </a:xfrm>
          <a:custGeom>
            <a:avLst/>
            <a:gdLst/>
            <a:ahLst/>
            <a:rect l="l" t="t" r="r" b="b"/>
            <a:pathLst>
              <a:path w="478" h="2913">
                <a:moveTo>
                  <a:pt x="478" y="0"/>
                </a:moveTo>
                <a:lnTo>
                  <a:pt x="318" y="0"/>
                </a:lnTo>
                <a:lnTo>
                  <a:pt x="0" y="1938"/>
                </a:lnTo>
                <a:lnTo>
                  <a:pt x="0" y="2913"/>
                </a:lnTo>
                <a:lnTo>
                  <a:pt x="478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3"/>
          <p:cNvSpPr/>
          <p:nvPr/>
        </p:nvSpPr>
        <p:spPr>
          <a:xfrm>
            <a:off x="0" y="5662440"/>
            <a:ext cx="906120" cy="1195200"/>
          </a:xfrm>
          <a:custGeom>
            <a:avLst/>
            <a:gdLst/>
            <a:ahLst/>
            <a:rect l="l" t="t" r="r" b="b"/>
            <a:pathLst>
              <a:path w="571" h="753">
                <a:moveTo>
                  <a:pt x="0" y="0"/>
                </a:moveTo>
                <a:lnTo>
                  <a:pt x="0" y="12"/>
                </a:lnTo>
                <a:lnTo>
                  <a:pt x="538" y="753"/>
                </a:lnTo>
                <a:lnTo>
                  <a:pt x="571" y="75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4"/>
          <p:cNvSpPr/>
          <p:nvPr/>
        </p:nvSpPr>
        <p:spPr>
          <a:xfrm>
            <a:off x="0" y="5295960"/>
            <a:ext cx="1487160" cy="1561680"/>
          </a:xfrm>
          <a:custGeom>
            <a:avLst/>
            <a:gdLst/>
            <a:ahLst/>
            <a:rect l="l" t="t" r="r" b="b"/>
            <a:pathLst>
              <a:path w="937" h="984">
                <a:moveTo>
                  <a:pt x="0" y="0"/>
                </a:moveTo>
                <a:lnTo>
                  <a:pt x="0" y="3"/>
                </a:lnTo>
                <a:lnTo>
                  <a:pt x="901" y="984"/>
                </a:lnTo>
                <a:lnTo>
                  <a:pt x="937" y="98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5"/>
          <p:cNvSpPr/>
          <p:nvPr/>
        </p:nvSpPr>
        <p:spPr>
          <a:xfrm>
            <a:off x="0" y="5257800"/>
            <a:ext cx="2131560" cy="1599840"/>
          </a:xfrm>
          <a:custGeom>
            <a:avLst/>
            <a:gdLst/>
            <a:ahLst/>
            <a:rect l="l" t="t" r="r" b="b"/>
            <a:pathLst>
              <a:path w="1343" h="1008">
                <a:moveTo>
                  <a:pt x="0" y="24"/>
                </a:moveTo>
                <a:lnTo>
                  <a:pt x="937" y="1008"/>
                </a:lnTo>
                <a:lnTo>
                  <a:pt x="1343" y="1008"/>
                </a:lnTo>
                <a:lnTo>
                  <a:pt x="126" y="21"/>
                </a:lnTo>
                <a:lnTo>
                  <a:pt x="0" y="0"/>
                </a:lnTo>
                <a:lnTo>
                  <a:pt x="0" y="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6"/>
          <p:cNvSpPr/>
          <p:nvPr/>
        </p:nvSpPr>
        <p:spPr>
          <a:xfrm>
            <a:off x="0" y="5357880"/>
            <a:ext cx="1377720" cy="1499760"/>
          </a:xfrm>
          <a:custGeom>
            <a:avLst/>
            <a:gdLst/>
            <a:ahLst/>
            <a:rect l="l" t="t" r="r" b="b"/>
            <a:pathLst>
              <a:path w="868" h="945">
                <a:moveTo>
                  <a:pt x="0" y="192"/>
                </a:moveTo>
                <a:lnTo>
                  <a:pt x="571" y="945"/>
                </a:lnTo>
                <a:lnTo>
                  <a:pt x="868" y="945"/>
                </a:lnTo>
                <a:lnTo>
                  <a:pt x="0" y="0"/>
                </a:lnTo>
                <a:lnTo>
                  <a:pt x="0" y="19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PlaceHolder 7"/>
          <p:cNvSpPr>
            <a:spLocks noGrp="1"/>
          </p:cNvSpPr>
          <p:nvPr>
            <p:ph type="title"/>
          </p:nvPr>
        </p:nvSpPr>
        <p:spPr>
          <a:xfrm>
            <a:off x="982080" y="457200"/>
            <a:ext cx="7704360" cy="19807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Click to edit Master title style</a:t>
            </a:r>
            <a:endParaRPr/>
          </a:p>
        </p:txBody>
      </p:sp>
      <p:sp>
        <p:nvSpPr>
          <p:cNvPr id="152" name="PlaceHolder 8"/>
          <p:cNvSpPr>
            <a:spLocks noGrp="1"/>
          </p:cNvSpPr>
          <p:nvPr>
            <p:ph type="dt"/>
          </p:nvPr>
        </p:nvSpPr>
        <p:spPr>
          <a:xfrm>
            <a:off x="7358760" y="6116040"/>
            <a:ext cx="85716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3" name="PlaceHolder 9"/>
          <p:cNvSpPr>
            <a:spLocks noGrp="1"/>
          </p:cNvSpPr>
          <p:nvPr>
            <p:ph type="ftr"/>
          </p:nvPr>
        </p:nvSpPr>
        <p:spPr>
          <a:xfrm>
            <a:off x="1986840" y="6116040"/>
            <a:ext cx="53143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54" name="PlaceHolder 10"/>
          <p:cNvSpPr>
            <a:spLocks noGrp="1"/>
          </p:cNvSpPr>
          <p:nvPr>
            <p:ph type="sldNum"/>
          </p:nvPr>
        </p:nvSpPr>
        <p:spPr>
          <a:xfrm>
            <a:off x="8273160" y="6116040"/>
            <a:ext cx="41328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BF356D6-7F2B-40F9-B9A2-1D8ECE940F67}" type="slidenum">
              <a:rPr lang="en-US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&lt;number&gt;</a:t>
            </a:fld>
            <a:endParaRPr/>
          </a:p>
        </p:txBody>
      </p:sp>
      <p:sp>
        <p:nvSpPr>
          <p:cNvPr id="155" name="PlaceHolder 11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spc="-1">
                <a:latin typeface="Corbe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orbe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600" spc="-1">
                <a:latin typeface="Corbe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400" spc="-1">
                <a:latin typeface="Corbe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orbe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orbe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orbe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://www.cubrid.org/blog/dev-platform/20-minutes-to-understanding-spatial-database/" TargetMode="External"/><Relationship Id="rId2" Type="http://schemas.openxmlformats.org/officeDocument/2006/relationships/hyperlink" Target="http://www.cubrid.org/blog/dev-platform/20-minutes-to-understanding-spatial-database/" TargetMode="External"/><Relationship Id="rId3" Type="http://schemas.openxmlformats.org/officeDocument/2006/relationships/hyperlink" Target="http://postgis.net/docs/manual-1.3/ch06.html#id439526" TargetMode="External"/><Relationship Id="rId4" Type="http://schemas.openxmlformats.org/officeDocument/2006/relationships/hyperlink" Target="http://postgis.net/docs/manual-1.3/ch06.html#id439526" TargetMode="External"/><Relationship Id="rId5" Type="http://schemas.openxmlformats.org/officeDocument/2006/relationships/hyperlink" Target="https://dev.mysql.com/doc/refman/5.0/en/opengis-geometry-model.html" TargetMode="External"/><Relationship Id="rId6" Type="http://schemas.openxmlformats.org/officeDocument/2006/relationships/hyperlink" Target="https://dev.mysql.com/doc/refman/5.0/en/opengis-geometry-model.html" TargetMode="External"/><Relationship Id="rId7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442800" y="1231920"/>
            <a:ext cx="8412120" cy="1688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Extensions in RDBMS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1352520" y="374184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endParaRPr/>
          </a:p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Presenters – 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Shweta Zutshi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</a:t>
            </a:r>
            <a:r>
              <a:rPr lang="en-US" sz="18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Sudha Mallavarapu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1287c3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Queries</a:t>
            </a:r>
            <a:endParaRPr/>
          </a:p>
        </p:txBody>
      </p:sp>
      <p:sp>
        <p:nvSpPr>
          <p:cNvPr id="215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90000"/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Nearness queries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request objects that lie near a specified location.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90000"/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Nearest neighbour queries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, given a point or an object, find the nearest object that satisfies given conditions.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90000"/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Region queries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deal with spatial regions. e.g., ask for objects that lie partially or fully inside a specified region.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90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Queries that compute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intersections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or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unions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of regions.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914400" y="457200"/>
            <a:ext cx="7391160" cy="83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Query Language Operations</a:t>
            </a:r>
            <a:endParaRPr/>
          </a:p>
        </p:txBody>
      </p:sp>
      <p:sp>
        <p:nvSpPr>
          <p:cNvPr id="217" name="TextShape 2"/>
          <p:cNvSpPr txBox="1"/>
          <p:nvPr/>
        </p:nvSpPr>
        <p:spPr>
          <a:xfrm>
            <a:off x="982080" y="1384200"/>
            <a:ext cx="7704360" cy="461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data is typically queried using a graphical query language; results are also displayed in a graphical manner.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Graphical interface constitutes the front-end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Extensions of SQL with abstract data types, such as lines, polygons and bit maps, have been proposed to interface with back-end.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allows relational databases to store and retrieve spatial information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Queries can use spatial conditions (e.g. contains or overlaps).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queries can mix spatial and non spatial conditions </a:t>
            </a:r>
            <a:endParaRPr/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982080" y="457200"/>
            <a:ext cx="7704360" cy="1218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Query Language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982080" y="2806560"/>
            <a:ext cx="7704360" cy="3192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query language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data types, e.g. point, linestring, polygon, …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operations, e.g. overlap, distance, nearest neighbor, …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Callable from a query language (e.g. SQL3) of underlying DBMS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SELECT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S.name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FROM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Senator S</a:t>
            </a:r>
            <a:endParaRPr/>
          </a:p>
          <a:p>
            <a:pPr lvl="2" marL="12002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WHERE S.district.</a:t>
            </a:r>
            <a:r>
              <a:rPr lang="en-US" sz="2000" spc="-1" strike="noStrike">
                <a:solidFill>
                  <a:srgbClr val="212121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Area()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&gt; 300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Standards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SQL3 (a.k.a. SQL 1999) is a standard for query languages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OGIS is a standard for spatial data types and operators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Both standards enjoy wide support in industry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endParaRPr/>
          </a:p>
        </p:txBody>
      </p:sp>
      <p:sp>
        <p:nvSpPr>
          <p:cNvPr id="221" name="TextShape 2"/>
          <p:cNvSpPr txBox="1"/>
          <p:nvPr/>
        </p:nvSpPr>
        <p:spPr>
          <a:xfrm>
            <a:off x="982080" y="26542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</a:t>
            </a:r>
            <a:endParaRPr/>
          </a:p>
        </p:txBody>
      </p:sp>
      <p:sp>
        <p:nvSpPr>
          <p:cNvPr id="222" name="CustomShape 3"/>
          <p:cNvSpPr/>
          <p:nvPr/>
        </p:nvSpPr>
        <p:spPr>
          <a:xfrm>
            <a:off x="7056360" y="6019920"/>
            <a:ext cx="1904760" cy="4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4"/>
          <p:cNvSpPr/>
          <p:nvPr/>
        </p:nvSpPr>
        <p:spPr>
          <a:xfrm>
            <a:off x="351000" y="380880"/>
            <a:ext cx="783072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anchor="ctr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      </a:t>
            </a: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Query Example</a:t>
            </a:r>
            <a:endParaRPr/>
          </a:p>
        </p:txBody>
      </p:sp>
      <p:pic>
        <p:nvPicPr>
          <p:cNvPr id="224" name="Picture 10" descr=""/>
          <p:cNvPicPr/>
          <p:nvPr/>
        </p:nvPicPr>
        <p:blipFill>
          <a:blip r:embed="rId1"/>
          <a:stretch/>
        </p:blipFill>
        <p:spPr>
          <a:xfrm>
            <a:off x="1512720" y="2963880"/>
            <a:ext cx="5905080" cy="2868120"/>
          </a:xfrm>
          <a:prstGeom prst="rect">
            <a:avLst/>
          </a:prstGeom>
          <a:ln>
            <a:noFill/>
          </a:ln>
        </p:spPr>
      </p:pic>
      <p:sp>
        <p:nvSpPr>
          <p:cNvPr id="225" name="CustomShape 5"/>
          <p:cNvSpPr/>
          <p:nvPr/>
        </p:nvSpPr>
        <p:spPr>
          <a:xfrm>
            <a:off x="533520" y="914400"/>
            <a:ext cx="8076960" cy="222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Symbol" charset="2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Find all senators who serve a district of area greater than 300 square miles and who own a business within the district</a:t>
            </a:r>
            <a:endParaRPr/>
          </a:p>
          <a:p>
            <a:pPr>
              <a:lnSpc>
                <a:spcPct val="100000"/>
              </a:lnSpc>
              <a:buFont typeface="Symbol" charset="2"/>
              <a:buChar char="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join example</a:t>
            </a:r>
            <a:endParaRPr/>
          </a:p>
          <a:p>
            <a:pPr marL="457200" algn="just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SELECT S.name FROM Senator S, Business B</a:t>
            </a:r>
            <a:endParaRPr/>
          </a:p>
          <a:p>
            <a:pPr algn="just"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WHERE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S.district.Area() &gt; 300 AND Within(B.location, S.district)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Indexing of Spatial data</a:t>
            </a:r>
            <a:endParaRPr/>
          </a:p>
        </p:txBody>
      </p:sp>
      <p:sp>
        <p:nvSpPr>
          <p:cNvPr id="227" name="TextShape 2"/>
          <p:cNvSpPr txBox="1"/>
          <p:nvPr/>
        </p:nvSpPr>
        <p:spPr>
          <a:xfrm>
            <a:off x="982080" y="1384200"/>
            <a:ext cx="7704360" cy="4615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Regular indexing for RDBMS does not work with spatial data.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Different spatial indexing techniques are there to retrieve data efficiently.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Many spatial indexing techniques are implemented in spatial databases.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Examples: Quad trees</a:t>
            </a:r>
            <a:endParaRPr/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R- Trees</a:t>
            </a:r>
            <a:endParaRPr/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R+ - Trees</a:t>
            </a:r>
            <a:endParaRPr/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k-d Trees</a:t>
            </a:r>
            <a:endParaRPr/>
          </a:p>
          <a:p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Oct- Trees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914400" y="295200"/>
            <a:ext cx="7391160" cy="914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Quadtrees</a:t>
            </a:r>
            <a:endParaRPr/>
          </a:p>
        </p:txBody>
      </p:sp>
      <p:sp>
        <p:nvSpPr>
          <p:cNvPr id="229" name="TextShape 2"/>
          <p:cNvSpPr txBox="1"/>
          <p:nvPr/>
        </p:nvSpPr>
        <p:spPr>
          <a:xfrm>
            <a:off x="827640" y="1422360"/>
            <a:ext cx="6711120" cy="4825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Quadtrees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node of a quadtree is associated with  a rectangular region of space; the top node is associated with the entire target space.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non-leaf  node divides its region into four equal sized quadrants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correspondingly each such node has four child nodes corresponding to the four quadrants and so on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Leaf nodes have between zero and some fixed maximum number of points (set to 1 in example).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30" name="Picture 4" descr=""/>
          <p:cNvPicPr/>
          <p:nvPr/>
        </p:nvPicPr>
        <p:blipFill>
          <a:blip r:embed="rId1"/>
          <a:stretch/>
        </p:blipFill>
        <p:spPr>
          <a:xfrm>
            <a:off x="7149960" y="5123160"/>
            <a:ext cx="1878120" cy="1579320"/>
          </a:xfrm>
          <a:prstGeom prst="rect">
            <a:avLst/>
          </a:prstGeom>
          <a:ln w="76320">
            <a:solidFill>
              <a:srgbClr val="cc3300"/>
            </a:solidFill>
            <a:miter/>
          </a:ln>
        </p:spPr>
      </p:pic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982080" y="457200"/>
            <a:ext cx="7704360" cy="9522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K-d tree</a:t>
            </a:r>
            <a:endParaRPr/>
          </a:p>
        </p:txBody>
      </p:sp>
      <p:sp>
        <p:nvSpPr>
          <p:cNvPr id="232" name="TextShape 2"/>
          <p:cNvSpPr txBox="1"/>
          <p:nvPr/>
        </p:nvSpPr>
        <p:spPr>
          <a:xfrm>
            <a:off x="982080" y="1790640"/>
            <a:ext cx="7704360" cy="42087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k-d tree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- early structure used for indexing in multiple dimensions.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level of a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k-d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tree partitions the space into two.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choose one dimension for partitioning at the root level of the tree.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choose another dimensions for partitioning in nodes at the next level and so on, cycling through the dimensions.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 each node, approximately half of the points stored in the sub-tree fall on one side and half on the other.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Partitioning stops when a node has less than a given maximum number of points.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The </a:t>
            </a: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k-d-B tree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extends the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k-d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tree to allow multiple child nodes for each internal node; well-suited for secondary storage.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982080" y="457200"/>
            <a:ext cx="7704360" cy="964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Division of Space by a K-d Tree</a:t>
            </a:r>
            <a:endParaRPr/>
          </a:p>
        </p:txBody>
      </p:sp>
      <p:pic>
        <p:nvPicPr>
          <p:cNvPr id="234" name="Content Placeholder 3" descr=""/>
          <p:cNvPicPr/>
          <p:nvPr/>
        </p:nvPicPr>
        <p:blipFill>
          <a:blip r:embed="rId1"/>
          <a:stretch/>
        </p:blipFill>
        <p:spPr>
          <a:xfrm>
            <a:off x="2470320" y="1558080"/>
            <a:ext cx="2715480" cy="2777040"/>
          </a:xfrm>
          <a:prstGeom prst="rect">
            <a:avLst/>
          </a:prstGeom>
          <a:ln w="76320">
            <a:solidFill>
              <a:srgbClr val="cc3300"/>
            </a:solidFill>
            <a:miter/>
          </a:ln>
        </p:spPr>
      </p:pic>
      <p:sp>
        <p:nvSpPr>
          <p:cNvPr id="235" name="CustomShape 2"/>
          <p:cNvSpPr/>
          <p:nvPr/>
        </p:nvSpPr>
        <p:spPr>
          <a:xfrm>
            <a:off x="413280" y="4351680"/>
            <a:ext cx="8379360" cy="130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5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Each line in the figure (other than the outside box) corresponds to a node in the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k-d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tree. The maximum number of points in a leaf node has been set to 1.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R-Trees</a:t>
            </a:r>
            <a:endParaRPr/>
          </a:p>
        </p:txBody>
      </p:sp>
      <p:sp>
        <p:nvSpPr>
          <p:cNvPr id="237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R-trees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are a N-dimensional extension of B</a:t>
            </a:r>
            <a:r>
              <a:rPr lang="en-US" sz="2000" spc="-1" strike="noStrike" baseline="30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+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-trees, useful for indexing sets of rectangles and other polygons.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Supported in many modern database systems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Basic idea: generalize the notion of a one-dimensional interval associated with each B+ -tree node to an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
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N-dimensional interval, that is, an N-dimensional rectangle.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Will consider only the two-dimensional case (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= 2) 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generalization for </a:t>
            </a:r>
            <a:r>
              <a:rPr i="1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&gt; 2 is  straightforward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91400" y="304920"/>
            <a:ext cx="7966440" cy="837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Bounding Rectangle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380880" y="172800"/>
            <a:ext cx="8305560" cy="3978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Suppose we have a cluster of points in 2-D space we can build a “box” around points. The smallest box (which is axis parallel) that contains all the points is called a Minimum Bounding Rectangle (MBR). MBR is also known as minimum bounding box</a:t>
            </a:r>
            <a:endParaRPr/>
          </a:p>
          <a:p>
            <a:pPr marL="285840" indent="-285480">
              <a:lnSpc>
                <a:spcPct val="100000"/>
              </a:lnSpc>
            </a:pPr>
            <a:endParaRPr/>
          </a:p>
        </p:txBody>
      </p:sp>
      <p:sp>
        <p:nvSpPr>
          <p:cNvPr id="240" name="CustomShape 3"/>
          <p:cNvSpPr/>
          <p:nvPr/>
        </p:nvSpPr>
        <p:spPr>
          <a:xfrm>
            <a:off x="4114800" y="3390840"/>
            <a:ext cx="1152000" cy="523440"/>
          </a:xfrm>
          <a:prstGeom prst="rightArrow">
            <a:avLst>
              <a:gd name="adj1" fmla="val 50000"/>
              <a:gd name="adj2" fmla="val 55000"/>
            </a:avLst>
          </a:prstGeom>
          <a:solidFill>
            <a:srgbClr val="ff9900">
              <a:alpha val="51000"/>
            </a:srgbClr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Line 4"/>
          <p:cNvSpPr/>
          <p:nvPr/>
        </p:nvSpPr>
        <p:spPr>
          <a:xfrm>
            <a:off x="6659280" y="428940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5"/>
          <p:cNvSpPr/>
          <p:nvPr/>
        </p:nvSpPr>
        <p:spPr>
          <a:xfrm>
            <a:off x="6573600" y="40226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6"/>
          <p:cNvSpPr/>
          <p:nvPr/>
        </p:nvSpPr>
        <p:spPr>
          <a:xfrm>
            <a:off x="6802200" y="37940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7"/>
          <p:cNvSpPr/>
          <p:nvPr/>
        </p:nvSpPr>
        <p:spPr>
          <a:xfrm>
            <a:off x="6259320" y="37843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8"/>
          <p:cNvSpPr/>
          <p:nvPr/>
        </p:nvSpPr>
        <p:spPr>
          <a:xfrm>
            <a:off x="6878520" y="35654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Line 9"/>
          <p:cNvSpPr/>
          <p:nvPr/>
        </p:nvSpPr>
        <p:spPr>
          <a:xfrm>
            <a:off x="6497280" y="33368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10"/>
          <p:cNvSpPr/>
          <p:nvPr/>
        </p:nvSpPr>
        <p:spPr>
          <a:xfrm>
            <a:off x="6878520" y="33368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11"/>
          <p:cNvSpPr/>
          <p:nvPr/>
        </p:nvSpPr>
        <p:spPr>
          <a:xfrm>
            <a:off x="6573600" y="348912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Line 12"/>
          <p:cNvSpPr/>
          <p:nvPr/>
        </p:nvSpPr>
        <p:spPr>
          <a:xfrm>
            <a:off x="6725880" y="318420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Line 13"/>
          <p:cNvSpPr/>
          <p:nvPr/>
        </p:nvSpPr>
        <p:spPr>
          <a:xfrm>
            <a:off x="6802200" y="409860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CustomShape 14"/>
          <p:cNvSpPr/>
          <p:nvPr/>
        </p:nvSpPr>
        <p:spPr>
          <a:xfrm>
            <a:off x="6251400" y="2982960"/>
            <a:ext cx="907560" cy="1348920"/>
          </a:xfrm>
          <a:prstGeom prst="rect">
            <a:avLst/>
          </a:prstGeom>
          <a:noFill/>
          <a:ln w="381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Line 15"/>
          <p:cNvSpPr/>
          <p:nvPr/>
        </p:nvSpPr>
        <p:spPr>
          <a:xfrm>
            <a:off x="6383160" y="300348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16"/>
          <p:cNvSpPr/>
          <p:nvPr/>
        </p:nvSpPr>
        <p:spPr>
          <a:xfrm>
            <a:off x="7097400" y="35654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17"/>
          <p:cNvSpPr/>
          <p:nvPr/>
        </p:nvSpPr>
        <p:spPr>
          <a:xfrm>
            <a:off x="2344680" y="420336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8"/>
          <p:cNvSpPr/>
          <p:nvPr/>
        </p:nvSpPr>
        <p:spPr>
          <a:xfrm>
            <a:off x="2259000" y="39369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Line 19"/>
          <p:cNvSpPr/>
          <p:nvPr/>
        </p:nvSpPr>
        <p:spPr>
          <a:xfrm>
            <a:off x="2487600" y="37083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Line 20"/>
          <p:cNvSpPr/>
          <p:nvPr/>
        </p:nvSpPr>
        <p:spPr>
          <a:xfrm>
            <a:off x="1944360" y="369864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Line 21"/>
          <p:cNvSpPr/>
          <p:nvPr/>
        </p:nvSpPr>
        <p:spPr>
          <a:xfrm>
            <a:off x="2563560" y="347976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Line 22"/>
          <p:cNvSpPr/>
          <p:nvPr/>
        </p:nvSpPr>
        <p:spPr>
          <a:xfrm>
            <a:off x="2182680" y="32511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Line 23"/>
          <p:cNvSpPr/>
          <p:nvPr/>
        </p:nvSpPr>
        <p:spPr>
          <a:xfrm>
            <a:off x="2563560" y="325116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Line 24"/>
          <p:cNvSpPr/>
          <p:nvPr/>
        </p:nvSpPr>
        <p:spPr>
          <a:xfrm>
            <a:off x="2259000" y="34034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Line 25"/>
          <p:cNvSpPr/>
          <p:nvPr/>
        </p:nvSpPr>
        <p:spPr>
          <a:xfrm>
            <a:off x="2411280" y="30985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Line 26"/>
          <p:cNvSpPr/>
          <p:nvPr/>
        </p:nvSpPr>
        <p:spPr>
          <a:xfrm>
            <a:off x="2487600" y="40129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Line 27"/>
          <p:cNvSpPr/>
          <p:nvPr/>
        </p:nvSpPr>
        <p:spPr>
          <a:xfrm>
            <a:off x="2068200" y="291780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28"/>
          <p:cNvSpPr/>
          <p:nvPr/>
        </p:nvSpPr>
        <p:spPr>
          <a:xfrm>
            <a:off x="2782800" y="34797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29"/>
          <p:cNvSpPr/>
          <p:nvPr/>
        </p:nvSpPr>
        <p:spPr>
          <a:xfrm>
            <a:off x="2846520" y="4522680"/>
            <a:ext cx="3206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MBR  = {(</a:t>
            </a:r>
            <a:r>
              <a:rPr b="1" lang="en-US" sz="1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L.x,L.y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)(</a:t>
            </a:r>
            <a:r>
              <a:rPr b="1" lang="en-US" sz="18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U.x,U.y</a:t>
            </a:r>
            <a:r>
              <a:rPr b="1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)}</a:t>
            </a:r>
            <a:endParaRPr/>
          </a:p>
        </p:txBody>
      </p:sp>
      <p:sp>
        <p:nvSpPr>
          <p:cNvPr id="267" name="CustomShape 30"/>
          <p:cNvSpPr/>
          <p:nvPr/>
        </p:nvSpPr>
        <p:spPr>
          <a:xfrm>
            <a:off x="1734840" y="5262840"/>
            <a:ext cx="5597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we only need two points to describe an MBR, we typically use lower left, and upper right.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Definitions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827640" y="1787760"/>
            <a:ext cx="6711120" cy="4460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Wingdings" charset="2"/>
              <a:buChar char="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DBMS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database management system is a set of programs in an operating system that creates and maintains a database.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Wingdings" charset="2"/>
              <a:buChar char="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RDBMS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Maintains data in tables and relationships which are created and maintained across and among the data and tables.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Wingdings" charset="2"/>
              <a:buChar char="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SDBMS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extensions are features added to a traditional RDBMS that is optimized to store and query data that represents objects defined in geometric space.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982080" y="457200"/>
            <a:ext cx="7704360" cy="11678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Clustering points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982080" y="1701720"/>
            <a:ext cx="7704360" cy="1450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We can group clusters of data points into MBRs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Can also handle line-segments, rectangles, polygons, in addition to points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70" name="CustomShape 3"/>
          <p:cNvSpPr/>
          <p:nvPr/>
        </p:nvSpPr>
        <p:spPr>
          <a:xfrm>
            <a:off x="2637000" y="3780000"/>
            <a:ext cx="533160" cy="1142640"/>
          </a:xfrm>
          <a:prstGeom prst="rect">
            <a:avLst/>
          </a:prstGeom>
          <a:noFill/>
          <a:ln w="255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"/>
          <p:cNvSpPr/>
          <p:nvPr/>
        </p:nvSpPr>
        <p:spPr>
          <a:xfrm>
            <a:off x="2941560" y="3322800"/>
            <a:ext cx="1066320" cy="761760"/>
          </a:xfrm>
          <a:prstGeom prst="rect">
            <a:avLst/>
          </a:prstGeom>
          <a:noFill/>
          <a:ln w="255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5"/>
          <p:cNvSpPr/>
          <p:nvPr/>
        </p:nvSpPr>
        <p:spPr>
          <a:xfrm>
            <a:off x="1341360" y="3322800"/>
            <a:ext cx="609120" cy="502920"/>
          </a:xfrm>
          <a:prstGeom prst="rect">
            <a:avLst/>
          </a:prstGeom>
          <a:noFill/>
          <a:ln w="255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6"/>
          <p:cNvSpPr/>
          <p:nvPr/>
        </p:nvSpPr>
        <p:spPr>
          <a:xfrm>
            <a:off x="1341360" y="3887640"/>
            <a:ext cx="609120" cy="685440"/>
          </a:xfrm>
          <a:prstGeom prst="rect">
            <a:avLst/>
          </a:prstGeom>
          <a:noFill/>
          <a:ln w="255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7"/>
          <p:cNvSpPr/>
          <p:nvPr/>
        </p:nvSpPr>
        <p:spPr>
          <a:xfrm>
            <a:off x="1341360" y="5303880"/>
            <a:ext cx="649080" cy="685440"/>
          </a:xfrm>
          <a:prstGeom prst="rect">
            <a:avLst/>
          </a:prstGeom>
          <a:noFill/>
          <a:ln w="255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8"/>
          <p:cNvSpPr/>
          <p:nvPr/>
        </p:nvSpPr>
        <p:spPr>
          <a:xfrm>
            <a:off x="1798560" y="5186520"/>
            <a:ext cx="1029960" cy="761760"/>
          </a:xfrm>
          <a:prstGeom prst="rect">
            <a:avLst/>
          </a:prstGeom>
          <a:noFill/>
          <a:ln w="255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Line 9"/>
          <p:cNvSpPr/>
          <p:nvPr/>
        </p:nvSpPr>
        <p:spPr>
          <a:xfrm>
            <a:off x="1417680" y="57607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Line 10"/>
          <p:cNvSpPr/>
          <p:nvPr/>
        </p:nvSpPr>
        <p:spPr>
          <a:xfrm>
            <a:off x="1569960" y="56084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Line 11"/>
          <p:cNvSpPr/>
          <p:nvPr/>
        </p:nvSpPr>
        <p:spPr>
          <a:xfrm>
            <a:off x="1722240" y="57607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Line 12"/>
          <p:cNvSpPr/>
          <p:nvPr/>
        </p:nvSpPr>
        <p:spPr>
          <a:xfrm>
            <a:off x="1874880" y="59133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Line 13"/>
          <p:cNvSpPr/>
          <p:nvPr/>
        </p:nvSpPr>
        <p:spPr>
          <a:xfrm>
            <a:off x="2103480" y="49226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Line 14"/>
          <p:cNvSpPr/>
          <p:nvPr/>
        </p:nvSpPr>
        <p:spPr>
          <a:xfrm>
            <a:off x="1950840" y="48463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Line 15"/>
          <p:cNvSpPr/>
          <p:nvPr/>
        </p:nvSpPr>
        <p:spPr>
          <a:xfrm>
            <a:off x="1417680" y="55321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Line 16"/>
          <p:cNvSpPr/>
          <p:nvPr/>
        </p:nvSpPr>
        <p:spPr>
          <a:xfrm>
            <a:off x="1874880" y="47703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Line 17"/>
          <p:cNvSpPr/>
          <p:nvPr/>
        </p:nvSpPr>
        <p:spPr>
          <a:xfrm>
            <a:off x="2103480" y="47703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Line 18"/>
          <p:cNvSpPr/>
          <p:nvPr/>
        </p:nvSpPr>
        <p:spPr>
          <a:xfrm>
            <a:off x="1798560" y="48463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Line 19"/>
          <p:cNvSpPr/>
          <p:nvPr/>
        </p:nvSpPr>
        <p:spPr>
          <a:xfrm>
            <a:off x="1798560" y="55321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Line 20"/>
          <p:cNvSpPr/>
          <p:nvPr/>
        </p:nvSpPr>
        <p:spPr>
          <a:xfrm>
            <a:off x="1493640" y="53798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Line 21"/>
          <p:cNvSpPr/>
          <p:nvPr/>
        </p:nvSpPr>
        <p:spPr>
          <a:xfrm>
            <a:off x="2103480" y="49989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Line 22"/>
          <p:cNvSpPr/>
          <p:nvPr/>
        </p:nvSpPr>
        <p:spPr>
          <a:xfrm>
            <a:off x="1722240" y="50749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Line 23"/>
          <p:cNvSpPr/>
          <p:nvPr/>
        </p:nvSpPr>
        <p:spPr>
          <a:xfrm>
            <a:off x="2865240" y="42368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Line 24"/>
          <p:cNvSpPr/>
          <p:nvPr/>
        </p:nvSpPr>
        <p:spPr>
          <a:xfrm>
            <a:off x="3703680" y="56084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Line 25"/>
          <p:cNvSpPr/>
          <p:nvPr/>
        </p:nvSpPr>
        <p:spPr>
          <a:xfrm>
            <a:off x="3855960" y="55321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Line 26"/>
          <p:cNvSpPr/>
          <p:nvPr/>
        </p:nvSpPr>
        <p:spPr>
          <a:xfrm>
            <a:off x="3779640" y="57607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Line 27"/>
          <p:cNvSpPr/>
          <p:nvPr/>
        </p:nvSpPr>
        <p:spPr>
          <a:xfrm>
            <a:off x="1569960" y="44654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Line 28"/>
          <p:cNvSpPr/>
          <p:nvPr/>
        </p:nvSpPr>
        <p:spPr>
          <a:xfrm>
            <a:off x="1493640" y="42368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Line 29"/>
          <p:cNvSpPr/>
          <p:nvPr/>
        </p:nvSpPr>
        <p:spPr>
          <a:xfrm>
            <a:off x="1722240" y="40082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Line 30"/>
          <p:cNvSpPr/>
          <p:nvPr/>
        </p:nvSpPr>
        <p:spPr>
          <a:xfrm>
            <a:off x="1493640" y="39319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Line 31"/>
          <p:cNvSpPr/>
          <p:nvPr/>
        </p:nvSpPr>
        <p:spPr>
          <a:xfrm>
            <a:off x="1798560" y="37796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Line 32"/>
          <p:cNvSpPr/>
          <p:nvPr/>
        </p:nvSpPr>
        <p:spPr>
          <a:xfrm>
            <a:off x="1417680" y="35510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0" name="Line 33"/>
          <p:cNvSpPr/>
          <p:nvPr/>
        </p:nvSpPr>
        <p:spPr>
          <a:xfrm>
            <a:off x="1798560" y="35510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Line 34"/>
          <p:cNvSpPr/>
          <p:nvPr/>
        </p:nvSpPr>
        <p:spPr>
          <a:xfrm>
            <a:off x="1493640" y="37033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Line 35"/>
          <p:cNvSpPr/>
          <p:nvPr/>
        </p:nvSpPr>
        <p:spPr>
          <a:xfrm>
            <a:off x="1646280" y="33987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Line 36"/>
          <p:cNvSpPr/>
          <p:nvPr/>
        </p:nvSpPr>
        <p:spPr>
          <a:xfrm>
            <a:off x="3627360" y="33987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Line 37"/>
          <p:cNvSpPr/>
          <p:nvPr/>
        </p:nvSpPr>
        <p:spPr>
          <a:xfrm>
            <a:off x="3855960" y="33987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Line 38"/>
          <p:cNvSpPr/>
          <p:nvPr/>
        </p:nvSpPr>
        <p:spPr>
          <a:xfrm>
            <a:off x="3703680" y="36273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Line 39"/>
          <p:cNvSpPr/>
          <p:nvPr/>
        </p:nvSpPr>
        <p:spPr>
          <a:xfrm>
            <a:off x="3779640" y="44654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Line 40"/>
          <p:cNvSpPr/>
          <p:nvPr/>
        </p:nvSpPr>
        <p:spPr>
          <a:xfrm>
            <a:off x="3855960" y="46940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Line 41"/>
          <p:cNvSpPr/>
          <p:nvPr/>
        </p:nvSpPr>
        <p:spPr>
          <a:xfrm>
            <a:off x="3779640" y="431316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Line 42"/>
          <p:cNvSpPr/>
          <p:nvPr/>
        </p:nvSpPr>
        <p:spPr>
          <a:xfrm>
            <a:off x="3627360" y="45417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Line 43"/>
          <p:cNvSpPr/>
          <p:nvPr/>
        </p:nvSpPr>
        <p:spPr>
          <a:xfrm>
            <a:off x="3932280" y="45417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Line 44"/>
          <p:cNvSpPr/>
          <p:nvPr/>
        </p:nvSpPr>
        <p:spPr>
          <a:xfrm>
            <a:off x="3475080" y="56084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Line 45"/>
          <p:cNvSpPr/>
          <p:nvPr/>
        </p:nvSpPr>
        <p:spPr>
          <a:xfrm>
            <a:off x="3475080" y="54561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Line 46"/>
          <p:cNvSpPr/>
          <p:nvPr/>
        </p:nvSpPr>
        <p:spPr>
          <a:xfrm>
            <a:off x="3475080" y="52275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Line 47"/>
          <p:cNvSpPr/>
          <p:nvPr/>
        </p:nvSpPr>
        <p:spPr>
          <a:xfrm>
            <a:off x="4008240" y="522756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Line 48"/>
          <p:cNvSpPr/>
          <p:nvPr/>
        </p:nvSpPr>
        <p:spPr>
          <a:xfrm>
            <a:off x="3703680" y="53798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Line 49"/>
          <p:cNvSpPr/>
          <p:nvPr/>
        </p:nvSpPr>
        <p:spPr>
          <a:xfrm>
            <a:off x="1874880" y="52275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Line 50"/>
          <p:cNvSpPr/>
          <p:nvPr/>
        </p:nvSpPr>
        <p:spPr>
          <a:xfrm>
            <a:off x="2027160" y="53798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Line 51"/>
          <p:cNvSpPr/>
          <p:nvPr/>
        </p:nvSpPr>
        <p:spPr>
          <a:xfrm>
            <a:off x="2408040" y="53035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Line 52"/>
          <p:cNvSpPr/>
          <p:nvPr/>
        </p:nvSpPr>
        <p:spPr>
          <a:xfrm>
            <a:off x="2484360" y="57607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0" name="Line 53"/>
          <p:cNvSpPr/>
          <p:nvPr/>
        </p:nvSpPr>
        <p:spPr>
          <a:xfrm>
            <a:off x="2712960" y="46177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Line 54"/>
          <p:cNvSpPr/>
          <p:nvPr/>
        </p:nvSpPr>
        <p:spPr>
          <a:xfrm>
            <a:off x="2865240" y="48463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Line 55"/>
          <p:cNvSpPr/>
          <p:nvPr/>
        </p:nvSpPr>
        <p:spPr>
          <a:xfrm>
            <a:off x="2865240" y="46177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Line 56"/>
          <p:cNvSpPr/>
          <p:nvPr/>
        </p:nvSpPr>
        <p:spPr>
          <a:xfrm>
            <a:off x="2712960" y="43131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Line 57"/>
          <p:cNvSpPr/>
          <p:nvPr/>
        </p:nvSpPr>
        <p:spPr>
          <a:xfrm>
            <a:off x="3017880" y="43131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5" name="Line 58"/>
          <p:cNvSpPr/>
          <p:nvPr/>
        </p:nvSpPr>
        <p:spPr>
          <a:xfrm>
            <a:off x="2865240" y="43891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Line 59"/>
          <p:cNvSpPr/>
          <p:nvPr/>
        </p:nvSpPr>
        <p:spPr>
          <a:xfrm>
            <a:off x="3551040" y="400824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Line 60"/>
          <p:cNvSpPr/>
          <p:nvPr/>
        </p:nvSpPr>
        <p:spPr>
          <a:xfrm>
            <a:off x="2712960" y="56084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Line 61"/>
          <p:cNvSpPr/>
          <p:nvPr/>
        </p:nvSpPr>
        <p:spPr>
          <a:xfrm>
            <a:off x="3475080" y="38559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Line 62"/>
          <p:cNvSpPr/>
          <p:nvPr/>
        </p:nvSpPr>
        <p:spPr>
          <a:xfrm>
            <a:off x="3551040" y="3703320"/>
            <a:ext cx="6372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Line 63"/>
          <p:cNvSpPr/>
          <p:nvPr/>
        </p:nvSpPr>
        <p:spPr>
          <a:xfrm>
            <a:off x="3475080" y="35510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Line 64"/>
          <p:cNvSpPr/>
          <p:nvPr/>
        </p:nvSpPr>
        <p:spPr>
          <a:xfrm>
            <a:off x="3855960" y="3931920"/>
            <a:ext cx="63360" cy="180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Line 65"/>
          <p:cNvSpPr/>
          <p:nvPr/>
        </p:nvSpPr>
        <p:spPr>
          <a:xfrm>
            <a:off x="1722240" y="431316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Line 66"/>
          <p:cNvSpPr/>
          <p:nvPr/>
        </p:nvSpPr>
        <p:spPr>
          <a:xfrm>
            <a:off x="3017880" y="477036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Line 67"/>
          <p:cNvSpPr/>
          <p:nvPr/>
        </p:nvSpPr>
        <p:spPr>
          <a:xfrm>
            <a:off x="2865240" y="3855960"/>
            <a:ext cx="6372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Line 68"/>
          <p:cNvSpPr/>
          <p:nvPr/>
        </p:nvSpPr>
        <p:spPr>
          <a:xfrm>
            <a:off x="3017880" y="3551040"/>
            <a:ext cx="63360" cy="1440"/>
          </a:xfrm>
          <a:prstGeom prst="line">
            <a:avLst/>
          </a:prstGeom>
          <a:ln w="507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6" name="CustomShape 69"/>
          <p:cNvSpPr/>
          <p:nvPr/>
        </p:nvSpPr>
        <p:spPr>
          <a:xfrm>
            <a:off x="1646280" y="4694400"/>
            <a:ext cx="609120" cy="429840"/>
          </a:xfrm>
          <a:prstGeom prst="rect">
            <a:avLst/>
          </a:prstGeom>
          <a:noFill/>
          <a:ln w="255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CustomShape 70"/>
          <p:cNvSpPr/>
          <p:nvPr/>
        </p:nvSpPr>
        <p:spPr>
          <a:xfrm>
            <a:off x="3398760" y="5186520"/>
            <a:ext cx="685440" cy="761760"/>
          </a:xfrm>
          <a:prstGeom prst="rect">
            <a:avLst/>
          </a:prstGeom>
          <a:noFill/>
          <a:ln w="255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CustomShape 71"/>
          <p:cNvSpPr/>
          <p:nvPr/>
        </p:nvSpPr>
        <p:spPr>
          <a:xfrm>
            <a:off x="3398760" y="4160880"/>
            <a:ext cx="685440" cy="685440"/>
          </a:xfrm>
          <a:prstGeom prst="rect">
            <a:avLst/>
          </a:prstGeom>
          <a:noFill/>
          <a:ln w="25560">
            <a:solidFill>
              <a:srgbClr val="3399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CustomShape 72"/>
          <p:cNvSpPr/>
          <p:nvPr/>
        </p:nvSpPr>
        <p:spPr>
          <a:xfrm>
            <a:off x="884880" y="3322800"/>
            <a:ext cx="5058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R1</a:t>
            </a:r>
            <a:endParaRPr/>
          </a:p>
        </p:txBody>
      </p:sp>
      <p:sp>
        <p:nvSpPr>
          <p:cNvPr id="340" name="CustomShape 73"/>
          <p:cNvSpPr/>
          <p:nvPr/>
        </p:nvSpPr>
        <p:spPr>
          <a:xfrm>
            <a:off x="884160" y="4008600"/>
            <a:ext cx="5094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R2</a:t>
            </a:r>
            <a:endParaRPr/>
          </a:p>
        </p:txBody>
      </p:sp>
      <p:sp>
        <p:nvSpPr>
          <p:cNvPr id="341" name="CustomShape 74"/>
          <p:cNvSpPr/>
          <p:nvPr/>
        </p:nvSpPr>
        <p:spPr>
          <a:xfrm>
            <a:off x="2180520" y="4237200"/>
            <a:ext cx="5058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R5</a:t>
            </a:r>
            <a:endParaRPr/>
          </a:p>
        </p:txBody>
      </p:sp>
      <p:sp>
        <p:nvSpPr>
          <p:cNvPr id="342" name="CustomShape 75"/>
          <p:cNvSpPr/>
          <p:nvPr/>
        </p:nvSpPr>
        <p:spPr>
          <a:xfrm>
            <a:off x="1189800" y="4694400"/>
            <a:ext cx="5058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R3</a:t>
            </a:r>
            <a:endParaRPr/>
          </a:p>
        </p:txBody>
      </p:sp>
      <p:sp>
        <p:nvSpPr>
          <p:cNvPr id="343" name="CustomShape 76"/>
          <p:cNvSpPr/>
          <p:nvPr/>
        </p:nvSpPr>
        <p:spPr>
          <a:xfrm>
            <a:off x="884880" y="5532480"/>
            <a:ext cx="5058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R7</a:t>
            </a:r>
            <a:endParaRPr/>
          </a:p>
        </p:txBody>
      </p:sp>
      <p:sp>
        <p:nvSpPr>
          <p:cNvPr id="344" name="CustomShape 77"/>
          <p:cNvSpPr/>
          <p:nvPr/>
        </p:nvSpPr>
        <p:spPr>
          <a:xfrm>
            <a:off x="2942280" y="5380200"/>
            <a:ext cx="5058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R9</a:t>
            </a:r>
            <a:endParaRPr/>
          </a:p>
        </p:txBody>
      </p:sp>
      <p:sp>
        <p:nvSpPr>
          <p:cNvPr id="345" name="CustomShape 78"/>
          <p:cNvSpPr/>
          <p:nvPr/>
        </p:nvSpPr>
        <p:spPr>
          <a:xfrm>
            <a:off x="1951920" y="5913360"/>
            <a:ext cx="5058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R8</a:t>
            </a:r>
            <a:endParaRPr/>
          </a:p>
        </p:txBody>
      </p:sp>
      <p:sp>
        <p:nvSpPr>
          <p:cNvPr id="346" name="CustomShape 79"/>
          <p:cNvSpPr/>
          <p:nvPr/>
        </p:nvSpPr>
        <p:spPr>
          <a:xfrm>
            <a:off x="3094920" y="4770360"/>
            <a:ext cx="5058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R6</a:t>
            </a:r>
            <a:endParaRPr/>
          </a:p>
        </p:txBody>
      </p:sp>
      <p:sp>
        <p:nvSpPr>
          <p:cNvPr id="347" name="CustomShape 80"/>
          <p:cNvSpPr/>
          <p:nvPr/>
        </p:nvSpPr>
        <p:spPr>
          <a:xfrm>
            <a:off x="2485080" y="3322800"/>
            <a:ext cx="505800" cy="39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/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3399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R4</a:t>
            </a:r>
            <a:endParaRPr/>
          </a:p>
        </p:txBody>
      </p:sp>
      <p:sp>
        <p:nvSpPr>
          <p:cNvPr id="348" name="Line 81"/>
          <p:cNvSpPr/>
          <p:nvPr/>
        </p:nvSpPr>
        <p:spPr>
          <a:xfrm flipV="1">
            <a:off x="941400" y="2997000"/>
            <a:ext cx="1440" cy="327348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Line 82"/>
          <p:cNvSpPr/>
          <p:nvPr/>
        </p:nvSpPr>
        <p:spPr>
          <a:xfrm>
            <a:off x="941400" y="6267240"/>
            <a:ext cx="3657600" cy="1440"/>
          </a:xfrm>
          <a:prstGeom prst="line">
            <a:avLst/>
          </a:prstGeom>
          <a:ln w="19080">
            <a:solidFill>
              <a:srgbClr val="00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CustomShape 83"/>
          <p:cNvSpPr/>
          <p:nvPr/>
        </p:nvSpPr>
        <p:spPr>
          <a:xfrm>
            <a:off x="4597560" y="2344680"/>
            <a:ext cx="4571640" cy="277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further recursively group MBRs into larger MBRs….</a:t>
            </a: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/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R-tree Structure</a:t>
            </a:r>
            <a:endParaRPr/>
          </a:p>
        </p:txBody>
      </p:sp>
      <p:pic>
        <p:nvPicPr>
          <p:cNvPr id="352" name="Content Placeholder 12" descr=""/>
          <p:cNvPicPr/>
          <p:nvPr/>
        </p:nvPicPr>
        <p:blipFill>
          <a:blip r:embed="rId1"/>
          <a:stretch/>
        </p:blipFill>
        <p:spPr>
          <a:xfrm>
            <a:off x="1016280" y="2634120"/>
            <a:ext cx="6899040" cy="3796200"/>
          </a:xfrm>
          <a:prstGeom prst="rect">
            <a:avLst/>
          </a:prstGeom>
          <a:ln>
            <a:noFill/>
          </a:ln>
        </p:spPr>
      </p:pic>
      <p:sp>
        <p:nvSpPr>
          <p:cNvPr id="353" name="CustomShape 2"/>
          <p:cNvSpPr/>
          <p:nvPr/>
        </p:nvSpPr>
        <p:spPr>
          <a:xfrm>
            <a:off x="785520" y="1690560"/>
            <a:ext cx="471744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marL="285840" indent="-28548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Nested MBRs are organized as a tree</a:t>
            </a:r>
            <a:endParaRPr/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 txBox="1"/>
          <p:nvPr/>
        </p:nvSpPr>
        <p:spPr>
          <a:xfrm>
            <a:off x="685800" y="-313560"/>
            <a:ext cx="7772040" cy="12366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Example R – Tree Structure</a:t>
            </a:r>
            <a:endParaRPr/>
          </a:p>
        </p:txBody>
      </p:sp>
      <p:sp>
        <p:nvSpPr>
          <p:cNvPr id="355" name="TextShape 2"/>
          <p:cNvSpPr txBox="1"/>
          <p:nvPr/>
        </p:nvSpPr>
        <p:spPr>
          <a:xfrm>
            <a:off x="8273160" y="6116040"/>
            <a:ext cx="413280" cy="3646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r">
              <a:lnSpc>
                <a:spcPct val="100000"/>
              </a:lnSpc>
            </a:pPr>
            <a:fld id="{24AAEBB8-95BB-4A31-A02A-143EE26975C9}" type="slidenum">
              <a:rPr lang="en-US" sz="1400" spc="-1" strike="noStrike">
                <a:solidFill>
                  <a:srgbClr val="666699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MS PGothic"/>
              </a:rPr>
              <a:t>&lt;number&gt;</a:t>
            </a:fld>
            <a:endParaRPr/>
          </a:p>
        </p:txBody>
      </p:sp>
      <p:sp>
        <p:nvSpPr>
          <p:cNvPr id="356" name="CustomShape 3"/>
          <p:cNvSpPr/>
          <p:nvPr/>
        </p:nvSpPr>
        <p:spPr>
          <a:xfrm>
            <a:off x="152280" y="838080"/>
            <a:ext cx="8991360" cy="106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/>
          <a:p>
            <a:pPr marL="339840" indent="-339480">
              <a:lnSpc>
                <a:spcPct val="100000"/>
              </a:lnSpc>
              <a:buSzPct val="90000"/>
              <a:buFont typeface="Monotype Sorts" charset="2"/>
              <a:buChar char="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MS PGothic"/>
              </a:rPr>
              <a:t>A set of rectangles (solid line) and the bounding boxes (dashed line) of the nodes of an R-tree for the rectangles. The R-tree is shown on the right.</a:t>
            </a:r>
            <a:endParaRPr/>
          </a:p>
          <a:p>
            <a:pPr>
              <a:lnSpc>
                <a:spcPct val="9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  <a:ea typeface="MS PGothic"/>
              </a:rPr>
              <a:t>	</a:t>
            </a:r>
            <a:endParaRPr/>
          </a:p>
        </p:txBody>
      </p:sp>
      <p:pic>
        <p:nvPicPr>
          <p:cNvPr id="357" name="Picture 3" descr=""/>
          <p:cNvPicPr/>
          <p:nvPr/>
        </p:nvPicPr>
        <p:blipFill>
          <a:blip r:embed="rId1"/>
          <a:srcRect l="870" t="13042" r="653" b="13042"/>
          <a:stretch/>
        </p:blipFill>
        <p:spPr>
          <a:xfrm>
            <a:off x="1203480" y="1789200"/>
            <a:ext cx="7054920" cy="3971520"/>
          </a:xfrm>
          <a:prstGeom prst="rect">
            <a:avLst/>
          </a:prstGeom>
          <a:ln w="76320">
            <a:solidFill>
              <a:srgbClr val="cc3300"/>
            </a:solidFill>
            <a:miter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NoSQL</a:t>
            </a:r>
            <a:r>
              <a:rPr b="1" lang="en-US" sz="3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 Spatial Data Environment</a:t>
            </a:r>
            <a:endParaRPr/>
          </a:p>
        </p:txBody>
      </p:sp>
      <p:sp>
        <p:nvSpPr>
          <p:cNvPr id="359" name="TextShape 2"/>
          <p:cNvSpPr txBox="1"/>
          <p:nvPr/>
        </p:nvSpPr>
        <p:spPr>
          <a:xfrm>
            <a:off x="982080" y="1879560"/>
            <a:ext cx="7704360" cy="47494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NoSQL does not require fixed table structures and avoids joins.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Are good at dealing with lots of reading/writing tasks coming in at once, that slows down RDBMS.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3 companies using NoSQL – Facebook, eBay, Google.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Support spatial data natively or through an extension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NoSQL databases using spatial data – MongoDB, BigTable, Cassandra, CouchDB.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Who’s using NoSQL for spatial tasks?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FourSquare : MongoDB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SimpleGeo : Cassandra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	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- GoogleEarth : Google Big Table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 txBox="1"/>
          <p:nvPr/>
        </p:nvSpPr>
        <p:spPr>
          <a:xfrm>
            <a:off x="982080" y="457200"/>
            <a:ext cx="7704360" cy="977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Summary</a:t>
            </a:r>
            <a:endParaRPr/>
          </a:p>
        </p:txBody>
      </p:sp>
      <p:sp>
        <p:nvSpPr>
          <p:cNvPr id="361" name="TextShape 2"/>
          <p:cNvSpPr txBox="1"/>
          <p:nvPr/>
        </p:nvSpPr>
        <p:spPr>
          <a:xfrm>
            <a:off x="982080" y="1434960"/>
            <a:ext cx="7704360" cy="45644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Introduction to SDBMS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Additional Features (Data types, operators, functions)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Performance with spatial queries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Indexing of spatial data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Few Indexing techniques (R-trees, Quad Trees)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NoSQL in Spatial Data Environment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References</a:t>
            </a:r>
            <a:endParaRPr/>
          </a:p>
        </p:txBody>
      </p:sp>
      <p:sp>
        <p:nvSpPr>
          <p:cNvPr id="363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1"/>
              </a:rPr>
              <a:t>http://www.cubrid.org/blog/dev-platform/20-minutes-to-understanding-spatial-database</a:t>
            </a:r>
            <a:r>
              <a:rPr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2"/>
              </a:rPr>
              <a:t>/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3"/>
              </a:rPr>
              <a:t>http://</a:t>
            </a:r>
            <a:r>
              <a:rPr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4"/>
              </a:rPr>
              <a:t>postgis.net/docs/manual-1.3/ch06.html#id439526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5"/>
              </a:rPr>
              <a:t>https://</a:t>
            </a:r>
            <a:r>
              <a:rPr lang="en-US" sz="2400" spc="-1" strike="noStrike" u="sng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  <a:hlinkClick r:id="rId6"/>
              </a:rPr>
              <a:t>dev.mysql.com/doc/refman/5.0/en/opengis-geometry-model.html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365" name="TextShape 2"/>
          <p:cNvSpPr txBox="1"/>
          <p:nvPr/>
        </p:nvSpPr>
        <p:spPr>
          <a:xfrm>
            <a:off x="982080" y="1193760"/>
            <a:ext cx="7704360" cy="4805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b="1" lang="en-US" sz="4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              </a:t>
            </a:r>
            <a:r>
              <a:rPr b="1" lang="en-US" sz="4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Thank</a:t>
            </a:r>
            <a:r>
              <a:rPr lang="en-US" sz="4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b="1" lang="en-US" sz="4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You…..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982080" y="685800"/>
            <a:ext cx="770436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How is Spatial Database Different?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982080" y="2666880"/>
            <a:ext cx="3739680" cy="3368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databases provides the capabilities of a traditional DBMS while allowing special storage and handling of Spatial data.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It adds following to the traditional RDBMS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Wingdings" charset="2"/>
              <a:buChar char="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Data types specific to spatial data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Wingdings" charset="2"/>
              <a:buChar char="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Additional functions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Wingdings" charset="2"/>
              <a:buChar char="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Additional operators</a:t>
            </a:r>
            <a:endParaRPr/>
          </a:p>
        </p:txBody>
      </p:sp>
      <p:pic>
        <p:nvPicPr>
          <p:cNvPr id="201" name="Picture 4" descr=""/>
          <p:cNvPicPr/>
          <p:nvPr/>
        </p:nvPicPr>
        <p:blipFill>
          <a:blip r:embed="rId1"/>
          <a:stretch/>
        </p:blipFill>
        <p:spPr>
          <a:xfrm>
            <a:off x="5360400" y="2666880"/>
            <a:ext cx="2912040" cy="3346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859680" y="365040"/>
            <a:ext cx="8120160" cy="11358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Extensions required to a standard DBMS architecture</a:t>
            </a:r>
            <a:endParaRPr/>
          </a:p>
        </p:txBody>
      </p:sp>
      <p:sp>
        <p:nvSpPr>
          <p:cNvPr id="203" name="TextShape 2"/>
          <p:cNvSpPr txBox="1"/>
          <p:nvPr/>
        </p:nvSpPr>
        <p:spPr>
          <a:xfrm>
            <a:off x="628560" y="825480"/>
            <a:ext cx="7886520" cy="53510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data types and Operations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index structures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Filter and refine techniques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Different query language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join algorithms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Uses of Spatial Database</a:t>
            </a:r>
            <a:endParaRPr/>
          </a:p>
        </p:txBody>
      </p:sp>
      <p:sp>
        <p:nvSpPr>
          <p:cNvPr id="205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Professionals from all walks of life have to deal with spatial data.</a:t>
            </a:r>
            <a:endParaRPr/>
          </a:p>
          <a:p>
            <a:pPr marL="457200" indent="-4568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Mobile phone companies tracking phone usage</a:t>
            </a:r>
            <a:endParaRPr/>
          </a:p>
          <a:p>
            <a:pPr marL="457200" indent="-4568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Doctor comparing MRI’s</a:t>
            </a:r>
            <a:endParaRPr/>
          </a:p>
          <a:p>
            <a:pPr marL="457200" indent="-4568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Transportation agency tracking their vehicles</a:t>
            </a:r>
            <a:endParaRPr/>
          </a:p>
          <a:p>
            <a:pPr marL="457200" indent="-45684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AutoNum type="arabicPeriod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Emergency response determining quickest route to victim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Example of  Apps which uses Spatial DB are:</a:t>
            </a:r>
            <a:endParaRPr/>
          </a:p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Google Maps, Circle of Six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Operations</a:t>
            </a:r>
            <a:endParaRPr/>
          </a:p>
        </p:txBody>
      </p:sp>
      <p:sp>
        <p:nvSpPr>
          <p:cNvPr id="207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Measurements : computes line length, polygon area, etc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Functions : intersecting features, etc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Spatial Predicates : allows true/false queries about spatial relationships between geometries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Geometry constructors : creates new geometries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Observer Functions : returns specific information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Additional Data Types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Point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LineString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Polygon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Curve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MultiPoint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MultiLinestring</a:t>
            </a:r>
            <a:endParaRPr/>
          </a:p>
          <a:p>
            <a:pPr marL="2858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MultiPolygon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982080" y="4698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Additional Functions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827640" y="1308240"/>
            <a:ext cx="6711120" cy="49399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80000"/>
              </a:lnSpc>
            </a:pPr>
            <a:endParaRPr/>
          </a:p>
          <a:p>
            <a:pPr>
              <a:lnSpc>
                <a:spcPct val="8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Few examples are;</a:t>
            </a:r>
            <a:endParaRPr/>
          </a:p>
          <a:p>
            <a:pPr marL="285840" indent="-285480">
              <a:lnSpc>
                <a:spcPct val="8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Equals</a:t>
            </a:r>
            <a:endParaRPr/>
          </a:p>
          <a:p>
            <a:pPr marL="285840" indent="-285480">
              <a:lnSpc>
                <a:spcPct val="8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Disjoint</a:t>
            </a:r>
            <a:endParaRPr/>
          </a:p>
          <a:p>
            <a:pPr marL="285840" indent="-285480">
              <a:lnSpc>
                <a:spcPct val="8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Intersects</a:t>
            </a:r>
            <a:endParaRPr/>
          </a:p>
          <a:p>
            <a:pPr marL="285840" indent="-285480">
              <a:lnSpc>
                <a:spcPct val="8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Touches</a:t>
            </a:r>
            <a:endParaRPr/>
          </a:p>
          <a:p>
            <a:pPr marL="285840" indent="-285480">
              <a:lnSpc>
                <a:spcPct val="8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Crosses</a:t>
            </a:r>
            <a:endParaRPr/>
          </a:p>
          <a:p>
            <a:pPr marL="285840" indent="-285480">
              <a:lnSpc>
                <a:spcPct val="8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Within</a:t>
            </a:r>
            <a:endParaRPr/>
          </a:p>
          <a:p>
            <a:pPr marL="285840" indent="-285480">
              <a:lnSpc>
                <a:spcPct val="8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Contains</a:t>
            </a:r>
            <a:endParaRPr/>
          </a:p>
          <a:p>
            <a:pPr marL="285840" indent="-285480">
              <a:lnSpc>
                <a:spcPct val="8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Distance</a:t>
            </a:r>
            <a:endParaRPr/>
          </a:p>
          <a:p>
            <a:pPr marL="285840" indent="-285480">
              <a:lnSpc>
                <a:spcPct val="8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Buffer</a:t>
            </a:r>
            <a:endParaRPr/>
          </a:p>
          <a:p>
            <a:pPr>
              <a:lnSpc>
                <a:spcPct val="80000"/>
              </a:lnSpc>
            </a:pP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982080" y="457200"/>
            <a:ext cx="7704360" cy="19807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Additional</a:t>
            </a:r>
            <a:r>
              <a:rPr lang="en-US" sz="4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 </a:t>
            </a:r>
            <a:r>
              <a:rPr b="1" lang="en-US" sz="3800" spc="-1" strike="noStrike">
                <a:solidFill>
                  <a:srgbClr val="3085ed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Operators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982080" y="2666880"/>
            <a:ext cx="7704360" cy="3332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100000"/>
              </a:lnSpc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Few examples are;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@ B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~ B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&amp;&amp; B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~= B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= B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&lt;&lt; B</a:t>
            </a:r>
            <a:endParaRPr/>
          </a:p>
          <a:p>
            <a:pPr lvl="1" marL="743040" indent="-285480">
              <a:lnSpc>
                <a:spcPct val="100000"/>
              </a:lnSpc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rbel"/>
              </a:rPr>
              <a:t>A &gt;&gt; B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3619</TotalTime>
  <Application>LibreOffice/5.0.3.2$MacOSX_X86_64 LibreOffice_project/e5f16313668ac592c1bfb310f4390624e3dbfb75</Application>
  <Paragraphs>183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Innova4633</dc:creator>
  <dc:language>en-US</dc:language>
  <cp:lastModifiedBy>shweta</cp:lastModifiedBy>
  <dcterms:modified xsi:type="dcterms:W3CDTF">2015-10-21T00:56:28Z</dcterms:modified>
  <cp:revision>86</cp:revision>
  <dc:title>HIV: THE GLOABAL AND INDIAN SCENARIO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