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5"/>
  </p:notesMasterIdLst>
  <p:sldIdLst>
    <p:sldId id="256" r:id="rId5"/>
    <p:sldId id="257" r:id="rId6"/>
    <p:sldId id="260" r:id="rId7"/>
    <p:sldId id="261" r:id="rId8"/>
    <p:sldId id="262" r:id="rId9"/>
    <p:sldId id="280" r:id="rId10"/>
    <p:sldId id="281" r:id="rId11"/>
    <p:sldId id="282" r:id="rId12"/>
    <p:sldId id="284" r:id="rId13"/>
    <p:sldId id="285" r:id="rId14"/>
    <p:sldId id="287" r:id="rId15"/>
    <p:sldId id="283" r:id="rId16"/>
    <p:sldId id="288" r:id="rId17"/>
    <p:sldId id="263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  <p1510:client id="{BAEB72E2-AF13-49A9-A04C-40FA10AEA012}" v="1462" dt="2022-07-22T22:21:40.49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3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7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4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6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2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1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764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image" Target="../media/image6.png"/><Relationship Id="rId3" Type="http://schemas.openxmlformats.org/officeDocument/2006/relationships/image" Target="../media/image4.png"/><Relationship Id="rId21" Type="http://schemas.openxmlformats.org/officeDocument/2006/relationships/image" Target="../media/image40.png"/><Relationship Id="rId34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customXml" Target="../ink/ink20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9.xml"/><Relationship Id="rId37" Type="http://schemas.openxmlformats.org/officeDocument/2006/relationships/image" Target="../media/image7.png"/><Relationship Id="rId23" Type="http://schemas.openxmlformats.org/officeDocument/2006/relationships/customXml" Target="../ink/ink11.xml"/><Relationship Id="rId28" Type="http://schemas.openxmlformats.org/officeDocument/2006/relationships/customXml" Target="../ink/ink15.xml"/><Relationship Id="rId36" Type="http://schemas.openxmlformats.org/officeDocument/2006/relationships/customXml" Target="../ink/ink22.xml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8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4.xml"/><Relationship Id="rId30" Type="http://schemas.openxmlformats.org/officeDocument/2006/relationships/customXml" Target="../ink/ink17.xml"/><Relationship Id="rId35" Type="http://schemas.openxmlformats.org/officeDocument/2006/relationships/customXml" Target="../ink/ink21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png"/><Relationship Id="rId18" Type="http://schemas.openxmlformats.org/officeDocument/2006/relationships/customXml" Target="../ink/ink29.xml"/><Relationship Id="rId3" Type="http://schemas.openxmlformats.org/officeDocument/2006/relationships/customXml" Target="../ink/ink23.xml"/><Relationship Id="rId7" Type="http://schemas.openxmlformats.org/officeDocument/2006/relationships/image" Target="../media/image5.png"/><Relationship Id="rId17" Type="http://schemas.openxmlformats.org/officeDocument/2006/relationships/customXml" Target="../ink/ink28.xml"/><Relationship Id="rId2" Type="http://schemas.openxmlformats.org/officeDocument/2006/relationships/image" Target="../media/image10.png"/><Relationship Id="rId16" Type="http://schemas.openxmlformats.org/officeDocument/2006/relationships/customXml" Target="../ink/ink27.xml"/><Relationship Id="rId1" Type="http://schemas.openxmlformats.org/officeDocument/2006/relationships/slideLayout" Target="../slideLayouts/slideLayout4.xml"/><Relationship Id="rId15" Type="http://schemas.openxmlformats.org/officeDocument/2006/relationships/customXml" Target="../ink/ink26.xml"/><Relationship Id="rId14" Type="http://schemas.openxmlformats.org/officeDocument/2006/relationships/customXml" Target="../ink/ink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324" y="284964"/>
            <a:ext cx="5171923" cy="1325563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E659B"/>
                </a:solidFill>
                <a:latin typeface="IBM Plex Mono SemiBold"/>
              </a:rPr>
              <a:t>IBM Capstone Basic</a:t>
            </a:r>
            <a:endParaRPr lang="en-US" sz="3600" b="1">
              <a:solidFill>
                <a:srgbClr val="0E659B"/>
              </a:solidFill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3560007"/>
            <a:ext cx="4347714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IBM Plex Mono Text"/>
              </a:rPr>
              <a:t>Julio Diaz Delgado</a:t>
            </a:r>
            <a:endParaRPr lang="en-US" sz="2800" b="1" dirty="0">
              <a:cs typeface="Arial"/>
            </a:endParaRPr>
          </a:p>
          <a:p>
            <a:pPr marL="0" indent="0">
              <a:buNone/>
            </a:pPr>
            <a:r>
              <a:rPr lang="en-US" sz="2800" b="1" dirty="0">
                <a:latin typeface="IBM Plex Mono Text"/>
              </a:rPr>
              <a:t>                              </a:t>
            </a:r>
            <a:endParaRPr lang="en-US" sz="2800" b="1" dirty="0">
              <a:cs typeface="Arial"/>
            </a:endParaRPr>
          </a:p>
          <a:p>
            <a:pPr marL="0" indent="0">
              <a:buNone/>
            </a:pPr>
            <a:r>
              <a:rPr lang="en-US" sz="2800" b="1" dirty="0">
                <a:latin typeface="IBM Plex Mono Text"/>
              </a:rPr>
              <a:t>                                                                      22/07/22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29" y="155245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6628752" y="1820743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38752" y="16407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0E2218E8-2EA0-F57F-C681-D97696F044A1}"/>
              </a:ext>
            </a:extLst>
          </p:cNvPr>
          <p:cNvSpPr txBox="1"/>
          <p:nvPr/>
        </p:nvSpPr>
        <p:spPr>
          <a:xfrm>
            <a:off x="1143000" y="6045200"/>
            <a:ext cx="102108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500" dirty="0" err="1"/>
              <a:t>This</a:t>
            </a:r>
            <a:r>
              <a:rPr lang="es-ES" sz="1500" dirty="0"/>
              <a:t> </a:t>
            </a:r>
            <a:r>
              <a:rPr lang="es-ES" sz="1500" dirty="0" err="1"/>
              <a:t>is</a:t>
            </a:r>
            <a:r>
              <a:rPr lang="es-ES" sz="1500" dirty="0"/>
              <a:t> </a:t>
            </a:r>
            <a:r>
              <a:rPr lang="es-ES" sz="1500" dirty="0" err="1"/>
              <a:t>not</a:t>
            </a:r>
            <a:r>
              <a:rPr lang="es-ES" sz="1500" dirty="0"/>
              <a:t> </a:t>
            </a:r>
            <a:r>
              <a:rPr lang="es-ES" sz="1500" dirty="0" err="1"/>
              <a:t>the</a:t>
            </a:r>
            <a:r>
              <a:rPr lang="es-ES" sz="1500" dirty="0"/>
              <a:t> final </a:t>
            </a:r>
            <a:r>
              <a:rPr lang="es-ES" sz="1500" dirty="0" err="1"/>
              <a:t>version</a:t>
            </a:r>
            <a:r>
              <a:rPr lang="es-ES" sz="1500" dirty="0"/>
              <a:t> </a:t>
            </a:r>
            <a:r>
              <a:rPr lang="es-ES" sz="1500" dirty="0" err="1"/>
              <a:t>but</a:t>
            </a:r>
            <a:r>
              <a:rPr lang="es-ES" sz="1500" dirty="0"/>
              <a:t> i </a:t>
            </a:r>
            <a:r>
              <a:rPr lang="es-ES" sz="1500" dirty="0" err="1"/>
              <a:t>could</a:t>
            </a:r>
            <a:r>
              <a:rPr lang="es-ES" sz="1500" dirty="0"/>
              <a:t> </a:t>
            </a:r>
            <a:r>
              <a:rPr lang="es-ES" sz="1500" dirty="0" err="1"/>
              <a:t>not</a:t>
            </a:r>
            <a:r>
              <a:rPr lang="es-ES" sz="1500" dirty="0"/>
              <a:t> do </a:t>
            </a:r>
            <a:r>
              <a:rPr lang="es-ES" sz="1500" dirty="0" err="1"/>
              <a:t>better</a:t>
            </a:r>
            <a:r>
              <a:rPr lang="es-ES" sz="1500" dirty="0"/>
              <a:t> in </a:t>
            </a:r>
            <a:r>
              <a:rPr lang="es-ES" sz="1500" dirty="0" err="1"/>
              <a:t>the</a:t>
            </a:r>
            <a:r>
              <a:rPr lang="es-ES" sz="1500" dirty="0"/>
              <a:t> </a:t>
            </a:r>
            <a:r>
              <a:rPr lang="es-ES" sz="1500" dirty="0" err="1"/>
              <a:t>shorter</a:t>
            </a:r>
            <a:r>
              <a:rPr lang="es-ES" sz="1500" dirty="0"/>
              <a:t> </a:t>
            </a:r>
            <a:r>
              <a:rPr lang="es-ES" sz="1500" dirty="0" err="1"/>
              <a:t>spawn</a:t>
            </a:r>
            <a:r>
              <a:rPr lang="es-ES" sz="1500" dirty="0"/>
              <a:t> </a:t>
            </a:r>
            <a:r>
              <a:rPr lang="es-ES" sz="1500" dirty="0" err="1"/>
              <a:t>that</a:t>
            </a:r>
            <a:r>
              <a:rPr lang="es-ES" sz="1500" dirty="0"/>
              <a:t> i </a:t>
            </a:r>
            <a:r>
              <a:rPr lang="es-ES" sz="1500" dirty="0" err="1"/>
              <a:t>got</a:t>
            </a:r>
            <a:r>
              <a:rPr lang="es-ES" sz="1500" dirty="0"/>
              <a:t> </a:t>
            </a:r>
            <a:r>
              <a:rPr lang="es-ES" sz="1500" dirty="0" err="1"/>
              <a:t>before</a:t>
            </a:r>
            <a:r>
              <a:rPr lang="es-ES" sz="1500" dirty="0"/>
              <a:t> </a:t>
            </a:r>
            <a:r>
              <a:rPr lang="es-ES" sz="1500" dirty="0" err="1"/>
              <a:t>my</a:t>
            </a:r>
            <a:r>
              <a:rPr lang="es-ES" sz="1500" dirty="0"/>
              <a:t> </a:t>
            </a:r>
            <a:r>
              <a:rPr lang="es-ES" sz="1500" dirty="0" err="1"/>
              <a:t>subscription</a:t>
            </a:r>
            <a:r>
              <a:rPr lang="es-ES" sz="1500" dirty="0"/>
              <a:t> </a:t>
            </a:r>
            <a:r>
              <a:rPr lang="es-ES" sz="1500" dirty="0" err="1"/>
              <a:t>ends</a:t>
            </a:r>
            <a:r>
              <a:rPr lang="es-ES" sz="1500" dirty="0"/>
              <a:t> i hope </a:t>
            </a:r>
            <a:r>
              <a:rPr lang="es-ES" sz="1500" dirty="0" err="1"/>
              <a:t>you</a:t>
            </a:r>
            <a:r>
              <a:rPr lang="es-ES" sz="1500" dirty="0"/>
              <a:t> </a:t>
            </a:r>
            <a:r>
              <a:rPr lang="es-ES" sz="1500" dirty="0" err="1"/>
              <a:t>enjoy</a:t>
            </a:r>
            <a:r>
              <a:rPr lang="es-ES" sz="1500" dirty="0"/>
              <a:t> </a:t>
            </a:r>
            <a:r>
              <a:rPr lang="es-ES" sz="1500" dirty="0" err="1"/>
              <a:t>the</a:t>
            </a:r>
            <a:r>
              <a:rPr lang="es-ES" sz="1500" dirty="0"/>
              <a:t> </a:t>
            </a:r>
            <a:r>
              <a:rPr lang="es-ES" sz="1500" dirty="0" err="1"/>
              <a:t>reading</a:t>
            </a:r>
            <a:endParaRPr lang="es-ES" sz="1500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B3232-0EA5-AB93-4CAE-35F94887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7"/>
            <a:ext cx="6503184" cy="1081705"/>
          </a:xfrm>
        </p:spPr>
        <p:txBody>
          <a:bodyPr/>
          <a:lstStyle/>
          <a:p>
            <a:pPr algn="ctr"/>
            <a:r>
              <a:rPr lang="es-ES" dirty="0">
                <a:ea typeface="+mj-lt"/>
                <a:cs typeface="+mj-lt"/>
              </a:rPr>
              <a:t>Interactive </a:t>
            </a:r>
            <a:r>
              <a:rPr lang="es-ES" dirty="0" err="1">
                <a:ea typeface="+mj-lt"/>
                <a:cs typeface="+mj-lt"/>
              </a:rPr>
              <a:t>Map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with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Folium</a:t>
            </a:r>
            <a:endParaRPr lang="es-ES" dirty="0" err="1">
              <a:cs typeface="Arial" panose="020B060402020202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A8D27-91A0-6F2F-F902-1A7D042B4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974" y="1709216"/>
            <a:ext cx="9683160" cy="338822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 err="1">
                <a:ea typeface="+mn-lt"/>
                <a:cs typeface="+mn-lt"/>
              </a:rPr>
              <a:t>Marked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all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sites, and </a:t>
            </a:r>
            <a:r>
              <a:rPr lang="es-ES" dirty="0" err="1">
                <a:ea typeface="+mn-lt"/>
                <a:cs typeface="+mn-lt"/>
              </a:rPr>
              <a:t>added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map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objects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such</a:t>
            </a:r>
            <a:r>
              <a:rPr lang="es-ES" dirty="0">
                <a:ea typeface="+mn-lt"/>
                <a:cs typeface="+mn-lt"/>
              </a:rPr>
              <a:t> as </a:t>
            </a:r>
            <a:r>
              <a:rPr lang="es-ES" dirty="0" err="1">
                <a:ea typeface="+mn-lt"/>
                <a:cs typeface="+mn-lt"/>
              </a:rPr>
              <a:t>markers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circles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lines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mark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failure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each</a:t>
            </a:r>
            <a:r>
              <a:rPr lang="es-ES" dirty="0">
                <a:ea typeface="+mn-lt"/>
                <a:cs typeface="+mn-lt"/>
              </a:rPr>
              <a:t> site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folium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map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 err="1">
                <a:ea typeface="+mn-lt"/>
                <a:cs typeface="+mn-lt"/>
              </a:rPr>
              <a:t>Assigned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feature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outcomes</a:t>
            </a:r>
            <a:r>
              <a:rPr lang="es-ES" dirty="0">
                <a:ea typeface="+mn-lt"/>
                <a:cs typeface="+mn-lt"/>
              </a:rPr>
              <a:t> (</a:t>
            </a:r>
            <a:r>
              <a:rPr lang="es-ES" dirty="0" err="1">
                <a:ea typeface="+mn-lt"/>
                <a:cs typeface="+mn-lt"/>
              </a:rPr>
              <a:t>failure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)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class</a:t>
            </a:r>
            <a:r>
              <a:rPr lang="es-ES" dirty="0">
                <a:ea typeface="+mn-lt"/>
                <a:cs typeface="+mn-lt"/>
              </a:rPr>
              <a:t> 0 and 1.i.e., 0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failure</a:t>
            </a:r>
            <a:r>
              <a:rPr lang="es-ES" dirty="0">
                <a:ea typeface="+mn-lt"/>
                <a:cs typeface="+mn-lt"/>
              </a:rPr>
              <a:t>, and 1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color-</a:t>
            </a:r>
            <a:r>
              <a:rPr lang="es-ES" dirty="0" err="1">
                <a:ea typeface="+mn-lt"/>
                <a:cs typeface="+mn-lt"/>
              </a:rPr>
              <a:t>labeled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marker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clusters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identified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which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sites </a:t>
            </a:r>
            <a:r>
              <a:rPr lang="es-ES" dirty="0" err="1">
                <a:ea typeface="+mn-lt"/>
                <a:cs typeface="+mn-lt"/>
              </a:rPr>
              <a:t>have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relatively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high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rate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 err="1">
                <a:ea typeface="+mn-lt"/>
                <a:cs typeface="+mn-lt"/>
              </a:rPr>
              <a:t>Calculated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distances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between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its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proximities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Answered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some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question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instance</a:t>
            </a:r>
            <a:r>
              <a:rPr lang="es-ES" dirty="0">
                <a:ea typeface="+mn-lt"/>
                <a:cs typeface="+mn-lt"/>
              </a:rPr>
              <a:t>: </a:t>
            </a:r>
            <a:br>
              <a:rPr lang="es-ES" dirty="0">
                <a:ea typeface="+mn-lt"/>
                <a:cs typeface="+mn-lt"/>
              </a:rPr>
            </a:br>
            <a:r>
              <a:rPr lang="es-ES" dirty="0">
                <a:ea typeface="+mn-lt"/>
                <a:cs typeface="+mn-lt"/>
              </a:rPr>
              <a:t>- Are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sites </a:t>
            </a:r>
            <a:r>
              <a:rPr lang="es-ES" dirty="0" err="1">
                <a:ea typeface="+mn-lt"/>
                <a:cs typeface="+mn-lt"/>
              </a:rPr>
              <a:t>near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railways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highways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coastlines</a:t>
            </a:r>
            <a:r>
              <a:rPr lang="es-ES" dirty="0">
                <a:ea typeface="+mn-lt"/>
                <a:cs typeface="+mn-lt"/>
              </a:rPr>
              <a:t>. </a:t>
            </a:r>
            <a:br>
              <a:rPr lang="es-ES" dirty="0">
                <a:ea typeface="+mn-lt"/>
                <a:cs typeface="+mn-lt"/>
              </a:rPr>
            </a:br>
            <a:r>
              <a:rPr lang="es-ES" dirty="0">
                <a:ea typeface="+mn-lt"/>
                <a:cs typeface="+mn-lt"/>
              </a:rPr>
              <a:t>- Do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sites </a:t>
            </a:r>
            <a:r>
              <a:rPr lang="es-ES" dirty="0" err="1">
                <a:ea typeface="+mn-lt"/>
                <a:cs typeface="+mn-lt"/>
              </a:rPr>
              <a:t>keep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certain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distance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away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cities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>
              <a:cs typeface="Arial" panose="020B0604020202020204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E114D9-BAC5-ADE4-4B83-9A3F192D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2136" y="5354114"/>
            <a:ext cx="9418722" cy="69582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s-ES" dirty="0" err="1">
                <a:ea typeface="+mn-lt"/>
                <a:cs typeface="+mn-lt"/>
              </a:rPr>
              <a:t>This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permalink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wanna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give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check</a:t>
            </a:r>
            <a:r>
              <a:rPr lang="es-E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https://github.com/kylekk76/IBM-Data-Science/blob/9639f0a8049ac9ff53977186bdfc87104d63609c/capstone%20in%20progress/Launch%20sites%20location.ipynb</a:t>
            </a:r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88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A2423-5B6C-5DBE-1530-CA8D30FF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073" y="767717"/>
            <a:ext cx="5550684" cy="1081705"/>
          </a:xfrm>
        </p:spPr>
        <p:txBody>
          <a:bodyPr/>
          <a:lstStyle/>
          <a:p>
            <a:r>
              <a:rPr lang="es-ES" dirty="0" err="1">
                <a:ea typeface="+mj-lt"/>
                <a:cs typeface="+mj-lt"/>
              </a:rPr>
              <a:t>Dashboard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with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Plotly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Dash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93E50B-1094-053C-DC19-7F6FA19F9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7874" y="1925116"/>
            <a:ext cx="10267360" cy="215632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 err="1">
                <a:ea typeface="+mn-lt"/>
                <a:cs typeface="+mn-lt"/>
              </a:rPr>
              <a:t>Built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an</a:t>
            </a:r>
            <a:r>
              <a:rPr lang="es-ES" dirty="0">
                <a:ea typeface="+mn-lt"/>
                <a:cs typeface="+mn-lt"/>
              </a:rPr>
              <a:t> interactive </a:t>
            </a:r>
            <a:r>
              <a:rPr lang="es-ES" dirty="0" err="1">
                <a:ea typeface="+mn-lt"/>
                <a:cs typeface="+mn-lt"/>
              </a:rPr>
              <a:t>dashboard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Plotly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dash</a:t>
            </a:r>
            <a:r>
              <a:rPr lang="es-ES" dirty="0">
                <a:ea typeface="+mn-lt"/>
                <a:cs typeface="+mn-lt"/>
              </a:rPr>
              <a:t> 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Plotted</a:t>
            </a:r>
            <a:r>
              <a:rPr lang="es-ES" dirty="0">
                <a:ea typeface="+mn-lt"/>
                <a:cs typeface="+mn-lt"/>
              </a:rPr>
              <a:t> pie charts </a:t>
            </a:r>
            <a:r>
              <a:rPr lang="es-ES" dirty="0" err="1">
                <a:ea typeface="+mn-lt"/>
                <a:cs typeface="+mn-lt"/>
              </a:rPr>
              <a:t>showing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total </a:t>
            </a:r>
            <a:r>
              <a:rPr lang="es-ES" dirty="0" err="1">
                <a:ea typeface="+mn-lt"/>
                <a:cs typeface="+mn-lt"/>
              </a:rPr>
              <a:t>launches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by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certain</a:t>
            </a:r>
            <a:r>
              <a:rPr lang="es-ES" dirty="0">
                <a:ea typeface="+mn-lt"/>
                <a:cs typeface="+mn-lt"/>
              </a:rPr>
              <a:t> sites </a:t>
            </a:r>
            <a:endParaRPr lang="es-ES">
              <a:ea typeface="+mn-lt"/>
              <a:cs typeface="+mn-lt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Plotted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scatter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graph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showing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relationship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Payload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Mass</a:t>
            </a:r>
            <a:r>
              <a:rPr lang="es-ES" dirty="0">
                <a:ea typeface="+mn-lt"/>
                <a:cs typeface="+mn-lt"/>
              </a:rPr>
              <a:t> (Kg)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different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booster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version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>
              <a:cs typeface="Arial" panose="020B0604020202020204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0B3B4-21DC-559A-8720-DB10452FE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2136" y="4528614"/>
            <a:ext cx="10155322" cy="119112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>
                <a:cs typeface="Arial" panose="020B0604020202020204"/>
              </a:rPr>
              <a:t>Permalink</a:t>
            </a:r>
            <a:r>
              <a:rPr lang="es-ES" dirty="0">
                <a:cs typeface="Arial" panose="020B0604020202020204"/>
              </a:rPr>
              <a:t>:</a:t>
            </a:r>
          </a:p>
          <a:p>
            <a:pPr marL="0" indent="0">
              <a:buNone/>
            </a:pPr>
            <a:r>
              <a:rPr lang="es-ES" dirty="0">
                <a:ea typeface="+mn-lt"/>
                <a:cs typeface="+mn-lt"/>
              </a:rPr>
              <a:t>https://github.com/kylekk76/IBM-Data-Science/blob/9639f0a8049ac9ff53977186bdfc87104d63609c/capstone%20in%20progress/spacex_dash_app.py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828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20CF5-2F9E-9B98-A7E7-1AD42E66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780417"/>
            <a:ext cx="6973084" cy="1081705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Predictive </a:t>
            </a:r>
            <a:r>
              <a:rPr lang="es-ES" dirty="0" err="1">
                <a:ea typeface="+mj-lt"/>
                <a:cs typeface="+mj-lt"/>
              </a:rPr>
              <a:t>Analysis</a:t>
            </a:r>
            <a:r>
              <a:rPr lang="es-ES" dirty="0">
                <a:ea typeface="+mj-lt"/>
                <a:cs typeface="+mj-lt"/>
              </a:rPr>
              <a:t> (</a:t>
            </a:r>
            <a:r>
              <a:rPr lang="es-ES" dirty="0" err="1">
                <a:ea typeface="+mj-lt"/>
                <a:cs typeface="+mj-lt"/>
              </a:rPr>
              <a:t>Classification</a:t>
            </a:r>
            <a:r>
              <a:rPr lang="es-ES" dirty="0">
                <a:ea typeface="+mj-lt"/>
                <a:cs typeface="+mj-lt"/>
              </a:rPr>
              <a:t>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90433-5662-CE11-44D0-22A1562F9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8074" y="1594916"/>
            <a:ext cx="10051460" cy="253732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4170" indent="-344170"/>
            <a:r>
              <a:rPr lang="es-ES" dirty="0" err="1">
                <a:ea typeface="+mn-lt"/>
                <a:cs typeface="+mn-lt"/>
              </a:rPr>
              <a:t>Loaded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data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numpy</a:t>
            </a:r>
            <a:r>
              <a:rPr lang="es-ES" dirty="0">
                <a:ea typeface="+mn-lt"/>
                <a:cs typeface="+mn-lt"/>
              </a:rPr>
              <a:t> and pandas, </a:t>
            </a:r>
            <a:r>
              <a:rPr lang="es-ES" dirty="0" err="1">
                <a:ea typeface="+mn-lt"/>
                <a:cs typeface="+mn-lt"/>
              </a:rPr>
              <a:t>transformed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data, </a:t>
            </a:r>
            <a:r>
              <a:rPr lang="es-ES" dirty="0" err="1">
                <a:ea typeface="+mn-lt"/>
                <a:cs typeface="+mn-lt"/>
              </a:rPr>
              <a:t>split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our</a:t>
            </a:r>
            <a:r>
              <a:rPr lang="es-ES" dirty="0">
                <a:ea typeface="+mn-lt"/>
                <a:cs typeface="+mn-lt"/>
              </a:rPr>
              <a:t> data </a:t>
            </a:r>
            <a:r>
              <a:rPr lang="es-ES" dirty="0" err="1">
                <a:ea typeface="+mn-lt"/>
                <a:cs typeface="+mn-lt"/>
              </a:rPr>
              <a:t>into</a:t>
            </a:r>
            <a:r>
              <a:rPr lang="es-ES" dirty="0">
                <a:ea typeface="+mn-lt"/>
                <a:cs typeface="+mn-lt"/>
              </a:rPr>
              <a:t> training and </a:t>
            </a:r>
            <a:r>
              <a:rPr lang="es-ES" dirty="0" err="1">
                <a:ea typeface="+mn-lt"/>
                <a:cs typeface="+mn-lt"/>
              </a:rPr>
              <a:t>testing</a:t>
            </a:r>
            <a:r>
              <a:rPr lang="es-ES" dirty="0">
                <a:ea typeface="+mn-lt"/>
                <a:cs typeface="+mn-lt"/>
              </a:rPr>
              <a:t>. </a:t>
            </a:r>
          </a:p>
          <a:p>
            <a:pPr marL="344170" indent="-344170"/>
            <a:r>
              <a:rPr lang="es-ES" dirty="0" err="1">
                <a:ea typeface="+mn-lt"/>
                <a:cs typeface="+mn-lt"/>
              </a:rPr>
              <a:t>Built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different</a:t>
            </a:r>
            <a:r>
              <a:rPr lang="es-ES" dirty="0">
                <a:ea typeface="+mn-lt"/>
                <a:cs typeface="+mn-lt"/>
              </a:rPr>
              <a:t> 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models</a:t>
            </a:r>
            <a:r>
              <a:rPr lang="es-ES" dirty="0">
                <a:ea typeface="+mn-lt"/>
                <a:cs typeface="+mn-lt"/>
              </a:rPr>
              <a:t> and tune </a:t>
            </a:r>
            <a:r>
              <a:rPr lang="es-ES" dirty="0" err="1">
                <a:ea typeface="+mn-lt"/>
                <a:cs typeface="+mn-lt"/>
              </a:rPr>
              <a:t>different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hyperparameters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GridSearchCV</a:t>
            </a:r>
            <a:r>
              <a:rPr lang="es-ES" dirty="0">
                <a:ea typeface="+mn-lt"/>
                <a:cs typeface="+mn-lt"/>
              </a:rPr>
              <a:t>. </a:t>
            </a:r>
          </a:p>
          <a:p>
            <a:pPr marL="344170" indent="-344170"/>
            <a:r>
              <a:rPr lang="es-ES" dirty="0">
                <a:ea typeface="+mn-lt"/>
                <a:cs typeface="+mn-lt"/>
              </a:rPr>
              <a:t>Used </a:t>
            </a:r>
            <a:r>
              <a:rPr lang="es-ES" dirty="0" err="1">
                <a:ea typeface="+mn-lt"/>
                <a:cs typeface="+mn-lt"/>
              </a:rPr>
              <a:t>accuracy</a:t>
            </a:r>
            <a:r>
              <a:rPr lang="es-ES" dirty="0">
                <a:ea typeface="+mn-lt"/>
                <a:cs typeface="+mn-lt"/>
              </a:rPr>
              <a:t> as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metric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model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improved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model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feature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engineering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algorithm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tuning</a:t>
            </a:r>
            <a:r>
              <a:rPr lang="es-ES" dirty="0">
                <a:ea typeface="+mn-lt"/>
                <a:cs typeface="+mn-lt"/>
              </a:rPr>
              <a:t>. </a:t>
            </a:r>
            <a:endParaRPr lang="es-ES">
              <a:ea typeface="+mn-lt"/>
              <a:cs typeface="+mn-lt"/>
            </a:endParaRPr>
          </a:p>
          <a:p>
            <a:pPr marL="344170" indent="-344170"/>
            <a:r>
              <a:rPr lang="es-ES" dirty="0" err="1">
                <a:ea typeface="+mn-lt"/>
                <a:cs typeface="+mn-lt"/>
              </a:rPr>
              <a:t>Found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best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performing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classification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model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>
              <a:cs typeface="Arial" panose="020B0604020202020204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72D724-7912-037C-1AC6-9B4051E9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5336" y="4528614"/>
            <a:ext cx="9939422" cy="125462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4170" indent="-344170"/>
            <a:r>
              <a:rPr lang="es-ES" dirty="0" err="1">
                <a:cs typeface="Arial"/>
              </a:rPr>
              <a:t>Permalink</a:t>
            </a:r>
            <a:r>
              <a:rPr lang="es-ES" dirty="0">
                <a:cs typeface="Arial"/>
              </a:rPr>
              <a:t>:</a:t>
            </a:r>
          </a:p>
          <a:p>
            <a:pPr marL="344170" indent="-344170"/>
            <a:r>
              <a:rPr lang="es-ES" dirty="0">
                <a:ea typeface="+mn-lt"/>
                <a:cs typeface="+mn-lt"/>
              </a:rPr>
              <a:t>https://github.com/kylekk76/IBM-Data-Science/blob/9788f7501cfb320fa3f5b3eac1e79b37c419b78c/capstone%20in%20progress/SpaceX_Machine%20Learning%20Prediction_Part_5.ipynb</a:t>
            </a:r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1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A2637-E395-2DD0-4394-81C25776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7"/>
            <a:ext cx="7074684" cy="1081705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Predictive </a:t>
            </a:r>
            <a:r>
              <a:rPr lang="es-ES" dirty="0" err="1">
                <a:ea typeface="+mj-lt"/>
                <a:cs typeface="+mj-lt"/>
              </a:rPr>
              <a:t>Analysis</a:t>
            </a:r>
            <a:r>
              <a:rPr lang="es-ES" dirty="0">
                <a:ea typeface="+mj-lt"/>
                <a:cs typeface="+mj-lt"/>
              </a:rPr>
              <a:t> (</a:t>
            </a:r>
            <a:r>
              <a:rPr lang="es-ES" dirty="0" err="1">
                <a:ea typeface="+mj-lt"/>
                <a:cs typeface="+mj-lt"/>
              </a:rPr>
              <a:t>Classification</a:t>
            </a:r>
            <a:r>
              <a:rPr lang="es-ES" dirty="0">
                <a:ea typeface="+mj-lt"/>
                <a:cs typeface="+mj-lt"/>
              </a:rPr>
              <a:t>)</a:t>
            </a:r>
            <a:endParaRPr lang="es-ES" dirty="0"/>
          </a:p>
        </p:txBody>
      </p:sp>
      <p:pic>
        <p:nvPicPr>
          <p:cNvPr id="5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057A0A8-8E53-72F9-752B-1A79ACD282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6774" y="1485787"/>
            <a:ext cx="9962560" cy="467328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701528F-05FB-EE25-B116-FF5299E59417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Haga clic para agregar 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B753A-06EB-8BF3-B41A-706895349FD8}"/>
              </a:ext>
            </a:extLst>
          </p:cNvPr>
          <p:cNvSpPr txBox="1"/>
          <p:nvPr/>
        </p:nvSpPr>
        <p:spPr>
          <a:xfrm>
            <a:off x="4867275" y="334327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133492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/>
              <a:t>• </a:t>
            </a:r>
            <a:r>
              <a:rPr lang="es-ES" dirty="0" err="1"/>
              <a:t>Exploratory</a:t>
            </a:r>
            <a:r>
              <a:rPr lang="es-ES" dirty="0"/>
              <a:t> data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n-US" sz="1800" dirty="0" err="1"/>
          </a:p>
          <a:p>
            <a:pPr marL="0" indent="0">
              <a:buNone/>
            </a:pPr>
            <a:r>
              <a:rPr lang="es-ES" dirty="0"/>
              <a:t>• Interactive </a:t>
            </a:r>
            <a:r>
              <a:rPr lang="es-ES" dirty="0" err="1"/>
              <a:t>analytics</a:t>
            </a:r>
            <a:r>
              <a:rPr lang="es-ES" dirty="0"/>
              <a:t> demo in </a:t>
            </a:r>
            <a:r>
              <a:rPr lang="es-ES" dirty="0" err="1"/>
              <a:t>screenshots</a:t>
            </a:r>
            <a:r>
              <a:rPr lang="es-ES" dirty="0"/>
              <a:t> </a:t>
            </a:r>
            <a:endParaRPr lang="en-US" sz="1800" dirty="0" err="1"/>
          </a:p>
          <a:p>
            <a:pPr marL="0" indent="0">
              <a:buNone/>
            </a:pPr>
            <a:r>
              <a:rPr lang="es-ES" dirty="0"/>
              <a:t>• Predictive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736FF-05FF-2AE8-F77A-374B2461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573" y="856617"/>
            <a:ext cx="5995184" cy="1081705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Flight </a:t>
            </a:r>
            <a:r>
              <a:rPr lang="es-ES" dirty="0" err="1">
                <a:ea typeface="+mj-lt"/>
                <a:cs typeface="+mj-lt"/>
              </a:rPr>
              <a:t>Number</a:t>
            </a:r>
            <a:r>
              <a:rPr lang="es-ES" dirty="0">
                <a:ea typeface="+mj-lt"/>
                <a:cs typeface="+mj-lt"/>
              </a:rPr>
              <a:t> vs. </a:t>
            </a:r>
            <a:r>
              <a:rPr lang="es-ES" dirty="0" err="1">
                <a:ea typeface="+mj-lt"/>
                <a:cs typeface="+mj-lt"/>
              </a:rPr>
              <a:t>Launch</a:t>
            </a:r>
            <a:r>
              <a:rPr lang="es-ES" dirty="0">
                <a:ea typeface="+mj-lt"/>
                <a:cs typeface="+mj-lt"/>
              </a:rPr>
              <a:t> Site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792C4-E48D-EBF7-0728-B9C035BD2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2674" y="1810816"/>
            <a:ext cx="9822860" cy="987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plot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found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larger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flight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amount</a:t>
            </a:r>
            <a:r>
              <a:rPr lang="es-ES" dirty="0">
                <a:ea typeface="+mn-lt"/>
                <a:cs typeface="+mn-lt"/>
              </a:rPr>
              <a:t> at a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site,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greater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rate</a:t>
            </a:r>
            <a:r>
              <a:rPr lang="es-ES" dirty="0">
                <a:ea typeface="+mn-lt"/>
                <a:cs typeface="+mn-lt"/>
              </a:rPr>
              <a:t> at a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site.</a:t>
            </a:r>
            <a:endParaRPr lang="es-ES" dirty="0">
              <a:cs typeface="Arial" panose="020B0604020202020204"/>
            </a:endParaRPr>
          </a:p>
        </p:txBody>
      </p:sp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91C9CCD-5861-B8A0-C37B-C1E29EA18F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5636" y="3027854"/>
            <a:ext cx="9939422" cy="3024248"/>
          </a:xfrm>
        </p:spPr>
      </p:pic>
    </p:spTree>
    <p:extLst>
      <p:ext uri="{BB962C8B-B14F-4D97-AF65-F5344CB8AC3E}">
        <p14:creationId xmlns:p14="http://schemas.microsoft.com/office/powerpoint/2010/main" val="162627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5CD25-951D-9008-D25C-50C183D9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73" y="704217"/>
            <a:ext cx="4991884" cy="1081705"/>
          </a:xfrm>
        </p:spPr>
        <p:txBody>
          <a:bodyPr/>
          <a:lstStyle/>
          <a:p>
            <a:r>
              <a:rPr lang="es-ES" dirty="0" err="1">
                <a:ea typeface="+mj-lt"/>
                <a:cs typeface="+mj-lt"/>
              </a:rPr>
              <a:t>Payload</a:t>
            </a:r>
            <a:r>
              <a:rPr lang="es-ES" dirty="0">
                <a:ea typeface="+mj-lt"/>
                <a:cs typeface="+mj-lt"/>
              </a:rPr>
              <a:t> vs. </a:t>
            </a:r>
            <a:r>
              <a:rPr lang="es-ES" dirty="0" err="1">
                <a:ea typeface="+mj-lt"/>
                <a:cs typeface="+mj-lt"/>
              </a:rPr>
              <a:t>Launch</a:t>
            </a:r>
            <a:r>
              <a:rPr lang="es-ES" dirty="0">
                <a:ea typeface="+mj-lt"/>
                <a:cs typeface="+mj-lt"/>
              </a:rPr>
              <a:t> Site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5987D-1E60-852B-C014-9CDEB338A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8374" y="2052116"/>
            <a:ext cx="9987960" cy="8228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s-ES" dirty="0" err="1">
                <a:ea typeface="+mn-lt"/>
                <a:cs typeface="+mn-lt"/>
              </a:rPr>
              <a:t>If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observe </a:t>
            </a:r>
            <a:r>
              <a:rPr lang="es-ES" dirty="0" err="1">
                <a:ea typeface="+mn-lt"/>
                <a:cs typeface="+mn-lt"/>
              </a:rPr>
              <a:t>Payload</a:t>
            </a:r>
            <a:r>
              <a:rPr lang="es-ES" dirty="0">
                <a:ea typeface="+mn-lt"/>
                <a:cs typeface="+mn-lt"/>
              </a:rPr>
              <a:t> Vs.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 </a:t>
            </a:r>
            <a:r>
              <a:rPr lang="es-ES" dirty="0" err="1">
                <a:ea typeface="+mn-lt"/>
                <a:cs typeface="+mn-lt"/>
              </a:rPr>
              <a:t>scatter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point</a:t>
            </a:r>
            <a:r>
              <a:rPr lang="es-ES" dirty="0">
                <a:ea typeface="+mn-lt"/>
                <a:cs typeface="+mn-lt"/>
              </a:rPr>
              <a:t> chart </a:t>
            </a:r>
            <a:r>
              <a:rPr lang="es-ES" dirty="0" err="1">
                <a:ea typeface="+mn-lt"/>
                <a:cs typeface="+mn-lt"/>
              </a:rPr>
              <a:t>you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will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find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VAFBSLC </a:t>
            </a:r>
            <a:r>
              <a:rPr lang="es-ES" dirty="0" err="1">
                <a:ea typeface="+mn-lt"/>
                <a:cs typeface="+mn-lt"/>
              </a:rPr>
              <a:t>launchsite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there</a:t>
            </a:r>
            <a:r>
              <a:rPr lang="es-ES" dirty="0">
                <a:ea typeface="+mn-lt"/>
                <a:cs typeface="+mn-lt"/>
              </a:rPr>
              <a:t> are no </a:t>
            </a:r>
            <a:r>
              <a:rPr lang="es-ES" dirty="0" err="1">
                <a:ea typeface="+mn-lt"/>
                <a:cs typeface="+mn-lt"/>
              </a:rPr>
              <a:t>rockets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heavypayload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mass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greater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than</a:t>
            </a:r>
            <a:r>
              <a:rPr lang="es-ES" dirty="0">
                <a:ea typeface="+mn-lt"/>
                <a:cs typeface="+mn-lt"/>
              </a:rPr>
              <a:t> 10000)</a:t>
            </a:r>
            <a:endParaRPr lang="es-ES" dirty="0">
              <a:cs typeface="Arial" panose="020B0604020202020204"/>
            </a:endParaRP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E43643BA-3F2A-83BC-D82D-5693C1F11A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4036" y="2996193"/>
            <a:ext cx="9990222" cy="2998670"/>
          </a:xfrm>
        </p:spPr>
      </p:pic>
    </p:spTree>
    <p:extLst>
      <p:ext uri="{BB962C8B-B14F-4D97-AF65-F5344CB8AC3E}">
        <p14:creationId xmlns:p14="http://schemas.microsoft.com/office/powerpoint/2010/main" val="51239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DFBE0-24CC-7041-7E47-4971F818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73" y="513717"/>
            <a:ext cx="10300484" cy="108170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>
                <a:ea typeface="+mj-lt"/>
                <a:cs typeface="+mj-lt"/>
              </a:rPr>
              <a:t>Success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Rate</a:t>
            </a:r>
            <a:r>
              <a:rPr lang="es-ES" dirty="0">
                <a:ea typeface="+mj-lt"/>
                <a:cs typeface="+mj-lt"/>
              </a:rPr>
              <a:t> vs. </a:t>
            </a:r>
            <a:r>
              <a:rPr lang="es-ES" dirty="0" err="1">
                <a:ea typeface="+mj-lt"/>
                <a:cs typeface="+mj-lt"/>
              </a:rPr>
              <a:t>Orbit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Type</a:t>
            </a:r>
            <a:r>
              <a:rPr lang="es-ES" dirty="0">
                <a:ea typeface="+mj-lt"/>
                <a:cs typeface="+mj-lt"/>
              </a:rPr>
              <a:t> Flight </a:t>
            </a:r>
            <a:r>
              <a:rPr lang="es-ES" dirty="0" err="1">
                <a:ea typeface="+mj-lt"/>
                <a:cs typeface="+mj-lt"/>
              </a:rPr>
              <a:t>Number</a:t>
            </a:r>
            <a:r>
              <a:rPr lang="es-ES" dirty="0">
                <a:ea typeface="+mj-lt"/>
                <a:cs typeface="+mj-lt"/>
              </a:rPr>
              <a:t> vs. </a:t>
            </a:r>
            <a:r>
              <a:rPr lang="es-ES" dirty="0" err="1">
                <a:ea typeface="+mj-lt"/>
                <a:cs typeface="+mj-lt"/>
              </a:rPr>
              <a:t>Orbit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Type</a:t>
            </a:r>
            <a:br>
              <a:rPr lang="es-ES" dirty="0">
                <a:ea typeface="+mj-lt"/>
                <a:cs typeface="+mj-lt"/>
              </a:rPr>
            </a:br>
            <a:r>
              <a:rPr lang="es-ES" dirty="0" err="1">
                <a:ea typeface="+mj-lt"/>
                <a:cs typeface="+mj-lt"/>
              </a:rPr>
              <a:t>Payload</a:t>
            </a:r>
            <a:r>
              <a:rPr lang="es-ES" dirty="0">
                <a:ea typeface="+mj-lt"/>
                <a:cs typeface="+mj-lt"/>
              </a:rPr>
              <a:t> vs. </a:t>
            </a:r>
            <a:r>
              <a:rPr lang="es-ES" dirty="0" err="1">
                <a:ea typeface="+mj-lt"/>
                <a:cs typeface="+mj-lt"/>
              </a:rPr>
              <a:t>Orbit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Type</a:t>
            </a:r>
            <a:endParaRPr lang="es-ES" dirty="0" err="1">
              <a:cs typeface="Arial" panose="020B060402020202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E9D507-D8B4-312A-1EB2-CDAD3CFB0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9474" y="2052116"/>
            <a:ext cx="10203860" cy="139432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4170" indent="-344170"/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plot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can </a:t>
            </a:r>
            <a:r>
              <a:rPr lang="es-ES" dirty="0" err="1">
                <a:ea typeface="+mn-lt"/>
                <a:cs typeface="+mn-lt"/>
              </a:rPr>
              <a:t>see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ES-L1, GEO, HEO, SSO </a:t>
            </a:r>
            <a:r>
              <a:rPr lang="es-ES" dirty="0" err="1">
                <a:ea typeface="+mn-lt"/>
                <a:cs typeface="+mn-lt"/>
              </a:rPr>
              <a:t>had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most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rate</a:t>
            </a:r>
            <a:r>
              <a:rPr lang="es-ES" dirty="0">
                <a:ea typeface="+mn-lt"/>
                <a:cs typeface="+mn-lt"/>
              </a:rPr>
              <a:t>.</a:t>
            </a:r>
          </a:p>
          <a:p>
            <a:pPr marL="344170" indent="-344170"/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plot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below</a:t>
            </a:r>
            <a:r>
              <a:rPr lang="es-ES" dirty="0">
                <a:ea typeface="+mn-lt"/>
                <a:cs typeface="+mn-lt"/>
              </a:rPr>
              <a:t> shows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Flight 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 vs. </a:t>
            </a:r>
            <a:r>
              <a:rPr lang="es-ES" dirty="0" err="1">
                <a:ea typeface="+mn-lt"/>
                <a:cs typeface="+mn-lt"/>
              </a:rPr>
              <a:t>Orbit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type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observe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in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LEO </a:t>
            </a:r>
            <a:r>
              <a:rPr lang="es-ES" dirty="0" err="1">
                <a:ea typeface="+mn-lt"/>
                <a:cs typeface="+mn-lt"/>
              </a:rPr>
              <a:t>orbit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related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flights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whereas</a:t>
            </a:r>
            <a:r>
              <a:rPr lang="es-ES" dirty="0">
                <a:ea typeface="+mn-lt"/>
                <a:cs typeface="+mn-lt"/>
              </a:rPr>
              <a:t> in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GTO </a:t>
            </a:r>
            <a:r>
              <a:rPr lang="es-ES" dirty="0" err="1">
                <a:ea typeface="+mn-lt"/>
                <a:cs typeface="+mn-lt"/>
              </a:rPr>
              <a:t>orbit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there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no </a:t>
            </a:r>
            <a:r>
              <a:rPr lang="es-ES" dirty="0" err="1">
                <a:ea typeface="+mn-lt"/>
                <a:cs typeface="+mn-lt"/>
              </a:rPr>
              <a:t>relationship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between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flight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orbit</a:t>
            </a:r>
            <a:r>
              <a:rPr lang="es-ES" dirty="0">
                <a:ea typeface="+mn-lt"/>
                <a:cs typeface="+mn-lt"/>
              </a:rPr>
              <a:t>.</a:t>
            </a:r>
          </a:p>
          <a:p>
            <a:pPr marL="344170" indent="-344170"/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can observe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heavy </a:t>
            </a:r>
            <a:r>
              <a:rPr lang="es-ES" dirty="0" err="1">
                <a:ea typeface="+mn-lt"/>
                <a:cs typeface="+mn-lt"/>
              </a:rPr>
              <a:t>payloads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successful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are more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PO, LEO and ISS </a:t>
            </a:r>
            <a:r>
              <a:rPr lang="es-ES" dirty="0" err="1">
                <a:ea typeface="+mn-lt"/>
                <a:cs typeface="+mn-lt"/>
              </a:rPr>
              <a:t>orbits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>
              <a:cs typeface="Arial" panose="020B0604020202020204"/>
            </a:endParaRPr>
          </a:p>
        </p:txBody>
      </p:sp>
      <p:pic>
        <p:nvPicPr>
          <p:cNvPr id="6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18AB7FC-66E7-34B7-21DC-3982D79104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7536" y="3626356"/>
            <a:ext cx="3271922" cy="2728946"/>
          </a:xfrm>
        </p:spPr>
      </p:pic>
      <p:pic>
        <p:nvPicPr>
          <p:cNvPr id="7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BB4926D-9539-21FB-A603-C398C27C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3627624"/>
            <a:ext cx="6604000" cy="27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1D97-E15B-CF89-BE73-C0D208E6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73" y="818517"/>
            <a:ext cx="6287284" cy="1081705"/>
          </a:xfrm>
        </p:spPr>
        <p:txBody>
          <a:bodyPr/>
          <a:lstStyle/>
          <a:p>
            <a:r>
              <a:rPr lang="es-ES" dirty="0" err="1">
                <a:ea typeface="+mj-lt"/>
                <a:cs typeface="+mj-lt"/>
              </a:rPr>
              <a:t>Launch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Success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Yearly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Trend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A3417-27DE-0CBD-3189-033BA0DA2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774" y="1785416"/>
            <a:ext cx="10038760" cy="784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plot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can observe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rate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since</a:t>
            </a:r>
            <a:r>
              <a:rPr lang="es-ES" dirty="0">
                <a:ea typeface="+mn-lt"/>
                <a:cs typeface="+mn-lt"/>
              </a:rPr>
              <a:t> 2013 </a:t>
            </a:r>
            <a:r>
              <a:rPr lang="es-ES" dirty="0" err="1">
                <a:ea typeface="+mn-lt"/>
                <a:cs typeface="+mn-lt"/>
              </a:rPr>
              <a:t>kept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increasing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till</a:t>
            </a:r>
            <a:r>
              <a:rPr lang="es-ES" dirty="0">
                <a:ea typeface="+mn-lt"/>
                <a:cs typeface="+mn-lt"/>
              </a:rPr>
              <a:t> 2020.</a:t>
            </a:r>
            <a:endParaRPr lang="es-ES" dirty="0">
              <a:cs typeface="Arial" panose="020B0604020202020204"/>
            </a:endParaRPr>
          </a:p>
        </p:txBody>
      </p:sp>
      <p:pic>
        <p:nvPicPr>
          <p:cNvPr id="5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CD333A2-883F-F759-81DF-52B2F8298E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24936" y="2620610"/>
            <a:ext cx="5697622" cy="3597437"/>
          </a:xfrm>
        </p:spPr>
      </p:pic>
    </p:spTree>
    <p:extLst>
      <p:ext uri="{BB962C8B-B14F-4D97-AF65-F5344CB8AC3E}">
        <p14:creationId xmlns:p14="http://schemas.microsoft.com/office/powerpoint/2010/main" val="44598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81FB0-446F-B095-A66E-A32C2EF8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73" y="805817"/>
            <a:ext cx="8662184" cy="1081705"/>
          </a:xfrm>
        </p:spPr>
        <p:txBody>
          <a:bodyPr/>
          <a:lstStyle/>
          <a:p>
            <a:pPr algn="ctr"/>
            <a:r>
              <a:rPr lang="es-ES" dirty="0" err="1">
                <a:cs typeface="Arial"/>
              </a:rPr>
              <a:t>Getting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some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insights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from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the</a:t>
            </a:r>
            <a:r>
              <a:rPr lang="es-ES" dirty="0">
                <a:cs typeface="Arial"/>
              </a:rPr>
              <a:t> Data Base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17A37-094B-48BC-30D3-47CFC79B6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874" y="1645716"/>
            <a:ext cx="10165760" cy="507732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key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word</a:t>
            </a:r>
            <a:r>
              <a:rPr lang="es-ES" dirty="0">
                <a:ea typeface="+mn-lt"/>
                <a:cs typeface="+mn-lt"/>
              </a:rPr>
              <a:t> DISTINCT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show </a:t>
            </a:r>
            <a:r>
              <a:rPr lang="es-ES" dirty="0" err="1">
                <a:ea typeface="+mn-lt"/>
                <a:cs typeface="+mn-lt"/>
              </a:rPr>
              <a:t>only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unique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sites </a:t>
            </a: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SpaceX data.</a:t>
            </a:r>
            <a:endParaRPr lang="es-ES"/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>
                <a:ea typeface="+mn-lt"/>
                <a:cs typeface="+mn-lt"/>
              </a:rPr>
              <a:t>Used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query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above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display</a:t>
            </a:r>
            <a:r>
              <a:rPr lang="es-ES" dirty="0">
                <a:ea typeface="+mn-lt"/>
                <a:cs typeface="+mn-lt"/>
              </a:rPr>
              <a:t> 2 </a:t>
            </a:r>
            <a:r>
              <a:rPr lang="es-ES" dirty="0" err="1">
                <a:ea typeface="+mn-lt"/>
                <a:cs typeface="+mn-lt"/>
              </a:rPr>
              <a:t>records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where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sites </a:t>
            </a:r>
            <a:r>
              <a:rPr lang="es-ES" dirty="0" err="1">
                <a:ea typeface="+mn-lt"/>
                <a:cs typeface="+mn-lt"/>
              </a:rPr>
              <a:t>begin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`CCA`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>
                <a:ea typeface="+mn-lt"/>
                <a:cs typeface="+mn-lt"/>
              </a:rPr>
              <a:t>Can </a:t>
            </a:r>
            <a:r>
              <a:rPr lang="es-ES" dirty="0" err="1">
                <a:ea typeface="+mn-lt"/>
                <a:cs typeface="+mn-lt"/>
              </a:rPr>
              <a:t>calculate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total </a:t>
            </a:r>
            <a:r>
              <a:rPr lang="es-ES" dirty="0" err="1">
                <a:ea typeface="+mn-lt"/>
                <a:cs typeface="+mn-lt"/>
              </a:rPr>
              <a:t>payload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carried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boosters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NASA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below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query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>
              <a:cs typeface="Arial" panose="020B0604020202020204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>
                <a:ea typeface="+mn-lt"/>
                <a:cs typeface="+mn-lt"/>
              </a:rPr>
              <a:t>Can </a:t>
            </a:r>
            <a:r>
              <a:rPr lang="es-ES" dirty="0" err="1">
                <a:ea typeface="+mn-lt"/>
                <a:cs typeface="+mn-lt"/>
              </a:rPr>
              <a:t>calculate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average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payload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carried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booster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version</a:t>
            </a:r>
            <a:r>
              <a:rPr lang="es-ES" dirty="0">
                <a:ea typeface="+mn-lt"/>
                <a:cs typeface="+mn-lt"/>
              </a:rPr>
              <a:t> F9 v1.1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below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query</a:t>
            </a:r>
            <a:endParaRPr lang="es-ES" dirty="0" err="1">
              <a:cs typeface="Arial" panose="020B0604020202020204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date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first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successful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ground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pad</a:t>
            </a:r>
            <a:r>
              <a:rPr lang="es-ES" dirty="0">
                <a:ea typeface="+mn-lt"/>
                <a:cs typeface="+mn-lt"/>
              </a:rPr>
              <a:t> can be </a:t>
            </a:r>
            <a:r>
              <a:rPr lang="es-ES" dirty="0" err="1">
                <a:ea typeface="+mn-lt"/>
                <a:cs typeface="+mn-lt"/>
              </a:rPr>
              <a:t>fetched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below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query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>
              <a:cs typeface="Arial" panose="020B0604020202020204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>
                <a:ea typeface="+mn-lt"/>
                <a:cs typeface="+mn-lt"/>
              </a:rPr>
              <a:t>Used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WHERE </a:t>
            </a:r>
            <a:r>
              <a:rPr lang="es-ES" dirty="0" err="1">
                <a:ea typeface="+mn-lt"/>
                <a:cs typeface="+mn-lt"/>
              </a:rPr>
              <a:t>clause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filter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boosters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which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have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successfully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drone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ship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applied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condition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determine </a:t>
            </a:r>
            <a:r>
              <a:rPr lang="es-ES" dirty="0" err="1">
                <a:ea typeface="+mn-lt"/>
                <a:cs typeface="+mn-lt"/>
              </a:rPr>
              <a:t>successful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payload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greater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than</a:t>
            </a:r>
            <a:r>
              <a:rPr lang="es-ES" dirty="0">
                <a:ea typeface="+mn-lt"/>
                <a:cs typeface="+mn-lt"/>
              </a:rPr>
              <a:t> 4000 </a:t>
            </a:r>
            <a:r>
              <a:rPr lang="es-ES" dirty="0" err="1">
                <a:ea typeface="+mn-lt"/>
                <a:cs typeface="+mn-lt"/>
              </a:rPr>
              <a:t>but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than</a:t>
            </a:r>
            <a:r>
              <a:rPr lang="es-ES" dirty="0">
                <a:ea typeface="+mn-lt"/>
                <a:cs typeface="+mn-lt"/>
              </a:rPr>
              <a:t> 6000</a:t>
            </a:r>
            <a:endParaRPr lang="es-ES" dirty="0">
              <a:cs typeface="Arial" panose="020B0604020202020204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>
                <a:ea typeface="+mn-lt"/>
                <a:cs typeface="+mn-lt"/>
              </a:rPr>
              <a:t>Used </a:t>
            </a:r>
            <a:r>
              <a:rPr lang="es-ES" dirty="0" err="1">
                <a:ea typeface="+mn-lt"/>
                <a:cs typeface="+mn-lt"/>
              </a:rPr>
              <a:t>wildcard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like</a:t>
            </a:r>
            <a:r>
              <a:rPr lang="es-ES" dirty="0">
                <a:ea typeface="+mn-lt"/>
                <a:cs typeface="+mn-lt"/>
              </a:rPr>
              <a:t> ‘%’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filter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WHERE LANDING__OUTCOME </a:t>
            </a:r>
            <a:r>
              <a:rPr lang="es-ES" dirty="0" err="1">
                <a:ea typeface="+mn-lt"/>
                <a:cs typeface="+mn-lt"/>
              </a:rPr>
              <a:t>was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failure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 err="1">
                <a:ea typeface="+mn-lt"/>
                <a:cs typeface="+mn-lt"/>
              </a:rPr>
              <a:t>Determined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booster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have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carried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maximum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payload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a </a:t>
            </a:r>
            <a:r>
              <a:rPr lang="es-ES" dirty="0" err="1">
                <a:ea typeface="+mn-lt"/>
                <a:cs typeface="+mn-lt"/>
              </a:rPr>
              <a:t>subquery</a:t>
            </a:r>
            <a:r>
              <a:rPr lang="es-ES" dirty="0">
                <a:ea typeface="+mn-lt"/>
                <a:cs typeface="+mn-lt"/>
              </a:rPr>
              <a:t> in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WHERE </a:t>
            </a:r>
            <a:r>
              <a:rPr lang="es-ES" dirty="0" err="1">
                <a:ea typeface="+mn-lt"/>
                <a:cs typeface="+mn-lt"/>
              </a:rPr>
              <a:t>clause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MAX() </a:t>
            </a:r>
            <a:r>
              <a:rPr lang="es-ES" dirty="0" err="1">
                <a:ea typeface="+mn-lt"/>
                <a:cs typeface="+mn-lt"/>
              </a:rPr>
              <a:t>function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>
              <a:cs typeface="Arial" panose="020B0604020202020204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>
                <a:ea typeface="+mn-lt"/>
                <a:cs typeface="+mn-lt"/>
              </a:rPr>
              <a:t>Used a </a:t>
            </a:r>
            <a:r>
              <a:rPr lang="es-ES" dirty="0" err="1">
                <a:ea typeface="+mn-lt"/>
                <a:cs typeface="+mn-lt"/>
              </a:rPr>
              <a:t>combinations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WHERE </a:t>
            </a:r>
            <a:r>
              <a:rPr lang="es-ES" dirty="0" err="1">
                <a:ea typeface="+mn-lt"/>
                <a:cs typeface="+mn-lt"/>
              </a:rPr>
              <a:t>clause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conditions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filter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failed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outcomes</a:t>
            </a:r>
            <a:r>
              <a:rPr lang="es-ES" dirty="0">
                <a:ea typeface="+mn-lt"/>
                <a:cs typeface="+mn-lt"/>
              </a:rPr>
              <a:t> in </a:t>
            </a:r>
            <a:r>
              <a:rPr lang="es-ES" dirty="0" err="1">
                <a:ea typeface="+mn-lt"/>
                <a:cs typeface="+mn-lt"/>
              </a:rPr>
              <a:t>drone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ship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their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booster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versions</a:t>
            </a:r>
            <a:r>
              <a:rPr lang="es-ES" dirty="0">
                <a:ea typeface="+mn-lt"/>
                <a:cs typeface="+mn-lt"/>
              </a:rPr>
              <a:t>, and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 </a:t>
            </a:r>
            <a:r>
              <a:rPr lang="es-ES" dirty="0" err="1">
                <a:ea typeface="+mn-lt"/>
                <a:cs typeface="+mn-lt"/>
              </a:rPr>
              <a:t>names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year</a:t>
            </a:r>
            <a:r>
              <a:rPr lang="es-ES" dirty="0">
                <a:ea typeface="+mn-lt"/>
                <a:cs typeface="+mn-lt"/>
              </a:rPr>
              <a:t> 2015 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selected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outcomes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COUNT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data and </a:t>
            </a:r>
            <a:r>
              <a:rPr lang="es-ES" dirty="0" err="1">
                <a:ea typeface="+mn-lt"/>
                <a:cs typeface="+mn-lt"/>
              </a:rPr>
              <a:t>used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WHERE </a:t>
            </a:r>
            <a:r>
              <a:rPr lang="es-ES" dirty="0" err="1">
                <a:ea typeface="+mn-lt"/>
                <a:cs typeface="+mn-lt"/>
              </a:rPr>
              <a:t>clause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filter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b="1" dirty="0">
                <a:latin typeface="Consolas"/>
                <a:ea typeface="+mn-lt"/>
                <a:cs typeface="+mn-lt"/>
              </a:rPr>
              <a:t>BETWEEN</a:t>
            </a:r>
            <a:r>
              <a:rPr lang="es-ES" dirty="0">
                <a:latin typeface="Consolas"/>
                <a:ea typeface="+mn-lt"/>
                <a:cs typeface="+mn-lt"/>
              </a:rPr>
              <a:t> 06-04-2010' </a:t>
            </a:r>
            <a:r>
              <a:rPr lang="es-ES" b="1" dirty="0">
                <a:latin typeface="Consolas"/>
                <a:ea typeface="+mn-lt"/>
                <a:cs typeface="+mn-lt"/>
              </a:rPr>
              <a:t>AND</a:t>
            </a:r>
            <a:r>
              <a:rPr lang="es-ES" dirty="0">
                <a:latin typeface="Consolas"/>
                <a:ea typeface="+mn-lt"/>
                <a:cs typeface="+mn-lt"/>
              </a:rPr>
              <a:t> '03-20-2017</a:t>
            </a:r>
            <a:r>
              <a:rPr lang="es-ES" dirty="0">
                <a:latin typeface="Arial"/>
                <a:ea typeface="+mn-lt"/>
                <a:cs typeface="+mn-lt"/>
              </a:rPr>
              <a:t>.</a:t>
            </a:r>
            <a:r>
              <a:rPr lang="es-ES" dirty="0">
                <a:ea typeface="+mn-lt"/>
                <a:cs typeface="+mn-lt"/>
              </a:rPr>
              <a:t> •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applied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GROUP BY </a:t>
            </a:r>
            <a:r>
              <a:rPr lang="es-ES" dirty="0" err="1">
                <a:ea typeface="+mn-lt"/>
                <a:cs typeface="+mn-lt"/>
              </a:rPr>
              <a:t>clause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group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outcomes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ORDER BY </a:t>
            </a:r>
            <a:r>
              <a:rPr lang="es-ES" dirty="0" err="1">
                <a:ea typeface="+mn-lt"/>
                <a:cs typeface="+mn-lt"/>
              </a:rPr>
              <a:t>clause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order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grouped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</a:t>
            </a:r>
            <a:r>
              <a:rPr lang="es-ES" dirty="0">
                <a:ea typeface="+mn-lt"/>
                <a:cs typeface="+mn-lt"/>
              </a:rPr>
              <a:t> in </a:t>
            </a:r>
            <a:r>
              <a:rPr lang="es-ES" dirty="0" err="1">
                <a:ea typeface="+mn-lt"/>
                <a:cs typeface="+mn-lt"/>
              </a:rPr>
              <a:t>descending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order</a:t>
            </a:r>
            <a:endParaRPr lang="es-ES" dirty="0" err="1">
              <a:cs typeface="Arial" panose="020B0604020202020204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endParaRPr lang="es-E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125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39" y="1292428"/>
            <a:ext cx="4474165" cy="4474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6016" y="1620795"/>
            <a:ext cx="3891960" cy="39978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4170" indent="-344170"/>
            <a:r>
              <a:rPr lang="en-US" sz="1500" dirty="0">
                <a:ea typeface="+mn-lt"/>
                <a:cs typeface="+mn-lt"/>
              </a:rPr>
              <a:t>• Executive Summary </a:t>
            </a:r>
            <a:endParaRPr lang="es-ES" dirty="0"/>
          </a:p>
          <a:p>
            <a:pPr marL="344170" indent="-344170"/>
            <a:r>
              <a:rPr lang="en-US" sz="1500" dirty="0">
                <a:ea typeface="+mn-lt"/>
                <a:cs typeface="+mn-lt"/>
              </a:rPr>
              <a:t>• Introduction </a:t>
            </a: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en-US" sz="1500" dirty="0">
                <a:ea typeface="+mn-lt"/>
                <a:cs typeface="+mn-lt"/>
              </a:rPr>
              <a:t>• Methodology 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 sz="1500" dirty="0">
                <a:ea typeface="+mn-lt"/>
                <a:cs typeface="+mn-lt"/>
              </a:rPr>
              <a:t>• Results 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 sz="1500" dirty="0">
                <a:ea typeface="+mn-lt"/>
                <a:cs typeface="+mn-lt"/>
              </a:rPr>
              <a:t>• Conclusion 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 sz="1500" dirty="0">
                <a:ea typeface="+mn-lt"/>
                <a:cs typeface="+mn-lt"/>
              </a:rPr>
              <a:t>• Appendix</a:t>
            </a:r>
            <a:endParaRPr lang="en-US"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8085F20-46E4-71F0-69E7-5219D60BB3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96274" y="3398756"/>
            <a:ext cx="5390560" cy="3463548"/>
          </a:xfrm>
        </p:spPr>
      </p:pic>
      <p:pic>
        <p:nvPicPr>
          <p:cNvPr id="6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E3E9CCF-6E25-A32A-DA8F-44D280E2C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15136" y="-1830"/>
            <a:ext cx="4986422" cy="3457517"/>
          </a:xfrm>
        </p:spPr>
      </p:pic>
    </p:spTree>
    <p:extLst>
      <p:ext uri="{BB962C8B-B14F-4D97-AF65-F5344CB8AC3E}">
        <p14:creationId xmlns:p14="http://schemas.microsoft.com/office/powerpoint/2010/main" val="45659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7AC8F53-CCF6-FBA6-47DE-CDE201DDB5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0574" y="64637"/>
            <a:ext cx="5352460" cy="3730985"/>
          </a:xfrm>
        </p:spPr>
      </p:pic>
      <p:pic>
        <p:nvPicPr>
          <p:cNvPr id="6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997ACC7-F633-72ED-E866-82F2A086E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9936" y="2874190"/>
            <a:ext cx="4961022" cy="3979277"/>
          </a:xfrm>
        </p:spPr>
      </p:pic>
    </p:spTree>
    <p:extLst>
      <p:ext uri="{BB962C8B-B14F-4D97-AF65-F5344CB8AC3E}">
        <p14:creationId xmlns:p14="http://schemas.microsoft.com/office/powerpoint/2010/main" val="364454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C12EDC7-9AA3-CC59-6F7F-5361FE3C30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3974" y="697563"/>
            <a:ext cx="9200560" cy="5703635"/>
          </a:xfrm>
        </p:spPr>
      </p:pic>
    </p:spTree>
    <p:extLst>
      <p:ext uri="{BB962C8B-B14F-4D97-AF65-F5344CB8AC3E}">
        <p14:creationId xmlns:p14="http://schemas.microsoft.com/office/powerpoint/2010/main" val="1946154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C21DC-2950-7B5A-F3C3-B370D803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73" y="742317"/>
            <a:ext cx="5207784" cy="1081705"/>
          </a:xfrm>
        </p:spPr>
        <p:txBody>
          <a:bodyPr/>
          <a:lstStyle/>
          <a:p>
            <a:r>
              <a:rPr lang="es-ES" dirty="0" err="1">
                <a:ea typeface="+mj-lt"/>
                <a:cs typeface="+mj-lt"/>
              </a:rPr>
              <a:t>All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launch</a:t>
            </a:r>
            <a:r>
              <a:rPr lang="es-ES" dirty="0">
                <a:ea typeface="+mj-lt"/>
                <a:cs typeface="+mj-lt"/>
              </a:rPr>
              <a:t> sites </a:t>
            </a:r>
            <a:r>
              <a:rPr lang="es-ES" dirty="0" err="1">
                <a:ea typeface="+mj-lt"/>
                <a:cs typeface="+mj-lt"/>
              </a:rPr>
              <a:t>on</a:t>
            </a:r>
            <a:r>
              <a:rPr lang="es-ES" dirty="0">
                <a:ea typeface="+mj-lt"/>
                <a:cs typeface="+mj-lt"/>
              </a:rPr>
              <a:t> a </a:t>
            </a:r>
            <a:r>
              <a:rPr lang="es-ES" dirty="0" err="1">
                <a:ea typeface="+mj-lt"/>
                <a:cs typeface="+mj-lt"/>
              </a:rPr>
              <a:t>map</a:t>
            </a:r>
            <a:endParaRPr lang="es-ES" dirty="0" err="1"/>
          </a:p>
        </p:txBody>
      </p:sp>
      <p:pic>
        <p:nvPicPr>
          <p:cNvPr id="5" name="Imagen 5" descr="Mapa&#10;&#10;Descripción generada automáticamente">
            <a:extLst>
              <a:ext uri="{FF2B5EF4-FFF2-40B4-BE49-F238E27FC236}">
                <a16:creationId xmlns:a16="http://schemas.microsoft.com/office/drawing/2014/main" id="{174AED21-F0A8-C419-D5BC-B676BB01CF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8374" y="1839312"/>
            <a:ext cx="7562260" cy="4347237"/>
          </a:xfrm>
        </p:spPr>
      </p:pic>
    </p:spTree>
    <p:extLst>
      <p:ext uri="{BB962C8B-B14F-4D97-AF65-F5344CB8AC3E}">
        <p14:creationId xmlns:p14="http://schemas.microsoft.com/office/powerpoint/2010/main" val="841751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A7DD5-DD2C-7405-89E7-04F04EC3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73" y="628017"/>
            <a:ext cx="10084584" cy="1081705"/>
          </a:xfrm>
        </p:spPr>
        <p:txBody>
          <a:bodyPr>
            <a:normAutofit/>
          </a:bodyPr>
          <a:lstStyle/>
          <a:p>
            <a:pPr algn="ctr"/>
            <a:r>
              <a:rPr lang="es-ES" sz="2400" dirty="0" err="1">
                <a:ea typeface="+mj-lt"/>
                <a:cs typeface="+mj-lt"/>
              </a:rPr>
              <a:t>Success</a:t>
            </a:r>
            <a:r>
              <a:rPr lang="es-ES" sz="2400" dirty="0">
                <a:ea typeface="+mj-lt"/>
                <a:cs typeface="+mj-lt"/>
              </a:rPr>
              <a:t>/</a:t>
            </a:r>
            <a:r>
              <a:rPr lang="es-ES" sz="2400" dirty="0" err="1">
                <a:ea typeface="+mj-lt"/>
                <a:cs typeface="+mj-lt"/>
              </a:rPr>
              <a:t>failed</a:t>
            </a:r>
            <a:r>
              <a:rPr lang="es-ES" sz="2400" dirty="0">
                <a:ea typeface="+mj-lt"/>
                <a:cs typeface="+mj-lt"/>
              </a:rPr>
              <a:t> </a:t>
            </a:r>
            <a:r>
              <a:rPr lang="es-ES" sz="2400" dirty="0" err="1">
                <a:ea typeface="+mj-lt"/>
                <a:cs typeface="+mj-lt"/>
              </a:rPr>
              <a:t>launches</a:t>
            </a:r>
            <a:r>
              <a:rPr lang="es-ES" sz="2400" dirty="0">
                <a:ea typeface="+mj-lt"/>
                <a:cs typeface="+mj-lt"/>
              </a:rPr>
              <a:t> </a:t>
            </a:r>
            <a:r>
              <a:rPr lang="es-ES" sz="2400" dirty="0" err="1">
                <a:ea typeface="+mj-lt"/>
                <a:cs typeface="+mj-lt"/>
              </a:rPr>
              <a:t>for</a:t>
            </a:r>
            <a:r>
              <a:rPr lang="es-ES" sz="2400" dirty="0">
                <a:ea typeface="+mj-lt"/>
                <a:cs typeface="+mj-lt"/>
              </a:rPr>
              <a:t> </a:t>
            </a:r>
            <a:r>
              <a:rPr lang="es-ES" sz="2400" dirty="0" err="1">
                <a:ea typeface="+mj-lt"/>
                <a:cs typeface="+mj-lt"/>
              </a:rPr>
              <a:t>each</a:t>
            </a:r>
            <a:r>
              <a:rPr lang="es-ES" sz="2400" dirty="0">
                <a:ea typeface="+mj-lt"/>
                <a:cs typeface="+mj-lt"/>
              </a:rPr>
              <a:t> site </a:t>
            </a:r>
            <a:r>
              <a:rPr lang="es-ES" sz="2400" dirty="0" err="1">
                <a:ea typeface="+mj-lt"/>
                <a:cs typeface="+mj-lt"/>
              </a:rPr>
              <a:t>on</a:t>
            </a:r>
            <a:r>
              <a:rPr lang="es-ES" sz="2400" dirty="0">
                <a:ea typeface="+mj-lt"/>
                <a:cs typeface="+mj-lt"/>
              </a:rPr>
              <a:t> </a:t>
            </a:r>
            <a:r>
              <a:rPr lang="es-ES" sz="2400" dirty="0" err="1">
                <a:ea typeface="+mj-lt"/>
                <a:cs typeface="+mj-lt"/>
              </a:rPr>
              <a:t>the</a:t>
            </a:r>
            <a:r>
              <a:rPr lang="es-ES" sz="2400" dirty="0">
                <a:ea typeface="+mj-lt"/>
                <a:cs typeface="+mj-lt"/>
              </a:rPr>
              <a:t> </a:t>
            </a:r>
            <a:r>
              <a:rPr lang="es-ES" sz="2400" dirty="0" err="1">
                <a:ea typeface="+mj-lt"/>
                <a:cs typeface="+mj-lt"/>
              </a:rPr>
              <a:t>map</a:t>
            </a:r>
            <a:br>
              <a:rPr lang="es-ES" sz="2400" dirty="0">
                <a:ea typeface="+mj-lt"/>
                <a:cs typeface="+mj-lt"/>
              </a:rPr>
            </a:br>
            <a:r>
              <a:rPr lang="es-ES" sz="2400" dirty="0">
                <a:ea typeface="+mj-lt"/>
                <a:cs typeface="+mj-lt"/>
              </a:rPr>
              <a:t>and</a:t>
            </a:r>
            <a:br>
              <a:rPr lang="es-ES" sz="2400" dirty="0">
                <a:ea typeface="+mj-lt"/>
                <a:cs typeface="+mj-lt"/>
              </a:rPr>
            </a:br>
            <a:r>
              <a:rPr lang="es-ES" sz="2400" dirty="0" err="1">
                <a:ea typeface="+mj-lt"/>
                <a:cs typeface="+mj-lt"/>
              </a:rPr>
              <a:t>Success</a:t>
            </a:r>
            <a:r>
              <a:rPr lang="es-ES" sz="2400" dirty="0">
                <a:ea typeface="+mj-lt"/>
                <a:cs typeface="+mj-lt"/>
              </a:rPr>
              <a:t>/</a:t>
            </a:r>
            <a:r>
              <a:rPr lang="es-ES" sz="2400" dirty="0" err="1">
                <a:ea typeface="+mj-lt"/>
                <a:cs typeface="+mj-lt"/>
              </a:rPr>
              <a:t>failed</a:t>
            </a:r>
            <a:r>
              <a:rPr lang="es-ES" sz="2400" dirty="0">
                <a:ea typeface="+mj-lt"/>
                <a:cs typeface="+mj-lt"/>
              </a:rPr>
              <a:t> </a:t>
            </a:r>
            <a:r>
              <a:rPr lang="es-ES" sz="2400" dirty="0" err="1">
                <a:ea typeface="+mj-lt"/>
                <a:cs typeface="+mj-lt"/>
              </a:rPr>
              <a:t>launches</a:t>
            </a:r>
            <a:r>
              <a:rPr lang="es-ES" sz="2400" dirty="0">
                <a:ea typeface="+mj-lt"/>
                <a:cs typeface="+mj-lt"/>
              </a:rPr>
              <a:t> </a:t>
            </a:r>
            <a:r>
              <a:rPr lang="es-ES" sz="2400" dirty="0" err="1">
                <a:ea typeface="+mj-lt"/>
                <a:cs typeface="+mj-lt"/>
              </a:rPr>
              <a:t>for</a:t>
            </a:r>
            <a:r>
              <a:rPr lang="es-ES" sz="2400" dirty="0">
                <a:ea typeface="+mj-lt"/>
                <a:cs typeface="+mj-lt"/>
              </a:rPr>
              <a:t> </a:t>
            </a:r>
            <a:r>
              <a:rPr lang="es-ES" sz="2400" dirty="0" err="1">
                <a:ea typeface="+mj-lt"/>
                <a:cs typeface="+mj-lt"/>
              </a:rPr>
              <a:t>each</a:t>
            </a:r>
            <a:r>
              <a:rPr lang="es-ES" sz="2400" dirty="0">
                <a:ea typeface="+mj-lt"/>
                <a:cs typeface="+mj-lt"/>
              </a:rPr>
              <a:t> site </a:t>
            </a:r>
            <a:r>
              <a:rPr lang="es-ES" sz="2400" dirty="0" err="1">
                <a:ea typeface="+mj-lt"/>
                <a:cs typeface="+mj-lt"/>
              </a:rPr>
              <a:t>on</a:t>
            </a:r>
            <a:r>
              <a:rPr lang="es-ES" sz="2400" dirty="0">
                <a:ea typeface="+mj-lt"/>
                <a:cs typeface="+mj-lt"/>
              </a:rPr>
              <a:t> </a:t>
            </a:r>
            <a:r>
              <a:rPr lang="es-ES" sz="2400" dirty="0" err="1">
                <a:ea typeface="+mj-lt"/>
                <a:cs typeface="+mj-lt"/>
              </a:rPr>
              <a:t>the</a:t>
            </a:r>
            <a:r>
              <a:rPr lang="es-ES" sz="2400" dirty="0">
                <a:ea typeface="+mj-lt"/>
                <a:cs typeface="+mj-lt"/>
              </a:rPr>
              <a:t> </a:t>
            </a:r>
            <a:r>
              <a:rPr lang="es-ES" sz="2400" dirty="0" err="1">
                <a:ea typeface="+mj-lt"/>
                <a:cs typeface="+mj-lt"/>
              </a:rPr>
              <a:t>map</a:t>
            </a:r>
            <a:endParaRPr lang="es-ES" sz="2400" dirty="0" err="1">
              <a:cs typeface="Arial" panose="020B0604020202020204"/>
            </a:endParaRPr>
          </a:p>
        </p:txBody>
      </p:sp>
      <p:pic>
        <p:nvPicPr>
          <p:cNvPr id="5" name="Imagen 5" descr="Mapa&#10;&#10;Descripción generada automáticamente">
            <a:extLst>
              <a:ext uri="{FF2B5EF4-FFF2-40B4-BE49-F238E27FC236}">
                <a16:creationId xmlns:a16="http://schemas.microsoft.com/office/drawing/2014/main" id="{7CCE3114-68DB-1E65-37DC-BDCE4806E5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0274" y="1904143"/>
            <a:ext cx="5428660" cy="3150775"/>
          </a:xfrm>
        </p:spPr>
      </p:pic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30B7E1EF-AEDA-3270-63C2-6AE0B767D8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3936" y="3204531"/>
            <a:ext cx="4554622" cy="3470995"/>
          </a:xfrm>
        </p:spPr>
      </p:pic>
    </p:spTree>
    <p:extLst>
      <p:ext uri="{BB962C8B-B14F-4D97-AF65-F5344CB8AC3E}">
        <p14:creationId xmlns:p14="http://schemas.microsoft.com/office/powerpoint/2010/main" val="2719853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E1597-F8FC-E823-9D4A-A8500B10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73" y="805817"/>
            <a:ext cx="8827284" cy="1081705"/>
          </a:xfrm>
        </p:spPr>
        <p:txBody>
          <a:bodyPr/>
          <a:lstStyle/>
          <a:p>
            <a:pPr algn="l"/>
            <a:r>
              <a:rPr lang="es-ES" sz="2800" dirty="0" err="1">
                <a:ea typeface="+mj-lt"/>
                <a:cs typeface="+mj-lt"/>
              </a:rPr>
              <a:t>Distances</a:t>
            </a:r>
            <a:r>
              <a:rPr lang="es-ES" sz="2800" dirty="0">
                <a:ea typeface="+mj-lt"/>
                <a:cs typeface="+mj-lt"/>
              </a:rPr>
              <a:t> </a:t>
            </a:r>
            <a:r>
              <a:rPr lang="es-ES" sz="2800" dirty="0" err="1">
                <a:ea typeface="+mj-lt"/>
                <a:cs typeface="+mj-lt"/>
              </a:rPr>
              <a:t>between</a:t>
            </a:r>
            <a:r>
              <a:rPr lang="es-ES" sz="2800" dirty="0">
                <a:ea typeface="+mj-lt"/>
                <a:cs typeface="+mj-lt"/>
              </a:rPr>
              <a:t> a </a:t>
            </a:r>
            <a:r>
              <a:rPr lang="es-ES" sz="2800" dirty="0" err="1">
                <a:ea typeface="+mj-lt"/>
                <a:cs typeface="+mj-lt"/>
              </a:rPr>
              <a:t>launch</a:t>
            </a:r>
            <a:r>
              <a:rPr lang="es-ES" sz="2800" dirty="0">
                <a:ea typeface="+mj-lt"/>
                <a:cs typeface="+mj-lt"/>
              </a:rPr>
              <a:t> site </a:t>
            </a:r>
            <a:r>
              <a:rPr lang="es-ES" sz="2800" dirty="0" err="1">
                <a:ea typeface="+mj-lt"/>
                <a:cs typeface="+mj-lt"/>
              </a:rPr>
              <a:t>to</a:t>
            </a:r>
            <a:r>
              <a:rPr lang="es-ES" sz="2800" dirty="0">
                <a:ea typeface="+mj-lt"/>
                <a:cs typeface="+mj-lt"/>
              </a:rPr>
              <a:t> </a:t>
            </a:r>
            <a:r>
              <a:rPr lang="es-ES" sz="2800" dirty="0" err="1">
                <a:ea typeface="+mj-lt"/>
                <a:cs typeface="+mj-lt"/>
              </a:rPr>
              <a:t>his</a:t>
            </a:r>
            <a:r>
              <a:rPr lang="es-ES" sz="2800" dirty="0">
                <a:ea typeface="+mj-lt"/>
                <a:cs typeface="+mj-lt"/>
              </a:rPr>
              <a:t> </a:t>
            </a:r>
            <a:r>
              <a:rPr lang="es-ES" sz="2800" dirty="0" err="1">
                <a:ea typeface="+mj-lt"/>
                <a:cs typeface="+mj-lt"/>
              </a:rPr>
              <a:t>proximities</a:t>
            </a:r>
            <a:endParaRPr lang="es-ES" sz="2800" dirty="0" err="1">
              <a:cs typeface="Arial" panose="020B0604020202020204"/>
            </a:endParaRPr>
          </a:p>
        </p:txBody>
      </p:sp>
      <p:pic>
        <p:nvPicPr>
          <p:cNvPr id="5" name="Imagen 5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26FE6D8F-1895-E69C-5C3B-0D1DD567BA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6874" y="2045240"/>
            <a:ext cx="7930560" cy="1966880"/>
          </a:xfrm>
        </p:spPr>
      </p:pic>
    </p:spTree>
    <p:extLst>
      <p:ext uri="{BB962C8B-B14F-4D97-AF65-F5344CB8AC3E}">
        <p14:creationId xmlns:p14="http://schemas.microsoft.com/office/powerpoint/2010/main" val="416180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6A806-7531-5333-8246-22A59937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973" y="818517"/>
            <a:ext cx="8585984" cy="1081705"/>
          </a:xfrm>
        </p:spPr>
        <p:txBody>
          <a:bodyPr>
            <a:normAutofit/>
          </a:bodyPr>
          <a:lstStyle/>
          <a:p>
            <a:pPr algn="ctr"/>
            <a:r>
              <a:rPr lang="es-ES" sz="2000" dirty="0">
                <a:ea typeface="+mj-lt"/>
                <a:cs typeface="+mj-lt"/>
              </a:rPr>
              <a:t>Pie chart </a:t>
            </a:r>
            <a:r>
              <a:rPr lang="es-ES" sz="2000" dirty="0" err="1">
                <a:ea typeface="+mj-lt"/>
                <a:cs typeface="+mj-lt"/>
              </a:rPr>
              <a:t>showing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the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Launch</a:t>
            </a:r>
            <a:r>
              <a:rPr lang="es-ES" sz="2000" dirty="0">
                <a:ea typeface="+mj-lt"/>
                <a:cs typeface="+mj-lt"/>
              </a:rPr>
              <a:t> site </a:t>
            </a:r>
            <a:r>
              <a:rPr lang="es-ES" sz="2000" dirty="0" err="1">
                <a:ea typeface="+mj-lt"/>
                <a:cs typeface="+mj-lt"/>
              </a:rPr>
              <a:t>with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the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highest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launch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success</a:t>
            </a:r>
            <a:r>
              <a:rPr lang="es-ES" sz="2000" dirty="0">
                <a:ea typeface="+mj-lt"/>
                <a:cs typeface="+mj-lt"/>
              </a:rPr>
              <a:t> ratio and</a:t>
            </a:r>
            <a:br>
              <a:rPr lang="es-ES" sz="2000" dirty="0">
                <a:ea typeface="+mj-lt"/>
                <a:cs typeface="+mj-lt"/>
              </a:rPr>
            </a:br>
            <a:r>
              <a:rPr lang="es-ES" sz="2000" dirty="0" err="1">
                <a:ea typeface="+mj-lt"/>
                <a:cs typeface="+mj-lt"/>
              </a:rPr>
              <a:t>Scatter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plot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of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Payload</a:t>
            </a:r>
            <a:r>
              <a:rPr lang="es-ES" sz="2000" dirty="0">
                <a:ea typeface="+mj-lt"/>
                <a:cs typeface="+mj-lt"/>
              </a:rPr>
              <a:t> vs </a:t>
            </a:r>
            <a:r>
              <a:rPr lang="es-ES" sz="2000" dirty="0" err="1">
                <a:ea typeface="+mj-lt"/>
                <a:cs typeface="+mj-lt"/>
              </a:rPr>
              <a:t>Launch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Outcome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for</a:t>
            </a:r>
            <a:r>
              <a:rPr lang="es-ES" sz="2000" dirty="0">
                <a:ea typeface="+mj-lt"/>
                <a:cs typeface="+mj-lt"/>
              </a:rPr>
              <a:t> </a:t>
            </a:r>
            <a:r>
              <a:rPr lang="es-ES" sz="2000" dirty="0" err="1">
                <a:ea typeface="+mj-lt"/>
                <a:cs typeface="+mj-lt"/>
              </a:rPr>
              <a:t>all</a:t>
            </a:r>
            <a:r>
              <a:rPr lang="es-ES" sz="2000" dirty="0">
                <a:ea typeface="+mj-lt"/>
                <a:cs typeface="+mj-lt"/>
              </a:rPr>
              <a:t> sites</a:t>
            </a:r>
            <a:endParaRPr lang="es-ES" sz="2000" dirty="0"/>
          </a:p>
        </p:txBody>
      </p:sp>
      <p:pic>
        <p:nvPicPr>
          <p:cNvPr id="5" name="Imagen 5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B162906E-5C8B-2AE9-C4AD-D9D4BF6A26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5400000">
            <a:off x="7850474" y="3398142"/>
            <a:ext cx="4755560" cy="1928075"/>
          </a:xfrm>
        </p:spPr>
      </p:pic>
      <p:pic>
        <p:nvPicPr>
          <p:cNvPr id="13" name="Imagen 13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C8A23F2-B9D0-B31A-4410-B24D60D33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18336" y="1978304"/>
            <a:ext cx="7843922" cy="3078649"/>
          </a:xfrm>
        </p:spPr>
      </p:pic>
    </p:spTree>
    <p:extLst>
      <p:ext uri="{BB962C8B-B14F-4D97-AF65-F5344CB8AC3E}">
        <p14:creationId xmlns:p14="http://schemas.microsoft.com/office/powerpoint/2010/main" val="2632627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282AB-C08F-0DF9-9028-F5DBE2C9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73" y="869317"/>
            <a:ext cx="4712484" cy="1081705"/>
          </a:xfrm>
        </p:spPr>
        <p:txBody>
          <a:bodyPr/>
          <a:lstStyle/>
          <a:p>
            <a:r>
              <a:rPr lang="es-ES" dirty="0" err="1">
                <a:ea typeface="+mj-lt"/>
                <a:cs typeface="+mj-lt"/>
              </a:rPr>
              <a:t>Classification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Accuracy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EB17C-064A-1258-4ED6-DDF961387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5874" y="1963216"/>
            <a:ext cx="3891960" cy="1229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decision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tree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classifier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model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highest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classification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accuracy</a:t>
            </a:r>
            <a:endParaRPr lang="es-ES" dirty="0" err="1">
              <a:cs typeface="Arial" panose="020B0604020202020204"/>
            </a:endParaRPr>
          </a:p>
        </p:txBody>
      </p:sp>
      <p:pic>
        <p:nvPicPr>
          <p:cNvPr id="5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F74CEBF-4B59-5146-615D-C46D3DB178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42236" y="3555652"/>
            <a:ext cx="7882022" cy="226075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CB194A9-2A54-1667-F40E-4F2D2F738AC1}"/>
              </a:ext>
            </a:extLst>
          </p:cNvPr>
          <p:cNvSpPr txBox="1"/>
          <p:nvPr/>
        </p:nvSpPr>
        <p:spPr>
          <a:xfrm>
            <a:off x="6553200" y="195580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err="1">
                <a:cs typeface="Arial"/>
              </a:rPr>
              <a:t>It</a:t>
            </a:r>
            <a:r>
              <a:rPr lang="es-ES" dirty="0">
                <a:cs typeface="Arial"/>
              </a:rPr>
              <a:t> </a:t>
            </a:r>
            <a:r>
              <a:rPr lang="es-ES" dirty="0" err="1">
                <a:cs typeface="Arial"/>
              </a:rPr>
              <a:t>gives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us</a:t>
            </a:r>
            <a:r>
              <a:rPr lang="es-ES" dirty="0">
                <a:cs typeface="Arial"/>
              </a:rPr>
              <a:t> a 87% </a:t>
            </a:r>
            <a:r>
              <a:rPr lang="es-ES" dirty="0" err="1">
                <a:cs typeface="Arial"/>
              </a:rPr>
              <a:t>of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confidence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probably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could</a:t>
            </a:r>
            <a:r>
              <a:rPr lang="es-ES" dirty="0">
                <a:cs typeface="Arial"/>
              </a:rPr>
              <a:t> be </a:t>
            </a:r>
            <a:r>
              <a:rPr lang="es-ES" dirty="0" err="1">
                <a:cs typeface="Arial"/>
              </a:rPr>
              <a:t>improve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with</a:t>
            </a:r>
            <a:r>
              <a:rPr lang="es-ES" dirty="0">
                <a:cs typeface="Arial"/>
              </a:rPr>
              <a:t> more data.</a:t>
            </a:r>
          </a:p>
        </p:txBody>
      </p:sp>
    </p:spTree>
    <p:extLst>
      <p:ext uri="{BB962C8B-B14F-4D97-AF65-F5344CB8AC3E}">
        <p14:creationId xmlns:p14="http://schemas.microsoft.com/office/powerpoint/2010/main" val="2904750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5B623-C2EA-6AC0-9B82-E7633047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873" y="818517"/>
            <a:ext cx="3518684" cy="1081705"/>
          </a:xfrm>
        </p:spPr>
        <p:txBody>
          <a:bodyPr/>
          <a:lstStyle/>
          <a:p>
            <a:r>
              <a:rPr lang="es-ES" dirty="0" err="1">
                <a:ea typeface="+mj-lt"/>
                <a:cs typeface="+mj-lt"/>
              </a:rPr>
              <a:t>Confusion</a:t>
            </a:r>
            <a:r>
              <a:rPr lang="es-ES" dirty="0">
                <a:ea typeface="+mj-lt"/>
                <a:cs typeface="+mj-lt"/>
              </a:rPr>
              <a:t> Matrix</a:t>
            </a:r>
            <a:endParaRPr lang="es-ES" dirty="0"/>
          </a:p>
        </p:txBody>
      </p:sp>
      <p:pic>
        <p:nvPicPr>
          <p:cNvPr id="5" name="Imagen 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BFF1605-5AAC-5E4B-2F8D-863E1DDEE2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5229" y="2179368"/>
            <a:ext cx="5226050" cy="3756025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5CE50E-B651-6063-F788-48D136FC8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confusion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matrix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decision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tree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classifier</a:t>
            </a:r>
            <a:r>
              <a:rPr lang="es-ES" dirty="0">
                <a:ea typeface="+mn-lt"/>
                <a:cs typeface="+mn-lt"/>
              </a:rPr>
              <a:t> shows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classifier</a:t>
            </a:r>
            <a:r>
              <a:rPr lang="es-ES" dirty="0">
                <a:ea typeface="+mn-lt"/>
                <a:cs typeface="+mn-lt"/>
              </a:rPr>
              <a:t> can </a:t>
            </a:r>
            <a:r>
              <a:rPr lang="es-ES" dirty="0" err="1">
                <a:ea typeface="+mn-lt"/>
                <a:cs typeface="+mn-lt"/>
              </a:rPr>
              <a:t>distinguish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between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different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classes</a:t>
            </a:r>
            <a:r>
              <a:rPr lang="es-ES" dirty="0">
                <a:ea typeface="+mn-lt"/>
                <a:cs typeface="+mn-lt"/>
              </a:rPr>
              <a:t>. </a:t>
            </a:r>
            <a:endParaRPr lang="es-ES" dirty="0" err="1">
              <a:ea typeface="+mn-lt"/>
              <a:cs typeface="+mn-lt"/>
            </a:endParaRPr>
          </a:p>
          <a:p>
            <a:pPr marL="344170" indent="-344170"/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major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problem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false positives. i.e. </a:t>
            </a:r>
            <a:r>
              <a:rPr lang="es-ES" dirty="0" err="1">
                <a:ea typeface="+mn-lt"/>
                <a:cs typeface="+mn-lt"/>
              </a:rPr>
              <a:t>unsuccessful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marked</a:t>
            </a:r>
            <a:r>
              <a:rPr lang="es-ES" dirty="0">
                <a:ea typeface="+mn-lt"/>
                <a:cs typeface="+mn-lt"/>
              </a:rPr>
              <a:t> as </a:t>
            </a:r>
            <a:r>
              <a:rPr lang="es-ES" dirty="0" err="1">
                <a:ea typeface="+mn-lt"/>
                <a:cs typeface="+mn-lt"/>
              </a:rPr>
              <a:t>successful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classifier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10621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86EEA-8C53-149B-F2FF-2D37519C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73" y="805817"/>
            <a:ext cx="5233184" cy="1081705"/>
          </a:xfrm>
        </p:spPr>
        <p:txBody>
          <a:bodyPr/>
          <a:lstStyle/>
          <a:p>
            <a:r>
              <a:rPr lang="es-ES" dirty="0" err="1">
                <a:ea typeface="+mj-lt"/>
                <a:cs typeface="+mj-lt"/>
              </a:rPr>
              <a:t>Conclusions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06C2A-1C3A-DFEA-463C-DE0B86D0D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0774" y="2064816"/>
            <a:ext cx="9657760" cy="3489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s-ES" dirty="0" err="1">
                <a:ea typeface="+mn-lt"/>
                <a:cs typeface="+mn-lt"/>
              </a:rPr>
              <a:t>It</a:t>
            </a:r>
            <a:r>
              <a:rPr lang="es-ES" dirty="0">
                <a:ea typeface="+mn-lt"/>
                <a:cs typeface="+mn-lt"/>
              </a:rPr>
              <a:t> can be </a:t>
            </a:r>
            <a:r>
              <a:rPr lang="es-ES" dirty="0" err="1">
                <a:ea typeface="+mn-lt"/>
                <a:cs typeface="+mn-lt"/>
              </a:rPr>
              <a:t>concluded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: •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larger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flight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amount</a:t>
            </a:r>
            <a:r>
              <a:rPr lang="es-ES" dirty="0">
                <a:ea typeface="+mn-lt"/>
                <a:cs typeface="+mn-lt"/>
              </a:rPr>
              <a:t> at a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site,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greater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rate</a:t>
            </a:r>
            <a:r>
              <a:rPr lang="es-ES" dirty="0">
                <a:ea typeface="+mn-lt"/>
                <a:cs typeface="+mn-lt"/>
              </a:rPr>
              <a:t> at a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site. </a:t>
            </a:r>
          </a:p>
          <a:p>
            <a:pPr marL="344170" indent="-344170"/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rate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started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increase</a:t>
            </a:r>
            <a:r>
              <a:rPr lang="es-ES" dirty="0">
                <a:ea typeface="+mn-lt"/>
                <a:cs typeface="+mn-lt"/>
              </a:rPr>
              <a:t> in 2013 </a:t>
            </a:r>
            <a:r>
              <a:rPr lang="es-ES" dirty="0" err="1">
                <a:ea typeface="+mn-lt"/>
                <a:cs typeface="+mn-lt"/>
              </a:rPr>
              <a:t>till</a:t>
            </a:r>
            <a:r>
              <a:rPr lang="es-ES" dirty="0">
                <a:ea typeface="+mn-lt"/>
                <a:cs typeface="+mn-lt"/>
              </a:rPr>
              <a:t> 2020. </a:t>
            </a:r>
          </a:p>
          <a:p>
            <a:pPr marL="344170" indent="-344170"/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Orbits</a:t>
            </a:r>
            <a:r>
              <a:rPr lang="es-ES" dirty="0">
                <a:ea typeface="+mn-lt"/>
                <a:cs typeface="+mn-lt"/>
              </a:rPr>
              <a:t> ES-L1, GEO, HEO, SSO, VLEO </a:t>
            </a:r>
            <a:r>
              <a:rPr lang="es-ES" dirty="0" err="1">
                <a:ea typeface="+mn-lt"/>
                <a:cs typeface="+mn-lt"/>
              </a:rPr>
              <a:t>had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most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rate</a:t>
            </a:r>
            <a:r>
              <a:rPr lang="es-ES" dirty="0">
                <a:ea typeface="+mn-lt"/>
                <a:cs typeface="+mn-lt"/>
              </a:rPr>
              <a:t>.</a:t>
            </a:r>
          </a:p>
          <a:p>
            <a:pPr marL="344170" indent="-344170"/>
            <a:r>
              <a:rPr lang="es-ES" dirty="0">
                <a:ea typeface="+mn-lt"/>
                <a:cs typeface="+mn-lt"/>
              </a:rPr>
              <a:t> KSC LC-39A </a:t>
            </a:r>
            <a:r>
              <a:rPr lang="es-ES" dirty="0" err="1">
                <a:ea typeface="+mn-lt"/>
                <a:cs typeface="+mn-lt"/>
              </a:rPr>
              <a:t>had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most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successful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any</a:t>
            </a:r>
            <a:r>
              <a:rPr lang="es-ES" dirty="0">
                <a:ea typeface="+mn-lt"/>
                <a:cs typeface="+mn-lt"/>
              </a:rPr>
              <a:t> sites.</a:t>
            </a:r>
          </a:p>
          <a:p>
            <a:pPr marL="344170" indent="-344170"/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Decision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tree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classifier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best</a:t>
            </a:r>
            <a:r>
              <a:rPr lang="es-ES" dirty="0">
                <a:ea typeface="+mn-lt"/>
                <a:cs typeface="+mn-lt"/>
              </a:rPr>
              <a:t> machine </a:t>
            </a:r>
            <a:r>
              <a:rPr lang="es-ES" dirty="0" err="1">
                <a:ea typeface="+mn-lt"/>
                <a:cs typeface="+mn-lt"/>
              </a:rPr>
              <a:t>learning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algorithm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task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6652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3990" y="1796869"/>
            <a:ext cx="4333433" cy="446544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• Summary of methodologies 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- Data Collection through API 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- Data Collection with Web Scraping 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- Data Wrangling 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- Exploratory Data Analysis with SQL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- Exploratory Data Analysis with Data 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• Visualization 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- Interactive Visual Analytics with Folium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 - Machine Learning Prediction </a:t>
            </a:r>
            <a:br>
              <a:rPr lang="en-US" sz="2200" dirty="0">
                <a:ea typeface="+mn-lt"/>
                <a:cs typeface="+mn-lt"/>
              </a:rPr>
            </a:b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• Summary of all results 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- Exploratory Data Analysis result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- Interactive analytics in screenshots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- Predictive Analytics result</a:t>
            </a:r>
            <a:endParaRPr lang="es-ES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98" y="1484690"/>
            <a:ext cx="4502920" cy="44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99CC7-FC28-3C0E-93C0-AD4570AA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73" y="780417"/>
            <a:ext cx="6541284" cy="1081705"/>
          </a:xfrm>
        </p:spPr>
        <p:txBody>
          <a:bodyPr>
            <a:normAutofit/>
          </a:bodyPr>
          <a:lstStyle/>
          <a:p>
            <a:r>
              <a:rPr lang="es-ES" dirty="0">
                <a:cs typeface="Arial"/>
              </a:rPr>
              <a:t>…...................Note......................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68DCB-A0AD-2CFD-CC0F-63068FB84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274" y="2115616"/>
            <a:ext cx="10356260" cy="1470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dirty="0">
                <a:cs typeface="Arial" panose="020B0604020202020204"/>
              </a:rPr>
              <a:t>After </a:t>
            </a:r>
            <a:r>
              <a:rPr lang="es-ES" dirty="0" err="1">
                <a:cs typeface="Arial" panose="020B0604020202020204"/>
              </a:rPr>
              <a:t>This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Presentation</a:t>
            </a:r>
            <a:r>
              <a:rPr lang="es-ES" dirty="0">
                <a:cs typeface="Arial" panose="020B0604020202020204"/>
              </a:rPr>
              <a:t> i </a:t>
            </a:r>
            <a:r>
              <a:rPr lang="es-ES" dirty="0" err="1">
                <a:cs typeface="Arial" panose="020B0604020202020204"/>
              </a:rPr>
              <a:t>will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expend</a:t>
            </a:r>
            <a:r>
              <a:rPr lang="es-ES" dirty="0">
                <a:cs typeface="Arial" panose="020B0604020202020204"/>
              </a:rPr>
              <a:t> more time in </a:t>
            </a:r>
            <a:r>
              <a:rPr lang="es-ES" dirty="0" err="1">
                <a:cs typeface="Arial" panose="020B0604020202020204"/>
              </a:rPr>
              <a:t>improve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this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but</a:t>
            </a:r>
            <a:r>
              <a:rPr lang="es-ES" dirty="0">
                <a:cs typeface="Arial" panose="020B0604020202020204"/>
              </a:rPr>
              <a:t> at </a:t>
            </a:r>
            <a:r>
              <a:rPr lang="es-ES" dirty="0" err="1">
                <a:cs typeface="Arial" panose="020B0604020202020204"/>
              </a:rPr>
              <a:t>the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moment</a:t>
            </a:r>
            <a:r>
              <a:rPr lang="es-ES" dirty="0">
                <a:cs typeface="Arial" panose="020B0604020202020204"/>
              </a:rPr>
              <a:t> i </a:t>
            </a:r>
            <a:r>
              <a:rPr lang="es-ES" dirty="0" err="1">
                <a:cs typeface="Arial" panose="020B0604020202020204"/>
              </a:rPr>
              <a:t>got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few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hours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until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my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subscripcion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ends</a:t>
            </a:r>
            <a:r>
              <a:rPr lang="es-ES" dirty="0">
                <a:cs typeface="Arial" panose="020B0604020202020204"/>
              </a:rPr>
              <a:t> so </a:t>
            </a:r>
            <a:r>
              <a:rPr lang="es-ES" dirty="0" err="1">
                <a:cs typeface="Arial" panose="020B0604020202020204"/>
              </a:rPr>
              <a:t>this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is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the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best</a:t>
            </a:r>
            <a:r>
              <a:rPr lang="es-ES" dirty="0">
                <a:cs typeface="Arial" panose="020B0604020202020204"/>
              </a:rPr>
              <a:t> i </a:t>
            </a:r>
            <a:r>
              <a:rPr lang="es-ES" dirty="0" err="1">
                <a:cs typeface="Arial" panose="020B0604020202020204"/>
              </a:rPr>
              <a:t>could</a:t>
            </a:r>
            <a:r>
              <a:rPr lang="es-ES" dirty="0">
                <a:cs typeface="Arial" panose="020B0604020202020204"/>
              </a:rPr>
              <a:t> do </a:t>
            </a:r>
            <a:r>
              <a:rPr lang="es-ES" dirty="0" err="1">
                <a:cs typeface="Arial" panose="020B0604020202020204"/>
              </a:rPr>
              <a:t>with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the</a:t>
            </a:r>
            <a:r>
              <a:rPr lang="es-ES" dirty="0">
                <a:cs typeface="Arial" panose="020B0604020202020204"/>
              </a:rPr>
              <a:t> time i </a:t>
            </a:r>
            <a:r>
              <a:rPr lang="es-ES" dirty="0" err="1">
                <a:cs typeface="Arial" panose="020B0604020202020204"/>
              </a:rPr>
              <a:t>had</a:t>
            </a:r>
            <a:r>
              <a:rPr lang="es-ES" dirty="0">
                <a:cs typeface="Arial" panose="020B0604020202020204"/>
              </a:rPr>
              <a:t>, i </a:t>
            </a:r>
            <a:r>
              <a:rPr lang="es-ES" dirty="0" err="1">
                <a:cs typeface="Arial" panose="020B0604020202020204"/>
              </a:rPr>
              <a:t>gope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you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apreciate</a:t>
            </a:r>
            <a:r>
              <a:rPr lang="es-ES" dirty="0">
                <a:cs typeface="Arial" panose="020B0604020202020204"/>
              </a:rPr>
              <a:t> and </a:t>
            </a:r>
            <a:r>
              <a:rPr lang="es-ES" dirty="0" err="1">
                <a:cs typeface="Arial" panose="020B0604020202020204"/>
              </a:rPr>
              <a:t>enjoy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the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work</a:t>
            </a:r>
            <a:r>
              <a:rPr lang="es-ES" dirty="0">
                <a:cs typeface="Arial" panose="020B0604020202020204"/>
              </a:rPr>
              <a:t>, </a:t>
            </a:r>
            <a:r>
              <a:rPr lang="es-ES" dirty="0" err="1">
                <a:cs typeface="Arial" panose="020B0604020202020204"/>
              </a:rPr>
              <a:t>see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you</a:t>
            </a:r>
            <a:r>
              <a:rPr lang="es-ES" dirty="0">
                <a:cs typeface="Arial" panose="020B0604020202020204"/>
              </a:rPr>
              <a:t> </a:t>
            </a:r>
            <a:r>
              <a:rPr lang="es-ES" dirty="0" err="1">
                <a:cs typeface="Arial" panose="020B0604020202020204"/>
              </a:rPr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196859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04" y="788044"/>
            <a:ext cx="4218927" cy="424768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5042168" y="1881852"/>
            <a:ext cx="5848317" cy="3799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IBM Plex Mono Text"/>
              </a:rPr>
              <a:t>Project background and context Space X advertises Falcon 9 rocket launches on its website with a cost of 62 million dollars; other providers cost upward of 165 million dollars each, much of the savings is because Space X can reuse the first stage. Therefore, if we can determine if the first stage will land, we can determine the cost of a launch. This information can be used if an alternate company wants to bid against space X for a rocket launch. This goal of the project is to create a machine learning pipeline to predict if the first stage will land successfully </a:t>
            </a:r>
            <a:endParaRPr lang="es-ES" sz="1400">
              <a:solidFill>
                <a:schemeClr val="tx1"/>
              </a:solidFill>
              <a:latin typeface="IBM Plex Mono Text"/>
            </a:endParaRPr>
          </a:p>
          <a:p>
            <a:r>
              <a:rPr lang="en-US" sz="1400" dirty="0">
                <a:solidFill>
                  <a:schemeClr val="tx1"/>
                </a:solidFill>
                <a:latin typeface="IBM Plex Mono Text"/>
              </a:rPr>
              <a:t>Problems you want to find answers - What factors determine if the rocket will land successfully? - The interaction amongst various features that determine the success rate of a successful landing. - What operating conditions needs to be in place to ensure a successful landing program.</a:t>
            </a:r>
            <a:endParaRPr lang="es-ES" sz="1400">
              <a:solidFill>
                <a:schemeClr val="tx1"/>
              </a:solidFill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2022" y="1656212"/>
            <a:ext cx="4569461" cy="45926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Executive Summary </a:t>
            </a:r>
            <a:endParaRPr lang="es-E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• Data collection methodology: 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• Data was collected using SpaceX API and  web scraping from Wikipedia 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• Perform data wrangling 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• One-hot encoding was applied to categorical features 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• Perform exploratory data analysis (EDA) using visualization and SQL 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• Perform interactive visual analytics using Folium and </a:t>
            </a:r>
            <a:r>
              <a:rPr lang="en-US" sz="2200" dirty="0" err="1">
                <a:ea typeface="+mn-lt"/>
                <a:cs typeface="+mn-lt"/>
              </a:rPr>
              <a:t>Plotly</a:t>
            </a:r>
            <a:r>
              <a:rPr lang="en-US" sz="2200" dirty="0">
                <a:ea typeface="+mn-lt"/>
                <a:cs typeface="+mn-lt"/>
              </a:rPr>
              <a:t> Dash 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• Perform predictive analysis using classification models 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• How to build, tune, evaluate classification models</a:t>
            </a:r>
            <a:endParaRPr lang="es-ES"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49" y="1716690"/>
            <a:ext cx="4560430" cy="458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6BB11-0633-2224-E31E-8E8D4C7D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cs typeface="Arial"/>
              </a:rPr>
              <a:t>Data </a:t>
            </a:r>
            <a:r>
              <a:rPr lang="es-ES" dirty="0" err="1">
                <a:cs typeface="Arial"/>
              </a:rPr>
              <a:t>Collection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A4FEA0-5A66-9F62-B753-24E5D7307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5374" y="1988616"/>
            <a:ext cx="3891960" cy="399782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4170" indent="-344170"/>
            <a:r>
              <a:rPr lang="es-ES" dirty="0">
                <a:ea typeface="+mn-lt"/>
                <a:cs typeface="+mn-lt"/>
              </a:rPr>
              <a:t>•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data </a:t>
            </a:r>
            <a:r>
              <a:rPr lang="es-ES" dirty="0" err="1">
                <a:ea typeface="+mn-lt"/>
                <a:cs typeface="+mn-lt"/>
              </a:rPr>
              <a:t>was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collected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various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methods</a:t>
            </a:r>
            <a:r>
              <a:rPr lang="es-ES" dirty="0">
                <a:ea typeface="+mn-lt"/>
                <a:cs typeface="+mn-lt"/>
              </a:rPr>
              <a:t> </a:t>
            </a:r>
            <a:br>
              <a:rPr lang="es-ES" dirty="0">
                <a:ea typeface="+mn-lt"/>
                <a:cs typeface="+mn-lt"/>
              </a:rPr>
            </a:br>
            <a:r>
              <a:rPr lang="es-ES" dirty="0">
                <a:ea typeface="+mn-lt"/>
                <a:cs typeface="+mn-lt"/>
              </a:rPr>
              <a:t>- Data </a:t>
            </a:r>
            <a:r>
              <a:rPr lang="es-ES" dirty="0" err="1">
                <a:ea typeface="+mn-lt"/>
                <a:cs typeface="+mn-lt"/>
              </a:rPr>
              <a:t>collection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was</a:t>
            </a:r>
            <a:r>
              <a:rPr lang="es-ES" dirty="0">
                <a:ea typeface="+mn-lt"/>
                <a:cs typeface="+mn-lt"/>
              </a:rPr>
              <a:t> done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get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request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SpaceX API. </a:t>
            </a:r>
            <a:br>
              <a:rPr lang="es-ES" dirty="0">
                <a:ea typeface="+mn-lt"/>
                <a:cs typeface="+mn-lt"/>
              </a:rPr>
            </a:br>
            <a:r>
              <a:rPr lang="es-ES" dirty="0">
                <a:ea typeface="+mn-lt"/>
                <a:cs typeface="+mn-lt"/>
              </a:rPr>
              <a:t>- Next,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decoded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response </a:t>
            </a:r>
            <a:r>
              <a:rPr lang="es-ES" dirty="0" err="1">
                <a:ea typeface="+mn-lt"/>
                <a:cs typeface="+mn-lt"/>
              </a:rPr>
              <a:t>content</a:t>
            </a:r>
            <a:r>
              <a:rPr lang="es-ES" dirty="0">
                <a:ea typeface="+mn-lt"/>
                <a:cs typeface="+mn-lt"/>
              </a:rPr>
              <a:t> as a </a:t>
            </a:r>
            <a:r>
              <a:rPr lang="es-ES" dirty="0" err="1">
                <a:ea typeface="+mn-lt"/>
                <a:cs typeface="+mn-lt"/>
              </a:rPr>
              <a:t>Json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.</a:t>
            </a:r>
            <a:r>
              <a:rPr lang="es-ES" dirty="0" err="1">
                <a:ea typeface="+mn-lt"/>
                <a:cs typeface="+mn-lt"/>
              </a:rPr>
              <a:t>json</a:t>
            </a:r>
            <a:r>
              <a:rPr lang="es-ES" dirty="0">
                <a:ea typeface="+mn-lt"/>
                <a:cs typeface="+mn-lt"/>
              </a:rPr>
              <a:t>() </a:t>
            </a:r>
            <a:r>
              <a:rPr lang="es-ES" dirty="0" err="1">
                <a:ea typeface="+mn-lt"/>
                <a:cs typeface="+mn-lt"/>
              </a:rPr>
              <a:t>function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call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turn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into</a:t>
            </a:r>
            <a:r>
              <a:rPr lang="es-ES" dirty="0">
                <a:ea typeface="+mn-lt"/>
                <a:cs typeface="+mn-lt"/>
              </a:rPr>
              <a:t> a pandas </a:t>
            </a:r>
            <a:r>
              <a:rPr lang="es-ES" dirty="0" err="1">
                <a:ea typeface="+mn-lt"/>
                <a:cs typeface="+mn-lt"/>
              </a:rPr>
              <a:t>dataframe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using</a:t>
            </a:r>
            <a:r>
              <a:rPr lang="es-ES" dirty="0">
                <a:ea typeface="+mn-lt"/>
                <a:cs typeface="+mn-lt"/>
              </a:rPr>
              <a:t> .</a:t>
            </a:r>
            <a:r>
              <a:rPr lang="es-ES" dirty="0" err="1">
                <a:ea typeface="+mn-lt"/>
                <a:cs typeface="+mn-lt"/>
              </a:rPr>
              <a:t>json_normalize</a:t>
            </a:r>
            <a:r>
              <a:rPr lang="es-ES" dirty="0">
                <a:ea typeface="+mn-lt"/>
                <a:cs typeface="+mn-lt"/>
              </a:rPr>
              <a:t>(). </a:t>
            </a:r>
            <a:br>
              <a:rPr lang="es-ES" dirty="0">
                <a:ea typeface="+mn-lt"/>
                <a:cs typeface="+mn-lt"/>
              </a:rPr>
            </a:br>
            <a:r>
              <a:rPr lang="es-ES" dirty="0">
                <a:ea typeface="+mn-lt"/>
                <a:cs typeface="+mn-lt"/>
              </a:rPr>
              <a:t>-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cleaned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data, </a:t>
            </a:r>
            <a:r>
              <a:rPr lang="es-ES" dirty="0" err="1">
                <a:ea typeface="+mn-lt"/>
                <a:cs typeface="+mn-lt"/>
              </a:rPr>
              <a:t>checked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missing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values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fill</a:t>
            </a:r>
            <a:r>
              <a:rPr lang="es-ES" dirty="0">
                <a:ea typeface="+mn-lt"/>
                <a:cs typeface="+mn-lt"/>
              </a:rPr>
              <a:t> in </a:t>
            </a:r>
            <a:r>
              <a:rPr lang="es-ES" dirty="0" err="1">
                <a:ea typeface="+mn-lt"/>
                <a:cs typeface="+mn-lt"/>
              </a:rPr>
              <a:t>missing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values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where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necessary</a:t>
            </a:r>
            <a:r>
              <a:rPr lang="es-ES" dirty="0">
                <a:ea typeface="+mn-lt"/>
                <a:cs typeface="+mn-lt"/>
              </a:rPr>
              <a:t>. </a:t>
            </a:r>
            <a:br>
              <a:rPr lang="es-ES" dirty="0">
                <a:ea typeface="+mn-lt"/>
                <a:cs typeface="+mn-lt"/>
              </a:rPr>
            </a:br>
            <a:r>
              <a:rPr lang="es-ES" dirty="0">
                <a:ea typeface="+mn-lt"/>
                <a:cs typeface="+mn-lt"/>
              </a:rPr>
              <a:t>- In </a:t>
            </a:r>
            <a:r>
              <a:rPr lang="es-ES" dirty="0" err="1">
                <a:ea typeface="+mn-lt"/>
                <a:cs typeface="+mn-lt"/>
              </a:rPr>
              <a:t>addition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performed</a:t>
            </a:r>
            <a:r>
              <a:rPr lang="es-ES" dirty="0">
                <a:ea typeface="+mn-lt"/>
                <a:cs typeface="+mn-lt"/>
              </a:rPr>
              <a:t> web </a:t>
            </a:r>
            <a:r>
              <a:rPr lang="es-ES" dirty="0" err="1">
                <a:ea typeface="+mn-lt"/>
                <a:cs typeface="+mn-lt"/>
              </a:rPr>
              <a:t>scraping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Wikipedia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Falcon 9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records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BeautifulSoup</a:t>
            </a:r>
            <a:r>
              <a:rPr lang="es-ES" dirty="0">
                <a:ea typeface="+mn-lt"/>
                <a:cs typeface="+mn-lt"/>
              </a:rPr>
              <a:t>. </a:t>
            </a:r>
            <a:br>
              <a:rPr lang="es-ES" dirty="0">
                <a:ea typeface="+mn-lt"/>
                <a:cs typeface="+mn-lt"/>
              </a:rPr>
            </a:br>
            <a:r>
              <a:rPr lang="es-ES" dirty="0">
                <a:ea typeface="+mn-lt"/>
                <a:cs typeface="+mn-lt"/>
              </a:rPr>
              <a:t>-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objective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was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extract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records</a:t>
            </a:r>
            <a:r>
              <a:rPr lang="es-ES" dirty="0">
                <a:ea typeface="+mn-lt"/>
                <a:cs typeface="+mn-lt"/>
              </a:rPr>
              <a:t> as HTML table, </a:t>
            </a:r>
            <a:r>
              <a:rPr lang="es-ES" dirty="0" err="1">
                <a:ea typeface="+mn-lt"/>
                <a:cs typeface="+mn-lt"/>
              </a:rPr>
              <a:t>parse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table and </a:t>
            </a:r>
            <a:r>
              <a:rPr lang="es-ES" dirty="0" err="1">
                <a:ea typeface="+mn-lt"/>
                <a:cs typeface="+mn-lt"/>
              </a:rPr>
              <a:t>convert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a pandas </a:t>
            </a:r>
            <a:r>
              <a:rPr lang="es-ES" dirty="0" err="1">
                <a:ea typeface="+mn-lt"/>
                <a:cs typeface="+mn-lt"/>
              </a:rPr>
              <a:t>dataframe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future </a:t>
            </a:r>
            <a:r>
              <a:rPr lang="es-ES" dirty="0" err="1">
                <a:ea typeface="+mn-lt"/>
                <a:cs typeface="+mn-lt"/>
              </a:rPr>
              <a:t>analysis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>
              <a:cs typeface="Arial" panose="020B0604020202020204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51A3F0-C1FF-49FC-5821-8B6F67876D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4170" indent="-344170"/>
            <a:r>
              <a:rPr lang="es-ES" dirty="0" err="1">
                <a:ea typeface="+mn-lt"/>
                <a:cs typeface="+mn-lt"/>
              </a:rPr>
              <a:t>This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permalink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data.</a:t>
            </a:r>
          </a:p>
          <a:p>
            <a:pPr marL="344170" indent="-344170"/>
            <a:r>
              <a:rPr lang="es-ES" dirty="0">
                <a:ea typeface="+mn-lt"/>
                <a:cs typeface="+mn-lt"/>
              </a:rPr>
              <a:t>https://github.com/kylekk76/IBM-Data-Science/blob/9639f0a8049ac9ff53977186bdfc87104d63609c/capstone%20in%20progress/spacex-data-collection.ipynb</a:t>
            </a:r>
            <a:endParaRPr lang="es-E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70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F1BB9-4402-7AE9-880C-2DDEACA0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373" y="818517"/>
            <a:ext cx="7950984" cy="1081705"/>
          </a:xfrm>
        </p:spPr>
        <p:txBody>
          <a:bodyPr/>
          <a:lstStyle/>
          <a:p>
            <a:pPr algn="ctr"/>
            <a:r>
              <a:rPr lang="es-ES" dirty="0">
                <a:cs typeface="Arial"/>
              </a:rPr>
              <a:t>Data </a:t>
            </a:r>
            <a:r>
              <a:rPr lang="es-ES" dirty="0" err="1">
                <a:cs typeface="Arial"/>
              </a:rPr>
              <a:t>Wrangling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9FAF9-8048-4F73-B040-F32DC508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9674" y="1988616"/>
            <a:ext cx="3891960" cy="39978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4170" indent="-344170"/>
            <a:r>
              <a:rPr lang="es-ES" dirty="0" err="1">
                <a:ea typeface="+mn-lt"/>
                <a:cs typeface="+mn-lt"/>
              </a:rPr>
              <a:t>Performed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exploratory</a:t>
            </a:r>
            <a:r>
              <a:rPr lang="es-ES" dirty="0">
                <a:ea typeface="+mn-lt"/>
                <a:cs typeface="+mn-lt"/>
              </a:rPr>
              <a:t> data </a:t>
            </a:r>
            <a:r>
              <a:rPr lang="es-ES" dirty="0" err="1">
                <a:ea typeface="+mn-lt"/>
                <a:cs typeface="+mn-lt"/>
              </a:rPr>
              <a:t>analysis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determined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training </a:t>
            </a:r>
            <a:r>
              <a:rPr lang="es-ES" dirty="0" err="1">
                <a:ea typeface="+mn-lt"/>
                <a:cs typeface="+mn-lt"/>
              </a:rPr>
              <a:t>labels</a:t>
            </a:r>
            <a:r>
              <a:rPr lang="es-ES" dirty="0">
                <a:ea typeface="+mn-lt"/>
                <a:cs typeface="+mn-lt"/>
              </a:rPr>
              <a:t>. </a:t>
            </a:r>
            <a:endParaRPr lang="es-ES"/>
          </a:p>
          <a:p>
            <a:pPr marL="344170" indent="-344170"/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Calculated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launches</a:t>
            </a:r>
            <a:r>
              <a:rPr lang="es-ES" dirty="0">
                <a:ea typeface="+mn-lt"/>
                <a:cs typeface="+mn-lt"/>
              </a:rPr>
              <a:t> at </a:t>
            </a:r>
            <a:r>
              <a:rPr lang="es-ES" dirty="0" err="1">
                <a:ea typeface="+mn-lt"/>
                <a:cs typeface="+mn-lt"/>
              </a:rPr>
              <a:t>each</a:t>
            </a:r>
            <a:r>
              <a:rPr lang="es-ES" dirty="0">
                <a:ea typeface="+mn-lt"/>
                <a:cs typeface="+mn-lt"/>
              </a:rPr>
              <a:t> site, and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occurrence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each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orbits</a:t>
            </a:r>
            <a:endParaRPr lang="es-ES" dirty="0">
              <a:ea typeface="+mn-lt"/>
              <a:cs typeface="+mn-lt"/>
            </a:endParaRPr>
          </a:p>
          <a:p>
            <a:pPr marL="344170" indent="-344170"/>
            <a:r>
              <a:rPr lang="es-ES" dirty="0" err="1">
                <a:ea typeface="+mn-lt"/>
                <a:cs typeface="+mn-lt"/>
              </a:rPr>
              <a:t>Created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landing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label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outcome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column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exported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results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csv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>
              <a:cs typeface="Arial" panose="020B0604020202020204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95CFB6-B578-4589-CD3D-E183F44D27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344170" indent="-344170"/>
            <a:r>
              <a:rPr lang="es-ES" dirty="0" err="1">
                <a:cs typeface="Arial"/>
              </a:rPr>
              <a:t>This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is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the</a:t>
            </a:r>
            <a:r>
              <a:rPr lang="es-ES" dirty="0">
                <a:cs typeface="Arial"/>
              </a:rPr>
              <a:t> link </a:t>
            </a:r>
            <a:r>
              <a:rPr lang="es-ES" dirty="0" err="1">
                <a:cs typeface="Arial"/>
              </a:rPr>
              <a:t>to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the</a:t>
            </a:r>
            <a:r>
              <a:rPr lang="es-ES" dirty="0">
                <a:cs typeface="Arial"/>
              </a:rPr>
              <a:t> Notebook and </a:t>
            </a:r>
            <a:r>
              <a:rPr lang="es-ES" dirty="0" err="1">
                <a:cs typeface="Arial"/>
              </a:rPr>
              <a:t>rest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of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the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work</a:t>
            </a:r>
            <a:r>
              <a:rPr lang="es-ES" dirty="0">
                <a:cs typeface="Arial"/>
              </a:rPr>
              <a:t>:</a:t>
            </a:r>
          </a:p>
          <a:p>
            <a:pPr marL="344170" indent="-344170"/>
            <a:r>
              <a:rPr lang="es-ES" dirty="0">
                <a:ea typeface="+mn-lt"/>
                <a:cs typeface="+mn-lt"/>
              </a:rPr>
              <a:t>https://github.com/kylekk76/IBM-Data-Science/blob/9639f0a8049ac9ff53977186bdfc87104d63609c/capstone%20in%20progress/Spacex-Data%20wrangling.ipynb</a:t>
            </a:r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940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413C3-B672-3E39-1648-969F9DFC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cs typeface="Arial"/>
              </a:rPr>
              <a:t>EDA- </a:t>
            </a:r>
            <a:r>
              <a:rPr lang="es-ES" dirty="0" err="1">
                <a:cs typeface="Arial"/>
              </a:rPr>
              <a:t>With</a:t>
            </a:r>
            <a:r>
              <a:rPr lang="es-ES" dirty="0">
                <a:cs typeface="Arial"/>
              </a:rPr>
              <a:t> Data </a:t>
            </a:r>
            <a:r>
              <a:rPr lang="es-ES" dirty="0" err="1">
                <a:cs typeface="Arial"/>
              </a:rPr>
              <a:t>Visualization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F5223-DAA2-C36C-0AA2-31E48ED45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4074" y="1556816"/>
            <a:ext cx="10216560" cy="10006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dirty="0" err="1">
                <a:ea typeface="+mn-lt"/>
                <a:cs typeface="+mn-lt"/>
              </a:rPr>
              <a:t>Explored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data </a:t>
            </a:r>
            <a:r>
              <a:rPr lang="es-ES" dirty="0" err="1">
                <a:ea typeface="+mn-lt"/>
                <a:cs typeface="+mn-lt"/>
              </a:rPr>
              <a:t>by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visualizing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relationship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between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flight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Site, </a:t>
            </a:r>
            <a:r>
              <a:rPr lang="es-ES" dirty="0" err="1">
                <a:ea typeface="+mn-lt"/>
                <a:cs typeface="+mn-lt"/>
              </a:rPr>
              <a:t>payload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site,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rate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each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orbit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type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flight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number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orbit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type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success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yearly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trend</a:t>
            </a:r>
            <a:r>
              <a:rPr lang="es-ES" dirty="0">
                <a:ea typeface="+mn-lt"/>
                <a:cs typeface="+mn-lt"/>
              </a:rPr>
              <a:t>. </a:t>
            </a:r>
            <a:endParaRPr lang="es-ES">
              <a:cs typeface="Arial" panose="020B0604020202020204"/>
            </a:endParaRPr>
          </a:p>
        </p:txBody>
      </p:sp>
      <p:pic>
        <p:nvPicPr>
          <p:cNvPr id="5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A03E5DF-7BE4-7688-AD8F-320700B757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5836" y="2568257"/>
            <a:ext cx="3881522" cy="3244944"/>
          </a:xfrm>
        </p:spPr>
      </p:pic>
      <p:pic>
        <p:nvPicPr>
          <p:cNvPr id="6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BB5A881-20BF-4981-7DCF-C0E95B42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570798"/>
            <a:ext cx="4864100" cy="33039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79586C-1859-61E5-1853-2CDC9BD39B32}"/>
              </a:ext>
            </a:extLst>
          </p:cNvPr>
          <p:cNvSpPr txBox="1"/>
          <p:nvPr/>
        </p:nvSpPr>
        <p:spPr>
          <a:xfrm>
            <a:off x="1409700" y="5880100"/>
            <a:ext cx="97155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 err="1">
                <a:cs typeface="Arial"/>
              </a:rPr>
              <a:t>The</a:t>
            </a:r>
            <a:r>
              <a:rPr lang="es-ES" sz="1400" dirty="0">
                <a:cs typeface="Arial"/>
              </a:rPr>
              <a:t> Link </a:t>
            </a:r>
            <a:r>
              <a:rPr lang="es-ES" sz="1400" dirty="0" err="1">
                <a:cs typeface="Arial"/>
              </a:rPr>
              <a:t>To</a:t>
            </a:r>
            <a:r>
              <a:rPr lang="es-ES" sz="1400" dirty="0">
                <a:cs typeface="Arial"/>
              </a:rPr>
              <a:t> </a:t>
            </a:r>
            <a:r>
              <a:rPr lang="es-ES" sz="1400" dirty="0" err="1">
                <a:cs typeface="Arial"/>
              </a:rPr>
              <a:t>the</a:t>
            </a:r>
            <a:r>
              <a:rPr lang="es-ES" sz="1400" dirty="0">
                <a:cs typeface="Arial"/>
              </a:rPr>
              <a:t> </a:t>
            </a:r>
            <a:r>
              <a:rPr lang="es-ES" sz="1400" dirty="0" err="1">
                <a:cs typeface="Arial"/>
              </a:rPr>
              <a:t>Repository</a:t>
            </a:r>
            <a:r>
              <a:rPr lang="es-ES" sz="1400" dirty="0">
                <a:cs typeface="Arial"/>
              </a:rPr>
              <a:t> </a:t>
            </a:r>
            <a:r>
              <a:rPr lang="es-ES" sz="1400" dirty="0" err="1">
                <a:cs typeface="Arial"/>
              </a:rPr>
              <a:t>is</a:t>
            </a:r>
            <a:r>
              <a:rPr lang="es-ES" sz="1400" dirty="0">
                <a:cs typeface="Arial"/>
              </a:rPr>
              <a:t>:</a:t>
            </a:r>
            <a:endParaRPr lang="es-ES" sz="1400" dirty="0">
              <a:ea typeface="+mn-lt"/>
              <a:cs typeface="+mn-lt"/>
            </a:endParaRPr>
          </a:p>
          <a:p>
            <a:r>
              <a:rPr lang="es-ES" sz="1400" dirty="0">
                <a:ea typeface="+mn-lt"/>
                <a:cs typeface="+mn-lt"/>
              </a:rPr>
              <a:t>https://github.com/kylekk76/IBM-Data-Science/blob/9639f0a8049ac9ff53977186bdfc87104d63609c/capstone%20in%20progress/Exploratory_Data_Base_Visualization.ipynb</a:t>
            </a:r>
            <a:endParaRPr lang="es-E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52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3CE11-B8FC-E1B9-F60A-7257E2A4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73" y="564517"/>
            <a:ext cx="7950984" cy="1081705"/>
          </a:xfrm>
        </p:spPr>
        <p:txBody>
          <a:bodyPr/>
          <a:lstStyle/>
          <a:p>
            <a:pPr algn="ctr"/>
            <a:r>
              <a:rPr lang="es-ES" dirty="0">
                <a:cs typeface="Arial"/>
              </a:rPr>
              <a:t>EDA </a:t>
            </a:r>
            <a:r>
              <a:rPr lang="es-ES" dirty="0" err="1">
                <a:cs typeface="Arial"/>
              </a:rPr>
              <a:t>With</a:t>
            </a:r>
            <a:r>
              <a:rPr lang="es-ES" dirty="0">
                <a:cs typeface="Arial"/>
              </a:rPr>
              <a:t> 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377750-1107-BEA9-70FC-C0DFAE457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99674" y="1531416"/>
            <a:ext cx="3028360" cy="317232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4170" indent="-344170"/>
            <a:r>
              <a:rPr lang="es-ES" dirty="0" err="1">
                <a:ea typeface="+mn-lt"/>
                <a:cs typeface="+mn-lt"/>
              </a:rPr>
              <a:t>Loaded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sample</a:t>
            </a:r>
            <a:r>
              <a:rPr lang="es-ES" dirty="0">
                <a:ea typeface="+mn-lt"/>
                <a:cs typeface="+mn-lt"/>
              </a:rPr>
              <a:t> SpaceX </a:t>
            </a:r>
            <a:r>
              <a:rPr lang="es-ES" dirty="0" err="1">
                <a:ea typeface="+mn-lt"/>
                <a:cs typeface="+mn-lt"/>
              </a:rPr>
              <a:t>dataset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into</a:t>
            </a:r>
            <a:r>
              <a:rPr lang="es-ES" dirty="0">
                <a:ea typeface="+mn-lt"/>
                <a:cs typeface="+mn-lt"/>
              </a:rPr>
              <a:t> a PostgreSQL </a:t>
            </a:r>
            <a:r>
              <a:rPr lang="es-ES" dirty="0" err="1">
                <a:ea typeface="+mn-lt"/>
                <a:cs typeface="+mn-lt"/>
              </a:rPr>
              <a:t>database</a:t>
            </a:r>
            <a:r>
              <a:rPr lang="es-ES" dirty="0">
                <a:ea typeface="+mn-lt"/>
                <a:cs typeface="+mn-lt"/>
              </a:rPr>
              <a:t>. </a:t>
            </a:r>
          </a:p>
          <a:p>
            <a:pPr marL="344170" indent="-344170"/>
            <a:r>
              <a:rPr lang="es-ES" dirty="0" err="1">
                <a:ea typeface="+mn-lt"/>
                <a:cs typeface="+mn-lt"/>
              </a:rPr>
              <a:t>Applied</a:t>
            </a:r>
            <a:r>
              <a:rPr lang="es-ES" dirty="0">
                <a:ea typeface="+mn-lt"/>
                <a:cs typeface="+mn-lt"/>
              </a:rPr>
              <a:t> EDA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 SQL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get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insight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from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data. </a:t>
            </a:r>
            <a:r>
              <a:rPr lang="es-ES" dirty="0" err="1">
                <a:ea typeface="+mn-lt"/>
                <a:cs typeface="+mn-lt"/>
              </a:rPr>
              <a:t>Wrote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queries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find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out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instance</a:t>
            </a:r>
            <a:r>
              <a:rPr lang="es-ES" dirty="0">
                <a:ea typeface="+mn-lt"/>
                <a:cs typeface="+mn-lt"/>
              </a:rPr>
              <a:t>: </a:t>
            </a:r>
            <a:br>
              <a:rPr lang="es-ES" dirty="0">
                <a:ea typeface="+mn-lt"/>
                <a:cs typeface="+mn-lt"/>
              </a:rPr>
            </a:b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names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unique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launch</a:t>
            </a:r>
            <a:r>
              <a:rPr lang="es-ES" dirty="0">
                <a:ea typeface="+mn-lt"/>
                <a:cs typeface="+mn-lt"/>
              </a:rPr>
              <a:t> sites in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space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mission</a:t>
            </a:r>
            <a:r>
              <a:rPr lang="es-ES" dirty="0">
                <a:ea typeface="+mn-lt"/>
                <a:cs typeface="+mn-lt"/>
              </a:rPr>
              <a:t>. </a:t>
            </a:r>
            <a:endParaRPr lang="es-ES">
              <a:cs typeface="Arial" panose="020B0604020202020204"/>
            </a:endParaRP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2EDC588C-0989-C49D-7A64-332E1BB0FE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7536" y="1469602"/>
            <a:ext cx="6294522" cy="422305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FEC4A2-D81A-C4EE-1268-85AED9FAF2C8}"/>
              </a:ext>
            </a:extLst>
          </p:cNvPr>
          <p:cNvSpPr txBox="1"/>
          <p:nvPr/>
        </p:nvSpPr>
        <p:spPr>
          <a:xfrm>
            <a:off x="8013700" y="49911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permalink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Notebook:</a:t>
            </a:r>
            <a:endParaRPr lang="es-ES" dirty="0">
              <a:cs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ACECBE-D325-AEF3-766E-978C70ED1141}"/>
              </a:ext>
            </a:extLst>
          </p:cNvPr>
          <p:cNvSpPr txBox="1"/>
          <p:nvPr/>
        </p:nvSpPr>
        <p:spPr>
          <a:xfrm>
            <a:off x="1235075" y="5870575"/>
            <a:ext cx="99695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dirty="0">
                <a:ea typeface="+mn-lt"/>
                <a:cs typeface="+mn-lt"/>
              </a:rPr>
              <a:t>https://github.com/kylekk76/IBM-Data-Science/blob/9639f0a8049ac9ff53977186bdfc87104d63609c/capstone%20in%20progress/Exploratory_Data_Base_With_SQL.ipynb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77932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360</Words>
  <Application>Microsoft Office PowerPoint</Application>
  <PresentationFormat>Panorámica</PresentationFormat>
  <Paragraphs>110</Paragraphs>
  <Slides>30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Madison</vt:lpstr>
      <vt:lpstr>IBM Capstone Basic</vt:lpstr>
      <vt:lpstr>OUTLINE</vt:lpstr>
      <vt:lpstr>EXECUTIVE SUMMARY</vt:lpstr>
      <vt:lpstr>INTRODUCTION</vt:lpstr>
      <vt:lpstr>METHODOLOGY</vt:lpstr>
      <vt:lpstr>Data Collection</vt:lpstr>
      <vt:lpstr>Data Wrangling</vt:lpstr>
      <vt:lpstr>EDA- With Data Visualization</vt:lpstr>
      <vt:lpstr>EDA With SQL</vt:lpstr>
      <vt:lpstr>Interactive Map with Folium</vt:lpstr>
      <vt:lpstr>Dashboard with Plotly Dash</vt:lpstr>
      <vt:lpstr>Predictive Analysis (Classification)</vt:lpstr>
      <vt:lpstr>Predictive Analysis (Classification)</vt:lpstr>
      <vt:lpstr>RESULTS</vt:lpstr>
      <vt:lpstr>Flight Number vs. Launch Site</vt:lpstr>
      <vt:lpstr>Payload vs. Launch Site</vt:lpstr>
      <vt:lpstr>Success Rate vs. Orbit Type Flight Number vs. Orbit Type Payload vs. Orbit Type</vt:lpstr>
      <vt:lpstr>Launch Success Yearly Trend</vt:lpstr>
      <vt:lpstr>Getting some insights from the Data Base</vt:lpstr>
      <vt:lpstr>Presentación de PowerPoint</vt:lpstr>
      <vt:lpstr>Presentación de PowerPoint</vt:lpstr>
      <vt:lpstr>Presentación de PowerPoint</vt:lpstr>
      <vt:lpstr>All launch sites on a map</vt:lpstr>
      <vt:lpstr>Success/failed launches for each site on the map and Success/failed launches for each site on the map</vt:lpstr>
      <vt:lpstr>Distances between a launch site to his proximities</vt:lpstr>
      <vt:lpstr>Pie chart showing the Launch site with the highest launch success ratio and Scatter plot of Payload vs Launch Outcome for all sites</vt:lpstr>
      <vt:lpstr>Classification Accuracy</vt:lpstr>
      <vt:lpstr>Confusion Matrix</vt:lpstr>
      <vt:lpstr>Conclusions</vt:lpstr>
      <vt:lpstr>…...................Note......................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Niveditha Pandith T S</cp:lastModifiedBy>
  <cp:revision>442</cp:revision>
  <dcterms:created xsi:type="dcterms:W3CDTF">2020-10-28T18:29:43Z</dcterms:created>
  <dcterms:modified xsi:type="dcterms:W3CDTF">2022-07-22T22:21:49Z</dcterms:modified>
</cp:coreProperties>
</file>