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s/comment2.xml" ContentType="application/vnd.openxmlformats-officedocument.presentationml.comments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4"/>
    <p:sldId id="262" r:id="rId15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app Kyle" initials="K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comments" Target="comments/comment1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comments" Target="comments/comment2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7-06T22:52:31.218" idx="1">
    <p:pos x="10426" y="4074"/>
    <p:text>Model available for other sds’s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7-06T22:50:38.636" idx="2">
    <p:pos x="9088" y="976"/>
    <p:text>emphasis the large array of clclients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9" name="Shape 109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Shape 110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19" name="Shape 119"/>
          <p:cNvSpPr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0" name="Shape 120"/>
          <p:cNvSpPr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1" name="Shape 121"/>
          <p:cNvSpPr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Shape 130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9" name="Shape 89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Shape 91"/>
          <p:cNvSpPr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kyleknap/dynamic-web-api-clients" TargetMode="External"/><Relationship Id="rId3" Type="http://schemas.openxmlformats.org/officeDocument/2006/relationships/hyperlink" Target="https://github.com/boto/boto3" TargetMode="External"/><Relationship Id="rId4" Type="http://schemas.openxmlformats.org/officeDocument/2006/relationships/hyperlink" Target="https://github.com/boto/botocore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ctrTitle"/>
          </p:nvPr>
        </p:nvSpPr>
        <p:spPr>
          <a:xfrm>
            <a:off x="762000" y="3111734"/>
            <a:ext cx="22860000" cy="3810001"/>
          </a:xfrm>
          <a:prstGeom prst="rect">
            <a:avLst/>
          </a:prstGeom>
        </p:spPr>
        <p:txBody>
          <a:bodyPr/>
          <a:lstStyle>
            <a:lvl1pPr defTabSz="363220">
              <a:defRPr b="1" sz="1333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Dynamic Class Generation in Python</a:t>
            </a:r>
          </a:p>
        </p:txBody>
      </p:sp>
      <p:sp>
        <p:nvSpPr>
          <p:cNvPr id="164" name="Shape 164"/>
          <p:cNvSpPr/>
          <p:nvPr>
            <p:ph type="subTitle" sz="quarter" idx="1"/>
          </p:nvPr>
        </p:nvSpPr>
        <p:spPr>
          <a:xfrm>
            <a:off x="762000" y="8608581"/>
            <a:ext cx="22860000" cy="2540001"/>
          </a:xfrm>
          <a:prstGeom prst="rect">
            <a:avLst/>
          </a:prstGeom>
        </p:spPr>
        <p:txBody>
          <a:bodyPr anchor="ctr"/>
          <a:lstStyle/>
          <a:p>
            <a:pPr/>
            <a:r>
              <a:t>Kyle Knapp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>
            <a:off x="23282647" y="609600"/>
            <a:ext cx="333748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24543"/>
            </a:lvl1pPr>
          </a:lstStyle>
          <a:p>
            <a:pPr/>
            <a:r>
              <a:t>Let’s Build An Application!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The Application: A Light-Weight Boto3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interface</a:t>
            </a:r>
          </a:p>
          <a:p>
            <a:pPr/>
            <a:r>
              <a:t>1:1 mapping of methods to API’s</a:t>
            </a:r>
          </a:p>
          <a:p>
            <a:pPr/>
            <a:r>
              <a:t>Model driven</a:t>
            </a:r>
          </a:p>
          <a:p>
            <a:pPr/>
            <a:r>
              <a:t>Validates inputs</a:t>
            </a:r>
          </a:p>
          <a:p>
            <a:pPr/>
            <a:r>
              <a:t>Parses responses</a:t>
            </a:r>
          </a:p>
          <a:p>
            <a:pPr/>
            <a:r>
              <a:t>JSON RPC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762000" y="1825889"/>
            <a:ext cx="22860000" cy="1349111"/>
          </a:xfrm>
          <a:prstGeom prst="rect">
            <a:avLst/>
          </a:prstGeom>
        </p:spPr>
        <p:txBody>
          <a:bodyPr/>
          <a:lstStyle>
            <a:lvl1pPr algn="ctr" defTabSz="800735">
              <a:spcBef>
                <a:spcPts val="3700"/>
              </a:spcBef>
              <a:defRPr sz="9700"/>
            </a:lvl1pPr>
          </a:lstStyle>
          <a:p>
            <a:pPr/>
            <a:r>
              <a:t>Overview of Steps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1077504" y="3322693"/>
            <a:ext cx="22860001" cy="69545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Step 1: Make A Simple JSON RPC Client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Shape 215"/>
          <p:cNvSpPr/>
          <p:nvPr/>
        </p:nvSpPr>
        <p:spPr>
          <a:xfrm>
            <a:off x="1077504" y="3380747"/>
            <a:ext cx="22860001" cy="695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2: Integrate API Models</a:t>
            </a:r>
          </a:p>
        </p:txBody>
      </p:sp>
      <p:sp>
        <p:nvSpPr>
          <p:cNvPr id="216" name="Shape 216"/>
          <p:cNvSpPr/>
          <p:nvPr/>
        </p:nvSpPr>
        <p:spPr>
          <a:xfrm>
            <a:off x="1077504" y="3322693"/>
            <a:ext cx="22860001" cy="6954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3: Add API Specific Methods</a:t>
            </a:r>
          </a:p>
        </p:txBody>
      </p:sp>
      <p:sp>
        <p:nvSpPr>
          <p:cNvPr id="217" name="Shape 217"/>
          <p:cNvSpPr/>
          <p:nvPr/>
        </p:nvSpPr>
        <p:spPr>
          <a:xfrm>
            <a:off x="1077504" y="3380747"/>
            <a:ext cx="22860001" cy="695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4: Making the Client Extensible</a:t>
            </a:r>
          </a:p>
        </p:txBody>
      </p:sp>
      <p:sp>
        <p:nvSpPr>
          <p:cNvPr id="218" name="Shape 218"/>
          <p:cNvSpPr/>
          <p:nvPr/>
        </p:nvSpPr>
        <p:spPr>
          <a:xfrm>
            <a:off x="1077504" y="3380747"/>
            <a:ext cx="22860001" cy="695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Final Step: Add more APIS!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2" dur="indefinite" fill="hold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7" dur="indefinite" fill="hold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2" dur="indefinite" fill="hold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7" dur="indefinite" fill="hold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2"/>
      <p:bldP build="whole" bldLvl="1" animBg="1" rev="0" advAuto="0" spid="213" grpId="1"/>
      <p:bldP build="whole" bldLvl="1" animBg="1" rev="0" advAuto="0" spid="218" grpId="5"/>
      <p:bldP build="whole" bldLvl="1" animBg="1" rev="0" advAuto="0" spid="217" grpId="4"/>
      <p:bldP build="whole" bldLvl="1" animBg="1" rev="0" advAuto="0" spid="216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JSON RPC: Overview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Relies on HTTP POST’s</a:t>
            </a:r>
          </a:p>
          <a:p>
            <a:pPr/>
            <a:r>
              <a:t>Single URI</a:t>
            </a:r>
          </a:p>
          <a:p>
            <a:pPr/>
            <a:r>
              <a:t>JSON in body of HTTP request/response</a:t>
            </a:r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762000" y="1898603"/>
            <a:ext cx="22860000" cy="1141181"/>
          </a:xfrm>
          <a:prstGeom prst="rect">
            <a:avLst/>
          </a:prstGeom>
        </p:spPr>
        <p:txBody>
          <a:bodyPr/>
          <a:lstStyle>
            <a:lvl1pPr defTabSz="775969">
              <a:spcBef>
                <a:spcPts val="3600"/>
              </a:spcBef>
              <a:defRPr sz="8178"/>
            </a:lvl1pPr>
          </a:lstStyle>
          <a:p>
            <a:pPr/>
            <a:r>
              <a:t>Step 1: Make A Simple JSON RPC Client</a:t>
            </a:r>
          </a:p>
        </p:txBody>
      </p:sp>
      <p:sp>
        <p:nvSpPr>
          <p:cNvPr id="225" name="Shape 225"/>
          <p:cNvSpPr/>
          <p:nvPr>
            <p:ph type="body" sz="half" idx="1"/>
          </p:nvPr>
        </p:nvSpPr>
        <p:spPr>
          <a:xfrm>
            <a:off x="755990" y="2959358"/>
            <a:ext cx="12050623" cy="85852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</a:t>
            </a:r>
            <a:r>
              <a:rPr b="0"/>
              <a:t> json</a:t>
            </a:r>
            <a:endParaRPr b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import</a:t>
            </a:r>
            <a:r>
              <a:t> requests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class</a:t>
            </a:r>
            <a:r>
              <a:t> </a:t>
            </a:r>
            <a:r>
              <a:rPr>
                <a:solidFill>
                  <a:srgbClr val="021994"/>
                </a:solidFill>
              </a:rPr>
              <a:t>Client</a:t>
            </a:r>
            <a:r>
              <a:t>(</a:t>
            </a:r>
            <a:r>
              <a:rPr>
                <a:solidFill>
                  <a:srgbClr val="006DBC"/>
                </a:solidFill>
              </a:rPr>
              <a:t>object</a:t>
            </a:r>
            <a:r>
              <a:t>):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__init__</a:t>
            </a:r>
            <a:r>
              <a:t>(self, endpoint_url):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self._endpoint_url = endpoint_url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make_api_call</a:t>
            </a:r>
            <a:r>
              <a:t>(self, method, params):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headers = {</a:t>
            </a:r>
            <a:r>
              <a:rPr>
                <a:solidFill>
                  <a:srgbClr val="CD1D00"/>
                </a:solidFill>
              </a:rPr>
              <a:t>'content-type'</a:t>
            </a:r>
            <a:r>
              <a:t>: </a:t>
            </a:r>
            <a:r>
              <a:rPr>
                <a:solidFill>
                  <a:srgbClr val="CD1D00"/>
                </a:solidFill>
              </a:rPr>
              <a:t>'application/json'</a:t>
            </a: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payload =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>
                <a:solidFill>
                  <a:srgbClr val="CD1D00"/>
                </a:solidFill>
              </a:rPr>
              <a:t>'jsonrpc'</a:t>
            </a:r>
            <a:r>
              <a:t>: </a:t>
            </a:r>
            <a:r>
              <a:rPr>
                <a:solidFill>
                  <a:srgbClr val="CD1D00"/>
                </a:solidFill>
              </a:rPr>
              <a:t>'2.0'</a:t>
            </a:r>
            <a:r>
              <a:t>,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>
                <a:solidFill>
                  <a:srgbClr val="CD1D00"/>
                </a:solidFill>
              </a:rPr>
              <a:t>'method'</a:t>
            </a:r>
            <a:r>
              <a:t>: method,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>
                <a:solidFill>
                  <a:srgbClr val="CD1D00"/>
                </a:solidFill>
              </a:rPr>
              <a:t>'params'</a:t>
            </a:r>
            <a:r>
              <a:t>: params,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>
                <a:solidFill>
                  <a:srgbClr val="CD1D00"/>
                </a:solidFill>
              </a:rPr>
              <a:t>'id'</a:t>
            </a:r>
            <a:r>
              <a:t>: </a:t>
            </a:r>
            <a:r>
              <a:rPr>
                <a:solidFill>
                  <a:srgbClr val="BF8F00"/>
                </a:solidFill>
              </a:rPr>
              <a:t>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requests.</a:t>
            </a:r>
            <a:r>
              <a:rPr>
                <a:solidFill>
                  <a:srgbClr val="021994"/>
                </a:solidFill>
              </a:rPr>
              <a:t>post</a:t>
            </a:r>
            <a:r>
              <a:t>(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self._endpoint_url, data=json.</a:t>
            </a:r>
            <a:r>
              <a:rPr>
                <a:solidFill>
                  <a:srgbClr val="021994"/>
                </a:solidFill>
              </a:rPr>
              <a:t>dumps</a:t>
            </a:r>
            <a:r>
              <a:t>(payload),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headers=headers).</a:t>
            </a:r>
            <a:r>
              <a:rPr>
                <a:solidFill>
                  <a:srgbClr val="021994"/>
                </a:solidFill>
              </a:rPr>
              <a:t>json</a:t>
            </a:r>
            <a:r>
              <a:t>()</a:t>
            </a:r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Shape 227"/>
          <p:cNvSpPr/>
          <p:nvPr/>
        </p:nvSpPr>
        <p:spPr>
          <a:xfrm>
            <a:off x="13971238" y="5431538"/>
            <a:ext cx="9187231" cy="1967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 = </a:t>
            </a:r>
            <a:r>
              <a:rPr>
                <a:solidFill>
                  <a:srgbClr val="021994"/>
                </a:solidFill>
              </a:rPr>
              <a:t>Client</a:t>
            </a:r>
            <a:r>
              <a:rPr>
                <a:solidFill>
                  <a:srgbClr val="000000"/>
                </a:solidFill>
              </a:rPr>
              <a:t>(</a:t>
            </a:r>
            <a:r>
              <a:t>'http://localhost:4000'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client.</a:t>
            </a:r>
            <a:r>
              <a:t>make_api_call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D1D00"/>
                </a:solidFill>
              </a:rPr>
              <a:t>'multiply'</a:t>
            </a:r>
            <a:r>
              <a:rPr>
                <a:solidFill>
                  <a:srgbClr val="000000"/>
                </a:solidFill>
              </a:rPr>
              <a:t>, [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])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{u</a:t>
            </a:r>
            <a:r>
              <a:t>'jsonrpc'</a:t>
            </a:r>
            <a:r>
              <a:rPr>
                <a:solidFill>
                  <a:srgbClr val="000000"/>
                </a:solidFill>
              </a:rPr>
              <a:t>: u</a:t>
            </a:r>
            <a:r>
              <a:t>'2.0'</a:t>
            </a:r>
            <a:r>
              <a:rPr>
                <a:solidFill>
                  <a:srgbClr val="000000"/>
                </a:solidFill>
              </a:rPr>
              <a:t>, u</a:t>
            </a:r>
            <a:r>
              <a:t>'result'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BF8F00"/>
                </a:solidFill>
              </a:rPr>
              <a:t>6</a:t>
            </a:r>
            <a:r>
              <a:rPr>
                <a:solidFill>
                  <a:srgbClr val="000000"/>
                </a:solidFill>
              </a:rPr>
              <a:t>, u</a:t>
            </a:r>
            <a:r>
              <a:t>'id'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BF8F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28" name="Shape 228"/>
          <p:cNvSpPr/>
          <p:nvPr/>
        </p:nvSpPr>
        <p:spPr>
          <a:xfrm flipH="1">
            <a:off x="8819791" y="5782748"/>
            <a:ext cx="1630784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9" name="Shape 229"/>
          <p:cNvSpPr/>
          <p:nvPr/>
        </p:nvSpPr>
        <p:spPr>
          <a:xfrm flipV="1">
            <a:off x="12693506" y="2678468"/>
            <a:ext cx="1" cy="985164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17952315" y="6263077"/>
            <a:ext cx="2461705" cy="304801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afterEffect" presetSubtype="0" presetID="-1" grpId="3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9521 0.061727" origin="layout" pathEditMode="relative">
                                      <p:cBhvr>
                                        <p:cTn id="18" dur="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clickEffect" presetSubtype="0" presetID="-1" grpId="4" fill="hold">
                                  <p:stCondLst>
                                    <p:cond delay="0"/>
                                  </p:stCondLst>
                                  <p:childTnLst>
                                    <p:animMotion path="M 0.019521 0.061727 L -0.095826 0.160709" origin="layout" pathEditMode="relative">
                                      <p:cBhvr>
                                        <p:cTn id="22" dur="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5" fill="hold">
                                  <p:stCondLst>
                                    <p:cond delay="0"/>
                                  </p:stCondLst>
                                  <p:childTnLst>
                                    <p:animMotion path="M -0.095826 0.160709 L -0.095826 0.187875" origin="layout" pathEditMode="relative">
                                      <p:cBhvr>
                                        <p:cTn id="26" dur="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afterEffect" presetSubtype="0" presetID="-1" grpId="6" fill="hold">
                                  <p:stCondLst>
                                    <p:cond delay="0"/>
                                  </p:stCondLst>
                                  <p:childTnLst>
                                    <p:animMotion path="M -0.095826 0.187875 L -0.095826 0.297616" origin="layout" pathEditMode="relative">
                                      <p:cBhvr>
                                        <p:cTn id="33" dur="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7" grpId="1"/>
      <p:bldP build="whole" bldLvl="1" animBg="1" rev="0" advAuto="0" spid="228" grpId="2"/>
      <p:bldP build="whole" bldLvl="1" animBg="1" rev="0" advAuto="0" spid="230" grpId="7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needs to be expanded?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Feels very general</a:t>
            </a:r>
          </a:p>
          <a:p>
            <a:pPr/>
            <a:r>
              <a:t>No input validation</a:t>
            </a:r>
          </a:p>
          <a:p>
            <a:pPr/>
            <a:r>
              <a:t>Returns the entire response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762000" y="1825889"/>
            <a:ext cx="22860000" cy="1349111"/>
          </a:xfrm>
          <a:prstGeom prst="rect">
            <a:avLst/>
          </a:prstGeom>
        </p:spPr>
        <p:txBody>
          <a:bodyPr/>
          <a:lstStyle>
            <a:lvl1pPr algn="ctr" defTabSz="800735">
              <a:spcBef>
                <a:spcPts val="3700"/>
              </a:spcBef>
              <a:defRPr sz="9700"/>
            </a:lvl1pPr>
          </a:lstStyle>
          <a:p>
            <a:pPr/>
            <a:r>
              <a:t>Overview of Steps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1: Make A Simple JSON RPC Client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2: Integrate API Models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3: Add API Specific Methods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4: Making the Client Extensible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Final Step: Add more APIs!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Shape 239"/>
          <p:cNvSpPr/>
          <p:nvPr/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2: Integrate API Models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Step 2: Integrate API Models</a:t>
            </a:r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Shape 243"/>
          <p:cNvSpPr/>
          <p:nvPr/>
        </p:nvSpPr>
        <p:spPr>
          <a:xfrm>
            <a:off x="689324" y="5264460"/>
            <a:ext cx="9187231" cy="1967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 = </a:t>
            </a:r>
            <a:r>
              <a:rPr>
                <a:solidFill>
                  <a:srgbClr val="021994"/>
                </a:solidFill>
              </a:rPr>
              <a:t>Client</a:t>
            </a:r>
            <a:r>
              <a:rPr>
                <a:solidFill>
                  <a:srgbClr val="000000"/>
                </a:solidFill>
              </a:rPr>
              <a:t>(</a:t>
            </a:r>
            <a:r>
              <a:t>'http://localhost:4000'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client.</a:t>
            </a:r>
            <a:r>
              <a:t>make_api_call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D1D00"/>
                </a:solidFill>
              </a:rPr>
              <a:t>'multiply'</a:t>
            </a:r>
            <a:r>
              <a:rPr>
                <a:solidFill>
                  <a:srgbClr val="000000"/>
                </a:solidFill>
              </a:rPr>
              <a:t>, [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])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{u</a:t>
            </a:r>
            <a:r>
              <a:t>'jsonrpc'</a:t>
            </a:r>
            <a:r>
              <a:rPr>
                <a:solidFill>
                  <a:srgbClr val="000000"/>
                </a:solidFill>
              </a:rPr>
              <a:t>: u</a:t>
            </a:r>
            <a:r>
              <a:t>'2.0'</a:t>
            </a:r>
            <a:r>
              <a:rPr>
                <a:solidFill>
                  <a:srgbClr val="000000"/>
                </a:solidFill>
              </a:rPr>
              <a:t>, u</a:t>
            </a:r>
            <a:r>
              <a:t>'result'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BF8F00"/>
                </a:solidFill>
              </a:rPr>
              <a:t>6</a:t>
            </a:r>
            <a:r>
              <a:rPr>
                <a:solidFill>
                  <a:srgbClr val="000000"/>
                </a:solidFill>
              </a:rPr>
              <a:t>, u</a:t>
            </a:r>
            <a:r>
              <a:t>'id'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BF8F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44" name="Shape 244"/>
          <p:cNvSpPr/>
          <p:nvPr/>
        </p:nvSpPr>
        <p:spPr>
          <a:xfrm>
            <a:off x="3547871" y="3619018"/>
            <a:ext cx="3978137" cy="120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Currently</a:t>
            </a:r>
          </a:p>
        </p:txBody>
      </p:sp>
      <p:sp>
        <p:nvSpPr>
          <p:cNvPr id="245" name="Shape 245"/>
          <p:cNvSpPr/>
          <p:nvPr/>
        </p:nvSpPr>
        <p:spPr>
          <a:xfrm>
            <a:off x="13733271" y="3619018"/>
            <a:ext cx="4448824" cy="120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End of Step</a:t>
            </a:r>
          </a:p>
        </p:txBody>
      </p:sp>
      <p:sp>
        <p:nvSpPr>
          <p:cNvPr id="246" name="Shape 246"/>
          <p:cNvSpPr/>
          <p:nvPr/>
        </p:nvSpPr>
        <p:spPr>
          <a:xfrm flipV="1">
            <a:off x="12166600" y="3619018"/>
            <a:ext cx="0" cy="911956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12553336" y="5264460"/>
            <a:ext cx="11635092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&gt;&gt;&gt; </a:t>
            </a:r>
            <a:r>
              <a:t>import</a:t>
            </a:r>
            <a:r>
              <a:rPr b="0"/>
              <a:t> json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with </a:t>
            </a:r>
            <a:r>
              <a:rPr>
                <a:solidFill>
                  <a:srgbClr val="006DBC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'api.json'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'r'</a:t>
            </a:r>
            <a:r>
              <a:rPr>
                <a:solidFill>
                  <a:srgbClr val="000000"/>
                </a:solidFill>
              </a:rPr>
              <a:t>) </a:t>
            </a:r>
            <a:r>
              <a:rPr b="1">
                <a:solidFill>
                  <a:srgbClr val="000000"/>
                </a:solidFill>
              </a:rPr>
              <a:t>as</a:t>
            </a:r>
            <a:r>
              <a:rPr>
                <a:solidFill>
                  <a:srgbClr val="000000"/>
                </a:solidFill>
              </a:rPr>
              <a:t> f: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    model = json.</a:t>
            </a:r>
            <a:r>
              <a:rPr>
                <a:solidFill>
                  <a:srgbClr val="021994"/>
                </a:solidFill>
              </a:rPr>
              <a:t>loads</a:t>
            </a:r>
            <a:r>
              <a:t>(f.</a:t>
            </a:r>
            <a:r>
              <a:rPr>
                <a:solidFill>
                  <a:srgbClr val="021994"/>
                </a:solidFill>
              </a:rPr>
              <a:t>read</a:t>
            </a:r>
            <a:r>
              <a:t>())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 = </a:t>
            </a:r>
            <a:r>
              <a:rPr>
                <a:solidFill>
                  <a:srgbClr val="021994"/>
                </a:solidFill>
              </a:rPr>
              <a:t>ModeledClient</a:t>
            </a:r>
            <a:r>
              <a:t>(model)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client.</a:t>
            </a:r>
            <a:r>
              <a:t>make_modeled_api_call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D1D00"/>
                </a:solidFill>
              </a:rPr>
              <a:t>'multiply'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client.</a:t>
            </a:r>
            <a:r>
              <a:t>make_modeled_api_call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D1D00"/>
                </a:solidFill>
              </a:rPr>
              <a:t>'multiply'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CD1D00"/>
                </a:solidFill>
              </a:rPr>
              <a:t>'foo'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RuntimeError</a:t>
            </a:r>
            <a:r>
              <a:t>: Param foo </a:t>
            </a:r>
            <a:r>
              <a:rPr b="1"/>
              <a:t>is</a:t>
            </a:r>
            <a:r>
              <a:t> of </a:t>
            </a:r>
            <a:r>
              <a:rPr>
                <a:solidFill>
                  <a:srgbClr val="006DBC"/>
                </a:solidFill>
              </a:rPr>
              <a:t>type</a:t>
            </a:r>
            <a:r>
              <a:t> &lt;</a:t>
            </a:r>
            <a:r>
              <a:rPr>
                <a:solidFill>
                  <a:srgbClr val="006DBC"/>
                </a:solidFill>
              </a:rPr>
              <a:t>type</a:t>
            </a:r>
            <a:r>
              <a:t> </a:t>
            </a:r>
            <a:r>
              <a:rPr>
                <a:solidFill>
                  <a:srgbClr val="CD1D00"/>
                </a:solidFill>
              </a:rPr>
              <a:t>'str'</a:t>
            </a:r>
            <a:r>
              <a:t>&gt;, expecting 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parameter of </a:t>
            </a:r>
            <a:r>
              <a:rPr>
                <a:solidFill>
                  <a:srgbClr val="006DBC"/>
                </a:solidFill>
              </a:rPr>
              <a:t>type</a:t>
            </a:r>
            <a:r>
              <a:t> &lt;</a:t>
            </a:r>
            <a:r>
              <a:rPr>
                <a:solidFill>
                  <a:srgbClr val="006DBC"/>
                </a:solidFill>
              </a:rPr>
              <a:t>type</a:t>
            </a:r>
            <a:r>
              <a:t> </a:t>
            </a:r>
            <a:r>
              <a:rPr>
                <a:solidFill>
                  <a:srgbClr val="CD1D00"/>
                </a:solidFill>
              </a:rPr>
              <a:t>'int'</a:t>
            </a:r>
            <a:r>
              <a:t>&gt; instead.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7" grpId="2"/>
      <p:bldP build="p" bldLvl="5" animBg="1" rev="0" advAuto="0" spid="24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An API model schema</a:t>
            </a:r>
          </a:p>
        </p:txBody>
      </p:sp>
      <p:sp>
        <p:nvSpPr>
          <p:cNvPr id="250" name="Shape 2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Shape 251"/>
          <p:cNvSpPr/>
          <p:nvPr/>
        </p:nvSpPr>
        <p:spPr>
          <a:xfrm>
            <a:off x="1793255" y="4846657"/>
            <a:ext cx="14870276" cy="873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 b="1">
                <a:solidFill>
                  <a:srgbClr val="000000"/>
                </a:solidFill>
              </a:rPr>
              <a:t>"endpoint_url"</a:t>
            </a:r>
            <a:r>
              <a:rPr>
                <a:solidFill>
                  <a:srgbClr val="000000"/>
                </a:solidFill>
              </a:rPr>
              <a:t>:</a:t>
            </a:r>
            <a:r>
              <a:t>"http://localhost:4000"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</a:t>
            </a:r>
            <a:r>
              <a:t>"operations"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</a:t>
            </a:r>
            <a:r>
              <a:t>"multiply"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 b="1">
                <a:solidFill>
                  <a:srgbClr val="000000"/>
                </a:solidFill>
              </a:rPr>
              <a:t>"documentation"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"Multiplies numbers together"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  </a:t>
            </a:r>
            <a:r>
              <a:t>"input"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"type"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"list"</a:t>
            </a:r>
            <a:r>
              <a:t>,</a:t>
            </a:r>
          </a:p>
          <a:p>
            <a:pPr defTabSz="457200">
              <a:spcBef>
                <a:spcPts val="0"/>
              </a:spcBef>
              <a:def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 b="1">
                <a:solidFill>
                  <a:srgbClr val="000000"/>
                </a:solidFill>
              </a:rPr>
              <a:t>"documentation"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"Numbers to multiply together"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    </a:t>
            </a:r>
            <a:r>
              <a:t>"members"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 b="1"/>
              <a:t>"type"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"integer"</a:t>
            </a:r>
          </a:p>
          <a:p>
            <a:pPr defTabSz="457200">
              <a:spcBef>
                <a:spcPts val="0"/>
              </a:spcBef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</a:t>
            </a:r>
            <a:r>
              <a:rPr b="1"/>
              <a:t>}</a:t>
            </a:r>
          </a:p>
          <a:p>
            <a:pPr defTabSz="457200">
              <a:spcBef>
                <a:spcPts val="0"/>
              </a:spcBef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  <a:r>
              <a:rPr b="1"/>
              <a:t>}</a:t>
            </a:r>
            <a:r>
              <a:t>,</a:t>
            </a:r>
          </a:p>
          <a:p>
            <a:pPr defTabSz="457200">
              <a:spcBef>
                <a:spcPts val="0"/>
              </a:spcBef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   </a:t>
            </a:r>
            <a:r>
              <a:t>"output"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rPr b="1">
                <a:solidFill>
                  <a:srgbClr val="000000"/>
                </a:solidFill>
              </a:rPr>
              <a:t>"documentation"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"The product of the multiplication"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</a:t>
            </a:r>
            <a:r>
              <a:rPr b="1"/>
              <a:t>"type"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"integer"</a:t>
            </a:r>
          </a:p>
          <a:p>
            <a:pPr defTabSz="457200">
              <a:spcBef>
                <a:spcPts val="0"/>
              </a:spcBef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  <a:r>
              <a:rPr b="1"/>
              <a:t>}</a:t>
            </a:r>
          </a:p>
          <a:p>
            <a:pPr defTabSz="457200">
              <a:spcBef>
                <a:spcPts val="0"/>
              </a:spcBef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}</a:t>
            </a:r>
          </a:p>
          <a:p>
            <a:pPr defTabSz="457200">
              <a:spcBef>
                <a:spcPts val="0"/>
              </a:spcBef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}</a:t>
            </a:r>
          </a:p>
          <a:p>
            <a:pPr defTabSz="457200">
              <a:spcBef>
                <a:spcPts val="0"/>
              </a:spcBef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endParaRPr b="0"/>
          </a:p>
        </p:txBody>
      </p:sp>
      <p:sp>
        <p:nvSpPr>
          <p:cNvPr id="252" name="Shape 252"/>
          <p:cNvSpPr/>
          <p:nvPr/>
        </p:nvSpPr>
        <p:spPr>
          <a:xfrm>
            <a:off x="2245321" y="5252159"/>
            <a:ext cx="8753272" cy="525490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2245321" y="5711995"/>
            <a:ext cx="3213982" cy="525490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2245321" y="6232213"/>
            <a:ext cx="3213982" cy="435346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3093474" y="6629645"/>
            <a:ext cx="10885217" cy="435346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3093474" y="7122122"/>
            <a:ext cx="11566404" cy="3042837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3093474" y="10133736"/>
            <a:ext cx="13022972" cy="1870082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3067652" y="7457151"/>
            <a:ext cx="4279338" cy="435346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3093474" y="7916987"/>
            <a:ext cx="11566404" cy="525490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3093474" y="8284657"/>
            <a:ext cx="11566404" cy="1818903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1676520" y="3131823"/>
            <a:ext cx="12917984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3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 = </a:t>
            </a:r>
            <a:r>
              <a:rPr>
                <a:solidFill>
                  <a:srgbClr val="021994"/>
                </a:solidFill>
              </a:rPr>
              <a:t>Client</a:t>
            </a:r>
            <a:r>
              <a:rPr>
                <a:solidFill>
                  <a:srgbClr val="000000"/>
                </a:solidFill>
              </a:rPr>
              <a:t>(</a:t>
            </a:r>
            <a:r>
              <a:t>'http://localhost:4000'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35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client.</a:t>
            </a:r>
            <a:r>
              <a:t>make_api_call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D1D00"/>
                </a:solidFill>
              </a:rPr>
              <a:t>'multiply'</a:t>
            </a:r>
            <a:r>
              <a:rPr>
                <a:solidFill>
                  <a:srgbClr val="000000"/>
                </a:solidFill>
              </a:rPr>
              <a:t>, [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])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3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{u</a:t>
            </a:r>
            <a:r>
              <a:t>'jsonrpc'</a:t>
            </a:r>
            <a:r>
              <a:rPr>
                <a:solidFill>
                  <a:srgbClr val="000000"/>
                </a:solidFill>
              </a:rPr>
              <a:t>: u</a:t>
            </a:r>
            <a:r>
              <a:t>'2.0'</a:t>
            </a:r>
            <a:r>
              <a:rPr>
                <a:solidFill>
                  <a:srgbClr val="000000"/>
                </a:solidFill>
              </a:rPr>
              <a:t>, u</a:t>
            </a:r>
            <a:r>
              <a:t>'result'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BF8F00"/>
                </a:solidFill>
              </a:rPr>
              <a:t>6</a:t>
            </a:r>
            <a:r>
              <a:rPr>
                <a:solidFill>
                  <a:srgbClr val="000000"/>
                </a:solidFill>
              </a:rPr>
              <a:t>, u</a:t>
            </a:r>
            <a:r>
              <a:t>'id'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BF8F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62" name="Shape 262"/>
          <p:cNvSpPr/>
          <p:nvPr/>
        </p:nvSpPr>
        <p:spPr>
          <a:xfrm>
            <a:off x="700373" y="4847179"/>
            <a:ext cx="22860000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7014747" y="3068185"/>
            <a:ext cx="6234340" cy="635001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8402004" y="3627123"/>
            <a:ext cx="2652342" cy="635001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11368546" y="3687239"/>
            <a:ext cx="2652342" cy="514769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7243100" y="4224879"/>
            <a:ext cx="3425610" cy="635001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3821758" y="10489769"/>
            <a:ext cx="12073809" cy="435345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3821758" y="10851104"/>
            <a:ext cx="12073809" cy="525490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xit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xit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xit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xit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xit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xit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5"/>
      <p:bldP build="whole" bldLvl="1" animBg="1" rev="0" advAuto="0" spid="256" grpId="18"/>
      <p:bldP build="whole" bldLvl="1" animBg="1" rev="0" advAuto="0" spid="257" grpId="19"/>
      <p:bldP build="whole" bldLvl="1" animBg="1" rev="0" advAuto="0" spid="251" grpId="2"/>
      <p:bldP build="whole" bldLvl="1" animBg="1" rev="0" advAuto="0" spid="253" grpId="7"/>
      <p:bldP build="whole" bldLvl="1" animBg="1" rev="0" advAuto="0" spid="257" grpId="22"/>
      <p:bldP build="whole" bldLvl="1" animBg="1" rev="0" advAuto="0" spid="268" grpId="32"/>
      <p:bldP build="whole" bldLvl="1" animBg="1" rev="0" advAuto="0" spid="262" grpId="1"/>
      <p:bldP build="whole" bldLvl="1" animBg="1" rev="0" advAuto="0" spid="266" grpId="20"/>
      <p:bldP build="whole" bldLvl="1" animBg="1" rev="0" advAuto="0" spid="266" grpId="21"/>
      <p:bldP build="whole" bldLvl="1" animBg="1" rev="0" advAuto="0" spid="259" grpId="25"/>
      <p:bldP build="whole" bldLvl="1" animBg="1" rev="0" advAuto="0" spid="259" grpId="26"/>
      <p:bldP build="whole" bldLvl="1" animBg="1" rev="0" advAuto="0" spid="258" grpId="23"/>
      <p:bldP build="whole" bldLvl="1" animBg="1" rev="0" advAuto="0" spid="258" grpId="24"/>
      <p:bldP build="whole" bldLvl="1" animBg="1" rev="0" advAuto="0" spid="254" grpId="9"/>
      <p:bldP build="whole" bldLvl="1" animBg="1" rev="0" advAuto="0" spid="265" grpId="16"/>
      <p:bldP build="whole" bldLvl="1" animBg="1" rev="0" advAuto="0" spid="265" grpId="17"/>
      <p:bldP build="whole" bldLvl="1" animBg="1" rev="0" advAuto="0" spid="254" grpId="12"/>
      <p:bldP build="whole" bldLvl="1" animBg="1" rev="0" advAuto="0" spid="260" grpId="27"/>
      <p:bldP build="whole" bldLvl="1" animBg="1" rev="0" advAuto="0" spid="260" grpId="28"/>
      <p:bldP build="whole" bldLvl="1" animBg="1" rev="0" advAuto="0" spid="267" grpId="29"/>
      <p:bldP build="whole" bldLvl="1" animBg="1" rev="0" advAuto="0" spid="255" grpId="13"/>
      <p:bldP build="whole" bldLvl="1" animBg="1" rev="0" advAuto="0" spid="264" grpId="10"/>
      <p:bldP build="whole" bldLvl="1" animBg="1" rev="0" advAuto="0" spid="264" grpId="11"/>
      <p:bldP build="whole" bldLvl="1" animBg="1" rev="0" advAuto="0" spid="255" grpId="14"/>
      <p:bldP build="whole" bldLvl="1" animBg="1" rev="0" advAuto="0" spid="252" grpId="3"/>
      <p:bldP build="whole" bldLvl="1" animBg="1" rev="0" advAuto="0" spid="267" grpId="30"/>
      <p:bldP build="whole" bldLvl="1" animBg="1" rev="0" advAuto="0" spid="268" grpId="31"/>
      <p:bldP build="whole" bldLvl="1" animBg="1" rev="0" advAuto="0" spid="252" grpId="6"/>
      <p:bldP build="whole" bldLvl="1" animBg="1" rev="0" advAuto="0" spid="253" grpId="8"/>
      <p:bldP build="whole" bldLvl="1" animBg="1" rev="0" advAuto="0" spid="263" grpId="4"/>
      <p:bldP build="whole" bldLvl="1" animBg="1" rev="0" advAuto="0" spid="263" grpId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Integrating the model into the client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Shape 272"/>
          <p:cNvSpPr/>
          <p:nvPr/>
        </p:nvSpPr>
        <p:spPr>
          <a:xfrm>
            <a:off x="831353" y="3308349"/>
            <a:ext cx="12308286" cy="974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rgbClr val="000000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ModeledClient</a:t>
            </a:r>
            <a:r>
              <a:rPr>
                <a:solidFill>
                  <a:srgbClr val="000000"/>
                </a:solidFill>
              </a:rPr>
              <a:t>(Client):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__init__</a:t>
            </a:r>
            <a:r>
              <a:t>(self, model):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self._model = model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self._validator = </a:t>
            </a:r>
            <a:r>
              <a:rPr>
                <a:solidFill>
                  <a:srgbClr val="021994"/>
                </a:solidFill>
              </a:rPr>
              <a:t>RequestParamsValidator</a:t>
            </a:r>
            <a:r>
              <a:t>()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self._parser = </a:t>
            </a:r>
            <a:r>
              <a:rPr>
                <a:solidFill>
                  <a:srgbClr val="021994"/>
                </a:solidFill>
              </a:rPr>
              <a:t>ResponseParamsParser</a:t>
            </a:r>
            <a:r>
              <a:t>()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006DBC"/>
                </a:solidFill>
              </a:rPr>
              <a:t>super</a:t>
            </a:r>
            <a:r>
              <a:t>(ModeledClient, self).</a:t>
            </a:r>
            <a:r>
              <a:rPr>
                <a:solidFill>
                  <a:srgbClr val="021994"/>
                </a:solidFill>
              </a:rPr>
              <a:t>__init__</a:t>
            </a:r>
            <a:r>
              <a:t>(model[</a:t>
            </a:r>
            <a:r>
              <a:rPr>
                <a:solidFill>
                  <a:srgbClr val="CD1D00"/>
                </a:solidFill>
              </a:rPr>
              <a:t>'endpoint_url'</a:t>
            </a:r>
            <a:r>
              <a:t>])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make_modeled_api_call</a:t>
            </a:r>
            <a:r>
              <a:t>(self, method, *args, **kwargs):</a:t>
            </a:r>
          </a:p>
          <a:p>
            <a:pPr defTabSz="457200">
              <a:spcBef>
                <a:spcPts val="0"/>
              </a:spcBef>
              <a:defRPr i="1" sz="2000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# Validate the parameters provided for the particular method using the</a:t>
            </a:r>
            <a:endParaRPr i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i="1" sz="2000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# provided model.</a:t>
            </a:r>
            <a:endParaRPr i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validated_params = self.</a:t>
            </a:r>
            <a:r>
              <a:rPr>
                <a:solidFill>
                  <a:srgbClr val="021994"/>
                </a:solidFill>
              </a:rPr>
              <a:t>_validate_method_params</a:t>
            </a:r>
            <a:r>
              <a:t>(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method, *args, **kwargs)</a:t>
            </a:r>
          </a:p>
          <a:p>
            <a:pPr defTabSz="457200">
              <a:spcBef>
                <a:spcPts val="0"/>
              </a:spcBef>
              <a:defRPr i="1" sz="2000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# Make the API call and get the response.</a:t>
            </a:r>
            <a:endParaRPr i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api_response = self.</a:t>
            </a:r>
            <a:r>
              <a:rPr>
                <a:solidFill>
                  <a:srgbClr val="021994"/>
                </a:solidFill>
              </a:rPr>
              <a:t>make_api_call</a:t>
            </a:r>
            <a:r>
              <a:t>(method, validated_params)</a:t>
            </a:r>
          </a:p>
          <a:p>
            <a:pPr defTabSz="457200">
              <a:spcBef>
                <a:spcPts val="0"/>
              </a:spcBef>
              <a:defRPr i="1" sz="2000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# Parse the response for the particular method using the provided</a:t>
            </a:r>
            <a:endParaRPr i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model.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self.</a:t>
            </a:r>
            <a:r>
              <a:rPr>
                <a:solidFill>
                  <a:srgbClr val="021994"/>
                </a:solidFill>
              </a:rPr>
              <a:t>_parse_api_response</a:t>
            </a:r>
            <a:r>
              <a:t>(method, api_response)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_validate_method_params</a:t>
            </a:r>
            <a:r>
              <a:t>(self, method, *args, **kwargs):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operation_input_model = self.</a:t>
            </a:r>
            <a:r>
              <a:rPr>
                <a:solidFill>
                  <a:srgbClr val="021994"/>
                </a:solidFill>
              </a:rPr>
              <a:t>_get_operation_model</a:t>
            </a:r>
            <a:r>
              <a:t>(method)[</a:t>
            </a:r>
            <a:r>
              <a:rPr>
                <a:solidFill>
                  <a:srgbClr val="CD1D00"/>
                </a:solidFill>
              </a:rPr>
              <a:t>'input'</a:t>
            </a:r>
            <a:r>
              <a:t>]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self._validator.</a:t>
            </a:r>
            <a:r>
              <a:rPr>
                <a:solidFill>
                  <a:srgbClr val="021994"/>
                </a:solidFill>
              </a:rPr>
              <a:t>validate</a:t>
            </a:r>
            <a:r>
              <a:t>(operation_input_model, *args, **kwargs)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_parse_api_response</a:t>
            </a:r>
            <a:r>
              <a:t>(self, method, api_response):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operation_output_model = self.</a:t>
            </a:r>
            <a:r>
              <a:rPr>
                <a:solidFill>
                  <a:srgbClr val="021994"/>
                </a:solidFill>
              </a:rPr>
              <a:t>_get_operation_model</a:t>
            </a:r>
            <a:r>
              <a:t>(method)[</a:t>
            </a:r>
            <a:r>
              <a:rPr>
                <a:solidFill>
                  <a:srgbClr val="CD1D00"/>
                </a:solidFill>
              </a:rPr>
              <a:t>'output'</a:t>
            </a:r>
            <a:r>
              <a:t>]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self._parser.</a:t>
            </a:r>
            <a:r>
              <a:rPr>
                <a:solidFill>
                  <a:srgbClr val="021994"/>
                </a:solidFill>
              </a:rPr>
              <a:t>parse</a:t>
            </a:r>
            <a:r>
              <a:t>(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operation_output_model, api_response)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000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_get_operation_model</a:t>
            </a:r>
            <a:r>
              <a:rPr>
                <a:solidFill>
                  <a:srgbClr val="000000"/>
                </a:solidFill>
              </a:rPr>
              <a:t>(self, method):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operation_models = self._model[</a:t>
            </a:r>
            <a:r>
              <a:rPr>
                <a:solidFill>
                  <a:srgbClr val="CD1D00"/>
                </a:solidFill>
              </a:rPr>
              <a:t>'operations'</a:t>
            </a:r>
            <a:r>
              <a:t>]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if</a:t>
            </a:r>
            <a:r>
              <a:t> method </a:t>
            </a:r>
            <a:r>
              <a:rPr b="1"/>
              <a:t>not in</a:t>
            </a:r>
            <a:r>
              <a:t> operation_models: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 b="1"/>
              <a:t>raise</a:t>
            </a:r>
            <a:r>
              <a:t> </a:t>
            </a:r>
            <a:r>
              <a:rPr b="1"/>
              <a:t>RuntimeError</a:t>
            </a:r>
            <a:r>
              <a:t>(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          </a:t>
            </a:r>
            <a:r>
              <a:t>'Unknown operation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6DBC"/>
                </a:solidFill>
              </a:rPr>
              <a:t>%s</a:t>
            </a:r>
            <a:r>
              <a:t>'</a:t>
            </a:r>
            <a:r>
              <a:rPr>
                <a:solidFill>
                  <a:srgbClr val="000000"/>
                </a:solidFill>
              </a:rPr>
              <a:t> % method)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operation_models[method]       </a:t>
            </a:r>
          </a:p>
        </p:txBody>
      </p:sp>
      <p:sp>
        <p:nvSpPr>
          <p:cNvPr id="273" name="Shape 273"/>
          <p:cNvSpPr/>
          <p:nvPr/>
        </p:nvSpPr>
        <p:spPr>
          <a:xfrm flipV="1">
            <a:off x="13690600" y="3561999"/>
            <a:ext cx="0" cy="974090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14026771" y="5784849"/>
            <a:ext cx="8345241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&gt;&gt;&gt; </a:t>
            </a:r>
            <a:r>
              <a:t>import</a:t>
            </a:r>
            <a:r>
              <a:rPr b="0"/>
              <a:t> json</a:t>
            </a:r>
            <a:endParaRPr b="0"/>
          </a:p>
          <a:p>
            <a:pPr defTabSz="457200">
              <a:spcBef>
                <a:spcPts val="0"/>
              </a:spcBef>
              <a:def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with </a:t>
            </a:r>
            <a:r>
              <a:rPr>
                <a:solidFill>
                  <a:srgbClr val="006DBC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'api.json'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'r'</a:t>
            </a:r>
            <a:r>
              <a:rPr>
                <a:solidFill>
                  <a:srgbClr val="000000"/>
                </a:solidFill>
              </a:rPr>
              <a:t>) </a:t>
            </a:r>
            <a:r>
              <a:rPr b="1">
                <a:solidFill>
                  <a:srgbClr val="000000"/>
                </a:solidFill>
              </a:rPr>
              <a:t>as</a:t>
            </a:r>
            <a:r>
              <a:rPr>
                <a:solidFill>
                  <a:srgbClr val="000000"/>
                </a:solidFill>
              </a:rPr>
              <a:t> f: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    model = json.</a:t>
            </a:r>
            <a:r>
              <a:rPr>
                <a:solidFill>
                  <a:srgbClr val="021994"/>
                </a:solidFill>
              </a:rPr>
              <a:t>loads</a:t>
            </a:r>
            <a:r>
              <a:t>(f.</a:t>
            </a:r>
            <a:r>
              <a:rPr>
                <a:solidFill>
                  <a:srgbClr val="021994"/>
                </a:solidFill>
              </a:rPr>
              <a:t>read</a:t>
            </a:r>
            <a:r>
              <a:t>())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 = </a:t>
            </a:r>
            <a:r>
              <a:rPr>
                <a:solidFill>
                  <a:srgbClr val="021994"/>
                </a:solidFill>
              </a:rPr>
              <a:t>ModeledClient</a:t>
            </a:r>
            <a:r>
              <a:t>(model)</a:t>
            </a:r>
          </a:p>
          <a:p>
            <a:pPr defTabSz="457200">
              <a:spcBef>
                <a:spcPts val="0"/>
              </a:spcBef>
              <a:def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client.</a:t>
            </a:r>
            <a:r>
              <a:t>make_modeled_api_call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D1D00"/>
                </a:solidFill>
              </a:rPr>
              <a:t>'multiply'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</a:t>
            </a:r>
          </a:p>
        </p:txBody>
      </p:sp>
      <p:sp>
        <p:nvSpPr>
          <p:cNvPr id="275" name="Shape 275"/>
          <p:cNvSpPr/>
          <p:nvPr/>
        </p:nvSpPr>
        <p:spPr>
          <a:xfrm flipH="1">
            <a:off x="8648700" y="4030979"/>
            <a:ext cx="1346200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1409375" y="8590240"/>
            <a:ext cx="11568299" cy="911420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1409375" y="9784040"/>
            <a:ext cx="11568299" cy="1279819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3867023" y="3292888"/>
            <a:ext cx="1013124" cy="372468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clickEffect" presetSubtype="0" presetID="-1" grpId="3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0281 0.005508 0.000426 0.011035 0.000435 0.016565 C 0.000442 0.020696 0.000373 0.024827 0.000228 0.028950" origin="layout" pathEditMode="relative">
                                      <p:cBhvr>
                                        <p:cTn id="28" dur="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4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228 0.028950 L 0.000995 0.049382" origin="layout" pathEditMode="relative">
                                      <p:cBhvr>
                                        <p:cTn id="32" dur="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clickEffect" presetSubtype="0" presetID="-1" grpId="5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995 0.049382 L 0.099858 0.067397" origin="layout" pathEditMode="relative">
                                      <p:cBhvr>
                                        <p:cTn id="36" dur="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afterEffect" presetSubtype="0" presetID="-1" grpId="6" fill="hold">
                                  <p:stCondLst>
                                    <p:cond delay="0"/>
                                  </p:stCondLst>
                                  <p:childTnLst>
                                    <p:animMotion path="M 0.099858 0.067397 L 0.072310 0.111411" origin="layout" pathEditMode="relative">
                                      <p:cBhvr>
                                        <p:cTn id="43" dur="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clickEffect" presetSubtype="0" presetID="-1" grpId="7" fill="hold">
                                  <p:stCondLst>
                                    <p:cond delay="0"/>
                                  </p:stCondLst>
                                  <p:childTnLst>
                                    <p:animMotion path="M 0.072310 0.111411 L 0.044763 0.173134" origin="layout" pathEditMode="relative">
                                      <p:cBhvr>
                                        <p:cTn id="47" dur="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afterEffect" presetSubtype="0" presetID="-1" grpId="10" fill="hold">
                                  <p:stCondLst>
                                    <p:cond delay="0"/>
                                  </p:stCondLst>
                                  <p:childTnLst>
                                    <p:animMotion path="M 0.044763 0.173134 L 0.105924 0.238028" origin="layout" pathEditMode="relative">
                                      <p:cBhvr>
                                        <p:cTn id="57" dur="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path" nodeType="afterEffect" presetSubtype="0" presetID="-1" grpId="13" fill="hold">
                                  <p:stCondLst>
                                    <p:cond delay="0"/>
                                  </p:stCondLst>
                                  <p:childTnLst>
                                    <p:animMotion path="M 0.105924 0.238028 L 0.068693 0.302590" origin="layout" pathEditMode="relative">
                                      <p:cBhvr>
                                        <p:cTn id="67" dur="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xit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xit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12"/>
      <p:bldP build="whole" bldLvl="1" animBg="1" rev="0" advAuto="0" spid="277" grpId="14"/>
      <p:bldP build="whole" bldLvl="1" animBg="1" rev="0" advAuto="0" spid="277" grpId="15"/>
      <p:bldP build="whole" bldLvl="1" animBg="1" rev="0" advAuto="0" spid="275" grpId="16"/>
      <p:bldP build="whole" bldLvl="1" animBg="1" rev="0" advAuto="0" spid="278" grpId="11"/>
      <p:bldP build="whole" bldLvl="1" animBg="1" rev="0" advAuto="0" spid="276" grpId="8"/>
      <p:bldP build="p" bldLvl="5" animBg="1" rev="0" advAuto="0" spid="274" grpId="1"/>
      <p:bldP build="whole" bldLvl="1" animBg="1" rev="0" advAuto="0" spid="275" grpId="2"/>
      <p:bldP build="whole" bldLvl="1" animBg="1" rev="0" advAuto="0" spid="276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should I expect From this Talk?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23279099" y="609600"/>
            <a:ext cx="333749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Shape 169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Char char="▸"/>
            </a:pPr>
            <a:r>
              <a:t>The basics</a:t>
            </a:r>
          </a:p>
          <a:p>
            <a:pPr>
              <a:buClr>
                <a:schemeClr val="accent1"/>
              </a:buClr>
              <a:buChar char="▸"/>
            </a:pPr>
            <a:r>
              <a:t>The benefits</a:t>
            </a:r>
          </a:p>
          <a:p>
            <a:pPr>
              <a:buClr>
                <a:schemeClr val="accent1"/>
              </a:buClr>
              <a:buChar char="▸"/>
            </a:pPr>
            <a:r>
              <a:t>Walkthrough of an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needs to be expanded?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Still feels too general</a:t>
            </a:r>
          </a:p>
          <a:p>
            <a:pPr/>
            <a:r>
              <a:t>API remains undocumented</a:t>
            </a:r>
          </a:p>
        </p:txBody>
      </p:sp>
      <p:sp>
        <p:nvSpPr>
          <p:cNvPr id="282" name="Shape 2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762000" y="1825889"/>
            <a:ext cx="22860000" cy="1349111"/>
          </a:xfrm>
          <a:prstGeom prst="rect">
            <a:avLst/>
          </a:prstGeom>
        </p:spPr>
        <p:txBody>
          <a:bodyPr/>
          <a:lstStyle>
            <a:lvl1pPr algn="ctr" defTabSz="800735">
              <a:spcBef>
                <a:spcPts val="3700"/>
              </a:spcBef>
              <a:defRPr sz="9700"/>
            </a:lvl1pPr>
          </a:lstStyle>
          <a:p>
            <a:pPr/>
            <a:r>
              <a:t>Overview of Steps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1: Make A Simple JSON RPC Client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2: Integrate API Models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3: Add API Specific Methods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4: Making the Client Extensible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Final Step: Add more APIs!</a:t>
            </a:r>
          </a:p>
        </p:txBody>
      </p:sp>
      <p:sp>
        <p:nvSpPr>
          <p:cNvPr id="286" name="Shape 2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Shape 287"/>
          <p:cNvSpPr/>
          <p:nvPr/>
        </p:nvSpPr>
        <p:spPr>
          <a:xfrm>
            <a:off x="762000" y="38862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3: Add API Specific Methods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Step 3: Add API Specific Methods</a:t>
            </a:r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Shape 291"/>
          <p:cNvSpPr/>
          <p:nvPr/>
        </p:nvSpPr>
        <p:spPr>
          <a:xfrm>
            <a:off x="3547871" y="3619018"/>
            <a:ext cx="3978137" cy="120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Currently</a:t>
            </a:r>
          </a:p>
        </p:txBody>
      </p:sp>
      <p:sp>
        <p:nvSpPr>
          <p:cNvPr id="292" name="Shape 292"/>
          <p:cNvSpPr/>
          <p:nvPr/>
        </p:nvSpPr>
        <p:spPr>
          <a:xfrm>
            <a:off x="13733271" y="3619018"/>
            <a:ext cx="4448824" cy="120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End of Step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12166600" y="3619018"/>
            <a:ext cx="0" cy="911956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259736" y="5518150"/>
            <a:ext cx="11635092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&gt;&gt;&gt; </a:t>
            </a:r>
            <a:r>
              <a:t>import</a:t>
            </a:r>
            <a:r>
              <a:rPr b="0"/>
              <a:t> json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with </a:t>
            </a:r>
            <a:r>
              <a:rPr>
                <a:solidFill>
                  <a:srgbClr val="006DBC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'api.json'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'r'</a:t>
            </a:r>
            <a:r>
              <a:rPr>
                <a:solidFill>
                  <a:srgbClr val="000000"/>
                </a:solidFill>
              </a:rPr>
              <a:t>) </a:t>
            </a:r>
            <a:r>
              <a:rPr b="1">
                <a:solidFill>
                  <a:srgbClr val="000000"/>
                </a:solidFill>
              </a:rPr>
              <a:t>as</a:t>
            </a:r>
            <a:r>
              <a:rPr>
                <a:solidFill>
                  <a:srgbClr val="000000"/>
                </a:solidFill>
              </a:rPr>
              <a:t> f: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    model = json.</a:t>
            </a:r>
            <a:r>
              <a:rPr>
                <a:solidFill>
                  <a:srgbClr val="021994"/>
                </a:solidFill>
              </a:rPr>
              <a:t>loads</a:t>
            </a:r>
            <a:r>
              <a:t>(f.</a:t>
            </a:r>
            <a:r>
              <a:rPr>
                <a:solidFill>
                  <a:srgbClr val="021994"/>
                </a:solidFill>
              </a:rPr>
              <a:t>read</a:t>
            </a:r>
            <a:r>
              <a:t>())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 = </a:t>
            </a:r>
            <a:r>
              <a:rPr>
                <a:solidFill>
                  <a:srgbClr val="021994"/>
                </a:solidFill>
              </a:rPr>
              <a:t>ModeledClient</a:t>
            </a:r>
            <a:r>
              <a:t>(model)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client.</a:t>
            </a:r>
            <a:r>
              <a:t>make_modeled_api_call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D1D00"/>
                </a:solidFill>
              </a:rPr>
              <a:t>'multiply'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</a:t>
            </a:r>
          </a:p>
        </p:txBody>
      </p:sp>
      <p:sp>
        <p:nvSpPr>
          <p:cNvPr id="295" name="Shape 295"/>
          <p:cNvSpPr/>
          <p:nvPr/>
        </p:nvSpPr>
        <p:spPr>
          <a:xfrm>
            <a:off x="13506127" y="5264460"/>
            <a:ext cx="7163948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&gt;&gt;&gt; </a:t>
            </a:r>
            <a:r>
              <a:t>import</a:t>
            </a:r>
            <a:r>
              <a:rPr b="0"/>
              <a:t> json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with </a:t>
            </a:r>
            <a:r>
              <a:rPr>
                <a:solidFill>
                  <a:srgbClr val="006DBC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'api.json'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'r'</a:t>
            </a:r>
            <a:r>
              <a:rPr>
                <a:solidFill>
                  <a:srgbClr val="000000"/>
                </a:solidFill>
              </a:rPr>
              <a:t>) </a:t>
            </a:r>
            <a:r>
              <a:rPr b="1">
                <a:solidFill>
                  <a:srgbClr val="000000"/>
                </a:solidFill>
              </a:rPr>
              <a:t>as</a:t>
            </a:r>
            <a:r>
              <a:rPr>
                <a:solidFill>
                  <a:srgbClr val="000000"/>
                </a:solidFill>
              </a:rPr>
              <a:t> f: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    model = json.</a:t>
            </a:r>
            <a:r>
              <a:rPr>
                <a:solidFill>
                  <a:srgbClr val="021994"/>
                </a:solidFill>
              </a:rPr>
              <a:t>loads</a:t>
            </a:r>
            <a:r>
              <a:t>(f.</a:t>
            </a:r>
            <a:r>
              <a:rPr>
                <a:solidFill>
                  <a:srgbClr val="021994"/>
                </a:solidFill>
              </a:rPr>
              <a:t>read</a:t>
            </a:r>
            <a:r>
              <a:t>())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 = </a:t>
            </a:r>
            <a:r>
              <a:rPr>
                <a:solidFill>
                  <a:srgbClr val="021994"/>
                </a:solidFill>
              </a:rPr>
              <a:t>create_client</a:t>
            </a:r>
            <a:r>
              <a:t>(model)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client.</a:t>
            </a:r>
            <a:r>
              <a:rPr>
                <a:solidFill>
                  <a:srgbClr val="021994"/>
                </a:solidFill>
              </a:rPr>
              <a:t>multiply</a:t>
            </a:r>
            <a:r>
              <a:t>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t>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rPr>
                <a:solidFill>
                  <a:srgbClr val="006DBC"/>
                </a:solidFill>
              </a:rPr>
              <a:t>help</a:t>
            </a:r>
            <a:r>
              <a:t>(client)</a:t>
            </a:r>
          </a:p>
        </p:txBody>
      </p:sp>
      <p:sp>
        <p:nvSpPr>
          <p:cNvPr id="296" name="Shape 296"/>
          <p:cNvSpPr/>
          <p:nvPr/>
        </p:nvSpPr>
        <p:spPr>
          <a:xfrm>
            <a:off x="13541688" y="5264460"/>
            <a:ext cx="10021913" cy="7099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Help on MyClient </a:t>
            </a:r>
            <a:r>
              <a:rPr b="1"/>
              <a:t>in</a:t>
            </a:r>
            <a:r>
              <a:t> module dynamicclient </a:t>
            </a:r>
            <a:r>
              <a:rPr>
                <a:solidFill>
                  <a:srgbClr val="006DBC"/>
                </a:solidFill>
              </a:rPr>
              <a:t>object</a:t>
            </a:r>
            <a:r>
              <a:t>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class</a:t>
            </a:r>
            <a:r>
              <a:t> </a:t>
            </a:r>
            <a:r>
              <a:rPr>
                <a:solidFill>
                  <a:srgbClr val="021994"/>
                </a:solidFill>
              </a:rPr>
              <a:t>MyClient</a:t>
            </a:r>
            <a:r>
              <a:t>(modeledclient.ModeledClient)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Method resolution order: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MyClient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modeledclient.ModeledClient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simpleclient.Client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__builtin__.</a:t>
            </a:r>
            <a:r>
              <a:rPr>
                <a:solidFill>
                  <a:srgbClr val="006DBC"/>
                </a:solidFill>
              </a:rPr>
              <a:t>object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Methods defined here: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</a:t>
            </a:r>
            <a:r>
              <a:rPr>
                <a:solidFill>
                  <a:srgbClr val="021994"/>
                </a:solidFill>
              </a:rPr>
              <a:t>multiply</a:t>
            </a:r>
            <a:r>
              <a:t>(self, *args, **kwargs)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Multiplies numbers together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</a:t>
            </a:r>
            <a:r>
              <a:rPr>
                <a:solidFill>
                  <a:srgbClr val="006DBC"/>
                </a:solidFill>
              </a:rPr>
              <a:t>type</a:t>
            </a:r>
            <a:r>
              <a:t> args: </a:t>
            </a:r>
            <a:r>
              <a:rPr>
                <a:solidFill>
                  <a:srgbClr val="021994"/>
                </a:solidFill>
              </a:rPr>
              <a:t>integer</a:t>
            </a:r>
            <a:r>
              <a:t>(s)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:param args: Numbers to multiply together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:rtype: integer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:returns: The product of the multiplication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5" grpId="2"/>
      <p:bldP build="p" bldLvl="5" animBg="1" rev="0" advAuto="0" spid="294" grpId="1"/>
      <p:bldP build="whole" bldLvl="1" animBg="1" rev="0" advAuto="0" spid="296" grpId="3"/>
      <p:bldP build="whole" bldLvl="1" animBg="1" rev="0" advAuto="0" spid="296" grpId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Let’s make a class factory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Shape 300"/>
          <p:cNvSpPr/>
          <p:nvPr/>
        </p:nvSpPr>
        <p:spPr>
          <a:xfrm>
            <a:off x="793260" y="4273549"/>
            <a:ext cx="13832533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create_client</a:t>
            </a:r>
            <a:r>
              <a:t>(model):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cls_name = </a:t>
            </a:r>
            <a:r>
              <a:rPr>
                <a:solidFill>
                  <a:srgbClr val="D93200"/>
                </a:solidFill>
              </a:rPr>
              <a:t>'MyClient'</a:t>
            </a:r>
            <a:endParaRPr>
              <a:solidFill>
                <a:srgbClr val="D932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cls_bases = (ModeledClient,)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cls_props = {}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for</a:t>
            </a:r>
            <a:r>
              <a:t> operation_name, operation_model </a:t>
            </a:r>
            <a:r>
              <a:rPr b="1"/>
              <a:t>in</a:t>
            </a:r>
            <a:r>
              <a:t> model[</a:t>
            </a:r>
            <a:r>
              <a:rPr>
                <a:solidFill>
                  <a:srgbClr val="CD1D00"/>
                </a:solidFill>
              </a:rPr>
              <a:t>'operations'</a:t>
            </a:r>
            <a:r>
              <a:t>].</a:t>
            </a:r>
            <a:r>
              <a:rPr>
                <a:solidFill>
                  <a:srgbClr val="021994"/>
                </a:solidFill>
              </a:rPr>
              <a:t>items</a:t>
            </a:r>
            <a:r>
              <a:t>():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  method = </a:t>
            </a:r>
            <a:r>
              <a:t>_get_client_method</a:t>
            </a:r>
            <a:r>
              <a:rPr>
                <a:solidFill>
                  <a:srgbClr val="000000"/>
                </a:solidFill>
              </a:rPr>
              <a:t>(operation_name)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cls_props[operation_name] = method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cls = </a:t>
            </a:r>
            <a:r>
              <a:rPr>
                <a:solidFill>
                  <a:srgbClr val="006DBC"/>
                </a:solidFill>
              </a:rPr>
              <a:t>type</a:t>
            </a:r>
            <a:r>
              <a:t>(cls_name, cls_bases, cls_props)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cls</a:t>
            </a:r>
            <a:r>
              <a:t>(model)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5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rgbClr val="0000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_get_client_method</a:t>
            </a:r>
            <a:r>
              <a:rPr>
                <a:solidFill>
                  <a:srgbClr val="000000"/>
                </a:solidFill>
              </a:rPr>
              <a:t>(operation_name):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_api_call</a:t>
            </a:r>
            <a:r>
              <a:t>(self, *args, **kwargs):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 b="1">
                <a:solidFill>
                  <a:srgbClr val="000000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self.</a:t>
            </a:r>
            <a:r>
              <a:t>make_modeled_api_call</a:t>
            </a:r>
            <a:r>
              <a:rPr>
                <a:solidFill>
                  <a:srgbClr val="000000"/>
                </a:solidFill>
              </a:rPr>
              <a:t>(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operation_name, *args, **kwargs)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return</a:t>
            </a:r>
            <a:r>
              <a:t> _api_call</a:t>
            </a:r>
          </a:p>
        </p:txBody>
      </p:sp>
      <p:sp>
        <p:nvSpPr>
          <p:cNvPr id="301" name="Shape 301"/>
          <p:cNvSpPr/>
          <p:nvPr/>
        </p:nvSpPr>
        <p:spPr>
          <a:xfrm flipV="1">
            <a:off x="14909800" y="3924299"/>
            <a:ext cx="0" cy="816084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15715927" y="4273550"/>
            <a:ext cx="7163948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&gt;&gt;&gt; </a:t>
            </a:r>
            <a:r>
              <a:t>import</a:t>
            </a:r>
            <a:r>
              <a:rPr b="0"/>
              <a:t> json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with </a:t>
            </a:r>
            <a:r>
              <a:rPr>
                <a:solidFill>
                  <a:srgbClr val="006DBC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'api.json'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'r'</a:t>
            </a:r>
            <a:r>
              <a:rPr>
                <a:solidFill>
                  <a:srgbClr val="000000"/>
                </a:solidFill>
              </a:rPr>
              <a:t>) </a:t>
            </a:r>
            <a:r>
              <a:rPr b="1">
                <a:solidFill>
                  <a:srgbClr val="000000"/>
                </a:solidFill>
              </a:rPr>
              <a:t>as</a:t>
            </a:r>
            <a:r>
              <a:rPr>
                <a:solidFill>
                  <a:srgbClr val="000000"/>
                </a:solidFill>
              </a:rPr>
              <a:t> f: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    model = json.</a:t>
            </a:r>
            <a:r>
              <a:rPr>
                <a:solidFill>
                  <a:srgbClr val="021994"/>
                </a:solidFill>
              </a:rPr>
              <a:t>loads</a:t>
            </a:r>
            <a:r>
              <a:t>(f.</a:t>
            </a:r>
            <a:r>
              <a:rPr>
                <a:solidFill>
                  <a:srgbClr val="021994"/>
                </a:solidFill>
              </a:rPr>
              <a:t>read</a:t>
            </a:r>
            <a:r>
              <a:t>())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 = </a:t>
            </a:r>
            <a:r>
              <a:rPr>
                <a:solidFill>
                  <a:srgbClr val="021994"/>
                </a:solidFill>
              </a:rPr>
              <a:t>create_client</a:t>
            </a:r>
            <a:r>
              <a:t>(model)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client.</a:t>
            </a:r>
            <a:r>
              <a:rPr>
                <a:solidFill>
                  <a:srgbClr val="021994"/>
                </a:solidFill>
              </a:rPr>
              <a:t>multiply</a:t>
            </a:r>
            <a:r>
              <a:t>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t>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</a:t>
            </a:r>
          </a:p>
        </p:txBody>
      </p:sp>
      <p:sp>
        <p:nvSpPr>
          <p:cNvPr id="303" name="Shape 303"/>
          <p:cNvSpPr/>
          <p:nvPr/>
        </p:nvSpPr>
        <p:spPr>
          <a:xfrm flipH="1">
            <a:off x="5715000" y="4556740"/>
            <a:ext cx="1249858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4" name="Shape 304"/>
          <p:cNvSpPr/>
          <p:nvPr/>
        </p:nvSpPr>
        <p:spPr>
          <a:xfrm flipH="1">
            <a:off x="9067800" y="9677400"/>
            <a:ext cx="1249858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4254175" y="9468199"/>
            <a:ext cx="814773" cy="418402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16547775" y="6151840"/>
            <a:ext cx="1117193" cy="418402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4058515" y="4988559"/>
            <a:ext cx="2504965" cy="418402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4554046" y="9878059"/>
            <a:ext cx="4136518" cy="418401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1531446" y="9166859"/>
            <a:ext cx="6649332" cy="418401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clickEffect" presetSubtype="0" presetID="-1" grpId="3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19552" origin="layout" pathEditMode="relative">
                                      <p:cBhvr>
                                        <p:cTn id="28" dur="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4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19552 L 0.068168 0.046735" origin="layout" pathEditMode="relative">
                                      <p:cBhvr>
                                        <p:cTn id="32" dur="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clickEffect" presetSubtype="0" presetID="-1" grpId="5" fill="hold">
                                  <p:stCondLst>
                                    <p:cond delay="0"/>
                                  </p:stCondLst>
                                  <p:childTnLst>
                                    <p:animMotion path="M 0.068168 0.046735 L -0.054757 0.073762" origin="layout" pathEditMode="relative">
                                      <p:cBhvr>
                                        <p:cTn id="36" dur="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clickEffect" presetSubtype="0" presetID="-1" grpId="6" fill="hold">
                                  <p:stCondLst>
                                    <p:cond delay="0"/>
                                  </p:stCondLst>
                                  <p:childTnLst>
                                    <p:animMotion path="M -0.054757 0.073762 L 0.214009 0.156026" origin="layout" pathEditMode="relative">
                                      <p:cBhvr>
                                        <p:cTn id="40" dur="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clickEffect" presetSubtype="0" presetID="-1" grpId="8" fill="hold">
                                  <p:stCondLst>
                                    <p:cond delay="0"/>
                                  </p:stCondLst>
                                  <p:childTnLst>
                                    <p:animMotion path="M 0.214009 0.156026 L -0.026500 0.452975" origin="layout" pathEditMode="relative">
                                      <p:cBhvr>
                                        <p:cTn id="47" dur="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clickEffect" presetSubtype="0" presetID="-1" grpId="9" fill="hold">
                                  <p:stCondLst>
                                    <p:cond delay="0"/>
                                  </p:stCondLst>
                                  <p:childTnLst>
                                    <p:animMotion path="M -0.026500 0.452975 L 0.130960 0.183075" origin="layout" pathEditMode="relative">
                                      <p:cBhvr>
                                        <p:cTn id="51" dur="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path" nodeType="afterEffect" presetSubtype="0" presetID="-1" grpId="11" fill="hold">
                                  <p:stCondLst>
                                    <p:cond delay="0"/>
                                  </p:stCondLst>
                                  <p:childTnLst>
                                    <p:animMotion path="M 0.130960 0.183075 L 0.162183 0.242024" origin="layout" pathEditMode="relative">
                                      <p:cBhvr>
                                        <p:cTn id="58" dur="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clickEffect" presetSubtype="0" presetID="-1" grpId="12" fill="hold">
                                  <p:stCondLst>
                                    <p:cond delay="0"/>
                                  </p:stCondLst>
                                  <p:childTnLst>
                                    <p:animMotion path="M 0.162183 0.242024 L -0.015243 0.268343" origin="layout" pathEditMode="relative">
                                      <p:cBhvr>
                                        <p:cTn id="62" dur="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path" nodeType="afterEffect" presetSubtype="0" presetID="-1" grpId="19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029882" origin="layout" pathEditMode="relative">
                                      <p:cBhvr>
                                        <p:cTn id="89" dur="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23"/>
      <p:bldP build="whole" bldLvl="1" animBg="1" rev="0" advAuto="0" spid="305" grpId="17"/>
      <p:bldP build="whole" bldLvl="1" animBg="1" rev="0" advAuto="0" spid="304" grpId="24"/>
      <p:bldP build="whole" bldLvl="1" animBg="1" rev="0" advAuto="0" spid="303" grpId="2"/>
      <p:bldP build="whole" bldLvl="1" animBg="1" rev="0" advAuto="0" spid="304" grpId="14"/>
      <p:bldP build="whole" bldLvl="1" animBg="1" rev="0" advAuto="0" spid="309" grpId="7"/>
      <p:bldP build="p" bldLvl="5" animBg="1" rev="0" advAuto="0" spid="302" grpId="1"/>
      <p:bldP build="whole" bldLvl="1" animBg="1" rev="0" advAuto="0" spid="303" grpId="13"/>
      <p:bldP build="whole" bldLvl="1" animBg="1" rev="0" advAuto="0" spid="309" grpId="10"/>
      <p:bldP build="whole" bldLvl="1" animBg="1" rev="0" advAuto="0" spid="308" grpId="21"/>
      <p:bldP build="whole" bldLvl="1" animBg="1" rev="0" advAuto="0" spid="308" grpId="22"/>
      <p:bldP build="whole" bldLvl="1" animBg="1" rev="0" advAuto="0" spid="307" grpId="20"/>
      <p:bldP build="whole" bldLvl="1" animBg="1" rev="0" advAuto="0" spid="306" grpId="16"/>
      <p:bldP build="whole" bldLvl="1" animBg="1" rev="0" advAuto="0" spid="306" grpId="18"/>
      <p:bldP build="whole" bldLvl="1" animBg="1" rev="0" advAuto="0" spid="305" grpId="1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But the Docstrings are not specific…</a:t>
            </a:r>
          </a:p>
        </p:txBody>
      </p:sp>
      <p:sp>
        <p:nvSpPr>
          <p:cNvPr id="312" name="Shape 3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Shape 313"/>
          <p:cNvSpPr/>
          <p:nvPr/>
        </p:nvSpPr>
        <p:spPr>
          <a:xfrm>
            <a:off x="856927" y="3924299"/>
            <a:ext cx="316279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rPr>
                <a:solidFill>
                  <a:srgbClr val="006DBC"/>
                </a:solidFill>
              </a:rPr>
              <a:t>help</a:t>
            </a:r>
            <a:r>
              <a:t>(client)</a:t>
            </a:r>
          </a:p>
        </p:txBody>
      </p:sp>
      <p:sp>
        <p:nvSpPr>
          <p:cNvPr id="314" name="Shape 314"/>
          <p:cNvSpPr/>
          <p:nvPr/>
        </p:nvSpPr>
        <p:spPr>
          <a:xfrm>
            <a:off x="794494" y="4781550"/>
            <a:ext cx="9289555" cy="415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1"/>
              <a:t>MyClient</a:t>
            </a:r>
            <a:r>
              <a:t>(modeledclient.ModeledClient)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|  Method resolution order: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|      MyClient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|      modeledclient.ModeledClient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|      simpleclient.Client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|      __builtin__.object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|  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|  Methods defined here: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|  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|  </a:t>
            </a:r>
            <a:r>
              <a:rPr b="1"/>
              <a:t>multiply</a:t>
            </a:r>
            <a:r>
              <a:t> = _api_call(self, *args, **kwargs)</a:t>
            </a:r>
          </a:p>
        </p:txBody>
      </p:sp>
      <p:sp>
        <p:nvSpPr>
          <p:cNvPr id="315" name="Shape 315"/>
          <p:cNvSpPr/>
          <p:nvPr/>
        </p:nvSpPr>
        <p:spPr>
          <a:xfrm>
            <a:off x="1543915" y="8200407"/>
            <a:ext cx="8201808" cy="351276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2"/>
      <p:bldP build="whole" bldLvl="1" animBg="1" rev="0" advAuto="0" spid="315" grpId="3"/>
      <p:bldP build="p" bldLvl="5" animBg="1" rev="0" advAuto="0" spid="31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889000" y="4108449"/>
            <a:ext cx="13832533" cy="4889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create_client</a:t>
            </a:r>
            <a:r>
              <a:t>(model):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cls_name = </a:t>
            </a:r>
            <a:r>
              <a:rPr>
                <a:solidFill>
                  <a:srgbClr val="D93200"/>
                </a:solidFill>
              </a:rPr>
              <a:t>'MyClient'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cls_bases = (ModeledClient,)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cls_props = {}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for</a:t>
            </a:r>
            <a:r>
              <a:t> operation_name, operation_model </a:t>
            </a:r>
            <a:r>
              <a:rPr b="1"/>
              <a:t>in</a:t>
            </a:r>
            <a:r>
              <a:t> model[</a:t>
            </a:r>
            <a:r>
              <a:rPr>
                <a:solidFill>
                  <a:srgbClr val="CD1D00"/>
                </a:solidFill>
              </a:rPr>
              <a:t>'operations'</a:t>
            </a:r>
            <a:r>
              <a:t>].</a:t>
            </a:r>
            <a:r>
              <a:rPr>
                <a:solidFill>
                  <a:srgbClr val="021994"/>
                </a:solidFill>
              </a:rPr>
              <a:t>items</a:t>
            </a:r>
            <a:r>
              <a:t>():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  method = </a:t>
            </a:r>
            <a:r>
              <a:t>_get_client_method</a:t>
            </a:r>
            <a:r>
              <a:rPr>
                <a:solidFill>
                  <a:srgbClr val="000000"/>
                </a:solidFill>
              </a:rPr>
              <a:t>(operation_name)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method.__name__ = </a:t>
            </a:r>
            <a:r>
              <a:rPr>
                <a:solidFill>
                  <a:srgbClr val="006DBC"/>
                </a:solidFill>
              </a:rPr>
              <a:t>str</a:t>
            </a:r>
            <a:r>
              <a:t>(operation_name)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method.__doc__ = </a:t>
            </a:r>
            <a:r>
              <a:rPr>
                <a:solidFill>
                  <a:srgbClr val="021994"/>
                </a:solidFill>
              </a:rPr>
              <a:t>_get_docstring</a:t>
            </a:r>
            <a:r>
              <a:t>(operation_model)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cls_props[operation_name] = method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cls = </a:t>
            </a:r>
            <a:r>
              <a:rPr>
                <a:solidFill>
                  <a:srgbClr val="006DBC"/>
                </a:solidFill>
              </a:rPr>
              <a:t>type</a:t>
            </a:r>
            <a:r>
              <a:t>(cls_name, cls_bases, cls_props)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cls</a:t>
            </a:r>
            <a:r>
              <a:t>(model)</a:t>
            </a:r>
          </a:p>
        </p:txBody>
      </p:sp>
      <p:sp>
        <p:nvSpPr>
          <p:cNvPr id="318" name="Shape 318"/>
          <p:cNvSpPr/>
          <p:nvPr/>
        </p:nvSpPr>
        <p:spPr>
          <a:xfrm>
            <a:off x="2331315" y="6751037"/>
            <a:ext cx="9734936" cy="788234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9" name="Shape 3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Expand class factory for Docstrings</a:t>
            </a:r>
          </a:p>
        </p:txBody>
      </p:sp>
      <p:sp>
        <p:nvSpPr>
          <p:cNvPr id="320" name="Shape 3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Shape 321"/>
          <p:cNvSpPr/>
          <p:nvPr/>
        </p:nvSpPr>
        <p:spPr>
          <a:xfrm flipV="1">
            <a:off x="14909800" y="3924299"/>
            <a:ext cx="0" cy="816084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15422407" y="3924299"/>
            <a:ext cx="316279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rPr>
                <a:solidFill>
                  <a:srgbClr val="006DBC"/>
                </a:solidFill>
              </a:rPr>
              <a:t>help</a:t>
            </a:r>
            <a:r>
              <a:t>(client)</a:t>
            </a:r>
          </a:p>
        </p:txBody>
      </p:sp>
      <p:sp>
        <p:nvSpPr>
          <p:cNvPr id="323" name="Shape 323"/>
          <p:cNvSpPr/>
          <p:nvPr/>
        </p:nvSpPr>
        <p:spPr>
          <a:xfrm>
            <a:off x="15422407" y="4445000"/>
            <a:ext cx="8833000" cy="6451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Help on MyClient </a:t>
            </a:r>
            <a:r>
              <a:rPr b="1"/>
              <a:t>in</a:t>
            </a:r>
            <a:r>
              <a:t> module dynamicclient </a:t>
            </a:r>
            <a:r>
              <a:rPr>
                <a:solidFill>
                  <a:srgbClr val="006DBC"/>
                </a:solidFill>
              </a:rPr>
              <a:t>object</a:t>
            </a:r>
            <a:r>
              <a:t>: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class</a:t>
            </a:r>
            <a:r>
              <a:t> </a:t>
            </a:r>
            <a:r>
              <a:rPr>
                <a:solidFill>
                  <a:srgbClr val="021994"/>
                </a:solidFill>
              </a:rPr>
              <a:t>MyClient</a:t>
            </a:r>
            <a:r>
              <a:t>(modeledclient.ModeledClient)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Method resolution order: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MyClient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modeledclient.ModeledClient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simpleclient.Client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__builtin__.</a:t>
            </a:r>
            <a:r>
              <a:rPr>
                <a:solidFill>
                  <a:srgbClr val="006DBC"/>
                </a:solidFill>
              </a:rPr>
              <a:t>object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Methods defined here: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</a:t>
            </a:r>
            <a:r>
              <a:rPr>
                <a:solidFill>
                  <a:srgbClr val="021994"/>
                </a:solidFill>
              </a:rPr>
              <a:t>multiply</a:t>
            </a:r>
            <a:r>
              <a:t>(self, *args, **kwargs)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Multiplies numbers together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:type args: </a:t>
            </a:r>
            <a:r>
              <a:rPr>
                <a:solidFill>
                  <a:srgbClr val="021994"/>
                </a:solidFill>
              </a:rPr>
              <a:t>integer</a:t>
            </a:r>
            <a:r>
              <a:t>(s)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:param args: Numbers to multiply together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:rtype: integer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|      :returns: The product of the multiplication</a:t>
            </a:r>
          </a:p>
        </p:txBody>
      </p:sp>
      <p:sp>
        <p:nvSpPr>
          <p:cNvPr id="324" name="Shape 324"/>
          <p:cNvSpPr/>
          <p:nvPr/>
        </p:nvSpPr>
        <p:spPr>
          <a:xfrm>
            <a:off x="16757820" y="8351815"/>
            <a:ext cx="7326859" cy="2302769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2331315" y="6751037"/>
            <a:ext cx="9734936" cy="469901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2331315" y="7182837"/>
            <a:ext cx="9734936" cy="341909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16123516" y="8007846"/>
            <a:ext cx="7987892" cy="341908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8"/>
      <p:bldP build="whole" bldLvl="1" animBg="1" rev="0" advAuto="0" spid="327" grpId="6"/>
      <p:bldP build="whole" bldLvl="1" animBg="1" rev="0" advAuto="0" spid="318" grpId="1"/>
      <p:bldP build="whole" bldLvl="1" animBg="1" rev="0" advAuto="0" spid="327" grpId="7"/>
      <p:bldP build="whole" bldLvl="1" animBg="1" rev="0" advAuto="0" spid="318" grpId="4"/>
      <p:bldP build="whole" bldLvl="1" animBg="1" rev="0" advAuto="0" spid="324" grpId="9"/>
      <p:bldP build="whole" bldLvl="1" animBg="1" rev="0" advAuto="0" spid="326" grpId="10"/>
      <p:bldP build="p" bldLvl="5" animBg="1" rev="0" advAuto="0" spid="322" grpId="2"/>
      <p:bldP build="whole" bldLvl="1" animBg="1" rev="0" advAuto="0" spid="326" grpId="11"/>
      <p:bldP build="whole" bldLvl="1" animBg="1" rev="0" advAuto="0" spid="324" grpId="12"/>
      <p:bldP build="whole" bldLvl="1" animBg="1" rev="0" advAuto="0" spid="323" grpId="3"/>
      <p:bldP build="whole" bldLvl="1" animBg="1" rev="0" advAuto="0" spid="325" grpId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needs to be expanded?</a:t>
            </a:r>
          </a:p>
        </p:txBody>
      </p:sp>
      <p:sp>
        <p:nvSpPr>
          <p:cNvPr id="330" name="Shape 3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extensible</a:t>
            </a:r>
          </a:p>
          <a:p>
            <a:pPr/>
            <a:r>
              <a:t>Need to support:</a:t>
            </a:r>
          </a:p>
          <a:p>
            <a:pPr lvl="1"/>
            <a:r>
              <a:t>Custom class name</a:t>
            </a:r>
          </a:p>
          <a:p>
            <a:pPr lvl="1"/>
            <a:r>
              <a:t>Custom inheritance</a:t>
            </a:r>
          </a:p>
        </p:txBody>
      </p:sp>
      <p:sp>
        <p:nvSpPr>
          <p:cNvPr id="331" name="Shape 3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xfrm>
            <a:off x="762000" y="1825889"/>
            <a:ext cx="22860000" cy="1349111"/>
          </a:xfrm>
          <a:prstGeom prst="rect">
            <a:avLst/>
          </a:prstGeom>
        </p:spPr>
        <p:txBody>
          <a:bodyPr/>
          <a:lstStyle>
            <a:lvl1pPr algn="ctr" defTabSz="800735">
              <a:spcBef>
                <a:spcPts val="3700"/>
              </a:spcBef>
              <a:defRPr sz="9700"/>
            </a:lvl1pPr>
          </a:lstStyle>
          <a:p>
            <a:pPr/>
            <a:r>
              <a:t>Overview of Steps</a:t>
            </a:r>
          </a:p>
        </p:txBody>
      </p:sp>
      <p:sp>
        <p:nvSpPr>
          <p:cNvPr id="334" name="Shape 334"/>
          <p:cNvSpPr/>
          <p:nvPr>
            <p:ph type="body" idx="1"/>
          </p:nvPr>
        </p:nvSpPr>
        <p:spPr>
          <a:xfrm>
            <a:off x="762000" y="3756288"/>
            <a:ext cx="22860000" cy="85852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1: Make A Simple JSON RPC Client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2: Integrate API Models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3: Add API Specific Methods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4: Making the Client Extensible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Final Step: Add more APIs!</a:t>
            </a:r>
          </a:p>
        </p:txBody>
      </p:sp>
      <p:sp>
        <p:nvSpPr>
          <p:cNvPr id="335" name="Shape 3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Shape 336"/>
          <p:cNvSpPr/>
          <p:nvPr/>
        </p:nvSpPr>
        <p:spPr>
          <a:xfrm>
            <a:off x="762000" y="3756288"/>
            <a:ext cx="22860000" cy="858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4: Making the Client Extensible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Step 4: Making the client extensible</a:t>
            </a:r>
          </a:p>
        </p:txBody>
      </p:sp>
      <p:sp>
        <p:nvSpPr>
          <p:cNvPr id="339" name="Shape 3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Shape 340"/>
          <p:cNvSpPr/>
          <p:nvPr/>
        </p:nvSpPr>
        <p:spPr>
          <a:xfrm>
            <a:off x="3547871" y="3619018"/>
            <a:ext cx="3978137" cy="120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Currently</a:t>
            </a:r>
          </a:p>
        </p:txBody>
      </p:sp>
      <p:sp>
        <p:nvSpPr>
          <p:cNvPr id="341" name="Shape 341"/>
          <p:cNvSpPr/>
          <p:nvPr/>
        </p:nvSpPr>
        <p:spPr>
          <a:xfrm>
            <a:off x="13733271" y="3619018"/>
            <a:ext cx="4448824" cy="120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End of Step</a:t>
            </a:r>
          </a:p>
        </p:txBody>
      </p:sp>
      <p:sp>
        <p:nvSpPr>
          <p:cNvPr id="342" name="Shape 342"/>
          <p:cNvSpPr/>
          <p:nvPr/>
        </p:nvSpPr>
        <p:spPr>
          <a:xfrm flipV="1">
            <a:off x="12166600" y="3619018"/>
            <a:ext cx="0" cy="911956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1954965" y="5080310"/>
            <a:ext cx="7163948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&gt;&gt;&gt; </a:t>
            </a:r>
            <a:r>
              <a:t>import</a:t>
            </a:r>
            <a:r>
              <a:rPr b="0"/>
              <a:t> json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with </a:t>
            </a:r>
            <a:r>
              <a:rPr>
                <a:solidFill>
                  <a:srgbClr val="006DBC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'api.json'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'r'</a:t>
            </a:r>
            <a:r>
              <a:rPr>
                <a:solidFill>
                  <a:srgbClr val="000000"/>
                </a:solidFill>
              </a:rPr>
              <a:t>) </a:t>
            </a:r>
            <a:r>
              <a:rPr b="1">
                <a:solidFill>
                  <a:srgbClr val="000000"/>
                </a:solidFill>
              </a:rPr>
              <a:t>as</a:t>
            </a:r>
            <a:r>
              <a:rPr>
                <a:solidFill>
                  <a:srgbClr val="000000"/>
                </a:solidFill>
              </a:rPr>
              <a:t> f: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    model = json.</a:t>
            </a:r>
            <a:r>
              <a:rPr>
                <a:solidFill>
                  <a:srgbClr val="021994"/>
                </a:solidFill>
              </a:rPr>
              <a:t>loads</a:t>
            </a:r>
            <a:r>
              <a:t>(f.</a:t>
            </a:r>
            <a:r>
              <a:rPr>
                <a:solidFill>
                  <a:srgbClr val="021994"/>
                </a:solidFill>
              </a:rPr>
              <a:t>read</a:t>
            </a:r>
            <a:r>
              <a:t>())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 = </a:t>
            </a:r>
            <a:r>
              <a:rPr>
                <a:solidFill>
                  <a:srgbClr val="021994"/>
                </a:solidFill>
              </a:rPr>
              <a:t>create_client</a:t>
            </a:r>
            <a:r>
              <a:t>(model)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client.</a:t>
            </a:r>
            <a:r>
              <a:rPr>
                <a:solidFill>
                  <a:srgbClr val="021994"/>
                </a:solidFill>
              </a:rPr>
              <a:t>multiply</a:t>
            </a:r>
            <a:r>
              <a:t>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t>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</a:t>
            </a:r>
          </a:p>
        </p:txBody>
      </p:sp>
      <p:sp>
        <p:nvSpPr>
          <p:cNvPr id="344" name="Shape 344"/>
          <p:cNvSpPr/>
          <p:nvPr/>
        </p:nvSpPr>
        <p:spPr>
          <a:xfrm>
            <a:off x="1947672" y="8064329"/>
            <a:ext cx="844772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But what if I want to inherit from the </a:t>
            </a:r>
            <a:r>
              <a:rPr i="1"/>
              <a:t>CachedClient</a:t>
            </a:r>
            <a:r>
              <a:t> class…</a:t>
            </a:r>
          </a:p>
        </p:txBody>
      </p:sp>
      <p:sp>
        <p:nvSpPr>
          <p:cNvPr id="345" name="Shape 345"/>
          <p:cNvSpPr/>
          <p:nvPr/>
        </p:nvSpPr>
        <p:spPr>
          <a:xfrm>
            <a:off x="12897357" y="5264460"/>
            <a:ext cx="10402976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&gt;&gt;&gt; </a:t>
            </a:r>
            <a:r>
              <a:t>import</a:t>
            </a:r>
            <a:r>
              <a:rPr b="0"/>
              <a:t> json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with </a:t>
            </a:r>
            <a:r>
              <a:rPr>
                <a:solidFill>
                  <a:srgbClr val="006DBC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</a:t>
            </a:r>
            <a:r>
              <a:rPr>
                <a:solidFill>
                  <a:srgbClr val="CE1D00"/>
                </a:solidFill>
              </a:rPr>
              <a:t>api.json</a:t>
            </a:r>
            <a:r>
              <a:t>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'r'</a:t>
            </a:r>
            <a:r>
              <a:rPr>
                <a:solidFill>
                  <a:srgbClr val="000000"/>
                </a:solidFill>
              </a:rPr>
              <a:t>) </a:t>
            </a:r>
            <a:r>
              <a:rPr b="1">
                <a:solidFill>
                  <a:srgbClr val="000000"/>
                </a:solidFill>
              </a:rPr>
              <a:t>as</a:t>
            </a:r>
            <a:r>
              <a:rPr>
                <a:solidFill>
                  <a:srgbClr val="000000"/>
                </a:solidFill>
              </a:rPr>
              <a:t> f: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    model = json.</a:t>
            </a:r>
            <a:r>
              <a:rPr>
                <a:solidFill>
                  <a:srgbClr val="021994"/>
                </a:solidFill>
              </a:rPr>
              <a:t>loads</a:t>
            </a:r>
            <a:r>
              <a:t>(f.</a:t>
            </a:r>
            <a:r>
              <a:rPr>
                <a:solidFill>
                  <a:srgbClr val="021994"/>
                </a:solidFill>
              </a:rPr>
              <a:t>read</a:t>
            </a:r>
            <a:r>
              <a:t>())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 = </a:t>
            </a:r>
            <a:r>
              <a:rPr>
                <a:solidFill>
                  <a:srgbClr val="021994"/>
                </a:solidFill>
              </a:rPr>
              <a:t>create_client</a:t>
            </a:r>
            <a:r>
              <a:rPr>
                <a:solidFill>
                  <a:srgbClr val="000000"/>
                </a:solidFill>
              </a:rPr>
              <a:t>(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    model, </a:t>
            </a:r>
            <a:r>
              <a:t>'MySuperSmartClient'</a:t>
            </a:r>
            <a:r>
              <a:t>, (CachedClient,))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client.</a:t>
            </a:r>
            <a:r>
              <a:rPr>
                <a:solidFill>
                  <a:srgbClr val="021994"/>
                </a:solidFill>
              </a:rPr>
              <a:t>multiply</a:t>
            </a:r>
            <a:r>
              <a:t>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t>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Retrieving result </a:t>
            </a:r>
            <a:r>
              <a:rPr b="1"/>
              <a:t>from</a:t>
            </a:r>
            <a:r>
              <a:t> server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client.</a:t>
            </a:r>
            <a:r>
              <a:rPr>
                <a:solidFill>
                  <a:srgbClr val="021994"/>
                </a:solidFill>
              </a:rPr>
              <a:t>multiply</a:t>
            </a:r>
            <a:r>
              <a:t>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t>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Retrieving result </a:t>
            </a:r>
            <a:r>
              <a:rPr b="1"/>
              <a:t>from</a:t>
            </a:r>
            <a:r>
              <a:t> history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client.__class__.__name__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'MySuperSmartClient'</a:t>
            </a:r>
          </a:p>
        </p:txBody>
      </p:sp>
      <p:sp>
        <p:nvSpPr>
          <p:cNvPr id="346" name="Shape 346"/>
          <p:cNvSpPr/>
          <p:nvPr/>
        </p:nvSpPr>
        <p:spPr>
          <a:xfrm>
            <a:off x="2012515" y="3590924"/>
            <a:ext cx="13451472" cy="7886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class</a:t>
            </a:r>
            <a:r>
              <a:t> </a:t>
            </a:r>
            <a:r>
              <a:rPr>
                <a:solidFill>
                  <a:srgbClr val="021994"/>
                </a:solidFill>
              </a:rPr>
              <a:t>CachedClient</a:t>
            </a:r>
            <a:r>
              <a:t>(ModeledClient):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__init__</a:t>
            </a:r>
            <a:r>
              <a:t>(self, model):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006DBC"/>
                </a:solidFill>
              </a:rPr>
              <a:t>super</a:t>
            </a:r>
            <a:r>
              <a:t>(CachedClient, self).</a:t>
            </a:r>
            <a:r>
              <a:rPr>
                <a:solidFill>
                  <a:srgbClr val="021994"/>
                </a:solidFill>
              </a:rPr>
              <a:t>__init__</a:t>
            </a:r>
            <a:r>
              <a:t>(model)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self._operation_cache = {}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500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@property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history</a:t>
            </a:r>
            <a:r>
              <a:t>(self):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self._operation_cache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make_modeled_api_call</a:t>
            </a:r>
            <a:r>
              <a:t>(self, method, *args, **kwargs):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cache_key = </a:t>
            </a:r>
            <a:r>
              <a:rPr>
                <a:solidFill>
                  <a:srgbClr val="CE1D00"/>
                </a:solidFill>
              </a:rPr>
              <a:t>'%s(args=%s,kwargs=%s)'</a:t>
            </a:r>
            <a:r>
              <a:t> % (method, args, kwargs)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if</a:t>
            </a:r>
            <a:r>
              <a:t> cache_key </a:t>
            </a:r>
            <a:r>
              <a:rPr b="1"/>
              <a:t>in</a:t>
            </a:r>
            <a:r>
              <a:t> self._operation_cache: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 b="1">
                <a:solidFill>
                  <a:srgbClr val="000000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'Retrieving result from history'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 b="1"/>
              <a:t>return</a:t>
            </a:r>
            <a:r>
              <a:t> self._operation_cache[cache_key]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else</a:t>
            </a:r>
            <a:r>
              <a:t>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 b="1">
                <a:solidFill>
                  <a:srgbClr val="000000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'Retrieving result from server'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result = </a:t>
            </a:r>
            <a:r>
              <a:rPr>
                <a:solidFill>
                  <a:srgbClr val="006DBC"/>
                </a:solidFill>
              </a:rPr>
              <a:t>super</a:t>
            </a:r>
            <a:r>
              <a:t>(CachedClient, self).</a:t>
            </a:r>
            <a:r>
              <a:rPr>
                <a:solidFill>
                  <a:srgbClr val="021994"/>
                </a:solidFill>
              </a:rPr>
              <a:t>make_modeled_api_call</a:t>
            </a:r>
            <a:r>
              <a:t>(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method, *args, **kwargs)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self._operation_cache[cache_key] = result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 b="1"/>
              <a:t>return</a:t>
            </a:r>
            <a:r>
              <a:t> result</a:t>
            </a:r>
          </a:p>
          <a:p>
            <a:pPr defTabSz="457200">
              <a:spcBef>
                <a:spcPts val="0"/>
              </a:spcBef>
              <a:defRPr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1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3423515" y="4771408"/>
            <a:ext cx="5190618" cy="361197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3423515" y="7353676"/>
            <a:ext cx="11588044" cy="361197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3423515" y="7712762"/>
            <a:ext cx="8447724" cy="1117045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3423515" y="8724247"/>
            <a:ext cx="11841998" cy="2310448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nodeType="with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Class="entr" nodeType="with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10"/>
      <p:bldP build="whole" bldLvl="1" animBg="1" rev="0" advAuto="0" spid="350" grpId="6"/>
      <p:bldP build="whole" bldLvl="1" animBg="1" rev="0" advAuto="0" spid="350" grpId="8"/>
      <p:bldP build="whole" bldLvl="1" animBg="1" rev="0" advAuto="0" spid="347" grpId="1"/>
      <p:bldP build="whole" bldLvl="1" animBg="1" rev="0" advAuto="0" spid="349" grpId="4"/>
      <p:bldP build="whole" bldLvl="1" animBg="1" rev="0" advAuto="0" spid="349" grpId="7"/>
      <p:bldP build="whole" bldLvl="1" animBg="1" rev="0" advAuto="0" spid="347" grpId="3"/>
      <p:bldP build="whole" bldLvl="1" animBg="1" rev="0" advAuto="0" spid="348" grpId="5"/>
      <p:bldP build="p" bldLvl="5" animBg="1" rev="0" advAuto="0" spid="345" grpId="15"/>
      <p:bldP build="whole" bldLvl="1" animBg="1" rev="0" advAuto="0" spid="344" grpId="14"/>
      <p:bldP build="whole" bldLvl="1" animBg="1" rev="0" advAuto="0" spid="340" grpId="9"/>
      <p:bldP build="whole" bldLvl="1" animBg="1" rev="0" advAuto="0" spid="341" grpId="12"/>
      <p:bldP build="p" bldLvl="5" animBg="1" rev="0" advAuto="0" spid="343" grpId="13"/>
      <p:bldP build="whole" bldLvl="1" animBg="1" rev="0" advAuto="0" spid="342" grpId="11"/>
      <p:bldP build="whole" bldLvl="1" animBg="1" rev="0" advAuto="0" spid="348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Make class factory extensible</a:t>
            </a:r>
          </a:p>
        </p:txBody>
      </p:sp>
      <p:sp>
        <p:nvSpPr>
          <p:cNvPr id="353" name="Shape 3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Shape 354"/>
          <p:cNvSpPr/>
          <p:nvPr/>
        </p:nvSpPr>
        <p:spPr>
          <a:xfrm flipV="1">
            <a:off x="13893800" y="3321049"/>
            <a:ext cx="1" cy="874817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14082067" y="3625848"/>
            <a:ext cx="10402975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&gt;&gt;&gt; </a:t>
            </a:r>
            <a:r>
              <a:t>import</a:t>
            </a:r>
            <a:r>
              <a:rPr b="0"/>
              <a:t> json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with </a:t>
            </a:r>
            <a:r>
              <a:rPr>
                <a:solidFill>
                  <a:srgbClr val="006DBC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'api.json'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'r'</a:t>
            </a:r>
            <a:r>
              <a:rPr>
                <a:solidFill>
                  <a:srgbClr val="000000"/>
                </a:solidFill>
              </a:rPr>
              <a:t>) </a:t>
            </a:r>
            <a:r>
              <a:rPr b="1">
                <a:solidFill>
                  <a:srgbClr val="000000"/>
                </a:solidFill>
              </a:rPr>
              <a:t>as</a:t>
            </a:r>
            <a:r>
              <a:rPr>
                <a:solidFill>
                  <a:srgbClr val="000000"/>
                </a:solidFill>
              </a:rPr>
              <a:t> f: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    model = json.</a:t>
            </a:r>
            <a:r>
              <a:rPr>
                <a:solidFill>
                  <a:srgbClr val="021994"/>
                </a:solidFill>
              </a:rPr>
              <a:t>loads</a:t>
            </a:r>
            <a:r>
              <a:t>(f.</a:t>
            </a:r>
            <a:r>
              <a:rPr>
                <a:solidFill>
                  <a:srgbClr val="021994"/>
                </a:solidFill>
              </a:rPr>
              <a:t>read</a:t>
            </a:r>
            <a:r>
              <a:t>())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&gt;&gt;&gt; client = </a:t>
            </a:r>
            <a:r>
              <a:rPr>
                <a:solidFill>
                  <a:srgbClr val="021994"/>
                </a:solidFill>
              </a:rPr>
              <a:t>create_client</a:t>
            </a:r>
            <a:r>
              <a:rPr>
                <a:solidFill>
                  <a:srgbClr val="000000"/>
                </a:solidFill>
              </a:rPr>
              <a:t>(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     model, </a:t>
            </a:r>
            <a:r>
              <a:t>'MySuperSmartClient'</a:t>
            </a:r>
            <a:r>
              <a:t>, (CachedClient,))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client.</a:t>
            </a:r>
            <a:r>
              <a:rPr>
                <a:solidFill>
                  <a:srgbClr val="021994"/>
                </a:solidFill>
              </a:rPr>
              <a:t>multiply</a:t>
            </a:r>
            <a:r>
              <a:t>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t>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Retrieving result </a:t>
            </a:r>
            <a:r>
              <a:rPr b="1"/>
              <a:t>from</a:t>
            </a:r>
            <a:r>
              <a:t> server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client.</a:t>
            </a:r>
            <a:r>
              <a:rPr>
                <a:solidFill>
                  <a:srgbClr val="021994"/>
                </a:solidFill>
              </a:rPr>
              <a:t>multiply</a:t>
            </a:r>
            <a:r>
              <a:t>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2</a:t>
            </a:r>
            <a: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t>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Retrieving result </a:t>
            </a:r>
            <a:r>
              <a:rPr b="1"/>
              <a:t>from</a:t>
            </a:r>
            <a:r>
              <a:t> history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client.__class__.__name__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'MySuperSmartClient'</a:t>
            </a:r>
          </a:p>
        </p:txBody>
      </p:sp>
      <p:sp>
        <p:nvSpPr>
          <p:cNvPr id="356" name="Shape 356"/>
          <p:cNvSpPr/>
          <p:nvPr/>
        </p:nvSpPr>
        <p:spPr>
          <a:xfrm>
            <a:off x="277167" y="3809999"/>
            <a:ext cx="13832534" cy="609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create_client</a:t>
            </a:r>
            <a:r>
              <a:t>(model, cls_name=</a:t>
            </a:r>
            <a:r>
              <a:rPr>
                <a:solidFill>
                  <a:srgbClr val="CD1D00"/>
                </a:solidFill>
              </a:rPr>
              <a:t>'MyClient'</a:t>
            </a:r>
            <a:r>
              <a:t>, cls_bases=</a:t>
            </a:r>
            <a:r>
              <a:rPr b="1"/>
              <a:t>None</a:t>
            </a:r>
            <a:r>
              <a:t>):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b="1"/>
              <a:t>if not</a:t>
            </a:r>
            <a:r>
              <a:t> cls_bases: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cls_bases = (ModeledClient,)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cls_props = {}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for</a:t>
            </a:r>
            <a:r>
              <a:t> operation_name, operation_model </a:t>
            </a:r>
            <a:r>
              <a:rPr b="1"/>
              <a:t>in</a:t>
            </a:r>
            <a:r>
              <a:t> model[</a:t>
            </a:r>
            <a:r>
              <a:rPr>
                <a:solidFill>
                  <a:srgbClr val="CD1D00"/>
                </a:solidFill>
              </a:rPr>
              <a:t>'operations'</a:t>
            </a:r>
            <a:r>
              <a:t>].</a:t>
            </a:r>
            <a:r>
              <a:rPr>
                <a:solidFill>
                  <a:srgbClr val="021994"/>
                </a:solidFill>
              </a:rPr>
              <a:t>items</a:t>
            </a:r>
            <a:r>
              <a:t>():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  method = </a:t>
            </a:r>
            <a:r>
              <a:t>_get_client_method</a:t>
            </a:r>
            <a:r>
              <a:rPr>
                <a:solidFill>
                  <a:srgbClr val="000000"/>
                </a:solidFill>
              </a:rPr>
              <a:t>(operation_name)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method.__name__ = </a:t>
            </a:r>
            <a:r>
              <a:rPr>
                <a:solidFill>
                  <a:srgbClr val="006DBC"/>
                </a:solidFill>
              </a:rPr>
              <a:t>str</a:t>
            </a:r>
            <a:r>
              <a:t>(operation_name)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method.__doc__ = </a:t>
            </a:r>
            <a:r>
              <a:rPr>
                <a:solidFill>
                  <a:srgbClr val="021994"/>
                </a:solidFill>
              </a:rPr>
              <a:t>_get_docstring</a:t>
            </a:r>
            <a:r>
              <a:t>(operation_model)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cls_props[operation_name] = method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cls = </a:t>
            </a:r>
            <a:r>
              <a:rPr>
                <a:solidFill>
                  <a:srgbClr val="006DBC"/>
                </a:solidFill>
              </a:rPr>
              <a:t>type</a:t>
            </a:r>
            <a:r>
              <a:t>(cls_name, cls_bases, cls_props)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021994"/>
                </a:solidFill>
              </a:rPr>
              <a:t>cls</a:t>
            </a:r>
            <a:r>
              <a:t>(model)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spcBef>
                <a:spcPts val="0"/>
              </a:spcBef>
              <a:defRPr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849649" y="4299714"/>
            <a:ext cx="11871413" cy="635001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3169515" y="8019732"/>
            <a:ext cx="1623902" cy="318136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16987115" y="5556724"/>
            <a:ext cx="3778238" cy="318136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5133054" y="8019732"/>
            <a:ext cx="1743163" cy="318136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21216184" y="5556724"/>
            <a:ext cx="2788829" cy="318136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16987115" y="5556724"/>
            <a:ext cx="3778238" cy="318136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21216184" y="5556724"/>
            <a:ext cx="2788829" cy="318136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2" grpId="14"/>
      <p:bldP build="whole" bldLvl="1" animBg="1" rev="0" advAuto="0" spid="360" grpId="8"/>
      <p:bldP build="p" bldLvl="5" animBg="1" rev="0" advAuto="0" spid="355" grpId="3"/>
      <p:bldP build="whole" bldLvl="1" animBg="1" rev="0" advAuto="0" spid="360" grpId="10"/>
      <p:bldP build="whole" bldLvl="1" animBg="1" rev="0" advAuto="0" spid="357" grpId="1"/>
      <p:bldP build="whole" bldLvl="1" animBg="1" rev="0" advAuto="0" spid="357" grpId="2"/>
      <p:bldP build="whole" bldLvl="1" animBg="1" rev="0" advAuto="0" spid="361" grpId="9"/>
      <p:bldP build="whole" bldLvl="1" animBg="1" rev="0" advAuto="0" spid="361" grpId="11"/>
      <p:bldP build="whole" bldLvl="1" animBg="1" rev="0" advAuto="0" spid="359" grpId="5"/>
      <p:bldP build="whole" bldLvl="1" animBg="1" rev="0" advAuto="0" spid="358" grpId="4"/>
      <p:bldP build="whole" bldLvl="1" animBg="1" rev="0" advAuto="0" spid="359" grpId="7"/>
      <p:bldP build="whole" bldLvl="1" animBg="1" rev="0" advAuto="0" spid="358" grpId="6"/>
      <p:bldP build="whole" bldLvl="1" animBg="1" rev="0" advAuto="0" spid="363" grpId="12"/>
      <p:bldP build="whole" bldLvl="1" animBg="1" rev="0" advAuto="0" spid="363" grpId="1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is Dynamic Class Generation?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74687" indent="-674687">
              <a:buChar char="‣"/>
              <a:defRPr sz="5100"/>
            </a:pPr>
            <a:r>
              <a:t>Generate classes at runtime</a:t>
            </a:r>
          </a:p>
          <a:p>
            <a:pPr marL="674687" indent="-674687">
              <a:buChar char="‣"/>
              <a:defRPr sz="5100"/>
            </a:pPr>
            <a:r>
              <a:t>Data driven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xfrm>
            <a:off x="23279099" y="609600"/>
            <a:ext cx="333749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needs to be expanded?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much</a:t>
            </a:r>
          </a:p>
          <a:p>
            <a:pPr/>
            <a:r>
              <a:t>Except… There’s only one API method.</a:t>
            </a:r>
          </a:p>
        </p:txBody>
      </p:sp>
      <p:sp>
        <p:nvSpPr>
          <p:cNvPr id="367" name="Shape 3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762000" y="1825889"/>
            <a:ext cx="22860000" cy="1349111"/>
          </a:xfrm>
          <a:prstGeom prst="rect">
            <a:avLst/>
          </a:prstGeom>
        </p:spPr>
        <p:txBody>
          <a:bodyPr/>
          <a:lstStyle>
            <a:lvl1pPr algn="ctr" defTabSz="800735">
              <a:spcBef>
                <a:spcPts val="3700"/>
              </a:spcBef>
              <a:defRPr sz="9700"/>
            </a:lvl1pPr>
          </a:lstStyle>
          <a:p>
            <a:pPr/>
            <a:r>
              <a:t>Overview of Steps</a:t>
            </a:r>
          </a:p>
        </p:txBody>
      </p:sp>
      <p:sp>
        <p:nvSpPr>
          <p:cNvPr id="370" name="Shape 370"/>
          <p:cNvSpPr/>
          <p:nvPr>
            <p:ph type="body" idx="1"/>
          </p:nvPr>
        </p:nvSpPr>
        <p:spPr>
          <a:xfrm>
            <a:off x="762000" y="3886200"/>
            <a:ext cx="22860000" cy="8585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1: Make A Simple JSON RPC Client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2: Integrate API Models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3: Add API Specific Methods</a:t>
            </a:r>
          </a:p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Step 4: Making the Client Extensible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Final Step: Add more APIs!</a:t>
            </a:r>
          </a:p>
        </p:txBody>
      </p:sp>
      <p:sp>
        <p:nvSpPr>
          <p:cNvPr id="371" name="Shape 3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Shape 372"/>
          <p:cNvSpPr/>
          <p:nvPr/>
        </p:nvSpPr>
        <p:spPr>
          <a:xfrm>
            <a:off x="762000" y="38862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390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cap="all" sz="75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Final Step: Add More APIS!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Final Step: Add more APIs!</a:t>
            </a:r>
          </a:p>
        </p:txBody>
      </p:sp>
      <p:sp>
        <p:nvSpPr>
          <p:cNvPr id="375" name="Shape 3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new APIs:</a:t>
            </a:r>
          </a:p>
          <a:p>
            <a:pPr lvl="1"/>
            <a:r>
              <a:t>add</a:t>
            </a:r>
          </a:p>
          <a:p>
            <a:pPr lvl="1"/>
            <a:r>
              <a:t>subtract</a:t>
            </a:r>
          </a:p>
          <a:p>
            <a:pPr/>
            <a:r>
              <a:t>API model got updated</a:t>
            </a:r>
          </a:p>
          <a:p>
            <a:pPr/>
            <a:r>
              <a:t>Let’s use the updated API model!</a:t>
            </a:r>
          </a:p>
        </p:txBody>
      </p:sp>
      <p:sp>
        <p:nvSpPr>
          <p:cNvPr id="376" name="Shape 3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Updated API model</a:t>
            </a:r>
          </a:p>
        </p:txBody>
      </p:sp>
      <p:sp>
        <p:nvSpPr>
          <p:cNvPr id="379" name="Shape 3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Shape 380"/>
          <p:cNvSpPr/>
          <p:nvPr/>
        </p:nvSpPr>
        <p:spPr>
          <a:xfrm>
            <a:off x="717146" y="4229100"/>
            <a:ext cx="10212445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</a:t>
            </a:r>
            <a:r>
              <a:t>"add"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"documentation"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"Adds numbers together"</a:t>
            </a:r>
            <a:r>
              <a:t>,</a:t>
            </a:r>
          </a:p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  </a:t>
            </a:r>
            <a:r>
              <a:t>"input"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"type"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"list"</a:t>
            </a:r>
            <a:r>
              <a:t>,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"documentation"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"Numbers to add together"</a:t>
            </a:r>
            <a:r>
              <a:t>,</a:t>
            </a:r>
          </a:p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    </a:t>
            </a:r>
            <a:r>
              <a:t>"members"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 b="1"/>
              <a:t>"type"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"integer"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</a:t>
            </a:r>
            <a:r>
              <a:rPr b="1"/>
              <a:t>}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  <a:r>
              <a:rPr b="1"/>
              <a:t>}</a:t>
            </a:r>
            <a:r>
              <a:t>,</a:t>
            </a:r>
          </a:p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   </a:t>
            </a:r>
            <a:r>
              <a:t>"output"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</a:t>
            </a:r>
            <a:r>
              <a:rPr b="1"/>
              <a:t>"documentation"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"The sum of the addition"</a:t>
            </a:r>
            <a:r>
              <a:t>,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</a:t>
            </a:r>
            <a:r>
              <a:rPr b="1"/>
              <a:t>"type"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"integer"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  <a:r>
              <a:rPr b="1"/>
              <a:t>}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}</a:t>
            </a:r>
          </a:p>
        </p:txBody>
      </p:sp>
      <p:sp>
        <p:nvSpPr>
          <p:cNvPr id="381" name="Shape 381"/>
          <p:cNvSpPr/>
          <p:nvPr/>
        </p:nvSpPr>
        <p:spPr>
          <a:xfrm>
            <a:off x="11727209" y="4229100"/>
            <a:ext cx="12498817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</a:t>
            </a:r>
            <a:r>
              <a:t>"subtract"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 b="1">
                <a:solidFill>
                  <a:srgbClr val="000000"/>
                </a:solidFill>
              </a:rPr>
              <a:t>"documentation"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"Subtracts numbers from each other"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  </a:t>
            </a:r>
            <a:r>
              <a:t>"input"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"type"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"list"</a:t>
            </a:r>
            <a:r>
              <a:t>,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 b="1">
                <a:solidFill>
                  <a:srgbClr val="000000"/>
                </a:solidFill>
              </a:rPr>
              <a:t>"documentation"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"Numbers to subtract from one another"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    </a:t>
            </a:r>
            <a:r>
              <a:t>"members"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 b="1"/>
              <a:t>"type"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"integer"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</a:t>
            </a:r>
            <a:r>
              <a:rPr b="1"/>
              <a:t>}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  <a:r>
              <a:rPr b="1"/>
              <a:t>}</a:t>
            </a:r>
            <a:r>
              <a:t>,</a:t>
            </a:r>
          </a:p>
          <a:p>
            <a:pPr defTabSz="457200">
              <a:spcBef>
                <a:spcPts val="0"/>
              </a:spcBef>
              <a:defRPr b="1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      </a:t>
            </a:r>
            <a:r>
              <a:t>"output"</a:t>
            </a:r>
            <a:r>
              <a:rPr b="0"/>
              <a:t>: </a:t>
            </a:r>
            <a:r>
              <a:t>{</a:t>
            </a:r>
            <a:endParaRPr b="0"/>
          </a:p>
          <a:p>
            <a:pPr defTabSz="457200">
              <a:spcBef>
                <a:spcPts val="0"/>
              </a:spcBef>
              <a:defRPr sz="25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rPr b="1">
                <a:solidFill>
                  <a:srgbClr val="000000"/>
                </a:solidFill>
              </a:rPr>
              <a:t>"documentation"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"The difference of the subtraction"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</a:t>
            </a:r>
            <a:r>
              <a:rPr b="1"/>
              <a:t>"type"</a:t>
            </a:r>
            <a:r>
              <a:t>: </a:t>
            </a:r>
            <a:r>
              <a:rPr>
                <a:solidFill>
                  <a:srgbClr val="CD1D00"/>
                </a:solidFill>
              </a:rPr>
              <a:t>"integer"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  <a:r>
              <a:rPr b="1"/>
              <a:t>}</a:t>
            </a:r>
          </a:p>
          <a:p>
            <a:pPr defTabSz="457200">
              <a:spcBef>
                <a:spcPts val="0"/>
              </a:spcBef>
              <a:defRPr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}</a:t>
            </a:r>
            <a:r>
              <a:t>,</a:t>
            </a:r>
          </a:p>
        </p:txBody>
      </p:sp>
      <p:sp>
        <p:nvSpPr>
          <p:cNvPr id="382" name="Shape 382"/>
          <p:cNvSpPr/>
          <p:nvPr/>
        </p:nvSpPr>
        <p:spPr>
          <a:xfrm flipV="1">
            <a:off x="11531600" y="3225800"/>
            <a:ext cx="0" cy="885373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1899515" y="4974608"/>
            <a:ext cx="8828275" cy="2660195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1899515" y="7590807"/>
            <a:ext cx="8828275" cy="1672969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13024716" y="4974608"/>
            <a:ext cx="10893314" cy="2660195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6" name="Shape 386"/>
          <p:cNvSpPr/>
          <p:nvPr/>
        </p:nvSpPr>
        <p:spPr>
          <a:xfrm>
            <a:off x="13024715" y="7641607"/>
            <a:ext cx="10893314" cy="1571369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5" grpId="8"/>
      <p:bldP build="whole" bldLvl="1" animBg="1" rev="0" advAuto="0" spid="383" grpId="2"/>
      <p:bldP build="whole" bldLvl="1" animBg="1" rev="0" advAuto="0" spid="383" grpId="3"/>
      <p:bldP build="whole" bldLvl="1" animBg="1" rev="0" advAuto="0" spid="380" grpId="1"/>
      <p:bldP build="whole" bldLvl="1" animBg="1" rev="0" advAuto="0" spid="381" grpId="6"/>
      <p:bldP build="whole" bldLvl="1" animBg="1" rev="0" advAuto="0" spid="386" grpId="9"/>
      <p:bldP build="whole" bldLvl="1" animBg="1" rev="0" advAuto="0" spid="384" grpId="4"/>
      <p:bldP build="whole" bldLvl="1" animBg="1" rev="0" advAuto="0" spid="384" grpId="5"/>
      <p:bldP build="whole" bldLvl="1" animBg="1" rev="0" advAuto="0" spid="385" grpId="7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Demo!</a:t>
            </a:r>
          </a:p>
        </p:txBody>
      </p:sp>
      <p:sp>
        <p:nvSpPr>
          <p:cNvPr id="389" name="Shape 3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92" name="Shape 3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Wrapping Up</a:t>
            </a:r>
          </a:p>
        </p:txBody>
      </p:sp>
      <p:sp>
        <p:nvSpPr>
          <p:cNvPr id="395" name="Shape 3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class generation:</a:t>
            </a:r>
          </a:p>
          <a:p>
            <a:pPr lvl="1"/>
            <a:r>
              <a:t>Enables an efficient workflow</a:t>
            </a:r>
          </a:p>
          <a:p>
            <a:pPr lvl="1"/>
            <a:r>
              <a:t>Produces robust code</a:t>
            </a:r>
          </a:p>
          <a:p>
            <a:pPr lvl="1"/>
            <a:r>
              <a:t>Features/bug fixes have more widespread impact</a:t>
            </a:r>
          </a:p>
          <a:p>
            <a:pPr/>
            <a:r>
              <a:t>Try to use dynamic class generation today!</a:t>
            </a:r>
          </a:p>
        </p:txBody>
      </p:sp>
      <p:sp>
        <p:nvSpPr>
          <p:cNvPr id="396" name="Shape 3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Thanks!</a:t>
            </a:r>
          </a:p>
        </p:txBody>
      </p:sp>
      <p:sp>
        <p:nvSpPr>
          <p:cNvPr id="399" name="Shape 3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code: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https://github.com/kyleknap/dynamic-web-api-clients</a:t>
            </a:r>
          </a:p>
          <a:p>
            <a:pPr/>
            <a:r>
              <a:t>boto3: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https://github.com/boto/boto3</a:t>
            </a:r>
          </a:p>
          <a:p>
            <a:pPr/>
            <a:r>
              <a:t>botocore: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https://github.com/boto/botocore</a:t>
            </a:r>
          </a:p>
        </p:txBody>
      </p:sp>
      <p:sp>
        <p:nvSpPr>
          <p:cNvPr id="400" name="Shape 4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85165">
              <a:spcBef>
                <a:spcPts val="3200"/>
              </a:spcBef>
              <a:defRPr sz="7221"/>
            </a:pPr>
            <a:r>
              <a:t>A Simple Example with </a:t>
            </a:r>
            <a:r>
              <a:t>type()</a:t>
            </a:r>
          </a:p>
        </p:txBody>
      </p:sp>
      <p:sp>
        <p:nvSpPr>
          <p:cNvPr id="176" name="Shape 176"/>
          <p:cNvSpPr/>
          <p:nvPr/>
        </p:nvSpPr>
        <p:spPr>
          <a:xfrm>
            <a:off x="2394904" y="3421868"/>
            <a:ext cx="19594191" cy="999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42937">
              <a:spcBef>
                <a:spcPts val="0"/>
              </a:spcBef>
              <a:defRPr sz="3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rgbClr val="0000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hello_world</a:t>
            </a:r>
            <a:r>
              <a:rPr>
                <a:solidFill>
                  <a:srgbClr val="000000"/>
                </a:solidFill>
              </a:rPr>
              <a:t>(obj):</a:t>
            </a:r>
            <a:endParaRPr>
              <a:solidFill>
                <a:srgbClr val="000000"/>
              </a:solidFill>
            </a:endParaRPr>
          </a:p>
          <a:p>
            <a:pPr defTabSz="642937">
              <a:spcBef>
                <a:spcPts val="0"/>
              </a:spcBef>
              <a:defRPr sz="3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00000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'Hello World from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6DBC"/>
                </a:solidFill>
              </a:rPr>
              <a:t>%s</a:t>
            </a:r>
            <a:r>
              <a:t>!'</a:t>
            </a:r>
            <a:r>
              <a:rPr>
                <a:solidFill>
                  <a:srgbClr val="000000"/>
                </a:solidFill>
              </a:rPr>
              <a:t> % obj)</a:t>
            </a:r>
            <a:endParaRPr>
              <a:solidFill>
                <a:srgbClr val="000000"/>
              </a:solidFill>
            </a:endParaRP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42937">
              <a:spcBef>
                <a:spcPts val="0"/>
              </a:spcBef>
              <a:defRPr sz="3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rgbClr val="000000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BaseClass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DBC"/>
                </a:solidFill>
              </a:rPr>
              <a:t>object</a:t>
            </a:r>
            <a:r>
              <a:rPr>
                <a:solidFill>
                  <a:srgbClr val="000000"/>
                </a:solidFill>
              </a:rPr>
              <a:t>):</a:t>
            </a:r>
            <a:endParaRPr>
              <a:solidFill>
                <a:srgbClr val="000000"/>
              </a:solidFill>
            </a:endParaRP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__init__</a:t>
            </a:r>
            <a:r>
              <a:t>(self, instance_name):</a:t>
            </a: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self.instance_name = instance_name</a:t>
            </a: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__repr__</a:t>
            </a:r>
            <a:r>
              <a:t>(self):</a:t>
            </a: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self.instance_name</a:t>
            </a: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my_class = </a:t>
            </a:r>
            <a:r>
              <a:rPr>
                <a:solidFill>
                  <a:srgbClr val="006DBC"/>
                </a:solidFill>
              </a:rPr>
              <a:t>type</a:t>
            </a:r>
            <a:r>
              <a:t>(</a:t>
            </a:r>
            <a:r>
              <a:rPr>
                <a:solidFill>
                  <a:srgbClr val="CD1D00"/>
                </a:solidFill>
              </a:rPr>
              <a:t>'MyClass'</a:t>
            </a:r>
            <a:r>
              <a:t>, (BaseClass,), {</a:t>
            </a:r>
            <a:r>
              <a:rPr>
                <a:solidFill>
                  <a:srgbClr val="CD1D00"/>
                </a:solidFill>
              </a:rPr>
              <a:t>'hello_world'</a:t>
            </a:r>
            <a:r>
              <a:t>: hello_world})</a:t>
            </a: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my_class_instance = </a:t>
            </a:r>
            <a:r>
              <a:rPr>
                <a:solidFill>
                  <a:srgbClr val="021994"/>
                </a:solidFill>
              </a:rPr>
              <a:t>my_class</a:t>
            </a:r>
            <a:r>
              <a:t>(</a:t>
            </a:r>
            <a:r>
              <a:rPr>
                <a:solidFill>
                  <a:srgbClr val="CD1D00"/>
                </a:solidFill>
              </a:rPr>
              <a:t>'My Instance'</a:t>
            </a:r>
            <a:r>
              <a:t>)</a:t>
            </a: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6941035" y="9619793"/>
            <a:ext cx="2260601" cy="635001"/>
          </a:xfrm>
          <a:prstGeom prst="rect">
            <a:avLst/>
          </a:prstGeom>
          <a:solidFill>
            <a:srgbClr val="F5D328">
              <a:alpha val="3532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2390883" y="11316666"/>
            <a:ext cx="807087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rPr b="1"/>
              <a:t>print</a:t>
            </a:r>
            <a:r>
              <a:t>(my_class.__name__)</a:t>
            </a: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MyClass</a:t>
            </a:r>
          </a:p>
        </p:txBody>
      </p:sp>
      <p:sp>
        <p:nvSpPr>
          <p:cNvPr id="179" name="Shape 179"/>
          <p:cNvSpPr/>
          <p:nvPr/>
        </p:nvSpPr>
        <p:spPr>
          <a:xfrm>
            <a:off x="9971886" y="9663672"/>
            <a:ext cx="3089840" cy="585859"/>
          </a:xfrm>
          <a:prstGeom prst="rect">
            <a:avLst/>
          </a:prstGeom>
          <a:solidFill>
            <a:srgbClr val="F5D328">
              <a:alpha val="4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3741830" y="9702758"/>
            <a:ext cx="7643023" cy="507687"/>
          </a:xfrm>
          <a:prstGeom prst="rect">
            <a:avLst/>
          </a:prstGeom>
          <a:solidFill>
            <a:srgbClr val="F5D328">
              <a:alpha val="4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2373679" y="11316517"/>
            <a:ext cx="1191198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rPr b="1"/>
              <a:t>print</a:t>
            </a:r>
            <a:r>
              <a:t>(my_class_instance.instance_name)</a:t>
            </a: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 Instance</a:t>
            </a:r>
          </a:p>
        </p:txBody>
      </p:sp>
      <p:sp>
        <p:nvSpPr>
          <p:cNvPr id="182" name="Shape 182"/>
          <p:cNvSpPr/>
          <p:nvPr/>
        </p:nvSpPr>
        <p:spPr>
          <a:xfrm>
            <a:off x="2415268" y="11316666"/>
            <a:ext cx="999142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my_class_instance.hello_world()</a:t>
            </a:r>
          </a:p>
          <a:p>
            <a:pPr defTabSz="642937">
              <a:spcBef>
                <a:spcPts val="0"/>
              </a:spcBef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Hello World from My Instance</a:t>
            </a:r>
          </a:p>
        </p:txBody>
      </p:sp>
      <p:sp>
        <p:nvSpPr>
          <p:cNvPr id="183" name="Shape 183"/>
          <p:cNvSpPr/>
          <p:nvPr>
            <p:ph type="sldNum" sz="quarter" idx="2"/>
          </p:nvPr>
        </p:nvSpPr>
        <p:spPr>
          <a:xfrm>
            <a:off x="23279099" y="609600"/>
            <a:ext cx="333749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Shape 184"/>
          <p:cNvSpPr/>
          <p:nvPr/>
        </p:nvSpPr>
        <p:spPr>
          <a:xfrm flipH="1">
            <a:off x="8496300" y="3759200"/>
            <a:ext cx="2615811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2272 0.148683" origin="layout" pathEditMode="relative">
                                      <p:cBhvr>
                                        <p:cTn id="14" dur="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fill="hold">
                                  <p:stCondLst>
                                    <p:cond delay="0"/>
                                  </p:stCondLst>
                                  <p:childTnLst>
                                    <p:animMotion path="M 0.032272 0.148683 L 0.540931 0.456214" origin="layout" pathEditMode="relative">
                                      <p:cBhvr>
                                        <p:cTn id="18" dur="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clickEffect" presetSubtype="0" presetID="-1" grpId="5" fill="hold">
                                  <p:stCondLst>
                                    <p:cond delay="0"/>
                                  </p:stCondLst>
                                  <p:childTnLst>
                                    <p:animMotion path="M 0.540931 0.456214 L 0.237708 0.495175" origin="layout" pathEditMode="relative">
                                      <p:cBhvr>
                                        <p:cTn id="22" dur="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xit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8"/>
      <p:bldP build="whole" bldLvl="1" animBg="1" rev="0" advAuto="0" spid="177" grpId="10"/>
      <p:bldP build="whole" bldLvl="1" animBg="1" rev="0" advAuto="0" spid="176" grpId="1"/>
      <p:bldP build="whole" bldLvl="1" animBg="1" rev="0" advAuto="0" spid="179" grpId="11"/>
      <p:bldP build="whole" bldLvl="1" animBg="1" rev="0" advAuto="0" spid="184" grpId="2"/>
      <p:bldP build="whole" bldLvl="1" animBg="1" rev="0" advAuto="0" spid="179" grpId="13"/>
      <p:bldP build="whole" bldLvl="1" animBg="1" rev="0" advAuto="0" spid="180" grpId="15"/>
      <p:bldP build="whole" bldLvl="1" animBg="1" rev="0" advAuto="0" spid="182" grpId="16"/>
      <p:bldP build="whole" bldLvl="1" animBg="1" rev="0" advAuto="0" spid="184" grpId="6"/>
      <p:bldP build="whole" bldLvl="1" animBg="1" rev="0" advAuto="0" spid="181" grpId="12"/>
      <p:bldP build="whole" bldLvl="1" animBg="1" rev="0" advAuto="0" spid="181" grpId="14"/>
      <p:bldP build="whole" bldLvl="1" animBg="1" rev="0" advAuto="0" spid="178" grpId="7"/>
      <p:bldP build="whole" bldLvl="1" animBg="1" rev="0" advAuto="0" spid="178" grpId="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Why Should I Care about Dynamic Class Generation?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xfrm>
            <a:off x="23279099" y="609600"/>
            <a:ext cx="333749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Shape 188"/>
          <p:cNvSpPr/>
          <p:nvPr>
            <p:ph type="body" idx="4294967295"/>
          </p:nvPr>
        </p:nvSpPr>
        <p:spPr>
          <a:xfrm>
            <a:off x="762000" y="3556000"/>
            <a:ext cx="22860000" cy="85852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Char char="▸"/>
            </a:pPr>
            <a:r>
              <a:t>Improve workflow</a:t>
            </a:r>
          </a:p>
          <a:p>
            <a:pPr>
              <a:buClr>
                <a:schemeClr val="accent1"/>
              </a:buClr>
              <a:buChar char="▸"/>
            </a:pPr>
            <a:r>
              <a:t>Improve reliability</a:t>
            </a:r>
          </a:p>
          <a:p>
            <a:pPr>
              <a:buClr>
                <a:schemeClr val="accent1"/>
              </a:buClr>
              <a:buChar char="▸"/>
            </a:pPr>
            <a:r>
              <a:t>Reduce physical size</a:t>
            </a:r>
          </a:p>
          <a:p>
            <a:pPr>
              <a:buClr>
                <a:schemeClr val="accent1"/>
              </a:buClr>
              <a:buChar char="▸"/>
            </a:pPr>
            <a:r>
              <a:t>Is production-level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are its downsides?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Tracebacks</a:t>
            </a:r>
          </a:p>
          <a:p>
            <a:pPr/>
            <a:r>
              <a:t>IDE support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xfrm>
            <a:off x="23279099" y="609600"/>
            <a:ext cx="333749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 Production-Level Application: Boto3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xfrm>
            <a:off x="23279099" y="609600"/>
            <a:ext cx="333749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boto3: </a:t>
            </a:r>
            <a:r>
              <a:rPr i="0"/>
              <a:t>The AWS SDK for Python</a:t>
            </a:r>
            <a:endParaRPr i="0"/>
          </a:p>
          <a:p>
            <a:pPr>
              <a:defRPr i="1"/>
            </a:pPr>
            <a:r>
              <a:rPr i="0"/>
              <a:t>Dynamic; data driven</a:t>
            </a:r>
            <a:endParaRPr i="0"/>
          </a:p>
          <a:p>
            <a:pPr>
              <a:defRPr i="1"/>
            </a:pPr>
            <a:r>
              <a:rPr i="0"/>
              <a:t>Efficient workflow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20000"/>
              <a:t>boto3</a:t>
            </a:r>
            <a:r>
              <a:t> </a:t>
            </a:r>
            <a:r>
              <a:rPr sz="20000"/>
              <a:t>Demo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xfrm>
            <a:off x="23282647" y="609600"/>
            <a:ext cx="333748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When Should I Consider Dynamically Generating Classes?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Exists a canonical data source</a:t>
            </a:r>
          </a:p>
          <a:p>
            <a:pPr>
              <a:buChar char="‣"/>
            </a:pPr>
            <a:r>
              <a:t>Examples:</a:t>
            </a:r>
          </a:p>
          <a:p>
            <a:pPr lvl="1"/>
            <a:r>
              <a:t>Web API’s</a:t>
            </a:r>
          </a:p>
          <a:p>
            <a:pPr lvl="1"/>
            <a:r>
              <a:t>Databases (i.e. </a:t>
            </a:r>
            <a:r>
              <a:rPr i="1"/>
              <a:t>sandman</a:t>
            </a:r>
            <a:r>
              <a:t>)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xfrm>
            <a:off x="23279099" y="609600"/>
            <a:ext cx="333749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