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8" r:id="rId2"/>
    <p:sldMasterId id="2147483673" r:id="rId3"/>
  </p:sldMasterIdLst>
  <p:notesMasterIdLst>
    <p:notesMasterId r:id="rId73"/>
  </p:notesMasterIdLst>
  <p:sldIdLst>
    <p:sldId id="550" r:id="rId4"/>
    <p:sldId id="556" r:id="rId5"/>
    <p:sldId id="554" r:id="rId6"/>
    <p:sldId id="555" r:id="rId7"/>
    <p:sldId id="557" r:id="rId8"/>
    <p:sldId id="558" r:id="rId9"/>
    <p:sldId id="515" r:id="rId10"/>
    <p:sldId id="527" r:id="rId11"/>
    <p:sldId id="559" r:id="rId12"/>
    <p:sldId id="561" r:id="rId13"/>
    <p:sldId id="562" r:id="rId14"/>
    <p:sldId id="563" r:id="rId15"/>
    <p:sldId id="564" r:id="rId16"/>
    <p:sldId id="565" r:id="rId17"/>
    <p:sldId id="573" r:id="rId18"/>
    <p:sldId id="578" r:id="rId19"/>
    <p:sldId id="599" r:id="rId20"/>
    <p:sldId id="574" r:id="rId21"/>
    <p:sldId id="575" r:id="rId22"/>
    <p:sldId id="576" r:id="rId23"/>
    <p:sldId id="577" r:id="rId24"/>
    <p:sldId id="579" r:id="rId25"/>
    <p:sldId id="560" r:id="rId26"/>
    <p:sldId id="566" r:id="rId27"/>
    <p:sldId id="567" r:id="rId28"/>
    <p:sldId id="516" r:id="rId29"/>
    <p:sldId id="517" r:id="rId30"/>
    <p:sldId id="518" r:id="rId31"/>
    <p:sldId id="519" r:id="rId32"/>
    <p:sldId id="520" r:id="rId33"/>
    <p:sldId id="521" r:id="rId34"/>
    <p:sldId id="522" r:id="rId35"/>
    <p:sldId id="600" r:id="rId36"/>
    <p:sldId id="568" r:id="rId37"/>
    <p:sldId id="484" r:id="rId38"/>
    <p:sldId id="524" r:id="rId39"/>
    <p:sldId id="525" r:id="rId40"/>
    <p:sldId id="552" r:id="rId41"/>
    <p:sldId id="526" r:id="rId42"/>
    <p:sldId id="569" r:id="rId43"/>
    <p:sldId id="549" r:id="rId44"/>
    <p:sldId id="532" r:id="rId45"/>
    <p:sldId id="534" r:id="rId46"/>
    <p:sldId id="593" r:id="rId47"/>
    <p:sldId id="594" r:id="rId48"/>
    <p:sldId id="536" r:id="rId49"/>
    <p:sldId id="586" r:id="rId50"/>
    <p:sldId id="588" r:id="rId51"/>
    <p:sldId id="595" r:id="rId52"/>
    <p:sldId id="596" r:id="rId53"/>
    <p:sldId id="590" r:id="rId54"/>
    <p:sldId id="537" r:id="rId55"/>
    <p:sldId id="581" r:id="rId56"/>
    <p:sldId id="582" r:id="rId57"/>
    <p:sldId id="584" r:id="rId58"/>
    <p:sldId id="585" r:id="rId59"/>
    <p:sldId id="538" r:id="rId60"/>
    <p:sldId id="539" r:id="rId61"/>
    <p:sldId id="540" r:id="rId62"/>
    <p:sldId id="597" r:id="rId63"/>
    <p:sldId id="529" r:id="rId64"/>
    <p:sldId id="530" r:id="rId65"/>
    <p:sldId id="531" r:id="rId66"/>
    <p:sldId id="598" r:id="rId67"/>
    <p:sldId id="544" r:id="rId68"/>
    <p:sldId id="545" r:id="rId69"/>
    <p:sldId id="514" r:id="rId70"/>
    <p:sldId id="591" r:id="rId71"/>
    <p:sldId id="483" r:id="rId72"/>
  </p:sldIdLst>
  <p:sldSz cx="9144000" cy="6858000" type="screen4x3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25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969">
          <p15:clr>
            <a:srgbClr val="A4A3A4"/>
          </p15:clr>
        </p15:guide>
        <p15:guide id="4" orient="horz" pos="3612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pos="3107">
          <p15:clr>
            <a:srgbClr val="A4A3A4"/>
          </p15:clr>
        </p15:guide>
        <p15:guide id="7" pos="748">
          <p15:clr>
            <a:srgbClr val="A4A3A4"/>
          </p15:clr>
        </p15:guide>
        <p15:guide id="8" pos="5329">
          <p15:clr>
            <a:srgbClr val="A4A3A4"/>
          </p15:clr>
        </p15:guide>
        <p15:guide id="9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6E6A2"/>
    <a:srgbClr val="89E0FF"/>
    <a:srgbClr val="21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714" autoAdjust="0"/>
  </p:normalViewPr>
  <p:slideViewPr>
    <p:cSldViewPr>
      <p:cViewPr varScale="1">
        <p:scale>
          <a:sx n="108" d="100"/>
          <a:sy n="108" d="100"/>
        </p:scale>
        <p:origin x="1566" y="102"/>
      </p:cViewPr>
      <p:guideLst>
        <p:guide orient="horz" pos="1525"/>
        <p:guide orient="horz" pos="4020"/>
        <p:guide orient="horz" pos="969"/>
        <p:guide orient="horz" pos="3612"/>
        <p:guide orient="horz" pos="124"/>
        <p:guide pos="3107"/>
        <p:guide pos="748"/>
        <p:guide pos="532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F111CDB-3C51-4D9C-98B2-67D62EB9DBF7}" type="datetimeFigureOut">
              <a:rPr lang="nl-NL"/>
              <a:pPr>
                <a:defRPr/>
              </a:pPr>
              <a:t>3-9-2020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545924A-1FC7-44C8-8133-5AF41796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79A993-EDD1-4624-8026-69754BB1B1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8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27"/>
          <p:cNvSpPr txBox="1">
            <a:spLocks noGrp="1" noChangeArrowheads="1"/>
          </p:cNvSpPr>
          <p:nvPr/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20" tIns="47710" rIns="95420" bIns="47710"/>
          <a:lstStyle/>
          <a:p>
            <a:pPr algn="r" defTabSz="952500" eaLnBrk="0" hangingPunct="0"/>
            <a:fld id="{0AD30084-386A-4896-A97F-D98CC2620F93}" type="datetime1">
              <a:rPr lang="en-US" sz="1200">
                <a:latin typeface="Times New Roman" pitchFamily="18" charset="0"/>
              </a:rPr>
              <a:pPr algn="r" defTabSz="952500" eaLnBrk="0" hangingPunct="0"/>
              <a:t>9/6/2020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6" name="Rectangle 1031"/>
          <p:cNvSpPr txBox="1">
            <a:spLocks noGrp="1" noChangeArrowheads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20" tIns="47710" rIns="95420" bIns="47710" anchor="b"/>
          <a:lstStyle/>
          <a:p>
            <a:pPr algn="r" defTabSz="952500" eaLnBrk="0" hangingPunct="0"/>
            <a:fld id="{F5E66D81-F794-4EC2-8A60-93C58B7179A2}" type="slidenum">
              <a:rPr lang="en-US" sz="1200">
                <a:latin typeface="Times New Roman" pitchFamily="18" charset="0"/>
              </a:rPr>
              <a:pPr algn="r" defTabSz="952500" eaLnBrk="0" hangingPunct="0"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2513"/>
            <a:ext cx="5207000" cy="4603750"/>
          </a:xfrm>
          <a:noFill/>
        </p:spPr>
        <p:txBody>
          <a:bodyPr wrap="square" lIns="95420" tIns="47710" rIns="95420" bIns="4771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863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8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43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29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29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97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92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64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869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06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11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67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6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67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951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924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67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768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31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63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05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551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08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435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0711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237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503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225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995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10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684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79A993-EDD1-4624-8026-69754BB1B1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14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06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9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5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2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zwar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titelpag_verloop-04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39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sp>
        <p:nvSpPr>
          <p:cNvPr id="170" name="Rechthoek 173"/>
          <p:cNvSpPr/>
          <p:nvPr userDrawn="1"/>
        </p:nvSpPr>
        <p:spPr>
          <a:xfrm>
            <a:off x="1833563" y="1692275"/>
            <a:ext cx="6659562" cy="25558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cxnSp>
        <p:nvCxnSpPr>
          <p:cNvPr id="171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77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2" name="Tijdelijke aanduiding voor datum 3"/>
          <p:cNvSpPr>
            <a:spLocks noGrp="1"/>
          </p:cNvSpPr>
          <p:nvPr userDrawn="1">
            <p:ph type="dt" sz="half" idx="15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9BDB27-87F0-4AB5-BDA5-46C7E245C27E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  <p:sp>
        <p:nvSpPr>
          <p:cNvPr id="173" name="Tijdelijke aanduiding voor voettekst 4"/>
          <p:cNvSpPr>
            <a:spLocks noGrp="1"/>
          </p:cNvSpPr>
          <p:nvPr>
            <p:ph type="ftr" sz="quarter" idx="16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4" name="Tijdelijke aanduiding voor dianummer 5"/>
          <p:cNvSpPr>
            <a:spLocks noGrp="1"/>
          </p:cNvSpPr>
          <p:nvPr>
            <p:ph type="sldNum" sz="quarter" idx="17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E56F926E-FEC2-464E-8D6B-F5060C29A56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6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140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63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64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42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84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14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712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71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10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gee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geel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UU_titel_geel alleen logo.em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088000" y="1834998"/>
            <a:ext cx="6372000" cy="1470025"/>
          </a:xfrm>
        </p:spPr>
        <p:txBody>
          <a:bodyPr/>
          <a:lstStyle>
            <a:lvl1pPr algn="l">
              <a:defRPr sz="4200"/>
            </a:lvl1pPr>
          </a:lstStyle>
          <a:p>
            <a:r>
              <a:rPr lang="de-DE" dirty="0"/>
              <a:t>Titelmasterformat durch Klicken </a:t>
            </a:r>
            <a:r>
              <a:rPr lang="de-DE" dirty="0" err="1"/>
              <a:t>earbeiten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088000" y="3482165"/>
            <a:ext cx="6372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2088000" y="3780000"/>
            <a:ext cx="6372000" cy="288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 bwMode="hidden"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6"/>
          </p:nvPr>
        </p:nvSpPr>
        <p:spPr bwMode="hidden"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21727DC-EC1B-4C2C-85F3-6C020DDEDDC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7"/>
          </p:nvPr>
        </p:nvSpPr>
        <p:spPr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/>
            </a:lvl1pPr>
          </a:lstStyle>
          <a:p>
            <a:pPr>
              <a:defRPr/>
            </a:pPr>
            <a:fld id="{6063DCA3-B43A-4607-B61C-896C5A8B5C4D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E86B8-F06F-4579-BE83-30DB0B180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8D1D13-2DF4-4022-AC4F-7746D2739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A2A61D-E149-4F2C-A2E8-699A0E03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FA83F8-0025-449E-9549-6DA9FE58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5530E4-76A2-4F6B-883C-016DA5BB1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30F1F-B933-4CD7-937E-3FE70E251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75183A-2D79-4C0C-B505-73D9DB012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67F90E-A00D-4871-BC0C-2DC8134D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70CD2-DACE-485E-B1F2-0B06ADEA9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6003A-280B-4F83-B7B4-5E6E136A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zwart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ltGray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29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66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67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68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87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16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0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5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57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58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59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0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2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3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4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cxnSp>
        <p:nvCxnSpPr>
          <p:cNvPr id="170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372000" cy="1470025"/>
          </a:xfrm>
        </p:spPr>
        <p:txBody>
          <a:bodyPr/>
          <a:lstStyle>
            <a:lvl1pPr algn="l">
              <a:defRPr sz="42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372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372000" cy="2880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1" name="Tijdelijke aanduiding voor voettekst 4"/>
          <p:cNvSpPr>
            <a:spLocks noGrp="1"/>
          </p:cNvSpPr>
          <p:nvPr userDrawn="1">
            <p:ph type="ftr" sz="quarter" idx="15"/>
          </p:nvPr>
        </p:nvSpPr>
        <p:spPr>
          <a:xfrm>
            <a:off x="10152063" y="7534275"/>
            <a:ext cx="36512" cy="34925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3" name="Tijdelijke aanduiding voor dianummer 5"/>
          <p:cNvSpPr>
            <a:spLocks noGrp="1"/>
          </p:cNvSpPr>
          <p:nvPr userDrawn="1">
            <p:ph type="sldNum" sz="quarter" idx="16"/>
          </p:nvPr>
        </p:nvSpPr>
        <p:spPr>
          <a:xfrm>
            <a:off x="10152063" y="7534275"/>
            <a:ext cx="36512" cy="34925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620B5FAC-31A7-49D7-9194-FDF52FCC579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4" name="Tijdelijke aanduiding voor datum 3"/>
          <p:cNvSpPr>
            <a:spLocks noGrp="1"/>
          </p:cNvSpPr>
          <p:nvPr userDrawn="1">
            <p:ph type="dt" sz="half" idx="17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0119B5-AE97-4149-879E-0580F6CD20EF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F3049A-9A07-49D6-9AE1-5D8AF4897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 gee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geel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UU_titel_geel alleen logo.em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88000" y="1834998"/>
            <a:ext cx="6372000" cy="1470025"/>
          </a:xfrm>
        </p:spPr>
        <p:txBody>
          <a:bodyPr anchor="t"/>
          <a:lstStyle>
            <a:lvl1pPr algn="l">
              <a:defRPr sz="4200"/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088000" y="3482165"/>
            <a:ext cx="6372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2088000" y="3780000"/>
            <a:ext cx="6372000" cy="288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 bwMode="hidden">
          <a:xfrm>
            <a:off x="10152063" y="7534275"/>
            <a:ext cx="36512" cy="36513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6"/>
          </p:nvPr>
        </p:nvSpPr>
        <p:spPr bwMode="hidden">
          <a:xfrm>
            <a:off x="10152063" y="7534275"/>
            <a:ext cx="36512" cy="36513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D1E51F-26F0-423A-956E-EAC7506BF2A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7"/>
          </p:nvPr>
        </p:nvSpPr>
        <p:spPr>
          <a:xfrm>
            <a:off x="2087563" y="6140450"/>
            <a:ext cx="21336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C80B90-1138-4BE1-8327-1C12DD2EFF58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10B9-8884-4094-B34F-C2D438477F3B}" type="datetime1">
              <a:rPr lang="nl-NL" smtClean="0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EF009-FFD4-42B9-8080-C082B93A0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wi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titelpag_verloop-04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39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sp>
        <p:nvSpPr>
          <p:cNvPr id="170" name="Rechthoek 173"/>
          <p:cNvSpPr/>
          <p:nvPr userDrawn="1"/>
        </p:nvSpPr>
        <p:spPr>
          <a:xfrm>
            <a:off x="1833563" y="1692275"/>
            <a:ext cx="6659562" cy="25558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cxnSp>
        <p:nvCxnSpPr>
          <p:cNvPr id="171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/>
          <a:lstStyle>
            <a:lvl1pPr algn="l">
              <a:defRPr sz="4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3" name="Tijdelijke aanduiding voor dianummer 5"/>
          <p:cNvSpPr>
            <a:spLocks noGrp="1"/>
          </p:cNvSpPr>
          <p:nvPr>
            <p:ph type="sldNum" sz="quarter" idx="16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BB17980B-B9EE-45E8-A3D3-59FEA45F777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4" name="Tijdelijke aanduiding voor datum 3"/>
          <p:cNvSpPr>
            <a:spLocks noGrp="1"/>
          </p:cNvSpPr>
          <p:nvPr userDrawn="1">
            <p:ph type="dt" sz="half" idx="17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82C74F-251E-4EBF-8D81-B919D054A1E4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1634400"/>
            <a:ext cx="3492000" cy="3672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l-NL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15"/>
          <p:cNvSpPr>
            <a:spLocks noGrp="1" noChangeAspect="1"/>
          </p:cNvSpPr>
          <p:nvPr>
            <p:ph type="body" sz="quarter" idx="16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7DC58-7455-42ED-945D-98E4EAEE52D6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7586-66CE-4BF4-AC9F-F7C24A4371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7" name="Tijdelijke aanduiding voor afbeelding 8"/>
          <p:cNvSpPr>
            <a:spLocks noGrp="1"/>
          </p:cNvSpPr>
          <p:nvPr>
            <p:ph type="pic" sz="quarter" idx="14"/>
          </p:nvPr>
        </p:nvSpPr>
        <p:spPr>
          <a:xfrm>
            <a:off x="1188000" y="1705934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15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118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jdelijke aanduiding voor tekst 15"/>
          <p:cNvSpPr>
            <a:spLocks noGrp="1" noChangeAspect="1"/>
          </p:cNvSpPr>
          <p:nvPr>
            <p:ph type="body" sz="quarter" idx="18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1F649-B8C9-4720-B730-992ED6E9D957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BF0AA-1A2C-46A6-87CC-1BBAFE4F228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0" y="707396"/>
            <a:ext cx="9151200" cy="6156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4" name="Tijdelijke aanduiding voor tekst 15"/>
          <p:cNvSpPr>
            <a:spLocks noGrp="1" noChangeAspect="1"/>
          </p:cNvSpPr>
          <p:nvPr>
            <p:ph type="body" sz="quarter" idx="15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Content Placeholder 4" descr="UU_volg alleen achtergron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55" name="Picture 5" descr="UU_volg alleen logo.em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915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187450" y="1560513"/>
            <a:ext cx="730885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68915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187450" y="2428875"/>
            <a:ext cx="730885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32475" y="615632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36F21F-FAD1-4018-8E22-4140F5A40284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93800" y="6267450"/>
            <a:ext cx="5249863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Klausch, Hox, &amp; Schouten|  Estimating Measurement Effects in Within-Subject Designs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32738" y="6156325"/>
            <a:ext cx="555625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F92A3-028F-4FAA-B164-D989FBB74C6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5" r:id="rId2"/>
    <p:sldLayoutId id="2147483746" r:id="rId3"/>
    <p:sldLayoutId id="2147483748" r:id="rId4"/>
    <p:sldLayoutId id="2147483749" r:id="rId5"/>
    <p:sldLayoutId id="2147483750" r:id="rId6"/>
    <p:sldLayoutId id="2147483751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rtl="0" eaLnBrk="0" fontAlgn="base" hangingPunct="0">
        <a:lnSpc>
          <a:spcPct val="110000"/>
        </a:lnSpc>
        <a:spcBef>
          <a:spcPts val="2100"/>
        </a:spcBef>
        <a:spcAft>
          <a:spcPct val="0"/>
        </a:spcAft>
        <a:buFont typeface="Verdana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rtl="0" eaLnBrk="0" fontAlgn="base" hangingPunct="0">
        <a:lnSpc>
          <a:spcPct val="110000"/>
        </a:lnSpc>
        <a:spcBef>
          <a:spcPts val="2100"/>
        </a:spcBef>
        <a:spcAft>
          <a:spcPct val="0"/>
        </a:spcAft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2698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0A37-08BC-43B5-93CE-E82D6B022CA6}" type="datetimeFigureOut">
              <a:rPr lang="nl-NL" smtClean="0"/>
              <a:t>3-9-2020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C229-FD73-4474-B85C-76BDCEA0D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93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  <a:endParaRPr lang="en-US"/>
          </a:p>
        </p:txBody>
      </p:sp>
      <p:sp>
        <p:nvSpPr>
          <p:cNvPr id="12291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9BC10B9-8884-4094-B34F-C2D438477F3B}" type="datetime1">
              <a:rPr lang="nl-NL"/>
              <a:pPr>
                <a:defRPr/>
              </a:pPr>
              <a:t>3-9-2020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59EEF009-FFD4-42B9-8080-C082B93A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196753"/>
            <a:ext cx="6408713" cy="151216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Theory Construction and Statistical Modeling 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Factor analysis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Welcome!</a:t>
            </a:r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273541164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83768" y="1988840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2198" y="1624109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8" y="1624109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228184" y="1885719"/>
            <a:ext cx="720080" cy="39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92280" y="1511786"/>
                <a:ext cx="1872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𝑉𝑎𝑟𝑖𝑎𝑛𝑐𝑒</m:t>
                      </m:r>
                    </m:oMath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r>
                        <a:rPr lang="nl-NL" sz="2800" b="0" i="1" smtClean="0">
                          <a:latin typeface="Cambria Math"/>
                        </a:rPr>
                        <m:t>𝑜𝑓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11786"/>
                <a:ext cx="1872208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 bwMode="auto">
          <a:xfrm flipH="1">
            <a:off x="2555776" y="1988840"/>
            <a:ext cx="1296144" cy="172819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627784" y="1988840"/>
            <a:ext cx="1490464" cy="1981944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699792" y="2081295"/>
            <a:ext cx="1609328" cy="20929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2843808" y="2147329"/>
            <a:ext cx="1728192" cy="221777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3059832" y="2276872"/>
            <a:ext cx="1656184" cy="220216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3203848" y="2348880"/>
            <a:ext cx="1714872" cy="228255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337012" y="2465893"/>
            <a:ext cx="1734108" cy="2317939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3622576" y="2708920"/>
            <a:ext cx="1525488" cy="207491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3774976" y="3005336"/>
            <a:ext cx="1445096" cy="1930896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4154251" y="3136641"/>
            <a:ext cx="1296144" cy="172819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4497524" y="3490156"/>
            <a:ext cx="1002678" cy="134658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2482783" y="2069708"/>
            <a:ext cx="1002678" cy="134658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6300192" y="1930042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80212" y="1931189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6689831" y="1932336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32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55181" y="2363353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707904" y="2467441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3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09" y="260648"/>
            <a:ext cx="8229600" cy="1143000"/>
          </a:xfrm>
        </p:spPr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55181" y="2363353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413854" y="1736695"/>
            <a:ext cx="720080" cy="39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03518" y="2076272"/>
                <a:ext cx="1872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𝐶𝑜𝑣𝑎𝑟𝑖𝑎𝑛𝑐𝑒</m:t>
                      </m:r>
                    </m:oMath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r>
                        <a:rPr lang="nl-NL" sz="2800" b="0" i="1" smtClean="0">
                          <a:latin typeface="Cambria Math"/>
                        </a:rPr>
                        <m:t>𝑎𝑛𝑑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18" y="2076272"/>
                <a:ext cx="1872208" cy="954107"/>
              </a:xfrm>
              <a:prstGeom prst="rect">
                <a:avLst/>
              </a:prstGeom>
              <a:blipFill rotWithShape="1">
                <a:blip r:embed="rId3"/>
                <a:stretch>
                  <a:fillRect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707904" y="2467441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4139952" y="2996952"/>
            <a:ext cx="396044" cy="43204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058326" y="3188562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971891" y="3356992"/>
            <a:ext cx="564105" cy="61626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883730" y="3626193"/>
            <a:ext cx="634879" cy="634824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3901117" y="3941637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3814682" y="4205872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7447396" y="1840083"/>
            <a:ext cx="432048" cy="288032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599796" y="1787296"/>
            <a:ext cx="432048" cy="288032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7794622" y="1761678"/>
            <a:ext cx="339312" cy="22242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53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09" y="260648"/>
            <a:ext cx="8229600" cy="1143000"/>
          </a:xfrm>
        </p:spPr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55181" y="2363353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413854" y="1736695"/>
            <a:ext cx="720080" cy="39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03518" y="2076272"/>
                <a:ext cx="1872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𝐶𝑜𝑣𝑎𝑟𝑖𝑎𝑛𝑐𝑒</m:t>
                      </m:r>
                    </m:oMath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r>
                        <a:rPr lang="nl-NL" sz="2800" b="0" i="1" smtClean="0">
                          <a:latin typeface="Cambria Math"/>
                        </a:rPr>
                        <m:t>𝑎𝑛𝑑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18" y="2076272"/>
                <a:ext cx="1872208" cy="954107"/>
              </a:xfrm>
              <a:prstGeom prst="rect">
                <a:avLst/>
              </a:prstGeom>
              <a:blipFill rotWithShape="1">
                <a:blip r:embed="rId3"/>
                <a:stretch>
                  <a:fillRect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707904" y="2467441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4139952" y="2996952"/>
            <a:ext cx="396044" cy="43204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058326" y="3188562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971891" y="3356992"/>
            <a:ext cx="564105" cy="61626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883730" y="3626193"/>
            <a:ext cx="634879" cy="634824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3901117" y="3941637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3814682" y="4205872"/>
            <a:ext cx="477670" cy="528470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7447396" y="1840083"/>
            <a:ext cx="432048" cy="288032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599796" y="1787296"/>
            <a:ext cx="432048" cy="288032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7794622" y="1761678"/>
            <a:ext cx="339312" cy="22242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051720" y="2455492"/>
            <a:ext cx="936104" cy="2278850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2204120" y="2467441"/>
            <a:ext cx="963229" cy="241930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2381668" y="2507381"/>
            <a:ext cx="963229" cy="241930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648244" y="2553325"/>
            <a:ext cx="963229" cy="241930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863282" y="2629866"/>
            <a:ext cx="963229" cy="241930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1835696" y="2507381"/>
            <a:ext cx="812548" cy="1962726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1737975" y="2613088"/>
            <a:ext cx="672850" cy="156629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3085723" y="2730022"/>
            <a:ext cx="886168" cy="2319145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333293" y="4261017"/>
            <a:ext cx="374611" cy="832692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4672110" y="2562728"/>
            <a:ext cx="278180" cy="65024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4828714" y="2536233"/>
            <a:ext cx="346730" cy="899472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507206" y="2622163"/>
            <a:ext cx="886168" cy="2319145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659606" y="2730022"/>
            <a:ext cx="886168" cy="236368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4812006" y="2730022"/>
            <a:ext cx="984130" cy="251608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5017865" y="2743003"/>
            <a:ext cx="984130" cy="251608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5218107" y="2905209"/>
            <a:ext cx="963229" cy="241930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5532086" y="3212976"/>
            <a:ext cx="840114" cy="2185534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1995" y="3594918"/>
            <a:ext cx="586229" cy="152543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3546344" y="4670798"/>
            <a:ext cx="222211" cy="5117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59"/>
          <p:cNvSpPr/>
          <p:nvPr/>
        </p:nvSpPr>
        <p:spPr>
          <a:xfrm>
            <a:off x="7358600" y="3257220"/>
            <a:ext cx="720080" cy="39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48264" y="3596797"/>
                <a:ext cx="19944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𝑅𝑒𝑚𝑎𝑖𝑛𝑖𝑛𝑔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𝐸𝑟𝑟𝑜𝑟</m:t>
                          </m:r>
                        </m:e>
                      </m:d>
                    </m:oMath>
                  </m:oMathPara>
                </a14:m>
                <a:endParaRPr lang="nl-NL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𝑉𝑎𝑟𝑖𝑎𝑛𝑐𝑒</m:t>
                      </m:r>
                    </m:oMath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r>
                        <a:rPr lang="nl-NL" sz="2800" b="0" i="1" smtClean="0">
                          <a:latin typeface="Cambria Math"/>
                        </a:rPr>
                        <m:t>𝑎𝑛𝑑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96797"/>
                <a:ext cx="1994472" cy="18158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 bwMode="auto">
          <a:xfrm flipV="1">
            <a:off x="7387963" y="3240425"/>
            <a:ext cx="159336" cy="42474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7550289" y="3232409"/>
            <a:ext cx="159336" cy="42474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7702689" y="3230732"/>
            <a:ext cx="159336" cy="42474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7869048" y="3230732"/>
            <a:ext cx="159336" cy="42474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752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5" y="260648"/>
            <a:ext cx="8229600" cy="1143000"/>
          </a:xfrm>
        </p:spPr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55181" y="2363353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1" y="182818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707904" y="2467441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932272"/>
                <a:ext cx="16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 bwMode="auto">
          <a:xfrm flipH="1">
            <a:off x="1764673" y="2353816"/>
            <a:ext cx="1296144" cy="172819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1836681" y="2353816"/>
            <a:ext cx="1490464" cy="1981944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1908689" y="2446271"/>
            <a:ext cx="1609328" cy="20929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2052705" y="2512305"/>
            <a:ext cx="1728192" cy="221777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268729" y="2641848"/>
            <a:ext cx="1656184" cy="220216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2412745" y="2713856"/>
            <a:ext cx="1714872" cy="228255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2545909" y="2830869"/>
            <a:ext cx="1734108" cy="2317939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831473" y="2641848"/>
            <a:ext cx="1877626" cy="250696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2983874" y="2553325"/>
            <a:ext cx="2236198" cy="2747883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3363148" y="2553325"/>
            <a:ext cx="2144956" cy="2676484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706421" y="2713856"/>
            <a:ext cx="1945699" cy="2487861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1691680" y="2434684"/>
            <a:ext cx="1002678" cy="134658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4283968" y="2780928"/>
            <a:ext cx="1656184" cy="220216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4502945" y="2848562"/>
            <a:ext cx="1714872" cy="228255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 flipH="1">
            <a:off x="4709099" y="3107976"/>
            <a:ext cx="1609328" cy="20929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5004048" y="3319264"/>
            <a:ext cx="1490464" cy="1981944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5292080" y="3587489"/>
            <a:ext cx="1296144" cy="172819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5685649" y="3906477"/>
            <a:ext cx="1002678" cy="134658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7416316" y="1553198"/>
            <a:ext cx="720080" cy="39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049871" y="2083287"/>
                <a:ext cx="187220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𝑇𝑜𝑡𝑎𝑙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𝑉𝑎𝑟𝑖𝑎𝑛𝑐𝑒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28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r>
                        <a:rPr lang="nl-NL" sz="2800" b="0" i="1" smtClean="0">
                          <a:latin typeface="Cambria Math"/>
                        </a:rPr>
                        <m:t>𝑎𝑛𝑑</m:t>
                      </m:r>
                      <m:r>
                        <a:rPr lang="nl-NL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2083287"/>
                <a:ext cx="1872208" cy="13849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/>
          <p:cNvCxnSpPr/>
          <p:nvPr/>
        </p:nvCxnSpPr>
        <p:spPr bwMode="auto">
          <a:xfrm flipH="1">
            <a:off x="7488324" y="1597521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7668344" y="1598668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7877963" y="1599815"/>
            <a:ext cx="216024" cy="302505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752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644" y="620688"/>
            <a:ext cx="3682752" cy="2074242"/>
          </a:xfrm>
        </p:spPr>
        <p:txBody>
          <a:bodyPr/>
          <a:lstStyle/>
          <a:p>
            <a:r>
              <a:rPr lang="nl-NL" dirty="0" err="1"/>
              <a:t>Exploratory</a:t>
            </a:r>
            <a:r>
              <a:rPr lang="nl-NL" dirty="0"/>
              <a:t> Factor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44" y="2910954"/>
            <a:ext cx="48834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908" y="3003619"/>
            <a:ext cx="4355976" cy="268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73" y="627355"/>
            <a:ext cx="3682752" cy="207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nl-NL" dirty="0" err="1"/>
              <a:t>Principal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5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	: </a:t>
            </a:r>
            <a:r>
              <a:rPr lang="nl-NL" dirty="0" err="1"/>
              <a:t>Summarize</a:t>
            </a:r>
            <a:r>
              <a:rPr lang="nl-NL" dirty="0"/>
              <a:t> </a:t>
            </a:r>
            <a:r>
              <a:rPr lang="nl-NL" dirty="0" err="1"/>
              <a:t>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19645"/>
            <a:ext cx="4680520" cy="28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2060" y="1412776"/>
            <a:ext cx="82464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nl-NL" dirty="0"/>
              <a:t>For </a:t>
            </a:r>
            <a:r>
              <a:rPr lang="nl-NL" i="1" dirty="0"/>
              <a:t>n </a:t>
            </a:r>
            <a:r>
              <a:rPr lang="nl-NL" dirty="0"/>
              <a:t>variables,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obtain</a:t>
            </a:r>
            <a:r>
              <a:rPr lang="nl-NL" dirty="0"/>
              <a:t> </a:t>
            </a:r>
            <a:r>
              <a:rPr lang="nl-NL" i="1" dirty="0"/>
              <a:t>n </a:t>
            </a:r>
            <a:r>
              <a:rPr lang="nl-NL" dirty="0" err="1"/>
              <a:t>components</a:t>
            </a:r>
            <a:endParaRPr lang="nl-NL" dirty="0"/>
          </a:p>
          <a:p>
            <a:pPr fontAlgn="auto">
              <a:spcAft>
                <a:spcPts val="0"/>
              </a:spcAft>
            </a:pPr>
            <a:r>
              <a:rPr lang="nl-NL" dirty="0"/>
              <a:t>The first component </a:t>
            </a:r>
            <a:r>
              <a:rPr lang="nl-NL" dirty="0" err="1"/>
              <a:t>explains</a:t>
            </a:r>
            <a:r>
              <a:rPr lang="nl-NL" dirty="0"/>
              <a:t> most </a:t>
            </a:r>
            <a:r>
              <a:rPr lang="nl-NL" dirty="0" err="1"/>
              <a:t>variance</a:t>
            </a:r>
            <a:r>
              <a:rPr lang="nl-NL" dirty="0"/>
              <a:t>, </a:t>
            </a:r>
            <a:br>
              <a:rPr lang="nl-NL" dirty="0"/>
            </a:br>
            <a:r>
              <a:rPr lang="nl-NL" dirty="0"/>
              <a:t>second </a:t>
            </a:r>
            <a:r>
              <a:rPr lang="nl-NL" dirty="0" err="1"/>
              <a:t>explains</a:t>
            </a:r>
            <a:r>
              <a:rPr lang="nl-NL" dirty="0"/>
              <a:t> second-most, etc. </a:t>
            </a:r>
          </a:p>
          <a:p>
            <a:pPr fontAlgn="auto">
              <a:spcAft>
                <a:spcPts val="0"/>
              </a:spcAft>
            </a:pPr>
            <a:r>
              <a:rPr lang="nl-NL" dirty="0" err="1"/>
              <a:t>Each</a:t>
            </a:r>
            <a:r>
              <a:rPr lang="nl-NL" dirty="0"/>
              <a:t> component is </a:t>
            </a:r>
            <a:br>
              <a:rPr lang="nl-NL" dirty="0"/>
            </a:br>
            <a:r>
              <a:rPr lang="nl-NL" dirty="0" err="1"/>
              <a:t>uncorrelated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br>
              <a:rPr lang="nl-NL" dirty="0"/>
            </a:br>
            <a:r>
              <a:rPr lang="nl-NL" dirty="0" err="1"/>
              <a:t>others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(but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)</a:t>
            </a:r>
          </a:p>
          <a:p>
            <a:pPr fontAlgn="auto">
              <a:spcAft>
                <a:spcPts val="0"/>
              </a:spcAft>
            </a:pPr>
            <a:r>
              <a:rPr lang="nl-NL" dirty="0" err="1"/>
              <a:t>Usually</a:t>
            </a:r>
            <a:r>
              <a:rPr lang="nl-NL" dirty="0"/>
              <a:t> we </a:t>
            </a:r>
            <a:r>
              <a:rPr lang="nl-NL" dirty="0" err="1"/>
              <a:t>retain</a:t>
            </a:r>
            <a:r>
              <a:rPr lang="nl-NL" dirty="0"/>
              <a:t> </a:t>
            </a:r>
            <a:r>
              <a:rPr lang="nl-NL" dirty="0" err="1"/>
              <a:t>the</a:t>
            </a:r>
            <a:br>
              <a:rPr lang="nl-NL" dirty="0"/>
            </a:br>
            <a:r>
              <a:rPr lang="nl-NL" dirty="0"/>
              <a:t>first few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eplain</a:t>
            </a:r>
            <a:r>
              <a:rPr lang="nl-NL" dirty="0"/>
              <a:t> </a:t>
            </a:r>
            <a:r>
              <a:rPr lang="nl-NL" b="1" dirty="0"/>
              <a:t>most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: Data </a:t>
            </a:r>
            <a:r>
              <a:rPr lang="nl-NL" dirty="0" err="1"/>
              <a:t>reduction</a:t>
            </a:r>
            <a:endParaRPr lang="nl-NL" dirty="0"/>
          </a:p>
          <a:p>
            <a:pPr fontAlgn="auto">
              <a:spcAft>
                <a:spcPts val="0"/>
              </a:spcAft>
            </a:pPr>
            <a:endParaRPr lang="nl-NL" dirty="0"/>
          </a:p>
          <a:p>
            <a:pPr lvl="1" fontAlgn="auto">
              <a:spcAft>
                <a:spcPts val="0"/>
              </a:spcAft>
            </a:pPr>
            <a:endParaRPr lang="nl-NL" dirty="0"/>
          </a:p>
          <a:p>
            <a:pPr fontAlgn="auto">
              <a:spcAft>
                <a:spcPts val="0"/>
              </a:spcAft>
            </a:pPr>
            <a:endParaRPr lang="nl-NL" dirty="0"/>
          </a:p>
          <a:p>
            <a:pPr fontAlgn="auto">
              <a:spcAft>
                <a:spcPts val="0"/>
              </a:spcAft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83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DE4C-D37F-49FB-AA3B-F70FF1F3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Visual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F3CB-B8F9-47DF-9D1A-B3EABC35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http://setosa.io/ev/principal-component-analysis/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7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H="1">
            <a:off x="2267744" y="1772816"/>
            <a:ext cx="4464496" cy="4392488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530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Exploratory</a:t>
            </a:r>
            <a:r>
              <a:rPr lang="nl-NL" dirty="0"/>
              <a:t> Factor Analysis (EFA)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Principal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Analysis (PCA)</a:t>
            </a:r>
          </a:p>
          <a:p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r>
              <a:rPr lang="nl-NL" dirty="0"/>
              <a:t>Both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described</a:t>
            </a:r>
            <a:r>
              <a:rPr lang="nl-NL" dirty="0"/>
              <a:t> as types of </a:t>
            </a:r>
            <a:r>
              <a:rPr lang="nl-NL" i="1" dirty="0"/>
              <a:t>factor analysis</a:t>
            </a:r>
          </a:p>
          <a:p>
            <a:pPr lvl="1"/>
            <a:r>
              <a:rPr lang="nl-NL" dirty="0"/>
              <a:t>In R: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package “psych”</a:t>
            </a:r>
          </a:p>
          <a:p>
            <a:pPr lvl="2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(“psych”);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(psych)</a:t>
            </a:r>
          </a:p>
          <a:p>
            <a:pPr lvl="2"/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principal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fa()</a:t>
            </a:r>
          </a:p>
          <a:p>
            <a:pPr lvl="1"/>
            <a:r>
              <a:rPr lang="nl-NL" dirty="0" err="1"/>
              <a:t>Controversy</a:t>
            </a:r>
            <a:r>
              <a:rPr lang="nl-NL" dirty="0"/>
              <a:t> </a:t>
            </a:r>
            <a:r>
              <a:rPr lang="nl-NL" dirty="0" err="1"/>
              <a:t>discussed</a:t>
            </a:r>
            <a:r>
              <a:rPr lang="nl-NL" dirty="0"/>
              <a:t> in </a:t>
            </a:r>
            <a:r>
              <a:rPr lang="nl-NL" dirty="0" err="1"/>
              <a:t>Preacher</a:t>
            </a:r>
            <a:r>
              <a:rPr lang="nl-NL" dirty="0"/>
              <a:t> &amp; </a:t>
            </a:r>
            <a:r>
              <a:rPr lang="nl-NL" dirty="0" err="1"/>
              <a:t>McCallum</a:t>
            </a:r>
            <a:endParaRPr lang="nl-NL" dirty="0"/>
          </a:p>
          <a:p>
            <a:pPr lvl="1"/>
            <a:r>
              <a:rPr lang="nl-NL" dirty="0" err="1"/>
              <a:t>Confirmatory</a:t>
            </a:r>
            <a:r>
              <a:rPr lang="nl-NL" dirty="0"/>
              <a:t> Factor Analysis (CFA) next week</a:t>
            </a:r>
          </a:p>
        </p:txBody>
      </p:sp>
    </p:spTree>
    <p:extLst>
      <p:ext uri="{BB962C8B-B14F-4D97-AF65-F5344CB8AC3E}">
        <p14:creationId xmlns:p14="http://schemas.microsoft.com/office/powerpoint/2010/main" val="84465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H="1">
            <a:off x="2267744" y="1772816"/>
            <a:ext cx="4464496" cy="4392488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2555776" y="2270025"/>
            <a:ext cx="3744416" cy="3296469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0199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5220"/>
            <a:ext cx="6257132" cy="50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1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8834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EFA	: </a:t>
            </a:r>
            <a:r>
              <a:rPr lang="nl-NL" dirty="0" err="1"/>
              <a:t>Explaining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060" y="1412776"/>
            <a:ext cx="82464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nl-NL" dirty="0"/>
              <a:t>For </a:t>
            </a:r>
            <a:r>
              <a:rPr lang="nl-NL" i="1" dirty="0"/>
              <a:t>n </a:t>
            </a:r>
            <a:r>
              <a:rPr lang="nl-NL" dirty="0"/>
              <a:t>variables,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b="1" dirty="0"/>
              <a:t>max </a:t>
            </a:r>
            <a:r>
              <a:rPr lang="nl-NL" i="1" dirty="0"/>
              <a:t>n </a:t>
            </a:r>
            <a:r>
              <a:rPr lang="nl-NL" dirty="0"/>
              <a:t>new</a:t>
            </a:r>
            <a:r>
              <a:rPr lang="nl-NL" i="1" dirty="0"/>
              <a:t> </a:t>
            </a:r>
            <a:r>
              <a:rPr lang="nl-NL" b="1" dirty="0"/>
              <a:t>factors</a:t>
            </a:r>
          </a:p>
          <a:p>
            <a:pPr lvl="1" fontAlgn="auto">
              <a:spcAft>
                <a:spcPts val="0"/>
              </a:spcAft>
            </a:pP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i="1" dirty="0"/>
              <a:t>n</a:t>
            </a:r>
          </a:p>
          <a:p>
            <a:pPr fontAlgn="auto">
              <a:spcAft>
                <a:spcPts val="0"/>
              </a:spcAft>
            </a:pPr>
            <a:r>
              <a:rPr lang="nl-NL" dirty="0"/>
              <a:t>I </a:t>
            </a:r>
            <a:r>
              <a:rPr lang="nl-NL" dirty="0" err="1"/>
              <a:t>create</a:t>
            </a:r>
            <a:r>
              <a:rPr lang="nl-NL" dirty="0"/>
              <a:t> these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nl-NL" dirty="0"/>
              <a:t>The first </a:t>
            </a:r>
            <a:r>
              <a:rPr lang="nl-NL" b="1" dirty="0"/>
              <a:t>factor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explains</a:t>
            </a:r>
            <a:r>
              <a:rPr lang="nl-NL" dirty="0"/>
              <a:t> most </a:t>
            </a:r>
            <a:r>
              <a:rPr lang="nl-NL" b="1" dirty="0" err="1"/>
              <a:t>covariance</a:t>
            </a:r>
            <a:r>
              <a:rPr lang="nl-NL" dirty="0"/>
              <a:t>, </a:t>
            </a:r>
            <a:br>
              <a:rPr lang="nl-NL" dirty="0"/>
            </a:br>
            <a:r>
              <a:rPr lang="nl-NL" dirty="0" err="1"/>
              <a:t>the</a:t>
            </a:r>
            <a:r>
              <a:rPr lang="nl-NL" dirty="0"/>
              <a:t> second </a:t>
            </a:r>
            <a:r>
              <a:rPr lang="nl-NL" dirty="0" err="1"/>
              <a:t>explains</a:t>
            </a:r>
            <a:r>
              <a:rPr lang="nl-NL" dirty="0"/>
              <a:t> second-most, etc. </a:t>
            </a:r>
          </a:p>
          <a:p>
            <a:pPr lvl="1" fontAlgn="auto">
              <a:spcAft>
                <a:spcPts val="0"/>
              </a:spcAft>
            </a:pP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b="1" dirty="0"/>
              <a:t>factor </a:t>
            </a:r>
            <a:r>
              <a:rPr lang="nl-NL" dirty="0"/>
              <a:t>is </a:t>
            </a:r>
            <a:br>
              <a:rPr lang="nl-NL" dirty="0"/>
            </a:br>
            <a:r>
              <a:rPr lang="nl-NL" dirty="0" err="1"/>
              <a:t>uncorrelated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br>
              <a:rPr lang="nl-NL" dirty="0"/>
            </a:br>
            <a:r>
              <a:rPr lang="nl-NL" b="1" dirty="0"/>
              <a:t>factors ** </a:t>
            </a:r>
            <a:r>
              <a:rPr lang="nl-NL" dirty="0"/>
              <a:t>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)</a:t>
            </a:r>
          </a:p>
          <a:p>
            <a:pPr lvl="1" fontAlgn="auto">
              <a:spcAft>
                <a:spcPts val="0"/>
              </a:spcAft>
            </a:pPr>
            <a:r>
              <a:rPr lang="nl-NL" dirty="0"/>
              <a:t>As </a:t>
            </a:r>
            <a:r>
              <a:rPr lang="nl-NL" dirty="0" err="1"/>
              <a:t>much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relates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b="1" dirty="0"/>
              <a:t>factor</a:t>
            </a:r>
          </a:p>
          <a:p>
            <a:pPr lvl="1" fontAlgn="auto">
              <a:spcAft>
                <a:spcPts val="0"/>
              </a:spcAft>
            </a:pPr>
            <a:endParaRPr lang="nl-NL" b="1" dirty="0"/>
          </a:p>
          <a:p>
            <a:pPr lvl="1" fontAlgn="auto">
              <a:spcAft>
                <a:spcPts val="0"/>
              </a:spcAft>
            </a:pPr>
            <a:endParaRPr lang="nl-NL" dirty="0"/>
          </a:p>
          <a:p>
            <a:pPr lvl="1" fontAlgn="auto">
              <a:spcAft>
                <a:spcPts val="0"/>
              </a:spcAft>
            </a:pPr>
            <a:endParaRPr lang="nl-NL" dirty="0"/>
          </a:p>
          <a:p>
            <a:pPr fontAlgn="auto">
              <a:spcAft>
                <a:spcPts val="0"/>
              </a:spcAft>
            </a:pPr>
            <a:endParaRPr lang="nl-NL" dirty="0"/>
          </a:p>
          <a:p>
            <a:pPr fontAlgn="auto">
              <a:spcAft>
                <a:spcPts val="0"/>
              </a:spcAft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221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 </a:t>
            </a:r>
            <a:r>
              <a:rPr lang="nl-NL" dirty="0" err="1"/>
              <a:t>and</a:t>
            </a:r>
            <a:r>
              <a:rPr lang="nl-NL" dirty="0"/>
              <a:t> EFA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23728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24000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80" y="35749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79912" y="2682035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992" y="335896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072" y="299892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3960" y="2437599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0" y="2437599"/>
                <a:ext cx="16561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91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PCA: Analyse </a:t>
            </a:r>
            <a:r>
              <a:rPr lang="nl-NL" dirty="0" err="1"/>
              <a:t>Variance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23728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24000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80" y="35749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79912" y="2682035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992" y="335896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072" y="299892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1670" y="230344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0" y="2303448"/>
                <a:ext cx="16561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 flipH="1">
            <a:off x="2001409" y="2901523"/>
            <a:ext cx="1164462" cy="1561319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404858" y="2826668"/>
            <a:ext cx="2030768" cy="2548516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2093393" y="3212976"/>
            <a:ext cx="1542503" cy="195826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1594017" y="3088278"/>
            <a:ext cx="952905" cy="123978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1403648" y="2960819"/>
            <a:ext cx="864096" cy="114010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223633" y="2901523"/>
            <a:ext cx="777776" cy="99749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882552" y="2901523"/>
            <a:ext cx="1609328" cy="20929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995936" y="2699209"/>
            <a:ext cx="914770" cy="120726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4103948" y="2901523"/>
            <a:ext cx="1044116" cy="13575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865463" y="3088278"/>
            <a:ext cx="1434729" cy="1906182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4626006" y="3088278"/>
            <a:ext cx="1314146" cy="1683999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4366208" y="3087383"/>
            <a:ext cx="1044116" cy="1357537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5125442" y="3212976"/>
            <a:ext cx="1354770" cy="1799363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5369393" y="3292428"/>
            <a:ext cx="1354770" cy="1799363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5940152" y="3509023"/>
            <a:ext cx="914770" cy="120726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6266778" y="3766151"/>
            <a:ext cx="681486" cy="95014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625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EFA: Analyse Co-</a:t>
            </a:r>
            <a:r>
              <a:rPr lang="nl-NL" dirty="0" err="1"/>
              <a:t>variance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23728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24000" y="279128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80" y="35749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79912" y="2682035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9992" y="335896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072" y="2998920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" y="4941168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18" y="2273177"/>
                <a:ext cx="16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3754" y="230344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54" y="2303448"/>
                <a:ext cx="16561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85360"/>
                <a:ext cx="165618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565058"/>
                <a:ext cx="165618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28" y="5113574"/>
                <a:ext cx="165618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>
            <a:off x="2393758" y="3096415"/>
            <a:ext cx="396044" cy="43204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393758" y="3355500"/>
            <a:ext cx="999728" cy="102504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302514" y="3691380"/>
            <a:ext cx="721314" cy="81106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2175260" y="3846489"/>
            <a:ext cx="614542" cy="65496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937527" y="3998889"/>
            <a:ext cx="396044" cy="43204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826078" y="4133033"/>
            <a:ext cx="396044" cy="43204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3779912" y="3430886"/>
            <a:ext cx="144133" cy="9757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289938" y="3477407"/>
            <a:ext cx="999728" cy="102504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779795" y="3574984"/>
            <a:ext cx="144133" cy="9757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779912" y="3691380"/>
            <a:ext cx="144133" cy="9757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5220072" y="3430886"/>
            <a:ext cx="988873" cy="102504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418587" y="3355500"/>
            <a:ext cx="900100" cy="89022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5445406" y="3271943"/>
            <a:ext cx="144133" cy="9757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4950969" y="3528463"/>
            <a:ext cx="1169203" cy="119668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4815490" y="3600616"/>
            <a:ext cx="1053147" cy="1124528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4723902" y="3736409"/>
            <a:ext cx="496170" cy="522651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4665699" y="3899020"/>
            <a:ext cx="410357" cy="45003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4561630" y="3997734"/>
            <a:ext cx="410357" cy="450037"/>
          </a:xfrm>
          <a:prstGeom prst="line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1212034" y="2911851"/>
            <a:ext cx="406274" cy="1038070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413745" y="2865511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1693875" y="2840824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2798814" y="2876604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2977211" y="2796240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3176228" y="3017911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3354526" y="3124937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3493589" y="3372647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072389" y="4533508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2724153" y="4609271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2407305" y="4576594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2196217" y="4505693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1968944" y="4614797"/>
            <a:ext cx="186201" cy="388432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924045" y="2723962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4151102" y="2800129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4400962" y="2865510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4950969" y="2839942"/>
            <a:ext cx="220096" cy="590944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5743251" y="3065778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5958344" y="3140297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6120172" y="3134447"/>
            <a:ext cx="200994" cy="51834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6278224" y="3189547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V="1">
            <a:off x="6292319" y="3312439"/>
            <a:ext cx="499721" cy="1297369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 flipV="1">
            <a:off x="6480212" y="3574984"/>
            <a:ext cx="468052" cy="1150161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980201" y="4287547"/>
            <a:ext cx="274707" cy="709473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4815490" y="4482235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5220072" y="4539946"/>
            <a:ext cx="200994" cy="518347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5485365" y="4725144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 flipV="1">
            <a:off x="5733691" y="4777896"/>
            <a:ext cx="125386" cy="306868"/>
          </a:xfrm>
          <a:prstGeom prst="line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5046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–Example 2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always wear a seatbelt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do not think before I act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would never make a long journey in a sailing boat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am an impulsive person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would like to jump out of an airplane with a parachute</a:t>
            </a:r>
            <a:endParaRPr lang="nl-NL" sz="2400" b="1" dirty="0">
              <a:solidFill>
                <a:schemeClr val="accent5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3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128" y="1600200"/>
            <a:ext cx="4018743" cy="4525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0DDA2F-75FA-4BFD-9FFA-79EACA3D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/>
              <a:t>Five questions</a:t>
            </a:r>
          </a:p>
          <a:p>
            <a:r>
              <a:rPr lang="en-US" dirty="0"/>
              <a:t>We observe these correlations</a:t>
            </a:r>
          </a:p>
        </p:txBody>
      </p:sp>
    </p:spTree>
    <p:extLst>
      <p:ext uri="{BB962C8B-B14F-4D97-AF65-F5344CB8AC3E}">
        <p14:creationId xmlns:p14="http://schemas.microsoft.com/office/powerpoint/2010/main" val="243550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3456384" cy="379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0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62674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0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EFA </a:t>
            </a:r>
            <a:r>
              <a:rPr lang="nl-NL" dirty="0" err="1"/>
              <a:t>and</a:t>
            </a:r>
            <a:r>
              <a:rPr lang="nl-NL" dirty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Statistical </a:t>
            </a:r>
            <a:r>
              <a:rPr lang="nl-NL" dirty="0" err="1"/>
              <a:t>techniques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researchers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generally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Given</a:t>
            </a:r>
            <a:r>
              <a:rPr lang="nl-NL" dirty="0"/>
              <a:t> a set of </a:t>
            </a:r>
            <a:r>
              <a:rPr lang="nl-NL" dirty="0" err="1"/>
              <a:t>observed</a:t>
            </a:r>
            <a:r>
              <a:rPr lang="nl-NL" dirty="0"/>
              <a:t> variables,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smaller set,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retaining</a:t>
            </a:r>
            <a:r>
              <a:rPr lang="nl-NL" dirty="0"/>
              <a:t> as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b="1" dirty="0"/>
              <a:t>information</a:t>
            </a:r>
            <a:r>
              <a:rPr lang="nl-NL" dirty="0"/>
              <a:t> as </a:t>
            </a:r>
            <a:r>
              <a:rPr lang="nl-NL" dirty="0" err="1"/>
              <a:t>possible</a:t>
            </a:r>
            <a:endParaRPr lang="nl-NL" dirty="0"/>
          </a:p>
          <a:p>
            <a:pPr lvl="1"/>
            <a:r>
              <a:rPr lang="nl-NL" dirty="0"/>
              <a:t>As </a:t>
            </a:r>
            <a:r>
              <a:rPr lang="nl-NL" dirty="0" err="1"/>
              <a:t>much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similar</a:t>
            </a:r>
            <a:r>
              <a:rPr lang="nl-NL" dirty="0"/>
              <a:t> variables in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set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in </a:t>
            </a:r>
            <a:r>
              <a:rPr lang="nl-NL" dirty="0" err="1"/>
              <a:t>my</a:t>
            </a:r>
            <a:r>
              <a:rPr lang="nl-NL" dirty="0"/>
              <a:t> new set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I have 10, 50 or 100 variables,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make 2, 3 or 4 variables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as </a:t>
            </a:r>
            <a:r>
              <a:rPr lang="nl-NL" dirty="0" err="1"/>
              <a:t>much</a:t>
            </a:r>
            <a:r>
              <a:rPr lang="nl-NL" dirty="0"/>
              <a:t> as </a:t>
            </a:r>
            <a:r>
              <a:rPr lang="nl-NL" dirty="0" err="1"/>
              <a:t>possible</a:t>
            </a:r>
            <a:endParaRPr lang="nl-NL" dirty="0"/>
          </a:p>
          <a:p>
            <a:pPr lvl="1"/>
            <a:r>
              <a:rPr lang="en-US" b="1" dirty="0"/>
              <a:t>Data-driven </a:t>
            </a:r>
            <a:r>
              <a:rPr lang="en-US" dirty="0"/>
              <a:t>approaches!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89484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6120680" cy="416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1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4770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1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04864"/>
            <a:ext cx="6984776" cy="323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73216"/>
            <a:ext cx="3038276" cy="13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2145279"/>
            <a:ext cx="7992888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always wear a seatbelt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do not think before I act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would never make a long journey in a sailing boat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am an impulsive person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I would like to jump out of an airplane with a parachute</a:t>
            </a:r>
            <a:endParaRPr lang="nl-NL" sz="2000" b="1" dirty="0">
              <a:solidFill>
                <a:schemeClr val="accent5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9933" y="5589240"/>
            <a:ext cx="162017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139952" y="551723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Impulsive</a:t>
            </a:r>
            <a:endParaRPr lang="nl-NL" dirty="0"/>
          </a:p>
          <a:p>
            <a:endParaRPr lang="nl-NL" dirty="0"/>
          </a:p>
          <a:p>
            <a:r>
              <a:rPr lang="nl-NL" dirty="0"/>
              <a:t>Safety-</a:t>
            </a:r>
            <a:r>
              <a:rPr lang="nl-NL" dirty="0" err="1"/>
              <a:t>Conscious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DAE19-ED1D-46F7-8978-FCE795E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 OF PCA AND FA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1F8D3-3D83-4A1F-AAB3-7F609CB59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 txBox="1">
            <a:spLocks noGrp="1"/>
          </p:cNvSpPr>
          <p:nvPr/>
        </p:nvSpPr>
        <p:spPr bwMode="auto">
          <a:xfrm>
            <a:off x="8610600" y="6400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fld id="{0E26AEB7-14F2-4F26-ABFE-8EF1FA9F3FA8}" type="slidenum">
              <a:rPr lang="en-US" sz="800">
                <a:solidFill>
                  <a:schemeClr val="bg2"/>
                </a:solidFill>
              </a:rPr>
              <a:pPr algn="r" eaLnBrk="0" hangingPunct="0"/>
              <a:t>34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61442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en-US" dirty="0"/>
              <a:t>Quick Revision: Path Diagrams</a:t>
            </a:r>
          </a:p>
        </p:txBody>
      </p:sp>
      <p:sp>
        <p:nvSpPr>
          <p:cNvPr id="6144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6019800" cy="4800600"/>
          </a:xfrm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Observed variable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2400" dirty="0"/>
              <a:t>(or </a:t>
            </a:r>
            <a:r>
              <a:rPr lang="nl-NL" sz="2400" b="1" dirty="0"/>
              <a:t>Indicator</a:t>
            </a:r>
            <a:r>
              <a:rPr lang="nl-NL" sz="2400" dirty="0"/>
              <a:t>)</a:t>
            </a: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4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Latent (unmeasured) variable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(or </a:t>
            </a:r>
            <a:r>
              <a:rPr lang="en-US" sz="2400" b="1" dirty="0"/>
              <a:t>Factor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nl-NL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11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Regression</a:t>
            </a:r>
            <a:br>
              <a:rPr lang="en-US" sz="2400" dirty="0"/>
            </a:br>
            <a:r>
              <a:rPr lang="en-US" sz="2400" dirty="0"/>
              <a:t>(Theoretical) Causal effect *</a:t>
            </a:r>
            <a:br>
              <a:rPr lang="en-US" sz="2400" dirty="0"/>
            </a:br>
            <a:r>
              <a:rPr lang="en-US" sz="2400" dirty="0"/>
              <a:t>Direct Effect *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Covariance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	(no causal hypothesis)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357288" y="2996952"/>
            <a:ext cx="7620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204888" y="1700808"/>
            <a:ext cx="9144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143000" y="4648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143000" y="5877272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63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Revision: Interpretation of parameters</a:t>
            </a:r>
            <a:endParaRPr lang="nl-NL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nl-NL" sz="2800" dirty="0"/>
              <a:t>Direct effects, </a:t>
            </a:r>
            <a:r>
              <a:rPr lang="en-US" altLang="nl-NL" sz="2800" i="1" dirty="0"/>
              <a:t>b</a:t>
            </a:r>
            <a:r>
              <a:rPr lang="en-US" altLang="nl-NL" sz="2800" dirty="0"/>
              <a:t>,  (X</a:t>
            </a:r>
            <a:r>
              <a:rPr lang="en-US" altLang="nl-NL" sz="2800" dirty="0">
                <a:sym typeface="Wingdings" panose="05000000000000000000" pitchFamily="2" charset="2"/>
              </a:rPr>
              <a:t></a:t>
            </a:r>
            <a:r>
              <a:rPr lang="en-US" altLang="nl-NL" sz="2800" dirty="0"/>
              <a:t> Y) as regression coefficients</a:t>
            </a:r>
          </a:p>
          <a:p>
            <a:pPr lvl="1"/>
            <a:r>
              <a:rPr lang="en-US" altLang="nl-NL" sz="2400" dirty="0"/>
              <a:t>If X goes up with 1 point, y is expected to go up with </a:t>
            </a:r>
            <a:r>
              <a:rPr lang="en-US" altLang="nl-NL" sz="2400" i="1" dirty="0"/>
              <a:t>b</a:t>
            </a:r>
            <a:r>
              <a:rPr lang="en-US" altLang="nl-NL" sz="2400" dirty="0"/>
              <a:t> points (controlling for other predictors). </a:t>
            </a:r>
          </a:p>
          <a:p>
            <a:pPr lvl="1"/>
            <a:r>
              <a:rPr lang="en-US" altLang="nl-NL" sz="2400" dirty="0"/>
              <a:t>If X goes up with 1 SD, y is expected to go up with </a:t>
            </a:r>
            <a:r>
              <a:rPr lang="en-US" altLang="nl-NL" sz="2400" i="1" dirty="0"/>
              <a:t>b</a:t>
            </a:r>
            <a:r>
              <a:rPr lang="en-US" altLang="nl-NL" sz="2400" dirty="0"/>
              <a:t> SD (controlling for other predictors). </a:t>
            </a:r>
          </a:p>
          <a:p>
            <a:r>
              <a:rPr lang="en-US" altLang="nl-NL" sz="2800" dirty="0"/>
              <a:t>Factor loadings are direct effects from a factor to an indicator</a:t>
            </a:r>
          </a:p>
          <a:p>
            <a:r>
              <a:rPr lang="en-US" sz="2800" dirty="0" err="1"/>
              <a:t>Covariances</a:t>
            </a:r>
            <a:r>
              <a:rPr lang="en-US" sz="2800" dirty="0"/>
              <a:t> (unstandardized) and correlations (standardized)</a:t>
            </a:r>
          </a:p>
          <a:p>
            <a:r>
              <a:rPr lang="en-US" sz="2800" dirty="0"/>
              <a:t>Variances and residual variances</a:t>
            </a:r>
            <a:endParaRPr lang="nl-NL" sz="2800" dirty="0"/>
          </a:p>
          <a:p>
            <a:pPr marL="0" indent="0">
              <a:buNone/>
            </a:pPr>
            <a:endParaRPr lang="nl-NL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81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nl-NL" dirty="0"/>
          </a:p>
        </p:txBody>
      </p:sp>
      <p:grpSp>
        <p:nvGrpSpPr>
          <p:cNvPr id="47" name="Group 46"/>
          <p:cNvGrpSpPr/>
          <p:nvPr/>
        </p:nvGrpSpPr>
        <p:grpSpPr>
          <a:xfrm>
            <a:off x="2533585" y="2276394"/>
            <a:ext cx="2941777" cy="3311946"/>
            <a:chOff x="4171431" y="2217539"/>
            <a:chExt cx="2941777" cy="3311946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380363" y="3996125"/>
              <a:ext cx="692669" cy="658532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3248" y="2341530"/>
              <a:ext cx="45236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6" name="Straight Arrow Connector 19"/>
            <p:cNvCxnSpPr>
              <a:cxnSpLocks noChangeShapeType="1"/>
              <a:stCxn id="7" idx="6"/>
              <a:endCxn id="8" idx="1"/>
            </p:cNvCxnSpPr>
            <p:nvPr/>
          </p:nvCxnSpPr>
          <p:spPr bwMode="auto">
            <a:xfrm>
              <a:off x="4931085" y="2560581"/>
              <a:ext cx="1449278" cy="91202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1"/>
            <p:cNvSpPr>
              <a:spLocks noChangeArrowheads="1"/>
            </p:cNvSpPr>
            <p:nvPr/>
          </p:nvSpPr>
          <p:spPr bwMode="auto">
            <a:xfrm>
              <a:off x="4171431" y="2217539"/>
              <a:ext cx="759654" cy="6874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6380363" y="3143341"/>
              <a:ext cx="692669" cy="657154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6380363" y="2235448"/>
              <a:ext cx="692669" cy="657154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traight Arrow Connector 22"/>
            <p:cNvCxnSpPr>
              <a:cxnSpLocks noChangeShapeType="1"/>
              <a:stCxn id="7" idx="6"/>
              <a:endCxn id="4" idx="1"/>
            </p:cNvCxnSpPr>
            <p:nvPr/>
          </p:nvCxnSpPr>
          <p:spPr bwMode="auto">
            <a:xfrm>
              <a:off x="4931085" y="2560581"/>
              <a:ext cx="1449278" cy="1764810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23"/>
            <p:cNvCxnSpPr>
              <a:cxnSpLocks noChangeShapeType="1"/>
              <a:endCxn id="9" idx="1"/>
            </p:cNvCxnSpPr>
            <p:nvPr/>
          </p:nvCxnSpPr>
          <p:spPr bwMode="auto">
            <a:xfrm>
              <a:off x="4929562" y="2560581"/>
              <a:ext cx="1450801" cy="4133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6529553" y="2378727"/>
              <a:ext cx="395811" cy="4009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9553" y="4128383"/>
              <a:ext cx="395811" cy="4009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7165" y="3279731"/>
              <a:ext cx="395811" cy="4009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15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7004234" y="2560220"/>
              <a:ext cx="157056" cy="7611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6380363" y="4870953"/>
              <a:ext cx="692669" cy="658532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7" name="TextBox 38"/>
            <p:cNvSpPr txBox="1"/>
            <p:nvPr/>
          </p:nvSpPr>
          <p:spPr>
            <a:xfrm>
              <a:off x="6537165" y="5003211"/>
              <a:ext cx="395811" cy="4009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18" name="Straight Arrow Connector 22"/>
            <p:cNvCxnSpPr>
              <a:cxnSpLocks noChangeShapeType="1"/>
              <a:stCxn id="7" idx="6"/>
              <a:endCxn id="16" idx="1"/>
            </p:cNvCxnSpPr>
            <p:nvPr/>
          </p:nvCxnSpPr>
          <p:spPr bwMode="auto">
            <a:xfrm>
              <a:off x="4931085" y="2560581"/>
              <a:ext cx="1449278" cy="2639637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"/>
            <p:cNvSpPr>
              <a:spLocks noChangeArrowheads="1"/>
            </p:cNvSpPr>
            <p:nvPr/>
          </p:nvSpPr>
          <p:spPr bwMode="auto">
            <a:xfrm>
              <a:off x="4171431" y="3092366"/>
              <a:ext cx="759654" cy="6874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20" name="Oval 1"/>
            <p:cNvSpPr>
              <a:spLocks noChangeArrowheads="1"/>
            </p:cNvSpPr>
            <p:nvPr/>
          </p:nvSpPr>
          <p:spPr bwMode="auto">
            <a:xfrm>
              <a:off x="4171431" y="3967194"/>
              <a:ext cx="759654" cy="6874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21" name="Oval 1"/>
            <p:cNvSpPr>
              <a:spLocks noChangeArrowheads="1"/>
            </p:cNvSpPr>
            <p:nvPr/>
          </p:nvSpPr>
          <p:spPr bwMode="auto">
            <a:xfrm>
              <a:off x="4171431" y="4842022"/>
              <a:ext cx="759654" cy="6874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22" name="Straight Arrow Connector 23"/>
            <p:cNvCxnSpPr>
              <a:cxnSpLocks noChangeShapeType="1"/>
              <a:stCxn id="19" idx="6"/>
              <a:endCxn id="8" idx="1"/>
            </p:cNvCxnSpPr>
            <p:nvPr/>
          </p:nvCxnSpPr>
          <p:spPr bwMode="auto">
            <a:xfrm>
              <a:off x="4931085" y="3435409"/>
              <a:ext cx="1449278" cy="37197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3"/>
            <p:cNvCxnSpPr>
              <a:cxnSpLocks noChangeShapeType="1"/>
              <a:endCxn id="4" idx="1"/>
            </p:cNvCxnSpPr>
            <p:nvPr/>
          </p:nvCxnSpPr>
          <p:spPr bwMode="auto">
            <a:xfrm flipV="1">
              <a:off x="4931085" y="4325391"/>
              <a:ext cx="1449278" cy="12399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endCxn id="16" idx="1"/>
            </p:cNvCxnSpPr>
            <p:nvPr/>
          </p:nvCxnSpPr>
          <p:spPr bwMode="auto">
            <a:xfrm flipV="1">
              <a:off x="4931085" y="5200219"/>
              <a:ext cx="1449278" cy="12400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19"/>
            <p:cNvCxnSpPr>
              <a:cxnSpLocks noChangeShapeType="1"/>
              <a:stCxn id="20" idx="6"/>
              <a:endCxn id="16" idx="1"/>
            </p:cNvCxnSpPr>
            <p:nvPr/>
          </p:nvCxnSpPr>
          <p:spPr bwMode="auto">
            <a:xfrm>
              <a:off x="4931085" y="4310237"/>
              <a:ext cx="1449278" cy="88998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19"/>
            <p:cNvCxnSpPr>
              <a:cxnSpLocks noChangeShapeType="1"/>
              <a:stCxn id="19" idx="6"/>
              <a:endCxn id="4" idx="1"/>
            </p:cNvCxnSpPr>
            <p:nvPr/>
          </p:nvCxnSpPr>
          <p:spPr bwMode="auto">
            <a:xfrm>
              <a:off x="4931085" y="3435409"/>
              <a:ext cx="1449278" cy="88998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19"/>
            <p:cNvCxnSpPr>
              <a:cxnSpLocks noChangeShapeType="1"/>
              <a:stCxn id="19" idx="6"/>
              <a:endCxn id="16" idx="1"/>
            </p:cNvCxnSpPr>
            <p:nvPr/>
          </p:nvCxnSpPr>
          <p:spPr bwMode="auto">
            <a:xfrm>
              <a:off x="4931085" y="3435409"/>
              <a:ext cx="1449278" cy="1764809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19"/>
            <p:cNvCxnSpPr>
              <a:cxnSpLocks noChangeShapeType="1"/>
              <a:stCxn id="19" idx="6"/>
              <a:endCxn id="9" idx="1"/>
            </p:cNvCxnSpPr>
            <p:nvPr/>
          </p:nvCxnSpPr>
          <p:spPr bwMode="auto">
            <a:xfrm flipV="1">
              <a:off x="4931085" y="2564715"/>
              <a:ext cx="1449278" cy="87069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19"/>
            <p:cNvCxnSpPr>
              <a:cxnSpLocks noChangeShapeType="1"/>
              <a:stCxn id="20" idx="6"/>
              <a:endCxn id="8" idx="1"/>
            </p:cNvCxnSpPr>
            <p:nvPr/>
          </p:nvCxnSpPr>
          <p:spPr bwMode="auto">
            <a:xfrm flipV="1">
              <a:off x="4931085" y="3472606"/>
              <a:ext cx="1449278" cy="837630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19"/>
            <p:cNvCxnSpPr>
              <a:cxnSpLocks noChangeShapeType="1"/>
              <a:stCxn id="20" idx="6"/>
              <a:endCxn id="9" idx="1"/>
            </p:cNvCxnSpPr>
            <p:nvPr/>
          </p:nvCxnSpPr>
          <p:spPr bwMode="auto">
            <a:xfrm flipV="1">
              <a:off x="4931085" y="2564715"/>
              <a:ext cx="1449278" cy="174552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19"/>
            <p:cNvCxnSpPr>
              <a:cxnSpLocks noChangeShapeType="1"/>
              <a:stCxn id="21" idx="6"/>
              <a:endCxn id="9" idx="1"/>
            </p:cNvCxnSpPr>
            <p:nvPr/>
          </p:nvCxnSpPr>
          <p:spPr bwMode="auto">
            <a:xfrm flipV="1">
              <a:off x="4931085" y="2564715"/>
              <a:ext cx="1449278" cy="2620350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19"/>
            <p:cNvCxnSpPr>
              <a:cxnSpLocks noChangeShapeType="1"/>
              <a:stCxn id="21" idx="6"/>
              <a:endCxn id="8" idx="1"/>
            </p:cNvCxnSpPr>
            <p:nvPr/>
          </p:nvCxnSpPr>
          <p:spPr bwMode="auto">
            <a:xfrm flipV="1">
              <a:off x="4931085" y="3472606"/>
              <a:ext cx="1449278" cy="1712458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19"/>
            <p:cNvCxnSpPr>
              <a:cxnSpLocks noChangeShapeType="1"/>
              <a:stCxn id="21" idx="6"/>
              <a:endCxn id="4" idx="1"/>
            </p:cNvCxnSpPr>
            <p:nvPr/>
          </p:nvCxnSpPr>
          <p:spPr bwMode="auto">
            <a:xfrm flipV="1">
              <a:off x="4931085" y="4325391"/>
              <a:ext cx="1449278" cy="859673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7008040" y="3474361"/>
              <a:ext cx="157056" cy="7611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7030875" y="4401541"/>
              <a:ext cx="157056" cy="7611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7015652" y="5217128"/>
              <a:ext cx="157056" cy="7611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13"/>
            <p:cNvSpPr txBox="1"/>
            <p:nvPr/>
          </p:nvSpPr>
          <p:spPr>
            <a:xfrm>
              <a:off x="4363248" y="3216358"/>
              <a:ext cx="45236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4363248" y="4091186"/>
              <a:ext cx="45236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4363248" y="4941215"/>
              <a:ext cx="45236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C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31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</a:t>
            </a:r>
            <a:endParaRPr lang="nl-NL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437063" y="4038923"/>
            <a:ext cx="722312" cy="758825"/>
          </a:xfrm>
          <a:prstGeom prst="rect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19"/>
          <p:cNvCxnSpPr>
            <a:cxnSpLocks noChangeShapeType="1"/>
            <a:stCxn id="7" idx="6"/>
            <a:endCxn id="8" idx="1"/>
          </p:cNvCxnSpPr>
          <p:nvPr/>
        </p:nvCxnSpPr>
        <p:spPr bwMode="auto">
          <a:xfrm>
            <a:off x="2924175" y="2384921"/>
            <a:ext cx="1512888" cy="1049958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437063" y="3056260"/>
            <a:ext cx="722312" cy="757238"/>
          </a:xfrm>
          <a:prstGeom prst="rect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437063" y="2010098"/>
            <a:ext cx="722312" cy="757237"/>
          </a:xfrm>
          <a:prstGeom prst="rect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22"/>
          <p:cNvCxnSpPr>
            <a:cxnSpLocks noChangeShapeType="1"/>
            <a:stCxn id="7" idx="6"/>
            <a:endCxn id="4" idx="1"/>
          </p:cNvCxnSpPr>
          <p:nvPr/>
        </p:nvCxnSpPr>
        <p:spPr bwMode="auto">
          <a:xfrm>
            <a:off x="2924175" y="2384921"/>
            <a:ext cx="1512888" cy="203341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3"/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2924175" y="2384921"/>
            <a:ext cx="1512888" cy="3796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592638" y="2175198"/>
            <a:ext cx="412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CC"/>
                </a:solidFill>
                <a:latin typeface="+mn-lt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2638" y="4191323"/>
            <a:ext cx="412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CC"/>
                </a:solidFill>
                <a:latin typeface="+mn-lt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0575" y="3213423"/>
            <a:ext cx="412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CC"/>
                </a:solidFill>
                <a:latin typeface="+mn-lt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1813" y="2205360"/>
            <a:ext cx="4111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e</a:t>
            </a:r>
            <a:r>
              <a:rPr lang="en-US" sz="2000" baseline="-25000" dirty="0">
                <a:solidFill>
                  <a:srgbClr val="0000CC"/>
                </a:solidFill>
                <a:latin typeface="+mn-lt"/>
              </a:rPr>
              <a:t>1</a:t>
            </a:r>
          </a:p>
        </p:txBody>
      </p:sp>
      <p:cxnSp>
        <p:nvCxnSpPr>
          <p:cNvPr id="16" name="Straight Arrow Connector 19"/>
          <p:cNvCxnSpPr>
            <a:cxnSpLocks noChangeShapeType="1"/>
            <a:stCxn id="17" idx="2"/>
          </p:cNvCxnSpPr>
          <p:nvPr/>
        </p:nvCxnSpPr>
        <p:spPr bwMode="auto">
          <a:xfrm flipH="1" flipV="1">
            <a:off x="5156200" y="2405385"/>
            <a:ext cx="444500" cy="1587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"/>
          <p:cNvSpPr>
            <a:spLocks noChangeArrowheads="1"/>
          </p:cNvSpPr>
          <p:nvPr/>
        </p:nvSpPr>
        <p:spPr bwMode="auto">
          <a:xfrm>
            <a:off x="5600700" y="2197423"/>
            <a:ext cx="447675" cy="447675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18" name="Curved Connector 34"/>
          <p:cNvCxnSpPr>
            <a:cxnSpLocks noChangeAspect="1"/>
          </p:cNvCxnSpPr>
          <p:nvPr/>
        </p:nvCxnSpPr>
        <p:spPr bwMode="auto">
          <a:xfrm rot="16200000" flipH="1">
            <a:off x="5957887" y="2410148"/>
            <a:ext cx="142875" cy="6350"/>
          </a:xfrm>
          <a:prstGeom prst="curvedConnector5">
            <a:avLst>
              <a:gd name="adj1" fmla="val -72213"/>
              <a:gd name="adj2" fmla="val 5364333"/>
              <a:gd name="adj3" fmla="val 172213"/>
            </a:avLst>
          </a:prstGeom>
          <a:noFill/>
          <a:ln w="25400" algn="ctr">
            <a:solidFill>
              <a:srgbClr val="00008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608638" y="4181798"/>
            <a:ext cx="4127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e</a:t>
            </a:r>
            <a:r>
              <a:rPr lang="en-US" sz="2000" baseline="-25000" dirty="0">
                <a:solidFill>
                  <a:srgbClr val="0000CC"/>
                </a:solidFill>
                <a:latin typeface="+mn-lt"/>
              </a:rPr>
              <a:t>3</a:t>
            </a:r>
          </a:p>
        </p:txBody>
      </p:sp>
      <p:cxnSp>
        <p:nvCxnSpPr>
          <p:cNvPr id="20" name="Straight Arrow Connector 19"/>
          <p:cNvCxnSpPr>
            <a:cxnSpLocks noChangeShapeType="1"/>
            <a:stCxn id="21" idx="2"/>
            <a:endCxn id="4" idx="3"/>
          </p:cNvCxnSpPr>
          <p:nvPr/>
        </p:nvCxnSpPr>
        <p:spPr bwMode="auto">
          <a:xfrm flipH="1" flipV="1">
            <a:off x="5159375" y="4418335"/>
            <a:ext cx="441325" cy="11113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1"/>
          <p:cNvSpPr>
            <a:spLocks noChangeArrowheads="1"/>
          </p:cNvSpPr>
          <p:nvPr/>
        </p:nvSpPr>
        <p:spPr bwMode="auto">
          <a:xfrm>
            <a:off x="5600700" y="4205610"/>
            <a:ext cx="447675" cy="447675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22" name="Curved Connector 43"/>
          <p:cNvCxnSpPr>
            <a:cxnSpLocks noChangeAspect="1"/>
          </p:cNvCxnSpPr>
          <p:nvPr/>
        </p:nvCxnSpPr>
        <p:spPr bwMode="auto">
          <a:xfrm rot="16200000" flipH="1">
            <a:off x="5957094" y="4419129"/>
            <a:ext cx="144462" cy="6350"/>
          </a:xfrm>
          <a:prstGeom prst="curvedConnector5">
            <a:avLst>
              <a:gd name="adj1" fmla="val -72213"/>
              <a:gd name="adj2" fmla="val 5364333"/>
              <a:gd name="adj3" fmla="val 172213"/>
            </a:avLst>
          </a:prstGeom>
          <a:noFill/>
          <a:ln w="25400" algn="ctr">
            <a:solidFill>
              <a:srgbClr val="00008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608638" y="3213423"/>
            <a:ext cx="4127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e</a:t>
            </a:r>
            <a:r>
              <a:rPr lang="en-US" sz="2000" baseline="-25000" dirty="0">
                <a:solidFill>
                  <a:srgbClr val="0000CC"/>
                </a:solidFill>
                <a:latin typeface="+mn-lt"/>
              </a:rPr>
              <a:t>2</a:t>
            </a:r>
          </a:p>
        </p:txBody>
      </p:sp>
      <p:cxnSp>
        <p:nvCxnSpPr>
          <p:cNvPr id="24" name="Straight Arrow Connector 19"/>
          <p:cNvCxnSpPr>
            <a:cxnSpLocks noChangeShapeType="1"/>
            <a:stCxn id="25" idx="2"/>
            <a:endCxn id="8" idx="3"/>
          </p:cNvCxnSpPr>
          <p:nvPr/>
        </p:nvCxnSpPr>
        <p:spPr bwMode="auto">
          <a:xfrm flipH="1" flipV="1">
            <a:off x="5159375" y="3435673"/>
            <a:ext cx="441325" cy="1587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1"/>
          <p:cNvSpPr>
            <a:spLocks noChangeArrowheads="1"/>
          </p:cNvSpPr>
          <p:nvPr/>
        </p:nvSpPr>
        <p:spPr bwMode="auto">
          <a:xfrm>
            <a:off x="5600700" y="3213423"/>
            <a:ext cx="447675" cy="447675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26" name="Curved Connector 48"/>
          <p:cNvCxnSpPr>
            <a:cxnSpLocks noChangeAspect="1"/>
          </p:cNvCxnSpPr>
          <p:nvPr/>
        </p:nvCxnSpPr>
        <p:spPr bwMode="auto">
          <a:xfrm rot="16200000" flipH="1">
            <a:off x="5957093" y="3426942"/>
            <a:ext cx="144463" cy="6350"/>
          </a:xfrm>
          <a:prstGeom prst="curvedConnector5">
            <a:avLst>
              <a:gd name="adj1" fmla="val -72213"/>
              <a:gd name="adj2" fmla="val 5364333"/>
              <a:gd name="adj3" fmla="val 172213"/>
            </a:avLst>
          </a:prstGeom>
          <a:noFill/>
          <a:ln w="25400" algn="ctr">
            <a:solidFill>
              <a:srgbClr val="00008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 42"/>
          <p:cNvGrpSpPr/>
          <p:nvPr/>
        </p:nvGrpSpPr>
        <p:grpSpPr>
          <a:xfrm>
            <a:off x="2124075" y="1988840"/>
            <a:ext cx="800100" cy="792162"/>
            <a:chOff x="2124075" y="3212976"/>
            <a:chExt cx="800100" cy="792162"/>
          </a:xfrm>
        </p:grpSpPr>
        <p:sp>
          <p:nvSpPr>
            <p:cNvPr id="5" name="TextBox 4"/>
            <p:cNvSpPr txBox="1"/>
            <p:nvPr/>
          </p:nvSpPr>
          <p:spPr>
            <a:xfrm>
              <a:off x="2332038" y="3429000"/>
              <a:ext cx="42992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F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124075" y="3212976"/>
              <a:ext cx="800100" cy="792162"/>
              <a:chOff x="2124075" y="3284910"/>
              <a:chExt cx="800100" cy="792162"/>
            </a:xfrm>
          </p:grpSpPr>
          <p:sp>
            <p:nvSpPr>
              <p:cNvPr id="7" name="Oval 1"/>
              <p:cNvSpPr>
                <a:spLocks noChangeArrowheads="1"/>
              </p:cNvSpPr>
              <p:nvPr/>
            </p:nvSpPr>
            <p:spPr bwMode="auto">
              <a:xfrm>
                <a:off x="2132013" y="3284910"/>
                <a:ext cx="792162" cy="792162"/>
              </a:xfrm>
              <a:prstGeom prst="ellipse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folHlink"/>
                  </a:buClr>
                  <a:buChar char="–"/>
                  <a:defRPr sz="2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folHlink"/>
                  </a:buClr>
                  <a:buChar char="–"/>
                  <a:defRPr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1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sz="1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sz="1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sz="1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sz="1400">
                    <a:solidFill>
                      <a:srgbClr val="0000CC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27" name="Curved Connector 34"/>
              <p:cNvCxnSpPr>
                <a:cxnSpLocks noChangeAspect="1"/>
              </p:cNvCxnSpPr>
              <p:nvPr/>
            </p:nvCxnSpPr>
            <p:spPr bwMode="auto">
              <a:xfrm rot="5400000" flipH="1">
                <a:off x="2037556" y="3694907"/>
                <a:ext cx="180975" cy="7938"/>
              </a:xfrm>
              <a:prstGeom prst="curvedConnector5">
                <a:avLst>
                  <a:gd name="adj1" fmla="val -72213"/>
                  <a:gd name="adj2" fmla="val 5364333"/>
                  <a:gd name="adj3" fmla="val 172213"/>
                </a:avLst>
              </a:prstGeom>
              <a:noFill/>
              <a:ln w="25400" algn="ctr">
                <a:solidFill>
                  <a:srgbClr val="000080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435475" y="5046985"/>
            <a:ext cx="722313" cy="758825"/>
          </a:xfrm>
          <a:prstGeom prst="rect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4598988" y="5199385"/>
            <a:ext cx="4127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CC"/>
                </a:solidFill>
                <a:latin typeface="+mn-lt"/>
              </a:rPr>
              <a:t>4</a:t>
            </a:r>
          </a:p>
        </p:txBody>
      </p:sp>
      <p:cxnSp>
        <p:nvCxnSpPr>
          <p:cNvPr id="30" name="Straight Arrow Connector 22"/>
          <p:cNvCxnSpPr>
            <a:cxnSpLocks noChangeShapeType="1"/>
            <a:stCxn id="7" idx="6"/>
            <a:endCxn id="28" idx="1"/>
          </p:cNvCxnSpPr>
          <p:nvPr/>
        </p:nvCxnSpPr>
        <p:spPr bwMode="auto">
          <a:xfrm>
            <a:off x="2924175" y="2384921"/>
            <a:ext cx="1511300" cy="3041477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23"/>
          <p:cNvCxnSpPr>
            <a:cxnSpLocks noChangeShapeType="1"/>
            <a:stCxn id="31" idx="6"/>
            <a:endCxn id="8" idx="1"/>
          </p:cNvCxnSpPr>
          <p:nvPr/>
        </p:nvCxnSpPr>
        <p:spPr bwMode="auto">
          <a:xfrm>
            <a:off x="2924175" y="3393034"/>
            <a:ext cx="1512888" cy="4184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9"/>
          <p:cNvCxnSpPr>
            <a:cxnSpLocks noChangeShapeType="1"/>
            <a:stCxn id="31" idx="6"/>
            <a:endCxn id="4" idx="1"/>
          </p:cNvCxnSpPr>
          <p:nvPr/>
        </p:nvCxnSpPr>
        <p:spPr bwMode="auto">
          <a:xfrm>
            <a:off x="2924175" y="3393034"/>
            <a:ext cx="1512888" cy="1025302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19"/>
          <p:cNvCxnSpPr>
            <a:cxnSpLocks noChangeShapeType="1"/>
            <a:stCxn id="31" idx="6"/>
            <a:endCxn id="28" idx="1"/>
          </p:cNvCxnSpPr>
          <p:nvPr/>
        </p:nvCxnSpPr>
        <p:spPr bwMode="auto">
          <a:xfrm>
            <a:off x="2924175" y="3393034"/>
            <a:ext cx="1511300" cy="2033364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9"/>
          <p:cNvCxnSpPr>
            <a:cxnSpLocks noChangeShapeType="1"/>
            <a:stCxn id="31" idx="6"/>
            <a:endCxn id="9" idx="1"/>
          </p:cNvCxnSpPr>
          <p:nvPr/>
        </p:nvCxnSpPr>
        <p:spPr bwMode="auto">
          <a:xfrm flipV="1">
            <a:off x="2924175" y="2388717"/>
            <a:ext cx="1512888" cy="1004317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2124075" y="2996952"/>
            <a:ext cx="800100" cy="792163"/>
            <a:chOff x="2124075" y="4508500"/>
            <a:chExt cx="800100" cy="792163"/>
          </a:xfrm>
        </p:grpSpPr>
        <p:sp>
          <p:nvSpPr>
            <p:cNvPr id="31" name="Oval 1"/>
            <p:cNvSpPr>
              <a:spLocks noChangeArrowheads="1"/>
            </p:cNvSpPr>
            <p:nvPr/>
          </p:nvSpPr>
          <p:spPr bwMode="auto">
            <a:xfrm>
              <a:off x="2132013" y="4508500"/>
              <a:ext cx="792162" cy="7921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36" name="Curved Connector 34"/>
            <p:cNvCxnSpPr>
              <a:cxnSpLocks noChangeAspect="1"/>
            </p:cNvCxnSpPr>
            <p:nvPr/>
          </p:nvCxnSpPr>
          <p:spPr bwMode="auto">
            <a:xfrm rot="5400000" flipH="1">
              <a:off x="2037556" y="4918869"/>
              <a:ext cx="180975" cy="7938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13"/>
            <p:cNvSpPr txBox="1"/>
            <p:nvPr/>
          </p:nvSpPr>
          <p:spPr>
            <a:xfrm>
              <a:off x="2332038" y="4652963"/>
              <a:ext cx="42992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F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</p:grpSp>
      <p:sp>
        <p:nvSpPr>
          <p:cNvPr id="38" name="TextBox 40"/>
          <p:cNvSpPr txBox="1"/>
          <p:nvPr/>
        </p:nvSpPr>
        <p:spPr>
          <a:xfrm>
            <a:off x="5608638" y="5189860"/>
            <a:ext cx="4111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CC"/>
                </a:solidFill>
                <a:latin typeface="+mn-lt"/>
              </a:rPr>
              <a:t>e</a:t>
            </a:r>
            <a:r>
              <a:rPr lang="en-US" sz="2000" baseline="-25000" dirty="0">
                <a:solidFill>
                  <a:srgbClr val="0000CC"/>
                </a:solidFill>
                <a:latin typeface="+mn-lt"/>
              </a:rPr>
              <a:t>4</a:t>
            </a:r>
          </a:p>
        </p:txBody>
      </p:sp>
      <p:cxnSp>
        <p:nvCxnSpPr>
          <p:cNvPr id="39" name="Straight Arrow Connector 19"/>
          <p:cNvCxnSpPr>
            <a:cxnSpLocks noChangeShapeType="1"/>
            <a:stCxn id="40" idx="2"/>
          </p:cNvCxnSpPr>
          <p:nvPr/>
        </p:nvCxnSpPr>
        <p:spPr bwMode="auto">
          <a:xfrm flipH="1" flipV="1">
            <a:off x="5159375" y="5426398"/>
            <a:ext cx="441325" cy="11112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"/>
          <p:cNvSpPr>
            <a:spLocks noChangeArrowheads="1"/>
          </p:cNvSpPr>
          <p:nvPr/>
        </p:nvSpPr>
        <p:spPr bwMode="auto">
          <a:xfrm>
            <a:off x="5600700" y="5213673"/>
            <a:ext cx="447675" cy="447675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41" name="Curved Connector 43"/>
          <p:cNvCxnSpPr>
            <a:cxnSpLocks noChangeAspect="1"/>
          </p:cNvCxnSpPr>
          <p:nvPr/>
        </p:nvCxnSpPr>
        <p:spPr bwMode="auto">
          <a:xfrm rot="16200000" flipH="1">
            <a:off x="5957093" y="5427192"/>
            <a:ext cx="144463" cy="6350"/>
          </a:xfrm>
          <a:prstGeom prst="curvedConnector5">
            <a:avLst>
              <a:gd name="adj1" fmla="val -72213"/>
              <a:gd name="adj2" fmla="val 5364333"/>
              <a:gd name="adj3" fmla="val 172213"/>
            </a:avLst>
          </a:prstGeom>
          <a:noFill/>
          <a:ln w="25400" algn="ctr">
            <a:solidFill>
              <a:srgbClr val="00008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2115716" y="4005064"/>
            <a:ext cx="800100" cy="792163"/>
            <a:chOff x="2124075" y="4508500"/>
            <a:chExt cx="800100" cy="792163"/>
          </a:xfrm>
        </p:grpSpPr>
        <p:sp>
          <p:nvSpPr>
            <p:cNvPr id="46" name="Oval 1"/>
            <p:cNvSpPr>
              <a:spLocks noChangeArrowheads="1"/>
            </p:cNvSpPr>
            <p:nvPr/>
          </p:nvSpPr>
          <p:spPr bwMode="auto">
            <a:xfrm>
              <a:off x="2132013" y="4508500"/>
              <a:ext cx="792162" cy="7921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47" name="Curved Connector 34"/>
            <p:cNvCxnSpPr>
              <a:cxnSpLocks noChangeAspect="1"/>
            </p:cNvCxnSpPr>
            <p:nvPr/>
          </p:nvCxnSpPr>
          <p:spPr bwMode="auto">
            <a:xfrm rot="5400000" flipH="1">
              <a:off x="2037556" y="4918869"/>
              <a:ext cx="180975" cy="7938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3"/>
            <p:cNvSpPr txBox="1"/>
            <p:nvPr/>
          </p:nvSpPr>
          <p:spPr>
            <a:xfrm>
              <a:off x="2332038" y="4652963"/>
              <a:ext cx="4395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F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15716" y="5013101"/>
            <a:ext cx="800100" cy="792163"/>
            <a:chOff x="2124075" y="4508500"/>
            <a:chExt cx="800100" cy="792163"/>
          </a:xfrm>
        </p:grpSpPr>
        <p:sp>
          <p:nvSpPr>
            <p:cNvPr id="50" name="Oval 1"/>
            <p:cNvSpPr>
              <a:spLocks noChangeArrowheads="1"/>
            </p:cNvSpPr>
            <p:nvPr/>
          </p:nvSpPr>
          <p:spPr bwMode="auto">
            <a:xfrm>
              <a:off x="2132013" y="4508500"/>
              <a:ext cx="792162" cy="7921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51" name="Curved Connector 34"/>
            <p:cNvCxnSpPr>
              <a:cxnSpLocks noChangeAspect="1"/>
            </p:cNvCxnSpPr>
            <p:nvPr/>
          </p:nvCxnSpPr>
          <p:spPr bwMode="auto">
            <a:xfrm rot="5400000" flipH="1">
              <a:off x="2037556" y="4918869"/>
              <a:ext cx="180975" cy="7938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13"/>
            <p:cNvSpPr txBox="1"/>
            <p:nvPr/>
          </p:nvSpPr>
          <p:spPr>
            <a:xfrm>
              <a:off x="2332038" y="4652963"/>
              <a:ext cx="4395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F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</p:grpSp>
      <p:cxnSp>
        <p:nvCxnSpPr>
          <p:cNvPr id="54" name="Straight Arrow Connector 53"/>
          <p:cNvCxnSpPr>
            <a:stCxn id="46" idx="6"/>
          </p:cNvCxnSpPr>
          <p:nvPr/>
        </p:nvCxnSpPr>
        <p:spPr bwMode="auto">
          <a:xfrm flipV="1">
            <a:off x="2915816" y="2421260"/>
            <a:ext cx="1521247" cy="1979886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stCxn id="46" idx="6"/>
            <a:endCxn id="8" idx="1"/>
          </p:cNvCxnSpPr>
          <p:nvPr/>
        </p:nvCxnSpPr>
        <p:spPr bwMode="auto">
          <a:xfrm flipV="1">
            <a:off x="2915816" y="3434879"/>
            <a:ext cx="1521247" cy="966267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stCxn id="46" idx="6"/>
            <a:endCxn id="4" idx="1"/>
          </p:cNvCxnSpPr>
          <p:nvPr/>
        </p:nvCxnSpPr>
        <p:spPr bwMode="auto">
          <a:xfrm>
            <a:off x="2915816" y="4401146"/>
            <a:ext cx="1521247" cy="17190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stCxn id="46" idx="6"/>
            <a:endCxn id="28" idx="1"/>
          </p:cNvCxnSpPr>
          <p:nvPr/>
        </p:nvCxnSpPr>
        <p:spPr bwMode="auto">
          <a:xfrm>
            <a:off x="2915816" y="4401146"/>
            <a:ext cx="1519659" cy="1025252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stCxn id="50" idx="6"/>
            <a:endCxn id="9" idx="1"/>
          </p:cNvCxnSpPr>
          <p:nvPr/>
        </p:nvCxnSpPr>
        <p:spPr bwMode="auto">
          <a:xfrm flipV="1">
            <a:off x="2915816" y="2388717"/>
            <a:ext cx="1521247" cy="3020466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50" idx="6"/>
            <a:endCxn id="8" idx="1"/>
          </p:cNvCxnSpPr>
          <p:nvPr/>
        </p:nvCxnSpPr>
        <p:spPr bwMode="auto">
          <a:xfrm flipV="1">
            <a:off x="2915816" y="3434879"/>
            <a:ext cx="1521247" cy="1974304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stCxn id="50" idx="6"/>
            <a:endCxn id="4" idx="1"/>
          </p:cNvCxnSpPr>
          <p:nvPr/>
        </p:nvCxnSpPr>
        <p:spPr bwMode="auto">
          <a:xfrm flipV="1">
            <a:off x="2915816" y="4418336"/>
            <a:ext cx="1521247" cy="990847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stCxn id="50" idx="6"/>
            <a:endCxn id="28" idx="1"/>
          </p:cNvCxnSpPr>
          <p:nvPr/>
        </p:nvCxnSpPr>
        <p:spPr bwMode="auto">
          <a:xfrm>
            <a:off x="2915816" y="5409183"/>
            <a:ext cx="1519659" cy="1721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3460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1879774" y="2060848"/>
            <a:ext cx="3916362" cy="3795712"/>
            <a:chOff x="2132013" y="2370138"/>
            <a:chExt cx="3916362" cy="3795712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437063" y="4398963"/>
              <a:ext cx="722312" cy="758825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9975" y="3090218"/>
              <a:ext cx="50366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</a:rPr>
                <a:t>F</a:t>
              </a:r>
              <a:r>
                <a:rPr lang="en-US" sz="2400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cxnSp>
          <p:nvCxnSpPr>
            <p:cNvPr id="7" name="Straight Arrow Connector 19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>
              <a:off x="2924175" y="3342284"/>
              <a:ext cx="1512888" cy="45263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1"/>
            <p:cNvSpPr>
              <a:spLocks noChangeArrowheads="1"/>
            </p:cNvSpPr>
            <p:nvPr/>
          </p:nvSpPr>
          <p:spPr bwMode="auto">
            <a:xfrm>
              <a:off x="2132013" y="2946202"/>
              <a:ext cx="792162" cy="7921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37063" y="3416300"/>
              <a:ext cx="722312" cy="757238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437063" y="2370138"/>
              <a:ext cx="722312" cy="757237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11" name="Straight Arrow Connector 22"/>
            <p:cNvCxnSpPr>
              <a:cxnSpLocks noChangeShapeType="1"/>
              <a:stCxn id="8" idx="6"/>
              <a:endCxn id="5" idx="1"/>
            </p:cNvCxnSpPr>
            <p:nvPr/>
          </p:nvCxnSpPr>
          <p:spPr bwMode="auto">
            <a:xfrm>
              <a:off x="2924175" y="3342284"/>
              <a:ext cx="1512888" cy="143609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23"/>
            <p:cNvCxnSpPr>
              <a:cxnSpLocks noChangeShapeType="1"/>
              <a:stCxn id="8" idx="6"/>
              <a:endCxn id="10" idx="1"/>
            </p:cNvCxnSpPr>
            <p:nvPr/>
          </p:nvCxnSpPr>
          <p:spPr bwMode="auto">
            <a:xfrm flipV="1">
              <a:off x="2924175" y="2748757"/>
              <a:ext cx="1512888" cy="593527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4592638" y="2535238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2638" y="4551363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0575" y="3573463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11813" y="2565400"/>
              <a:ext cx="4111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17" name="Straight Arrow Connector 19"/>
            <p:cNvCxnSpPr>
              <a:cxnSpLocks noChangeShapeType="1"/>
              <a:stCxn id="18" idx="2"/>
            </p:cNvCxnSpPr>
            <p:nvPr/>
          </p:nvCxnSpPr>
          <p:spPr bwMode="auto">
            <a:xfrm flipH="1" flipV="1">
              <a:off x="5156200" y="2765425"/>
              <a:ext cx="444500" cy="1587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"/>
            <p:cNvSpPr>
              <a:spLocks noChangeArrowheads="1"/>
            </p:cNvSpPr>
            <p:nvPr/>
          </p:nvSpPr>
          <p:spPr bwMode="auto">
            <a:xfrm>
              <a:off x="5600700" y="255746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19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5957887" y="2770188"/>
              <a:ext cx="142875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5608638" y="4541838"/>
              <a:ext cx="4127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cxnSp>
          <p:nvCxnSpPr>
            <p:cNvPr id="21" name="Straight Arrow Connector 19"/>
            <p:cNvCxnSpPr>
              <a:cxnSpLocks noChangeShapeType="1"/>
              <a:stCxn id="22" idx="2"/>
              <a:endCxn id="5" idx="3"/>
            </p:cNvCxnSpPr>
            <p:nvPr/>
          </p:nvCxnSpPr>
          <p:spPr bwMode="auto">
            <a:xfrm flipH="1" flipV="1">
              <a:off x="5159375" y="4778375"/>
              <a:ext cx="441325" cy="11113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1"/>
            <p:cNvSpPr>
              <a:spLocks noChangeArrowheads="1"/>
            </p:cNvSpPr>
            <p:nvPr/>
          </p:nvSpPr>
          <p:spPr bwMode="auto">
            <a:xfrm>
              <a:off x="5600700" y="4565650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23" name="Curved Connector 43"/>
            <p:cNvCxnSpPr>
              <a:cxnSpLocks noChangeAspect="1"/>
            </p:cNvCxnSpPr>
            <p:nvPr/>
          </p:nvCxnSpPr>
          <p:spPr bwMode="auto">
            <a:xfrm rot="16200000" flipH="1">
              <a:off x="5957094" y="4779169"/>
              <a:ext cx="144462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5608638" y="3573463"/>
              <a:ext cx="4127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25" name="Straight Arrow Connector 19"/>
            <p:cNvCxnSpPr>
              <a:cxnSpLocks noChangeShapeType="1"/>
              <a:stCxn id="26" idx="2"/>
              <a:endCxn id="9" idx="3"/>
            </p:cNvCxnSpPr>
            <p:nvPr/>
          </p:nvCxnSpPr>
          <p:spPr bwMode="auto">
            <a:xfrm flipH="1" flipV="1">
              <a:off x="5159375" y="3795713"/>
              <a:ext cx="441325" cy="1587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1"/>
            <p:cNvSpPr>
              <a:spLocks noChangeArrowheads="1"/>
            </p:cNvSpPr>
            <p:nvPr/>
          </p:nvSpPr>
          <p:spPr bwMode="auto">
            <a:xfrm>
              <a:off x="5600700" y="357346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27" name="Curved Connector 48"/>
            <p:cNvCxnSpPr>
              <a:cxnSpLocks noChangeAspect="1"/>
            </p:cNvCxnSpPr>
            <p:nvPr/>
          </p:nvCxnSpPr>
          <p:spPr bwMode="auto">
            <a:xfrm rot="16200000" flipH="1">
              <a:off x="5957093" y="3786982"/>
              <a:ext cx="144463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Curved Connector 34"/>
            <p:cNvCxnSpPr>
              <a:cxnSpLocks noChangeAspect="1"/>
            </p:cNvCxnSpPr>
            <p:nvPr/>
          </p:nvCxnSpPr>
          <p:spPr bwMode="auto">
            <a:xfrm rot="5400000" flipH="1">
              <a:off x="2065486" y="3355801"/>
              <a:ext cx="180975" cy="7938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435475" y="5407025"/>
              <a:ext cx="722313" cy="758825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30" name="TextBox 38"/>
            <p:cNvSpPr txBox="1"/>
            <p:nvPr/>
          </p:nvSpPr>
          <p:spPr>
            <a:xfrm>
              <a:off x="4598988" y="5559425"/>
              <a:ext cx="412750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31" name="Straight Arrow Connector 22"/>
            <p:cNvCxnSpPr>
              <a:cxnSpLocks noChangeShapeType="1"/>
              <a:stCxn id="8" idx="6"/>
              <a:endCxn id="29" idx="1"/>
            </p:cNvCxnSpPr>
            <p:nvPr/>
          </p:nvCxnSpPr>
          <p:spPr bwMode="auto">
            <a:xfrm>
              <a:off x="2924175" y="3342284"/>
              <a:ext cx="1511300" cy="2444154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40"/>
            <p:cNvSpPr txBox="1"/>
            <p:nvPr/>
          </p:nvSpPr>
          <p:spPr>
            <a:xfrm>
              <a:off x="5608638" y="5549900"/>
              <a:ext cx="4111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33" name="Straight Arrow Connector 19"/>
            <p:cNvCxnSpPr>
              <a:cxnSpLocks noChangeShapeType="1"/>
              <a:stCxn id="34" idx="2"/>
            </p:cNvCxnSpPr>
            <p:nvPr/>
          </p:nvCxnSpPr>
          <p:spPr bwMode="auto">
            <a:xfrm flipH="1" flipV="1">
              <a:off x="5159375" y="5786438"/>
              <a:ext cx="441325" cy="1111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"/>
            <p:cNvSpPr>
              <a:spLocks noChangeArrowheads="1"/>
            </p:cNvSpPr>
            <p:nvPr/>
          </p:nvSpPr>
          <p:spPr bwMode="auto">
            <a:xfrm>
              <a:off x="5600700" y="557371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35" name="Curved Connector 43"/>
            <p:cNvCxnSpPr>
              <a:cxnSpLocks noChangeAspect="1"/>
            </p:cNvCxnSpPr>
            <p:nvPr/>
          </p:nvCxnSpPr>
          <p:spPr bwMode="auto">
            <a:xfrm rot="16200000" flipH="1">
              <a:off x="5957093" y="5787232"/>
              <a:ext cx="144463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1"/>
          <p:cNvSpPr>
            <a:spLocks noChangeArrowheads="1"/>
          </p:cNvSpPr>
          <p:nvPr/>
        </p:nvSpPr>
        <p:spPr bwMode="auto">
          <a:xfrm>
            <a:off x="1907630" y="4725069"/>
            <a:ext cx="792162" cy="792163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l"/>
              <a:defRPr sz="28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sz="2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5000"/>
              <a:buFont typeface="Monotype Sorts" pitchFamily="2" charset="2"/>
              <a:buChar char="l"/>
              <a:defRPr sz="20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chemeClr val="folHlink"/>
              </a:buClr>
              <a:buChar char="–"/>
              <a:defRPr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400">
                <a:solidFill>
                  <a:srgbClr val="0000CC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2121818" y="4869160"/>
            <a:ext cx="503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</a:p>
        </p:txBody>
      </p:sp>
      <p:cxnSp>
        <p:nvCxnSpPr>
          <p:cNvPr id="38" name="Curved Connector 34"/>
          <p:cNvCxnSpPr>
            <a:cxnSpLocks noChangeAspect="1"/>
          </p:cNvCxnSpPr>
          <p:nvPr/>
        </p:nvCxnSpPr>
        <p:spPr bwMode="auto">
          <a:xfrm rot="5400000" flipH="1">
            <a:off x="1813247" y="5099695"/>
            <a:ext cx="180975" cy="7938"/>
          </a:xfrm>
          <a:prstGeom prst="curvedConnector5">
            <a:avLst>
              <a:gd name="adj1" fmla="val -72213"/>
              <a:gd name="adj2" fmla="val 5364333"/>
              <a:gd name="adj3" fmla="val 172213"/>
            </a:avLst>
          </a:prstGeom>
          <a:noFill/>
          <a:ln w="25400" algn="ctr">
            <a:solidFill>
              <a:srgbClr val="00008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23"/>
          <p:cNvCxnSpPr>
            <a:cxnSpLocks noChangeShapeType="1"/>
            <a:stCxn id="36" idx="6"/>
            <a:endCxn id="10" idx="1"/>
          </p:cNvCxnSpPr>
          <p:nvPr/>
        </p:nvCxnSpPr>
        <p:spPr bwMode="auto">
          <a:xfrm flipV="1">
            <a:off x="2699792" y="2439467"/>
            <a:ext cx="1485032" cy="2681684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3"/>
          <p:cNvCxnSpPr>
            <a:cxnSpLocks noChangeShapeType="1"/>
            <a:stCxn id="36" idx="6"/>
          </p:cNvCxnSpPr>
          <p:nvPr/>
        </p:nvCxnSpPr>
        <p:spPr bwMode="auto">
          <a:xfrm flipV="1">
            <a:off x="2699792" y="3483546"/>
            <a:ext cx="1512814" cy="163760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23"/>
          <p:cNvCxnSpPr>
            <a:cxnSpLocks noChangeShapeType="1"/>
            <a:stCxn id="36" idx="6"/>
            <a:endCxn id="5" idx="1"/>
          </p:cNvCxnSpPr>
          <p:nvPr/>
        </p:nvCxnSpPr>
        <p:spPr bwMode="auto">
          <a:xfrm flipV="1">
            <a:off x="2699792" y="4469086"/>
            <a:ext cx="1485032" cy="652065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23"/>
          <p:cNvCxnSpPr>
            <a:cxnSpLocks noChangeShapeType="1"/>
          </p:cNvCxnSpPr>
          <p:nvPr/>
        </p:nvCxnSpPr>
        <p:spPr bwMode="auto">
          <a:xfrm>
            <a:off x="2727574" y="5085034"/>
            <a:ext cx="1485032" cy="432198"/>
          </a:xfrm>
          <a:prstGeom prst="straightConnector1">
            <a:avLst/>
          </a:prstGeom>
          <a:noFill/>
          <a:ln w="25400" algn="ctr">
            <a:solidFill>
              <a:srgbClr val="00008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934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1871836" y="2132856"/>
            <a:ext cx="3924300" cy="3795712"/>
            <a:chOff x="2124075" y="2370138"/>
            <a:chExt cx="3924300" cy="3795712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437063" y="4398963"/>
              <a:ext cx="722312" cy="758825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9975" y="4005263"/>
              <a:ext cx="32573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F</a:t>
              </a:r>
              <a:endParaRPr lang="en-US" sz="2400" baseline="-25000" dirty="0">
                <a:solidFill>
                  <a:srgbClr val="0000CC"/>
                </a:solidFill>
                <a:latin typeface="+mn-lt"/>
              </a:endParaRPr>
            </a:p>
          </p:txBody>
        </p:sp>
        <p:cxnSp>
          <p:nvCxnSpPr>
            <p:cNvPr id="7" name="Straight Arrow Connector 19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 flipV="1">
              <a:off x="2924175" y="3795713"/>
              <a:ext cx="1512888" cy="46196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1"/>
            <p:cNvSpPr>
              <a:spLocks noChangeArrowheads="1"/>
            </p:cNvSpPr>
            <p:nvPr/>
          </p:nvSpPr>
          <p:spPr bwMode="auto">
            <a:xfrm>
              <a:off x="2132013" y="3860800"/>
              <a:ext cx="792162" cy="792163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37063" y="3416300"/>
              <a:ext cx="722312" cy="757238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437063" y="2370138"/>
              <a:ext cx="722312" cy="757237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11" name="Straight Arrow Connector 22"/>
            <p:cNvCxnSpPr>
              <a:cxnSpLocks noChangeShapeType="1"/>
              <a:stCxn id="8" idx="6"/>
              <a:endCxn id="5" idx="1"/>
            </p:cNvCxnSpPr>
            <p:nvPr/>
          </p:nvCxnSpPr>
          <p:spPr bwMode="auto">
            <a:xfrm>
              <a:off x="2924175" y="4257675"/>
              <a:ext cx="1512888" cy="520700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23"/>
            <p:cNvCxnSpPr>
              <a:cxnSpLocks noChangeShapeType="1"/>
              <a:stCxn id="8" idx="6"/>
              <a:endCxn id="10" idx="1"/>
            </p:cNvCxnSpPr>
            <p:nvPr/>
          </p:nvCxnSpPr>
          <p:spPr bwMode="auto">
            <a:xfrm flipV="1">
              <a:off x="2924175" y="2749550"/>
              <a:ext cx="1512888" cy="150812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4592638" y="2535238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2638" y="4551363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0575" y="3573463"/>
              <a:ext cx="412750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11813" y="2565400"/>
              <a:ext cx="4111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17" name="Straight Arrow Connector 19"/>
            <p:cNvCxnSpPr>
              <a:cxnSpLocks noChangeShapeType="1"/>
              <a:stCxn id="18" idx="2"/>
            </p:cNvCxnSpPr>
            <p:nvPr/>
          </p:nvCxnSpPr>
          <p:spPr bwMode="auto">
            <a:xfrm flipH="1" flipV="1">
              <a:off x="5156200" y="2765425"/>
              <a:ext cx="444500" cy="15875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"/>
            <p:cNvSpPr>
              <a:spLocks noChangeArrowheads="1"/>
            </p:cNvSpPr>
            <p:nvPr/>
          </p:nvSpPr>
          <p:spPr bwMode="auto">
            <a:xfrm>
              <a:off x="5600700" y="255746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19" name="Curved Connector 34"/>
            <p:cNvCxnSpPr>
              <a:cxnSpLocks noChangeAspect="1"/>
            </p:cNvCxnSpPr>
            <p:nvPr/>
          </p:nvCxnSpPr>
          <p:spPr bwMode="auto">
            <a:xfrm rot="16200000" flipH="1">
              <a:off x="5957887" y="2770188"/>
              <a:ext cx="142875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5608638" y="4541838"/>
              <a:ext cx="4127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3</a:t>
              </a:r>
            </a:p>
          </p:txBody>
        </p:sp>
        <p:cxnSp>
          <p:nvCxnSpPr>
            <p:cNvPr id="21" name="Straight Arrow Connector 19"/>
            <p:cNvCxnSpPr>
              <a:cxnSpLocks noChangeShapeType="1"/>
              <a:stCxn id="22" idx="2"/>
              <a:endCxn id="5" idx="3"/>
            </p:cNvCxnSpPr>
            <p:nvPr/>
          </p:nvCxnSpPr>
          <p:spPr bwMode="auto">
            <a:xfrm flipH="1" flipV="1">
              <a:off x="5159375" y="4778375"/>
              <a:ext cx="441325" cy="11113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1"/>
            <p:cNvSpPr>
              <a:spLocks noChangeArrowheads="1"/>
            </p:cNvSpPr>
            <p:nvPr/>
          </p:nvSpPr>
          <p:spPr bwMode="auto">
            <a:xfrm>
              <a:off x="5600700" y="4565650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23" name="Curved Connector 43"/>
            <p:cNvCxnSpPr>
              <a:cxnSpLocks noChangeAspect="1"/>
            </p:cNvCxnSpPr>
            <p:nvPr/>
          </p:nvCxnSpPr>
          <p:spPr bwMode="auto">
            <a:xfrm rot="16200000" flipH="1">
              <a:off x="5957094" y="4779169"/>
              <a:ext cx="144462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5608638" y="3573463"/>
              <a:ext cx="4127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2</a:t>
              </a:r>
            </a:p>
          </p:txBody>
        </p:sp>
        <p:cxnSp>
          <p:nvCxnSpPr>
            <p:cNvPr id="25" name="Straight Arrow Connector 19"/>
            <p:cNvCxnSpPr>
              <a:cxnSpLocks noChangeShapeType="1"/>
              <a:stCxn id="26" idx="2"/>
              <a:endCxn id="9" idx="3"/>
            </p:cNvCxnSpPr>
            <p:nvPr/>
          </p:nvCxnSpPr>
          <p:spPr bwMode="auto">
            <a:xfrm flipH="1" flipV="1">
              <a:off x="5159375" y="3795713"/>
              <a:ext cx="441325" cy="1587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1"/>
            <p:cNvSpPr>
              <a:spLocks noChangeArrowheads="1"/>
            </p:cNvSpPr>
            <p:nvPr/>
          </p:nvSpPr>
          <p:spPr bwMode="auto">
            <a:xfrm>
              <a:off x="5600700" y="357346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27" name="Curved Connector 48"/>
            <p:cNvCxnSpPr>
              <a:cxnSpLocks noChangeAspect="1"/>
            </p:cNvCxnSpPr>
            <p:nvPr/>
          </p:nvCxnSpPr>
          <p:spPr bwMode="auto">
            <a:xfrm rot="16200000" flipH="1">
              <a:off x="5957093" y="3786982"/>
              <a:ext cx="144463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Curved Connector 34"/>
            <p:cNvCxnSpPr>
              <a:cxnSpLocks noChangeAspect="1"/>
            </p:cNvCxnSpPr>
            <p:nvPr/>
          </p:nvCxnSpPr>
          <p:spPr bwMode="auto">
            <a:xfrm rot="5400000" flipH="1">
              <a:off x="2037556" y="4271169"/>
              <a:ext cx="180975" cy="7938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435475" y="5407025"/>
              <a:ext cx="722313" cy="758825"/>
            </a:xfrm>
            <a:prstGeom prst="rect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30" name="TextBox 38"/>
            <p:cNvSpPr txBox="1"/>
            <p:nvPr/>
          </p:nvSpPr>
          <p:spPr>
            <a:xfrm>
              <a:off x="4598988" y="5559425"/>
              <a:ext cx="412750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CC"/>
                  </a:solidFill>
                  <a:latin typeface="+mn-lt"/>
                </a:rPr>
                <a:t>I</a:t>
              </a:r>
              <a:r>
                <a:rPr lang="en-US" sz="24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31" name="Straight Arrow Connector 22"/>
            <p:cNvCxnSpPr>
              <a:cxnSpLocks noChangeShapeType="1"/>
              <a:stCxn id="8" idx="6"/>
              <a:endCxn id="29" idx="1"/>
            </p:cNvCxnSpPr>
            <p:nvPr/>
          </p:nvCxnSpPr>
          <p:spPr bwMode="auto">
            <a:xfrm>
              <a:off x="2924175" y="4257675"/>
              <a:ext cx="1511300" cy="1528763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40"/>
            <p:cNvSpPr txBox="1"/>
            <p:nvPr/>
          </p:nvSpPr>
          <p:spPr>
            <a:xfrm>
              <a:off x="5608638" y="5549900"/>
              <a:ext cx="4111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e</a:t>
              </a:r>
              <a:r>
                <a:rPr lang="en-US" sz="2000" baseline="-25000" dirty="0">
                  <a:solidFill>
                    <a:srgbClr val="0000CC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33" name="Straight Arrow Connector 19"/>
            <p:cNvCxnSpPr>
              <a:cxnSpLocks noChangeShapeType="1"/>
              <a:stCxn id="34" idx="2"/>
            </p:cNvCxnSpPr>
            <p:nvPr/>
          </p:nvCxnSpPr>
          <p:spPr bwMode="auto">
            <a:xfrm flipH="1" flipV="1">
              <a:off x="5159375" y="5786438"/>
              <a:ext cx="441325" cy="11112"/>
            </a:xfrm>
            <a:prstGeom prst="straightConnector1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"/>
            <p:cNvSpPr>
              <a:spLocks noChangeArrowheads="1"/>
            </p:cNvSpPr>
            <p:nvPr/>
          </p:nvSpPr>
          <p:spPr bwMode="auto">
            <a:xfrm>
              <a:off x="5600700" y="5573713"/>
              <a:ext cx="447675" cy="447675"/>
            </a:xfrm>
            <a:prstGeom prst="ellipse">
              <a:avLst/>
            </a:prstGeom>
            <a:noFill/>
            <a:ln w="254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folHlink"/>
                </a:buClr>
                <a:buChar char="–"/>
                <a:defRPr sz="2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folHlink"/>
                </a:buClr>
                <a:buChar char="–"/>
                <a:defRPr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1400">
                  <a:solidFill>
                    <a:srgbClr val="0000CC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cxnSp>
          <p:nvCxnSpPr>
            <p:cNvPr id="35" name="Curved Connector 43"/>
            <p:cNvCxnSpPr>
              <a:cxnSpLocks noChangeAspect="1"/>
            </p:cNvCxnSpPr>
            <p:nvPr/>
          </p:nvCxnSpPr>
          <p:spPr bwMode="auto">
            <a:xfrm rot="16200000" flipH="1">
              <a:off x="5957093" y="5787232"/>
              <a:ext cx="144463" cy="6350"/>
            </a:xfrm>
            <a:prstGeom prst="curvedConnector5">
              <a:avLst>
                <a:gd name="adj1" fmla="val -72213"/>
                <a:gd name="adj2" fmla="val 5364333"/>
                <a:gd name="adj3" fmla="val 172213"/>
              </a:avLst>
            </a:prstGeom>
            <a:noFill/>
            <a:ln w="25400" algn="ctr">
              <a:solidFill>
                <a:srgbClr val="00008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909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b="1" dirty="0" err="1"/>
              <a:t>measurement</a:t>
            </a:r>
            <a:r>
              <a:rPr lang="nl-NL" dirty="0"/>
              <a:t> tools or tests </a:t>
            </a:r>
            <a:r>
              <a:rPr lang="nl-NL" dirty="0" err="1"/>
              <a:t>for</a:t>
            </a:r>
            <a:r>
              <a:rPr lang="nl-NL" dirty="0"/>
              <a:t> latent variables</a:t>
            </a:r>
          </a:p>
          <a:p>
            <a:pPr lvl="1"/>
            <a:r>
              <a:rPr lang="nl-NL" dirty="0" err="1"/>
              <a:t>Personality</a:t>
            </a:r>
            <a:r>
              <a:rPr lang="nl-NL" dirty="0"/>
              <a:t>, Intelligence, </a:t>
            </a:r>
            <a:r>
              <a:rPr lang="nl-NL" dirty="0" err="1"/>
              <a:t>Depression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Investigate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dimensions</a:t>
            </a:r>
            <a:r>
              <a:rPr lang="nl-NL" dirty="0"/>
              <a:t> of test items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Data </a:t>
            </a:r>
            <a:r>
              <a:rPr lang="nl-NL" dirty="0" err="1"/>
              <a:t>reduction</a:t>
            </a:r>
            <a:endParaRPr lang="nl-NL" dirty="0"/>
          </a:p>
          <a:p>
            <a:pPr marL="914400" lvl="1" indent="-514350"/>
            <a:r>
              <a:rPr lang="en-US" dirty="0"/>
              <a:t>Also called “dimension reduction”</a:t>
            </a:r>
            <a:endParaRPr lang="nl-NL" dirty="0"/>
          </a:p>
          <a:p>
            <a:pPr marL="914400" lvl="1" indent="-514350"/>
            <a:r>
              <a:rPr lang="nl-NL" dirty="0"/>
              <a:t>E.g., </a:t>
            </a:r>
            <a:r>
              <a:rPr lang="nl-NL" dirty="0" err="1"/>
              <a:t>solves</a:t>
            </a:r>
            <a:r>
              <a:rPr lang="nl-NL" dirty="0"/>
              <a:t> </a:t>
            </a:r>
            <a:r>
              <a:rPr lang="nl-NL" dirty="0" err="1"/>
              <a:t>multicollinearity</a:t>
            </a:r>
            <a:r>
              <a:rPr lang="nl-NL" dirty="0"/>
              <a:t> in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marL="514350" indent="-514350">
              <a:buAutoNum type="arabicPeriod" startAt="2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3335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Summary PCA vs. EFA</a:t>
            </a:r>
            <a:endParaRPr lang="nl-NL" sz="3200" dirty="0">
              <a:latin typeface="Corbel" panose="020B0503020204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72122"/>
              </p:ext>
            </p:extLst>
          </p:nvPr>
        </p:nvGraphicFramePr>
        <p:xfrm>
          <a:off x="457200" y="1600200"/>
          <a:ext cx="8147248" cy="426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33">
                <a:tc>
                  <a:txBody>
                    <a:bodyPr/>
                    <a:lstStyle/>
                    <a:p>
                      <a:r>
                        <a:rPr lang="nl-NL" sz="2000" dirty="0" err="1"/>
                        <a:t>Principal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Components</a:t>
                      </a:r>
                      <a:r>
                        <a:rPr lang="nl-NL" sz="2000" dirty="0"/>
                        <a:t> Analysis (PCA)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err="1"/>
                        <a:t>Exploratory</a:t>
                      </a:r>
                      <a:r>
                        <a:rPr lang="nl-NL" sz="2000" dirty="0"/>
                        <a:t> Factor Analysis (EFA)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33">
                <a:tc>
                  <a:txBody>
                    <a:bodyPr/>
                    <a:lstStyle/>
                    <a:p>
                      <a:r>
                        <a:rPr lang="nl-NL" sz="2000" baseline="0" dirty="0" err="1"/>
                        <a:t>Components</a:t>
                      </a:r>
                      <a:r>
                        <a:rPr lang="nl-NL" sz="2000" baseline="0" dirty="0"/>
                        <a:t> </a:t>
                      </a:r>
                      <a:r>
                        <a:rPr lang="nl-NL" sz="2000" baseline="0" dirty="0" err="1"/>
                        <a:t>Summarize</a:t>
                      </a:r>
                      <a:r>
                        <a:rPr lang="nl-NL" sz="2000" baseline="0" dirty="0"/>
                        <a:t> </a:t>
                      </a:r>
                      <a:r>
                        <a:rPr lang="nl-NL" sz="2000" baseline="0" dirty="0" err="1"/>
                        <a:t>Variance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Factors</a:t>
                      </a:r>
                      <a:r>
                        <a:rPr lang="nl-NL" sz="2000" baseline="0" dirty="0"/>
                        <a:t> </a:t>
                      </a:r>
                      <a:r>
                        <a:rPr lang="nl-NL" sz="2000" baseline="0" dirty="0" err="1"/>
                        <a:t>explain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Covariance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166">
                <a:tc>
                  <a:txBody>
                    <a:bodyPr/>
                    <a:lstStyle/>
                    <a:p>
                      <a:r>
                        <a:rPr lang="nl-NL" sz="2000" dirty="0" err="1"/>
                        <a:t>Not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really</a:t>
                      </a:r>
                      <a:r>
                        <a:rPr lang="nl-NL" sz="2000" dirty="0"/>
                        <a:t> a model:</a:t>
                      </a:r>
                      <a:r>
                        <a:rPr lang="nl-NL" sz="20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000" baseline="0" dirty="0" err="1"/>
                        <a:t>Transformation</a:t>
                      </a:r>
                      <a:r>
                        <a:rPr lang="nl-NL" sz="2000" baseline="0" dirty="0"/>
                        <a:t> of </a:t>
                      </a:r>
                      <a:r>
                        <a:rPr lang="nl-NL" sz="2000" baseline="0" dirty="0" err="1"/>
                        <a:t>the</a:t>
                      </a:r>
                      <a:r>
                        <a:rPr lang="nl-NL" sz="2000" baseline="0" dirty="0"/>
                        <a:t> data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000" baseline="0" dirty="0"/>
                        <a:t>No Model Fit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Model: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000" dirty="0" err="1"/>
                        <a:t>Some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variance</a:t>
                      </a:r>
                      <a:r>
                        <a:rPr lang="nl-NL" sz="2000" dirty="0"/>
                        <a:t> is </a:t>
                      </a:r>
                      <a:r>
                        <a:rPr lang="nl-NL" sz="2000" dirty="0" err="1"/>
                        <a:t>interesting</a:t>
                      </a:r>
                      <a:r>
                        <a:rPr lang="nl-NL" sz="2000" baseline="0" dirty="0"/>
                        <a:t> (</a:t>
                      </a:r>
                      <a:r>
                        <a:rPr lang="nl-NL" sz="2000" baseline="0" dirty="0" err="1"/>
                        <a:t>covariance</a:t>
                      </a:r>
                      <a:r>
                        <a:rPr lang="nl-NL" sz="2000" baseline="0" dirty="0"/>
                        <a:t>), </a:t>
                      </a:r>
                      <a:r>
                        <a:rPr lang="nl-NL" sz="2000" baseline="0" dirty="0" err="1"/>
                        <a:t>some</a:t>
                      </a:r>
                      <a:r>
                        <a:rPr lang="nl-NL" sz="2000" baseline="0" dirty="0"/>
                        <a:t> is error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000" baseline="0" dirty="0"/>
                        <a:t>Fit indices </a:t>
                      </a:r>
                      <a:r>
                        <a:rPr lang="nl-NL" sz="2000" baseline="0" dirty="0" err="1"/>
                        <a:t>possible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33">
                <a:tc>
                  <a:txBody>
                    <a:bodyPr/>
                    <a:lstStyle/>
                    <a:p>
                      <a:r>
                        <a:rPr lang="nl-NL" sz="2000" dirty="0" err="1"/>
                        <a:t>Dimension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Reduction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err="1"/>
                        <a:t>Scale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construction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33">
                <a:tc>
                  <a:txBody>
                    <a:bodyPr/>
                    <a:lstStyle/>
                    <a:p>
                      <a:r>
                        <a:rPr lang="nl-NL" sz="2000" dirty="0" err="1"/>
                        <a:t>library</a:t>
                      </a:r>
                      <a:r>
                        <a:rPr lang="nl-NL" sz="2000" dirty="0"/>
                        <a:t>(psych)</a:t>
                      </a:r>
                    </a:p>
                    <a:p>
                      <a:r>
                        <a:rPr lang="nl-NL" sz="2000" dirty="0" err="1"/>
                        <a:t>principal</a:t>
                      </a:r>
                      <a:r>
                        <a:rPr lang="nl-NL" sz="2000" dirty="0"/>
                        <a:t>(data, </a:t>
                      </a:r>
                      <a:r>
                        <a:rPr lang="nl-NL" sz="2000" dirty="0" err="1"/>
                        <a:t>nfactors</a:t>
                      </a:r>
                      <a:r>
                        <a:rPr lang="nl-NL" sz="2000" dirty="0"/>
                        <a:t> = </a:t>
                      </a:r>
                      <a:r>
                        <a:rPr lang="nl-NL" sz="2000" i="1" dirty="0"/>
                        <a:t>n</a:t>
                      </a:r>
                      <a:r>
                        <a:rPr lang="nl-NL" sz="2000" i="0" dirty="0"/>
                        <a:t>)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err="1"/>
                        <a:t>library</a:t>
                      </a:r>
                      <a:r>
                        <a:rPr lang="nl-NL" sz="2000" dirty="0"/>
                        <a:t>(psych)</a:t>
                      </a:r>
                    </a:p>
                    <a:p>
                      <a:r>
                        <a:rPr lang="nl-NL" sz="2000" dirty="0"/>
                        <a:t>fa(data, </a:t>
                      </a:r>
                      <a:r>
                        <a:rPr lang="nl-NL" sz="2000" dirty="0" err="1"/>
                        <a:t>nfactors</a:t>
                      </a:r>
                      <a:r>
                        <a:rPr lang="nl-NL" sz="2000" dirty="0"/>
                        <a:t> = </a:t>
                      </a:r>
                      <a:r>
                        <a:rPr lang="nl-NL" sz="2000" i="1" dirty="0"/>
                        <a:t>n</a:t>
                      </a:r>
                      <a:r>
                        <a:rPr lang="nl-NL" sz="2000" i="0" dirty="0"/>
                        <a:t>)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33">
                <a:tc>
                  <a:txBody>
                    <a:bodyPr/>
                    <a:lstStyle/>
                    <a:p>
                      <a:r>
                        <a:rPr lang="nl-NL" sz="2000" dirty="0" err="1"/>
                        <a:t>Extraction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m</a:t>
                      </a:r>
                      <a:r>
                        <a:rPr lang="nl-NL" sz="2000" baseline="0" dirty="0" err="1"/>
                        <a:t>ethod</a:t>
                      </a:r>
                      <a:r>
                        <a:rPr lang="nl-NL" sz="2000" baseline="0" dirty="0"/>
                        <a:t>: </a:t>
                      </a:r>
                      <a:r>
                        <a:rPr lang="nl-NL" sz="2000" baseline="0" dirty="0" err="1"/>
                        <a:t>Principal</a:t>
                      </a:r>
                      <a:r>
                        <a:rPr lang="nl-NL" sz="2000" baseline="0" dirty="0"/>
                        <a:t> </a:t>
                      </a:r>
                      <a:r>
                        <a:rPr lang="nl-NL" sz="2000" baseline="0" dirty="0" err="1"/>
                        <a:t>Components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 err="1"/>
                        <a:t>Extraction</a:t>
                      </a:r>
                      <a:r>
                        <a:rPr lang="nl-NL" sz="2000" dirty="0"/>
                        <a:t> </a:t>
                      </a:r>
                      <a:r>
                        <a:rPr lang="nl-NL" sz="2000" dirty="0" err="1"/>
                        <a:t>m</a:t>
                      </a:r>
                      <a:r>
                        <a:rPr lang="nl-NL" sz="2000" baseline="0" dirty="0" err="1"/>
                        <a:t>ethod</a:t>
                      </a:r>
                      <a:r>
                        <a:rPr lang="nl-NL" sz="2000" baseline="0" dirty="0"/>
                        <a:t>: OLS, </a:t>
                      </a:r>
                      <a:r>
                        <a:rPr lang="nl-NL" sz="2000" baseline="0" dirty="0" err="1"/>
                        <a:t>can</a:t>
                      </a:r>
                      <a:r>
                        <a:rPr lang="nl-NL" sz="2000" baseline="0" dirty="0"/>
                        <a:t> </a:t>
                      </a:r>
                      <a:r>
                        <a:rPr lang="nl-NL" sz="2000" baseline="0" dirty="0" err="1"/>
                        <a:t>also</a:t>
                      </a:r>
                      <a:r>
                        <a:rPr lang="nl-NL" sz="2000" baseline="0" dirty="0"/>
                        <a:t> do “</a:t>
                      </a:r>
                      <a:r>
                        <a:rPr lang="en-US" sz="2000" baseline="0" dirty="0"/>
                        <a:t>ml” (which SPSS uses)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5949280"/>
            <a:ext cx="763284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orbel" panose="020B0503020204020204" pitchFamily="34" charset="0"/>
              </a:rPr>
              <a:t>In large samples, with large number of correlated variables, practical differences are often small </a:t>
            </a:r>
          </a:p>
        </p:txBody>
      </p:sp>
    </p:spTree>
    <p:extLst>
      <p:ext uri="{BB962C8B-B14F-4D97-AF65-F5344CB8AC3E}">
        <p14:creationId xmlns:p14="http://schemas.microsoft.com/office/powerpoint/2010/main" val="42377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endParaRPr lang="nl-NL" dirty="0"/>
          </a:p>
        </p:txBody>
      </p:sp>
      <p:pic>
        <p:nvPicPr>
          <p:cNvPr id="3" name="Picture 2" descr="https://s-media-cache-ak0.pinimg.com/236x/9d/25/5c/9d255c065b5a6f3255e4193b043574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878"/>
            <a:ext cx="3024336" cy="452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79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take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600" dirty="0">
                <a:latin typeface="Corbel" panose="020B0503020204020204" pitchFamily="34" charset="0"/>
              </a:rPr>
              <a:t>Analysis requires decisions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1.Extraction method</a:t>
            </a:r>
          </a:p>
          <a:p>
            <a:pPr lvl="2"/>
            <a:r>
              <a:rPr lang="nl-NL" dirty="0">
                <a:latin typeface="Corbel" panose="020B0503020204020204" pitchFamily="34" charset="0"/>
              </a:rPr>
              <a:t>PCA = “</a:t>
            </a:r>
            <a:r>
              <a:rPr lang="nl-NL" dirty="0" err="1">
                <a:latin typeface="Corbel" panose="020B0503020204020204" pitchFamily="34" charset="0"/>
              </a:rPr>
              <a:t>Principal</a:t>
            </a:r>
            <a:r>
              <a:rPr lang="nl-NL" dirty="0">
                <a:latin typeface="Corbel" panose="020B0503020204020204" pitchFamily="34" charset="0"/>
              </a:rPr>
              <a:t> </a:t>
            </a:r>
            <a:r>
              <a:rPr lang="nl-NL" dirty="0" err="1">
                <a:latin typeface="Corbel" panose="020B0503020204020204" pitchFamily="34" charset="0"/>
              </a:rPr>
              <a:t>Components</a:t>
            </a:r>
            <a:r>
              <a:rPr lang="nl-NL" dirty="0">
                <a:latin typeface="Corbel" panose="020B0503020204020204" pitchFamily="34" charset="0"/>
              </a:rPr>
              <a:t>”</a:t>
            </a:r>
          </a:p>
          <a:p>
            <a:pPr lvl="2"/>
            <a:r>
              <a:rPr lang="nl-NL" dirty="0">
                <a:latin typeface="Corbel" panose="020B0503020204020204" pitchFamily="34" charset="0"/>
              </a:rPr>
              <a:t>EFA = “OLS/Maximum </a:t>
            </a:r>
            <a:r>
              <a:rPr lang="nl-NL" dirty="0" err="1">
                <a:latin typeface="Corbel" panose="020B0503020204020204" pitchFamily="34" charset="0"/>
              </a:rPr>
              <a:t>Likelihood</a:t>
            </a:r>
            <a:r>
              <a:rPr lang="nl-NL" dirty="0">
                <a:latin typeface="Corbel" panose="020B0503020204020204" pitchFamily="34" charset="0"/>
              </a:rPr>
              <a:t>”</a:t>
            </a:r>
            <a:endParaRPr lang="en-US" dirty="0">
              <a:latin typeface="Corbel" panose="020B0503020204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2.Number of factors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3.Rotation method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4.(Factor scores)</a:t>
            </a:r>
          </a:p>
          <a:p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863484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sz="quarter" idx="4294967295"/>
          </p:nvPr>
        </p:nvSpPr>
        <p:spPr>
          <a:xfrm>
            <a:off x="467544" y="260350"/>
            <a:ext cx="8229600" cy="1143000"/>
          </a:xfrm>
        </p:spPr>
        <p:txBody>
          <a:bodyPr lIns="91440" tIns="45720" rIns="91440" bIns="45720" anchor="ctr">
            <a:normAutofit fontScale="90000"/>
          </a:bodyPr>
          <a:lstStyle/>
          <a:p>
            <a:pPr eaLnBrk="1" hangingPunct="1"/>
            <a:r>
              <a:rPr lang="en-US" dirty="0">
                <a:latin typeface="Corbel" panose="020B0503020204020204" pitchFamily="34" charset="0"/>
              </a:rPr>
              <a:t>Example 	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			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12006" y="1125538"/>
            <a:ext cx="7128346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Six observed variables (intelligence tests)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sz="1800" dirty="0">
                <a:latin typeface="Corbel" panose="020B0503020204020204" pitchFamily="34" charset="0"/>
              </a:rPr>
              <a:t>visual perception, cubes, lozenges,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sz="1800" dirty="0">
                <a:latin typeface="Corbel" panose="020B0503020204020204" pitchFamily="34" charset="0"/>
              </a:rPr>
              <a:t>paragraph, sentence, word meaning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2 factors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</a:rPr>
              <a:t>Simulated data</a:t>
            </a:r>
            <a:r>
              <a:rPr lang="en-US" dirty="0">
                <a:latin typeface="Corbel" panose="020B0503020204020204" pitchFamily="34" charset="0"/>
              </a:rPr>
              <a:t>	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36419" y="2060575"/>
            <a:ext cx="215900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6419" y="4365625"/>
            <a:ext cx="1444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309669" y="4941888"/>
            <a:ext cx="71437" cy="14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09669" y="5734050"/>
            <a:ext cx="71437" cy="14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309669" y="4149725"/>
            <a:ext cx="71437" cy="14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09669" y="3357563"/>
            <a:ext cx="1428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36644" y="24923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09669" y="1700213"/>
            <a:ext cx="1428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orbel" panose="020B0503020204020204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9572" t="23618" r="5338" b="20969"/>
          <a:stretch>
            <a:fillRect/>
          </a:stretch>
        </p:blipFill>
        <p:spPr bwMode="auto">
          <a:xfrm>
            <a:off x="4572000" y="2242688"/>
            <a:ext cx="4499992" cy="4570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80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228601" y="373062"/>
            <a:ext cx="8516938" cy="751681"/>
          </a:xfrm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en-US" sz="3600" dirty="0"/>
              <a:t>1. Components or Factors?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4F9BB-5AA0-4AFE-BFE4-130BE94415EB}"/>
              </a:ext>
            </a:extLst>
          </p:cNvPr>
          <p:cNvSpPr txBox="1"/>
          <p:nvPr/>
        </p:nvSpPr>
        <p:spPr>
          <a:xfrm>
            <a:off x="467544" y="11967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principal(df,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RC1  RC2  h2   u2	com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visperc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	0.81 0.08 0.66 0.34 1.0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cubes    	0.77 0.07 0.59 0.41 1.0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lozenges 	0.78 0.13 0.62 0.38 1.1	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0.17 0.79 0.64 0.36 1.1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 	0.11 0.78 0.62 0.38 1.0	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0.07 0.74 0.56 0.44 1.0	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	RC1  RC2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 loadings           	1.90 1.80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Var        	0.32 0.30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Cumulative Var        	0.32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0.62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Explained  	0.51 0.49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Cumulative Proportion 	0.51 1.00		</a:t>
            </a:r>
          </a:p>
        </p:txBody>
      </p:sp>
    </p:spTree>
    <p:extLst>
      <p:ext uri="{BB962C8B-B14F-4D97-AF65-F5344CB8AC3E}">
        <p14:creationId xmlns:p14="http://schemas.microsoft.com/office/powerpoint/2010/main" val="3185317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228601" y="373062"/>
            <a:ext cx="8516938" cy="751681"/>
          </a:xfrm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en-US" sz="3600" dirty="0"/>
              <a:t>1. Components or Factors?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4F9BB-5AA0-4AFE-BFE4-130BE94415EB}"/>
              </a:ext>
            </a:extLst>
          </p:cNvPr>
          <p:cNvSpPr txBox="1"/>
          <p:nvPr/>
        </p:nvSpPr>
        <p:spPr>
          <a:xfrm>
            <a:off x="467544" y="1196752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MR1   MR2  h2   u2 	   com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visperc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0.74 -0.03 0.53 0.47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cubes		0.60  0.01 0.36 0.64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lozenges	0.65  0.04 0.44 0.56   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0.01  0.72 0.52 0.48   1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	0.01  0.65 0.42 0.58   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0.00  0.55 0.31 0.69   1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MR1  MR2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 loadings           	1.33 1.25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Var        	0.22 0.21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Cumulative Var        	0.22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0.43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Explained  	0.52 0.48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Cumulative Proportion 	0.52 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factor correlations of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MR1  MR2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MR1 1.00 0.38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MR2 0.38 1.00		</a:t>
            </a:r>
          </a:p>
        </p:txBody>
      </p:sp>
    </p:spTree>
    <p:extLst>
      <p:ext uri="{BB962C8B-B14F-4D97-AF65-F5344CB8AC3E}">
        <p14:creationId xmlns:p14="http://schemas.microsoft.com/office/powerpoint/2010/main" val="345826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307705" y="1651008"/>
            <a:ext cx="79930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1000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2pPr>
            <a:lvl3pPr marL="12382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7145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4pPr>
            <a:lvl5pPr marL="21907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6479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31051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5623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40195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(proto)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theory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predicts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factors, try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factors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Parallel analysis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Guttman-Kaiser criterion (Eigenvalue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Symbol" pitchFamily="18" charset="2"/>
              </a:rPr>
              <a:t>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1) best with small number of reliable variables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Scree plot best with large number of unreliable variables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nl-NL" kern="0" dirty="0">
                <a:solidFill>
                  <a:srgbClr val="0070C0"/>
                </a:solidFill>
                <a:latin typeface="Verdana"/>
              </a:rPr>
              <a:t>Pick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solution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that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makes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most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interpretative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sense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2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/>
              </p:cNvSpPr>
              <p:nvPr/>
            </p:nvSpPr>
            <p:spPr bwMode="auto">
              <a:xfrm>
                <a:off x="290928" y="1340768"/>
                <a:ext cx="7993062" cy="449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101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2pPr>
                <a:lvl3pPr marL="12382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71450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21907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5pPr>
                <a:lvl6pPr marL="26479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6pPr>
                <a:lvl7pPr marL="31051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7pPr>
                <a:lvl8pPr marL="35623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8pPr>
                <a:lvl9pPr marL="4019550" indent="-2857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10000"/>
                  </a:spcAft>
                  <a:buChar char="•"/>
                  <a:defRPr sz="16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285750" marR="0" lvl="0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10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Guttman-Kaiser criterion (Eigenvalue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  <a:sym typeface="Symbol" pitchFamily="18" charset="2"/>
                  </a:rPr>
                  <a:t>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1) best with small number of reliable variables</a:t>
                </a:r>
              </a:p>
              <a:p>
                <a:pPr marL="285750" marR="0" lvl="0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10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Eigenvalues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relate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to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how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much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of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the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total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variance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each</a:t>
                </a:r>
                <a:r>
                  <a:rPr lang="nl-NL" sz="1800" kern="0" noProof="0" dirty="0">
                    <a:solidFill>
                      <a:schemeClr val="tx1"/>
                    </a:solidFill>
                    <a:latin typeface="Verdana"/>
                  </a:rPr>
                  <a:t> component/factor accounts </a:t>
                </a:r>
                <a:r>
                  <a:rPr lang="nl-NL" sz="1800" kern="0" noProof="0" dirty="0" err="1">
                    <a:solidFill>
                      <a:schemeClr val="tx1"/>
                    </a:solidFill>
                    <a:latin typeface="Verdana"/>
                  </a:rPr>
                  <a:t>for</a:t>
                </a:r>
                <a:endParaRPr lang="nl-NL" sz="1800" kern="0" noProof="0" dirty="0">
                  <a:solidFill>
                    <a:schemeClr val="tx1"/>
                  </a:solidFill>
                  <a:latin typeface="Verdana"/>
                </a:endParaRP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lang="nl-NL" sz="1600" kern="0" noProof="0" dirty="0">
                    <a:solidFill>
                      <a:schemeClr val="tx1"/>
                    </a:solidFill>
                    <a:latin typeface="Verdana"/>
                  </a:rPr>
                  <a:t>First </a:t>
                </a:r>
                <a:r>
                  <a:rPr lang="nl-NL" sz="1600" kern="0" noProof="0" dirty="0" err="1">
                    <a:solidFill>
                      <a:schemeClr val="tx1"/>
                    </a:solidFill>
                    <a:latin typeface="Verdana"/>
                  </a:rPr>
                  <a:t>explains</a:t>
                </a:r>
                <a:r>
                  <a:rPr lang="nl-NL" sz="1600" kern="0" noProof="0" dirty="0">
                    <a:solidFill>
                      <a:schemeClr val="tx1"/>
                    </a:solidFill>
                    <a:latin typeface="Verdana"/>
                  </a:rPr>
                  <a:t> most, second </a:t>
                </a:r>
                <a:r>
                  <a:rPr lang="nl-NL" sz="1600" kern="0" noProof="0" dirty="0" err="1">
                    <a:solidFill>
                      <a:schemeClr val="tx1"/>
                    </a:solidFill>
                    <a:latin typeface="Verdana"/>
                  </a:rPr>
                  <a:t>explains</a:t>
                </a:r>
                <a:r>
                  <a:rPr lang="nl-NL" sz="1600" kern="0" noProof="0" dirty="0">
                    <a:solidFill>
                      <a:schemeClr val="tx1"/>
                    </a:solidFill>
                    <a:latin typeface="Verdana"/>
                  </a:rPr>
                  <a:t> second-most, etc.</a:t>
                </a:r>
                <a:br>
                  <a:rPr lang="nl-NL" sz="1600" kern="0" noProof="0" dirty="0">
                    <a:solidFill>
                      <a:schemeClr val="tx1"/>
                    </a:solidFill>
                    <a:latin typeface="Verdana"/>
                  </a:rPr>
                </a:br>
                <a:endParaRPr lang="nl-NL" sz="1600" kern="0" noProof="0" dirty="0">
                  <a:solidFill>
                    <a:schemeClr val="tx1"/>
                  </a:solidFill>
                  <a:latin typeface="Verdana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NL" i="1" kern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𝐸𝑖𝑔𝑒𝑛𝑣𝑎𝑙𝑢𝑒</m:t>
                        </m:r>
                      </m:num>
                      <m:den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𝑜𝑏𝑠𝑒𝑟𝑣𝑒𝑑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0" i="1" kern="0" noProof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𝑖𝑡𝑒𝑚𝑠</m:t>
                        </m:r>
                      </m:den>
                    </m:f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𝑉𝑎𝑟𝑖𝑎𝑛𝑐𝑒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𝑒𝑥𝑝𝑙𝑎𝑖𝑛𝑒𝑑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𝑏𝑦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nl-NL" b="0" i="1" kern="0" noProof="0" smtClean="0">
                        <a:solidFill>
                          <a:schemeClr val="tx1"/>
                        </a:solidFill>
                        <a:latin typeface="Cambria Math"/>
                      </a:rPr>
                      <m:t>𝑓𝑎𝑐𝑡𝑜𝑟</m:t>
                    </m:r>
                  </m:oMath>
                </a14:m>
                <a:endParaRPr lang="nl-NL" sz="2000" kern="0" noProof="0" dirty="0">
                  <a:solidFill>
                    <a:schemeClr val="tx1"/>
                  </a:solidFill>
                  <a:latin typeface="Verdana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928" y="1340768"/>
                <a:ext cx="7993062" cy="4495800"/>
              </a:xfrm>
              <a:prstGeom prst="rect">
                <a:avLst/>
              </a:prstGeom>
              <a:blipFill>
                <a:blip r:embed="rId3"/>
                <a:stretch>
                  <a:fillRect l="-686" t="-21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30F7-51F7-493B-ABF2-35DA116CB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16714"/>
              </p:ext>
            </p:extLst>
          </p:nvPr>
        </p:nvGraphicFramePr>
        <p:xfrm>
          <a:off x="457200" y="3373751"/>
          <a:ext cx="8229600" cy="2076141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330126635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fr-FR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res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&lt;- principal(</a:t>
                      </a:r>
                      <a:r>
                        <a:rPr lang="fr-FR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df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fr-FR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nfactors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= 5) </a:t>
                      </a:r>
                    </a:p>
                    <a:p>
                      <a:pPr algn="l" fontAlgn="t"/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fr-FR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res$values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[1] 2.34 1.35 0.67 0.60 0.53 0.48</a:t>
                      </a:r>
                      <a:b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</a:b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fr-FR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res$values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&gt; 1 </a:t>
                      </a:r>
                      <a:br>
                        <a:rPr lang="fr-FR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</a:br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[1] TRUE </a:t>
                      </a:r>
                      <a:r>
                        <a:rPr lang="fr-FR" sz="1800" dirty="0" err="1">
                          <a:effectLst/>
                          <a:latin typeface="Lucida Console" panose="020B0609040504020204" pitchFamily="49" charset="0"/>
                        </a:rPr>
                        <a:t>TRUE</a:t>
                      </a:r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 FALSE </a:t>
                      </a:r>
                      <a:r>
                        <a:rPr lang="fr-FR" sz="1800" dirty="0" err="1">
                          <a:effectLst/>
                          <a:latin typeface="Lucida Console" panose="020B0609040504020204" pitchFamily="49" charset="0"/>
                        </a:rPr>
                        <a:t>FALSE</a:t>
                      </a:r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fr-FR" sz="1800" dirty="0" err="1">
                          <a:effectLst/>
                          <a:latin typeface="Lucida Console" panose="020B0609040504020204" pitchFamily="49" charset="0"/>
                        </a:rPr>
                        <a:t>FALSE</a:t>
                      </a:r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fr-FR" sz="1800" dirty="0" err="1">
                          <a:effectLst/>
                          <a:latin typeface="Lucida Console" panose="020B0609040504020204" pitchFamily="49" charset="0"/>
                        </a:rPr>
                        <a:t>FALSE</a:t>
                      </a:r>
                      <a:r>
                        <a:rPr lang="fr-FR" sz="1800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</a:p>
                  </a:txBody>
                  <a:tcPr marL="48889" marR="0" marT="0" marB="651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7781"/>
                  </a:ext>
                </a:extLst>
              </a:tr>
              <a:tr h="195555"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8889" marR="0" marT="0" marB="651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49412"/>
                  </a:ext>
                </a:extLst>
              </a:tr>
              <a:tr h="29985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48889" marR="0" marT="0" marB="651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42860"/>
                  </a:ext>
                </a:extLst>
              </a:tr>
              <a:tr h="13037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6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4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395536" y="1124744"/>
            <a:ext cx="79930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1000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2pPr>
            <a:lvl3pPr marL="12382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7145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4pPr>
            <a:lvl5pPr marL="21907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6479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31051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5623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40195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Scree plot best with large number of unreliable variables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nl-NL" kern="0" dirty="0">
                <a:solidFill>
                  <a:srgbClr val="0070C0"/>
                </a:solidFill>
                <a:latin typeface="Verdana"/>
              </a:rPr>
              <a:t>Pick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number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of factors “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above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elbow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3BE796-4DF6-4613-81E2-682658010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93751"/>
              </p:ext>
            </p:extLst>
          </p:nvPr>
        </p:nvGraphicFramePr>
        <p:xfrm>
          <a:off x="515938" y="1844824"/>
          <a:ext cx="8229600" cy="369985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1936669493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plot(1:6,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res$values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, type = "b") 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8889" marR="0" marT="0" marB="651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3927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A37EE2-482D-4F14-B639-21C01D406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8"/>
          <a:stretch/>
        </p:blipFill>
        <p:spPr>
          <a:xfrm>
            <a:off x="395536" y="2636912"/>
            <a:ext cx="8190476" cy="46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9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395536" y="1124744"/>
            <a:ext cx="79930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1000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2pPr>
            <a:lvl3pPr marL="12382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7145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4pPr>
            <a:lvl5pPr marL="21907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6479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31051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5623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40195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Scree plot best with large number of unreliable variables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nl-NL" kern="0" dirty="0">
                <a:solidFill>
                  <a:srgbClr val="0070C0"/>
                </a:solidFill>
                <a:latin typeface="Verdana"/>
              </a:rPr>
              <a:t>Pick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number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of factors “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above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elbow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3BE796-4DF6-4613-81E2-682658010747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844824"/>
          <a:ext cx="8229600" cy="369985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1936669493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plot(1:6,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res$values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, type = "b") 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8889" marR="0" marT="0" marB="651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3927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A37EE2-482D-4F14-B639-21C01D406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8"/>
          <a:stretch/>
        </p:blipFill>
        <p:spPr>
          <a:xfrm>
            <a:off x="395536" y="2636912"/>
            <a:ext cx="8190476" cy="46253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245DB5-55AC-4A36-8496-A68A17881F89}"/>
              </a:ext>
            </a:extLst>
          </p:cNvPr>
          <p:cNvCxnSpPr>
            <a:cxnSpLocks/>
          </p:cNvCxnSpPr>
          <p:nvPr/>
        </p:nvCxnSpPr>
        <p:spPr bwMode="auto">
          <a:xfrm>
            <a:off x="1469777" y="2903575"/>
            <a:ext cx="2814191" cy="3339909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BA5E5-1EB6-4487-A44B-149233766287}"/>
              </a:ext>
            </a:extLst>
          </p:cNvPr>
          <p:cNvCxnSpPr>
            <a:cxnSpLocks/>
          </p:cNvCxnSpPr>
          <p:nvPr/>
        </p:nvCxnSpPr>
        <p:spPr bwMode="auto">
          <a:xfrm>
            <a:off x="3401516" y="5811787"/>
            <a:ext cx="4626868" cy="431697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391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 err="1">
                <a:solidFill>
                  <a:srgbClr val="FF0000"/>
                </a:solidFill>
              </a:rPr>
              <a:t>Develop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measurement</a:t>
            </a:r>
            <a:r>
              <a:rPr lang="nl-NL" b="1" dirty="0">
                <a:solidFill>
                  <a:srgbClr val="FF0000"/>
                </a:solidFill>
              </a:rPr>
              <a:t> tools or tests </a:t>
            </a:r>
            <a:r>
              <a:rPr lang="nl-NL" b="1" dirty="0" err="1">
                <a:solidFill>
                  <a:srgbClr val="FF0000"/>
                </a:solidFill>
              </a:rPr>
              <a:t>for</a:t>
            </a:r>
            <a:r>
              <a:rPr lang="nl-NL" b="1" dirty="0">
                <a:solidFill>
                  <a:srgbClr val="FF0000"/>
                </a:solidFill>
              </a:rPr>
              <a:t> latent variables</a:t>
            </a:r>
          </a:p>
          <a:p>
            <a:pPr lvl="1"/>
            <a:r>
              <a:rPr lang="nl-NL" dirty="0" err="1"/>
              <a:t>Personality</a:t>
            </a:r>
            <a:r>
              <a:rPr lang="nl-NL" dirty="0"/>
              <a:t>, Intelligence, </a:t>
            </a:r>
            <a:r>
              <a:rPr lang="nl-NL" dirty="0" err="1"/>
              <a:t>Depression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Investigate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dimensions</a:t>
            </a:r>
            <a:r>
              <a:rPr lang="nl-NL" dirty="0"/>
              <a:t> of test items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Data </a:t>
            </a:r>
            <a:r>
              <a:rPr lang="nl-NL" dirty="0" err="1"/>
              <a:t>reduction</a:t>
            </a:r>
            <a:endParaRPr lang="nl-NL" dirty="0"/>
          </a:p>
          <a:p>
            <a:pPr marL="914400" lvl="1" indent="-514350"/>
            <a:r>
              <a:rPr lang="en-US" dirty="0"/>
              <a:t>Also called “dimension reduction”</a:t>
            </a:r>
            <a:endParaRPr lang="nl-NL" dirty="0"/>
          </a:p>
          <a:p>
            <a:pPr marL="914400" lvl="1" indent="-514350"/>
            <a:r>
              <a:rPr lang="nl-NL" dirty="0"/>
              <a:t>E.g., </a:t>
            </a:r>
            <a:r>
              <a:rPr lang="nl-NL" dirty="0" err="1"/>
              <a:t>solves</a:t>
            </a:r>
            <a:r>
              <a:rPr lang="nl-NL" dirty="0"/>
              <a:t> </a:t>
            </a:r>
            <a:r>
              <a:rPr lang="nl-NL" dirty="0" err="1"/>
              <a:t>multicollinearity</a:t>
            </a:r>
            <a:r>
              <a:rPr lang="nl-NL" dirty="0"/>
              <a:t> in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marL="514350" indent="-514350">
              <a:buAutoNum type="arabicPeriod" startAt="2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43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395536" y="1124744"/>
            <a:ext cx="79930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1000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2pPr>
            <a:lvl3pPr marL="12382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7145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4pPr>
            <a:lvl5pPr marL="21907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6479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31051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5623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40195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Parallel Analysis (Horn, 1965)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245DB5-55AC-4A36-8496-A68A17881F89}"/>
              </a:ext>
            </a:extLst>
          </p:cNvPr>
          <p:cNvCxnSpPr>
            <a:cxnSpLocks/>
          </p:cNvCxnSpPr>
          <p:nvPr/>
        </p:nvCxnSpPr>
        <p:spPr bwMode="auto">
          <a:xfrm>
            <a:off x="1469777" y="2903575"/>
            <a:ext cx="2814191" cy="3339909"/>
          </a:xfrm>
          <a:prstGeom prst="lin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26C490-05FB-411E-B70E-BC89076E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72" y="1495302"/>
            <a:ext cx="492442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fa.parallel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(df)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Parallel analysis suggests that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the number of factors = 2 and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the number of components =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DF2F5-EC34-4FC9-ADB1-E1F8731FC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9"/>
          <a:stretch/>
        </p:blipFill>
        <p:spPr>
          <a:xfrm>
            <a:off x="1115616" y="2780928"/>
            <a:ext cx="6684187" cy="41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1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/>
          </p:cNvSpPr>
          <p:nvPr/>
        </p:nvSpPr>
        <p:spPr bwMode="auto">
          <a:xfrm>
            <a:off x="1901825" y="373063"/>
            <a:ext cx="684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2. EFA: How Many Factors?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307705" y="1651008"/>
            <a:ext cx="79930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1000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2pPr>
            <a:lvl3pPr marL="12382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71450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4pPr>
            <a:lvl5pPr marL="21907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6479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31051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5623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4019550" indent="-2857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1000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nl-NL" kern="0" dirty="0">
                <a:solidFill>
                  <a:srgbClr val="0070C0"/>
                </a:solidFill>
                <a:latin typeface="Verdana"/>
              </a:rPr>
              <a:t>Pick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the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solution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that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makes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most sense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wrt</a:t>
            </a:r>
            <a:r>
              <a:rPr lang="nl-NL" kern="0" dirty="0">
                <a:solidFill>
                  <a:srgbClr val="0070C0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rgbClr val="0070C0"/>
                </a:solidFill>
                <a:latin typeface="Verdana"/>
              </a:rPr>
              <a:t>interpretation</a:t>
            </a:r>
            <a:br>
              <a:rPr lang="nl-NL" kern="0" dirty="0">
                <a:solidFill>
                  <a:srgbClr val="0070C0"/>
                </a:solidFill>
                <a:latin typeface="Verdana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theory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predicts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factors, try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factors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nl-NL" kern="0" dirty="0" err="1">
                <a:solidFill>
                  <a:schemeClr val="tx1"/>
                </a:solidFill>
                <a:latin typeface="Verdana"/>
              </a:rPr>
              <a:t>Try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out different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numbers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of factor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solutions</a:t>
            </a:r>
            <a:endParaRPr lang="nl-NL" kern="0" dirty="0">
              <a:solidFill>
                <a:schemeClr val="tx1"/>
              </a:solidFill>
              <a:latin typeface="Verdana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nl-NL" kern="0" dirty="0" err="1">
                <a:solidFill>
                  <a:schemeClr val="tx1"/>
                </a:solidFill>
                <a:latin typeface="Verdana"/>
              </a:rPr>
              <a:t>Sometimes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different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rules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-of-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thumb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give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different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solutions</a:t>
            </a:r>
            <a:br>
              <a:rPr lang="nl-NL" kern="0" dirty="0">
                <a:solidFill>
                  <a:schemeClr val="tx1"/>
                </a:solidFill>
                <a:latin typeface="Verdana"/>
              </a:rPr>
            </a:br>
            <a:endParaRPr lang="nl-NL" kern="0" dirty="0">
              <a:solidFill>
                <a:schemeClr val="tx1"/>
              </a:solidFill>
              <a:latin typeface="Verdan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Look at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factor</a:t>
            </a:r>
            <a:r>
              <a:rPr kumimoji="0" lang="nl-NL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loadings</a:t>
            </a:r>
            <a:br>
              <a:rPr kumimoji="0" lang="nl-NL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nl-NL" sz="20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nl-NL" kern="0" dirty="0">
                <a:solidFill>
                  <a:schemeClr val="tx1"/>
                </a:solidFill>
                <a:latin typeface="Verdana"/>
              </a:rPr>
              <a:t>Pick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the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solution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which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gives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you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meaningful</a:t>
            </a:r>
            <a:r>
              <a:rPr lang="nl-NL" kern="0" dirty="0">
                <a:solidFill>
                  <a:schemeClr val="tx1"/>
                </a:solidFill>
                <a:latin typeface="Verdana"/>
              </a:rPr>
              <a:t> factors/</a:t>
            </a:r>
            <a:r>
              <a:rPr lang="nl-NL" kern="0" dirty="0" err="1">
                <a:solidFill>
                  <a:schemeClr val="tx1"/>
                </a:solidFill>
                <a:latin typeface="Verdana"/>
              </a:rPr>
              <a:t>components</a:t>
            </a:r>
            <a:endParaRPr lang="nl-NL" kern="0" dirty="0">
              <a:solidFill>
                <a:schemeClr val="tx1"/>
              </a:solidFill>
              <a:latin typeface="Verdan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lang="en-US" sz="1600" kern="0" dirty="0">
              <a:solidFill>
                <a:schemeClr val="tx1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0085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1187450" y="373063"/>
            <a:ext cx="7558088" cy="533400"/>
          </a:xfrm>
        </p:spPr>
        <p:txBody>
          <a:bodyPr lIns="91440" tIns="45720" rIns="91440" bIns="45720" anchor="ctr">
            <a:normAutofit fontScale="90000"/>
          </a:bodyPr>
          <a:lstStyle/>
          <a:p>
            <a:r>
              <a:rPr lang="en-US"/>
              <a:t>3. Factor Rotation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24525" y="2349500"/>
            <a:ext cx="3240088" cy="4385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Arial" charset="0"/>
              </a:rPr>
              <a:t>Reading question 5: what is the purpose of factor rotation?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solidFill>
                  <a:schemeClr val="tx2"/>
                </a:solidFill>
                <a:latin typeface="Arial" charset="0"/>
              </a:rPr>
              <a:t> The procedure of rotating the factor axes makes sure items load as much on only one factor as possible. There are two methods: Orthogonal rotation, in which two latent factors are not allowed to correlate (i.e. the axes describe a 90 degree angle), and oblique (</a:t>
            </a:r>
            <a:r>
              <a:rPr lang="en-GB" sz="1800" dirty="0" err="1">
                <a:solidFill>
                  <a:schemeClr val="tx2"/>
                </a:solidFill>
                <a:latin typeface="Arial" charset="0"/>
              </a:rPr>
              <a:t>oblimin</a:t>
            </a:r>
            <a:r>
              <a:rPr lang="en-GB" sz="1800" dirty="0">
                <a:solidFill>
                  <a:schemeClr val="tx2"/>
                </a:solidFill>
                <a:latin typeface="Arial" charset="0"/>
              </a:rPr>
              <a:t> or </a:t>
            </a:r>
            <a:r>
              <a:rPr lang="en-GB" sz="1800" dirty="0" err="1">
                <a:solidFill>
                  <a:schemeClr val="tx2"/>
                </a:solidFill>
                <a:latin typeface="Arial" charset="0"/>
              </a:rPr>
              <a:t>promax</a:t>
            </a:r>
            <a:r>
              <a:rPr lang="en-GB" sz="1800" dirty="0">
                <a:solidFill>
                  <a:schemeClr val="tx2"/>
                </a:solidFill>
                <a:latin typeface="Arial" charset="0"/>
              </a:rPr>
              <a:t>) rotation, in which the factors are allowed to correlate. </a:t>
            </a:r>
            <a:endParaRPr lang="en-US" sz="1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04940" y="1052736"/>
            <a:ext cx="4391396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Oblique rotation</a:t>
            </a:r>
            <a:r>
              <a:rPr lang="en-US" sz="1800" dirty="0">
                <a:latin typeface="Arial" charset="0"/>
              </a:rPr>
              <a:t>: factors rotate to minimize distance between items and factor (oblique)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Factors are correlated!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471" y="2408188"/>
            <a:ext cx="547211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377059" y="3044527"/>
            <a:ext cx="1655762" cy="3313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49858" y="4293096"/>
            <a:ext cx="5038725" cy="936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377059" y="3117552"/>
            <a:ext cx="1655762" cy="3240088"/>
          </a:xfrm>
          <a:prstGeom prst="line">
            <a:avLst/>
          </a:prstGeom>
          <a:noFill/>
          <a:ln w="25400">
            <a:solidFill>
              <a:srgbClr val="17F73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99592" y="3789040"/>
            <a:ext cx="4680520" cy="1872208"/>
          </a:xfrm>
          <a:prstGeom prst="line">
            <a:avLst/>
          </a:prstGeom>
          <a:noFill/>
          <a:ln w="25400">
            <a:solidFill>
              <a:srgbClr val="17F73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3527" y="1011237"/>
            <a:ext cx="262899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17F732"/>
                </a:solidFill>
                <a:latin typeface="Arial" charset="0"/>
              </a:rPr>
              <a:t>Orthogonal rotation: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Factors rotate, but ‘angle’ is always 90 degrees. Factors are not correlated!</a:t>
            </a:r>
          </a:p>
        </p:txBody>
      </p:sp>
    </p:spTree>
    <p:extLst>
      <p:ext uri="{BB962C8B-B14F-4D97-AF65-F5344CB8AC3E}">
        <p14:creationId xmlns:p14="http://schemas.microsoft.com/office/powerpoint/2010/main" val="39151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6" grpId="0" animBg="1"/>
      <p:bldP spid="7" grpId="0" animBg="1"/>
      <p:bldP spid="10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Orthogonal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 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H="1">
            <a:off x="2267744" y="1772816"/>
            <a:ext cx="4464496" cy="4392488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2555776" y="2270025"/>
            <a:ext cx="3744416" cy="3296469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88150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5220"/>
            <a:ext cx="6257132" cy="50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Orthogonal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6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Oblique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 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H="1">
            <a:off x="2267744" y="1772816"/>
            <a:ext cx="4464496" cy="4392488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1835696" y="2564904"/>
            <a:ext cx="5112568" cy="2921986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69509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Oblique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16527" cy="51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75" y="1196752"/>
                <a:ext cx="13681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87427"/>
                <a:ext cx="1080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H="1">
            <a:off x="2267744" y="1772816"/>
            <a:ext cx="4464496" cy="4392488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2555776" y="2270025"/>
            <a:ext cx="3744416" cy="3296469"/>
          </a:xfrm>
          <a:prstGeom prst="line">
            <a:avLst/>
          </a:prstGeom>
          <a:noFill/>
          <a:ln w="158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5220"/>
            <a:ext cx="6257132" cy="50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30" y="3771407"/>
            <a:ext cx="200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16" y="3978659"/>
            <a:ext cx="200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93" y="3760959"/>
            <a:ext cx="200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3140718" y="3356992"/>
            <a:ext cx="63130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40718" y="3212976"/>
            <a:ext cx="63130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16542" y="3595102"/>
            <a:ext cx="63130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25909" y="3595102"/>
            <a:ext cx="63130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95353" y="3595101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38612" y="4143425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87824" y="3598666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66146" y="3618390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02468" y="4499258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19356" y="3474374"/>
            <a:ext cx="120320" cy="176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21" y="2058046"/>
            <a:ext cx="200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1" y="5476006"/>
            <a:ext cx="200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83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Factor rotation</a:t>
            </a:r>
            <a:endParaRPr lang="nl-NL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 lIns="91440" tIns="45720" rIns="91440" bIns="4572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Orthogonal: uncorrelated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Varimax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nl-NL" dirty="0"/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nl-NL" dirty="0" err="1"/>
              <a:t>Interpretation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easier</a:t>
            </a:r>
            <a:endParaRPr lang="nl-NL" dirty="0"/>
          </a:p>
          <a:p>
            <a:pPr lvl="1">
              <a:lnSpc>
                <a:spcPct val="90000"/>
              </a:lnSpc>
            </a:pPr>
            <a:r>
              <a:rPr lang="nl-NL" dirty="0"/>
              <a:t>Factor </a:t>
            </a:r>
            <a:r>
              <a:rPr lang="nl-NL" dirty="0" err="1"/>
              <a:t>loadings</a:t>
            </a:r>
            <a:r>
              <a:rPr lang="nl-NL" dirty="0"/>
              <a:t> show up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/>
              <a:t>Factor Matrix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Oblique: correlated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Promax</a:t>
            </a:r>
            <a:r>
              <a:rPr lang="en-US" dirty="0"/>
              <a:t>, </a:t>
            </a:r>
            <a:r>
              <a:rPr lang="en-US" dirty="0" err="1"/>
              <a:t>Oblimin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nl-NL" dirty="0"/>
              <a:t>More </a:t>
            </a:r>
            <a:r>
              <a:rPr lang="nl-NL" dirty="0" err="1"/>
              <a:t>realistic</a:t>
            </a:r>
            <a:endParaRPr lang="nl-NL" dirty="0"/>
          </a:p>
          <a:p>
            <a:pPr lvl="1" eaLnBrk="1" hangingPunct="1">
              <a:lnSpc>
                <a:spcPct val="90000"/>
              </a:lnSpc>
            </a:pP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items </a:t>
            </a:r>
            <a:r>
              <a:rPr lang="nl-NL" dirty="0" err="1"/>
              <a:t>to</a:t>
            </a:r>
            <a:r>
              <a:rPr lang="nl-NL" dirty="0"/>
              <a:t> load on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factor</a:t>
            </a:r>
          </a:p>
          <a:p>
            <a:pPr lvl="1">
              <a:lnSpc>
                <a:spcPct val="90000"/>
              </a:lnSpc>
            </a:pPr>
            <a:r>
              <a:rPr lang="nl-NL" dirty="0"/>
              <a:t>Factor </a:t>
            </a:r>
            <a:r>
              <a:rPr lang="nl-NL" dirty="0" err="1"/>
              <a:t>loadings</a:t>
            </a:r>
            <a:r>
              <a:rPr lang="nl-NL" dirty="0"/>
              <a:t> show up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 err="1"/>
              <a:t>Pattern</a:t>
            </a:r>
            <a:r>
              <a:rPr lang="nl-NL" b="1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691418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Varimax vs </a:t>
            </a:r>
            <a:r>
              <a:rPr lang="en-US" dirty="0" err="1"/>
              <a:t>promax</a:t>
            </a:r>
            <a:endParaRPr lang="nl-N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 r="26772"/>
          <a:stretch>
            <a:fillRect/>
          </a:stretch>
        </p:blipFill>
        <p:spPr bwMode="auto">
          <a:xfrm>
            <a:off x="269875" y="2286000"/>
            <a:ext cx="4302125" cy="4419600"/>
          </a:xfrm>
          <a:prstGeom prst="rect">
            <a:avLst/>
          </a:prstGeom>
          <a:noFill/>
          <a:ln w="1905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 r="28514"/>
          <a:stretch>
            <a:fillRect/>
          </a:stretch>
        </p:blipFill>
        <p:spPr bwMode="auto">
          <a:xfrm>
            <a:off x="4648200" y="2286000"/>
            <a:ext cx="4200525" cy="4419600"/>
          </a:xfrm>
          <a:prstGeom prst="rect">
            <a:avLst/>
          </a:prstGeom>
          <a:noFill/>
          <a:ln w="1905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332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4. Factor scores</a:t>
            </a:r>
            <a:endParaRPr lang="nl-NL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rbel" panose="020B0503020204020204" pitchFamily="34" charset="0"/>
              </a:rPr>
              <a:t>Useful to save the factor scores:</a:t>
            </a:r>
          </a:p>
          <a:p>
            <a:pPr marL="457200" lvl="1" indent="0">
              <a:buNone/>
            </a:pPr>
            <a:r>
              <a:rPr lang="en-US" dirty="0">
                <a:latin typeface="Corbel" panose="020B0503020204020204" pitchFamily="34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scores = “regression”)</a:t>
            </a:r>
          </a:p>
          <a:p>
            <a:pPr lvl="1"/>
            <a:r>
              <a:rPr lang="en-US" dirty="0">
                <a:latin typeface="Corbel" panose="020B0503020204020204" pitchFamily="34" charset="0"/>
              </a:rPr>
              <a:t>Multiplication of item scores:</a:t>
            </a:r>
          </a:p>
          <a:p>
            <a:pPr lvl="1">
              <a:buFontTx/>
              <a:buNone/>
            </a:pPr>
            <a:r>
              <a:rPr lang="en-US" dirty="0">
                <a:latin typeface="Corbel" panose="020B0503020204020204" pitchFamily="34" charset="0"/>
              </a:rPr>
              <a:t>	sum(individual </a:t>
            </a:r>
            <a:r>
              <a:rPr lang="en-US" dirty="0" err="1">
                <a:latin typeface="Corbel" panose="020B0503020204020204" pitchFamily="34" charset="0"/>
              </a:rPr>
              <a:t>itemscore</a:t>
            </a:r>
            <a:r>
              <a:rPr lang="en-US" dirty="0">
                <a:latin typeface="Corbel" panose="020B0503020204020204" pitchFamily="34" charset="0"/>
              </a:rPr>
              <a:t> * factor loading)</a:t>
            </a:r>
          </a:p>
          <a:p>
            <a:pPr lvl="1">
              <a:buFontTx/>
              <a:buNone/>
            </a:pPr>
            <a:r>
              <a:rPr lang="en-US" dirty="0">
                <a:latin typeface="Corbel" panose="020B0503020204020204" pitchFamily="34" charset="0"/>
              </a:rPr>
              <a:t>	Three ways: “regression”, “Anderson” or “Bartlett”</a:t>
            </a:r>
          </a:p>
          <a:p>
            <a:pPr lvl="2"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Small difference</a:t>
            </a:r>
          </a:p>
          <a:p>
            <a:pPr lvl="1">
              <a:buFontTx/>
              <a:buChar char="-"/>
            </a:pPr>
            <a:r>
              <a:rPr lang="nl-NL" dirty="0" err="1">
                <a:latin typeface="Corbel" panose="020B0503020204020204" pitchFamily="34" charset="0"/>
              </a:rPr>
              <a:t>Use</a:t>
            </a:r>
            <a:r>
              <a:rPr lang="nl-NL" dirty="0">
                <a:latin typeface="Corbel" panose="020B0503020204020204" pitchFamily="34" charset="0"/>
              </a:rPr>
              <a:t> these factors as </a:t>
            </a:r>
            <a:r>
              <a:rPr lang="nl-NL" dirty="0" err="1">
                <a:latin typeface="Corbel" panose="020B0503020204020204" pitchFamily="34" charset="0"/>
              </a:rPr>
              <a:t>observed</a:t>
            </a:r>
            <a:r>
              <a:rPr lang="nl-NL" dirty="0">
                <a:latin typeface="Corbel" panose="020B0503020204020204" pitchFamily="34" charset="0"/>
              </a:rPr>
              <a:t> variables in </a:t>
            </a:r>
            <a:r>
              <a:rPr lang="nl-NL" dirty="0" err="1">
                <a:latin typeface="Corbel" panose="020B0503020204020204" pitchFamily="34" charset="0"/>
              </a:rPr>
              <a:t>your</a:t>
            </a:r>
            <a:r>
              <a:rPr lang="nl-NL" dirty="0">
                <a:latin typeface="Corbel" panose="020B0503020204020204" pitchFamily="34" charset="0"/>
              </a:rPr>
              <a:t> analysis</a:t>
            </a:r>
          </a:p>
          <a:p>
            <a:pPr lvl="2"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Ignores measurement error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Not needed if you continue with SEM!</a:t>
            </a:r>
          </a:p>
          <a:p>
            <a:pPr marL="0" indent="0">
              <a:buNone/>
            </a:pPr>
            <a:endParaRPr lang="nl-NL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Developing</a:t>
            </a:r>
            <a:r>
              <a:rPr lang="nl-NL" dirty="0"/>
              <a:t> a </a:t>
            </a:r>
            <a:r>
              <a:rPr lang="nl-NL" dirty="0" err="1"/>
              <a:t>measurement</a:t>
            </a:r>
            <a:r>
              <a:rPr lang="nl-NL" dirty="0"/>
              <a:t> </a:t>
            </a:r>
            <a:r>
              <a:rPr lang="nl-NL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Create</a:t>
            </a:r>
            <a:r>
              <a:rPr lang="nl-NL" dirty="0"/>
              <a:t> a questionnaire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very</a:t>
            </a:r>
            <a:r>
              <a:rPr lang="nl-NL" dirty="0"/>
              <a:t> large </a:t>
            </a:r>
            <a:r>
              <a:rPr lang="nl-NL" dirty="0" err="1"/>
              <a:t>number</a:t>
            </a:r>
            <a:r>
              <a:rPr lang="nl-NL" dirty="0"/>
              <a:t> of items </a:t>
            </a:r>
            <a:r>
              <a:rPr lang="nl-NL" dirty="0" err="1"/>
              <a:t>about</a:t>
            </a:r>
            <a:r>
              <a:rPr lang="nl-NL" dirty="0"/>
              <a:t> a topic of interest</a:t>
            </a:r>
            <a:endParaRPr lang="en-US" dirty="0"/>
          </a:p>
          <a:p>
            <a:pPr marL="914400" lvl="1" indent="-514350"/>
            <a:r>
              <a:rPr lang="nl-NL" dirty="0"/>
              <a:t>Student </a:t>
            </a:r>
            <a:r>
              <a:rPr lang="nl-NL" dirty="0" err="1"/>
              <a:t>aptitude</a:t>
            </a:r>
            <a:r>
              <a:rPr lang="nl-NL" dirty="0"/>
              <a:t>: school </a:t>
            </a:r>
            <a:r>
              <a:rPr lang="nl-NL" dirty="0" err="1"/>
              <a:t>history</a:t>
            </a:r>
            <a:r>
              <a:rPr lang="nl-NL" dirty="0"/>
              <a:t>, family </a:t>
            </a:r>
            <a:r>
              <a:rPr lang="nl-NL" dirty="0" err="1"/>
              <a:t>history</a:t>
            </a:r>
            <a:r>
              <a:rPr lang="nl-NL" dirty="0"/>
              <a:t>, health, </a:t>
            </a:r>
            <a:r>
              <a:rPr lang="nl-NL" dirty="0" err="1"/>
              <a:t>personality</a:t>
            </a:r>
            <a:r>
              <a:rPr lang="nl-NL" dirty="0"/>
              <a:t>,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grades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Give</a:t>
            </a:r>
            <a:r>
              <a:rPr lang="nl-NL" dirty="0"/>
              <a:t> questionnaire </a:t>
            </a:r>
            <a:r>
              <a:rPr lang="nl-NL" dirty="0" err="1"/>
              <a:t>to</a:t>
            </a:r>
            <a:r>
              <a:rPr lang="nl-NL" dirty="0"/>
              <a:t> random sample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Derive</a:t>
            </a:r>
            <a:r>
              <a:rPr lang="nl-NL" dirty="0"/>
              <a:t> factors</a:t>
            </a:r>
          </a:p>
          <a:p>
            <a:pPr marL="914400" lvl="1" indent="-514350"/>
            <a:r>
              <a:rPr lang="nl-NL" dirty="0"/>
              <a:t>E.g. Intelligence,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ethic</a:t>
            </a:r>
            <a:r>
              <a:rPr lang="nl-NL" dirty="0"/>
              <a:t>, 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Delete or </a:t>
            </a:r>
            <a:r>
              <a:rPr lang="nl-NL" dirty="0" err="1"/>
              <a:t>add</a:t>
            </a:r>
            <a:r>
              <a:rPr lang="nl-NL" dirty="0"/>
              <a:t> items </a:t>
            </a:r>
            <a:r>
              <a:rPr lang="nl-NL" dirty="0" err="1"/>
              <a:t>depending</a:t>
            </a:r>
            <a:r>
              <a:rPr lang="nl-NL" dirty="0"/>
              <a:t> on factor </a:t>
            </a:r>
            <a:r>
              <a:rPr lang="nl-NL" dirty="0" err="1"/>
              <a:t>loadings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Repeat</a:t>
            </a:r>
            <a:r>
              <a:rPr lang="nl-NL" dirty="0"/>
              <a:t> steps 2 </a:t>
            </a:r>
            <a:r>
              <a:rPr lang="nl-NL" dirty="0" err="1"/>
              <a:t>to</a:t>
            </a:r>
            <a:r>
              <a:rPr lang="nl-NL" dirty="0"/>
              <a:t> 4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Test </a:t>
            </a:r>
            <a:r>
              <a:rPr lang="nl-NL" dirty="0" err="1"/>
              <a:t>validity</a:t>
            </a:r>
            <a:r>
              <a:rPr lang="nl-NL" dirty="0"/>
              <a:t> of factors</a:t>
            </a:r>
          </a:p>
          <a:p>
            <a:pPr marL="914400" lvl="1" indent="-514350"/>
            <a:r>
              <a:rPr lang="nl-NL" dirty="0"/>
              <a:t>E.g.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grades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639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4. Factor scores</a:t>
            </a:r>
            <a:endParaRPr lang="nl-NL" dirty="0">
              <a:latin typeface="Corbel" panose="020B05030202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515E0-E311-418E-9003-0F94CBC4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96" y="2451881"/>
            <a:ext cx="7923327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 &lt;- fa(df,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nfactors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2, scores = "Bartlett")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res$scores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MR1 MR2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[1,] -0.5609899 -0.03047855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[2,] 0.5132644 1.29435355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[3,] 0.2444246 -1.19983489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[4,] -0.8724184 1.30067344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[5,] -0.1687548 1.02015701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[6,] 1.1181263 -0.51572749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346C2-EA5D-450F-8FBB-D0822067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2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116013" y="381000"/>
            <a:ext cx="73421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>
                <a:latin typeface="Corbel" panose="020B0503020204020204" pitchFamily="34" charset="0"/>
              </a:rPr>
              <a:t>EFA: Optimal decisions and defaults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20D3DF-9AC1-4255-A186-E14C19998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75892"/>
              </p:ext>
            </p:extLst>
          </p:nvPr>
        </p:nvGraphicFramePr>
        <p:xfrm>
          <a:off x="1524000" y="1412776"/>
          <a:ext cx="6096000" cy="565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01776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0948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05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100" dirty="0" err="1">
                          <a:latin typeface="Corbel" panose="020B0503020204020204" pitchFamily="34" charset="0"/>
                        </a:rPr>
                        <a:t>Decision</a:t>
                      </a:r>
                      <a:r>
                        <a:rPr lang="nl-NL" sz="2100" dirty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nl-NL" sz="2100" dirty="0" err="1">
                          <a:latin typeface="Corbel" panose="020B0503020204020204" pitchFamily="34" charset="0"/>
                        </a:rPr>
                        <a:t>about</a:t>
                      </a:r>
                      <a:endParaRPr lang="en-US" sz="2100" dirty="0"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tc>
                  <a:txBody>
                    <a:bodyPr/>
                    <a:lstStyle/>
                    <a:p>
                      <a:r>
                        <a:rPr lang="nl-NL" sz="2100" dirty="0" err="1">
                          <a:latin typeface="Corbel" panose="020B0503020204020204" pitchFamily="34" charset="0"/>
                        </a:rPr>
                        <a:t>Optimal</a:t>
                      </a:r>
                      <a:endParaRPr lang="en-US" sz="2100" dirty="0"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tc>
                  <a:txBody>
                    <a:bodyPr/>
                    <a:lstStyle/>
                    <a:p>
                      <a:r>
                        <a:rPr lang="nl-NL" sz="2100" dirty="0">
                          <a:latin typeface="Corbel" panose="020B0503020204020204" pitchFamily="34" charset="0"/>
                        </a:rPr>
                        <a:t>Default</a:t>
                      </a:r>
                      <a:endParaRPr lang="en-US" sz="2100" dirty="0"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extLst>
                  <a:ext uri="{0D108BD9-81ED-4DB2-BD59-A6C34878D82A}">
                    <a16:rowId xmlns:a16="http://schemas.microsoft.com/office/drawing/2014/main" val="28624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Extraction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tc>
                  <a:txBody>
                    <a:bodyPr/>
                    <a:lstStyle/>
                    <a:p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Theory</a:t>
                      </a: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Factors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Data </a:t>
                      </a:r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reduction</a:t>
                      </a: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Components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tc>
                  <a:txBody>
                    <a:bodyPr/>
                    <a:lstStyle/>
                    <a:p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fa():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Factors</a:t>
                      </a:r>
                    </a:p>
                    <a:p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principal</a:t>
                      </a:r>
                      <a:r>
                        <a:rPr lang="nl-NL" sz="21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21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Components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109195" marR="109195" marT="54598" marB="54598"/>
                </a:tc>
                <a:extLst>
                  <a:ext uri="{0D108BD9-81ED-4DB2-BD59-A6C34878D82A}">
                    <a16:rowId xmlns:a16="http://schemas.microsoft.com/office/drawing/2014/main" val="8720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  <a:br>
                        <a:rPr lang="en-US" dirty="0"/>
                      </a:br>
                      <a:r>
                        <a:rPr lang="en-US" dirty="0"/>
                        <a:t>Parallel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3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Oblique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fa():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oblimin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principal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Varimax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9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Bartlett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fa():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scores = “</a:t>
                      </a: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regression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”</a:t>
                      </a:r>
                    </a:p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principal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():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method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= “</a:t>
                      </a: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regression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”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2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635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EFA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orbel" panose="020B0503020204020204" pitchFamily="34" charset="0"/>
              </a:rPr>
              <a:t>Allen &amp; Mayers (1996) </a:t>
            </a:r>
            <a:r>
              <a:rPr lang="nl-NL" dirty="0" err="1">
                <a:latin typeface="Corbel" panose="020B0503020204020204" pitchFamily="34" charset="0"/>
              </a:rPr>
              <a:t>three</a:t>
            </a:r>
            <a:r>
              <a:rPr lang="nl-NL" dirty="0">
                <a:latin typeface="Corbel" panose="020B0503020204020204" pitchFamily="34" charset="0"/>
              </a:rPr>
              <a:t> part model of commitment </a:t>
            </a:r>
          </a:p>
          <a:p>
            <a:endParaRPr lang="nl-NL" dirty="0">
              <a:latin typeface="Corbel" panose="020B0503020204020204" pitchFamily="34" charset="0"/>
            </a:endParaRPr>
          </a:p>
          <a:p>
            <a:r>
              <a:rPr lang="nl-NL" sz="2000" dirty="0" err="1">
                <a:latin typeface="Corbel" panose="020B0503020204020204" pitchFamily="34" charset="0"/>
              </a:rPr>
              <a:t>Affective</a:t>
            </a:r>
            <a:r>
              <a:rPr lang="nl-NL" sz="2000" dirty="0">
                <a:latin typeface="Corbel" panose="020B0503020204020204" pitchFamily="34" charset="0"/>
              </a:rPr>
              <a:t> commitment</a:t>
            </a:r>
          </a:p>
          <a:p>
            <a:pPr lvl="1"/>
            <a:r>
              <a:rPr lang="nl-NL" sz="1800" dirty="0">
                <a:latin typeface="Corbel" panose="020B0503020204020204" pitchFamily="34" charset="0"/>
              </a:rPr>
              <a:t>5 items</a:t>
            </a:r>
          </a:p>
          <a:p>
            <a:pPr lvl="1"/>
            <a:endParaRPr lang="nl-NL" sz="1800" dirty="0">
              <a:latin typeface="Corbel" panose="020B0503020204020204" pitchFamily="34" charset="0"/>
            </a:endParaRPr>
          </a:p>
          <a:p>
            <a:r>
              <a:rPr lang="nl-NL" sz="2000" dirty="0">
                <a:latin typeface="Corbel" panose="020B0503020204020204" pitchFamily="34" charset="0"/>
              </a:rPr>
              <a:t>Continuance commitment</a:t>
            </a:r>
          </a:p>
          <a:p>
            <a:pPr lvl="1"/>
            <a:r>
              <a:rPr lang="nl-NL" sz="1800" dirty="0">
                <a:latin typeface="Corbel" panose="020B0503020204020204" pitchFamily="34" charset="0"/>
              </a:rPr>
              <a:t>5 items</a:t>
            </a:r>
          </a:p>
          <a:p>
            <a:pPr lvl="1"/>
            <a:endParaRPr lang="nl-NL" sz="1800" dirty="0">
              <a:latin typeface="Corbel" panose="020B0503020204020204" pitchFamily="34" charset="0"/>
            </a:endParaRPr>
          </a:p>
          <a:p>
            <a:r>
              <a:rPr lang="nl-NL" sz="2000" dirty="0" err="1">
                <a:latin typeface="Corbel" panose="020B0503020204020204" pitchFamily="34" charset="0"/>
              </a:rPr>
              <a:t>Normative</a:t>
            </a:r>
            <a:r>
              <a:rPr lang="nl-NL" sz="2000" dirty="0">
                <a:latin typeface="Corbel" panose="020B0503020204020204" pitchFamily="34" charset="0"/>
              </a:rPr>
              <a:t> commitment</a:t>
            </a:r>
          </a:p>
          <a:p>
            <a:pPr lvl="1"/>
            <a:r>
              <a:rPr lang="nl-NL" sz="1800" dirty="0">
                <a:latin typeface="Corbel" panose="020B0503020204020204" pitchFamily="34" charset="0"/>
              </a:rPr>
              <a:t>4 items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4388900" cy="9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63" y="4221088"/>
            <a:ext cx="4236749" cy="8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18" y="5314891"/>
            <a:ext cx="4482514" cy="50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orbel" panose="020B0503020204020204" pitchFamily="34" charset="0"/>
              </a:rPr>
              <a:t>Example</a:t>
            </a:r>
            <a:endParaRPr lang="nl-NL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fontAlgn="auto">
              <a:spcAft>
                <a:spcPts val="0"/>
              </a:spcAft>
              <a:buNone/>
            </a:pPr>
            <a:r>
              <a:rPr lang="nl-NL" dirty="0" err="1">
                <a:latin typeface="Corbel" panose="020B0503020204020204" pitchFamily="34" charset="0"/>
              </a:rPr>
              <a:t>Think</a:t>
            </a:r>
            <a:r>
              <a:rPr lang="nl-NL" dirty="0">
                <a:latin typeface="Corbel" panose="020B0503020204020204" pitchFamily="34" charset="0"/>
              </a:rPr>
              <a:t> </a:t>
            </a:r>
            <a:r>
              <a:rPr lang="nl-NL" dirty="0" err="1">
                <a:latin typeface="Corbel" panose="020B0503020204020204" pitchFamily="34" charset="0"/>
              </a:rPr>
              <a:t>about</a:t>
            </a:r>
            <a:r>
              <a:rPr lang="nl-NL" dirty="0">
                <a:latin typeface="Corbel" panose="020B0503020204020204" pitchFamily="34" charset="0"/>
              </a:rPr>
              <a:t> (</a:t>
            </a:r>
            <a:r>
              <a:rPr lang="nl-NL" dirty="0" err="1">
                <a:latin typeface="Corbel" panose="020B0503020204020204" pitchFamily="34" charset="0"/>
              </a:rPr>
              <a:t>and</a:t>
            </a:r>
            <a:r>
              <a:rPr lang="nl-NL" dirty="0">
                <a:latin typeface="Corbel" panose="020B0503020204020204" pitchFamily="34" charset="0"/>
              </a:rPr>
              <a:t> report)</a:t>
            </a:r>
            <a:endParaRPr lang="en-US" dirty="0">
              <a:latin typeface="Corbel" panose="020B0503020204020204" pitchFamily="34" charset="0"/>
            </a:endParaRPr>
          </a:p>
          <a:p>
            <a:pPr lvl="1" fontAlgn="auto">
              <a:spcAft>
                <a:spcPts val="0"/>
              </a:spcAft>
            </a:pPr>
            <a:endParaRPr lang="en-US" dirty="0">
              <a:latin typeface="Corbel" panose="020B0503020204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Extraction method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Number of factors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Rotation method</a:t>
            </a:r>
          </a:p>
          <a:p>
            <a:endParaRPr lang="nl-NL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62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factors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C8EE90-4C0D-449D-9183-2C83705B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70" y="1429718"/>
            <a:ext cx="83933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 &lt;- fa(df,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6)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Factor Analysis using method = 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minres</a:t>
            </a: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Call: fa(r = df,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nfactors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= 6)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Standardized loadings (pattern matrix) based upon correlation matrix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…</a:t>
            </a:r>
          </a:p>
          <a:p>
            <a:pPr lvl="0" eaLnBrk="0" hangingPunct="0"/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MR1  MR2  MR5  MR4  MR3  MR6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SS loadings           2.87 1.64 1.37 1.26 1.28 0.65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Proportion Var        0.20 0.12 0.10 0.09 0.09 0.05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Cumulative Var        0.20 0.32 0.42 0.51 0.60 0.65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Proportion Explained  0.32 0.18 0.15 0.14 0.14 0.07</a:t>
            </a:r>
          </a:p>
          <a:p>
            <a:pPr lvl="0" eaLnBrk="0" hangingPunct="0"/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Cumulative Proportion 0.32 0.50 0.65 0.79 0.93 1.00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fr-FR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fr-FR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res$values</a:t>
            </a:r>
            <a:endParaRPr lang="fr-FR" alt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hangingPunct="0"/>
            <a:r>
              <a:rPr lang="fr-FR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[1]  4.21663707  2.23703890  1.23475959  0.49065841  0.44348134  </a:t>
            </a:r>
            <a:br>
              <a:rPr lang="fr-FR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fr-FR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0.44266071  0.11342196  0.05770514  0.03241050</a:t>
            </a:r>
          </a:p>
          <a:p>
            <a:pPr lvl="0" eaLnBrk="0" hangingPunct="0"/>
            <a:r>
              <a:rPr lang="fr-FR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[10]  0.01736304 -0.01664042 -0.03138805 -0.06975776 -0.10589982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9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factors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A34419-0F4A-4FAE-959C-29E4EECA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" y="1217583"/>
            <a:ext cx="919001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fa.parallel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(df)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Parallel analysis suggests that the number of factors = 3 and the number of components = 3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0E1B4-3532-4AE7-81F3-16B0C523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17693"/>
            <a:ext cx="8190476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1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Rotated</a:t>
            </a:r>
            <a:r>
              <a:rPr lang="nl-NL" dirty="0"/>
              <a:t> factor </a:t>
            </a:r>
            <a:r>
              <a:rPr lang="nl-NL" dirty="0" err="1"/>
              <a:t>loadings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87" y="1772816"/>
            <a:ext cx="24860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EA5A124-63E6-4524-95A9-D0749850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8" y="1256467"/>
            <a:ext cx="7303281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res &lt;- fa(df,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nfactors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3)</a:t>
            </a:r>
          </a:p>
          <a:p>
            <a:pPr lvl="0" eaLnBrk="0" hangingPunct="0"/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res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Factor Analysis using method = 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minres</a:t>
            </a: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Call: fa(r = df,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nfactors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= 3)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Standardized loadings (pattern matrix) based upon correlation matrix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MR1   MR3   MR2   h2   u2 com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A1  0.51  0.19  0.03 0.36 0.64 1.3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A2  0.77  0.06 -0.21 0.67 0.33 1.2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A3  0.86 -0.01  0.01 0.73 0.27 1.0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A4  0.72  0.11 -0.08 0.59 0.41 1.1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A5  0.85 -0.09  0.17 0.69 0.31 1.1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C1  0.06  0.31  0.60 0.56 0.44 1.5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C2  0.08  0.12  0.52 0.32 0.68 1.2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C3 -0.17 -0.06  0.72 0.54 0.46 1.1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C4  0.19 -0.02  0.32 0.13 0.87 1.7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C5  0.08 -0.04  0.65 0.42 0.58 1.0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N1  0.16  0.65  0.05 0.55 0.45 1.1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N2  0.09  0.67  0.00 0.50 0.50 1.0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N3 -0.12  0.90  0.00 0.75 0.25 1.0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N4  0.08  0.71  0.04 0.57 0.43 1.0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With factor correlations of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MR1  MR3   MR2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MR1  1.00 0.34 -0.03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MR3  0.34 1.00  0.25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MR2 -0.03 0.25  1.00</a:t>
            </a:r>
          </a:p>
        </p:txBody>
      </p:sp>
    </p:spTree>
    <p:extLst>
      <p:ext uri="{BB962C8B-B14F-4D97-AF65-F5344CB8AC3E}">
        <p14:creationId xmlns:p14="http://schemas.microsoft.com/office/powerpoint/2010/main" val="206168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step-by-step procedure for assessing quality of measurement?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1. check data -&gt; outliers, missing data etc.</a:t>
            </a:r>
          </a:p>
          <a:p>
            <a:r>
              <a:rPr lang="en-US" sz="2400" dirty="0">
                <a:latin typeface="Corbel" panose="020B0503020204020204" pitchFamily="34" charset="0"/>
              </a:rPr>
              <a:t>2. check correlations</a:t>
            </a:r>
          </a:p>
          <a:p>
            <a:r>
              <a:rPr lang="en-US" sz="2400" dirty="0">
                <a:latin typeface="Corbel" panose="020B0503020204020204" pitchFamily="34" charset="0"/>
              </a:rPr>
              <a:t>3. More than 1 factor/component? </a:t>
            </a:r>
          </a:p>
          <a:p>
            <a:r>
              <a:rPr lang="en-US" sz="2400" dirty="0">
                <a:latin typeface="Corbel" panose="020B0503020204020204" pitchFamily="34" charset="0"/>
              </a:rPr>
              <a:t>4. include only those items that form a scale</a:t>
            </a:r>
          </a:p>
          <a:p>
            <a:r>
              <a:rPr lang="en-US" sz="2400" dirty="0">
                <a:latin typeface="Corbel" panose="020B0503020204020204" pitchFamily="34" charset="0"/>
              </a:rPr>
              <a:t>5. compute reliability (Cronbach’s alpha) of indicators for every factor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psych::alpha()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Additional</a:t>
            </a:r>
            <a:r>
              <a:rPr lang="nl-NL" dirty="0"/>
              <a:t>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</a:rPr>
              <a:t>Andy Field is a </a:t>
            </a:r>
            <a:r>
              <a:rPr lang="nl-NL" dirty="0" err="1">
                <a:latin typeface="Calibri" panose="020F0502020204030204" pitchFamily="34" charset="0"/>
              </a:rPr>
              <a:t>useful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reference</a:t>
            </a:r>
            <a:endParaRPr lang="nl-NL" dirty="0">
              <a:latin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</a:rPr>
              <a:t>DO NOT </a:t>
            </a:r>
            <a:r>
              <a:rPr lang="nl-NL" dirty="0" err="1">
                <a:latin typeface="Calibri" panose="020F0502020204030204" pitchFamily="34" charset="0"/>
              </a:rPr>
              <a:t>use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b="1" dirty="0">
                <a:latin typeface="Calibri" panose="020F0502020204030204" pitchFamily="34" charset="0"/>
              </a:rPr>
              <a:t>Edition 3</a:t>
            </a:r>
            <a:r>
              <a:rPr lang="nl-NL" dirty="0">
                <a:latin typeface="Calibri" panose="020F0502020204030204" pitchFamily="34" charset="0"/>
              </a:rPr>
              <a:t> or </a:t>
            </a:r>
            <a:r>
              <a:rPr lang="nl-NL" dirty="0" err="1">
                <a:latin typeface="Calibri" panose="020F0502020204030204" pitchFamily="34" charset="0"/>
              </a:rPr>
              <a:t>earlier</a:t>
            </a:r>
            <a:endParaRPr lang="nl-NL" dirty="0">
              <a:latin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</a:rPr>
              <a:t>Mixes</a:t>
            </a:r>
            <a:r>
              <a:rPr lang="nl-NL" dirty="0">
                <a:latin typeface="Calibri" panose="020F0502020204030204" pitchFamily="34" charset="0"/>
              </a:rPr>
              <a:t> up PCA </a:t>
            </a:r>
            <a:r>
              <a:rPr lang="nl-NL" dirty="0" err="1">
                <a:latin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</a:rPr>
              <a:t> EFA</a:t>
            </a:r>
          </a:p>
          <a:p>
            <a:r>
              <a:rPr lang="nl-NL" dirty="0">
                <a:latin typeface="Calibri" panose="020F0502020204030204" pitchFamily="34" charset="0"/>
              </a:rPr>
              <a:t>See </a:t>
            </a:r>
            <a:r>
              <a:rPr lang="nl-NL" dirty="0" err="1">
                <a:latin typeface="Calibri" panose="020F0502020204030204" pitchFamily="34" charset="0"/>
              </a:rPr>
              <a:t>instead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b="1" dirty="0">
                <a:latin typeface="Calibri" panose="020F0502020204030204" pitchFamily="34" charset="0"/>
              </a:rPr>
              <a:t>Edition 4 </a:t>
            </a:r>
            <a:r>
              <a:rPr lang="nl-NL" dirty="0" err="1">
                <a:latin typeface="Calibri" panose="020F0502020204030204" pitchFamily="34" charset="0"/>
              </a:rPr>
              <a:t>onwards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330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9632" y="1484784"/>
            <a:ext cx="6372225" cy="863922"/>
          </a:xfrm>
        </p:spPr>
        <p:txBody>
          <a:bodyPr/>
          <a:lstStyle/>
          <a:p>
            <a:pPr eaLnBrk="1" hangingPunct="1"/>
            <a:r>
              <a:rPr lang="en-US" sz="3600" b="1" i="1" dirty="0"/>
              <a:t>See you Thursday!</a:t>
            </a:r>
            <a:endParaRPr lang="nl-NL" sz="3600" b="1" i="1" dirty="0"/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87563" y="3779838"/>
            <a:ext cx="6372225" cy="288925"/>
          </a:xfrm>
        </p:spPr>
        <p:txBody>
          <a:bodyPr/>
          <a:lstStyle/>
          <a:p>
            <a:pPr lvl="1" eaLnBrk="1" hangingPunct="1"/>
            <a:endParaRPr lang="en-US" dirty="0">
              <a:solidFill>
                <a:schemeClr val="bg1"/>
              </a:solidFill>
            </a:endParaRPr>
          </a:p>
          <a:p>
            <a:pPr lvl="1" eaLnBrk="1" hangingPunct="1"/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492896"/>
            <a:ext cx="3121497" cy="39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95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PCA and EFA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b="1" dirty="0"/>
              <a:t>PCA</a:t>
            </a:r>
            <a:r>
              <a:rPr lang="en-US" dirty="0"/>
              <a:t>: reduce correlated observed variables to a smaller set of independent composite variables.</a:t>
            </a:r>
          </a:p>
          <a:p>
            <a:pPr lvl="2"/>
            <a:r>
              <a:rPr lang="nl-NL" dirty="0"/>
              <a:t>Data </a:t>
            </a:r>
            <a:r>
              <a:rPr lang="nl-NL" dirty="0" err="1"/>
              <a:t>reduction</a:t>
            </a:r>
            <a:r>
              <a:rPr lang="nl-NL" dirty="0"/>
              <a:t>!</a:t>
            </a:r>
          </a:p>
          <a:p>
            <a:pPr lvl="2"/>
            <a:r>
              <a:rPr lang="en-US" dirty="0"/>
              <a:t>Components describe the total </a:t>
            </a:r>
            <a:r>
              <a:rPr lang="en-US" b="1" dirty="0"/>
              <a:t>variance</a:t>
            </a:r>
            <a:r>
              <a:rPr lang="en-US" dirty="0"/>
              <a:t> in the dataset</a:t>
            </a:r>
          </a:p>
          <a:p>
            <a:pPr lvl="1"/>
            <a:r>
              <a:rPr lang="en-US" b="1" dirty="0"/>
              <a:t>(E)FA</a:t>
            </a:r>
            <a:r>
              <a:rPr lang="en-US" dirty="0"/>
              <a:t>: assume or wish to test a theoretical model of latent factors causing observed variables.</a:t>
            </a:r>
          </a:p>
          <a:p>
            <a:pPr lvl="2"/>
            <a:r>
              <a:rPr lang="en-US" dirty="0"/>
              <a:t>Model says that observed variables covary </a:t>
            </a:r>
            <a:r>
              <a:rPr lang="en-US" b="1" u="sng" dirty="0"/>
              <a:t>because</a:t>
            </a:r>
            <a:r>
              <a:rPr lang="en-US" dirty="0"/>
              <a:t> all variables are caused by an unobserved factor</a:t>
            </a:r>
          </a:p>
          <a:p>
            <a:pPr lvl="2"/>
            <a:r>
              <a:rPr lang="en-US" dirty="0"/>
              <a:t>Don’t know exactly how many factors or which factors cause which variables – </a:t>
            </a:r>
            <a:r>
              <a:rPr lang="en-US" b="1" i="1" dirty="0"/>
              <a:t>Exploratory Factor Analysis (EFA)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Strong theory on latent structure that you want to confirm/disconfirm –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Confirmatory Factor analysis</a:t>
            </a:r>
            <a:r>
              <a:rPr lang="en-US" dirty="0"/>
              <a:t>	</a:t>
            </a:r>
            <a:endParaRPr lang="nl-NL" dirty="0"/>
          </a:p>
          <a:p>
            <a:pPr lvl="1"/>
            <a:endParaRPr lang="en-US" dirty="0"/>
          </a:p>
          <a:p>
            <a:pPr lvl="1"/>
            <a:r>
              <a:rPr lang="en-US" dirty="0"/>
              <a:t>PCA rotates axes to explain as much </a:t>
            </a:r>
            <a:r>
              <a:rPr lang="en-US" b="1" dirty="0"/>
              <a:t>variance</a:t>
            </a:r>
            <a:r>
              <a:rPr lang="en-US" dirty="0"/>
              <a:t> as possible,</a:t>
            </a:r>
            <a:br>
              <a:rPr lang="en-US" dirty="0"/>
            </a:br>
            <a:r>
              <a:rPr lang="en-US" dirty="0"/>
              <a:t>EFA </a:t>
            </a:r>
            <a:r>
              <a:rPr lang="en-US" b="1" dirty="0"/>
              <a:t>models the covariance matrix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43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orbel" panose="020B0503020204020204" pitchFamily="34" charset="0"/>
              </a:rPr>
              <a:t>Variance and Covariance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9211687"/>
              </p:ext>
            </p:extLst>
          </p:nvPr>
        </p:nvGraphicFramePr>
        <p:xfrm>
          <a:off x="179412" y="1628775"/>
          <a:ext cx="7200900" cy="53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Microsoft Office Word 2007 Document" r:id="rId4" imgW="5953780" imgH="4425700" progId="Word.Document.12">
                  <p:embed/>
                </p:oleObj>
              </mc:Choice>
              <mc:Fallback>
                <p:oleObj name="Microsoft Office Word 2007 Document" r:id="rId4" imgW="5953780" imgH="44257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12" y="1628775"/>
                        <a:ext cx="7200900" cy="53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35150" y="4076700"/>
            <a:ext cx="5762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pic>
        <p:nvPicPr>
          <p:cNvPr id="9" name="Picture 10" descr="formula covarian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97001" y="3790950"/>
            <a:ext cx="3059113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11" descr="formula correlati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44208" y="5949280"/>
            <a:ext cx="117157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916238" y="4076700"/>
            <a:ext cx="935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17F732"/>
                </a:solidFill>
              </a:rPr>
              <a:t>PCA</a:t>
            </a: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474639" y="2276599"/>
            <a:ext cx="4681537" cy="1368425"/>
            <a:chOff x="793" y="1434"/>
            <a:chExt cx="2949" cy="862"/>
          </a:xfrm>
        </p:grpSpPr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793" y="1434"/>
              <a:ext cx="409" cy="862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1383" y="1570"/>
              <a:ext cx="363" cy="726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927" y="1661"/>
              <a:ext cx="363" cy="635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2472" y="1842"/>
              <a:ext cx="317" cy="454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2925" y="1979"/>
              <a:ext cx="363" cy="317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3379" y="2160"/>
              <a:ext cx="363" cy="136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</p:grp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1475284" y="2492375"/>
            <a:ext cx="3960812" cy="1152525"/>
            <a:chOff x="793" y="1570"/>
            <a:chExt cx="2495" cy="726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793" y="1570"/>
              <a:ext cx="409" cy="726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1383" y="1706"/>
              <a:ext cx="363" cy="590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1927" y="1888"/>
              <a:ext cx="363" cy="408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2472" y="2024"/>
              <a:ext cx="317" cy="272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2925" y="2160"/>
              <a:ext cx="363" cy="136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3779838" y="4076700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C66FF"/>
                </a:solidFill>
              </a:rPr>
              <a:t>EFA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876256" y="4077072"/>
            <a:ext cx="2088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0" idx="3"/>
          </p:cNvCxnSpPr>
          <p:nvPr/>
        </p:nvCxnSpPr>
        <p:spPr>
          <a:xfrm>
            <a:off x="6933668" y="6254080"/>
            <a:ext cx="682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1475656" y="5157192"/>
            <a:ext cx="4681537" cy="1368425"/>
            <a:chOff x="793" y="1434"/>
            <a:chExt cx="2949" cy="862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793" y="1434"/>
              <a:ext cx="409" cy="862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383" y="1570"/>
              <a:ext cx="363" cy="726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927" y="1661"/>
              <a:ext cx="363" cy="635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472" y="1842"/>
              <a:ext cx="317" cy="454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925" y="1979"/>
              <a:ext cx="363" cy="317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379" y="2160"/>
              <a:ext cx="363" cy="136"/>
            </a:xfrm>
            <a:prstGeom prst="rect">
              <a:avLst/>
            </a:prstGeom>
            <a:solidFill>
              <a:srgbClr val="17F732">
                <a:alpha val="4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</p:grp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1475656" y="5373216"/>
            <a:ext cx="3960812" cy="1152525"/>
            <a:chOff x="793" y="1570"/>
            <a:chExt cx="2495" cy="726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93" y="1570"/>
              <a:ext cx="409" cy="726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383" y="1706"/>
              <a:ext cx="363" cy="590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27" y="1888"/>
              <a:ext cx="363" cy="408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72" y="2024"/>
              <a:ext cx="317" cy="272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925" y="2160"/>
              <a:ext cx="363" cy="136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" name="Tekstvak 1"/>
          <p:cNvSpPr txBox="1"/>
          <p:nvPr/>
        </p:nvSpPr>
        <p:spPr>
          <a:xfrm>
            <a:off x="6300192" y="17728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PCA  </a:t>
            </a:r>
            <a:r>
              <a:rPr lang="nl-NL" dirty="0" err="1"/>
              <a:t>analyzes</a:t>
            </a:r>
            <a:r>
              <a:rPr lang="nl-NL" dirty="0"/>
              <a:t> </a:t>
            </a:r>
            <a:r>
              <a:rPr lang="nl-NL" dirty="0" err="1"/>
              <a:t>variance</a:t>
            </a:r>
            <a:endParaRPr lang="nl-NL" dirty="0"/>
          </a:p>
          <a:p>
            <a:r>
              <a:rPr lang="nl-NL" dirty="0"/>
              <a:t>EFA </a:t>
            </a:r>
            <a:r>
              <a:rPr lang="nl-NL" dirty="0" err="1"/>
              <a:t>analyzes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83768" y="1988840"/>
            <a:ext cx="3024336" cy="295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2198" y="1624109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8" y="1624109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1624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UU_Corporate">
  <a:themeElements>
    <a:clrScheme name="Kleurenschema UU Corpora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300"/>
      </a:accent1>
      <a:accent2>
        <a:srgbClr val="808080"/>
      </a:accent2>
      <a:accent3>
        <a:srgbClr val="FFE465"/>
      </a:accent3>
      <a:accent4>
        <a:srgbClr val="B2B2B2"/>
      </a:accent4>
      <a:accent5>
        <a:srgbClr val="BF9E00"/>
      </a:accent5>
      <a:accent6>
        <a:srgbClr val="606060"/>
      </a:accent6>
      <a:hlink>
        <a:srgbClr val="808080"/>
      </a:hlink>
      <a:folHlink>
        <a:srgbClr val="808080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25400" algn="ctr">
          <a:solidFill>
            <a:srgbClr val="000080"/>
          </a:solidFill>
          <a:round/>
          <a:headEnd/>
          <a:tailEnd type="non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Microsoft Office PowerPoint</Application>
  <PresentationFormat>On-screen Show (4:3)</PresentationFormat>
  <Paragraphs>514</Paragraphs>
  <Slides>69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Calibri</vt:lpstr>
      <vt:lpstr>Cambria Math</vt:lpstr>
      <vt:lpstr>Comic Sans MS</vt:lpstr>
      <vt:lpstr>Corbel</vt:lpstr>
      <vt:lpstr>Courier New</vt:lpstr>
      <vt:lpstr>Lucida Console</vt:lpstr>
      <vt:lpstr>Times New Roman</vt:lpstr>
      <vt:lpstr>Verdana</vt:lpstr>
      <vt:lpstr>Presentatie_UU_Corporate</vt:lpstr>
      <vt:lpstr>Custom Design</vt:lpstr>
      <vt:lpstr>Office-thema</vt:lpstr>
      <vt:lpstr>Microsoft Office Word 2007 Document</vt:lpstr>
      <vt:lpstr>Theory Construction and Statistical Modeling    Factor analysis      Welcome!</vt:lpstr>
      <vt:lpstr>Factor Analysis</vt:lpstr>
      <vt:lpstr>EFA and PCA</vt:lpstr>
      <vt:lpstr>When is it useful?</vt:lpstr>
      <vt:lpstr>When is it useful?</vt:lpstr>
      <vt:lpstr>In Practice: Developing a measurement scale</vt:lpstr>
      <vt:lpstr>Difference between PCA and EFA</vt:lpstr>
      <vt:lpstr>Variance and Covariance</vt:lpstr>
      <vt:lpstr>Variance and Covariance</vt:lpstr>
      <vt:lpstr>Variance and Covariance</vt:lpstr>
      <vt:lpstr>Variance and Covariance</vt:lpstr>
      <vt:lpstr>Variance and Covariance</vt:lpstr>
      <vt:lpstr>Variance and Covariance</vt:lpstr>
      <vt:lpstr>Variance and Covariance</vt:lpstr>
      <vt:lpstr>Exploratory Factor Analysis</vt:lpstr>
      <vt:lpstr>PCA : Summarize variance</vt:lpstr>
      <vt:lpstr>PCA - Visual example</vt:lpstr>
      <vt:lpstr>PCA</vt:lpstr>
      <vt:lpstr>PCA</vt:lpstr>
      <vt:lpstr>PCA</vt:lpstr>
      <vt:lpstr>PCA</vt:lpstr>
      <vt:lpstr>EFA : Explaining covariance</vt:lpstr>
      <vt:lpstr>PCA and EFA</vt:lpstr>
      <vt:lpstr>PCA: Analyse Variance</vt:lpstr>
      <vt:lpstr>EFA: Analyse Co-variance</vt:lpstr>
      <vt:lpstr>PCA –Example 2</vt:lpstr>
      <vt:lpstr>Example</vt:lpstr>
      <vt:lpstr>Example</vt:lpstr>
      <vt:lpstr>Example</vt:lpstr>
      <vt:lpstr>Example</vt:lpstr>
      <vt:lpstr>Example</vt:lpstr>
      <vt:lpstr>Example</vt:lpstr>
      <vt:lpstr>BOX DIAGRAMS OF PCA AND FA</vt:lpstr>
      <vt:lpstr>Quick Revision: Path Diagrams</vt:lpstr>
      <vt:lpstr>Quick Revision: Interpretation of parameters</vt:lpstr>
      <vt:lpstr>PCA</vt:lpstr>
      <vt:lpstr>EFA</vt:lpstr>
      <vt:lpstr>EFA</vt:lpstr>
      <vt:lpstr>EFA</vt:lpstr>
      <vt:lpstr>Summary PCA vs. EFA</vt:lpstr>
      <vt:lpstr>Break</vt:lpstr>
      <vt:lpstr>Steps to take</vt:lpstr>
      <vt:lpstr>Example      </vt:lpstr>
      <vt:lpstr>1. Components or Factors?</vt:lpstr>
      <vt:lpstr>1. Components or Factors?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Factor Rotation</vt:lpstr>
      <vt:lpstr>Orthogonal Rotation 1</vt:lpstr>
      <vt:lpstr>Orthogonal Rotation 2</vt:lpstr>
      <vt:lpstr>Oblique Rotation 1</vt:lpstr>
      <vt:lpstr>Oblique rotation 2</vt:lpstr>
      <vt:lpstr>3. Factor rotation</vt:lpstr>
      <vt:lpstr>Varimax vs promax</vt:lpstr>
      <vt:lpstr>4. Factor scores</vt:lpstr>
      <vt:lpstr>4. Factor scores</vt:lpstr>
      <vt:lpstr>PowerPoint Presentation</vt:lpstr>
      <vt:lpstr>Example EFA</vt:lpstr>
      <vt:lpstr>Example</vt:lpstr>
      <vt:lpstr>Number of factors</vt:lpstr>
      <vt:lpstr>Number of factors</vt:lpstr>
      <vt:lpstr>Rotated factor loadings</vt:lpstr>
      <vt:lpstr>Typical step-by-step procedure for assessing quality of measurement?</vt:lpstr>
      <vt:lpstr>Additional Reading</vt:lpstr>
      <vt:lpstr>See you Thursday!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Construction and Statistical Modeling            Welcome!</dc:title>
  <dc:creator>Lissa, C.J. van (Caspar)</dc:creator>
  <cp:lastModifiedBy>Lissa, C.J. van (Caspar)</cp:lastModifiedBy>
  <cp:revision>5</cp:revision>
  <dcterms:created xsi:type="dcterms:W3CDTF">2020-09-06T11:12:12Z</dcterms:created>
  <dcterms:modified xsi:type="dcterms:W3CDTF">2020-09-06T14:22:08Z</dcterms:modified>
</cp:coreProperties>
</file>