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5" r:id="rId4"/>
    <p:sldMasterId id="2147483651" r:id="rId5"/>
  </p:sldMasterIdLst>
  <p:notesMasterIdLst>
    <p:notesMasterId r:id="rId10"/>
  </p:notesMasterIdLst>
  <p:sldIdLst>
    <p:sldId id="267" r:id="rId6"/>
    <p:sldId id="268" r:id="rId7"/>
    <p:sldId id="269" r:id="rId8"/>
    <p:sldId id="258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orient="horz" pos="4080">
          <p15:clr>
            <a:srgbClr val="A4A3A4"/>
          </p15:clr>
        </p15:guide>
        <p15:guide id="3" orient="horz" pos="503">
          <p15:clr>
            <a:srgbClr val="A4A3A4"/>
          </p15:clr>
        </p15:guide>
        <p15:guide id="4" orient="horz" pos="701">
          <p15:clr>
            <a:srgbClr val="A4A3A4"/>
          </p15:clr>
        </p15:guide>
        <p15:guide id="5" pos="2880">
          <p15:clr>
            <a:srgbClr val="A4A3A4"/>
          </p15:clr>
        </p15:guide>
        <p15:guide id="6" pos="165">
          <p15:clr>
            <a:srgbClr val="A4A3A4"/>
          </p15:clr>
        </p15:guide>
        <p15:guide id="7" pos="2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5698" autoAdjust="0"/>
  </p:normalViewPr>
  <p:slideViewPr>
    <p:cSldViewPr snapToGrid="0" showGuides="1">
      <p:cViewPr varScale="1">
        <p:scale>
          <a:sx n="129" d="100"/>
          <a:sy n="129" d="100"/>
        </p:scale>
        <p:origin x="1140" y="96"/>
      </p:cViewPr>
      <p:guideLst>
        <p:guide orient="horz" pos="2169"/>
        <p:guide orient="horz" pos="4080"/>
        <p:guide orient="horz" pos="503"/>
        <p:guide orient="horz" pos="701"/>
        <p:guide pos="2880"/>
        <p:guide pos="165"/>
        <p:guide pos="2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-1842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523" cy="46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defTabSz="93233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292" y="0"/>
            <a:ext cx="3037523" cy="46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 defTabSz="93233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23" y="4415077"/>
            <a:ext cx="5608954" cy="418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153"/>
            <a:ext cx="3037523" cy="46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defTabSz="93233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292" y="8830153"/>
            <a:ext cx="3037523" cy="46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 defTabSz="932330">
              <a:defRPr sz="1200"/>
            </a:lvl1pPr>
          </a:lstStyle>
          <a:p>
            <a:pPr>
              <a:defRPr/>
            </a:pPr>
            <a:fld id="{A5B3171D-48C4-47E0-A4A6-0AE2DAF08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7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47CF6-FA0B-416B-9A5A-4467ECE459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ew vision ppt title footer 2.jp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0" y="4114800"/>
            <a:ext cx="9144000" cy="2743200"/>
          </a:xfrm>
          <a:prstGeom prst="rect">
            <a:avLst/>
          </a:prstGeom>
        </p:spPr>
      </p:pic>
      <p:pic>
        <p:nvPicPr>
          <p:cNvPr id="5" name="Picture 3" descr="white-open-TEXT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9650" y="803275"/>
            <a:ext cx="7102475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blue-sta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762000"/>
            <a:ext cx="17335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NRO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02075" y="4808538"/>
            <a:ext cx="1325563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04900" y="2286000"/>
            <a:ext cx="6934200" cy="762000"/>
          </a:xfrm>
        </p:spPr>
        <p:txBody>
          <a:bodyPr/>
          <a:lstStyle>
            <a:lvl1pPr>
              <a:defRPr sz="3600">
                <a:solidFill>
                  <a:srgbClr val="1F4D8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95500" y="3200400"/>
            <a:ext cx="4953000" cy="914400"/>
          </a:xfrm>
        </p:spPr>
        <p:txBody>
          <a:bodyPr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-2232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UNCLASSIFIED</a:t>
            </a:r>
            <a:endParaRPr lang="en-US" sz="9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62716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UNCLASSIFIED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4 2.19653E-6 L 0.62188 2.1965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78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785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89422" y="76199"/>
            <a:ext cx="6934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038600" cy="24431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4038600" cy="24431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738563"/>
            <a:ext cx="4038600" cy="24447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38563"/>
            <a:ext cx="4038600" cy="24447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559300" y="1142999"/>
            <a:ext cx="0" cy="5453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261938" y="3662363"/>
            <a:ext cx="858916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0679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64280"/>
            <a:ext cx="6934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477000"/>
            <a:ext cx="2133600" cy="365125"/>
          </a:xfrm>
          <a:prstGeom prst="rect">
            <a:avLst/>
          </a:prstGeom>
        </p:spPr>
        <p:txBody>
          <a:bodyPr/>
          <a:lstStyle/>
          <a:p>
            <a:fld id="{1C8EEF10-4406-460C-AA8A-76E3C088CF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4900" y="199452"/>
            <a:ext cx="693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1029" name="Picture 6" descr="NRO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38125" y="142875"/>
            <a:ext cx="804863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7" descr="line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5800" y="838200"/>
            <a:ext cx="770572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633422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350" y="6574050"/>
            <a:ext cx="44227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 dirty="0" smtClean="0">
                <a:solidFill>
                  <a:schemeClr val="tx1">
                    <a:lumMod val="75000"/>
                  </a:schemeClr>
                </a:solidFill>
              </a:rPr>
              <a:t>ADVANCED SYSTEMS &amp; TECHNOLOGY</a:t>
            </a:r>
            <a:endParaRPr lang="en-US" sz="1400" b="1" i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-2232"/>
            <a:ext cx="8962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UNCLASSIFIED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0941" y="6627168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UNCLASSIFIED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8799576" y="6639987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FBE3C734-94EF-4EB6-9409-A648FB6C3032}" type="slidenum">
              <a:rPr lang="en-US" sz="900" smtClean="0"/>
              <a:pPr algn="r"/>
              <a:t>‹#›</a:t>
            </a:fld>
            <a:endParaRPr lang="en-US" sz="900" dirty="0"/>
          </a:p>
        </p:txBody>
      </p:sp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7578" y="142875"/>
            <a:ext cx="804863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 userDrawn="1"/>
        </p:nvSpPr>
        <p:spPr>
          <a:xfrm>
            <a:off x="1162250" y="771173"/>
            <a:ext cx="1447832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100" dirty="0" smtClean="0"/>
              <a:t>NRO000-21-R-0010</a:t>
            </a:r>
            <a:endParaRPr lang="en-US" sz="11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365140" y="6628072"/>
            <a:ext cx="3142207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00" cap="small" dirty="0" smtClean="0"/>
              <a:t>Attachment J-3, Open Framework Quad Chart Format</a:t>
            </a:r>
            <a:endParaRPr lang="en-US" sz="900" cap="smal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6000"/>
        <a:buFont typeface="Courier New" panose="02070309020205020404" pitchFamily="49" charset="0"/>
        <a:buChar char="o"/>
        <a:defRPr sz="17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10000"/>
        <a:buFont typeface="Arial" pitchFamily="34" charset="0"/>
        <a:buChar char="•"/>
        <a:defRPr sz="13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ew vision ppt bookend 2.jp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40080" y="2209136"/>
            <a:ext cx="7863840" cy="1353312"/>
          </a:xfrm>
          <a:prstGeom prst="rect">
            <a:avLst/>
          </a:prstGeom>
        </p:spPr>
      </p:pic>
      <p:pic>
        <p:nvPicPr>
          <p:cNvPr id="2051" name="Picture 3" descr="white-open-earth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29088"/>
            <a:ext cx="9144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 descr="blue-sta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7650" y="2286000"/>
            <a:ext cx="17335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NRO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02075" y="4808538"/>
            <a:ext cx="1325563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829594" y="6626225"/>
            <a:ext cx="54848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 smtClean="0">
                <a:solidFill>
                  <a:schemeClr val="bg1"/>
                </a:solidFill>
              </a:rPr>
              <a:t>UNCLASSIFIED</a:t>
            </a:r>
            <a:endParaRPr lang="en-US" sz="9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30388" y="0"/>
            <a:ext cx="54848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900" dirty="0" smtClean="0"/>
              <a:t>UNCLASSIFIED</a:t>
            </a:r>
            <a:endParaRPr lang="en-US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</p:sldLayoutIdLst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4.62428E-7 L 0.71146 -4.62428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8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327" y="1721795"/>
            <a:ext cx="8667345" cy="1559668"/>
          </a:xfrm>
        </p:spPr>
        <p:txBody>
          <a:bodyPr/>
          <a:lstStyle/>
          <a:p>
            <a:pPr eaLnBrk="1" hangingPunct="1"/>
            <a:r>
              <a:rPr lang="en-US" sz="3200" dirty="0" smtClean="0"/>
              <a:t>FY21-25 AS&amp;T OPEN BAA FRAMEWORK – ARCHITECTURE AFTER NEXT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9782" y="3595566"/>
            <a:ext cx="5624434" cy="564204"/>
          </a:xfrm>
        </p:spPr>
        <p:txBody>
          <a:bodyPr/>
          <a:lstStyle/>
          <a:p>
            <a:pPr eaLnBrk="1" hangingPunct="1"/>
            <a:r>
              <a:rPr lang="en-US" dirty="0" smtClean="0"/>
              <a:t>ATTACHMENT J-3, OPEN FRAMEWORK QUAD CHART FORMAT</a:t>
            </a:r>
          </a:p>
          <a:p>
            <a:pPr eaLnBrk="1" hangingPunct="1"/>
            <a:r>
              <a:rPr lang="en-US" dirty="0" smtClean="0"/>
              <a:t>Version 2.0, 17 November 2021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64695"/>
            <a:ext cx="6934200" cy="685800"/>
          </a:xfrm>
        </p:spPr>
        <p:txBody>
          <a:bodyPr/>
          <a:lstStyle/>
          <a:p>
            <a:r>
              <a:rPr lang="en-US" dirty="0" smtClean="0"/>
              <a:t>Change Management Log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68171"/>
              </p:ext>
            </p:extLst>
          </p:nvPr>
        </p:nvGraphicFramePr>
        <p:xfrm>
          <a:off x="932688" y="1204560"/>
          <a:ext cx="7306056" cy="5300595"/>
        </p:xfrm>
        <a:graphic>
          <a:graphicData uri="http://schemas.openxmlformats.org/drawingml/2006/table">
            <a:tbl>
              <a:tblPr firstRow="1" firstCol="1" bandRow="1"/>
              <a:tblGrid>
                <a:gridCol w="797024">
                  <a:extLst>
                    <a:ext uri="{9D8B030D-6E8A-4147-A177-3AD203B41FA5}">
                      <a16:colId xmlns:a16="http://schemas.microsoft.com/office/drawing/2014/main" val="1830645077"/>
                    </a:ext>
                  </a:extLst>
                </a:gridCol>
                <a:gridCol w="1328374">
                  <a:extLst>
                    <a:ext uri="{9D8B030D-6E8A-4147-A177-3AD203B41FA5}">
                      <a16:colId xmlns:a16="http://schemas.microsoft.com/office/drawing/2014/main" val="1172338147"/>
                    </a:ext>
                  </a:extLst>
                </a:gridCol>
                <a:gridCol w="1328374">
                  <a:extLst>
                    <a:ext uri="{9D8B030D-6E8A-4147-A177-3AD203B41FA5}">
                      <a16:colId xmlns:a16="http://schemas.microsoft.com/office/drawing/2014/main" val="2559585860"/>
                    </a:ext>
                  </a:extLst>
                </a:gridCol>
                <a:gridCol w="929861">
                  <a:extLst>
                    <a:ext uri="{9D8B030D-6E8A-4147-A177-3AD203B41FA5}">
                      <a16:colId xmlns:a16="http://schemas.microsoft.com/office/drawing/2014/main" val="3495827531"/>
                    </a:ext>
                  </a:extLst>
                </a:gridCol>
                <a:gridCol w="2922423">
                  <a:extLst>
                    <a:ext uri="{9D8B030D-6E8A-4147-A177-3AD203B41FA5}">
                      <a16:colId xmlns:a16="http://schemas.microsoft.com/office/drawing/2014/main" val="2124932115"/>
                    </a:ext>
                  </a:extLst>
                </a:gridCol>
              </a:tblGrid>
              <a:tr h="3213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REVISED BY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AREA AFFECTED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REMARKS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45928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 October 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Karen McGrath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Initial Release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938469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9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 November 2021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Jennifer</a:t>
                      </a:r>
                      <a:r>
                        <a:rPr lang="en-US" sz="9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Hughes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Updated where applicable extending Framework through 30 </a:t>
                      </a:r>
                      <a:r>
                        <a:rPr lang="en-US" sz="90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September </a:t>
                      </a:r>
                      <a:r>
                        <a:rPr lang="en-US" sz="90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2025.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03338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524941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970659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763628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452117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08721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429873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975193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431545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376913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894025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530105"/>
                  </a:ext>
                </a:extLst>
              </a:tr>
              <a:tr h="260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230328"/>
                  </a:ext>
                </a:extLst>
              </a:tr>
              <a:tr h="981997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 Process for all Framework document version control:  Initial version will be 1.0.  Identify subsequent versions in the same FY by numerically increasing the number following the decimal, e.g., 1.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1.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1.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  When an update in the following FY is required, the numerical version will change from 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.X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to </a:t>
                      </a:r>
                      <a:r>
                        <a:rPr lang="en-US" sz="10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.X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  If no changes are required in a given FY, a numerical change is not required.  The review of all Framework documents occurs at FY-end and documented in requisite CMLs per guidance herein.</a:t>
                      </a:r>
                      <a:endParaRPr lang="en-US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60877"/>
                  </a:ext>
                </a:extLst>
              </a:tr>
              <a:tr h="232898"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900" b="1" cap="small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is Unclassified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334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143000" y="333984"/>
            <a:ext cx="6934200" cy="473413"/>
          </a:xfrm>
        </p:spPr>
        <p:txBody>
          <a:bodyPr/>
          <a:lstStyle/>
          <a:p>
            <a:pPr algn="l"/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4419600" cy="2538413"/>
          </a:xfrm>
        </p:spPr>
        <p:txBody>
          <a:bodyPr/>
          <a:lstStyle/>
          <a:p>
            <a:pPr marL="109538" lvl="0" indent="-109538" algn="ctr">
              <a:spcBef>
                <a:spcPct val="0"/>
              </a:spcBef>
              <a:buSzTx/>
              <a:buNone/>
            </a:pPr>
            <a:r>
              <a:rPr lang="en-US" sz="1200" b="1" u="sng" kern="1200" dirty="0">
                <a:solidFill>
                  <a:srgbClr val="1F4D85"/>
                </a:solidFill>
                <a:latin typeface="Arial" charset="0"/>
              </a:rPr>
              <a:t>OBJECTIVE</a:t>
            </a:r>
          </a:p>
          <a:p>
            <a:pPr marL="109538" lvl="0" indent="-109538" algn="ctr" eaLnBrk="0" hangingPunct="0">
              <a:spcBef>
                <a:spcPct val="0"/>
              </a:spcBef>
              <a:buSzTx/>
              <a:buNone/>
            </a:pPr>
            <a:r>
              <a:rPr lang="en-US" sz="1000" kern="1200" dirty="0" smtClean="0">
                <a:solidFill>
                  <a:srgbClr val="1F4D85"/>
                </a:solidFill>
                <a:latin typeface="Arial" charset="0"/>
              </a:rPr>
              <a:t>In </a:t>
            </a:r>
            <a:r>
              <a:rPr lang="en-US" sz="1000" kern="1200" dirty="0">
                <a:solidFill>
                  <a:srgbClr val="1F4D85"/>
                </a:solidFill>
                <a:latin typeface="Arial" charset="0"/>
              </a:rPr>
              <a:t>sentence format, indicate what is being done during the project and the  overall project objective. </a:t>
            </a:r>
          </a:p>
          <a:p>
            <a:pPr marL="109538" lvl="0" indent="-109538" eaLnBrk="0" hangingPunct="0">
              <a:spcBef>
                <a:spcPct val="0"/>
              </a:spcBef>
              <a:buSzTx/>
              <a:buNone/>
            </a:pPr>
            <a:endParaRPr lang="en-US" sz="1000" kern="1200" dirty="0">
              <a:solidFill>
                <a:srgbClr val="1F4D85"/>
              </a:solidFill>
              <a:latin typeface="Arial" charset="0"/>
            </a:endParaRPr>
          </a:p>
          <a:p>
            <a:pPr marL="109538" lvl="0" indent="-109538" algn="ctr" eaLnBrk="0" hangingPunct="0">
              <a:spcBef>
                <a:spcPct val="0"/>
              </a:spcBef>
              <a:buSzTx/>
              <a:buNone/>
            </a:pPr>
            <a:r>
              <a:rPr lang="en-US" sz="1200" b="1" u="sng" kern="1200" dirty="0">
                <a:solidFill>
                  <a:srgbClr val="1F4D85"/>
                </a:solidFill>
                <a:latin typeface="Arial" charset="0"/>
              </a:rPr>
              <a:t>EXPECTED RESULTS/BENEFITS</a:t>
            </a:r>
          </a:p>
          <a:p>
            <a:pPr marL="109538" lvl="0" indent="-109538" algn="ctr" eaLnBrk="0" hangingPunct="0">
              <a:spcBef>
                <a:spcPct val="0"/>
              </a:spcBef>
              <a:buSzTx/>
              <a:buNone/>
            </a:pPr>
            <a:r>
              <a:rPr lang="en-US" sz="1000" kern="1200" dirty="0" smtClean="0">
                <a:solidFill>
                  <a:srgbClr val="1F4D85"/>
                </a:solidFill>
                <a:latin typeface="Arial" charset="0"/>
              </a:rPr>
              <a:t>In </a:t>
            </a:r>
            <a:r>
              <a:rPr lang="en-US" sz="1000" kern="1200" dirty="0">
                <a:solidFill>
                  <a:srgbClr val="1F4D85"/>
                </a:solidFill>
                <a:latin typeface="Arial" charset="0"/>
              </a:rPr>
              <a:t>sentence format, indicate what is expected to be achieved during the project.  Articulate the relevance to NRO/AS&amp;T mission and identify the potential intelligence capability benefits derived from these achievements</a:t>
            </a:r>
            <a:r>
              <a:rPr lang="en-US" sz="1000" kern="1200" dirty="0" smtClean="0">
                <a:solidFill>
                  <a:srgbClr val="1F4D85"/>
                </a:solidFill>
                <a:latin typeface="Arial" charset="0"/>
              </a:rPr>
              <a:t>.</a:t>
            </a:r>
            <a:endParaRPr lang="en-US" sz="1000" kern="1200" dirty="0">
              <a:solidFill>
                <a:srgbClr val="1F4D85"/>
              </a:solidFill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143000"/>
            <a:ext cx="4343400" cy="2538413"/>
          </a:xfrm>
        </p:spPr>
        <p:txBody>
          <a:bodyPr/>
          <a:lstStyle/>
          <a:p>
            <a:pPr marL="0" lvl="0" indent="0" algn="ctr">
              <a:spcBef>
                <a:spcPct val="0"/>
              </a:spcBef>
              <a:buSzTx/>
              <a:buNone/>
            </a:pPr>
            <a:r>
              <a:rPr lang="en-US" sz="1200" b="1" u="sng" kern="1200" dirty="0">
                <a:solidFill>
                  <a:srgbClr val="1F4D85"/>
                </a:solidFill>
                <a:latin typeface="Arial" charset="0"/>
              </a:rPr>
              <a:t>TECHNICAL APPROACH</a:t>
            </a:r>
            <a:endParaRPr lang="en-US" sz="1200" b="1" u="sng" kern="1200" dirty="0">
              <a:solidFill>
                <a:srgbClr val="FF0000"/>
              </a:solidFill>
              <a:latin typeface="Arial" charset="0"/>
            </a:endParaRPr>
          </a:p>
          <a:p>
            <a:pPr marL="0" lvl="0" indent="0" algn="ctr">
              <a:spcBef>
                <a:spcPct val="0"/>
              </a:spcBef>
              <a:buSzTx/>
              <a:buNone/>
            </a:pPr>
            <a:r>
              <a:rPr lang="en-US" sz="1000" kern="1200" dirty="0" smtClean="0">
                <a:solidFill>
                  <a:srgbClr val="1F4D85"/>
                </a:solidFill>
                <a:latin typeface="Arial" charset="0"/>
              </a:rPr>
              <a:t>Describe </a:t>
            </a:r>
            <a:r>
              <a:rPr lang="en-US" sz="1000" kern="1200" dirty="0">
                <a:solidFill>
                  <a:srgbClr val="1F4D85"/>
                </a:solidFill>
                <a:latin typeface="Arial" charset="0"/>
              </a:rPr>
              <a:t>the specific technology to be investigated  and describe how the project presents a new and innovative technical approach</a:t>
            </a:r>
            <a:r>
              <a:rPr lang="en-US" sz="1000" kern="1200" dirty="0" smtClean="0">
                <a:solidFill>
                  <a:srgbClr val="1F4D85"/>
                </a:solidFill>
                <a:latin typeface="Arial" charset="0"/>
              </a:rPr>
              <a:t>.</a:t>
            </a:r>
            <a:endParaRPr lang="en-US" sz="1000" kern="1200" dirty="0">
              <a:solidFill>
                <a:srgbClr val="1F4D85"/>
              </a:solidFill>
              <a:latin typeface="Arial" charset="0"/>
            </a:endParaRP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1584" y="3681413"/>
            <a:ext cx="4371366" cy="2921674"/>
          </a:xfrm>
        </p:spPr>
        <p:txBody>
          <a:bodyPr/>
          <a:lstStyle/>
          <a:p>
            <a:pPr marL="109538" lvl="0" indent="-109538" algn="ctr" defTabSz="228600">
              <a:spcBef>
                <a:spcPct val="0"/>
              </a:spcBef>
              <a:buSzTx/>
              <a:buNone/>
            </a:pPr>
            <a:r>
              <a:rPr lang="en-US" sz="1200" b="1" u="sng" kern="1200" dirty="0">
                <a:solidFill>
                  <a:srgbClr val="1F4D85"/>
                </a:solidFill>
                <a:latin typeface="Arial" charset="0"/>
              </a:rPr>
              <a:t>PERFORMANCE METRICS</a:t>
            </a:r>
          </a:p>
          <a:p>
            <a:pPr marL="109538" lvl="0" indent="-109538" algn="ctr" defTabSz="228600">
              <a:spcBef>
                <a:spcPct val="0"/>
              </a:spcBef>
              <a:buSzTx/>
              <a:buNone/>
            </a:pPr>
            <a:r>
              <a:rPr lang="en-US" sz="1000" kern="1200" dirty="0" smtClean="0">
                <a:solidFill>
                  <a:srgbClr val="1F4D85"/>
                </a:solidFill>
                <a:latin typeface="Arial" charset="0"/>
              </a:rPr>
              <a:t>Indicate </a:t>
            </a:r>
            <a:r>
              <a:rPr lang="en-US" sz="1000" kern="1200" dirty="0">
                <a:solidFill>
                  <a:srgbClr val="1F4D85"/>
                </a:solidFill>
                <a:latin typeface="Arial" charset="0"/>
              </a:rPr>
              <a:t>the state-of-the-art (SOA) and how the proposed effort advances the SOA. Use specific quantitative metrics</a:t>
            </a:r>
            <a:r>
              <a:rPr lang="en-US" sz="1000" kern="1200" dirty="0" smtClean="0">
                <a:solidFill>
                  <a:srgbClr val="1F4D85"/>
                </a:solidFill>
                <a:latin typeface="Arial" charset="0"/>
              </a:rPr>
              <a:t>.</a:t>
            </a:r>
            <a:endParaRPr lang="en-US" sz="1000" kern="1200" dirty="0">
              <a:solidFill>
                <a:srgbClr val="1F4D85"/>
              </a:solidFill>
              <a:latin typeface="Arial" charset="0"/>
            </a:endParaRPr>
          </a:p>
          <a:p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76778335"/>
              </p:ext>
            </p:extLst>
          </p:nvPr>
        </p:nvGraphicFramePr>
        <p:xfrm>
          <a:off x="342900" y="4307530"/>
          <a:ext cx="4038600" cy="1946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066">
                  <a:extLst>
                    <a:ext uri="{9D8B030D-6E8A-4147-A177-3AD203B41FA5}">
                      <a16:colId xmlns:a16="http://schemas.microsoft.com/office/drawing/2014/main" val="2659637587"/>
                    </a:ext>
                  </a:extLst>
                </a:gridCol>
                <a:gridCol w="1605334">
                  <a:extLst>
                    <a:ext uri="{9D8B030D-6E8A-4147-A177-3AD203B41FA5}">
                      <a16:colId xmlns:a16="http://schemas.microsoft.com/office/drawing/2014/main" val="310644171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852691317"/>
                    </a:ext>
                  </a:extLst>
                </a:gridCol>
              </a:tblGrid>
              <a:tr h="3131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Item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SOA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Advancement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360218"/>
                  </a:ext>
                </a:extLst>
              </a:tr>
              <a:tr h="5443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Metric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974961"/>
                  </a:ext>
                </a:extLst>
              </a:tr>
              <a:tr h="5443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Metric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272193"/>
                  </a:ext>
                </a:extLst>
              </a:tr>
              <a:tr h="5443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Metric 3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0559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7915" y="152400"/>
            <a:ext cx="47243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Classify and Portion Mark Appropriately using Slide Master as applicable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2725" y="759277"/>
            <a:ext cx="1191352" cy="2616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Name of Offeror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181584" y="1106118"/>
            <a:ext cx="8763000" cy="550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3669655"/>
            <a:ext cx="43243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1F4D85"/>
                </a:solidFill>
                <a:effectLst/>
                <a:uLnTx/>
                <a:uFillTx/>
              </a:rPr>
              <a:t>PERFORMANCE OBSTACLES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1F4D85"/>
                </a:solidFill>
                <a:effectLst/>
                <a:uLnTx/>
                <a:uFillTx/>
              </a:rPr>
              <a:t>Identify any obstacles to achieving the project objective and expected benefits.  Indicate any potential mitigation strategies for the identified obstacles.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F4D85"/>
              </a:solidFill>
              <a:effectLst/>
              <a:uLnTx/>
              <a:uFillTx/>
            </a:endParaRPr>
          </a:p>
        </p:txBody>
      </p:sp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4572000" y="6172200"/>
            <a:ext cx="43725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68775" algn="r"/>
              </a:tabLst>
              <a:defRPr/>
            </a:pPr>
            <a:r>
              <a:rPr kumimoji="0" lang="en-US" sz="1200" b="1" i="0" u="sng" strike="noStrike" kern="0" cap="none" spc="0" normalizeH="0" baseline="0" noProof="0" dirty="0" smtClean="0">
                <a:ln>
                  <a:noFill/>
                </a:ln>
                <a:solidFill>
                  <a:srgbClr val="1F4D85"/>
                </a:solidFill>
                <a:effectLst/>
                <a:uLnTx/>
                <a:uFillTx/>
              </a:rPr>
              <a:t>TECHNOLOGY READINESS LEVEL (TRL)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68775" algn="r"/>
              </a:tabLst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1F4D85"/>
                </a:solidFill>
                <a:effectLst/>
                <a:uLnTx/>
                <a:uFillTx/>
              </a:rPr>
              <a:t>Indicate TRL at effort start	&lt;&lt;Indicate TRL at effort completion.</a:t>
            </a:r>
          </a:p>
        </p:txBody>
      </p:sp>
    </p:spTree>
    <p:extLst>
      <p:ext uri="{BB962C8B-B14F-4D97-AF65-F5344CB8AC3E}">
        <p14:creationId xmlns:p14="http://schemas.microsoft.com/office/powerpoint/2010/main" val="4017056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O-AS&amp;T PPT_Template Dec13">
  <a:themeElements>
    <a:clrScheme name="">
      <a:dk1>
        <a:srgbClr val="1F4D85"/>
      </a:dk1>
      <a:lt1>
        <a:srgbClr val="FFFFFF"/>
      </a:lt1>
      <a:dk2>
        <a:srgbClr val="1F4D85"/>
      </a:dk2>
      <a:lt2>
        <a:srgbClr val="A5C3D7"/>
      </a:lt2>
      <a:accent1>
        <a:srgbClr val="E2BF78"/>
      </a:accent1>
      <a:accent2>
        <a:srgbClr val="2F76CB"/>
      </a:accent2>
      <a:accent3>
        <a:srgbClr val="FFFFFF"/>
      </a:accent3>
      <a:accent4>
        <a:srgbClr val="194071"/>
      </a:accent4>
      <a:accent5>
        <a:srgbClr val="EEDCBE"/>
      </a:accent5>
      <a:accent6>
        <a:srgbClr val="2A6AB8"/>
      </a:accent6>
      <a:hlink>
        <a:srgbClr val="55BF69"/>
      </a:hlink>
      <a:folHlink>
        <a:srgbClr val="9495C8"/>
      </a:folHlink>
    </a:clrScheme>
    <a:fontScheme name="NRO Branded Template-WHITE_5-2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RO Branded Template-WHITE_5-2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O Branded Template-WHITE_5-2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O Branded Template-WHITE_5-2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O Branded Template-WHITE_5-2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O Branded Template-WHITE_5-2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O Branded Template-WHITE_5-29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RO Branded Template-WHITE_5-29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RO Branded Template-WHITE_5-29 8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RO Branded Template-WHITE_5-29 9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RO Branded Template-WHITE_5-29 10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RO Branded Template-WHITE_5-29 11">
        <a:dk1>
          <a:srgbClr val="001D3A"/>
        </a:dk1>
        <a:lt1>
          <a:srgbClr val="FBE99B"/>
        </a:lt1>
        <a:dk2>
          <a:srgbClr val="000000"/>
        </a:dk2>
        <a:lt2>
          <a:srgbClr val="FBE99B"/>
        </a:lt2>
        <a:accent1>
          <a:srgbClr val="C1E4F1"/>
        </a:accent1>
        <a:accent2>
          <a:srgbClr val="FA6850"/>
        </a:accent2>
        <a:accent3>
          <a:srgbClr val="AAAAAA"/>
        </a:accent3>
        <a:accent4>
          <a:srgbClr val="D6C784"/>
        </a:accent4>
        <a:accent5>
          <a:srgbClr val="DDEFF7"/>
        </a:accent5>
        <a:accent6>
          <a:srgbClr val="E35E48"/>
        </a:accent6>
        <a:hlink>
          <a:srgbClr val="15DD61"/>
        </a:hlink>
        <a:folHlink>
          <a:srgbClr val="7E87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RO Branded Template-WHITE_5-29 12">
        <a:dk1>
          <a:srgbClr val="001D3A"/>
        </a:dk1>
        <a:lt1>
          <a:srgbClr val="F4F2EC"/>
        </a:lt1>
        <a:dk2>
          <a:srgbClr val="000000"/>
        </a:dk2>
        <a:lt2>
          <a:srgbClr val="F4F2EC"/>
        </a:lt2>
        <a:accent1>
          <a:srgbClr val="C1E4F1"/>
        </a:accent1>
        <a:accent2>
          <a:srgbClr val="FA6850"/>
        </a:accent2>
        <a:accent3>
          <a:srgbClr val="AAAAAA"/>
        </a:accent3>
        <a:accent4>
          <a:srgbClr val="D0CFC9"/>
        </a:accent4>
        <a:accent5>
          <a:srgbClr val="DDEFF7"/>
        </a:accent5>
        <a:accent6>
          <a:srgbClr val="E35E48"/>
        </a:accent6>
        <a:hlink>
          <a:srgbClr val="15DD61"/>
        </a:hlink>
        <a:folHlink>
          <a:srgbClr val="7E87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RO Branded Template-WHITE_5-29 13">
        <a:dk1>
          <a:srgbClr val="001D3A"/>
        </a:dk1>
        <a:lt1>
          <a:srgbClr val="F5F1E3"/>
        </a:lt1>
        <a:dk2>
          <a:srgbClr val="000000"/>
        </a:dk2>
        <a:lt2>
          <a:srgbClr val="F5F1E3"/>
        </a:lt2>
        <a:accent1>
          <a:srgbClr val="C1E4F1"/>
        </a:accent1>
        <a:accent2>
          <a:srgbClr val="FA6850"/>
        </a:accent2>
        <a:accent3>
          <a:srgbClr val="AAAAAA"/>
        </a:accent3>
        <a:accent4>
          <a:srgbClr val="D1CEC2"/>
        </a:accent4>
        <a:accent5>
          <a:srgbClr val="DDEFF7"/>
        </a:accent5>
        <a:accent6>
          <a:srgbClr val="E35E48"/>
        </a:accent6>
        <a:hlink>
          <a:srgbClr val="15DD61"/>
        </a:hlink>
        <a:folHlink>
          <a:srgbClr val="7E87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RO Branded Template-WHITE_5-29 14">
        <a:dk1>
          <a:srgbClr val="1F4D85"/>
        </a:dk1>
        <a:lt1>
          <a:srgbClr val="FFFFFF"/>
        </a:lt1>
        <a:dk2>
          <a:srgbClr val="1F4D85"/>
        </a:dk2>
        <a:lt2>
          <a:srgbClr val="4E6C8C"/>
        </a:lt2>
        <a:accent1>
          <a:srgbClr val="E2BF78"/>
        </a:accent1>
        <a:accent2>
          <a:srgbClr val="2F76CB"/>
        </a:accent2>
        <a:accent3>
          <a:srgbClr val="FFFFFF"/>
        </a:accent3>
        <a:accent4>
          <a:srgbClr val="194071"/>
        </a:accent4>
        <a:accent5>
          <a:srgbClr val="EEDCBE"/>
        </a:accent5>
        <a:accent6>
          <a:srgbClr val="2A6AB8"/>
        </a:accent6>
        <a:hlink>
          <a:srgbClr val="55BF69"/>
        </a:hlink>
        <a:folHlink>
          <a:srgbClr val="9495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RO Branded Template-WHITE_5-29 15">
        <a:dk1>
          <a:srgbClr val="1F4D85"/>
        </a:dk1>
        <a:lt1>
          <a:srgbClr val="FFFFFF"/>
        </a:lt1>
        <a:dk2>
          <a:srgbClr val="1F4D85"/>
        </a:dk2>
        <a:lt2>
          <a:srgbClr val="9DBDD3"/>
        </a:lt2>
        <a:accent1>
          <a:srgbClr val="E2BF78"/>
        </a:accent1>
        <a:accent2>
          <a:srgbClr val="2F76CB"/>
        </a:accent2>
        <a:accent3>
          <a:srgbClr val="FFFFFF"/>
        </a:accent3>
        <a:accent4>
          <a:srgbClr val="194071"/>
        </a:accent4>
        <a:accent5>
          <a:srgbClr val="EEDCBE"/>
        </a:accent5>
        <a:accent6>
          <a:srgbClr val="2A6AB8"/>
        </a:accent6>
        <a:hlink>
          <a:srgbClr val="55BF69"/>
        </a:hlink>
        <a:folHlink>
          <a:srgbClr val="9495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RO-AST PPT_Template [Read-Only]" id="{2309B92F-EE61-4807-A7D6-08DF4D0F3983}" vid="{8E328926-7677-47FF-BF12-589246128A5C}"/>
    </a:ext>
  </a:extLst>
</a:theme>
</file>

<file path=ppt/theme/theme2.xml><?xml version="1.0" encoding="utf-8"?>
<a:theme xmlns:a="http://schemas.openxmlformats.org/drawingml/2006/main" name="Closing Slide Master">
  <a:themeElements>
    <a:clrScheme name="Closing Slide Master 16">
      <a:dk1>
        <a:srgbClr val="1F4D85"/>
      </a:dk1>
      <a:lt1>
        <a:srgbClr val="FFFFFF"/>
      </a:lt1>
      <a:dk2>
        <a:srgbClr val="1F4D85"/>
      </a:dk2>
      <a:lt2>
        <a:srgbClr val="4E6C8C"/>
      </a:lt2>
      <a:accent1>
        <a:srgbClr val="E2BF78"/>
      </a:accent1>
      <a:accent2>
        <a:srgbClr val="2F76CB"/>
      </a:accent2>
      <a:accent3>
        <a:srgbClr val="FFFFFF"/>
      </a:accent3>
      <a:accent4>
        <a:srgbClr val="194071"/>
      </a:accent4>
      <a:accent5>
        <a:srgbClr val="EEDCBE"/>
      </a:accent5>
      <a:accent6>
        <a:srgbClr val="2A6AB8"/>
      </a:accent6>
      <a:hlink>
        <a:srgbClr val="55BF69"/>
      </a:hlink>
      <a:folHlink>
        <a:srgbClr val="9495C8"/>
      </a:folHlink>
    </a:clrScheme>
    <a:fontScheme name="Closing 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losing Slide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ing Slide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ing Slide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ing Slide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ing Slide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sing Slide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ing Slide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ing Slide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ing Slide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ing Slide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ing Slide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ing Slide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ing Slide Master 13">
        <a:dk1>
          <a:srgbClr val="001D3A"/>
        </a:dk1>
        <a:lt1>
          <a:srgbClr val="FBE99B"/>
        </a:lt1>
        <a:dk2>
          <a:srgbClr val="000000"/>
        </a:dk2>
        <a:lt2>
          <a:srgbClr val="FBE99B"/>
        </a:lt2>
        <a:accent1>
          <a:srgbClr val="C1E4F1"/>
        </a:accent1>
        <a:accent2>
          <a:srgbClr val="FA6850"/>
        </a:accent2>
        <a:accent3>
          <a:srgbClr val="AAAAAA"/>
        </a:accent3>
        <a:accent4>
          <a:srgbClr val="D6C784"/>
        </a:accent4>
        <a:accent5>
          <a:srgbClr val="DDEFF7"/>
        </a:accent5>
        <a:accent6>
          <a:srgbClr val="E35E48"/>
        </a:accent6>
        <a:hlink>
          <a:srgbClr val="15DD61"/>
        </a:hlink>
        <a:folHlink>
          <a:srgbClr val="7E87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ing Slide Master 14">
        <a:dk1>
          <a:srgbClr val="001D3A"/>
        </a:dk1>
        <a:lt1>
          <a:srgbClr val="F4F2EC"/>
        </a:lt1>
        <a:dk2>
          <a:srgbClr val="000000"/>
        </a:dk2>
        <a:lt2>
          <a:srgbClr val="F4F2EC"/>
        </a:lt2>
        <a:accent1>
          <a:srgbClr val="C1E4F1"/>
        </a:accent1>
        <a:accent2>
          <a:srgbClr val="FA6850"/>
        </a:accent2>
        <a:accent3>
          <a:srgbClr val="AAAAAA"/>
        </a:accent3>
        <a:accent4>
          <a:srgbClr val="D0CFC9"/>
        </a:accent4>
        <a:accent5>
          <a:srgbClr val="DDEFF7"/>
        </a:accent5>
        <a:accent6>
          <a:srgbClr val="E35E48"/>
        </a:accent6>
        <a:hlink>
          <a:srgbClr val="15DD61"/>
        </a:hlink>
        <a:folHlink>
          <a:srgbClr val="7E87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ing Slide Master 15">
        <a:dk1>
          <a:srgbClr val="001D3A"/>
        </a:dk1>
        <a:lt1>
          <a:srgbClr val="F5F1E3"/>
        </a:lt1>
        <a:dk2>
          <a:srgbClr val="000000"/>
        </a:dk2>
        <a:lt2>
          <a:srgbClr val="F5F1E3"/>
        </a:lt2>
        <a:accent1>
          <a:srgbClr val="C1E4F1"/>
        </a:accent1>
        <a:accent2>
          <a:srgbClr val="FA6850"/>
        </a:accent2>
        <a:accent3>
          <a:srgbClr val="AAAAAA"/>
        </a:accent3>
        <a:accent4>
          <a:srgbClr val="D1CEC2"/>
        </a:accent4>
        <a:accent5>
          <a:srgbClr val="DDEFF7"/>
        </a:accent5>
        <a:accent6>
          <a:srgbClr val="E35E48"/>
        </a:accent6>
        <a:hlink>
          <a:srgbClr val="15DD61"/>
        </a:hlink>
        <a:folHlink>
          <a:srgbClr val="7E87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sing Slide Master 16">
        <a:dk1>
          <a:srgbClr val="1F4D85"/>
        </a:dk1>
        <a:lt1>
          <a:srgbClr val="FFFFFF"/>
        </a:lt1>
        <a:dk2>
          <a:srgbClr val="1F4D85"/>
        </a:dk2>
        <a:lt2>
          <a:srgbClr val="4E6C8C"/>
        </a:lt2>
        <a:accent1>
          <a:srgbClr val="E2BF78"/>
        </a:accent1>
        <a:accent2>
          <a:srgbClr val="2F76CB"/>
        </a:accent2>
        <a:accent3>
          <a:srgbClr val="FFFFFF"/>
        </a:accent3>
        <a:accent4>
          <a:srgbClr val="194071"/>
        </a:accent4>
        <a:accent5>
          <a:srgbClr val="EEDCBE"/>
        </a:accent5>
        <a:accent6>
          <a:srgbClr val="2A6AB8"/>
        </a:accent6>
        <a:hlink>
          <a:srgbClr val="55BF69"/>
        </a:hlink>
        <a:folHlink>
          <a:srgbClr val="9495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RO-AST PPT_Template [Read-Only]" id="{2309B92F-EE61-4807-A7D6-08DF4D0F3983}" vid="{B3B34103-5823-4DAD-8F27-159E049028D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RO Branded Template-WHITE_5-29 15">
    <a:dk1>
      <a:srgbClr val="1F4D85"/>
    </a:dk1>
    <a:lt1>
      <a:srgbClr val="FFFFFF"/>
    </a:lt1>
    <a:dk2>
      <a:srgbClr val="1F4D85"/>
    </a:dk2>
    <a:lt2>
      <a:srgbClr val="9DBDD3"/>
    </a:lt2>
    <a:accent1>
      <a:srgbClr val="E2BF78"/>
    </a:accent1>
    <a:accent2>
      <a:srgbClr val="2F76CB"/>
    </a:accent2>
    <a:accent3>
      <a:srgbClr val="FFFFFF"/>
    </a:accent3>
    <a:accent4>
      <a:srgbClr val="194071"/>
    </a:accent4>
    <a:accent5>
      <a:srgbClr val="EEDCBE"/>
    </a:accent5>
    <a:accent6>
      <a:srgbClr val="2A6AB8"/>
    </a:accent6>
    <a:hlink>
      <a:srgbClr val="55BF69"/>
    </a:hlink>
    <a:folHlink>
      <a:srgbClr val="9495C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6F4557239C62458946B3DFF5A752B5" ma:contentTypeVersion="0" ma:contentTypeDescription="Create a new document." ma:contentTypeScope="" ma:versionID="1da4a15f821c7d52de72ad0f7dfe6769">
  <xsd:schema xmlns:xsd="http://www.w3.org/2001/XMLSchema" xmlns:xs="http://www.w3.org/2001/XMLSchema" xmlns:p="http://schemas.microsoft.com/office/2006/metadata/properties" xmlns:ns1="http://schemas.microsoft.com/sharepoint/v3" xmlns:ns2="c7121368-ae98-43a1-b233-e93fb5176f78" targetNamespace="http://schemas.microsoft.com/office/2006/metadata/properties" ma:root="true" ma:fieldsID="0cc7cb8128487b8ca57d4f6fe06e9824" ns1:_="" ns2:_="">
    <xsd:import namespace="http://schemas.microsoft.com/sharepoint/v3"/>
    <xsd:import namespace="c7121368-ae98-43a1-b233-e93fb5176f78"/>
    <xsd:element name="properties">
      <xsd:complexType>
        <xsd:sequence>
          <xsd:element name="documentManagement">
            <xsd:complexType>
              <xsd:all>
                <xsd:element ref="ns2:Classification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21368-ae98-43a1-b233-e93fb5176f78" elementFormDefault="qualified">
    <xsd:import namespace="http://schemas.microsoft.com/office/2006/documentManagement/types"/>
    <xsd:import namespace="http://schemas.microsoft.com/office/infopath/2007/PartnerControls"/>
    <xsd:element name="Classification" ma:index="8" nillable="true" ma:displayName="Classification" ma:internalName="Classification" ma:readOnly="tru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E4AD3F-3454-41BC-9DE7-7FECDFA7C935}"/>
</file>

<file path=customXml/itemProps2.xml><?xml version="1.0" encoding="utf-8"?>
<ds:datastoreItem xmlns:ds="http://schemas.openxmlformats.org/officeDocument/2006/customXml" ds:itemID="{A6D4E4B8-ED0C-44E7-81E8-CD55A93BFAC6}">
  <ds:schemaRefs>
    <ds:schemaRef ds:uri="http://schemas.microsoft.com/office/2006/documentManagement/types"/>
    <ds:schemaRef ds:uri="6bac918d-10c0-402e-9e9c-f434aa39f517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5AFFECE-BA7A-4BC4-BA90-AF66CA0593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NRO-AST PPT_Template</Template>
  <TotalTime>71</TotalTime>
  <Words>389</Words>
  <Application>Microsoft Office PowerPoint</Application>
  <PresentationFormat>On-screen Show (4:3)</PresentationFormat>
  <Paragraphs>104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Times New Roman</vt:lpstr>
      <vt:lpstr>NRO-AS&amp;T PPT_Template Dec13</vt:lpstr>
      <vt:lpstr>Closing Slide Master</vt:lpstr>
      <vt:lpstr>FY21-25 AS&amp;T OPEN BAA FRAMEWORK – ARCHITECTURE AFTER NEXT</vt:lpstr>
      <vt:lpstr>Change Management Log</vt:lpstr>
      <vt:lpstr>Project Title</vt:lpstr>
      <vt:lpstr>PowerPoint Presentation</vt:lpstr>
    </vt:vector>
  </TitlesOfParts>
  <Company>DSIL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FY19-20 BAA/GSSA FRAMEWORK – INNOVATION WITH INTENT</dc:title>
  <dc:creator>Rogers Judy L NRO USA CTR</dc:creator>
  <cp:lastModifiedBy>Hughes Jennifer A MAJ NRO-USAF USA MIL</cp:lastModifiedBy>
  <cp:revision>19</cp:revision>
  <cp:lastPrinted>2020-09-14T01:08:09Z</cp:lastPrinted>
  <dcterms:created xsi:type="dcterms:W3CDTF">2019-11-20T16:03:07Z</dcterms:created>
  <dcterms:modified xsi:type="dcterms:W3CDTF">2021-11-19T13:31:22Z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0x010100136F4557239C62458946B3DFF5A752B5</vt:lpwstr>
  </property>
  <property fmtid="{D5CDD505-2E9C-101B-9397-08002B2CF9AE}" pid="3" name="Order">
    <vt:r8>3900</vt:r8>
  </property>
  <property fmtid="{D5CDD505-2E9C-101B-9397-08002B2CF9AE}" pid="4" name="xd_ProgID">
    <vt:lpwstr/>
  </property>
  <property fmtid="{D5CDD505-2E9C-101B-9397-08002B2CF9AE}" pid="5" name="TemplateUrl">
    <vt:lpwstr/>
  </property>
</Properties>
</file>