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heme/themeOverride6.xml" ContentType="application/vnd.openxmlformats-officedocument.themeOverr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heme/themeOverride7.xml" ContentType="application/vnd.openxmlformats-officedocument.themeOverr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23"/>
  </p:notesMasterIdLst>
  <p:handoutMasterIdLst>
    <p:handoutMasterId r:id="rId124"/>
  </p:handoutMasterIdLst>
  <p:sldIdLst>
    <p:sldId id="1720" r:id="rId2"/>
    <p:sldId id="2076138884" r:id="rId3"/>
    <p:sldId id="2076137709" r:id="rId4"/>
    <p:sldId id="1726" r:id="rId5"/>
    <p:sldId id="1728" r:id="rId6"/>
    <p:sldId id="256" r:id="rId7"/>
    <p:sldId id="1729" r:id="rId8"/>
    <p:sldId id="1727" r:id="rId9"/>
    <p:sldId id="2076137656" r:id="rId10"/>
    <p:sldId id="2076137653" r:id="rId11"/>
    <p:sldId id="1892" r:id="rId12"/>
    <p:sldId id="2076137721" r:id="rId13"/>
    <p:sldId id="2076137662" r:id="rId14"/>
    <p:sldId id="2076137715" r:id="rId15"/>
    <p:sldId id="2076137667" r:id="rId16"/>
    <p:sldId id="4368" r:id="rId17"/>
    <p:sldId id="2076137724" r:id="rId18"/>
    <p:sldId id="2076137726" r:id="rId19"/>
    <p:sldId id="2076137725" r:id="rId20"/>
    <p:sldId id="4369" r:id="rId21"/>
    <p:sldId id="2076137668" r:id="rId22"/>
    <p:sldId id="2076137669" r:id="rId23"/>
    <p:sldId id="4372" r:id="rId24"/>
    <p:sldId id="11645" r:id="rId25"/>
    <p:sldId id="11644" r:id="rId26"/>
    <p:sldId id="2076137717" r:id="rId27"/>
    <p:sldId id="2076137718" r:id="rId28"/>
    <p:sldId id="11640" r:id="rId29"/>
    <p:sldId id="2076137712" r:id="rId30"/>
    <p:sldId id="2076137663" r:id="rId31"/>
    <p:sldId id="257" r:id="rId32"/>
    <p:sldId id="2076137691" r:id="rId33"/>
    <p:sldId id="2076137692" r:id="rId34"/>
    <p:sldId id="4592" r:id="rId35"/>
    <p:sldId id="4284" r:id="rId36"/>
    <p:sldId id="4371" r:id="rId37"/>
    <p:sldId id="4283" r:id="rId38"/>
    <p:sldId id="4383" r:id="rId39"/>
    <p:sldId id="4370" r:id="rId40"/>
    <p:sldId id="4599" r:id="rId41"/>
    <p:sldId id="4597" r:id="rId42"/>
    <p:sldId id="4598" r:id="rId43"/>
    <p:sldId id="4615" r:id="rId44"/>
    <p:sldId id="4608" r:id="rId45"/>
    <p:sldId id="2076137713" r:id="rId46"/>
    <p:sldId id="2076137675" r:id="rId47"/>
    <p:sldId id="258" r:id="rId48"/>
    <p:sldId id="283" r:id="rId49"/>
    <p:sldId id="2076137678" r:id="rId50"/>
    <p:sldId id="2076137693" r:id="rId51"/>
    <p:sldId id="2076137676" r:id="rId52"/>
    <p:sldId id="1908" r:id="rId53"/>
    <p:sldId id="2076137679" r:id="rId54"/>
    <p:sldId id="2076137681" r:id="rId55"/>
    <p:sldId id="2076137694" r:id="rId56"/>
    <p:sldId id="2076137680" r:id="rId57"/>
    <p:sldId id="2076137695" r:id="rId58"/>
    <p:sldId id="11827" r:id="rId59"/>
    <p:sldId id="1734" r:id="rId60"/>
    <p:sldId id="2076137696" r:id="rId61"/>
    <p:sldId id="2076138885" r:id="rId62"/>
    <p:sldId id="2076137697" r:id="rId63"/>
    <p:sldId id="2076137698" r:id="rId64"/>
    <p:sldId id="265" r:id="rId65"/>
    <p:sldId id="2076137702" r:id="rId66"/>
    <p:sldId id="2076137700" r:id="rId67"/>
    <p:sldId id="2076137701" r:id="rId68"/>
    <p:sldId id="2076137727" r:id="rId69"/>
    <p:sldId id="263" r:id="rId70"/>
    <p:sldId id="262" r:id="rId71"/>
    <p:sldId id="267" r:id="rId72"/>
    <p:sldId id="2076137704" r:id="rId73"/>
    <p:sldId id="2076137705" r:id="rId74"/>
    <p:sldId id="285" r:id="rId75"/>
    <p:sldId id="2076137703" r:id="rId76"/>
    <p:sldId id="2076137708" r:id="rId77"/>
    <p:sldId id="4321" r:id="rId78"/>
    <p:sldId id="1921" r:id="rId79"/>
    <p:sldId id="4311" r:id="rId80"/>
    <p:sldId id="1919" r:id="rId81"/>
    <p:sldId id="271" r:id="rId82"/>
    <p:sldId id="272" r:id="rId83"/>
    <p:sldId id="274" r:id="rId84"/>
    <p:sldId id="275" r:id="rId85"/>
    <p:sldId id="276" r:id="rId86"/>
    <p:sldId id="273" r:id="rId87"/>
    <p:sldId id="2076137728" r:id="rId88"/>
    <p:sldId id="278" r:id="rId89"/>
    <p:sldId id="279" r:id="rId90"/>
    <p:sldId id="280" r:id="rId91"/>
    <p:sldId id="281" r:id="rId92"/>
    <p:sldId id="282" r:id="rId93"/>
    <p:sldId id="2076137714" r:id="rId94"/>
    <p:sldId id="287" r:id="rId95"/>
    <p:sldId id="289" r:id="rId96"/>
    <p:sldId id="290" r:id="rId97"/>
    <p:sldId id="291" r:id="rId98"/>
    <p:sldId id="292" r:id="rId99"/>
    <p:sldId id="293" r:id="rId100"/>
    <p:sldId id="300" r:id="rId101"/>
    <p:sldId id="301" r:id="rId102"/>
    <p:sldId id="302" r:id="rId103"/>
    <p:sldId id="303" r:id="rId104"/>
    <p:sldId id="304" r:id="rId105"/>
    <p:sldId id="305" r:id="rId106"/>
    <p:sldId id="306" r:id="rId107"/>
    <p:sldId id="307" r:id="rId108"/>
    <p:sldId id="308" r:id="rId109"/>
    <p:sldId id="309" r:id="rId110"/>
    <p:sldId id="310" r:id="rId111"/>
    <p:sldId id="311" r:id="rId112"/>
    <p:sldId id="312" r:id="rId113"/>
    <p:sldId id="313" r:id="rId114"/>
    <p:sldId id="2076137710" r:id="rId115"/>
    <p:sldId id="314" r:id="rId116"/>
    <p:sldId id="2076137706" r:id="rId117"/>
    <p:sldId id="2076137707" r:id="rId118"/>
    <p:sldId id="2076137711" r:id="rId119"/>
    <p:sldId id="324" r:id="rId120"/>
    <p:sldId id="325" r:id="rId121"/>
    <p:sldId id="1532" r:id="rId12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720"/>
            <p14:sldId id="2076138884"/>
            <p14:sldId id="2076137709"/>
          </p14:sldIdLst>
        </p14:section>
        <p14:section name="Overview" id="{5EC7703A-D033-42B2-AF6F-3C69B587DC2B}">
          <p14:sldIdLst>
            <p14:sldId id="1726"/>
            <p14:sldId id="1728"/>
            <p14:sldId id="256"/>
            <p14:sldId id="1729"/>
            <p14:sldId id="1727"/>
            <p14:sldId id="2076137656"/>
            <p14:sldId id="2076137653"/>
            <p14:sldId id="1892"/>
            <p14:sldId id="2076137721"/>
            <p14:sldId id="2076137662"/>
            <p14:sldId id="2076137715"/>
          </p14:sldIdLst>
        </p14:section>
        <p14:section name="Adding AuthN" id="{BC5A1DED-6DF6-4D61-969B-3C2C7AC6A988}">
          <p14:sldIdLst>
            <p14:sldId id="2076137667"/>
            <p14:sldId id="4368"/>
            <p14:sldId id="2076137724"/>
            <p14:sldId id="2076137726"/>
            <p14:sldId id="2076137725"/>
            <p14:sldId id="4369"/>
            <p14:sldId id="2076137668"/>
            <p14:sldId id="2076137669"/>
            <p14:sldId id="4372"/>
            <p14:sldId id="11645"/>
            <p14:sldId id="11644"/>
            <p14:sldId id="2076137717"/>
            <p14:sldId id="2076137718"/>
            <p14:sldId id="11640"/>
            <p14:sldId id="2076137712"/>
          </p14:sldIdLst>
        </p14:section>
        <p14:section name="AuthN Foundation" id="{AA9A272B-1922-4C73-9FAF-4B3AA47CC4E6}">
          <p14:sldIdLst>
            <p14:sldId id="2076137663"/>
            <p14:sldId id="257"/>
            <p14:sldId id="2076137691"/>
            <p14:sldId id="2076137692"/>
            <p14:sldId id="4592"/>
            <p14:sldId id="4284"/>
            <p14:sldId id="4371"/>
            <p14:sldId id="4283"/>
            <p14:sldId id="4383"/>
            <p14:sldId id="4370"/>
            <p14:sldId id="4599"/>
            <p14:sldId id="4597"/>
            <p14:sldId id="4598"/>
            <p14:sldId id="4615"/>
            <p14:sldId id="4608"/>
            <p14:sldId id="2076137713"/>
          </p14:sldIdLst>
        </p14:section>
        <p14:section name="Token Customization" id="{48E0E71B-4DAD-48EA-B020-B3F43A2BCFA9}">
          <p14:sldIdLst>
            <p14:sldId id="2076137675"/>
            <p14:sldId id="258"/>
            <p14:sldId id="283"/>
            <p14:sldId id="2076137678"/>
            <p14:sldId id="2076137693"/>
            <p14:sldId id="2076137676"/>
            <p14:sldId id="1908"/>
            <p14:sldId id="2076137679"/>
            <p14:sldId id="2076137681"/>
            <p14:sldId id="2076137694"/>
            <p14:sldId id="2076137680"/>
            <p14:sldId id="2076137695"/>
            <p14:sldId id="11827"/>
            <p14:sldId id="1734"/>
          </p14:sldIdLst>
        </p14:section>
        <p14:section name="AuthZ Foundation" id="{059FA833-999D-41C9-8559-3AEEFF18B3C1}">
          <p14:sldIdLst>
            <p14:sldId id="2076137696"/>
            <p14:sldId id="2076138885"/>
            <p14:sldId id="2076137697"/>
            <p14:sldId id="2076137698"/>
            <p14:sldId id="265"/>
            <p14:sldId id="2076137702"/>
            <p14:sldId id="2076137700"/>
            <p14:sldId id="2076137701"/>
            <p14:sldId id="2076137727"/>
            <p14:sldId id="263"/>
            <p14:sldId id="262"/>
            <p14:sldId id="267"/>
            <p14:sldId id="2076137704"/>
            <p14:sldId id="2076137705"/>
            <p14:sldId id="285"/>
            <p14:sldId id="2076137703"/>
            <p14:sldId id="2076137708"/>
            <p14:sldId id="4321"/>
            <p14:sldId id="1921"/>
            <p14:sldId id="4311"/>
            <p14:sldId id="1919"/>
            <p14:sldId id="271"/>
            <p14:sldId id="272"/>
            <p14:sldId id="274"/>
            <p14:sldId id="275"/>
            <p14:sldId id="276"/>
            <p14:sldId id="273"/>
            <p14:sldId id="2076137728"/>
            <p14:sldId id="278"/>
            <p14:sldId id="279"/>
            <p14:sldId id="280"/>
            <p14:sldId id="281"/>
            <p14:sldId id="282"/>
            <p14:sldId id="2076137714"/>
          </p14:sldIdLst>
        </p14:section>
        <p14:section name="Protecting API" id="{B3346204-884B-47B9-8FC2-00E34984D8DF}">
          <p14:sldIdLst>
            <p14:sldId id="287"/>
            <p14:sldId id="289"/>
            <p14:sldId id="290"/>
            <p14:sldId id="291"/>
            <p14:sldId id="292"/>
            <p14:sldId id="293"/>
            <p14:sldId id="300"/>
            <p14:sldId id="301"/>
            <p14:sldId id="302"/>
            <p14:sldId id="303"/>
            <p14:sldId id="304"/>
            <p14:sldId id="305"/>
            <p14:sldId id="306"/>
            <p14:sldId id="307"/>
            <p14:sldId id="308"/>
            <p14:sldId id="309"/>
            <p14:sldId id="310"/>
            <p14:sldId id="311"/>
            <p14:sldId id="312"/>
            <p14:sldId id="313"/>
            <p14:sldId id="2076137710"/>
          </p14:sldIdLst>
        </p14:section>
        <p14:section name="App Permissions" id="{B427D0AC-778B-4154-96EE-EAF15935847D}">
          <p14:sldIdLst>
            <p14:sldId id="314"/>
            <p14:sldId id="2076137706"/>
            <p14:sldId id="2076137707"/>
            <p14:sldId id="2076137711"/>
          </p14:sldIdLst>
        </p14:section>
        <p14:section name="Close out" id="{8A40355E-4FB5-451D-B4F7-627BA7E35171}">
          <p14:sldIdLst>
            <p14:sldId id="324"/>
            <p14:sldId id="325"/>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E6FF"/>
    <a:srgbClr val="FEF000"/>
    <a:srgbClr val="000000"/>
    <a:srgbClr val="3B2E58"/>
    <a:srgbClr val="243A5E"/>
    <a:srgbClr val="274B47"/>
    <a:srgbClr val="2F2F2F"/>
    <a:srgbClr val="525252"/>
    <a:srgbClr val="054B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6" d="100"/>
          <a:sy n="136" d="100"/>
        </p:scale>
        <p:origin x="408" y="11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handoutMaster" Target="handoutMasters/handout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microsoft.com/office/2018/10/relationships/authors" Targe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5/27/2021 3:25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5/27/2021 3:25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5/27/2021 3:25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946009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72FA395-4F39-4CF9-B988-C2037363A195}"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5/27/2021 3:25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CA35EDC5-B7BE-4B22-AB73-1D2C43849FD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41922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455365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FB1EB49-0EA5-45EE-BFBD-F9F6BFC2FE5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5/27/2021 3:25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506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50">
              <a:cs typeface="Segoe UI"/>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FB1EB49-0EA5-45EE-BFBD-F9F6BFC2FE5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5/27/2021 3:25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506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50">
              <a:cs typeface="Segoe UI"/>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FB1EB49-0EA5-45EE-BFBD-F9F6BFC2FE5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5/27/2021 3:25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506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FB1EB49-0EA5-45EE-BFBD-F9F6BFC2FE5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5/27/2021 3:25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506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C334B3B1-DAD5-48DF-B36F-DB16D6B55898}"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378156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482FAF3C-B8E4-4B0F-AAB9-E0D047C9298D}"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740023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110897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635247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792379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488636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1723512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2473913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4205997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47472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24167762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1393220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33378971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4126266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3781225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6527457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2355493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6403568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1449000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B44C4B-E218-4158-810E-47EF8FD635FD}"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5/27/2021 3:25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80640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64</a:t>
            </a:fld>
            <a:endParaRPr lang="en-US"/>
          </a:p>
        </p:txBody>
      </p:sp>
    </p:spTree>
    <p:extLst>
      <p:ext uri="{BB962C8B-B14F-4D97-AF65-F5344CB8AC3E}">
        <p14:creationId xmlns:p14="http://schemas.microsoft.com/office/powerpoint/2010/main" val="24555454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66</a:t>
            </a:fld>
            <a:endParaRPr lang="en-US"/>
          </a:p>
        </p:txBody>
      </p:sp>
    </p:spTree>
    <p:extLst>
      <p:ext uri="{BB962C8B-B14F-4D97-AF65-F5344CB8AC3E}">
        <p14:creationId xmlns:p14="http://schemas.microsoft.com/office/powerpoint/2010/main" val="31746996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68</a:t>
            </a:fld>
            <a:endParaRPr lang="en-US"/>
          </a:p>
        </p:txBody>
      </p:sp>
    </p:spTree>
    <p:extLst>
      <p:ext uri="{BB962C8B-B14F-4D97-AF65-F5344CB8AC3E}">
        <p14:creationId xmlns:p14="http://schemas.microsoft.com/office/powerpoint/2010/main" val="87476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69</a:t>
            </a:fld>
            <a:endParaRPr lang="en-US"/>
          </a:p>
        </p:txBody>
      </p:sp>
    </p:spTree>
    <p:extLst>
      <p:ext uri="{BB962C8B-B14F-4D97-AF65-F5344CB8AC3E}">
        <p14:creationId xmlns:p14="http://schemas.microsoft.com/office/powerpoint/2010/main" val="1703087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70</a:t>
            </a:fld>
            <a:endParaRPr lang="en-US"/>
          </a:p>
        </p:txBody>
      </p:sp>
    </p:spTree>
    <p:extLst>
      <p:ext uri="{BB962C8B-B14F-4D97-AF65-F5344CB8AC3E}">
        <p14:creationId xmlns:p14="http://schemas.microsoft.com/office/powerpoint/2010/main" val="37534560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56DD3D-56F4-4FF1-BB12-AA342B3D84A6}" type="datetime8">
              <a:rPr lang="en-US" smtClean="0"/>
              <a:t>5/27/2021 3:25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71</a:t>
            </a:fld>
            <a:endParaRPr lang="en-US"/>
          </a:p>
        </p:txBody>
      </p:sp>
    </p:spTree>
    <p:extLst>
      <p:ext uri="{BB962C8B-B14F-4D97-AF65-F5344CB8AC3E}">
        <p14:creationId xmlns:p14="http://schemas.microsoft.com/office/powerpoint/2010/main" val="3794553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9505322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73</a:t>
            </a:fld>
            <a:endParaRPr lang="en-US"/>
          </a:p>
        </p:txBody>
      </p:sp>
    </p:spTree>
    <p:extLst>
      <p:ext uri="{BB962C8B-B14F-4D97-AF65-F5344CB8AC3E}">
        <p14:creationId xmlns:p14="http://schemas.microsoft.com/office/powerpoint/2010/main" val="31746996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56DD3D-56F4-4FF1-BB12-AA342B3D84A6}" type="datetime8">
              <a:rPr lang="en-US" smtClean="0"/>
              <a:t>5/27/2021 3:25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75</a:t>
            </a:fld>
            <a:endParaRPr lang="en-US"/>
          </a:p>
        </p:txBody>
      </p:sp>
    </p:spTree>
    <p:extLst>
      <p:ext uri="{BB962C8B-B14F-4D97-AF65-F5344CB8AC3E}">
        <p14:creationId xmlns:p14="http://schemas.microsoft.com/office/powerpoint/2010/main" val="37945539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5FAFDE-5384-475F-AC55-2D8BC34AA4C7}" type="slidenum">
              <a:rPr lang="en-AU" smtClean="0"/>
              <a:t>82</a:t>
            </a:fld>
            <a:endParaRPr lang="en-AU"/>
          </a:p>
        </p:txBody>
      </p:sp>
    </p:spTree>
    <p:extLst>
      <p:ext uri="{BB962C8B-B14F-4D97-AF65-F5344CB8AC3E}">
        <p14:creationId xmlns:p14="http://schemas.microsoft.com/office/powerpoint/2010/main" val="42685620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86</a:t>
            </a:fld>
            <a:endParaRPr lang="en-US"/>
          </a:p>
        </p:txBody>
      </p:sp>
    </p:spTree>
    <p:extLst>
      <p:ext uri="{BB962C8B-B14F-4D97-AF65-F5344CB8AC3E}">
        <p14:creationId xmlns:p14="http://schemas.microsoft.com/office/powerpoint/2010/main" val="9300626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5/27/2021 3:25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87</a:t>
            </a:fld>
            <a:endParaRPr lang="en-US"/>
          </a:p>
        </p:txBody>
      </p:sp>
    </p:spTree>
    <p:extLst>
      <p:ext uri="{BB962C8B-B14F-4D97-AF65-F5344CB8AC3E}">
        <p14:creationId xmlns:p14="http://schemas.microsoft.com/office/powerpoint/2010/main" val="35424182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5/27/2021 3:25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88</a:t>
            </a:fld>
            <a:endParaRPr lang="en-US"/>
          </a:p>
        </p:txBody>
      </p:sp>
    </p:spTree>
    <p:extLst>
      <p:ext uri="{BB962C8B-B14F-4D97-AF65-F5344CB8AC3E}">
        <p14:creationId xmlns:p14="http://schemas.microsoft.com/office/powerpoint/2010/main" val="10009208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5/27/2021 3:25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89</a:t>
            </a:fld>
            <a:endParaRPr lang="en-US"/>
          </a:p>
        </p:txBody>
      </p:sp>
    </p:spTree>
    <p:extLst>
      <p:ext uri="{BB962C8B-B14F-4D97-AF65-F5344CB8AC3E}">
        <p14:creationId xmlns:p14="http://schemas.microsoft.com/office/powerpoint/2010/main" val="39645233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5/27/2021 3:25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90</a:t>
            </a:fld>
            <a:endParaRPr lang="en-US"/>
          </a:p>
        </p:txBody>
      </p:sp>
    </p:spTree>
    <p:extLst>
      <p:ext uri="{BB962C8B-B14F-4D97-AF65-F5344CB8AC3E}">
        <p14:creationId xmlns:p14="http://schemas.microsoft.com/office/powerpoint/2010/main" val="10768013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5/27/2021 3:25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91</a:t>
            </a:fld>
            <a:endParaRPr lang="en-US"/>
          </a:p>
        </p:txBody>
      </p:sp>
    </p:spTree>
    <p:extLst>
      <p:ext uri="{BB962C8B-B14F-4D97-AF65-F5344CB8AC3E}">
        <p14:creationId xmlns:p14="http://schemas.microsoft.com/office/powerpoint/2010/main" val="30611522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5/27/2021 3:25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92</a:t>
            </a:fld>
            <a:endParaRPr lang="en-US"/>
          </a:p>
        </p:txBody>
      </p:sp>
    </p:spTree>
    <p:extLst>
      <p:ext uri="{BB962C8B-B14F-4D97-AF65-F5344CB8AC3E}">
        <p14:creationId xmlns:p14="http://schemas.microsoft.com/office/powerpoint/2010/main" val="431387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E4DC53F3-28F4-4791-95D7-F8F561B6C04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921336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95</a:t>
            </a:fld>
            <a:endParaRPr lang="en-US"/>
          </a:p>
        </p:txBody>
      </p:sp>
    </p:spTree>
    <p:extLst>
      <p:ext uri="{BB962C8B-B14F-4D97-AF65-F5344CB8AC3E}">
        <p14:creationId xmlns:p14="http://schemas.microsoft.com/office/powerpoint/2010/main" val="4576180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5/27/2021 3:25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96</a:t>
            </a:fld>
            <a:endParaRPr lang="en-US"/>
          </a:p>
        </p:txBody>
      </p:sp>
    </p:spTree>
    <p:extLst>
      <p:ext uri="{BB962C8B-B14F-4D97-AF65-F5344CB8AC3E}">
        <p14:creationId xmlns:p14="http://schemas.microsoft.com/office/powerpoint/2010/main" val="34594934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98</a:t>
            </a:fld>
            <a:endParaRPr lang="en-US"/>
          </a:p>
        </p:txBody>
      </p:sp>
    </p:spTree>
    <p:extLst>
      <p:ext uri="{BB962C8B-B14F-4D97-AF65-F5344CB8AC3E}">
        <p14:creationId xmlns:p14="http://schemas.microsoft.com/office/powerpoint/2010/main" val="34585982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99</a:t>
            </a:fld>
            <a:endParaRPr lang="en-US"/>
          </a:p>
        </p:txBody>
      </p:sp>
    </p:spTree>
    <p:extLst>
      <p:ext uri="{BB962C8B-B14F-4D97-AF65-F5344CB8AC3E}">
        <p14:creationId xmlns:p14="http://schemas.microsoft.com/office/powerpoint/2010/main" val="25335292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100</a:t>
            </a:fld>
            <a:endParaRPr lang="en-US"/>
          </a:p>
        </p:txBody>
      </p:sp>
    </p:spTree>
    <p:extLst>
      <p:ext uri="{BB962C8B-B14F-4D97-AF65-F5344CB8AC3E}">
        <p14:creationId xmlns:p14="http://schemas.microsoft.com/office/powerpoint/2010/main" val="33879665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101</a:t>
            </a:fld>
            <a:endParaRPr lang="en-US"/>
          </a:p>
        </p:txBody>
      </p:sp>
    </p:spTree>
    <p:extLst>
      <p:ext uri="{BB962C8B-B14F-4D97-AF65-F5344CB8AC3E}">
        <p14:creationId xmlns:p14="http://schemas.microsoft.com/office/powerpoint/2010/main" val="4576180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102</a:t>
            </a:fld>
            <a:endParaRPr lang="en-US"/>
          </a:p>
        </p:txBody>
      </p:sp>
    </p:spTree>
    <p:extLst>
      <p:ext uri="{BB962C8B-B14F-4D97-AF65-F5344CB8AC3E}">
        <p14:creationId xmlns:p14="http://schemas.microsoft.com/office/powerpoint/2010/main" val="24299435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103</a:t>
            </a:fld>
            <a:endParaRPr lang="en-US"/>
          </a:p>
        </p:txBody>
      </p:sp>
    </p:spTree>
    <p:extLst>
      <p:ext uri="{BB962C8B-B14F-4D97-AF65-F5344CB8AC3E}">
        <p14:creationId xmlns:p14="http://schemas.microsoft.com/office/powerpoint/2010/main" val="4452312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104</a:t>
            </a:fld>
            <a:endParaRPr lang="en-US"/>
          </a:p>
        </p:txBody>
      </p:sp>
    </p:spTree>
    <p:extLst>
      <p:ext uri="{BB962C8B-B14F-4D97-AF65-F5344CB8AC3E}">
        <p14:creationId xmlns:p14="http://schemas.microsoft.com/office/powerpoint/2010/main" val="22717712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4432" lvl="1" indent="-171450">
              <a:buFont typeface="Arial" panose="020B0604020202020204" pitchFamily="34" charset="0"/>
              <a:buChar cha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105</a:t>
            </a:fld>
            <a:endParaRPr lang="en-US"/>
          </a:p>
        </p:txBody>
      </p:sp>
    </p:spTree>
    <p:extLst>
      <p:ext uri="{BB962C8B-B14F-4D97-AF65-F5344CB8AC3E}">
        <p14:creationId xmlns:p14="http://schemas.microsoft.com/office/powerpoint/2010/main" val="259108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4981518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106</a:t>
            </a:fld>
            <a:endParaRPr lang="en-US"/>
          </a:p>
        </p:txBody>
      </p:sp>
    </p:spTree>
    <p:extLst>
      <p:ext uri="{BB962C8B-B14F-4D97-AF65-F5344CB8AC3E}">
        <p14:creationId xmlns:p14="http://schemas.microsoft.com/office/powerpoint/2010/main" val="22242520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4432" lvl="1" indent="-171450">
              <a:buFont typeface="Arial" panose="020B0604020202020204" pitchFamily="34" charset="0"/>
              <a:buChar cha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107</a:t>
            </a:fld>
            <a:endParaRPr lang="en-US"/>
          </a:p>
        </p:txBody>
      </p:sp>
    </p:spTree>
    <p:extLst>
      <p:ext uri="{BB962C8B-B14F-4D97-AF65-F5344CB8AC3E}">
        <p14:creationId xmlns:p14="http://schemas.microsoft.com/office/powerpoint/2010/main" val="16256390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108</a:t>
            </a:fld>
            <a:endParaRPr lang="en-US"/>
          </a:p>
        </p:txBody>
      </p:sp>
    </p:spTree>
    <p:extLst>
      <p:ext uri="{BB962C8B-B14F-4D97-AF65-F5344CB8AC3E}">
        <p14:creationId xmlns:p14="http://schemas.microsoft.com/office/powerpoint/2010/main" val="31277426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109</a:t>
            </a:fld>
            <a:endParaRPr lang="en-US"/>
          </a:p>
        </p:txBody>
      </p:sp>
    </p:spTree>
    <p:extLst>
      <p:ext uri="{BB962C8B-B14F-4D97-AF65-F5344CB8AC3E}">
        <p14:creationId xmlns:p14="http://schemas.microsoft.com/office/powerpoint/2010/main" val="2347760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110</a:t>
            </a:fld>
            <a:endParaRPr lang="en-US"/>
          </a:p>
        </p:txBody>
      </p:sp>
    </p:spTree>
    <p:extLst>
      <p:ext uri="{BB962C8B-B14F-4D97-AF65-F5344CB8AC3E}">
        <p14:creationId xmlns:p14="http://schemas.microsoft.com/office/powerpoint/2010/main" val="22826121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111</a:t>
            </a:fld>
            <a:endParaRPr lang="en-US"/>
          </a:p>
        </p:txBody>
      </p:sp>
    </p:spTree>
    <p:extLst>
      <p:ext uri="{BB962C8B-B14F-4D97-AF65-F5344CB8AC3E}">
        <p14:creationId xmlns:p14="http://schemas.microsoft.com/office/powerpoint/2010/main" val="7557585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112</a:t>
            </a:fld>
            <a:endParaRPr lang="en-US"/>
          </a:p>
        </p:txBody>
      </p:sp>
    </p:spTree>
    <p:extLst>
      <p:ext uri="{BB962C8B-B14F-4D97-AF65-F5344CB8AC3E}">
        <p14:creationId xmlns:p14="http://schemas.microsoft.com/office/powerpoint/2010/main" val="12964208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113</a:t>
            </a:fld>
            <a:endParaRPr lang="en-US"/>
          </a:p>
        </p:txBody>
      </p:sp>
    </p:spTree>
    <p:extLst>
      <p:ext uri="{BB962C8B-B14F-4D97-AF65-F5344CB8AC3E}">
        <p14:creationId xmlns:p14="http://schemas.microsoft.com/office/powerpoint/2010/main" val="5516534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B44C4B-E218-4158-810E-47EF8FD635FD}"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5/27/2021 3:25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77344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117</a:t>
            </a:fld>
            <a:endParaRPr lang="en-US"/>
          </a:p>
        </p:txBody>
      </p:sp>
    </p:spTree>
    <p:extLst>
      <p:ext uri="{BB962C8B-B14F-4D97-AF65-F5344CB8AC3E}">
        <p14:creationId xmlns:p14="http://schemas.microsoft.com/office/powerpoint/2010/main" val="2031704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7221598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5/27/2021 3:25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121</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C334B3B1-DAD5-48DF-B36F-DB16D6B55898}" type="datetime8">
              <a:rPr lang="en-US" smtClean="0"/>
              <a:t>5/27/2021 3:25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160362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1153744" marR="0" lvl="0" indent="0" algn="l" defTabSz="1845383" rtl="0" eaLnBrk="0" fontAlgn="auto" latinLnBrk="0" hangingPunct="0">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24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5/27/2021 3:25 PM</a:t>
            </a:fld>
            <a:endParaRPr kumimoji="0" lang="en-US" sz="24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24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24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5039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FFFF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D9EBD347-2E5F-4FEE-B83B-C065E98D712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grpSp>
        <p:nvGrpSpPr>
          <p:cNvPr id="11" name="Gruppieren 10">
            <a:extLst>
              <a:ext uri="{FF2B5EF4-FFF2-40B4-BE49-F238E27FC236}">
                <a16:creationId xmlns:a16="http://schemas.microsoft.com/office/drawing/2014/main" id="{6A7C496F-4816-4BE4-A46B-5E05E0DC2C4B}"/>
              </a:ext>
            </a:extLst>
          </p:cNvPr>
          <p:cNvGrpSpPr/>
          <p:nvPr userDrawn="1"/>
        </p:nvGrpSpPr>
        <p:grpSpPr>
          <a:xfrm>
            <a:off x="529452" y="6278986"/>
            <a:ext cx="1007564" cy="338555"/>
            <a:chOff x="582042" y="6267325"/>
            <a:chExt cx="1007564" cy="338555"/>
          </a:xfrm>
        </p:grpSpPr>
        <p:sp>
          <p:nvSpPr>
            <p:cNvPr id="12" name="Textfeld 11">
              <a:extLst>
                <a:ext uri="{FF2B5EF4-FFF2-40B4-BE49-F238E27FC236}">
                  <a16:creationId xmlns:a16="http://schemas.microsoft.com/office/drawing/2014/main" id="{6FABBED3-DD30-4C46-A552-F939513D3321}"/>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3" name="Picture 4">
              <a:extLst>
                <a:ext uri="{FF2B5EF4-FFF2-40B4-BE49-F238E27FC236}">
                  <a16:creationId xmlns:a16="http://schemas.microsoft.com/office/drawing/2014/main" id="{4C4275FD-753C-499C-9666-C6AD34E86E3B}"/>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de-DE"/>
              <a:t>Mastertextformat bearbeiten</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de-DE"/>
              <a:t>Mastertitelformat bearbeiten</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de-DE"/>
              <a:t>Mastertitelformat bearbeiten</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de-DE"/>
              <a:t>Mastertitelformat bearbeiten</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de-DE"/>
              <a:t>Mastertitelformat bearbeiten</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de-DE"/>
              <a:t>Mastertextformat bearbeiten</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de-DE"/>
              <a:t>Mastertextformat bearbeiten</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grpSp>
        <p:nvGrpSpPr>
          <p:cNvPr id="12" name="Gruppieren 11">
            <a:extLst>
              <a:ext uri="{FF2B5EF4-FFF2-40B4-BE49-F238E27FC236}">
                <a16:creationId xmlns:a16="http://schemas.microsoft.com/office/drawing/2014/main" id="{208BAFF4-DD54-4BB8-848E-E552D68860C3}"/>
              </a:ext>
            </a:extLst>
          </p:cNvPr>
          <p:cNvGrpSpPr/>
          <p:nvPr userDrawn="1"/>
        </p:nvGrpSpPr>
        <p:grpSpPr>
          <a:xfrm>
            <a:off x="10903384" y="6400800"/>
            <a:ext cx="1007564" cy="338555"/>
            <a:chOff x="582042" y="6267325"/>
            <a:chExt cx="1007564" cy="338555"/>
          </a:xfrm>
        </p:grpSpPr>
        <p:sp>
          <p:nvSpPr>
            <p:cNvPr id="14" name="Textfeld 13">
              <a:extLst>
                <a:ext uri="{FF2B5EF4-FFF2-40B4-BE49-F238E27FC236}">
                  <a16:creationId xmlns:a16="http://schemas.microsoft.com/office/drawing/2014/main" id="{0F7114C8-9854-4D0C-B43E-81F14618ECC9}"/>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5" name="Picture 4">
              <a:extLst>
                <a:ext uri="{FF2B5EF4-FFF2-40B4-BE49-F238E27FC236}">
                  <a16:creationId xmlns:a16="http://schemas.microsoft.com/office/drawing/2014/main" id="{E0E569CD-D5DB-4D07-87F0-96F7744EC6D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de-DE"/>
              <a:t>Mastertitelformat bearbeiten</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de-DE"/>
              <a:t>Mastertextformat bearbeiten</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de-DE"/>
              <a:t>Mastertextformat bearbeiten</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de-DE"/>
              <a:t>Mastertextformat bearbeiten</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grpSp>
        <p:nvGrpSpPr>
          <p:cNvPr id="17" name="Gruppieren 16">
            <a:extLst>
              <a:ext uri="{FF2B5EF4-FFF2-40B4-BE49-F238E27FC236}">
                <a16:creationId xmlns:a16="http://schemas.microsoft.com/office/drawing/2014/main" id="{E9591633-40BC-4F0D-B963-F7734E9480FE}"/>
              </a:ext>
            </a:extLst>
          </p:cNvPr>
          <p:cNvGrpSpPr/>
          <p:nvPr userDrawn="1"/>
        </p:nvGrpSpPr>
        <p:grpSpPr>
          <a:xfrm>
            <a:off x="10903384" y="6400800"/>
            <a:ext cx="1007564" cy="338555"/>
            <a:chOff x="582042" y="6267325"/>
            <a:chExt cx="1007564" cy="338555"/>
          </a:xfrm>
        </p:grpSpPr>
        <p:sp>
          <p:nvSpPr>
            <p:cNvPr id="18" name="Textfeld 17">
              <a:extLst>
                <a:ext uri="{FF2B5EF4-FFF2-40B4-BE49-F238E27FC236}">
                  <a16:creationId xmlns:a16="http://schemas.microsoft.com/office/drawing/2014/main" id="{4F407A92-B721-4750-8208-9658CA62C353}"/>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9" name="Picture 4">
              <a:extLst>
                <a:ext uri="{FF2B5EF4-FFF2-40B4-BE49-F238E27FC236}">
                  <a16:creationId xmlns:a16="http://schemas.microsoft.com/office/drawing/2014/main" id="{5C2FC884-031E-4949-987F-5D5630D0C07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de-DE"/>
              <a:t>Mastertitelformat bearbeiten</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de-DE"/>
              <a:t>Mastertextformat bearbeiten</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de-DE"/>
              <a:t>Mastertextformat bearbeiten</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de-DE"/>
              <a:t>Mastertextformat bearbeiten</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de-DE"/>
              <a:t>Mastertextformat bearbeiten</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grpSp>
        <p:nvGrpSpPr>
          <p:cNvPr id="19" name="Gruppieren 18">
            <a:extLst>
              <a:ext uri="{FF2B5EF4-FFF2-40B4-BE49-F238E27FC236}">
                <a16:creationId xmlns:a16="http://schemas.microsoft.com/office/drawing/2014/main" id="{17B20423-853E-45AE-8C0C-360DA4B24FA7}"/>
              </a:ext>
            </a:extLst>
          </p:cNvPr>
          <p:cNvGrpSpPr/>
          <p:nvPr userDrawn="1"/>
        </p:nvGrpSpPr>
        <p:grpSpPr>
          <a:xfrm>
            <a:off x="10903384" y="6400800"/>
            <a:ext cx="1007564" cy="338555"/>
            <a:chOff x="582042" y="6267325"/>
            <a:chExt cx="1007564" cy="338555"/>
          </a:xfrm>
        </p:grpSpPr>
        <p:sp>
          <p:nvSpPr>
            <p:cNvPr id="20" name="Textfeld 19">
              <a:extLst>
                <a:ext uri="{FF2B5EF4-FFF2-40B4-BE49-F238E27FC236}">
                  <a16:creationId xmlns:a16="http://schemas.microsoft.com/office/drawing/2014/main" id="{556D6BA7-E512-4D00-98FF-BB33912E3528}"/>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21" name="Picture 4">
              <a:extLst>
                <a:ext uri="{FF2B5EF4-FFF2-40B4-BE49-F238E27FC236}">
                  <a16:creationId xmlns:a16="http://schemas.microsoft.com/office/drawing/2014/main" id="{0F77FC55-587C-4ECE-98F3-4290906AA06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de-DE"/>
              <a:t>Mastertitelformat bearbeiten</a:t>
            </a:r>
            <a:endParaRPr lang="en-US"/>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grpSp>
        <p:nvGrpSpPr>
          <p:cNvPr id="9" name="Gruppieren 8">
            <a:extLst>
              <a:ext uri="{FF2B5EF4-FFF2-40B4-BE49-F238E27FC236}">
                <a16:creationId xmlns:a16="http://schemas.microsoft.com/office/drawing/2014/main" id="{C234BDC0-95EA-4258-9B6F-E2622F129B85}"/>
              </a:ext>
            </a:extLst>
          </p:cNvPr>
          <p:cNvGrpSpPr/>
          <p:nvPr userDrawn="1"/>
        </p:nvGrpSpPr>
        <p:grpSpPr>
          <a:xfrm>
            <a:off x="10903384" y="6400800"/>
            <a:ext cx="1007564" cy="338555"/>
            <a:chOff x="582042" y="6267325"/>
            <a:chExt cx="1007564" cy="338555"/>
          </a:xfrm>
        </p:grpSpPr>
        <p:sp>
          <p:nvSpPr>
            <p:cNvPr id="10" name="Textfeld 9">
              <a:extLst>
                <a:ext uri="{FF2B5EF4-FFF2-40B4-BE49-F238E27FC236}">
                  <a16:creationId xmlns:a16="http://schemas.microsoft.com/office/drawing/2014/main" id="{BDB77650-1DB5-4783-9D6D-01E101FCB996}"/>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1" name="Picture 4">
              <a:extLst>
                <a:ext uri="{FF2B5EF4-FFF2-40B4-BE49-F238E27FC236}">
                  <a16:creationId xmlns:a16="http://schemas.microsoft.com/office/drawing/2014/main" id="{6B4EB859-FC51-4AB1-9121-B05503F2C41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de-DE"/>
              <a:t>Mastertitelformat bearbeiten</a:t>
            </a:r>
            <a:endParaRPr lang="en-US"/>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de-DE"/>
              <a:t>Mastertextformat bearbeiten</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0" name="Gruppieren 9">
            <a:extLst>
              <a:ext uri="{FF2B5EF4-FFF2-40B4-BE49-F238E27FC236}">
                <a16:creationId xmlns:a16="http://schemas.microsoft.com/office/drawing/2014/main" id="{76B49C46-D80A-424E-A867-B02FC82086AD}"/>
              </a:ext>
            </a:extLst>
          </p:cNvPr>
          <p:cNvGrpSpPr/>
          <p:nvPr userDrawn="1"/>
        </p:nvGrpSpPr>
        <p:grpSpPr>
          <a:xfrm>
            <a:off x="10903384" y="6400800"/>
            <a:ext cx="1007564" cy="338555"/>
            <a:chOff x="582042" y="6267325"/>
            <a:chExt cx="1007564" cy="338555"/>
          </a:xfrm>
        </p:grpSpPr>
        <p:sp>
          <p:nvSpPr>
            <p:cNvPr id="11" name="Textfeld 10">
              <a:extLst>
                <a:ext uri="{FF2B5EF4-FFF2-40B4-BE49-F238E27FC236}">
                  <a16:creationId xmlns:a16="http://schemas.microsoft.com/office/drawing/2014/main" id="{54D76A9B-4AF0-4FF4-93FB-AA29383003E2}"/>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2" name="Picture 4">
              <a:extLst>
                <a:ext uri="{FF2B5EF4-FFF2-40B4-BE49-F238E27FC236}">
                  <a16:creationId xmlns:a16="http://schemas.microsoft.com/office/drawing/2014/main" id="{12D22634-C2EA-4F5C-ACD8-44C5F97920E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50139D3A-0CA3-4772-ADA6-CC8D563CD05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grpSp>
        <p:nvGrpSpPr>
          <p:cNvPr id="11" name="Gruppieren 10">
            <a:extLst>
              <a:ext uri="{FF2B5EF4-FFF2-40B4-BE49-F238E27FC236}">
                <a16:creationId xmlns:a16="http://schemas.microsoft.com/office/drawing/2014/main" id="{FFEDEFEF-B60F-4805-85E3-B7B76477E82C}"/>
              </a:ext>
            </a:extLst>
          </p:cNvPr>
          <p:cNvGrpSpPr/>
          <p:nvPr userDrawn="1"/>
        </p:nvGrpSpPr>
        <p:grpSpPr>
          <a:xfrm>
            <a:off x="471497" y="6278986"/>
            <a:ext cx="1007564" cy="338555"/>
            <a:chOff x="582042" y="6267325"/>
            <a:chExt cx="1007564" cy="338555"/>
          </a:xfrm>
        </p:grpSpPr>
        <p:sp>
          <p:nvSpPr>
            <p:cNvPr id="12" name="Textfeld 11">
              <a:extLst>
                <a:ext uri="{FF2B5EF4-FFF2-40B4-BE49-F238E27FC236}">
                  <a16:creationId xmlns:a16="http://schemas.microsoft.com/office/drawing/2014/main" id="{9004FF0A-5679-4247-98AE-70A84080FE3C}"/>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3" name="Picture 4">
              <a:extLst>
                <a:ext uri="{FF2B5EF4-FFF2-40B4-BE49-F238E27FC236}">
                  <a16:creationId xmlns:a16="http://schemas.microsoft.com/office/drawing/2014/main" id="{5BCE15E0-C6AE-410F-A647-3EFD613FEB5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de-DE"/>
              <a:t>Mastertextformat bearbeiten</a:t>
            </a:r>
          </a:p>
        </p:txBody>
      </p:sp>
      <p:grpSp>
        <p:nvGrpSpPr>
          <p:cNvPr id="9" name="Gruppieren 8">
            <a:extLst>
              <a:ext uri="{FF2B5EF4-FFF2-40B4-BE49-F238E27FC236}">
                <a16:creationId xmlns:a16="http://schemas.microsoft.com/office/drawing/2014/main" id="{A384938F-3D6E-47A1-9B38-87DECF562B53}"/>
              </a:ext>
            </a:extLst>
          </p:cNvPr>
          <p:cNvGrpSpPr/>
          <p:nvPr userDrawn="1"/>
        </p:nvGrpSpPr>
        <p:grpSpPr>
          <a:xfrm>
            <a:off x="10903384" y="6400800"/>
            <a:ext cx="1007564" cy="338555"/>
            <a:chOff x="582042" y="6267325"/>
            <a:chExt cx="1007564" cy="338555"/>
          </a:xfrm>
        </p:grpSpPr>
        <p:sp>
          <p:nvSpPr>
            <p:cNvPr id="10" name="Textfeld 9">
              <a:extLst>
                <a:ext uri="{FF2B5EF4-FFF2-40B4-BE49-F238E27FC236}">
                  <a16:creationId xmlns:a16="http://schemas.microsoft.com/office/drawing/2014/main" id="{795981DB-8556-4653-B22A-B5737161DB9E}"/>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1" name="Picture 4">
              <a:extLst>
                <a:ext uri="{FF2B5EF4-FFF2-40B4-BE49-F238E27FC236}">
                  <a16:creationId xmlns:a16="http://schemas.microsoft.com/office/drawing/2014/main" id="{DA9D64D3-CEE8-4D39-8588-627DD5DF19A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de-DE"/>
              <a:t>Mastertextformat bearbeiten</a:t>
            </a:r>
          </a:p>
        </p:txBody>
      </p:sp>
      <p:grpSp>
        <p:nvGrpSpPr>
          <p:cNvPr id="9" name="Gruppieren 8">
            <a:extLst>
              <a:ext uri="{FF2B5EF4-FFF2-40B4-BE49-F238E27FC236}">
                <a16:creationId xmlns:a16="http://schemas.microsoft.com/office/drawing/2014/main" id="{4F80C0FB-3C19-4261-B6A7-7467701EC4C4}"/>
              </a:ext>
            </a:extLst>
          </p:cNvPr>
          <p:cNvGrpSpPr/>
          <p:nvPr userDrawn="1"/>
        </p:nvGrpSpPr>
        <p:grpSpPr>
          <a:xfrm>
            <a:off x="10903384" y="6400800"/>
            <a:ext cx="1007564" cy="338555"/>
            <a:chOff x="582042" y="6267325"/>
            <a:chExt cx="1007564" cy="338555"/>
          </a:xfrm>
        </p:grpSpPr>
        <p:sp>
          <p:nvSpPr>
            <p:cNvPr id="10" name="Textfeld 9">
              <a:extLst>
                <a:ext uri="{FF2B5EF4-FFF2-40B4-BE49-F238E27FC236}">
                  <a16:creationId xmlns:a16="http://schemas.microsoft.com/office/drawing/2014/main" id="{42A94D8E-8676-4CDD-8F06-C0FD60424D7F}"/>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1" name="Picture 4">
              <a:extLst>
                <a:ext uri="{FF2B5EF4-FFF2-40B4-BE49-F238E27FC236}">
                  <a16:creationId xmlns:a16="http://schemas.microsoft.com/office/drawing/2014/main" id="{55D6F8BB-4B13-4899-9B59-A79B2402948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de-DE"/>
              <a:t>Mastertextformat bearbeiten</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9" name="Gruppieren 8">
            <a:extLst>
              <a:ext uri="{FF2B5EF4-FFF2-40B4-BE49-F238E27FC236}">
                <a16:creationId xmlns:a16="http://schemas.microsoft.com/office/drawing/2014/main" id="{A13DB66D-85D6-4E82-9C5E-29FE324425D7}"/>
              </a:ext>
            </a:extLst>
          </p:cNvPr>
          <p:cNvGrpSpPr/>
          <p:nvPr userDrawn="1"/>
        </p:nvGrpSpPr>
        <p:grpSpPr>
          <a:xfrm>
            <a:off x="10903384" y="6400800"/>
            <a:ext cx="1007564" cy="338555"/>
            <a:chOff x="582042" y="6267325"/>
            <a:chExt cx="1007564" cy="338555"/>
          </a:xfrm>
        </p:grpSpPr>
        <p:sp>
          <p:nvSpPr>
            <p:cNvPr id="10" name="Textfeld 9">
              <a:extLst>
                <a:ext uri="{FF2B5EF4-FFF2-40B4-BE49-F238E27FC236}">
                  <a16:creationId xmlns:a16="http://schemas.microsoft.com/office/drawing/2014/main" id="{65BB670D-716F-49C8-ABE4-7FF93BDC9478}"/>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1" name="Picture 4">
              <a:extLst>
                <a:ext uri="{FF2B5EF4-FFF2-40B4-BE49-F238E27FC236}">
                  <a16:creationId xmlns:a16="http://schemas.microsoft.com/office/drawing/2014/main" id="{C3ABBAEA-2671-4F10-94A2-FCD90E4B8DE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8" name="Gruppieren 7">
            <a:extLst>
              <a:ext uri="{FF2B5EF4-FFF2-40B4-BE49-F238E27FC236}">
                <a16:creationId xmlns:a16="http://schemas.microsoft.com/office/drawing/2014/main" id="{7C47395E-544C-4246-93BF-3F77C05B595F}"/>
              </a:ext>
            </a:extLst>
          </p:cNvPr>
          <p:cNvGrpSpPr/>
          <p:nvPr userDrawn="1"/>
        </p:nvGrpSpPr>
        <p:grpSpPr>
          <a:xfrm>
            <a:off x="10903384" y="6400800"/>
            <a:ext cx="1007564" cy="338555"/>
            <a:chOff x="582042" y="6267325"/>
            <a:chExt cx="1007564" cy="338555"/>
          </a:xfrm>
        </p:grpSpPr>
        <p:sp>
          <p:nvSpPr>
            <p:cNvPr id="9" name="Textfeld 8">
              <a:extLst>
                <a:ext uri="{FF2B5EF4-FFF2-40B4-BE49-F238E27FC236}">
                  <a16:creationId xmlns:a16="http://schemas.microsoft.com/office/drawing/2014/main" id="{70F1836C-2341-47CF-B3C1-B7A25F01AD73}"/>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0" name="Picture 4">
              <a:extLst>
                <a:ext uri="{FF2B5EF4-FFF2-40B4-BE49-F238E27FC236}">
                  <a16:creationId xmlns:a16="http://schemas.microsoft.com/office/drawing/2014/main" id="{24B7D700-C3C7-4D17-A333-5BD63094458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8" name="Gruppieren 7">
            <a:extLst>
              <a:ext uri="{FF2B5EF4-FFF2-40B4-BE49-F238E27FC236}">
                <a16:creationId xmlns:a16="http://schemas.microsoft.com/office/drawing/2014/main" id="{F50DD2A9-D3BD-4910-930D-FE6D403884FD}"/>
              </a:ext>
            </a:extLst>
          </p:cNvPr>
          <p:cNvGrpSpPr/>
          <p:nvPr userDrawn="1"/>
        </p:nvGrpSpPr>
        <p:grpSpPr>
          <a:xfrm>
            <a:off x="10903384" y="6400800"/>
            <a:ext cx="1007564" cy="338555"/>
            <a:chOff x="582042" y="6267325"/>
            <a:chExt cx="1007564" cy="338555"/>
          </a:xfrm>
        </p:grpSpPr>
        <p:sp>
          <p:nvSpPr>
            <p:cNvPr id="9" name="Textfeld 8">
              <a:extLst>
                <a:ext uri="{FF2B5EF4-FFF2-40B4-BE49-F238E27FC236}">
                  <a16:creationId xmlns:a16="http://schemas.microsoft.com/office/drawing/2014/main" id="{ADC71542-98FB-45ED-9CFD-C1CCFEDE071B}"/>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0" name="Picture 4">
              <a:extLst>
                <a:ext uri="{FF2B5EF4-FFF2-40B4-BE49-F238E27FC236}">
                  <a16:creationId xmlns:a16="http://schemas.microsoft.com/office/drawing/2014/main" id="{D9932426-885F-448F-BF66-6A0658FE71C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grpSp>
        <p:nvGrpSpPr>
          <p:cNvPr id="6" name="Gruppieren 5">
            <a:extLst>
              <a:ext uri="{FF2B5EF4-FFF2-40B4-BE49-F238E27FC236}">
                <a16:creationId xmlns:a16="http://schemas.microsoft.com/office/drawing/2014/main" id="{480DFDEE-D937-4567-8D7E-710958B207BA}"/>
              </a:ext>
            </a:extLst>
          </p:cNvPr>
          <p:cNvGrpSpPr/>
          <p:nvPr userDrawn="1"/>
        </p:nvGrpSpPr>
        <p:grpSpPr>
          <a:xfrm>
            <a:off x="10903384" y="6400800"/>
            <a:ext cx="1007564" cy="338555"/>
            <a:chOff x="582042" y="6267325"/>
            <a:chExt cx="1007564" cy="338555"/>
          </a:xfrm>
        </p:grpSpPr>
        <p:sp>
          <p:nvSpPr>
            <p:cNvPr id="7" name="Textfeld 6">
              <a:extLst>
                <a:ext uri="{FF2B5EF4-FFF2-40B4-BE49-F238E27FC236}">
                  <a16:creationId xmlns:a16="http://schemas.microsoft.com/office/drawing/2014/main" id="{C38ACDE4-1369-4B2F-9FBE-8489FCCEAB34}"/>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8" name="Picture 4">
              <a:extLst>
                <a:ext uri="{FF2B5EF4-FFF2-40B4-BE49-F238E27FC236}">
                  <a16:creationId xmlns:a16="http://schemas.microsoft.com/office/drawing/2014/main" id="{6866253E-74D7-4679-886D-1AFB96CD3F4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6" name="Gruppieren 5">
            <a:extLst>
              <a:ext uri="{FF2B5EF4-FFF2-40B4-BE49-F238E27FC236}">
                <a16:creationId xmlns:a16="http://schemas.microsoft.com/office/drawing/2014/main" id="{4E1482A5-87C9-430D-9EC2-55DFE9D8AD2B}"/>
              </a:ext>
            </a:extLst>
          </p:cNvPr>
          <p:cNvGrpSpPr/>
          <p:nvPr userDrawn="1"/>
        </p:nvGrpSpPr>
        <p:grpSpPr>
          <a:xfrm>
            <a:off x="10903384" y="6400800"/>
            <a:ext cx="1007564" cy="338555"/>
            <a:chOff x="582042" y="6267325"/>
            <a:chExt cx="1007564" cy="338555"/>
          </a:xfrm>
        </p:grpSpPr>
        <p:sp>
          <p:nvSpPr>
            <p:cNvPr id="7" name="Textfeld 6">
              <a:extLst>
                <a:ext uri="{FF2B5EF4-FFF2-40B4-BE49-F238E27FC236}">
                  <a16:creationId xmlns:a16="http://schemas.microsoft.com/office/drawing/2014/main" id="{13FFE576-DFAC-410B-A252-1902DD64D9D7}"/>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8" name="Picture 4">
              <a:extLst>
                <a:ext uri="{FF2B5EF4-FFF2-40B4-BE49-F238E27FC236}">
                  <a16:creationId xmlns:a16="http://schemas.microsoft.com/office/drawing/2014/main" id="{AAAE55EC-EEF8-49A0-A6D2-A67D5E34623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grpSp>
        <p:nvGrpSpPr>
          <p:cNvPr id="8" name="Gruppieren 7">
            <a:extLst>
              <a:ext uri="{FF2B5EF4-FFF2-40B4-BE49-F238E27FC236}">
                <a16:creationId xmlns:a16="http://schemas.microsoft.com/office/drawing/2014/main" id="{E136257F-C1DC-431E-ABEF-3703B08E682D}"/>
              </a:ext>
            </a:extLst>
          </p:cNvPr>
          <p:cNvGrpSpPr/>
          <p:nvPr userDrawn="1"/>
        </p:nvGrpSpPr>
        <p:grpSpPr>
          <a:xfrm>
            <a:off x="10903384" y="6400800"/>
            <a:ext cx="1007564" cy="338555"/>
            <a:chOff x="582042" y="6267325"/>
            <a:chExt cx="1007564" cy="338555"/>
          </a:xfrm>
        </p:grpSpPr>
        <p:sp>
          <p:nvSpPr>
            <p:cNvPr id="9" name="Textfeld 8">
              <a:extLst>
                <a:ext uri="{FF2B5EF4-FFF2-40B4-BE49-F238E27FC236}">
                  <a16:creationId xmlns:a16="http://schemas.microsoft.com/office/drawing/2014/main" id="{4F8A1991-8682-4DFA-934B-E513A03BA94E}"/>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0" name="Picture 4">
              <a:extLst>
                <a:ext uri="{FF2B5EF4-FFF2-40B4-BE49-F238E27FC236}">
                  <a16:creationId xmlns:a16="http://schemas.microsoft.com/office/drawing/2014/main" id="{D4211622-5EDF-4BC0-9955-385AC401F0A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grpSp>
        <p:nvGrpSpPr>
          <p:cNvPr id="11" name="Gruppieren 10">
            <a:extLst>
              <a:ext uri="{FF2B5EF4-FFF2-40B4-BE49-F238E27FC236}">
                <a16:creationId xmlns:a16="http://schemas.microsoft.com/office/drawing/2014/main" id="{0972B17D-2332-4F50-8DB5-0A47C128A0C4}"/>
              </a:ext>
            </a:extLst>
          </p:cNvPr>
          <p:cNvGrpSpPr/>
          <p:nvPr userDrawn="1"/>
        </p:nvGrpSpPr>
        <p:grpSpPr>
          <a:xfrm>
            <a:off x="10600236" y="562814"/>
            <a:ext cx="1007564" cy="338555"/>
            <a:chOff x="582042" y="6267325"/>
            <a:chExt cx="1007564" cy="338555"/>
          </a:xfrm>
        </p:grpSpPr>
        <p:sp>
          <p:nvSpPr>
            <p:cNvPr id="12" name="Textfeld 11">
              <a:extLst>
                <a:ext uri="{FF2B5EF4-FFF2-40B4-BE49-F238E27FC236}">
                  <a16:creationId xmlns:a16="http://schemas.microsoft.com/office/drawing/2014/main" id="{DFE1923A-BCD4-4188-B4FF-73922FFBF333}"/>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3" name="Picture 4">
              <a:extLst>
                <a:ext uri="{FF2B5EF4-FFF2-40B4-BE49-F238E27FC236}">
                  <a16:creationId xmlns:a16="http://schemas.microsoft.com/office/drawing/2014/main" id="{03EDEFFA-122F-4CC8-B592-64BA14E1378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grpSp>
        <p:nvGrpSpPr>
          <p:cNvPr id="8" name="Gruppieren 7">
            <a:extLst>
              <a:ext uri="{FF2B5EF4-FFF2-40B4-BE49-F238E27FC236}">
                <a16:creationId xmlns:a16="http://schemas.microsoft.com/office/drawing/2014/main" id="{8DEABBE0-1120-4939-8088-92C234501A30}"/>
              </a:ext>
            </a:extLst>
          </p:cNvPr>
          <p:cNvGrpSpPr/>
          <p:nvPr userDrawn="1"/>
        </p:nvGrpSpPr>
        <p:grpSpPr>
          <a:xfrm>
            <a:off x="10896945" y="5992038"/>
            <a:ext cx="1007564" cy="338555"/>
            <a:chOff x="582042" y="6267325"/>
            <a:chExt cx="1007564" cy="338555"/>
          </a:xfrm>
        </p:grpSpPr>
        <p:sp>
          <p:nvSpPr>
            <p:cNvPr id="9" name="Textfeld 8">
              <a:extLst>
                <a:ext uri="{FF2B5EF4-FFF2-40B4-BE49-F238E27FC236}">
                  <a16:creationId xmlns:a16="http://schemas.microsoft.com/office/drawing/2014/main" id="{C020A42C-64A1-41B8-B004-D15FA24E32DF}"/>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0" name="Picture 4">
              <a:extLst>
                <a:ext uri="{FF2B5EF4-FFF2-40B4-BE49-F238E27FC236}">
                  <a16:creationId xmlns:a16="http://schemas.microsoft.com/office/drawing/2014/main" id="{4679E04A-CB4A-443A-AFF0-C47CE4E4D7F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a:t>Mastertitelformat bearbeiten</a:t>
            </a:r>
            <a:endParaRPr lang="en-US"/>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2A5D-8337-43DD-8420-5FD3699A32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D61EE-58DD-4043-8547-9B52ABC0A91B}"/>
              </a:ext>
            </a:extLst>
          </p:cNvPr>
          <p:cNvSpPr>
            <a:spLocks noGrp="1"/>
          </p:cNvSpPr>
          <p:nvPr>
            <p:ph type="dt" sz="half" idx="10"/>
          </p:nvPr>
        </p:nvSpPr>
        <p:spPr/>
        <p:txBody>
          <a:bodyPr/>
          <a:lstStyle/>
          <a:p>
            <a:fld id="{E4FC8D36-9310-41A8-B06E-D19F4FB31E40}" type="datetimeFigureOut">
              <a:rPr lang="en-US" smtClean="0"/>
              <a:t>5/27/2021</a:t>
            </a:fld>
            <a:endParaRPr lang="en-US"/>
          </a:p>
        </p:txBody>
      </p:sp>
      <p:sp>
        <p:nvSpPr>
          <p:cNvPr id="4" name="Footer Placeholder 3">
            <a:extLst>
              <a:ext uri="{FF2B5EF4-FFF2-40B4-BE49-F238E27FC236}">
                <a16:creationId xmlns:a16="http://schemas.microsoft.com/office/drawing/2014/main" id="{E208F310-B7AC-4587-AE5F-78E1411D9D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C54325-43C3-4666-81D9-71CC1467DCE3}"/>
              </a:ext>
            </a:extLst>
          </p:cNvPr>
          <p:cNvSpPr>
            <a:spLocks noGrp="1"/>
          </p:cNvSpPr>
          <p:nvPr>
            <p:ph type="sldNum" sz="quarter" idx="12"/>
          </p:nvPr>
        </p:nvSpPr>
        <p:spPr/>
        <p:txBody>
          <a:bodyPr/>
          <a:lstStyle/>
          <a:p>
            <a:fld id="{0F62F836-5383-4E9E-86E5-DFF432F19D13}" type="slidenum">
              <a:rPr lang="en-US" smtClean="0"/>
              <a:t>‹#›</a:t>
            </a:fld>
            <a:endParaRPr lang="en-US"/>
          </a:p>
        </p:txBody>
      </p:sp>
    </p:spTree>
    <p:extLst>
      <p:ext uri="{BB962C8B-B14F-4D97-AF65-F5344CB8AC3E}">
        <p14:creationId xmlns:p14="http://schemas.microsoft.com/office/powerpoint/2010/main" val="433902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D4A7-F44D-4924-B8AF-37BD6E77F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817087-3179-4D53-8810-E651640100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816BC-B383-4040-A5E9-7E7590E4F59C}"/>
              </a:ext>
            </a:extLst>
          </p:cNvPr>
          <p:cNvSpPr>
            <a:spLocks noGrp="1"/>
          </p:cNvSpPr>
          <p:nvPr>
            <p:ph type="dt" sz="half" idx="10"/>
          </p:nvPr>
        </p:nvSpPr>
        <p:spPr/>
        <p:txBody>
          <a:bodyPr/>
          <a:lstStyle/>
          <a:p>
            <a:fld id="{E4FC8D36-9310-41A8-B06E-D19F4FB31E40}" type="datetimeFigureOut">
              <a:rPr lang="en-US" smtClean="0"/>
              <a:t>5/27/2021</a:t>
            </a:fld>
            <a:endParaRPr lang="en-US"/>
          </a:p>
        </p:txBody>
      </p:sp>
      <p:sp>
        <p:nvSpPr>
          <p:cNvPr id="5" name="Footer Placeholder 4">
            <a:extLst>
              <a:ext uri="{FF2B5EF4-FFF2-40B4-BE49-F238E27FC236}">
                <a16:creationId xmlns:a16="http://schemas.microsoft.com/office/drawing/2014/main" id="{954AA367-7E35-4481-9659-C6054B249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7EFE7-ABB4-47E0-9887-A6F7075FE7C5}"/>
              </a:ext>
            </a:extLst>
          </p:cNvPr>
          <p:cNvSpPr>
            <a:spLocks noGrp="1"/>
          </p:cNvSpPr>
          <p:nvPr>
            <p:ph type="sldNum" sz="quarter" idx="12"/>
          </p:nvPr>
        </p:nvSpPr>
        <p:spPr/>
        <p:txBody>
          <a:bodyPr/>
          <a:lstStyle/>
          <a:p>
            <a:fld id="{0F62F836-5383-4E9E-86E5-DFF432F19D13}" type="slidenum">
              <a:rPr lang="en-US" smtClean="0"/>
              <a:t>‹#›</a:t>
            </a:fld>
            <a:endParaRPr lang="en-US"/>
          </a:p>
        </p:txBody>
      </p:sp>
    </p:spTree>
    <p:extLst>
      <p:ext uri="{BB962C8B-B14F-4D97-AF65-F5344CB8AC3E}">
        <p14:creationId xmlns:p14="http://schemas.microsoft.com/office/powerpoint/2010/main" val="34649529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E43F-1063-4EC8-95E2-487DBFB96F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A00E3-5028-4B00-83F0-E59730BBD7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07D7E2-36BD-4572-84C3-1B70326D3B9E}"/>
              </a:ext>
            </a:extLst>
          </p:cNvPr>
          <p:cNvSpPr>
            <a:spLocks noGrp="1"/>
          </p:cNvSpPr>
          <p:nvPr>
            <p:ph type="dt" sz="half" idx="10"/>
          </p:nvPr>
        </p:nvSpPr>
        <p:spPr/>
        <p:txBody>
          <a:bodyPr/>
          <a:lstStyle/>
          <a:p>
            <a:fld id="{E4FC8D36-9310-41A8-B06E-D19F4FB31E40}" type="datetimeFigureOut">
              <a:rPr lang="en-US" smtClean="0"/>
              <a:t>5/27/2021</a:t>
            </a:fld>
            <a:endParaRPr lang="en-US"/>
          </a:p>
        </p:txBody>
      </p:sp>
      <p:sp>
        <p:nvSpPr>
          <p:cNvPr id="5" name="Footer Placeholder 4">
            <a:extLst>
              <a:ext uri="{FF2B5EF4-FFF2-40B4-BE49-F238E27FC236}">
                <a16:creationId xmlns:a16="http://schemas.microsoft.com/office/drawing/2014/main" id="{66D33FA7-C34A-45D1-846F-0B402B801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F6724-BE91-40D7-921D-BE08B5BF80D2}"/>
              </a:ext>
            </a:extLst>
          </p:cNvPr>
          <p:cNvSpPr>
            <a:spLocks noGrp="1"/>
          </p:cNvSpPr>
          <p:nvPr>
            <p:ph type="sldNum" sz="quarter" idx="12"/>
          </p:nvPr>
        </p:nvSpPr>
        <p:spPr/>
        <p:txBody>
          <a:bodyPr/>
          <a:lstStyle/>
          <a:p>
            <a:fld id="{0F62F836-5383-4E9E-86E5-DFF432F19D13}" type="slidenum">
              <a:rPr lang="en-US" smtClean="0"/>
              <a:t>‹#›</a:t>
            </a:fld>
            <a:endParaRPr lang="en-US"/>
          </a:p>
        </p:txBody>
      </p:sp>
    </p:spTree>
    <p:extLst>
      <p:ext uri="{BB962C8B-B14F-4D97-AF65-F5344CB8AC3E}">
        <p14:creationId xmlns:p14="http://schemas.microsoft.com/office/powerpoint/2010/main" val="14915732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9DE7-AC03-46E8-9300-1EC1A79A7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9E8DA5-D6FD-4592-9B68-7C28881122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E3219C-842E-4723-A577-30617A71ED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965D56-AA06-4C86-A4B4-090ED4A43EEC}"/>
              </a:ext>
            </a:extLst>
          </p:cNvPr>
          <p:cNvSpPr>
            <a:spLocks noGrp="1"/>
          </p:cNvSpPr>
          <p:nvPr>
            <p:ph type="dt" sz="half" idx="10"/>
          </p:nvPr>
        </p:nvSpPr>
        <p:spPr/>
        <p:txBody>
          <a:bodyPr/>
          <a:lstStyle/>
          <a:p>
            <a:fld id="{E4FC8D36-9310-41A8-B06E-D19F4FB31E40}" type="datetimeFigureOut">
              <a:rPr lang="en-US" smtClean="0"/>
              <a:t>5/27/2021</a:t>
            </a:fld>
            <a:endParaRPr lang="en-US"/>
          </a:p>
        </p:txBody>
      </p:sp>
      <p:sp>
        <p:nvSpPr>
          <p:cNvPr id="6" name="Footer Placeholder 5">
            <a:extLst>
              <a:ext uri="{FF2B5EF4-FFF2-40B4-BE49-F238E27FC236}">
                <a16:creationId xmlns:a16="http://schemas.microsoft.com/office/drawing/2014/main" id="{61A42C40-07F9-4D33-B827-628D884A73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330DCC-CF6D-4E18-9217-F994DCEFE984}"/>
              </a:ext>
            </a:extLst>
          </p:cNvPr>
          <p:cNvSpPr>
            <a:spLocks noGrp="1"/>
          </p:cNvSpPr>
          <p:nvPr>
            <p:ph type="sldNum" sz="quarter" idx="12"/>
          </p:nvPr>
        </p:nvSpPr>
        <p:spPr/>
        <p:txBody>
          <a:bodyPr/>
          <a:lstStyle/>
          <a:p>
            <a:fld id="{0F62F836-5383-4E9E-86E5-DFF432F19D13}" type="slidenum">
              <a:rPr lang="en-US" smtClean="0"/>
              <a:t>‹#›</a:t>
            </a:fld>
            <a:endParaRPr lang="en-US"/>
          </a:p>
        </p:txBody>
      </p:sp>
    </p:spTree>
    <p:extLst>
      <p:ext uri="{BB962C8B-B14F-4D97-AF65-F5344CB8AC3E}">
        <p14:creationId xmlns:p14="http://schemas.microsoft.com/office/powerpoint/2010/main" val="15635993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2B2A1-9FA3-48F4-AC1E-DC43EB001C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816ABF-470C-4FDA-B059-71C915310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6BC7C9-8C89-4B4F-AF69-BA4C47BF1C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17F676-B63F-4178-8601-34827FB928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5AF42-F900-4D59-8433-AF8AF99A4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B0ECC1-3446-45F7-A69F-14C989CFBE88}"/>
              </a:ext>
            </a:extLst>
          </p:cNvPr>
          <p:cNvSpPr>
            <a:spLocks noGrp="1"/>
          </p:cNvSpPr>
          <p:nvPr>
            <p:ph type="dt" sz="half" idx="10"/>
          </p:nvPr>
        </p:nvSpPr>
        <p:spPr/>
        <p:txBody>
          <a:bodyPr/>
          <a:lstStyle/>
          <a:p>
            <a:fld id="{E4FC8D36-9310-41A8-B06E-D19F4FB31E40}" type="datetimeFigureOut">
              <a:rPr lang="en-US" smtClean="0"/>
              <a:t>5/27/2021</a:t>
            </a:fld>
            <a:endParaRPr lang="en-US"/>
          </a:p>
        </p:txBody>
      </p:sp>
      <p:sp>
        <p:nvSpPr>
          <p:cNvPr id="8" name="Footer Placeholder 7">
            <a:extLst>
              <a:ext uri="{FF2B5EF4-FFF2-40B4-BE49-F238E27FC236}">
                <a16:creationId xmlns:a16="http://schemas.microsoft.com/office/drawing/2014/main" id="{1346CA10-F3BD-40EC-8466-2CD1FC669C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334A30-C400-407E-9DE1-71C1198B266C}"/>
              </a:ext>
            </a:extLst>
          </p:cNvPr>
          <p:cNvSpPr>
            <a:spLocks noGrp="1"/>
          </p:cNvSpPr>
          <p:nvPr>
            <p:ph type="sldNum" sz="quarter" idx="12"/>
          </p:nvPr>
        </p:nvSpPr>
        <p:spPr/>
        <p:txBody>
          <a:bodyPr/>
          <a:lstStyle/>
          <a:p>
            <a:fld id="{0F62F836-5383-4E9E-86E5-DFF432F19D13}" type="slidenum">
              <a:rPr lang="en-US" smtClean="0"/>
              <a:t>‹#›</a:t>
            </a:fld>
            <a:endParaRPr lang="en-US"/>
          </a:p>
        </p:txBody>
      </p:sp>
    </p:spTree>
    <p:extLst>
      <p:ext uri="{BB962C8B-B14F-4D97-AF65-F5344CB8AC3E}">
        <p14:creationId xmlns:p14="http://schemas.microsoft.com/office/powerpoint/2010/main" val="24123298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038625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63794299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solidFill>
                  <a:schemeClr val="tx1"/>
                </a:solidFill>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solidFill>
                  <a:schemeClr val="tx1"/>
                </a:solidFill>
              </a:defRPr>
            </a:lvl2pPr>
            <a:lvl3pPr marL="639763" indent="-188913">
              <a:buFont typeface="Wingdings" panose="05000000000000000000" pitchFamily="2" charset="2"/>
              <a:buChar char=""/>
              <a:tabLst/>
              <a:defRPr sz="1600" b="0">
                <a:solidFill>
                  <a:schemeClr val="tx1"/>
                </a:solidFill>
              </a:defRPr>
            </a:lvl3pPr>
            <a:lvl4pPr marL="828675" indent="-176213">
              <a:buFont typeface="Wingdings" panose="05000000000000000000" pitchFamily="2" charset="2"/>
              <a:buChar char=""/>
              <a:defRPr sz="1400" b="0">
                <a:solidFill>
                  <a:schemeClr val="tx1"/>
                </a:solidFill>
              </a:defRPr>
            </a:lvl4pPr>
            <a:lvl5pPr marL="1023938" indent="-169863">
              <a:buFont typeface="Wingdings" panose="05000000000000000000" pitchFamily="2" charset="2"/>
              <a:buChar char=""/>
              <a:tabLst/>
              <a:defRPr sz="1400" b="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solidFill>
                  <a:schemeClr val="tx1"/>
                </a:solidFill>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solidFill>
                  <a:schemeClr val="tx1"/>
                </a:solidFill>
              </a:defRPr>
            </a:lvl2pPr>
            <a:lvl3pPr marL="639763" indent="-188913">
              <a:buFont typeface="Wingdings" panose="05000000000000000000" pitchFamily="2" charset="2"/>
              <a:buChar char=""/>
              <a:tabLst/>
              <a:defRPr sz="1600" b="0">
                <a:solidFill>
                  <a:schemeClr val="tx1"/>
                </a:solidFill>
              </a:defRPr>
            </a:lvl3pPr>
            <a:lvl4pPr marL="828675" indent="-176213">
              <a:buFont typeface="Wingdings" panose="05000000000000000000" pitchFamily="2" charset="2"/>
              <a:buChar char=""/>
              <a:defRPr sz="1400" b="0">
                <a:solidFill>
                  <a:schemeClr val="tx1"/>
                </a:solidFill>
              </a:defRPr>
            </a:lvl4pPr>
            <a:lvl5pPr marL="1023938" indent="-169863">
              <a:buFont typeface="Wingdings" panose="05000000000000000000" pitchFamily="2" charset="2"/>
              <a:buChar char=""/>
              <a:tabLst/>
              <a:defRPr sz="1400" b="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066137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grpSp>
        <p:nvGrpSpPr>
          <p:cNvPr id="8" name="Gruppieren 7">
            <a:extLst>
              <a:ext uri="{FF2B5EF4-FFF2-40B4-BE49-F238E27FC236}">
                <a16:creationId xmlns:a16="http://schemas.microsoft.com/office/drawing/2014/main" id="{91822A96-60ED-4E79-B514-567F29AA1E40}"/>
              </a:ext>
            </a:extLst>
          </p:cNvPr>
          <p:cNvGrpSpPr/>
          <p:nvPr userDrawn="1"/>
        </p:nvGrpSpPr>
        <p:grpSpPr>
          <a:xfrm>
            <a:off x="10600236" y="562814"/>
            <a:ext cx="1007564" cy="338555"/>
            <a:chOff x="582042" y="6267325"/>
            <a:chExt cx="1007564" cy="338555"/>
          </a:xfrm>
        </p:grpSpPr>
        <p:sp>
          <p:nvSpPr>
            <p:cNvPr id="10" name="Textfeld 9">
              <a:extLst>
                <a:ext uri="{FF2B5EF4-FFF2-40B4-BE49-F238E27FC236}">
                  <a16:creationId xmlns:a16="http://schemas.microsoft.com/office/drawing/2014/main" id="{05C67682-5BA3-467D-90F7-44C1A749F003}"/>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1" name="Picture 4">
              <a:extLst>
                <a:ext uri="{FF2B5EF4-FFF2-40B4-BE49-F238E27FC236}">
                  <a16:creationId xmlns:a16="http://schemas.microsoft.com/office/drawing/2014/main" id="{EC06CBE3-B11A-45BE-AF45-F5307833BA4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EC43-5168-40A1-AB16-93512E23E7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D55E4F-2499-453C-BD73-F824426298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1CF5BA-44BC-41AE-BC28-6FBEEEF22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858446-58A6-4ACD-BFDD-8D806CB82CAE}"/>
              </a:ext>
            </a:extLst>
          </p:cNvPr>
          <p:cNvSpPr>
            <a:spLocks noGrp="1"/>
          </p:cNvSpPr>
          <p:nvPr>
            <p:ph type="dt" sz="half" idx="10"/>
          </p:nvPr>
        </p:nvSpPr>
        <p:spPr/>
        <p:txBody>
          <a:bodyPr/>
          <a:lstStyle/>
          <a:p>
            <a:fld id="{E4FC8D36-9310-41A8-B06E-D19F4FB31E40}" type="datetimeFigureOut">
              <a:rPr lang="en-US" smtClean="0"/>
              <a:t>5/27/2021</a:t>
            </a:fld>
            <a:endParaRPr lang="en-US"/>
          </a:p>
        </p:txBody>
      </p:sp>
      <p:sp>
        <p:nvSpPr>
          <p:cNvPr id="6" name="Footer Placeholder 5">
            <a:extLst>
              <a:ext uri="{FF2B5EF4-FFF2-40B4-BE49-F238E27FC236}">
                <a16:creationId xmlns:a16="http://schemas.microsoft.com/office/drawing/2014/main" id="{E959FEB6-4DF9-4F4E-9106-A32B305782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1AB5EA-B484-45C9-B074-BF7D593F5DA4}"/>
              </a:ext>
            </a:extLst>
          </p:cNvPr>
          <p:cNvSpPr>
            <a:spLocks noGrp="1"/>
          </p:cNvSpPr>
          <p:nvPr>
            <p:ph type="sldNum" sz="quarter" idx="12"/>
          </p:nvPr>
        </p:nvSpPr>
        <p:spPr/>
        <p:txBody>
          <a:bodyPr/>
          <a:lstStyle/>
          <a:p>
            <a:fld id="{0F62F836-5383-4E9E-86E5-DFF432F19D13}" type="slidenum">
              <a:rPr lang="en-US" smtClean="0"/>
              <a:t>‹#›</a:t>
            </a:fld>
            <a:endParaRPr lang="en-US"/>
          </a:p>
        </p:txBody>
      </p:sp>
    </p:spTree>
    <p:extLst>
      <p:ext uri="{BB962C8B-B14F-4D97-AF65-F5344CB8AC3E}">
        <p14:creationId xmlns:p14="http://schemas.microsoft.com/office/powerpoint/2010/main" val="28627206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4D0135-B65C-4E42-B0F8-320B0958F9B7}"/>
              </a:ext>
            </a:extLst>
          </p:cNvPr>
          <p:cNvSpPr>
            <a:spLocks noGrp="1"/>
          </p:cNvSpPr>
          <p:nvPr>
            <p:ph type="dt" sz="half" idx="10"/>
          </p:nvPr>
        </p:nvSpPr>
        <p:spPr/>
        <p:txBody>
          <a:bodyPr/>
          <a:lstStyle/>
          <a:p>
            <a:fld id="{E4FC8D36-9310-41A8-B06E-D19F4FB31E40}" type="datetimeFigureOut">
              <a:rPr lang="en-US" smtClean="0"/>
              <a:t>5/27/2021</a:t>
            </a:fld>
            <a:endParaRPr lang="en-US"/>
          </a:p>
        </p:txBody>
      </p:sp>
      <p:sp>
        <p:nvSpPr>
          <p:cNvPr id="3" name="Footer Placeholder 2">
            <a:extLst>
              <a:ext uri="{FF2B5EF4-FFF2-40B4-BE49-F238E27FC236}">
                <a16:creationId xmlns:a16="http://schemas.microsoft.com/office/drawing/2014/main" id="{DF365AE7-934A-4DBA-A13F-0EECE8DFB1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3BD85E-5407-4B90-8164-13EC9BEAA57E}"/>
              </a:ext>
            </a:extLst>
          </p:cNvPr>
          <p:cNvSpPr>
            <a:spLocks noGrp="1"/>
          </p:cNvSpPr>
          <p:nvPr>
            <p:ph type="sldNum" sz="quarter" idx="12"/>
          </p:nvPr>
        </p:nvSpPr>
        <p:spPr/>
        <p:txBody>
          <a:bodyPr/>
          <a:lstStyle/>
          <a:p>
            <a:fld id="{0F62F836-5383-4E9E-86E5-DFF432F19D13}" type="slidenum">
              <a:rPr lang="en-US" smtClean="0"/>
              <a:t>‹#›</a:t>
            </a:fld>
            <a:endParaRPr lang="en-US"/>
          </a:p>
        </p:txBody>
      </p:sp>
    </p:spTree>
    <p:extLst>
      <p:ext uri="{BB962C8B-B14F-4D97-AF65-F5344CB8AC3E}">
        <p14:creationId xmlns:p14="http://schemas.microsoft.com/office/powerpoint/2010/main" val="10584588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257854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882332"/>
            <a:ext cx="11306469" cy="287771"/>
          </a:xfrm>
        </p:spPr>
        <p:txBody>
          <a:bodyPr wrap="square" lIns="0" tIns="0" rIns="0" bIns="0">
            <a:spAutoFit/>
          </a:bodyPr>
          <a:lstStyle>
            <a:lvl1pPr marL="0" indent="0">
              <a:lnSpc>
                <a:spcPts val="2353"/>
              </a:lnSpc>
              <a:buNone/>
              <a:defRPr sz="1961" b="0" i="0">
                <a:solidFill>
                  <a:schemeClr val="tx1"/>
                </a:solidFill>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en-US"/>
              <a:t>Large: subhead Segoe UI Regular 20/24</a:t>
            </a:r>
          </a:p>
        </p:txBody>
      </p:sp>
      <p:sp>
        <p:nvSpPr>
          <p:cNvPr id="5" name="Text Placeholder 4"/>
          <p:cNvSpPr>
            <a:spLocks noGrp="1"/>
          </p:cNvSpPr>
          <p:nvPr>
            <p:ph type="body" sz="quarter" idx="11" hasCustomPrompt="1"/>
          </p:nvPr>
        </p:nvSpPr>
        <p:spPr>
          <a:xfrm>
            <a:off x="455995" y="3151388"/>
            <a:ext cx="11306469" cy="452654"/>
          </a:xfrm>
        </p:spPr>
        <p:txBody>
          <a:bodyPr lIns="0" tIns="0" rIns="0" bIns="0"/>
          <a:lstStyle>
            <a:lvl1pPr marL="0" indent="0">
              <a:lnSpc>
                <a:spcPts val="1765"/>
              </a:lnSpc>
              <a:spcBef>
                <a:spcPts val="0"/>
              </a:spcBef>
              <a:buNone/>
              <a:defRPr sz="1372" b="1">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Medium: paragraph title Segoe UI bold 14/18</a:t>
            </a:r>
          </a:p>
          <a:p>
            <a:pPr lvl="1"/>
            <a:r>
              <a:rPr lang="en-US"/>
              <a:t>Body copy Segoe UI Regular 14/18</a:t>
            </a:r>
          </a:p>
        </p:txBody>
      </p:sp>
      <p:sp>
        <p:nvSpPr>
          <p:cNvPr id="7" name="Text Placeholder 6"/>
          <p:cNvSpPr>
            <a:spLocks noGrp="1"/>
          </p:cNvSpPr>
          <p:nvPr>
            <p:ph type="body" sz="quarter" idx="12" hasCustomPrompt="1"/>
          </p:nvPr>
        </p:nvSpPr>
        <p:spPr>
          <a:xfrm>
            <a:off x="455995" y="4390304"/>
            <a:ext cx="11306469" cy="301770"/>
          </a:xfrm>
        </p:spPr>
        <p:txBody>
          <a:bodyPr lIns="0" tIns="0" rIns="0" bIns="0"/>
          <a:lstStyle>
            <a:lvl1pPr marL="0" indent="0">
              <a:lnSpc>
                <a:spcPts val="1176"/>
              </a:lnSpc>
              <a:spcBef>
                <a:spcPts val="0"/>
              </a:spcBef>
              <a:buNone/>
              <a:defRPr sz="980">
                <a:solidFill>
                  <a:schemeClr val="tx1"/>
                </a:solidFill>
              </a:defRPr>
            </a:lvl1pPr>
            <a:lvl2pPr marL="0" indent="0">
              <a:lnSpc>
                <a:spcPts val="1176"/>
              </a:lnSpc>
              <a:spcBef>
                <a:spcPts val="0"/>
              </a:spcBef>
              <a:buNone/>
              <a:defRPr sz="980">
                <a:solidFill>
                  <a:schemeClr val="tx1"/>
                </a:solidFill>
              </a:defRPr>
            </a:lvl2pPr>
            <a:lvl3pPr marL="448193" indent="0">
              <a:buNone/>
              <a:defRPr/>
            </a:lvl3pPr>
            <a:lvl4pPr marL="672290" indent="0">
              <a:buNone/>
              <a:defRPr/>
            </a:lvl4pPr>
            <a:lvl5pPr marL="896386" indent="0">
              <a:buNone/>
              <a:defRPr/>
            </a:lvl5pPr>
          </a:lstStyle>
          <a:p>
            <a:pPr lvl="0"/>
            <a:r>
              <a:rPr lang="en-US"/>
              <a:t>Small: caption title Segoe </a:t>
            </a:r>
            <a:r>
              <a:rPr lang="en-US" err="1"/>
              <a:t>Semibold</a:t>
            </a:r>
            <a:r>
              <a:rPr lang="en-US"/>
              <a:t> 10/12</a:t>
            </a:r>
          </a:p>
          <a:p>
            <a:pPr lvl="1"/>
            <a:r>
              <a:rPr lang="en-US"/>
              <a:t>Caption Segoe Regular 10/12</a:t>
            </a:r>
          </a:p>
        </p:txBody>
      </p:sp>
    </p:spTree>
    <p:extLst>
      <p:ext uri="{BB962C8B-B14F-4D97-AF65-F5344CB8AC3E}">
        <p14:creationId xmlns:p14="http://schemas.microsoft.com/office/powerpoint/2010/main" val="150385144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solidFill>
                  <a:schemeClr val="tx1"/>
                </a:soli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3177903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70041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de-DE"/>
              <a:t>Mastertitelformat bearbeiten</a:t>
            </a:r>
            <a:endParaRPr lang="en-US"/>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grpSp>
        <p:nvGrpSpPr>
          <p:cNvPr id="11" name="Gruppieren 10">
            <a:extLst>
              <a:ext uri="{FF2B5EF4-FFF2-40B4-BE49-F238E27FC236}">
                <a16:creationId xmlns:a16="http://schemas.microsoft.com/office/drawing/2014/main" id="{EF7F54C7-905B-4085-ADAE-23BEB65462B3}"/>
              </a:ext>
            </a:extLst>
          </p:cNvPr>
          <p:cNvGrpSpPr/>
          <p:nvPr userDrawn="1"/>
        </p:nvGrpSpPr>
        <p:grpSpPr>
          <a:xfrm>
            <a:off x="10903384" y="6400800"/>
            <a:ext cx="1007564" cy="338555"/>
            <a:chOff x="582042" y="6267325"/>
            <a:chExt cx="1007564" cy="338555"/>
          </a:xfrm>
        </p:grpSpPr>
        <p:sp>
          <p:nvSpPr>
            <p:cNvPr id="12" name="Textfeld 11">
              <a:extLst>
                <a:ext uri="{FF2B5EF4-FFF2-40B4-BE49-F238E27FC236}">
                  <a16:creationId xmlns:a16="http://schemas.microsoft.com/office/drawing/2014/main" id="{D0AAAE02-42C3-4ADB-B404-D0A72E565C52}"/>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3" name="Picture 4">
              <a:extLst>
                <a:ext uri="{FF2B5EF4-FFF2-40B4-BE49-F238E27FC236}">
                  <a16:creationId xmlns:a16="http://schemas.microsoft.com/office/drawing/2014/main" id="{E4CD1450-01EE-428C-B760-214A2280073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de-DE"/>
              <a:t>Mastertitelformat bearbeiten</a:t>
            </a:r>
            <a:endParaRPr lang="en-US"/>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grpSp>
        <p:nvGrpSpPr>
          <p:cNvPr id="9" name="Gruppieren 8">
            <a:extLst>
              <a:ext uri="{FF2B5EF4-FFF2-40B4-BE49-F238E27FC236}">
                <a16:creationId xmlns:a16="http://schemas.microsoft.com/office/drawing/2014/main" id="{7CCF8937-8878-4341-B91F-9158F66203DE}"/>
              </a:ext>
            </a:extLst>
          </p:cNvPr>
          <p:cNvGrpSpPr/>
          <p:nvPr userDrawn="1"/>
        </p:nvGrpSpPr>
        <p:grpSpPr>
          <a:xfrm>
            <a:off x="10903384" y="6400800"/>
            <a:ext cx="1007564" cy="338555"/>
            <a:chOff x="582042" y="6267325"/>
            <a:chExt cx="1007564" cy="338555"/>
          </a:xfrm>
        </p:grpSpPr>
        <p:sp>
          <p:nvSpPr>
            <p:cNvPr id="10" name="Textfeld 9">
              <a:extLst>
                <a:ext uri="{FF2B5EF4-FFF2-40B4-BE49-F238E27FC236}">
                  <a16:creationId xmlns:a16="http://schemas.microsoft.com/office/drawing/2014/main" id="{EBB40FF6-DF3A-4EB1-896B-C1C2EAE6D742}"/>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1" name="Picture 4">
              <a:extLst>
                <a:ext uri="{FF2B5EF4-FFF2-40B4-BE49-F238E27FC236}">
                  <a16:creationId xmlns:a16="http://schemas.microsoft.com/office/drawing/2014/main" id="{1A8E9EAE-373D-46C5-AEF5-F828A75AFED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de-DE"/>
              <a:t>Mastertitelformat bearbeiten</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grpSp>
        <p:nvGrpSpPr>
          <p:cNvPr id="10" name="Gruppieren 9">
            <a:extLst>
              <a:ext uri="{FF2B5EF4-FFF2-40B4-BE49-F238E27FC236}">
                <a16:creationId xmlns:a16="http://schemas.microsoft.com/office/drawing/2014/main" id="{D5FC0CFB-ACE2-4981-AA60-F71A35FFD920}"/>
              </a:ext>
            </a:extLst>
          </p:cNvPr>
          <p:cNvGrpSpPr/>
          <p:nvPr userDrawn="1"/>
        </p:nvGrpSpPr>
        <p:grpSpPr>
          <a:xfrm>
            <a:off x="10903384" y="6400800"/>
            <a:ext cx="1007564" cy="338555"/>
            <a:chOff x="582042" y="6267325"/>
            <a:chExt cx="1007564" cy="338555"/>
          </a:xfrm>
        </p:grpSpPr>
        <p:sp>
          <p:nvSpPr>
            <p:cNvPr id="11" name="Textfeld 10">
              <a:extLst>
                <a:ext uri="{FF2B5EF4-FFF2-40B4-BE49-F238E27FC236}">
                  <a16:creationId xmlns:a16="http://schemas.microsoft.com/office/drawing/2014/main" id="{63172C4A-D486-49DE-BDC6-2B3595529778}"/>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2" name="Picture 4">
              <a:extLst>
                <a:ext uri="{FF2B5EF4-FFF2-40B4-BE49-F238E27FC236}">
                  <a16:creationId xmlns:a16="http://schemas.microsoft.com/office/drawing/2014/main" id="{114D7D40-C645-4CE1-B8A7-34E7DFF8BD0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de-DE"/>
              <a:t>Mastertitelformat bearbeiten</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grpSp>
        <p:nvGrpSpPr>
          <p:cNvPr id="9" name="Gruppieren 8">
            <a:extLst>
              <a:ext uri="{FF2B5EF4-FFF2-40B4-BE49-F238E27FC236}">
                <a16:creationId xmlns:a16="http://schemas.microsoft.com/office/drawing/2014/main" id="{AA7A8B34-61E6-4131-AA9A-EC0551EFECF8}"/>
              </a:ext>
            </a:extLst>
          </p:cNvPr>
          <p:cNvGrpSpPr/>
          <p:nvPr userDrawn="1"/>
        </p:nvGrpSpPr>
        <p:grpSpPr>
          <a:xfrm>
            <a:off x="10903384" y="6400800"/>
            <a:ext cx="1007564" cy="338555"/>
            <a:chOff x="582042" y="6267325"/>
            <a:chExt cx="1007564" cy="338555"/>
          </a:xfrm>
        </p:grpSpPr>
        <p:sp>
          <p:nvSpPr>
            <p:cNvPr id="10" name="Textfeld 9">
              <a:extLst>
                <a:ext uri="{FF2B5EF4-FFF2-40B4-BE49-F238E27FC236}">
                  <a16:creationId xmlns:a16="http://schemas.microsoft.com/office/drawing/2014/main" id="{247E6FE6-8BF1-4BCC-A06B-B3EC7D4D42E8}"/>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11" name="Picture 4">
              <a:extLst>
                <a:ext uri="{FF2B5EF4-FFF2-40B4-BE49-F238E27FC236}">
                  <a16:creationId xmlns:a16="http://schemas.microsoft.com/office/drawing/2014/main" id="{59BF5519-E43F-44D3-8E0F-567A79A1E4C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de-DE"/>
              <a:t>Mastertitelformat bearbeiten</a:t>
            </a:r>
            <a:endParaRPr lang="en-US"/>
          </a:p>
        </p:txBody>
      </p:sp>
      <p:grpSp>
        <p:nvGrpSpPr>
          <p:cNvPr id="6" name="Gruppieren 5">
            <a:extLst>
              <a:ext uri="{FF2B5EF4-FFF2-40B4-BE49-F238E27FC236}">
                <a16:creationId xmlns:a16="http://schemas.microsoft.com/office/drawing/2014/main" id="{586A8F77-8A2A-4CA1-A89B-E62B2E2786BD}"/>
              </a:ext>
            </a:extLst>
          </p:cNvPr>
          <p:cNvGrpSpPr/>
          <p:nvPr userDrawn="1"/>
        </p:nvGrpSpPr>
        <p:grpSpPr>
          <a:xfrm>
            <a:off x="10903384" y="6400800"/>
            <a:ext cx="1007564" cy="338555"/>
            <a:chOff x="582042" y="6267325"/>
            <a:chExt cx="1007564" cy="338555"/>
          </a:xfrm>
        </p:grpSpPr>
        <p:sp>
          <p:nvSpPr>
            <p:cNvPr id="7" name="Textfeld 6">
              <a:extLst>
                <a:ext uri="{FF2B5EF4-FFF2-40B4-BE49-F238E27FC236}">
                  <a16:creationId xmlns:a16="http://schemas.microsoft.com/office/drawing/2014/main" id="{F33F8277-0A6D-4BE6-95EA-8A849E19D40E}"/>
                </a:ext>
              </a:extLst>
            </p:cNvPr>
            <p:cNvSpPr txBox="1"/>
            <p:nvPr userDrawn="1"/>
          </p:nvSpPr>
          <p:spPr>
            <a:xfrm>
              <a:off x="988479" y="6333767"/>
              <a:ext cx="601127" cy="215444"/>
            </a:xfrm>
            <a:prstGeom prst="rect">
              <a:avLst/>
            </a:prstGeom>
            <a:noFill/>
          </p:spPr>
          <p:txBody>
            <a:bodyPr wrap="none" lIns="0" tIns="0" rIns="0" bIns="0" rtlCol="0">
              <a:spAutoFit/>
            </a:bodyPr>
            <a:lstStyle/>
            <a:p>
              <a:pPr algn="l"/>
              <a:r>
                <a:rPr lang="de-DE" sz="1400">
                  <a:gradFill>
                    <a:gsLst>
                      <a:gs pos="2917">
                        <a:schemeClr val="tx1"/>
                      </a:gs>
                      <a:gs pos="30000">
                        <a:schemeClr val="tx1"/>
                      </a:gs>
                    </a:gsLst>
                    <a:lin ang="5400000" scaled="0"/>
                  </a:gradFill>
                </a:rPr>
                <a:t>Identity</a:t>
              </a:r>
            </a:p>
          </p:txBody>
        </p:sp>
        <p:pic>
          <p:nvPicPr>
            <p:cNvPr id="8" name="Picture 4">
              <a:extLst>
                <a:ext uri="{FF2B5EF4-FFF2-40B4-BE49-F238E27FC236}">
                  <a16:creationId xmlns:a16="http://schemas.microsoft.com/office/drawing/2014/main" id="{3C6C1B49-558D-46C7-B510-7BC485B0202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582042" y="6267325"/>
              <a:ext cx="33953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de-DE"/>
              <a:t>Mastertitelformat bearbeiten</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7"/>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751" r:id="rId10"/>
    <p:sldLayoutId id="2147484752" r:id="rId11"/>
    <p:sldLayoutId id="2147484777" r:id="rId12"/>
    <p:sldLayoutId id="2147484778" r:id="rId13"/>
    <p:sldLayoutId id="2147484779" r:id="rId14"/>
    <p:sldLayoutId id="2147484780" r:id="rId15"/>
    <p:sldLayoutId id="2147484781" r:id="rId16"/>
    <p:sldLayoutId id="2147484782" r:id="rId17"/>
    <p:sldLayoutId id="2147484783" r:id="rId18"/>
    <p:sldLayoutId id="2147484784" r:id="rId19"/>
    <p:sldLayoutId id="2147484785" r:id="rId20"/>
    <p:sldLayoutId id="2147484786" r:id="rId21"/>
    <p:sldLayoutId id="2147484787" r:id="rId22"/>
    <p:sldLayoutId id="2147484249" r:id="rId23"/>
    <p:sldLayoutId id="2147484640" r:id="rId24"/>
    <p:sldLayoutId id="2147484584" r:id="rId25"/>
    <p:sldLayoutId id="2147484583" r:id="rId26"/>
    <p:sldLayoutId id="2147484671" r:id="rId27"/>
    <p:sldLayoutId id="2147484673" r:id="rId28"/>
    <p:sldLayoutId id="2147484585" r:id="rId29"/>
    <p:sldLayoutId id="2147484299" r:id="rId30"/>
    <p:sldLayoutId id="2147484263" r:id="rId31"/>
    <p:sldLayoutId id="2147484788" r:id="rId32"/>
    <p:sldLayoutId id="2147484789" r:id="rId33"/>
    <p:sldLayoutId id="2147484791" r:id="rId34"/>
    <p:sldLayoutId id="2147484794" r:id="rId35"/>
    <p:sldLayoutId id="2147484795" r:id="rId36"/>
    <p:sldLayoutId id="2147484796" r:id="rId37"/>
    <p:sldLayoutId id="2147484797" r:id="rId38"/>
    <p:sldLayoutId id="2147484798" r:id="rId39"/>
    <p:sldLayoutId id="2147484799" r:id="rId40"/>
    <p:sldLayoutId id="2147484800" r:id="rId41"/>
    <p:sldLayoutId id="2147484801" r:id="rId42"/>
    <p:sldLayoutId id="2147484802" r:id="rId43"/>
    <p:sldLayoutId id="2147484803" r:id="rId44"/>
    <p:sldLayoutId id="2147484804" r:id="rId4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38.xml"/><Relationship Id="rId6" Type="http://schemas.openxmlformats.org/officeDocument/2006/relationships/image" Target="../media/image38.png"/><Relationship Id="rId11" Type="http://schemas.openxmlformats.org/officeDocument/2006/relationships/image" Target="../media/image43.jpe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3.xml"/><Relationship Id="rId1" Type="http://schemas.openxmlformats.org/officeDocument/2006/relationships/themeOverride" Target="../theme/themeOverride7.xml"/><Relationship Id="rId5" Type="http://schemas.openxmlformats.org/officeDocument/2006/relationships/image" Target="../media/image101.png"/><Relationship Id="rId4" Type="http://schemas.openxmlformats.org/officeDocument/2006/relationships/image" Target="../media/image100.png"/></Relationships>
</file>

<file path=ppt/slides/_rels/slide10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6.xml"/><Relationship Id="rId1" Type="http://schemas.openxmlformats.org/officeDocument/2006/relationships/slideLayout" Target="../slideLayouts/slideLayout33.xml"/><Relationship Id="rId5" Type="http://schemas.openxmlformats.org/officeDocument/2006/relationships/image" Target="../media/image83.emf"/><Relationship Id="rId4" Type="http://schemas.openxmlformats.org/officeDocument/2006/relationships/image" Target="../media/image84.emf"/></Relationships>
</file>

<file path=ppt/slides/_rels/slide10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7.xml"/><Relationship Id="rId1" Type="http://schemas.openxmlformats.org/officeDocument/2006/relationships/slideLayout" Target="../slideLayouts/slideLayout33.xml"/><Relationship Id="rId5" Type="http://schemas.openxmlformats.org/officeDocument/2006/relationships/image" Target="../media/image83.emf"/><Relationship Id="rId4" Type="http://schemas.openxmlformats.org/officeDocument/2006/relationships/image" Target="../media/image84.emf"/></Relationships>
</file>

<file path=ppt/slides/_rels/slide10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8.xml"/><Relationship Id="rId1" Type="http://schemas.openxmlformats.org/officeDocument/2006/relationships/slideLayout" Target="../slideLayouts/slideLayout33.xml"/><Relationship Id="rId5" Type="http://schemas.openxmlformats.org/officeDocument/2006/relationships/image" Target="../media/image83.emf"/><Relationship Id="rId4" Type="http://schemas.openxmlformats.org/officeDocument/2006/relationships/image" Target="../media/image84.emf"/></Relationships>
</file>

<file path=ppt/slides/_rels/slide10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9.xml"/><Relationship Id="rId1" Type="http://schemas.openxmlformats.org/officeDocument/2006/relationships/slideLayout" Target="../slideLayouts/slideLayout33.xml"/><Relationship Id="rId5" Type="http://schemas.openxmlformats.org/officeDocument/2006/relationships/image" Target="../media/image83.emf"/><Relationship Id="rId4" Type="http://schemas.openxmlformats.org/officeDocument/2006/relationships/image" Target="../media/image84.emf"/></Relationships>
</file>

<file path=ppt/slides/_rels/slide10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60.xml"/><Relationship Id="rId1" Type="http://schemas.openxmlformats.org/officeDocument/2006/relationships/slideLayout" Target="../slideLayouts/slideLayout33.xml"/><Relationship Id="rId5" Type="http://schemas.openxmlformats.org/officeDocument/2006/relationships/image" Target="../media/image83.emf"/><Relationship Id="rId4" Type="http://schemas.openxmlformats.org/officeDocument/2006/relationships/image" Target="../media/image84.emf"/></Relationships>
</file>

<file path=ppt/slides/_rels/slide10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61.xml"/><Relationship Id="rId1" Type="http://schemas.openxmlformats.org/officeDocument/2006/relationships/slideLayout" Target="../slideLayouts/slideLayout33.xml"/><Relationship Id="rId5" Type="http://schemas.openxmlformats.org/officeDocument/2006/relationships/image" Target="../media/image83.emf"/><Relationship Id="rId4" Type="http://schemas.openxmlformats.org/officeDocument/2006/relationships/image" Target="../media/image84.emf"/></Relationships>
</file>

<file path=ppt/slides/_rels/slide108.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103.svg"/><Relationship Id="rId2" Type="http://schemas.openxmlformats.org/officeDocument/2006/relationships/notesSlide" Target="../notesSlides/notesSlide62.xml"/><Relationship Id="rId1" Type="http://schemas.openxmlformats.org/officeDocument/2006/relationships/slideLayout" Target="../slideLayouts/slideLayout33.xml"/><Relationship Id="rId6" Type="http://schemas.openxmlformats.org/officeDocument/2006/relationships/image" Target="../media/image102.png"/><Relationship Id="rId5" Type="http://schemas.openxmlformats.org/officeDocument/2006/relationships/image" Target="../media/image83.emf"/><Relationship Id="rId4" Type="http://schemas.openxmlformats.org/officeDocument/2006/relationships/image" Target="../media/image84.emf"/></Relationships>
</file>

<file path=ppt/slides/_rels/slide10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63.xml"/><Relationship Id="rId1" Type="http://schemas.openxmlformats.org/officeDocument/2006/relationships/slideLayout" Target="../slideLayouts/slideLayout33.xml"/><Relationship Id="rId5" Type="http://schemas.openxmlformats.org/officeDocument/2006/relationships/image" Target="../media/image83.emf"/><Relationship Id="rId4" Type="http://schemas.openxmlformats.org/officeDocument/2006/relationships/image" Target="../media/image84.emf"/></Relationships>
</file>

<file path=ppt/slides/_rels/slide1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0.xml"/><Relationship Id="rId1" Type="http://schemas.openxmlformats.org/officeDocument/2006/relationships/slideLayout" Target="../slideLayouts/slideLayout39.xml"/><Relationship Id="rId4" Type="http://schemas.openxmlformats.org/officeDocument/2006/relationships/image" Target="../media/image45.emf"/></Relationships>
</file>

<file path=ppt/slides/_rels/slide110.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notesSlide" Target="../notesSlides/notesSlide64.xml"/><Relationship Id="rId1" Type="http://schemas.openxmlformats.org/officeDocument/2006/relationships/slideLayout" Target="../slideLayouts/slideLayout33.xml"/><Relationship Id="rId4" Type="http://schemas.openxmlformats.org/officeDocument/2006/relationships/image" Target="../media/image83.emf"/></Relationships>
</file>

<file path=ppt/slides/_rels/slide111.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notesSlide" Target="../notesSlides/notesSlide65.xml"/><Relationship Id="rId1" Type="http://schemas.openxmlformats.org/officeDocument/2006/relationships/slideLayout" Target="../slideLayouts/slideLayout33.xml"/><Relationship Id="rId4" Type="http://schemas.openxmlformats.org/officeDocument/2006/relationships/image" Target="../media/image83.emf"/></Relationships>
</file>

<file path=ppt/slides/_rels/slide112.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notesSlide" Target="../notesSlides/notesSlide66.xml"/><Relationship Id="rId1" Type="http://schemas.openxmlformats.org/officeDocument/2006/relationships/slideLayout" Target="../slideLayouts/slideLayout33.xml"/><Relationship Id="rId4" Type="http://schemas.openxmlformats.org/officeDocument/2006/relationships/image" Target="../media/image83.emf"/></Relationships>
</file>

<file path=ppt/slides/_rels/slide113.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notesSlide" Target="../notesSlides/notesSlide67.xml"/><Relationship Id="rId1" Type="http://schemas.openxmlformats.org/officeDocument/2006/relationships/slideLayout" Target="../slideLayouts/slideLayout33.xml"/><Relationship Id="rId4" Type="http://schemas.openxmlformats.org/officeDocument/2006/relationships/image" Target="../media/image83.e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4.xml"/></Relationships>
</file>

<file path=ppt/slides/_rels/slide116.xml.rels><?xml version="1.0" encoding="UTF-8" standalone="yes"?>
<Relationships xmlns="http://schemas.openxmlformats.org/package/2006/relationships"><Relationship Id="rId3" Type="http://schemas.openxmlformats.org/officeDocument/2006/relationships/hyperlink" Target="https://docs.microsoft.com/en-us/azure/active-directory/develop/scenario-protected-web-api-overview" TargetMode="External"/><Relationship Id="rId2" Type="http://schemas.openxmlformats.org/officeDocument/2006/relationships/hyperlink" Target="https://docs.microsoft.com/en-us/azure/active-directory/develop/howto-add-app-roles-in-azure-ad-apps" TargetMode="External"/><Relationship Id="rId1" Type="http://schemas.openxmlformats.org/officeDocument/2006/relationships/slideLayout" Target="../slideLayouts/slideLayout6.xml"/><Relationship Id="rId4" Type="http://schemas.openxmlformats.org/officeDocument/2006/relationships/hyperlink" Target="https://github.com/azure-samples/active-directory-dotnetcore-daemon-v2" TargetMode="Externa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hyperlink" Target="https://aka.ms/aadStackOverflow" TargetMode="External"/><Relationship Id="rId2" Type="http://schemas.openxmlformats.org/officeDocument/2006/relationships/hyperlink" Target="https://aka.ms/aaddev" TargetMode="External"/><Relationship Id="rId1" Type="http://schemas.openxmlformats.org/officeDocument/2006/relationships/slideLayout" Target="../slideLayouts/slideLayout2.xml"/><Relationship Id="rId4" Type="http://schemas.openxmlformats.org/officeDocument/2006/relationships/hyperlink" Target="http://aka.ms/identityplatformsuppor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ka.ms/ADALAADGraph" TargetMode="External"/><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1.emf"/><Relationship Id="rId1" Type="http://schemas.openxmlformats.org/officeDocument/2006/relationships/slideLayout" Target="../slideLayouts/slideLayout6.xml"/><Relationship Id="rId4" Type="http://schemas.openxmlformats.org/officeDocument/2006/relationships/image" Target="../media/image51.svg"/></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51.svg"/><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1.emf"/><Relationship Id="rId1" Type="http://schemas.openxmlformats.org/officeDocument/2006/relationships/slideLayout" Target="../slideLayouts/slideLayout6.xml"/><Relationship Id="rId4" Type="http://schemas.openxmlformats.org/officeDocument/2006/relationships/image" Target="../media/image51.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18" Type="http://schemas.openxmlformats.org/officeDocument/2006/relationships/image" Target="../media/image26.emf"/><Relationship Id="rId3" Type="http://schemas.openxmlformats.org/officeDocument/2006/relationships/image" Target="../media/image52.png"/><Relationship Id="rId21" Type="http://schemas.openxmlformats.org/officeDocument/2006/relationships/image" Target="../media/image20.png"/><Relationship Id="rId7" Type="http://schemas.openxmlformats.org/officeDocument/2006/relationships/image" Target="../media/image55.png"/><Relationship Id="rId12" Type="http://schemas.openxmlformats.org/officeDocument/2006/relationships/image" Target="../media/image60.png"/><Relationship Id="rId17" Type="http://schemas.openxmlformats.org/officeDocument/2006/relationships/image" Target="../media/image25.emf"/><Relationship Id="rId25" Type="http://schemas.openxmlformats.org/officeDocument/2006/relationships/image" Target="../media/image64.svg"/><Relationship Id="rId2" Type="http://schemas.openxmlformats.org/officeDocument/2006/relationships/notesSlide" Target="../notesSlides/notesSlide19.xml"/><Relationship Id="rId16" Type="http://schemas.openxmlformats.org/officeDocument/2006/relationships/image" Target="../media/image24.emf"/><Relationship Id="rId20" Type="http://schemas.openxmlformats.org/officeDocument/2006/relationships/image" Target="../media/image62.svg"/><Relationship Id="rId1" Type="http://schemas.openxmlformats.org/officeDocument/2006/relationships/slideLayout" Target="../slideLayouts/slideLayout32.xml"/><Relationship Id="rId6" Type="http://schemas.openxmlformats.org/officeDocument/2006/relationships/image" Target="../media/image54.png"/><Relationship Id="rId11" Type="http://schemas.openxmlformats.org/officeDocument/2006/relationships/image" Target="../media/image59.png"/><Relationship Id="rId24" Type="http://schemas.openxmlformats.org/officeDocument/2006/relationships/image" Target="../media/image63.png"/><Relationship Id="rId5" Type="http://schemas.microsoft.com/office/2007/relationships/hdphoto" Target="../media/hdphoto1.wdp"/><Relationship Id="rId15" Type="http://schemas.openxmlformats.org/officeDocument/2006/relationships/image" Target="../media/image23.emf"/><Relationship Id="rId23" Type="http://schemas.openxmlformats.org/officeDocument/2006/relationships/image" Target="../media/image22.png"/><Relationship Id="rId10" Type="http://schemas.openxmlformats.org/officeDocument/2006/relationships/image" Target="../media/image58.png"/><Relationship Id="rId19" Type="http://schemas.openxmlformats.org/officeDocument/2006/relationships/image" Target="../media/image27.png"/><Relationship Id="rId4" Type="http://schemas.openxmlformats.org/officeDocument/2006/relationships/image" Target="../media/image53.png"/><Relationship Id="rId9" Type="http://schemas.openxmlformats.org/officeDocument/2006/relationships/image" Target="../media/image57.png"/><Relationship Id="rId14" Type="http://schemas.openxmlformats.org/officeDocument/2006/relationships/image" Target="../media/image11.png"/><Relationship Id="rId22"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6.png"/><Relationship Id="rId1" Type="http://schemas.openxmlformats.org/officeDocument/2006/relationships/slideLayout" Target="../slideLayouts/slideLayout32.xml"/><Relationship Id="rId6" Type="http://schemas.openxmlformats.org/officeDocument/2006/relationships/image" Target="../media/image69.png"/><Relationship Id="rId5" Type="http://schemas.openxmlformats.org/officeDocument/2006/relationships/image" Target="../media/image67.png"/><Relationship Id="rId4" Type="http://schemas.openxmlformats.org/officeDocument/2006/relationships/image" Target="../media/image70.png"/></Relationships>
</file>

<file path=ppt/slides/_rels/slide33.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72.sv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32.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svg"/><Relationship Id="rId10" Type="http://schemas.openxmlformats.org/officeDocument/2006/relationships/image" Target="../media/image79.svg"/><Relationship Id="rId4" Type="http://schemas.openxmlformats.org/officeDocument/2006/relationships/image" Target="../media/image73.png"/><Relationship Id="rId9" Type="http://schemas.openxmlformats.org/officeDocument/2006/relationships/image" Target="../media/image78.png"/></Relationships>
</file>

<file path=ppt/slides/_rels/slide34.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84.emf"/><Relationship Id="rId2" Type="http://schemas.openxmlformats.org/officeDocument/2006/relationships/notesSlide" Target="../notesSlides/notesSlide20.xml"/><Relationship Id="rId1" Type="http://schemas.openxmlformats.org/officeDocument/2006/relationships/slideLayout" Target="../slideLayouts/slideLayout33.xml"/><Relationship Id="rId6" Type="http://schemas.openxmlformats.org/officeDocument/2006/relationships/image" Target="../media/image83.emf"/><Relationship Id="rId5" Type="http://schemas.openxmlformats.org/officeDocument/2006/relationships/image" Target="../media/image82.svg"/><Relationship Id="rId4" Type="http://schemas.openxmlformats.org/officeDocument/2006/relationships/image" Target="../media/image81.png"/></Relationships>
</file>

<file path=ppt/slides/_rels/slide35.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84.emf"/><Relationship Id="rId2" Type="http://schemas.openxmlformats.org/officeDocument/2006/relationships/notesSlide" Target="../notesSlides/notesSlide21.xml"/><Relationship Id="rId1" Type="http://schemas.openxmlformats.org/officeDocument/2006/relationships/slideLayout" Target="../slideLayouts/slideLayout33.xml"/><Relationship Id="rId6" Type="http://schemas.openxmlformats.org/officeDocument/2006/relationships/image" Target="../media/image83.emf"/><Relationship Id="rId5" Type="http://schemas.openxmlformats.org/officeDocument/2006/relationships/image" Target="../media/image82.svg"/><Relationship Id="rId4" Type="http://schemas.openxmlformats.org/officeDocument/2006/relationships/image" Target="../media/image81.png"/></Relationships>
</file>

<file path=ppt/slides/_rels/slide36.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84.emf"/><Relationship Id="rId2" Type="http://schemas.openxmlformats.org/officeDocument/2006/relationships/notesSlide" Target="../notesSlides/notesSlide22.xml"/><Relationship Id="rId1" Type="http://schemas.openxmlformats.org/officeDocument/2006/relationships/slideLayout" Target="../slideLayouts/slideLayout33.xml"/><Relationship Id="rId6" Type="http://schemas.openxmlformats.org/officeDocument/2006/relationships/image" Target="../media/image83.emf"/><Relationship Id="rId5" Type="http://schemas.openxmlformats.org/officeDocument/2006/relationships/image" Target="../media/image82.svg"/><Relationship Id="rId4" Type="http://schemas.openxmlformats.org/officeDocument/2006/relationships/image" Target="../media/image81.png"/></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84.emf"/><Relationship Id="rId2" Type="http://schemas.openxmlformats.org/officeDocument/2006/relationships/notesSlide" Target="../notesSlides/notesSlide23.xml"/><Relationship Id="rId1" Type="http://schemas.openxmlformats.org/officeDocument/2006/relationships/slideLayout" Target="../slideLayouts/slideLayout33.xml"/><Relationship Id="rId6" Type="http://schemas.openxmlformats.org/officeDocument/2006/relationships/image" Target="../media/image83.emf"/><Relationship Id="rId5" Type="http://schemas.openxmlformats.org/officeDocument/2006/relationships/image" Target="../media/image82.svg"/><Relationship Id="rId4" Type="http://schemas.openxmlformats.org/officeDocument/2006/relationships/image" Target="../media/image81.png"/></Relationships>
</file>

<file path=ppt/slides/_rels/slide38.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84.emf"/><Relationship Id="rId2" Type="http://schemas.openxmlformats.org/officeDocument/2006/relationships/notesSlide" Target="../notesSlides/notesSlide24.xml"/><Relationship Id="rId1" Type="http://schemas.openxmlformats.org/officeDocument/2006/relationships/slideLayout" Target="../slideLayouts/slideLayout33.xml"/><Relationship Id="rId6" Type="http://schemas.openxmlformats.org/officeDocument/2006/relationships/image" Target="../media/image83.emf"/><Relationship Id="rId5" Type="http://schemas.openxmlformats.org/officeDocument/2006/relationships/image" Target="../media/image82.svg"/><Relationship Id="rId4" Type="http://schemas.openxmlformats.org/officeDocument/2006/relationships/image" Target="../media/image81.png"/></Relationships>
</file>

<file path=ppt/slides/_rels/slide39.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84.emf"/><Relationship Id="rId2" Type="http://schemas.openxmlformats.org/officeDocument/2006/relationships/notesSlide" Target="../notesSlides/notesSlide25.xml"/><Relationship Id="rId1" Type="http://schemas.openxmlformats.org/officeDocument/2006/relationships/slideLayout" Target="../slideLayouts/slideLayout33.xml"/><Relationship Id="rId6" Type="http://schemas.openxmlformats.org/officeDocument/2006/relationships/image" Target="../media/image83.emf"/><Relationship Id="rId5" Type="http://schemas.openxmlformats.org/officeDocument/2006/relationships/image" Target="../media/image82.svg"/><Relationship Id="rId4" Type="http://schemas.openxmlformats.org/officeDocument/2006/relationships/image" Target="../media/image8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6.xml"/><Relationship Id="rId1" Type="http://schemas.openxmlformats.org/officeDocument/2006/relationships/slideLayout" Target="../slideLayouts/slideLayout33.xml"/><Relationship Id="rId5" Type="http://schemas.openxmlformats.org/officeDocument/2006/relationships/image" Target="../media/image83.emf"/><Relationship Id="rId4" Type="http://schemas.openxmlformats.org/officeDocument/2006/relationships/image" Target="../media/image84.emf"/></Relationships>
</file>

<file path=ppt/slides/_rels/slide4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7.xml"/><Relationship Id="rId1" Type="http://schemas.openxmlformats.org/officeDocument/2006/relationships/slideLayout" Target="../slideLayouts/slideLayout33.xml"/><Relationship Id="rId5" Type="http://schemas.openxmlformats.org/officeDocument/2006/relationships/image" Target="../media/image83.emf"/><Relationship Id="rId4" Type="http://schemas.openxmlformats.org/officeDocument/2006/relationships/image" Target="../media/image84.emf"/></Relationships>
</file>

<file path=ppt/slides/_rels/slide4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8.xml"/><Relationship Id="rId1" Type="http://schemas.openxmlformats.org/officeDocument/2006/relationships/slideLayout" Target="../slideLayouts/slideLayout33.xml"/><Relationship Id="rId5" Type="http://schemas.openxmlformats.org/officeDocument/2006/relationships/image" Target="../media/image83.emf"/><Relationship Id="rId4" Type="http://schemas.openxmlformats.org/officeDocument/2006/relationships/image" Target="../media/image84.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2" Type="http://schemas.openxmlformats.org/officeDocument/2006/relationships/hyperlink" Target="https://docs.microsoft.com/en-us/azure/active-directory/hybrid/how-to-connect-fed-group-claims#configure-the-azure-ad-application-registration-for-group-attributes"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2" Type="http://schemas.openxmlformats.org/officeDocument/2006/relationships/hyperlink" Target="https://docs.microsoft.com/en-us/azure/active-directory/develop/howto-add-app-roles-in-azure-ad-apps" TargetMode="Externa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image" Target="../media/image20.png"/><Relationship Id="rId18" Type="http://schemas.openxmlformats.org/officeDocument/2006/relationships/image" Target="../media/image25.emf"/><Relationship Id="rId3" Type="http://schemas.openxmlformats.org/officeDocument/2006/relationships/image" Target="../media/image10.png"/><Relationship Id="rId21" Type="http://schemas.openxmlformats.org/officeDocument/2006/relationships/image" Target="../media/image28.svg"/><Relationship Id="rId7" Type="http://schemas.openxmlformats.org/officeDocument/2006/relationships/image" Target="../media/image14.png"/><Relationship Id="rId12" Type="http://schemas.openxmlformats.org/officeDocument/2006/relationships/image" Target="../media/image19.jpeg"/><Relationship Id="rId17" Type="http://schemas.openxmlformats.org/officeDocument/2006/relationships/image" Target="../media/image24.emf"/><Relationship Id="rId2" Type="http://schemas.openxmlformats.org/officeDocument/2006/relationships/notesSlide" Target="../notesSlides/notesSlide5.xml"/><Relationship Id="rId16" Type="http://schemas.openxmlformats.org/officeDocument/2006/relationships/image" Target="../media/image23.emf"/><Relationship Id="rId20" Type="http://schemas.openxmlformats.org/officeDocument/2006/relationships/image" Target="../media/image27.png"/><Relationship Id="rId1" Type="http://schemas.openxmlformats.org/officeDocument/2006/relationships/slideLayout" Target="../slideLayouts/slideLayout3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19" Type="http://schemas.openxmlformats.org/officeDocument/2006/relationships/image" Target="../media/image26.emf"/><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6.xml"/><Relationship Id="rId1" Type="http://schemas.openxmlformats.org/officeDocument/2006/relationships/slideLayout" Target="../slideLayouts/slideLayout33.xml"/><Relationship Id="rId4" Type="http://schemas.openxmlformats.org/officeDocument/2006/relationships/image" Target="../media/image86.png"/></Relationships>
</file>

<file path=ppt/slides/_rels/slide6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7.xml"/><Relationship Id="rId1" Type="http://schemas.openxmlformats.org/officeDocument/2006/relationships/slideLayout" Target="../slideLayouts/slideLayout33.xml"/><Relationship Id="rId4" Type="http://schemas.openxmlformats.org/officeDocument/2006/relationships/image" Target="../media/image8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8.xml"/><Relationship Id="rId1" Type="http://schemas.openxmlformats.org/officeDocument/2006/relationships/slideLayout" Target="../slideLayouts/slideLayout33.xml"/><Relationship Id="rId4" Type="http://schemas.openxmlformats.org/officeDocument/2006/relationships/image" Target="../media/image90.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hyperlink" Target="https://docs.microsoft.com/en-us/graph/" TargetMode="External"/><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hyperlink" Target="https://developer.microsoft.com/en-us/graph/graph-explorer" TargetMode="External"/><Relationship Id="rId2" Type="http://schemas.openxmlformats.org/officeDocument/2006/relationships/image" Target="../media/image9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3.xml"/></Relationships>
</file>

<file path=ppt/slides/_rels/slide83.xml.rels><?xml version="1.0" encoding="UTF-8" standalone="yes"?>
<Relationships xmlns="http://schemas.openxmlformats.org/package/2006/relationships"><Relationship Id="rId2" Type="http://schemas.openxmlformats.org/officeDocument/2006/relationships/hyperlink" Target="https://docs.microsoft.com/en-us/graph/permissions-reference" TargetMode="Externa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5.xml"/></Relationships>
</file>

<file path=ppt/slides/_rels/slide88.x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notesSlide" Target="../notesSlides/notesSlide45.xml"/><Relationship Id="rId1" Type="http://schemas.openxmlformats.org/officeDocument/2006/relationships/slideLayout" Target="../slideLayouts/slideLayout42.xml"/><Relationship Id="rId4" Type="http://schemas.openxmlformats.org/officeDocument/2006/relationships/image" Target="../media/image94.emf"/></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login.microsoftonline.com/" TargetMode="External"/><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1.emf"/><Relationship Id="rId5" Type="http://schemas.openxmlformats.org/officeDocument/2006/relationships/image" Target="../media/image30.jpeg"/><Relationship Id="rId4" Type="http://schemas.openxmlformats.org/officeDocument/2006/relationships/image" Target="../media/image29.jpeg"/><Relationship Id="rId9" Type="http://schemas.openxmlformats.org/officeDocument/2006/relationships/image" Target="../media/image34.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3.xml"/><Relationship Id="rId1" Type="http://schemas.openxmlformats.org/officeDocument/2006/relationships/themeOverride" Target="../theme/themeOverride6.xml"/><Relationship Id="rId4" Type="http://schemas.openxmlformats.org/officeDocument/2006/relationships/image" Target="../media/image95.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3.xml"/></Relationships>
</file>

<file path=ppt/slides/_rels/slide99.xml.rels><?xml version="1.0" encoding="UTF-8" standalone="yes"?>
<Relationships xmlns="http://schemas.openxmlformats.org/package/2006/relationships"><Relationship Id="rId8" Type="http://schemas.openxmlformats.org/officeDocument/2006/relationships/image" Target="../media/image99.jpeg"/><Relationship Id="rId3" Type="http://schemas.openxmlformats.org/officeDocument/2006/relationships/hyperlink" Target="https://docs.microsoft.com/azure/active-directory/develop/v2-id-and-access-tokens" TargetMode="External"/><Relationship Id="rId7" Type="http://schemas.openxmlformats.org/officeDocument/2006/relationships/image" Target="../media/image98.jpeg"/><Relationship Id="rId2" Type="http://schemas.openxmlformats.org/officeDocument/2006/relationships/notesSlide" Target="../notesSlides/notesSlide53.xml"/><Relationship Id="rId1" Type="http://schemas.openxmlformats.org/officeDocument/2006/relationships/slideLayout" Target="../slideLayouts/slideLayout33.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a:ea typeface="+mj-lt"/>
                <a:cs typeface="+mj-lt"/>
              </a:rPr>
              <a:t>Line of Business (LOB) apps for IT Pros</a:t>
            </a:r>
            <a:endParaRPr lang="en-US"/>
          </a:p>
        </p:txBody>
      </p:sp>
      <p:sp>
        <p:nvSpPr>
          <p:cNvPr id="5" name="Text Placeholder 4">
            <a:extLst>
              <a:ext uri="{FF2B5EF4-FFF2-40B4-BE49-F238E27FC236}">
                <a16:creationId xmlns:a16="http://schemas.microsoft.com/office/drawing/2014/main" id="{5156FFC4-FEDD-43F2-BB8A-A98A0EFECC9F}"/>
              </a:ext>
            </a:extLst>
          </p:cNvPr>
          <p:cNvSpPr>
            <a:spLocks noGrp="1"/>
          </p:cNvSpPr>
          <p:nvPr>
            <p:ph type="body" sz="quarter" idx="12"/>
          </p:nvPr>
        </p:nvSpPr>
        <p:spPr>
          <a:xfrm>
            <a:off x="582042" y="3962400"/>
            <a:ext cx="4164583" cy="677108"/>
          </a:xfrm>
        </p:spPr>
        <p:txBody>
          <a:bodyPr/>
          <a:lstStyle/>
          <a:p>
            <a:r>
              <a:rPr lang="en-US" dirty="0"/>
              <a:t>We will start at 4 minutes after the hour</a:t>
            </a:r>
          </a:p>
        </p:txBody>
      </p:sp>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F8CB-12F8-4D6B-8334-4C2064F1457A}"/>
              </a:ext>
            </a:extLst>
          </p:cNvPr>
          <p:cNvSpPr>
            <a:spLocks noGrp="1"/>
          </p:cNvSpPr>
          <p:nvPr>
            <p:ph type="title"/>
          </p:nvPr>
        </p:nvSpPr>
        <p:spPr/>
        <p:txBody>
          <a:bodyPr/>
          <a:lstStyle/>
          <a:p>
            <a:r>
              <a:rPr lang="en-US"/>
              <a:t>Microsoft Authentication Libraries (MSAL)</a:t>
            </a:r>
            <a:br>
              <a:rPr lang="en-US"/>
            </a:br>
            <a:endParaRPr lang="en-US" sz="1961" spc="0">
              <a:latin typeface="+mn-lt"/>
              <a:cs typeface="Segoe UI"/>
            </a:endParaRPr>
          </a:p>
        </p:txBody>
      </p:sp>
      <p:sp>
        <p:nvSpPr>
          <p:cNvPr id="31" name="Oval 30">
            <a:extLst>
              <a:ext uri="{FF2B5EF4-FFF2-40B4-BE49-F238E27FC236}">
                <a16:creationId xmlns:a16="http://schemas.microsoft.com/office/drawing/2014/main" id="{E1555974-B136-4142-9BA9-1BC8A10E8885}"/>
              </a:ext>
              <a:ext uri="{C183D7F6-B498-43B3-948B-1728B52AA6E4}">
                <adec:decorative xmlns:adec="http://schemas.microsoft.com/office/drawing/2017/decorative" val="1"/>
              </a:ext>
            </a:extLst>
          </p:cNvPr>
          <p:cNvSpPr/>
          <p:nvPr/>
        </p:nvSpPr>
        <p:spPr bwMode="auto">
          <a:xfrm>
            <a:off x="1032790" y="2149873"/>
            <a:ext cx="1023317" cy="1023318"/>
          </a:xfrm>
          <a:prstGeom prst="ellipse">
            <a:avLst/>
          </a:prstGeom>
          <a:solidFill>
            <a:schemeClr val="bg1"/>
          </a:solidFill>
          <a:ln w="10795" cap="flat" cmpd="sng" algn="ctr">
            <a:noFill/>
            <a:prstDash val="solid"/>
          </a:ln>
          <a:effectLst>
            <a:outerShdw blurRad="254000" dist="50800" dir="2700000" algn="tl" rotWithShape="0">
              <a:prstClr val="black">
                <a:alpha val="25000"/>
              </a:prstClr>
            </a:outerShdw>
          </a:effectLst>
        </p:spPr>
        <p:txBody>
          <a:bodyPr vert="horz" wrap="square" lIns="0" tIns="53747" rIns="0" bIns="53747" numCol="1" rtlCol="0" anchor="ctr" anchorCtr="0" compatLnSpc="1">
            <a:prstTxWarp prst="textNoShape">
              <a:avLst/>
            </a:prstTxWarp>
          </a:bodyPr>
          <a:lstStyle/>
          <a:p>
            <a:pPr algn="ctr" defTabSz="1074317" fontAlgn="base">
              <a:spcBef>
                <a:spcPct val="0"/>
              </a:spcBef>
              <a:spcAft>
                <a:spcPct val="0"/>
              </a:spcAft>
              <a:defRPr/>
            </a:pPr>
            <a:endParaRPr lang="en-US" sz="2307" kern="0" err="1">
              <a:solidFill>
                <a:srgbClr val="3C3C41"/>
              </a:solidFill>
              <a:latin typeface="Segoe UI Semilight"/>
            </a:endParaRPr>
          </a:p>
        </p:txBody>
      </p:sp>
      <p:sp>
        <p:nvSpPr>
          <p:cNvPr id="53" name="Oval 52">
            <a:extLst>
              <a:ext uri="{FF2B5EF4-FFF2-40B4-BE49-F238E27FC236}">
                <a16:creationId xmlns:a16="http://schemas.microsoft.com/office/drawing/2014/main" id="{19CCC36E-A6F6-4719-A172-1FEE43E6480C}"/>
              </a:ext>
              <a:ext uri="{C183D7F6-B498-43B3-948B-1728B52AA6E4}">
                <adec:decorative xmlns:adec="http://schemas.microsoft.com/office/drawing/2017/decorative" val="1"/>
              </a:ext>
            </a:extLst>
          </p:cNvPr>
          <p:cNvSpPr/>
          <p:nvPr/>
        </p:nvSpPr>
        <p:spPr bwMode="auto">
          <a:xfrm>
            <a:off x="3839850" y="2149873"/>
            <a:ext cx="1023317" cy="1023318"/>
          </a:xfrm>
          <a:prstGeom prst="ellipse">
            <a:avLst/>
          </a:prstGeom>
          <a:solidFill>
            <a:schemeClr val="bg1"/>
          </a:solidFill>
          <a:ln w="10795" cap="flat" cmpd="sng" algn="ctr">
            <a:noFill/>
            <a:prstDash val="solid"/>
          </a:ln>
          <a:effectLst>
            <a:outerShdw blurRad="254000" dist="50800" dir="2700000" algn="tl" rotWithShape="0">
              <a:prstClr val="black">
                <a:alpha val="25000"/>
              </a:prstClr>
            </a:outerShdw>
          </a:effectLst>
        </p:spPr>
        <p:txBody>
          <a:bodyPr vert="horz" wrap="square" lIns="0" tIns="53747" rIns="0" bIns="53747" numCol="1" rtlCol="0" anchor="ctr" anchorCtr="0" compatLnSpc="1">
            <a:prstTxWarp prst="textNoShape">
              <a:avLst/>
            </a:prstTxWarp>
          </a:bodyPr>
          <a:lstStyle/>
          <a:p>
            <a:pPr algn="ctr" defTabSz="1074317" fontAlgn="base">
              <a:spcBef>
                <a:spcPct val="0"/>
              </a:spcBef>
              <a:spcAft>
                <a:spcPct val="0"/>
              </a:spcAft>
              <a:defRPr/>
            </a:pPr>
            <a:endParaRPr lang="en-US" sz="2307" kern="0" err="1">
              <a:solidFill>
                <a:srgbClr val="3C3C41"/>
              </a:solidFill>
              <a:latin typeface="Segoe UI Semilight"/>
            </a:endParaRPr>
          </a:p>
        </p:txBody>
      </p:sp>
      <p:sp>
        <p:nvSpPr>
          <p:cNvPr id="54" name="Oval 53">
            <a:extLst>
              <a:ext uri="{FF2B5EF4-FFF2-40B4-BE49-F238E27FC236}">
                <a16:creationId xmlns:a16="http://schemas.microsoft.com/office/drawing/2014/main" id="{0E0DCD7F-AFD5-48E8-8B3B-5655211957E8}"/>
              </a:ext>
              <a:ext uri="{C183D7F6-B498-43B3-948B-1728B52AA6E4}">
                <adec:decorative xmlns:adec="http://schemas.microsoft.com/office/drawing/2017/decorative" val="1"/>
              </a:ext>
            </a:extLst>
          </p:cNvPr>
          <p:cNvSpPr/>
          <p:nvPr/>
        </p:nvSpPr>
        <p:spPr bwMode="auto">
          <a:xfrm>
            <a:off x="6646911" y="2149873"/>
            <a:ext cx="1023317" cy="1023318"/>
          </a:xfrm>
          <a:prstGeom prst="ellipse">
            <a:avLst/>
          </a:prstGeom>
          <a:solidFill>
            <a:schemeClr val="bg1"/>
          </a:solidFill>
          <a:ln w="10795" cap="flat" cmpd="sng" algn="ctr">
            <a:noFill/>
            <a:prstDash val="solid"/>
          </a:ln>
          <a:effectLst>
            <a:outerShdw blurRad="254000" dist="50800" dir="2700000" algn="tl" rotWithShape="0">
              <a:prstClr val="black">
                <a:alpha val="25000"/>
              </a:prstClr>
            </a:outerShdw>
          </a:effectLst>
        </p:spPr>
        <p:txBody>
          <a:bodyPr vert="horz" wrap="square" lIns="0" tIns="53747" rIns="0" bIns="53747" numCol="1" rtlCol="0" anchor="ctr" anchorCtr="0" compatLnSpc="1">
            <a:prstTxWarp prst="textNoShape">
              <a:avLst/>
            </a:prstTxWarp>
          </a:bodyPr>
          <a:lstStyle/>
          <a:p>
            <a:pPr algn="ctr" defTabSz="1074317" fontAlgn="base">
              <a:spcBef>
                <a:spcPct val="0"/>
              </a:spcBef>
              <a:spcAft>
                <a:spcPct val="0"/>
              </a:spcAft>
              <a:defRPr/>
            </a:pPr>
            <a:endParaRPr lang="en-US" sz="2307" kern="0" err="1">
              <a:solidFill>
                <a:srgbClr val="3C3C41"/>
              </a:solidFill>
              <a:latin typeface="Segoe UI Semilight"/>
            </a:endParaRPr>
          </a:p>
        </p:txBody>
      </p:sp>
      <p:sp>
        <p:nvSpPr>
          <p:cNvPr id="55" name="Oval 54">
            <a:extLst>
              <a:ext uri="{FF2B5EF4-FFF2-40B4-BE49-F238E27FC236}">
                <a16:creationId xmlns:a16="http://schemas.microsoft.com/office/drawing/2014/main" id="{EF00B7E1-E0E2-49F6-A900-28F0F9E6F046}"/>
              </a:ext>
              <a:ext uri="{C183D7F6-B498-43B3-948B-1728B52AA6E4}">
                <adec:decorative xmlns:adec="http://schemas.microsoft.com/office/drawing/2017/decorative" val="1"/>
              </a:ext>
            </a:extLst>
          </p:cNvPr>
          <p:cNvSpPr/>
          <p:nvPr/>
        </p:nvSpPr>
        <p:spPr bwMode="auto">
          <a:xfrm>
            <a:off x="9453972" y="2149873"/>
            <a:ext cx="1023317" cy="1023318"/>
          </a:xfrm>
          <a:prstGeom prst="ellipse">
            <a:avLst/>
          </a:prstGeom>
          <a:solidFill>
            <a:schemeClr val="bg1"/>
          </a:solidFill>
          <a:ln w="10795" cap="flat" cmpd="sng" algn="ctr">
            <a:noFill/>
            <a:prstDash val="solid"/>
          </a:ln>
          <a:effectLst>
            <a:outerShdw blurRad="254000" dist="50800" dir="2700000" algn="tl" rotWithShape="0">
              <a:prstClr val="black">
                <a:alpha val="25000"/>
              </a:prstClr>
            </a:outerShdw>
          </a:effectLst>
        </p:spPr>
        <p:txBody>
          <a:bodyPr vert="horz" wrap="square" lIns="0" tIns="53747" rIns="0" bIns="53747" numCol="1" rtlCol="0" anchor="ctr" anchorCtr="0" compatLnSpc="1">
            <a:prstTxWarp prst="textNoShape">
              <a:avLst/>
            </a:prstTxWarp>
          </a:bodyPr>
          <a:lstStyle/>
          <a:p>
            <a:pPr algn="ctr" defTabSz="1074317" fontAlgn="base">
              <a:spcBef>
                <a:spcPct val="0"/>
              </a:spcBef>
              <a:spcAft>
                <a:spcPct val="0"/>
              </a:spcAft>
              <a:defRPr/>
            </a:pPr>
            <a:endParaRPr lang="en-US" sz="2307" kern="0" err="1">
              <a:solidFill>
                <a:srgbClr val="3C3C41"/>
              </a:solidFill>
              <a:latin typeface="Segoe UI Semilight"/>
            </a:endParaRPr>
          </a:p>
        </p:txBody>
      </p:sp>
      <p:sp>
        <p:nvSpPr>
          <p:cNvPr id="56" name="Oval 55">
            <a:extLst>
              <a:ext uri="{FF2B5EF4-FFF2-40B4-BE49-F238E27FC236}">
                <a16:creationId xmlns:a16="http://schemas.microsoft.com/office/drawing/2014/main" id="{CBCE0B8F-E18A-4351-8185-16FBFA28F57B}"/>
              </a:ext>
              <a:ext uri="{C183D7F6-B498-43B3-948B-1728B52AA6E4}">
                <adec:decorative xmlns:adec="http://schemas.microsoft.com/office/drawing/2017/decorative" val="1"/>
              </a:ext>
            </a:extLst>
          </p:cNvPr>
          <p:cNvSpPr/>
          <p:nvPr/>
        </p:nvSpPr>
        <p:spPr bwMode="auto">
          <a:xfrm>
            <a:off x="1013768" y="4175537"/>
            <a:ext cx="1023317" cy="1023318"/>
          </a:xfrm>
          <a:prstGeom prst="ellipse">
            <a:avLst/>
          </a:prstGeom>
          <a:solidFill>
            <a:schemeClr val="bg1"/>
          </a:solidFill>
          <a:ln w="10795" cap="flat" cmpd="sng" algn="ctr">
            <a:noFill/>
            <a:prstDash val="solid"/>
          </a:ln>
          <a:effectLst>
            <a:outerShdw blurRad="254000" dist="50800" dir="2700000" algn="tl" rotWithShape="0">
              <a:prstClr val="black">
                <a:alpha val="25000"/>
              </a:prstClr>
            </a:outerShdw>
          </a:effectLst>
        </p:spPr>
        <p:txBody>
          <a:bodyPr vert="horz" wrap="square" lIns="0" tIns="53747" rIns="0" bIns="53747" numCol="1" rtlCol="0" anchor="ctr" anchorCtr="0" compatLnSpc="1">
            <a:prstTxWarp prst="textNoShape">
              <a:avLst/>
            </a:prstTxWarp>
          </a:bodyPr>
          <a:lstStyle/>
          <a:p>
            <a:pPr algn="ctr" defTabSz="1074317" fontAlgn="base">
              <a:spcBef>
                <a:spcPct val="0"/>
              </a:spcBef>
              <a:spcAft>
                <a:spcPct val="0"/>
              </a:spcAft>
              <a:defRPr/>
            </a:pPr>
            <a:endParaRPr lang="en-US" sz="2307" kern="0" err="1">
              <a:solidFill>
                <a:srgbClr val="3C3C41"/>
              </a:solidFill>
              <a:latin typeface="Segoe UI Semilight"/>
            </a:endParaRPr>
          </a:p>
        </p:txBody>
      </p:sp>
      <p:sp>
        <p:nvSpPr>
          <p:cNvPr id="57" name="Oval 56">
            <a:extLst>
              <a:ext uri="{FF2B5EF4-FFF2-40B4-BE49-F238E27FC236}">
                <a16:creationId xmlns:a16="http://schemas.microsoft.com/office/drawing/2014/main" id="{22BB4203-C26E-49E2-950C-43BA56896500}"/>
              </a:ext>
              <a:ext uri="{C183D7F6-B498-43B3-948B-1728B52AA6E4}">
                <adec:decorative xmlns:adec="http://schemas.microsoft.com/office/drawing/2017/decorative" val="1"/>
              </a:ext>
            </a:extLst>
          </p:cNvPr>
          <p:cNvSpPr/>
          <p:nvPr/>
        </p:nvSpPr>
        <p:spPr bwMode="auto">
          <a:xfrm>
            <a:off x="3818425" y="4175537"/>
            <a:ext cx="1023317" cy="1023318"/>
          </a:xfrm>
          <a:prstGeom prst="ellipse">
            <a:avLst/>
          </a:prstGeom>
          <a:solidFill>
            <a:schemeClr val="bg1"/>
          </a:solidFill>
          <a:ln w="10795" cap="flat" cmpd="sng" algn="ctr">
            <a:noFill/>
            <a:prstDash val="solid"/>
          </a:ln>
          <a:effectLst>
            <a:outerShdw blurRad="254000" dist="50800" dir="2700000" algn="tl" rotWithShape="0">
              <a:prstClr val="black">
                <a:alpha val="25000"/>
              </a:prstClr>
            </a:outerShdw>
          </a:effectLst>
        </p:spPr>
        <p:txBody>
          <a:bodyPr vert="horz" wrap="square" lIns="0" tIns="53747" rIns="0" bIns="53747" numCol="1" rtlCol="0" anchor="ctr" anchorCtr="0" compatLnSpc="1">
            <a:prstTxWarp prst="textNoShape">
              <a:avLst/>
            </a:prstTxWarp>
          </a:bodyPr>
          <a:lstStyle/>
          <a:p>
            <a:pPr algn="ctr" defTabSz="1074317" fontAlgn="base">
              <a:spcBef>
                <a:spcPct val="0"/>
              </a:spcBef>
              <a:spcAft>
                <a:spcPct val="0"/>
              </a:spcAft>
              <a:defRPr/>
            </a:pPr>
            <a:endParaRPr lang="en-US" sz="2307" kern="0" err="1">
              <a:solidFill>
                <a:srgbClr val="3C3C41"/>
              </a:solidFill>
              <a:latin typeface="Segoe UI Semilight"/>
            </a:endParaRPr>
          </a:p>
        </p:txBody>
      </p:sp>
      <p:sp>
        <p:nvSpPr>
          <p:cNvPr id="32" name="TextBox 31">
            <a:extLst>
              <a:ext uri="{FF2B5EF4-FFF2-40B4-BE49-F238E27FC236}">
                <a16:creationId xmlns:a16="http://schemas.microsoft.com/office/drawing/2014/main" id="{9CD727E8-723E-4A7B-A19E-2AA2E2267383}"/>
              </a:ext>
              <a:ext uri="{C183D7F6-B498-43B3-948B-1728B52AA6E4}">
                <adec:decorative xmlns:adec="http://schemas.microsoft.com/office/drawing/2017/decorative" val="1"/>
              </a:ext>
            </a:extLst>
          </p:cNvPr>
          <p:cNvSpPr txBox="1"/>
          <p:nvPr/>
        </p:nvSpPr>
        <p:spPr>
          <a:xfrm>
            <a:off x="9769262" y="3465795"/>
            <a:ext cx="392736" cy="271549"/>
          </a:xfrm>
          <a:prstGeom prst="rect">
            <a:avLst/>
          </a:prstGeom>
          <a:noFill/>
        </p:spPr>
        <p:txBody>
          <a:bodyPr wrap="none" lIns="0" tIns="0" rIns="0" bIns="0" rtlCol="0">
            <a:spAutoFit/>
          </a:bodyPr>
          <a:lstStyle/>
          <a:p>
            <a:pPr algn="ctr" defTabSz="914168">
              <a:lnSpc>
                <a:spcPct val="90000"/>
              </a:lnSpc>
              <a:spcAft>
                <a:spcPts val="588"/>
              </a:spcAft>
              <a:defRPr/>
            </a:pPr>
            <a:r>
              <a:rPr lang="en-US" sz="1961">
                <a:latin typeface="Segoe UI Semibold"/>
              </a:rPr>
              <a:t>iOS</a:t>
            </a:r>
          </a:p>
        </p:txBody>
      </p:sp>
      <p:pic>
        <p:nvPicPr>
          <p:cNvPr id="33" name="Picture 32">
            <a:extLst>
              <a:ext uri="{FF2B5EF4-FFF2-40B4-BE49-F238E27FC236}">
                <a16:creationId xmlns:a16="http://schemas.microsoft.com/office/drawing/2014/main" id="{1FFFDD1C-75F3-461F-A427-552ED469E894}"/>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19886" r="7856"/>
          <a:stretch/>
        </p:blipFill>
        <p:spPr>
          <a:xfrm>
            <a:off x="9656048" y="2463101"/>
            <a:ext cx="619164" cy="396862"/>
          </a:xfrm>
          <a:prstGeom prst="rect">
            <a:avLst/>
          </a:prstGeom>
        </p:spPr>
      </p:pic>
      <p:sp>
        <p:nvSpPr>
          <p:cNvPr id="34" name="TextBox 33">
            <a:extLst>
              <a:ext uri="{FF2B5EF4-FFF2-40B4-BE49-F238E27FC236}">
                <a16:creationId xmlns:a16="http://schemas.microsoft.com/office/drawing/2014/main" id="{00EB45F5-8097-44B8-9C3D-D3252E37CDE8}"/>
              </a:ext>
              <a:ext uri="{C183D7F6-B498-43B3-948B-1728B52AA6E4}">
                <adec:decorative xmlns:adec="http://schemas.microsoft.com/office/drawing/2017/decorative" val="1"/>
              </a:ext>
            </a:extLst>
          </p:cNvPr>
          <p:cNvSpPr txBox="1"/>
          <p:nvPr/>
        </p:nvSpPr>
        <p:spPr>
          <a:xfrm>
            <a:off x="1138567" y="5493643"/>
            <a:ext cx="811762" cy="271549"/>
          </a:xfrm>
          <a:prstGeom prst="rect">
            <a:avLst/>
          </a:prstGeom>
          <a:noFill/>
        </p:spPr>
        <p:txBody>
          <a:bodyPr wrap="none" lIns="0" tIns="0" rIns="0" bIns="0" rtlCol="0">
            <a:spAutoFit/>
          </a:bodyPr>
          <a:lstStyle/>
          <a:p>
            <a:pPr algn="ctr" defTabSz="914168">
              <a:lnSpc>
                <a:spcPct val="90000"/>
              </a:lnSpc>
              <a:spcAft>
                <a:spcPts val="588"/>
              </a:spcAft>
              <a:defRPr/>
            </a:pPr>
            <a:r>
              <a:rPr lang="en-US" sz="1961">
                <a:latin typeface="Segoe UI Semibold"/>
              </a:rPr>
              <a:t>Python</a:t>
            </a:r>
          </a:p>
        </p:txBody>
      </p:sp>
      <p:sp>
        <p:nvSpPr>
          <p:cNvPr id="37" name="TextBox 36">
            <a:extLst>
              <a:ext uri="{FF2B5EF4-FFF2-40B4-BE49-F238E27FC236}">
                <a16:creationId xmlns:a16="http://schemas.microsoft.com/office/drawing/2014/main" id="{5A6EA6EF-A221-4ECF-98AD-E4E183B862A8}"/>
              </a:ext>
              <a:ext uri="{C183D7F6-B498-43B3-948B-1728B52AA6E4}">
                <adec:decorative xmlns:adec="http://schemas.microsoft.com/office/drawing/2017/decorative" val="1"/>
              </a:ext>
            </a:extLst>
          </p:cNvPr>
          <p:cNvSpPr txBox="1"/>
          <p:nvPr/>
        </p:nvSpPr>
        <p:spPr>
          <a:xfrm>
            <a:off x="6694787" y="3465795"/>
            <a:ext cx="927563" cy="271549"/>
          </a:xfrm>
          <a:prstGeom prst="rect">
            <a:avLst/>
          </a:prstGeom>
          <a:noFill/>
        </p:spPr>
        <p:txBody>
          <a:bodyPr wrap="none" lIns="0" tIns="0" rIns="0" bIns="0" rtlCol="0">
            <a:spAutoFit/>
          </a:bodyPr>
          <a:lstStyle/>
          <a:p>
            <a:pPr algn="ctr" defTabSz="914168">
              <a:lnSpc>
                <a:spcPct val="90000"/>
              </a:lnSpc>
              <a:spcAft>
                <a:spcPts val="588"/>
              </a:spcAft>
              <a:defRPr/>
            </a:pPr>
            <a:r>
              <a:rPr lang="en-US" sz="1961">
                <a:latin typeface="Segoe UI Semibold"/>
              </a:rPr>
              <a:t>Android</a:t>
            </a:r>
          </a:p>
        </p:txBody>
      </p:sp>
      <p:pic>
        <p:nvPicPr>
          <p:cNvPr id="38" name="Picture 37">
            <a:extLst>
              <a:ext uri="{FF2B5EF4-FFF2-40B4-BE49-F238E27FC236}">
                <a16:creationId xmlns:a16="http://schemas.microsoft.com/office/drawing/2014/main" id="{0DE17187-9DC3-4FCB-A033-B190FFCC7C5F}"/>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922623" y="2384731"/>
            <a:ext cx="471890" cy="553604"/>
          </a:xfrm>
          <a:prstGeom prst="rect">
            <a:avLst/>
          </a:prstGeom>
        </p:spPr>
      </p:pic>
      <p:sp>
        <p:nvSpPr>
          <p:cNvPr id="39" name="TextBox 38">
            <a:extLst>
              <a:ext uri="{FF2B5EF4-FFF2-40B4-BE49-F238E27FC236}">
                <a16:creationId xmlns:a16="http://schemas.microsoft.com/office/drawing/2014/main" id="{1BF8C0C4-C202-4147-9DB3-73A4E91DE9B8}"/>
              </a:ext>
              <a:ext uri="{C183D7F6-B498-43B3-948B-1728B52AA6E4}">
                <adec:decorative xmlns:adec="http://schemas.microsoft.com/office/drawing/2017/decorative" val="1"/>
              </a:ext>
            </a:extLst>
          </p:cNvPr>
          <p:cNvSpPr txBox="1"/>
          <p:nvPr/>
        </p:nvSpPr>
        <p:spPr>
          <a:xfrm>
            <a:off x="4089609" y="3465795"/>
            <a:ext cx="523798" cy="271549"/>
          </a:xfrm>
          <a:prstGeom prst="rect">
            <a:avLst/>
          </a:prstGeom>
          <a:noFill/>
        </p:spPr>
        <p:txBody>
          <a:bodyPr wrap="none" lIns="0" tIns="0" rIns="0" bIns="0" rtlCol="0">
            <a:spAutoFit/>
          </a:bodyPr>
          <a:lstStyle/>
          <a:p>
            <a:pPr algn="ctr" defTabSz="914168">
              <a:lnSpc>
                <a:spcPct val="90000"/>
              </a:lnSpc>
              <a:spcAft>
                <a:spcPts val="588"/>
              </a:spcAft>
              <a:defRPr/>
            </a:pPr>
            <a:r>
              <a:rPr lang="en-US" sz="1961">
                <a:latin typeface="Segoe UI Semibold"/>
              </a:rPr>
              <a:t>.NET</a:t>
            </a:r>
          </a:p>
        </p:txBody>
      </p:sp>
      <p:pic>
        <p:nvPicPr>
          <p:cNvPr id="40" name="Picture 39">
            <a:extLst>
              <a:ext uri="{FF2B5EF4-FFF2-40B4-BE49-F238E27FC236}">
                <a16:creationId xmlns:a16="http://schemas.microsoft.com/office/drawing/2014/main" id="{C1BB2B31-FD95-4E4E-814E-2CEF686EF0FF}"/>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060917" y="2384779"/>
            <a:ext cx="581183" cy="553507"/>
          </a:xfrm>
          <a:prstGeom prst="rect">
            <a:avLst/>
          </a:prstGeom>
        </p:spPr>
      </p:pic>
      <p:sp>
        <p:nvSpPr>
          <p:cNvPr id="41" name="TextBox 40">
            <a:extLst>
              <a:ext uri="{FF2B5EF4-FFF2-40B4-BE49-F238E27FC236}">
                <a16:creationId xmlns:a16="http://schemas.microsoft.com/office/drawing/2014/main" id="{1C661ABC-F57A-473C-B947-44412DAF072A}"/>
              </a:ext>
              <a:ext uri="{C183D7F6-B498-43B3-948B-1728B52AA6E4}">
                <adec:decorative xmlns:adec="http://schemas.microsoft.com/office/drawing/2017/decorative" val="1"/>
              </a:ext>
            </a:extLst>
          </p:cNvPr>
          <p:cNvSpPr txBox="1"/>
          <p:nvPr/>
        </p:nvSpPr>
        <p:spPr>
          <a:xfrm>
            <a:off x="974131" y="3465795"/>
            <a:ext cx="1140633" cy="271549"/>
          </a:xfrm>
          <a:prstGeom prst="rect">
            <a:avLst/>
          </a:prstGeom>
          <a:noFill/>
        </p:spPr>
        <p:txBody>
          <a:bodyPr wrap="none" lIns="0" tIns="0" rIns="0" bIns="0" rtlCol="0">
            <a:spAutoFit/>
          </a:bodyPr>
          <a:lstStyle/>
          <a:p>
            <a:pPr algn="ctr" defTabSz="914168">
              <a:lnSpc>
                <a:spcPct val="90000"/>
              </a:lnSpc>
              <a:spcAft>
                <a:spcPts val="588"/>
              </a:spcAft>
              <a:defRPr/>
            </a:pPr>
            <a:r>
              <a:rPr lang="en-US" sz="1961">
                <a:latin typeface="Segoe UI Semibold"/>
              </a:rPr>
              <a:t>JavaScript</a:t>
            </a:r>
          </a:p>
        </p:txBody>
      </p:sp>
      <p:pic>
        <p:nvPicPr>
          <p:cNvPr id="42" name="Picture 41">
            <a:extLst>
              <a:ext uri="{FF2B5EF4-FFF2-40B4-BE49-F238E27FC236}">
                <a16:creationId xmlns:a16="http://schemas.microsoft.com/office/drawing/2014/main" id="{F417B838-D750-44C1-A479-AB1D767CCDC0}"/>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117731" y="2234816"/>
            <a:ext cx="853433" cy="853433"/>
          </a:xfrm>
          <a:prstGeom prst="rect">
            <a:avLst/>
          </a:prstGeom>
        </p:spPr>
      </p:pic>
      <p:pic>
        <p:nvPicPr>
          <p:cNvPr id="44" name="Picture 43">
            <a:extLst>
              <a:ext uri="{FF2B5EF4-FFF2-40B4-BE49-F238E27FC236}">
                <a16:creationId xmlns:a16="http://schemas.microsoft.com/office/drawing/2014/main" id="{3999B30C-E297-454D-8362-8B702C3EE0FF}"/>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092617" y="4449731"/>
            <a:ext cx="474932" cy="474932"/>
          </a:xfrm>
          <a:prstGeom prst="rect">
            <a:avLst/>
          </a:prstGeom>
        </p:spPr>
      </p:pic>
      <p:pic>
        <p:nvPicPr>
          <p:cNvPr id="45" name="Picture 44">
            <a:extLst>
              <a:ext uri="{FF2B5EF4-FFF2-40B4-BE49-F238E27FC236}">
                <a16:creationId xmlns:a16="http://schemas.microsoft.com/office/drawing/2014/main" id="{32A5B4DE-8D60-4423-B34E-F51A330A9785}"/>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1287961" y="4449731"/>
            <a:ext cx="474932" cy="474932"/>
          </a:xfrm>
          <a:prstGeom prst="rect">
            <a:avLst/>
          </a:prstGeom>
        </p:spPr>
      </p:pic>
      <p:sp>
        <p:nvSpPr>
          <p:cNvPr id="46" name="TextBox 45">
            <a:extLst>
              <a:ext uri="{FF2B5EF4-FFF2-40B4-BE49-F238E27FC236}">
                <a16:creationId xmlns:a16="http://schemas.microsoft.com/office/drawing/2014/main" id="{E2C51CE1-3E69-48B8-BB04-6EE49B96F630}"/>
              </a:ext>
              <a:ext uri="{C183D7F6-B498-43B3-948B-1728B52AA6E4}">
                <adec:decorative xmlns:adec="http://schemas.microsoft.com/office/drawing/2017/decorative" val="1"/>
              </a:ext>
            </a:extLst>
          </p:cNvPr>
          <p:cNvSpPr txBox="1"/>
          <p:nvPr/>
        </p:nvSpPr>
        <p:spPr>
          <a:xfrm>
            <a:off x="6705720" y="5493643"/>
            <a:ext cx="905697" cy="271549"/>
          </a:xfrm>
          <a:prstGeom prst="rect">
            <a:avLst/>
          </a:prstGeom>
          <a:noFill/>
        </p:spPr>
        <p:txBody>
          <a:bodyPr wrap="none" lIns="0" tIns="0" rIns="0" bIns="0" rtlCol="0">
            <a:spAutoFit/>
          </a:bodyPr>
          <a:lstStyle/>
          <a:p>
            <a:pPr algn="ctr" defTabSz="914168">
              <a:lnSpc>
                <a:spcPct val="90000"/>
              </a:lnSpc>
              <a:spcAft>
                <a:spcPts val="588"/>
              </a:spcAft>
              <a:defRPr/>
            </a:pPr>
            <a:r>
              <a:rPr lang="en-US" sz="1961">
                <a:latin typeface="Segoe UI Semibold"/>
              </a:rPr>
              <a:t>Angular</a:t>
            </a:r>
          </a:p>
        </p:txBody>
      </p:sp>
      <p:sp>
        <p:nvSpPr>
          <p:cNvPr id="47" name="TextBox 46">
            <a:extLst>
              <a:ext uri="{FF2B5EF4-FFF2-40B4-BE49-F238E27FC236}">
                <a16:creationId xmlns:a16="http://schemas.microsoft.com/office/drawing/2014/main" id="{A8155298-CECC-4D5E-B3C6-42A597B392D9}"/>
              </a:ext>
              <a:ext uri="{C183D7F6-B498-43B3-948B-1728B52AA6E4}">
                <adec:decorative xmlns:adec="http://schemas.microsoft.com/office/drawing/2017/decorative" val="1"/>
              </a:ext>
            </a:extLst>
          </p:cNvPr>
          <p:cNvSpPr txBox="1"/>
          <p:nvPr/>
        </p:nvSpPr>
        <p:spPr>
          <a:xfrm>
            <a:off x="4109807" y="5493643"/>
            <a:ext cx="483402" cy="271549"/>
          </a:xfrm>
          <a:prstGeom prst="rect">
            <a:avLst/>
          </a:prstGeom>
          <a:noFill/>
        </p:spPr>
        <p:txBody>
          <a:bodyPr wrap="none" lIns="0" tIns="0" rIns="0" bIns="0" rtlCol="0">
            <a:spAutoFit/>
          </a:bodyPr>
          <a:lstStyle/>
          <a:p>
            <a:pPr algn="ctr" defTabSz="914168">
              <a:lnSpc>
                <a:spcPct val="90000"/>
              </a:lnSpc>
              <a:spcAft>
                <a:spcPts val="588"/>
              </a:spcAft>
              <a:defRPr/>
            </a:pPr>
            <a:r>
              <a:rPr lang="en-US" sz="1961">
                <a:latin typeface="Segoe UI Semibold"/>
              </a:rPr>
              <a:t>Java</a:t>
            </a:r>
          </a:p>
        </p:txBody>
      </p:sp>
      <p:sp>
        <p:nvSpPr>
          <p:cNvPr id="66" name="Freeform: Shape 65">
            <a:extLst>
              <a:ext uri="{FF2B5EF4-FFF2-40B4-BE49-F238E27FC236}">
                <a16:creationId xmlns:a16="http://schemas.microsoft.com/office/drawing/2014/main" id="{6493EE19-4B46-419D-8266-65B850A39912}"/>
              </a:ext>
              <a:ext uri="{C183D7F6-B498-43B3-948B-1728B52AA6E4}">
                <adec:decorative xmlns:adec="http://schemas.microsoft.com/office/drawing/2017/decorative" val="1"/>
              </a:ext>
            </a:extLst>
          </p:cNvPr>
          <p:cNvSpPr/>
          <p:nvPr/>
        </p:nvSpPr>
        <p:spPr bwMode="auto">
          <a:xfrm>
            <a:off x="6623081" y="4175537"/>
            <a:ext cx="1023316" cy="1023318"/>
          </a:xfrm>
          <a:custGeom>
            <a:avLst/>
            <a:gdLst>
              <a:gd name="connsiteX0" fmla="*/ 497421 w 1313665"/>
              <a:gd name="connsiteY0" fmla="*/ 21738 h 1313666"/>
              <a:gd name="connsiteX1" fmla="*/ 10881 w 1313665"/>
              <a:gd name="connsiteY1" fmla="*/ 548886 h 1313666"/>
              <a:gd name="connsiteX2" fmla="*/ 13344 w 1313665"/>
              <a:gd name="connsiteY2" fmla="*/ 524458 h 1313666"/>
              <a:gd name="connsiteX3" fmla="*/ 401163 w 1313665"/>
              <a:gd name="connsiteY3" fmla="*/ 51617 h 1313666"/>
              <a:gd name="connsiteX4" fmla="*/ 656833 w 1313665"/>
              <a:gd name="connsiteY4" fmla="*/ 0 h 1313666"/>
              <a:gd name="connsiteX5" fmla="*/ 789208 w 1313665"/>
              <a:gd name="connsiteY5" fmla="*/ 13345 h 1313666"/>
              <a:gd name="connsiteX6" fmla="*/ 800881 w 1313665"/>
              <a:gd name="connsiteY6" fmla="*/ 16969 h 1313666"/>
              <a:gd name="connsiteX7" fmla="*/ 800881 w 1313665"/>
              <a:gd name="connsiteY7" fmla="*/ 16969 h 1313666"/>
              <a:gd name="connsiteX8" fmla="*/ 912501 w 1313665"/>
              <a:gd name="connsiteY8" fmla="*/ 51617 h 1313666"/>
              <a:gd name="connsiteX9" fmla="*/ 1313665 w 1313665"/>
              <a:gd name="connsiteY9" fmla="*/ 656833 h 1313666"/>
              <a:gd name="connsiteX10" fmla="*/ 656832 w 1313665"/>
              <a:gd name="connsiteY10" fmla="*/ 1313666 h 1313666"/>
              <a:gd name="connsiteX11" fmla="*/ 51616 w 1313665"/>
              <a:gd name="connsiteY11" fmla="*/ 912502 h 1313666"/>
              <a:gd name="connsiteX12" fmla="*/ 32166 w 1313665"/>
              <a:gd name="connsiteY12" fmla="*/ 849844 h 1313666"/>
              <a:gd name="connsiteX13" fmla="*/ 32167 w 1313665"/>
              <a:gd name="connsiteY13" fmla="*/ 849843 h 1313666"/>
              <a:gd name="connsiteX14" fmla="*/ 13345 w 1313665"/>
              <a:gd name="connsiteY14" fmla="*/ 789208 h 1313666"/>
              <a:gd name="connsiteX15" fmla="*/ 0 w 1313665"/>
              <a:gd name="connsiteY15" fmla="*/ 656833 h 1313666"/>
              <a:gd name="connsiteX16" fmla="*/ 10882 w 1313665"/>
              <a:gd name="connsiteY16" fmla="*/ 548886 h 1313666"/>
              <a:gd name="connsiteX17" fmla="*/ 497422 w 1313665"/>
              <a:gd name="connsiteY17" fmla="*/ 21738 h 1313666"/>
              <a:gd name="connsiteX18" fmla="*/ 524458 w 1313665"/>
              <a:gd name="connsiteY18" fmla="*/ 13345 h 1313666"/>
              <a:gd name="connsiteX19" fmla="*/ 656833 w 1313665"/>
              <a:gd name="connsiteY19" fmla="*/ 0 h 131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13665" h="1313666">
                <a:moveTo>
                  <a:pt x="497421" y="21738"/>
                </a:moveTo>
                <a:lnTo>
                  <a:pt x="10881" y="548886"/>
                </a:lnTo>
                <a:lnTo>
                  <a:pt x="13344" y="524458"/>
                </a:lnTo>
                <a:cubicBezTo>
                  <a:pt x="57092" y="310667"/>
                  <a:pt x="204707" y="134711"/>
                  <a:pt x="401163" y="51617"/>
                </a:cubicBezTo>
                <a:close/>
                <a:moveTo>
                  <a:pt x="656833" y="0"/>
                </a:moveTo>
                <a:cubicBezTo>
                  <a:pt x="702178" y="0"/>
                  <a:pt x="746450" y="4595"/>
                  <a:pt x="789208" y="13345"/>
                </a:cubicBezTo>
                <a:lnTo>
                  <a:pt x="800881" y="16969"/>
                </a:lnTo>
                <a:lnTo>
                  <a:pt x="800881" y="16969"/>
                </a:lnTo>
                <a:lnTo>
                  <a:pt x="912501" y="51617"/>
                </a:lnTo>
                <a:cubicBezTo>
                  <a:pt x="1148248" y="151330"/>
                  <a:pt x="1313665" y="384764"/>
                  <a:pt x="1313665" y="656833"/>
                </a:cubicBezTo>
                <a:cubicBezTo>
                  <a:pt x="1313665" y="1019592"/>
                  <a:pt x="1019591" y="1313666"/>
                  <a:pt x="656832" y="1313666"/>
                </a:cubicBezTo>
                <a:cubicBezTo>
                  <a:pt x="384763" y="1313666"/>
                  <a:pt x="151329" y="1148250"/>
                  <a:pt x="51616" y="912502"/>
                </a:cubicBezTo>
                <a:lnTo>
                  <a:pt x="32166" y="849844"/>
                </a:lnTo>
                <a:lnTo>
                  <a:pt x="32167" y="849843"/>
                </a:lnTo>
                <a:lnTo>
                  <a:pt x="13345" y="789208"/>
                </a:lnTo>
                <a:cubicBezTo>
                  <a:pt x="4595" y="746450"/>
                  <a:pt x="0" y="702178"/>
                  <a:pt x="0" y="656833"/>
                </a:cubicBezTo>
                <a:lnTo>
                  <a:pt x="10882" y="548886"/>
                </a:lnTo>
                <a:lnTo>
                  <a:pt x="497422" y="21738"/>
                </a:lnTo>
                <a:lnTo>
                  <a:pt x="524458" y="13345"/>
                </a:lnTo>
                <a:cubicBezTo>
                  <a:pt x="567216" y="4595"/>
                  <a:pt x="611488" y="0"/>
                  <a:pt x="656833" y="0"/>
                </a:cubicBezTo>
                <a:close/>
              </a:path>
            </a:pathLst>
          </a:custGeom>
          <a:solidFill>
            <a:schemeClr val="bg1"/>
          </a:solidFill>
          <a:ln w="10795" cap="flat" cmpd="sng" algn="ctr">
            <a:noFill/>
            <a:prstDash val="solid"/>
          </a:ln>
          <a:effectLst>
            <a:outerShdw blurRad="254000" dist="50800" dir="2700000" algn="tl" rotWithShape="0">
              <a:prstClr val="black">
                <a:alpha val="25000"/>
              </a:prstClr>
            </a:outerShdw>
          </a:effectLst>
        </p:spPr>
        <p:txBody>
          <a:bodyPr vert="horz" wrap="square" lIns="0" tIns="53747" rIns="0" bIns="53747" numCol="1" rtlCol="0" anchor="ctr" anchorCtr="0" compatLnSpc="1">
            <a:prstTxWarp prst="textNoShape">
              <a:avLst/>
            </a:prstTxWarp>
          </a:bodyPr>
          <a:lstStyle/>
          <a:p>
            <a:pPr algn="ctr" defTabSz="1074317" fontAlgn="base">
              <a:spcBef>
                <a:spcPct val="0"/>
              </a:spcBef>
              <a:spcAft>
                <a:spcPct val="0"/>
              </a:spcAft>
            </a:pPr>
            <a:endParaRPr lang="en-US" sz="2307" kern="0">
              <a:solidFill>
                <a:srgbClr val="3C3C41"/>
              </a:solidFill>
              <a:latin typeface="Segoe UI Semilight"/>
            </a:endParaRPr>
          </a:p>
        </p:txBody>
      </p:sp>
      <p:pic>
        <p:nvPicPr>
          <p:cNvPr id="64" name="Picture 63">
            <a:extLst>
              <a:ext uri="{FF2B5EF4-FFF2-40B4-BE49-F238E27FC236}">
                <a16:creationId xmlns:a16="http://schemas.microsoft.com/office/drawing/2014/main" id="{B47B3BC9-4F2E-469A-94A0-0D1E804E02DC}"/>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6780106" y="4332563"/>
            <a:ext cx="709266" cy="709266"/>
          </a:xfrm>
          <a:prstGeom prst="rect">
            <a:avLst/>
          </a:prstGeom>
        </p:spPr>
      </p:pic>
      <p:sp>
        <p:nvSpPr>
          <p:cNvPr id="5" name="TextBox 4">
            <a:extLst>
              <a:ext uri="{FF2B5EF4-FFF2-40B4-BE49-F238E27FC236}">
                <a16:creationId xmlns:a16="http://schemas.microsoft.com/office/drawing/2014/main" id="{16CDD8E1-B9F1-4C94-84B2-7BABEB4645CB}"/>
              </a:ext>
              <a:ext uri="{C183D7F6-B498-43B3-948B-1728B52AA6E4}">
                <adec:decorative xmlns:adec="http://schemas.microsoft.com/office/drawing/2017/decorative" val="1"/>
              </a:ext>
            </a:extLst>
          </p:cNvPr>
          <p:cNvSpPr txBox="1"/>
          <p:nvPr/>
        </p:nvSpPr>
        <p:spPr>
          <a:xfrm>
            <a:off x="9228248" y="5493643"/>
            <a:ext cx="1474764" cy="543097"/>
          </a:xfrm>
          <a:prstGeom prst="rect">
            <a:avLst/>
          </a:prstGeom>
          <a:noFill/>
        </p:spPr>
        <p:txBody>
          <a:bodyPr wrap="none" lIns="0" tIns="0" rIns="0" bIns="0" rtlCol="0">
            <a:spAutoFit/>
          </a:bodyPr>
          <a:lstStyle/>
          <a:p>
            <a:pPr algn="ctr" defTabSz="914168">
              <a:lnSpc>
                <a:spcPct val="90000"/>
              </a:lnSpc>
              <a:spcAft>
                <a:spcPts val="588"/>
              </a:spcAft>
              <a:defRPr/>
            </a:pPr>
            <a:r>
              <a:rPr lang="en-US" sz="1961">
                <a:latin typeface="Segoe UI Semibold"/>
              </a:rPr>
              <a:t>Microsoft</a:t>
            </a:r>
            <a:br>
              <a:rPr lang="en-US" sz="1961">
                <a:latin typeface="Segoe UI Semibold"/>
              </a:rPr>
            </a:br>
            <a:r>
              <a:rPr lang="en-US" sz="1961">
                <a:latin typeface="Segoe UI Semibold"/>
              </a:rPr>
              <a:t>Identity Web</a:t>
            </a:r>
          </a:p>
        </p:txBody>
      </p:sp>
      <p:sp>
        <p:nvSpPr>
          <p:cNvPr id="7" name="Freeform: Shape 6">
            <a:extLst>
              <a:ext uri="{FF2B5EF4-FFF2-40B4-BE49-F238E27FC236}">
                <a16:creationId xmlns:a16="http://schemas.microsoft.com/office/drawing/2014/main" id="{BA7E36B4-08BD-46A4-9437-197026B4177C}"/>
              </a:ext>
              <a:ext uri="{C183D7F6-B498-43B3-948B-1728B52AA6E4}">
                <adec:decorative xmlns:adec="http://schemas.microsoft.com/office/drawing/2017/decorative" val="1"/>
              </a:ext>
            </a:extLst>
          </p:cNvPr>
          <p:cNvSpPr/>
          <p:nvPr/>
        </p:nvSpPr>
        <p:spPr bwMode="auto">
          <a:xfrm>
            <a:off x="9427738" y="4175537"/>
            <a:ext cx="1023316" cy="1023318"/>
          </a:xfrm>
          <a:custGeom>
            <a:avLst/>
            <a:gdLst>
              <a:gd name="connsiteX0" fmla="*/ 497421 w 1313665"/>
              <a:gd name="connsiteY0" fmla="*/ 21738 h 1313666"/>
              <a:gd name="connsiteX1" fmla="*/ 10881 w 1313665"/>
              <a:gd name="connsiteY1" fmla="*/ 548886 h 1313666"/>
              <a:gd name="connsiteX2" fmla="*/ 13344 w 1313665"/>
              <a:gd name="connsiteY2" fmla="*/ 524458 h 1313666"/>
              <a:gd name="connsiteX3" fmla="*/ 401163 w 1313665"/>
              <a:gd name="connsiteY3" fmla="*/ 51617 h 1313666"/>
              <a:gd name="connsiteX4" fmla="*/ 656833 w 1313665"/>
              <a:gd name="connsiteY4" fmla="*/ 0 h 1313666"/>
              <a:gd name="connsiteX5" fmla="*/ 789208 w 1313665"/>
              <a:gd name="connsiteY5" fmla="*/ 13345 h 1313666"/>
              <a:gd name="connsiteX6" fmla="*/ 800881 w 1313665"/>
              <a:gd name="connsiteY6" fmla="*/ 16969 h 1313666"/>
              <a:gd name="connsiteX7" fmla="*/ 800881 w 1313665"/>
              <a:gd name="connsiteY7" fmla="*/ 16969 h 1313666"/>
              <a:gd name="connsiteX8" fmla="*/ 912501 w 1313665"/>
              <a:gd name="connsiteY8" fmla="*/ 51617 h 1313666"/>
              <a:gd name="connsiteX9" fmla="*/ 1313665 w 1313665"/>
              <a:gd name="connsiteY9" fmla="*/ 656833 h 1313666"/>
              <a:gd name="connsiteX10" fmla="*/ 656832 w 1313665"/>
              <a:gd name="connsiteY10" fmla="*/ 1313666 h 1313666"/>
              <a:gd name="connsiteX11" fmla="*/ 51616 w 1313665"/>
              <a:gd name="connsiteY11" fmla="*/ 912502 h 1313666"/>
              <a:gd name="connsiteX12" fmla="*/ 32166 w 1313665"/>
              <a:gd name="connsiteY12" fmla="*/ 849844 h 1313666"/>
              <a:gd name="connsiteX13" fmla="*/ 32167 w 1313665"/>
              <a:gd name="connsiteY13" fmla="*/ 849843 h 1313666"/>
              <a:gd name="connsiteX14" fmla="*/ 13345 w 1313665"/>
              <a:gd name="connsiteY14" fmla="*/ 789208 h 1313666"/>
              <a:gd name="connsiteX15" fmla="*/ 0 w 1313665"/>
              <a:gd name="connsiteY15" fmla="*/ 656833 h 1313666"/>
              <a:gd name="connsiteX16" fmla="*/ 10882 w 1313665"/>
              <a:gd name="connsiteY16" fmla="*/ 548886 h 1313666"/>
              <a:gd name="connsiteX17" fmla="*/ 497422 w 1313665"/>
              <a:gd name="connsiteY17" fmla="*/ 21738 h 1313666"/>
              <a:gd name="connsiteX18" fmla="*/ 524458 w 1313665"/>
              <a:gd name="connsiteY18" fmla="*/ 13345 h 1313666"/>
              <a:gd name="connsiteX19" fmla="*/ 656833 w 1313665"/>
              <a:gd name="connsiteY19" fmla="*/ 0 h 131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13665" h="1313666">
                <a:moveTo>
                  <a:pt x="497421" y="21738"/>
                </a:moveTo>
                <a:lnTo>
                  <a:pt x="10881" y="548886"/>
                </a:lnTo>
                <a:lnTo>
                  <a:pt x="13344" y="524458"/>
                </a:lnTo>
                <a:cubicBezTo>
                  <a:pt x="57092" y="310667"/>
                  <a:pt x="204707" y="134711"/>
                  <a:pt x="401163" y="51617"/>
                </a:cubicBezTo>
                <a:close/>
                <a:moveTo>
                  <a:pt x="656833" y="0"/>
                </a:moveTo>
                <a:cubicBezTo>
                  <a:pt x="702178" y="0"/>
                  <a:pt x="746450" y="4595"/>
                  <a:pt x="789208" y="13345"/>
                </a:cubicBezTo>
                <a:lnTo>
                  <a:pt x="800881" y="16969"/>
                </a:lnTo>
                <a:lnTo>
                  <a:pt x="800881" y="16969"/>
                </a:lnTo>
                <a:lnTo>
                  <a:pt x="912501" y="51617"/>
                </a:lnTo>
                <a:cubicBezTo>
                  <a:pt x="1148248" y="151330"/>
                  <a:pt x="1313665" y="384764"/>
                  <a:pt x="1313665" y="656833"/>
                </a:cubicBezTo>
                <a:cubicBezTo>
                  <a:pt x="1313665" y="1019592"/>
                  <a:pt x="1019591" y="1313666"/>
                  <a:pt x="656832" y="1313666"/>
                </a:cubicBezTo>
                <a:cubicBezTo>
                  <a:pt x="384763" y="1313666"/>
                  <a:pt x="151329" y="1148250"/>
                  <a:pt x="51616" y="912502"/>
                </a:cubicBezTo>
                <a:lnTo>
                  <a:pt x="32166" y="849844"/>
                </a:lnTo>
                <a:lnTo>
                  <a:pt x="32167" y="849843"/>
                </a:lnTo>
                <a:lnTo>
                  <a:pt x="13345" y="789208"/>
                </a:lnTo>
                <a:cubicBezTo>
                  <a:pt x="4595" y="746450"/>
                  <a:pt x="0" y="702178"/>
                  <a:pt x="0" y="656833"/>
                </a:cubicBezTo>
                <a:lnTo>
                  <a:pt x="10882" y="548886"/>
                </a:lnTo>
                <a:lnTo>
                  <a:pt x="497422" y="21738"/>
                </a:lnTo>
                <a:lnTo>
                  <a:pt x="524458" y="13345"/>
                </a:lnTo>
                <a:cubicBezTo>
                  <a:pt x="567216" y="4595"/>
                  <a:pt x="611488" y="0"/>
                  <a:pt x="656833" y="0"/>
                </a:cubicBezTo>
                <a:close/>
              </a:path>
            </a:pathLst>
          </a:custGeom>
          <a:solidFill>
            <a:schemeClr val="bg1"/>
          </a:solidFill>
          <a:ln w="10795" cap="flat" cmpd="sng" algn="ctr">
            <a:noFill/>
            <a:prstDash val="solid"/>
          </a:ln>
          <a:effectLst>
            <a:outerShdw blurRad="254000" dist="50800" dir="2700000" algn="tl" rotWithShape="0">
              <a:prstClr val="black">
                <a:alpha val="25000"/>
              </a:prstClr>
            </a:outerShdw>
          </a:effectLst>
        </p:spPr>
        <p:txBody>
          <a:bodyPr vert="horz" wrap="square" lIns="0" tIns="53747" rIns="0" bIns="53747" numCol="1" rtlCol="0" anchor="ctr" anchorCtr="0" compatLnSpc="1">
            <a:prstTxWarp prst="textNoShape">
              <a:avLst/>
            </a:prstTxWarp>
          </a:bodyPr>
          <a:lstStyle/>
          <a:p>
            <a:pPr algn="ctr" defTabSz="1074317" fontAlgn="base">
              <a:spcBef>
                <a:spcPct val="0"/>
              </a:spcBef>
              <a:spcAft>
                <a:spcPct val="0"/>
              </a:spcAft>
            </a:pPr>
            <a:endParaRPr lang="en-US" sz="2307" kern="0">
              <a:solidFill>
                <a:srgbClr val="3C3C41"/>
              </a:solidFill>
              <a:latin typeface="Segoe UI Semilight"/>
            </a:endParaRPr>
          </a:p>
        </p:txBody>
      </p:sp>
      <p:pic>
        <p:nvPicPr>
          <p:cNvPr id="36" name="Picture 35" descr="Microsoft&#10;Identity Web&#10;">
            <a:extLst>
              <a:ext uri="{FF2B5EF4-FFF2-40B4-BE49-F238E27FC236}">
                <a16:creationId xmlns:a16="http://schemas.microsoft.com/office/drawing/2014/main" id="{69A57067-5697-4627-85A0-1D75507383FB}"/>
              </a:ext>
            </a:extLst>
          </p:cNvPr>
          <p:cNvPicPr>
            <a:picLocks noChangeAspect="1"/>
          </p:cNvPicPr>
          <p:nvPr/>
        </p:nvPicPr>
        <p:blipFill>
          <a:blip r:embed="rId10">
            <a:clrChange>
              <a:clrFrom>
                <a:srgbClr val="FFFFFF"/>
              </a:clrFrom>
              <a:clrTo>
                <a:srgbClr val="FFFFFF">
                  <a:alpha val="0"/>
                </a:srgbClr>
              </a:clrTo>
            </a:clrChange>
            <a:biLevel thresh="75000"/>
          </a:blip>
          <a:stretch>
            <a:fillRect/>
          </a:stretch>
        </p:blipFill>
        <p:spPr>
          <a:xfrm>
            <a:off x="9584547" y="4301233"/>
            <a:ext cx="749764" cy="771925"/>
          </a:xfrm>
          <a:prstGeom prst="rect">
            <a:avLst/>
          </a:prstGeom>
        </p:spPr>
      </p:pic>
      <p:pic>
        <p:nvPicPr>
          <p:cNvPr id="1026" name="Picture 2" descr="Node.js">
            <a:extLst>
              <a:ext uri="{FF2B5EF4-FFF2-40B4-BE49-F238E27FC236}">
                <a16:creationId xmlns:a16="http://schemas.microsoft.com/office/drawing/2014/main" id="{F05D0987-5CA4-4C4E-BF63-F7717871E0F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952727" y="6940576"/>
            <a:ext cx="1047750"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5736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42" presetClass="path" presetSubtype="0" decel="100000" fill="hold" grpId="1" nodeType="withEffect">
                                  <p:stCondLst>
                                    <p:cond delay="250"/>
                                  </p:stCondLst>
                                  <p:childTnLst>
                                    <p:animMotion origin="layout" path="M 1.45833E-6 -3.7037E-6 L 1.45833E-6 0.04352 " pathEditMode="relative" rAng="0" ptsTypes="AA">
                                      <p:cBhvr>
                                        <p:cTn id="9" dur="600" spd="-100000" fill="hold"/>
                                        <p:tgtEl>
                                          <p:spTgt spid="41"/>
                                        </p:tgtEl>
                                        <p:attrNameLst>
                                          <p:attrName>ppt_x</p:attrName>
                                          <p:attrName>ppt_y</p:attrName>
                                        </p:attrNameLst>
                                      </p:cBhvr>
                                      <p:rCtr x="0" y="2176"/>
                                    </p:animMotion>
                                  </p:childTnLst>
                                </p:cTn>
                              </p:par>
                              <p:par>
                                <p:cTn id="10" presetID="10" presetClass="entr" presetSubtype="0" fill="hold" grpId="0" nodeType="withEffect">
                                  <p:stCondLst>
                                    <p:cond delay="45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42" presetClass="path" presetSubtype="0" decel="100000" fill="hold" grpId="1" nodeType="withEffect">
                                  <p:stCondLst>
                                    <p:cond delay="450"/>
                                  </p:stCondLst>
                                  <p:childTnLst>
                                    <p:animMotion origin="layout" path="M 1.45833E-6 -3.7037E-6 L 1.45833E-6 0.04352 " pathEditMode="relative" rAng="0" ptsTypes="AA">
                                      <p:cBhvr>
                                        <p:cTn id="14" dur="600" spd="-100000" fill="hold"/>
                                        <p:tgtEl>
                                          <p:spTgt spid="39"/>
                                        </p:tgtEl>
                                        <p:attrNameLst>
                                          <p:attrName>ppt_x</p:attrName>
                                          <p:attrName>ppt_y</p:attrName>
                                        </p:attrNameLst>
                                      </p:cBhvr>
                                      <p:rCtr x="0" y="2176"/>
                                    </p:animMotion>
                                  </p:childTnLst>
                                </p:cTn>
                              </p:par>
                              <p:par>
                                <p:cTn id="15" presetID="10" presetClass="entr" presetSubtype="0" fill="hold" grpId="0" nodeType="withEffect">
                                  <p:stCondLst>
                                    <p:cond delay="65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par>
                                <p:cTn id="18" presetID="42" presetClass="path" presetSubtype="0" decel="100000" fill="hold" grpId="1" nodeType="withEffect">
                                  <p:stCondLst>
                                    <p:cond delay="650"/>
                                  </p:stCondLst>
                                  <p:childTnLst>
                                    <p:animMotion origin="layout" path="M 1.45833E-6 -3.7037E-6 L 1.45833E-6 0.04352 " pathEditMode="relative" rAng="0" ptsTypes="AA">
                                      <p:cBhvr>
                                        <p:cTn id="19" dur="600" spd="-100000" fill="hold"/>
                                        <p:tgtEl>
                                          <p:spTgt spid="37"/>
                                        </p:tgtEl>
                                        <p:attrNameLst>
                                          <p:attrName>ppt_x</p:attrName>
                                          <p:attrName>ppt_y</p:attrName>
                                        </p:attrNameLst>
                                      </p:cBhvr>
                                      <p:rCtr x="0" y="2176"/>
                                    </p:animMotion>
                                  </p:childTnLst>
                                </p:cTn>
                              </p:par>
                              <p:par>
                                <p:cTn id="20" presetID="10" presetClass="entr" presetSubtype="0" fill="hold" grpId="0" nodeType="withEffect">
                                  <p:stCondLst>
                                    <p:cond delay="85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42" presetClass="path" presetSubtype="0" decel="100000" fill="hold" grpId="1" nodeType="withEffect">
                                  <p:stCondLst>
                                    <p:cond delay="850"/>
                                  </p:stCondLst>
                                  <p:childTnLst>
                                    <p:animMotion origin="layout" path="M 1.45833E-6 -3.7037E-6 L 1.45833E-6 0.04352 " pathEditMode="relative" rAng="0" ptsTypes="AA">
                                      <p:cBhvr>
                                        <p:cTn id="24" dur="600" spd="-100000" fill="hold"/>
                                        <p:tgtEl>
                                          <p:spTgt spid="32"/>
                                        </p:tgtEl>
                                        <p:attrNameLst>
                                          <p:attrName>ppt_x</p:attrName>
                                          <p:attrName>ppt_y</p:attrName>
                                        </p:attrNameLst>
                                      </p:cBhvr>
                                      <p:rCtr x="0" y="2176"/>
                                    </p:animMotion>
                                  </p:childTnLst>
                                </p:cTn>
                              </p:par>
                              <p:par>
                                <p:cTn id="25" presetID="10" presetClass="entr" presetSubtype="0" fill="hold" grpId="0" nodeType="withEffect">
                                  <p:stCondLst>
                                    <p:cond delay="105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42" presetClass="path" presetSubtype="0" decel="100000" fill="hold" grpId="1" nodeType="withEffect">
                                  <p:stCondLst>
                                    <p:cond delay="1050"/>
                                  </p:stCondLst>
                                  <p:childTnLst>
                                    <p:animMotion origin="layout" path="M 1.45833E-6 -3.7037E-6 L 1.45833E-6 0.04352 " pathEditMode="relative" rAng="0" ptsTypes="AA">
                                      <p:cBhvr>
                                        <p:cTn id="29" dur="600" spd="-100000" fill="hold"/>
                                        <p:tgtEl>
                                          <p:spTgt spid="34"/>
                                        </p:tgtEl>
                                        <p:attrNameLst>
                                          <p:attrName>ppt_x</p:attrName>
                                          <p:attrName>ppt_y</p:attrName>
                                        </p:attrNameLst>
                                      </p:cBhvr>
                                      <p:rCtr x="0" y="2176"/>
                                    </p:animMotion>
                                  </p:childTnLst>
                                </p:cTn>
                              </p:par>
                              <p:par>
                                <p:cTn id="30" presetID="10" presetClass="entr" presetSubtype="0" fill="hold" grpId="0" nodeType="withEffect">
                                  <p:stCondLst>
                                    <p:cond delay="130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par>
                                <p:cTn id="33" presetID="42" presetClass="path" presetSubtype="0" decel="100000" fill="hold" grpId="1" nodeType="withEffect">
                                  <p:stCondLst>
                                    <p:cond delay="1300"/>
                                  </p:stCondLst>
                                  <p:childTnLst>
                                    <p:animMotion origin="layout" path="M 1.45833E-6 -3.7037E-6 L 1.45833E-6 0.04352 " pathEditMode="relative" rAng="0" ptsTypes="AA">
                                      <p:cBhvr>
                                        <p:cTn id="34" dur="600" spd="-100000" fill="hold"/>
                                        <p:tgtEl>
                                          <p:spTgt spid="47"/>
                                        </p:tgtEl>
                                        <p:attrNameLst>
                                          <p:attrName>ppt_x</p:attrName>
                                          <p:attrName>ppt_y</p:attrName>
                                        </p:attrNameLst>
                                      </p:cBhvr>
                                      <p:rCtr x="0" y="2176"/>
                                    </p:animMotion>
                                  </p:childTnLst>
                                </p:cTn>
                              </p:par>
                              <p:par>
                                <p:cTn id="35" presetID="10" presetClass="entr" presetSubtype="0" fill="hold" grpId="0" nodeType="withEffect">
                                  <p:stCondLst>
                                    <p:cond delay="155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42" presetClass="path" presetSubtype="0" decel="100000" fill="hold" grpId="1" nodeType="withEffect">
                                  <p:stCondLst>
                                    <p:cond delay="1550"/>
                                  </p:stCondLst>
                                  <p:childTnLst>
                                    <p:animMotion origin="layout" path="M 1.45833E-6 -3.7037E-6 L 1.45833E-6 0.04352 " pathEditMode="relative" rAng="0" ptsTypes="AA">
                                      <p:cBhvr>
                                        <p:cTn id="39" dur="600" spd="-100000" fill="hold"/>
                                        <p:tgtEl>
                                          <p:spTgt spid="46"/>
                                        </p:tgtEl>
                                        <p:attrNameLst>
                                          <p:attrName>ppt_x</p:attrName>
                                          <p:attrName>ppt_y</p:attrName>
                                        </p:attrNameLst>
                                      </p:cBhvr>
                                      <p:rCtr x="0" y="2176"/>
                                    </p:animMotion>
                                  </p:childTnLst>
                                </p:cTn>
                              </p:par>
                              <p:par>
                                <p:cTn id="40" presetID="10" presetClass="entr" presetSubtype="0" fill="hold" grpId="0" nodeType="withEffect">
                                  <p:stCondLst>
                                    <p:cond delay="170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42" presetClass="path" presetSubtype="0" decel="100000" fill="hold" grpId="1" nodeType="withEffect">
                                  <p:stCondLst>
                                    <p:cond delay="1700"/>
                                  </p:stCondLst>
                                  <p:childTnLst>
                                    <p:animMotion origin="layout" path="M 1.45833E-6 -3.7037E-6 L 1.45833E-6 0.04352 " pathEditMode="relative" rAng="0" ptsTypes="AA">
                                      <p:cBhvr>
                                        <p:cTn id="44" dur="600" spd="-100000" fill="hold"/>
                                        <p:tgtEl>
                                          <p:spTgt spid="5"/>
                                        </p:tgtEl>
                                        <p:attrNameLst>
                                          <p:attrName>ppt_x</p:attrName>
                                          <p:attrName>ppt_y</p:attrName>
                                        </p:attrNameLst>
                                      </p:cBhvr>
                                      <p:rCtr x="0" y="2176"/>
                                    </p:animMotion>
                                  </p:childTnLst>
                                </p:cTn>
                              </p:par>
                              <p:par>
                                <p:cTn id="45" presetID="1" presetClass="entr" presetSubtype="0" fill="hold" grpId="0" nodeType="withEffect">
                                  <p:stCondLst>
                                    <p:cond delay="500"/>
                                  </p:stCondLst>
                                  <p:childTnLst>
                                    <p:set>
                                      <p:cBhvr>
                                        <p:cTn id="46" dur="1" fill="hold">
                                          <p:stCondLst>
                                            <p:cond delay="0"/>
                                          </p:stCondLst>
                                        </p:cTn>
                                        <p:tgtEl>
                                          <p:spTgt spid="31"/>
                                        </p:tgtEl>
                                        <p:attrNameLst>
                                          <p:attrName>style.visibility</p:attrName>
                                        </p:attrNameLst>
                                      </p:cBhvr>
                                      <p:to>
                                        <p:strVal val="visible"/>
                                      </p:to>
                                    </p:set>
                                  </p:childTnLst>
                                </p:cTn>
                              </p:par>
                              <p:par>
                                <p:cTn id="47" presetID="6" presetClass="emph" presetSubtype="0" accel="100000" autoRev="1" fill="hold" grpId="1" nodeType="withEffect">
                                  <p:stCondLst>
                                    <p:cond delay="0"/>
                                  </p:stCondLst>
                                  <p:childTnLst>
                                    <p:animScale>
                                      <p:cBhvr>
                                        <p:cTn id="48" dur="500" fill="hold"/>
                                        <p:tgtEl>
                                          <p:spTgt spid="31"/>
                                        </p:tgtEl>
                                      </p:cBhvr>
                                      <p:by x="0" y="0"/>
                                    </p:animScale>
                                  </p:childTnLst>
                                </p:cTn>
                              </p:par>
                              <p:par>
                                <p:cTn id="49" presetID="6" presetClass="emph" presetSubtype="0" decel="100000" fill="hold" grpId="2" nodeType="withEffect">
                                  <p:stCondLst>
                                    <p:cond delay="900"/>
                                  </p:stCondLst>
                                  <p:childTnLst>
                                    <p:animScale>
                                      <p:cBhvr>
                                        <p:cTn id="50" dur="500" fill="hold"/>
                                        <p:tgtEl>
                                          <p:spTgt spid="31"/>
                                        </p:tgtEl>
                                      </p:cBhvr>
                                      <p:by x="90000" y="90000"/>
                                    </p:animScale>
                                  </p:childTnLst>
                                </p:cTn>
                              </p:par>
                              <p:par>
                                <p:cTn id="51" presetID="10" presetClass="entr" presetSubtype="0" fill="hold" nodeType="withEffect">
                                  <p:stCondLst>
                                    <p:cond delay="25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par>
                                <p:cTn id="54" presetID="42" presetClass="path" presetSubtype="0" decel="100000" fill="hold" nodeType="withEffect">
                                  <p:stCondLst>
                                    <p:cond delay="250"/>
                                  </p:stCondLst>
                                  <p:childTnLst>
                                    <p:animMotion origin="layout" path="M 1.45833E-6 -7.40741E-7 L 1.45833E-6 -0.0544 " pathEditMode="relative" rAng="0" ptsTypes="AA">
                                      <p:cBhvr>
                                        <p:cTn id="55" dur="600" spd="-100000" fill="hold"/>
                                        <p:tgtEl>
                                          <p:spTgt spid="42"/>
                                        </p:tgtEl>
                                        <p:attrNameLst>
                                          <p:attrName>ppt_x</p:attrName>
                                          <p:attrName>ppt_y</p:attrName>
                                        </p:attrNameLst>
                                      </p:cBhvr>
                                      <p:rCtr x="0" y="-2731"/>
                                    </p:animMotion>
                                  </p:childTnLst>
                                </p:cTn>
                              </p:par>
                              <p:par>
                                <p:cTn id="56" presetID="10" presetClass="entr" presetSubtype="0" fill="hold" nodeType="withEffect">
                                  <p:stCondLst>
                                    <p:cond delay="45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par>
                                <p:cTn id="59" presetID="42" presetClass="path" presetSubtype="0" decel="100000" fill="hold" nodeType="withEffect">
                                  <p:stCondLst>
                                    <p:cond delay="450"/>
                                  </p:stCondLst>
                                  <p:childTnLst>
                                    <p:animMotion origin="layout" path="M 1.45833E-6 -7.40741E-7 L 1.45833E-6 -0.0544 " pathEditMode="relative" rAng="0" ptsTypes="AA">
                                      <p:cBhvr>
                                        <p:cTn id="60" dur="600" spd="-100000" fill="hold"/>
                                        <p:tgtEl>
                                          <p:spTgt spid="40"/>
                                        </p:tgtEl>
                                        <p:attrNameLst>
                                          <p:attrName>ppt_x</p:attrName>
                                          <p:attrName>ppt_y</p:attrName>
                                        </p:attrNameLst>
                                      </p:cBhvr>
                                      <p:rCtr x="0" y="-2731"/>
                                    </p:animMotion>
                                  </p:childTnLst>
                                </p:cTn>
                              </p:par>
                              <p:par>
                                <p:cTn id="61" presetID="1" presetClass="entr" presetSubtype="0" fill="hold" grpId="0" nodeType="withEffect">
                                  <p:stCondLst>
                                    <p:cond delay="700"/>
                                  </p:stCondLst>
                                  <p:childTnLst>
                                    <p:set>
                                      <p:cBhvr>
                                        <p:cTn id="62" dur="1" fill="hold">
                                          <p:stCondLst>
                                            <p:cond delay="0"/>
                                          </p:stCondLst>
                                        </p:cTn>
                                        <p:tgtEl>
                                          <p:spTgt spid="53"/>
                                        </p:tgtEl>
                                        <p:attrNameLst>
                                          <p:attrName>style.visibility</p:attrName>
                                        </p:attrNameLst>
                                      </p:cBhvr>
                                      <p:to>
                                        <p:strVal val="visible"/>
                                      </p:to>
                                    </p:set>
                                  </p:childTnLst>
                                </p:cTn>
                              </p:par>
                              <p:par>
                                <p:cTn id="63" presetID="6" presetClass="emph" presetSubtype="0" accel="100000" autoRev="1" fill="hold" grpId="1" nodeType="withEffect">
                                  <p:stCondLst>
                                    <p:cond delay="200"/>
                                  </p:stCondLst>
                                  <p:childTnLst>
                                    <p:animScale>
                                      <p:cBhvr>
                                        <p:cTn id="64" dur="500" fill="hold"/>
                                        <p:tgtEl>
                                          <p:spTgt spid="53"/>
                                        </p:tgtEl>
                                      </p:cBhvr>
                                      <p:by x="0" y="0"/>
                                    </p:animScale>
                                  </p:childTnLst>
                                </p:cTn>
                              </p:par>
                              <p:par>
                                <p:cTn id="65" presetID="6" presetClass="emph" presetSubtype="0" decel="100000" fill="hold" grpId="2" nodeType="withEffect">
                                  <p:stCondLst>
                                    <p:cond delay="1100"/>
                                  </p:stCondLst>
                                  <p:childTnLst>
                                    <p:animScale>
                                      <p:cBhvr>
                                        <p:cTn id="66" dur="500" fill="hold"/>
                                        <p:tgtEl>
                                          <p:spTgt spid="53"/>
                                        </p:tgtEl>
                                      </p:cBhvr>
                                      <p:by x="90000" y="90000"/>
                                    </p:animScale>
                                  </p:childTnLst>
                                </p:cTn>
                              </p:par>
                              <p:par>
                                <p:cTn id="67" presetID="1" presetClass="entr" presetSubtype="0" fill="hold" grpId="0" nodeType="withEffect">
                                  <p:stCondLst>
                                    <p:cond delay="900"/>
                                  </p:stCondLst>
                                  <p:childTnLst>
                                    <p:set>
                                      <p:cBhvr>
                                        <p:cTn id="68" dur="1" fill="hold">
                                          <p:stCondLst>
                                            <p:cond delay="0"/>
                                          </p:stCondLst>
                                        </p:cTn>
                                        <p:tgtEl>
                                          <p:spTgt spid="54"/>
                                        </p:tgtEl>
                                        <p:attrNameLst>
                                          <p:attrName>style.visibility</p:attrName>
                                        </p:attrNameLst>
                                      </p:cBhvr>
                                      <p:to>
                                        <p:strVal val="visible"/>
                                      </p:to>
                                    </p:set>
                                  </p:childTnLst>
                                </p:cTn>
                              </p:par>
                              <p:par>
                                <p:cTn id="69" presetID="6" presetClass="emph" presetSubtype="0" accel="100000" autoRev="1" fill="hold" grpId="1" nodeType="withEffect">
                                  <p:stCondLst>
                                    <p:cond delay="400"/>
                                  </p:stCondLst>
                                  <p:childTnLst>
                                    <p:animScale>
                                      <p:cBhvr>
                                        <p:cTn id="70" dur="500" fill="hold"/>
                                        <p:tgtEl>
                                          <p:spTgt spid="54"/>
                                        </p:tgtEl>
                                      </p:cBhvr>
                                      <p:by x="0" y="0"/>
                                    </p:animScale>
                                  </p:childTnLst>
                                </p:cTn>
                              </p:par>
                              <p:par>
                                <p:cTn id="71" presetID="6" presetClass="emph" presetSubtype="0" decel="100000" fill="hold" grpId="2" nodeType="withEffect">
                                  <p:stCondLst>
                                    <p:cond delay="1300"/>
                                  </p:stCondLst>
                                  <p:childTnLst>
                                    <p:animScale>
                                      <p:cBhvr>
                                        <p:cTn id="72" dur="500" fill="hold"/>
                                        <p:tgtEl>
                                          <p:spTgt spid="54"/>
                                        </p:tgtEl>
                                      </p:cBhvr>
                                      <p:by x="90000" y="90000"/>
                                    </p:animScale>
                                  </p:childTnLst>
                                </p:cTn>
                              </p:par>
                              <p:par>
                                <p:cTn id="73" presetID="1" presetClass="entr" presetSubtype="0" fill="hold" grpId="0" nodeType="withEffect">
                                  <p:stCondLst>
                                    <p:cond delay="1100"/>
                                  </p:stCondLst>
                                  <p:childTnLst>
                                    <p:set>
                                      <p:cBhvr>
                                        <p:cTn id="74" dur="1" fill="hold">
                                          <p:stCondLst>
                                            <p:cond delay="0"/>
                                          </p:stCondLst>
                                        </p:cTn>
                                        <p:tgtEl>
                                          <p:spTgt spid="55"/>
                                        </p:tgtEl>
                                        <p:attrNameLst>
                                          <p:attrName>style.visibility</p:attrName>
                                        </p:attrNameLst>
                                      </p:cBhvr>
                                      <p:to>
                                        <p:strVal val="visible"/>
                                      </p:to>
                                    </p:set>
                                  </p:childTnLst>
                                </p:cTn>
                              </p:par>
                              <p:par>
                                <p:cTn id="75" presetID="6" presetClass="emph" presetSubtype="0" accel="100000" autoRev="1" fill="hold" grpId="1" nodeType="withEffect">
                                  <p:stCondLst>
                                    <p:cond delay="600"/>
                                  </p:stCondLst>
                                  <p:childTnLst>
                                    <p:animScale>
                                      <p:cBhvr>
                                        <p:cTn id="76" dur="500" fill="hold"/>
                                        <p:tgtEl>
                                          <p:spTgt spid="55"/>
                                        </p:tgtEl>
                                      </p:cBhvr>
                                      <p:by x="0" y="0"/>
                                    </p:animScale>
                                  </p:childTnLst>
                                </p:cTn>
                              </p:par>
                              <p:par>
                                <p:cTn id="77" presetID="6" presetClass="emph" presetSubtype="0" decel="100000" fill="hold" grpId="2" nodeType="withEffect">
                                  <p:stCondLst>
                                    <p:cond delay="1500"/>
                                  </p:stCondLst>
                                  <p:childTnLst>
                                    <p:animScale>
                                      <p:cBhvr>
                                        <p:cTn id="78" dur="500" fill="hold"/>
                                        <p:tgtEl>
                                          <p:spTgt spid="55"/>
                                        </p:tgtEl>
                                      </p:cBhvr>
                                      <p:by x="90000" y="90000"/>
                                    </p:animScale>
                                  </p:childTnLst>
                                </p:cTn>
                              </p:par>
                              <p:par>
                                <p:cTn id="79" presetID="1" presetClass="entr" presetSubtype="0" fill="hold" grpId="0" nodeType="withEffect">
                                  <p:stCondLst>
                                    <p:cond delay="1300"/>
                                  </p:stCondLst>
                                  <p:childTnLst>
                                    <p:set>
                                      <p:cBhvr>
                                        <p:cTn id="80" dur="1" fill="hold">
                                          <p:stCondLst>
                                            <p:cond delay="0"/>
                                          </p:stCondLst>
                                        </p:cTn>
                                        <p:tgtEl>
                                          <p:spTgt spid="56"/>
                                        </p:tgtEl>
                                        <p:attrNameLst>
                                          <p:attrName>style.visibility</p:attrName>
                                        </p:attrNameLst>
                                      </p:cBhvr>
                                      <p:to>
                                        <p:strVal val="visible"/>
                                      </p:to>
                                    </p:set>
                                  </p:childTnLst>
                                </p:cTn>
                              </p:par>
                              <p:par>
                                <p:cTn id="81" presetID="6" presetClass="emph" presetSubtype="0" accel="100000" autoRev="1" fill="hold" grpId="1" nodeType="withEffect">
                                  <p:stCondLst>
                                    <p:cond delay="800"/>
                                  </p:stCondLst>
                                  <p:childTnLst>
                                    <p:animScale>
                                      <p:cBhvr>
                                        <p:cTn id="82" dur="500" fill="hold"/>
                                        <p:tgtEl>
                                          <p:spTgt spid="56"/>
                                        </p:tgtEl>
                                      </p:cBhvr>
                                      <p:by x="0" y="0"/>
                                    </p:animScale>
                                  </p:childTnLst>
                                </p:cTn>
                              </p:par>
                              <p:par>
                                <p:cTn id="83" presetID="6" presetClass="emph" presetSubtype="0" decel="100000" fill="hold" grpId="2" nodeType="withEffect">
                                  <p:stCondLst>
                                    <p:cond delay="1700"/>
                                  </p:stCondLst>
                                  <p:childTnLst>
                                    <p:animScale>
                                      <p:cBhvr>
                                        <p:cTn id="84" dur="500" fill="hold"/>
                                        <p:tgtEl>
                                          <p:spTgt spid="56"/>
                                        </p:tgtEl>
                                      </p:cBhvr>
                                      <p:by x="90000" y="90000"/>
                                    </p:animScale>
                                  </p:childTnLst>
                                </p:cTn>
                              </p:par>
                              <p:par>
                                <p:cTn id="85" presetID="1" presetClass="entr" presetSubtype="0" fill="hold" grpId="0" nodeType="withEffect">
                                  <p:stCondLst>
                                    <p:cond delay="1500"/>
                                  </p:stCondLst>
                                  <p:childTnLst>
                                    <p:set>
                                      <p:cBhvr>
                                        <p:cTn id="86" dur="1" fill="hold">
                                          <p:stCondLst>
                                            <p:cond delay="0"/>
                                          </p:stCondLst>
                                        </p:cTn>
                                        <p:tgtEl>
                                          <p:spTgt spid="57"/>
                                        </p:tgtEl>
                                        <p:attrNameLst>
                                          <p:attrName>style.visibility</p:attrName>
                                        </p:attrNameLst>
                                      </p:cBhvr>
                                      <p:to>
                                        <p:strVal val="visible"/>
                                      </p:to>
                                    </p:set>
                                  </p:childTnLst>
                                </p:cTn>
                              </p:par>
                              <p:par>
                                <p:cTn id="87" presetID="6" presetClass="emph" presetSubtype="0" accel="100000" autoRev="1" fill="hold" grpId="1" nodeType="withEffect">
                                  <p:stCondLst>
                                    <p:cond delay="1000"/>
                                  </p:stCondLst>
                                  <p:childTnLst>
                                    <p:animScale>
                                      <p:cBhvr>
                                        <p:cTn id="88" dur="500" fill="hold"/>
                                        <p:tgtEl>
                                          <p:spTgt spid="57"/>
                                        </p:tgtEl>
                                      </p:cBhvr>
                                      <p:by x="0" y="0"/>
                                    </p:animScale>
                                  </p:childTnLst>
                                </p:cTn>
                              </p:par>
                              <p:par>
                                <p:cTn id="89" presetID="6" presetClass="emph" presetSubtype="0" decel="100000" fill="hold" grpId="2" nodeType="withEffect">
                                  <p:stCondLst>
                                    <p:cond delay="1900"/>
                                  </p:stCondLst>
                                  <p:childTnLst>
                                    <p:animScale>
                                      <p:cBhvr>
                                        <p:cTn id="90" dur="500" fill="hold"/>
                                        <p:tgtEl>
                                          <p:spTgt spid="57"/>
                                        </p:tgtEl>
                                      </p:cBhvr>
                                      <p:by x="90000" y="90000"/>
                                    </p:animScale>
                                  </p:childTnLst>
                                </p:cTn>
                              </p:par>
                              <p:par>
                                <p:cTn id="91" presetID="1" presetClass="entr" presetSubtype="0" fill="hold" grpId="0" nodeType="withEffect">
                                  <p:stCondLst>
                                    <p:cond delay="1200"/>
                                  </p:stCondLst>
                                  <p:childTnLst>
                                    <p:set>
                                      <p:cBhvr>
                                        <p:cTn id="92" dur="1" fill="hold">
                                          <p:stCondLst>
                                            <p:cond delay="299"/>
                                          </p:stCondLst>
                                        </p:cTn>
                                        <p:tgtEl>
                                          <p:spTgt spid="66"/>
                                        </p:tgtEl>
                                        <p:attrNameLst>
                                          <p:attrName>style.visibility</p:attrName>
                                        </p:attrNameLst>
                                      </p:cBhvr>
                                      <p:to>
                                        <p:strVal val="visible"/>
                                      </p:to>
                                    </p:set>
                                  </p:childTnLst>
                                </p:cTn>
                              </p:par>
                              <p:par>
                                <p:cTn id="93" presetID="6" presetClass="emph" presetSubtype="0" accel="60000" autoRev="1" fill="hold" grpId="1" nodeType="withEffect">
                                  <p:stCondLst>
                                    <p:cond delay="1200"/>
                                  </p:stCondLst>
                                  <p:childTnLst>
                                    <p:animScale>
                                      <p:cBhvr>
                                        <p:cTn id="94" dur="300" fill="hold"/>
                                        <p:tgtEl>
                                          <p:spTgt spid="66"/>
                                        </p:tgtEl>
                                      </p:cBhvr>
                                      <p:by x="0" y="0"/>
                                    </p:animScale>
                                  </p:childTnLst>
                                </p:cTn>
                              </p:par>
                              <p:par>
                                <p:cTn id="95" presetID="1" presetClass="entr" presetSubtype="0" fill="hold" grpId="0" nodeType="withEffect">
                                  <p:stCondLst>
                                    <p:cond delay="1400"/>
                                  </p:stCondLst>
                                  <p:childTnLst>
                                    <p:set>
                                      <p:cBhvr>
                                        <p:cTn id="96" dur="1" fill="hold">
                                          <p:stCondLst>
                                            <p:cond delay="299"/>
                                          </p:stCondLst>
                                        </p:cTn>
                                        <p:tgtEl>
                                          <p:spTgt spid="7"/>
                                        </p:tgtEl>
                                        <p:attrNameLst>
                                          <p:attrName>style.visibility</p:attrName>
                                        </p:attrNameLst>
                                      </p:cBhvr>
                                      <p:to>
                                        <p:strVal val="visible"/>
                                      </p:to>
                                    </p:set>
                                  </p:childTnLst>
                                </p:cTn>
                              </p:par>
                              <p:par>
                                <p:cTn id="97" presetID="6" presetClass="emph" presetSubtype="0" accel="60000" autoRev="1" fill="hold" grpId="1" nodeType="withEffect">
                                  <p:stCondLst>
                                    <p:cond delay="1400"/>
                                  </p:stCondLst>
                                  <p:childTnLst>
                                    <p:animScale>
                                      <p:cBhvr>
                                        <p:cTn id="98" dur="300" fill="hold"/>
                                        <p:tgtEl>
                                          <p:spTgt spid="7"/>
                                        </p:tgtEl>
                                      </p:cBhvr>
                                      <p:by x="0" y="0"/>
                                    </p:animScale>
                                  </p:childTnLst>
                                </p:cTn>
                              </p:par>
                              <p:par>
                                <p:cTn id="99" presetID="10" presetClass="entr" presetSubtype="0" fill="hold" nodeType="withEffect">
                                  <p:stCondLst>
                                    <p:cond delay="65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500"/>
                                        <p:tgtEl>
                                          <p:spTgt spid="38"/>
                                        </p:tgtEl>
                                      </p:cBhvr>
                                    </p:animEffect>
                                  </p:childTnLst>
                                </p:cTn>
                              </p:par>
                              <p:par>
                                <p:cTn id="102" presetID="42" presetClass="path" presetSubtype="0" decel="100000" fill="hold" nodeType="withEffect">
                                  <p:stCondLst>
                                    <p:cond delay="650"/>
                                  </p:stCondLst>
                                  <p:childTnLst>
                                    <p:animMotion origin="layout" path="M 1.45833E-6 -7.40741E-7 L 1.45833E-6 -0.0544 " pathEditMode="relative" rAng="0" ptsTypes="AA">
                                      <p:cBhvr>
                                        <p:cTn id="103" dur="600" spd="-100000" fill="hold"/>
                                        <p:tgtEl>
                                          <p:spTgt spid="38"/>
                                        </p:tgtEl>
                                        <p:attrNameLst>
                                          <p:attrName>ppt_x</p:attrName>
                                          <p:attrName>ppt_y</p:attrName>
                                        </p:attrNameLst>
                                      </p:cBhvr>
                                      <p:rCtr x="0" y="-2731"/>
                                    </p:animMotion>
                                  </p:childTnLst>
                                </p:cTn>
                              </p:par>
                              <p:par>
                                <p:cTn id="104" presetID="10" presetClass="entr" presetSubtype="0" fill="hold" nodeType="withEffect">
                                  <p:stCondLst>
                                    <p:cond delay="850"/>
                                  </p:stCondLst>
                                  <p:childTnLst>
                                    <p:set>
                                      <p:cBhvr>
                                        <p:cTn id="105" dur="1" fill="hold">
                                          <p:stCondLst>
                                            <p:cond delay="0"/>
                                          </p:stCondLst>
                                        </p:cTn>
                                        <p:tgtEl>
                                          <p:spTgt spid="33"/>
                                        </p:tgtEl>
                                        <p:attrNameLst>
                                          <p:attrName>style.visibility</p:attrName>
                                        </p:attrNameLst>
                                      </p:cBhvr>
                                      <p:to>
                                        <p:strVal val="visible"/>
                                      </p:to>
                                    </p:set>
                                    <p:animEffect transition="in" filter="fade">
                                      <p:cBhvr>
                                        <p:cTn id="106" dur="500"/>
                                        <p:tgtEl>
                                          <p:spTgt spid="33"/>
                                        </p:tgtEl>
                                      </p:cBhvr>
                                    </p:animEffect>
                                  </p:childTnLst>
                                </p:cTn>
                              </p:par>
                              <p:par>
                                <p:cTn id="107" presetID="42" presetClass="path" presetSubtype="0" decel="100000" fill="hold" nodeType="withEffect">
                                  <p:stCondLst>
                                    <p:cond delay="850"/>
                                  </p:stCondLst>
                                  <p:childTnLst>
                                    <p:animMotion origin="layout" path="M 1.45833E-6 -7.40741E-7 L 1.45833E-6 -0.0544 " pathEditMode="relative" rAng="0" ptsTypes="AA">
                                      <p:cBhvr>
                                        <p:cTn id="108" dur="600" spd="-100000" fill="hold"/>
                                        <p:tgtEl>
                                          <p:spTgt spid="33"/>
                                        </p:tgtEl>
                                        <p:attrNameLst>
                                          <p:attrName>ppt_x</p:attrName>
                                          <p:attrName>ppt_y</p:attrName>
                                        </p:attrNameLst>
                                      </p:cBhvr>
                                      <p:rCtr x="0" y="-2731"/>
                                    </p:animMotion>
                                  </p:childTnLst>
                                </p:cTn>
                              </p:par>
                              <p:par>
                                <p:cTn id="109" presetID="10" presetClass="entr" presetSubtype="0" fill="hold" nodeType="withEffect">
                                  <p:stCondLst>
                                    <p:cond delay="1050"/>
                                  </p:stCondLst>
                                  <p:childTnLst>
                                    <p:set>
                                      <p:cBhvr>
                                        <p:cTn id="110" dur="1" fill="hold">
                                          <p:stCondLst>
                                            <p:cond delay="0"/>
                                          </p:stCondLst>
                                        </p:cTn>
                                        <p:tgtEl>
                                          <p:spTgt spid="45"/>
                                        </p:tgtEl>
                                        <p:attrNameLst>
                                          <p:attrName>style.visibility</p:attrName>
                                        </p:attrNameLst>
                                      </p:cBhvr>
                                      <p:to>
                                        <p:strVal val="visible"/>
                                      </p:to>
                                    </p:set>
                                    <p:animEffect transition="in" filter="fade">
                                      <p:cBhvr>
                                        <p:cTn id="111" dur="500"/>
                                        <p:tgtEl>
                                          <p:spTgt spid="45"/>
                                        </p:tgtEl>
                                      </p:cBhvr>
                                    </p:animEffect>
                                  </p:childTnLst>
                                </p:cTn>
                              </p:par>
                              <p:par>
                                <p:cTn id="112" presetID="42" presetClass="path" presetSubtype="0" decel="100000" fill="hold" nodeType="withEffect">
                                  <p:stCondLst>
                                    <p:cond delay="1050"/>
                                  </p:stCondLst>
                                  <p:childTnLst>
                                    <p:animMotion origin="layout" path="M 1.45833E-6 -7.40741E-7 L 1.45833E-6 -0.0544 " pathEditMode="relative" rAng="0" ptsTypes="AA">
                                      <p:cBhvr>
                                        <p:cTn id="113" dur="600" spd="-100000" fill="hold"/>
                                        <p:tgtEl>
                                          <p:spTgt spid="45"/>
                                        </p:tgtEl>
                                        <p:attrNameLst>
                                          <p:attrName>ppt_x</p:attrName>
                                          <p:attrName>ppt_y</p:attrName>
                                        </p:attrNameLst>
                                      </p:cBhvr>
                                      <p:rCtr x="0" y="-2731"/>
                                    </p:animMotion>
                                  </p:childTnLst>
                                </p:cTn>
                              </p:par>
                              <p:par>
                                <p:cTn id="114" presetID="10" presetClass="entr" presetSubtype="0" fill="hold" nodeType="withEffect">
                                  <p:stCondLst>
                                    <p:cond delay="1300"/>
                                  </p:stCondLst>
                                  <p:childTnLst>
                                    <p:set>
                                      <p:cBhvr>
                                        <p:cTn id="115" dur="1" fill="hold">
                                          <p:stCondLst>
                                            <p:cond delay="0"/>
                                          </p:stCondLst>
                                        </p:cTn>
                                        <p:tgtEl>
                                          <p:spTgt spid="44"/>
                                        </p:tgtEl>
                                        <p:attrNameLst>
                                          <p:attrName>style.visibility</p:attrName>
                                        </p:attrNameLst>
                                      </p:cBhvr>
                                      <p:to>
                                        <p:strVal val="visible"/>
                                      </p:to>
                                    </p:set>
                                    <p:animEffect transition="in" filter="fade">
                                      <p:cBhvr>
                                        <p:cTn id="116" dur="500"/>
                                        <p:tgtEl>
                                          <p:spTgt spid="44"/>
                                        </p:tgtEl>
                                      </p:cBhvr>
                                    </p:animEffect>
                                  </p:childTnLst>
                                </p:cTn>
                              </p:par>
                              <p:par>
                                <p:cTn id="117" presetID="42" presetClass="path" presetSubtype="0" decel="100000" fill="hold" nodeType="withEffect">
                                  <p:stCondLst>
                                    <p:cond delay="1300"/>
                                  </p:stCondLst>
                                  <p:childTnLst>
                                    <p:animMotion origin="layout" path="M 1.45833E-6 -7.40741E-7 L 1.45833E-6 -0.0544 " pathEditMode="relative" rAng="0" ptsTypes="AA">
                                      <p:cBhvr>
                                        <p:cTn id="118" dur="600" spd="-100000" fill="hold"/>
                                        <p:tgtEl>
                                          <p:spTgt spid="44"/>
                                        </p:tgtEl>
                                        <p:attrNameLst>
                                          <p:attrName>ppt_x</p:attrName>
                                          <p:attrName>ppt_y</p:attrName>
                                        </p:attrNameLst>
                                      </p:cBhvr>
                                      <p:rCtr x="0" y="-2731"/>
                                    </p:animMotion>
                                  </p:childTnLst>
                                </p:cTn>
                              </p:par>
                              <p:par>
                                <p:cTn id="119" presetID="10" presetClass="entr" presetSubtype="0" fill="hold" nodeType="withEffect">
                                  <p:stCondLst>
                                    <p:cond delay="1550"/>
                                  </p:stCondLst>
                                  <p:childTnLst>
                                    <p:set>
                                      <p:cBhvr>
                                        <p:cTn id="120" dur="1" fill="hold">
                                          <p:stCondLst>
                                            <p:cond delay="0"/>
                                          </p:stCondLst>
                                        </p:cTn>
                                        <p:tgtEl>
                                          <p:spTgt spid="64"/>
                                        </p:tgtEl>
                                        <p:attrNameLst>
                                          <p:attrName>style.visibility</p:attrName>
                                        </p:attrNameLst>
                                      </p:cBhvr>
                                      <p:to>
                                        <p:strVal val="visible"/>
                                      </p:to>
                                    </p:set>
                                    <p:animEffect transition="in" filter="fade">
                                      <p:cBhvr>
                                        <p:cTn id="121" dur="500"/>
                                        <p:tgtEl>
                                          <p:spTgt spid="64"/>
                                        </p:tgtEl>
                                      </p:cBhvr>
                                    </p:animEffect>
                                  </p:childTnLst>
                                </p:cTn>
                              </p:par>
                              <p:par>
                                <p:cTn id="122" presetID="42" presetClass="path" presetSubtype="0" decel="100000" fill="hold" nodeType="withEffect">
                                  <p:stCondLst>
                                    <p:cond delay="1550"/>
                                  </p:stCondLst>
                                  <p:childTnLst>
                                    <p:animMotion origin="layout" path="M 1.45833E-6 -7.40741E-7 L 1.45833E-6 -0.0544 " pathEditMode="relative" rAng="0" ptsTypes="AA">
                                      <p:cBhvr>
                                        <p:cTn id="123" dur="600" spd="-100000" fill="hold"/>
                                        <p:tgtEl>
                                          <p:spTgt spid="64"/>
                                        </p:tgtEl>
                                        <p:attrNameLst>
                                          <p:attrName>ppt_x</p:attrName>
                                          <p:attrName>ppt_y</p:attrName>
                                        </p:attrNameLst>
                                      </p:cBhvr>
                                      <p:rCtr x="0" y="-2731"/>
                                    </p:animMotion>
                                  </p:childTnLst>
                                </p:cTn>
                              </p:par>
                              <p:par>
                                <p:cTn id="124" presetID="10" presetClass="entr" presetSubtype="0" fill="hold" nodeType="withEffect">
                                  <p:stCondLst>
                                    <p:cond delay="1700"/>
                                  </p:stCondLst>
                                  <p:childTnLst>
                                    <p:set>
                                      <p:cBhvr>
                                        <p:cTn id="125" dur="1" fill="hold">
                                          <p:stCondLst>
                                            <p:cond delay="0"/>
                                          </p:stCondLst>
                                        </p:cTn>
                                        <p:tgtEl>
                                          <p:spTgt spid="36"/>
                                        </p:tgtEl>
                                        <p:attrNameLst>
                                          <p:attrName>style.visibility</p:attrName>
                                        </p:attrNameLst>
                                      </p:cBhvr>
                                      <p:to>
                                        <p:strVal val="visible"/>
                                      </p:to>
                                    </p:set>
                                    <p:animEffect transition="in" filter="fade">
                                      <p:cBhvr>
                                        <p:cTn id="126" dur="500"/>
                                        <p:tgtEl>
                                          <p:spTgt spid="36"/>
                                        </p:tgtEl>
                                      </p:cBhvr>
                                    </p:animEffect>
                                  </p:childTnLst>
                                </p:cTn>
                              </p:par>
                              <p:par>
                                <p:cTn id="127" presetID="42" presetClass="path" presetSubtype="0" decel="100000" fill="hold" nodeType="withEffect">
                                  <p:stCondLst>
                                    <p:cond delay="1700"/>
                                  </p:stCondLst>
                                  <p:childTnLst>
                                    <p:animMotion origin="layout" path="M 1.45833E-6 -7.40741E-7 L 1.45833E-6 -0.0544 " pathEditMode="relative" rAng="0" ptsTypes="AA">
                                      <p:cBhvr>
                                        <p:cTn id="128" dur="600" spd="-100000" fill="hold"/>
                                        <p:tgtEl>
                                          <p:spTgt spid="36"/>
                                        </p:tgtEl>
                                        <p:attrNameLst>
                                          <p:attrName>ppt_x</p:attrName>
                                          <p:attrName>ppt_y</p:attrName>
                                        </p:attrNameLst>
                                      </p:cBhvr>
                                      <p:rCtr x="0" y="-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1" grpId="2" animBg="1"/>
      <p:bldP spid="53" grpId="0" animBg="1"/>
      <p:bldP spid="53" grpId="1" animBg="1"/>
      <p:bldP spid="53" grpId="2" animBg="1"/>
      <p:bldP spid="54" grpId="0" animBg="1"/>
      <p:bldP spid="54" grpId="1" animBg="1"/>
      <p:bldP spid="54" grpId="2" animBg="1"/>
      <p:bldP spid="55" grpId="0" animBg="1"/>
      <p:bldP spid="55" grpId="1" animBg="1"/>
      <p:bldP spid="55" grpId="2" animBg="1"/>
      <p:bldP spid="56" grpId="0" animBg="1"/>
      <p:bldP spid="56" grpId="1" animBg="1"/>
      <p:bldP spid="56" grpId="2" animBg="1"/>
      <p:bldP spid="57" grpId="0" animBg="1"/>
      <p:bldP spid="57" grpId="1" animBg="1"/>
      <p:bldP spid="57" grpId="2" animBg="1"/>
      <p:bldP spid="32" grpId="0"/>
      <p:bldP spid="32" grpId="1"/>
      <p:bldP spid="34" grpId="0"/>
      <p:bldP spid="34" grpId="1"/>
      <p:bldP spid="37" grpId="0"/>
      <p:bldP spid="37" grpId="1"/>
      <p:bldP spid="39" grpId="0"/>
      <p:bldP spid="39" grpId="1"/>
      <p:bldP spid="41" grpId="0"/>
      <p:bldP spid="41" grpId="1"/>
      <p:bldP spid="46" grpId="0"/>
      <p:bldP spid="46" grpId="1"/>
      <p:bldP spid="47" grpId="0"/>
      <p:bldP spid="47" grpId="1"/>
      <p:bldP spid="66" grpId="0" animBg="1"/>
      <p:bldP spid="66" grpId="1" animBg="1"/>
      <p:bldP spid="5" grpId="0"/>
      <p:bldP spid="5" grpId="1"/>
      <p:bldP spid="7" grpId="0" animBg="1"/>
      <p:bldP spid="7" grpId="1"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9A4A-8C39-4AB7-8CE1-8A1303C32818}"/>
              </a:ext>
            </a:extLst>
          </p:cNvPr>
          <p:cNvSpPr>
            <a:spLocks noGrp="1"/>
          </p:cNvSpPr>
          <p:nvPr>
            <p:ph type="title"/>
          </p:nvPr>
        </p:nvSpPr>
        <p:spPr/>
        <p:txBody>
          <a:bodyPr/>
          <a:lstStyle/>
          <a:p>
            <a:r>
              <a:rPr lang="en-US"/>
              <a:t>What happens when one API needs to call another API?</a:t>
            </a:r>
          </a:p>
        </p:txBody>
      </p:sp>
      <p:sp>
        <p:nvSpPr>
          <p:cNvPr id="3" name="Text Placeholder 2">
            <a:extLst>
              <a:ext uri="{FF2B5EF4-FFF2-40B4-BE49-F238E27FC236}">
                <a16:creationId xmlns:a16="http://schemas.microsoft.com/office/drawing/2014/main" id="{FB5E3FDE-A122-4C45-B15C-AB97FEC5C82C}"/>
              </a:ext>
            </a:extLst>
          </p:cNvPr>
          <p:cNvSpPr>
            <a:spLocks noGrp="1"/>
          </p:cNvSpPr>
          <p:nvPr>
            <p:ph type="body" sz="quarter" idx="12"/>
          </p:nvPr>
        </p:nvSpPr>
        <p:spPr/>
        <p:txBody>
          <a:bodyPr/>
          <a:lstStyle/>
          <a:p>
            <a:r>
              <a:rPr lang="en-US"/>
              <a:t>On Behalf Of Flow (Token Exchange)</a:t>
            </a:r>
          </a:p>
        </p:txBody>
      </p:sp>
    </p:spTree>
    <p:extLst>
      <p:ext uri="{BB962C8B-B14F-4D97-AF65-F5344CB8AC3E}">
        <p14:creationId xmlns:p14="http://schemas.microsoft.com/office/powerpoint/2010/main" val="202597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9A38-5B61-B540-8FF1-7FF552B3AB0B}"/>
              </a:ext>
            </a:extLst>
          </p:cNvPr>
          <p:cNvSpPr>
            <a:spLocks noGrp="1"/>
          </p:cNvSpPr>
          <p:nvPr>
            <p:ph type="title"/>
          </p:nvPr>
        </p:nvSpPr>
        <p:spPr/>
        <p:txBody>
          <a:bodyPr/>
          <a:lstStyle/>
          <a:p>
            <a:r>
              <a:rPr lang="en-US"/>
              <a:t>API calling another API</a:t>
            </a:r>
          </a:p>
        </p:txBody>
      </p:sp>
      <p:pic>
        <p:nvPicPr>
          <p:cNvPr id="19" name="Picture 18" descr="A close up of a sign&#10;&#10;Description automatically generated">
            <a:extLst>
              <a:ext uri="{FF2B5EF4-FFF2-40B4-BE49-F238E27FC236}">
                <a16:creationId xmlns:a16="http://schemas.microsoft.com/office/drawing/2014/main" id="{E6D725D2-09A8-45AA-8BE9-CBED87197DEC}"/>
              </a:ext>
            </a:extLst>
          </p:cNvPr>
          <p:cNvPicPr>
            <a:picLocks noChangeAspect="1"/>
          </p:cNvPicPr>
          <p:nvPr/>
        </p:nvPicPr>
        <p:blipFill>
          <a:blip r:embed="rId4"/>
          <a:stretch>
            <a:fillRect/>
          </a:stretch>
        </p:blipFill>
        <p:spPr>
          <a:xfrm>
            <a:off x="1680052" y="1653518"/>
            <a:ext cx="5436365" cy="4584054"/>
          </a:xfrm>
          <a:prstGeom prst="rect">
            <a:avLst/>
          </a:prstGeom>
        </p:spPr>
      </p:pic>
      <p:pic>
        <p:nvPicPr>
          <p:cNvPr id="21" name="Picture 20" descr="A picture containing clock&#10;&#10;Description automatically generated">
            <a:extLst>
              <a:ext uri="{FF2B5EF4-FFF2-40B4-BE49-F238E27FC236}">
                <a16:creationId xmlns:a16="http://schemas.microsoft.com/office/drawing/2014/main" id="{4BB238A4-5B43-4BB0-A860-F28FEE860049}"/>
              </a:ext>
            </a:extLst>
          </p:cNvPr>
          <p:cNvPicPr>
            <a:picLocks noChangeAspect="1"/>
          </p:cNvPicPr>
          <p:nvPr/>
        </p:nvPicPr>
        <p:blipFill>
          <a:blip r:embed="rId5"/>
          <a:stretch>
            <a:fillRect/>
          </a:stretch>
        </p:blipFill>
        <p:spPr>
          <a:xfrm>
            <a:off x="7076660" y="1762875"/>
            <a:ext cx="3648237" cy="4474697"/>
          </a:xfrm>
          <a:prstGeom prst="rect">
            <a:avLst/>
          </a:prstGeom>
        </p:spPr>
      </p:pic>
    </p:spTree>
    <p:extLst>
      <p:ext uri="{BB962C8B-B14F-4D97-AF65-F5344CB8AC3E}">
        <p14:creationId xmlns:p14="http://schemas.microsoft.com/office/powerpoint/2010/main" val="3598983565"/>
      </p:ext>
    </p:extLst>
  </p:cSld>
  <p:clrMapOvr>
    <a:overrideClrMapping bg1="lt1" tx1="dk1" bg2="lt2" tx2="dk2" accent1="accent1" accent2="accent2" accent3="accent3" accent4="accent4" accent5="accent5" accent6="accent6" hlink="hlink" folHlink="folHlink"/>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App has an authenticated user and a token to call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grpSp>
        <p:nvGrpSpPr>
          <p:cNvPr id="19" name="Group 18">
            <a:extLst>
              <a:ext uri="{FF2B5EF4-FFF2-40B4-BE49-F238E27FC236}">
                <a16:creationId xmlns:a16="http://schemas.microsoft.com/office/drawing/2014/main" id="{85A712B8-74CB-F549-A73E-FD5A1225D889}"/>
              </a:ext>
            </a:extLst>
          </p:cNvPr>
          <p:cNvGrpSpPr/>
          <p:nvPr/>
        </p:nvGrpSpPr>
        <p:grpSpPr>
          <a:xfrm>
            <a:off x="9784162" y="3921587"/>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sp>
        <p:nvSpPr>
          <p:cNvPr id="32" name="Regular Pentagon 1">
            <a:extLst>
              <a:ext uri="{FF2B5EF4-FFF2-40B4-BE49-F238E27FC236}">
                <a16:creationId xmlns:a16="http://schemas.microsoft.com/office/drawing/2014/main" id="{2C828D1D-3E71-8A43-AA45-ACCBCD88BA2C}"/>
              </a:ext>
            </a:extLst>
          </p:cNvPr>
          <p:cNvSpPr/>
          <p:nvPr/>
        </p:nvSpPr>
        <p:spPr bwMode="auto">
          <a:xfrm>
            <a:off x="1198387" y="5392410"/>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Rectangle 22">
            <a:extLst>
              <a:ext uri="{FF2B5EF4-FFF2-40B4-BE49-F238E27FC236}">
                <a16:creationId xmlns:a16="http://schemas.microsoft.com/office/drawing/2014/main" id="{18D991C7-68F1-4E6F-AB9E-E7B8DCDC15D7}"/>
              </a:ext>
            </a:extLst>
          </p:cNvPr>
          <p:cNvSpPr/>
          <p:nvPr/>
        </p:nvSpPr>
        <p:spPr bwMode="auto">
          <a:xfrm>
            <a:off x="8571592" y="3999978"/>
            <a:ext cx="1281659" cy="134028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sp>
        <p:nvSpPr>
          <p:cNvPr id="24" name="Arrow: Right 23">
            <a:extLst>
              <a:ext uri="{FF2B5EF4-FFF2-40B4-BE49-F238E27FC236}">
                <a16:creationId xmlns:a16="http://schemas.microsoft.com/office/drawing/2014/main" id="{C1165E95-0614-4105-8F7F-CC4990B089B1}"/>
              </a:ext>
            </a:extLst>
          </p:cNvPr>
          <p:cNvSpPr/>
          <p:nvPr/>
        </p:nvSpPr>
        <p:spPr bwMode="auto">
          <a:xfrm>
            <a:off x="2375798" y="4401812"/>
            <a:ext cx="6155537"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833054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grpSp>
        <p:nvGrpSpPr>
          <p:cNvPr id="19" name="Group 18">
            <a:extLst>
              <a:ext uri="{FF2B5EF4-FFF2-40B4-BE49-F238E27FC236}">
                <a16:creationId xmlns:a16="http://schemas.microsoft.com/office/drawing/2014/main" id="{85A712B8-74CB-F549-A73E-FD5A1225D889}"/>
              </a:ext>
            </a:extLst>
          </p:cNvPr>
          <p:cNvGrpSpPr/>
          <p:nvPr/>
        </p:nvGrpSpPr>
        <p:grpSpPr>
          <a:xfrm>
            <a:off x="9784162" y="3921587"/>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sp>
        <p:nvSpPr>
          <p:cNvPr id="32" name="Regular Pentagon 1">
            <a:extLst>
              <a:ext uri="{FF2B5EF4-FFF2-40B4-BE49-F238E27FC236}">
                <a16:creationId xmlns:a16="http://schemas.microsoft.com/office/drawing/2014/main" id="{2C828D1D-3E71-8A43-AA45-ACCBCD88BA2C}"/>
              </a:ext>
            </a:extLst>
          </p:cNvPr>
          <p:cNvSpPr/>
          <p:nvPr/>
        </p:nvSpPr>
        <p:spPr bwMode="auto">
          <a:xfrm>
            <a:off x="7432745" y="3414391"/>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Rectangle 22">
            <a:extLst>
              <a:ext uri="{FF2B5EF4-FFF2-40B4-BE49-F238E27FC236}">
                <a16:creationId xmlns:a16="http://schemas.microsoft.com/office/drawing/2014/main" id="{18D991C7-68F1-4E6F-AB9E-E7B8DCDC15D7}"/>
              </a:ext>
            </a:extLst>
          </p:cNvPr>
          <p:cNvSpPr/>
          <p:nvPr/>
        </p:nvSpPr>
        <p:spPr bwMode="auto">
          <a:xfrm>
            <a:off x="8571592" y="3999978"/>
            <a:ext cx="1281659" cy="134028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sp>
        <p:nvSpPr>
          <p:cNvPr id="24" name="Arrow: Right 23">
            <a:extLst>
              <a:ext uri="{FF2B5EF4-FFF2-40B4-BE49-F238E27FC236}">
                <a16:creationId xmlns:a16="http://schemas.microsoft.com/office/drawing/2014/main" id="{C1165E95-0614-4105-8F7F-CC4990B089B1}"/>
              </a:ext>
            </a:extLst>
          </p:cNvPr>
          <p:cNvSpPr/>
          <p:nvPr/>
        </p:nvSpPr>
        <p:spPr bwMode="auto">
          <a:xfrm>
            <a:off x="2375798" y="4401812"/>
            <a:ext cx="6155537"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259089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sp>
        <p:nvSpPr>
          <p:cNvPr id="22" name="Arrow: Right 21">
            <a:extLst>
              <a:ext uri="{FF2B5EF4-FFF2-40B4-BE49-F238E27FC236}">
                <a16:creationId xmlns:a16="http://schemas.microsoft.com/office/drawing/2014/main" id="{CB2CCB99-999A-461F-8A5B-A1CD060FBB0C}"/>
              </a:ext>
            </a:extLst>
          </p:cNvPr>
          <p:cNvSpPr/>
          <p:nvPr/>
        </p:nvSpPr>
        <p:spPr bwMode="auto">
          <a:xfrm>
            <a:off x="2375798" y="4401812"/>
            <a:ext cx="7408364"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19" name="Group 18">
            <a:extLst>
              <a:ext uri="{FF2B5EF4-FFF2-40B4-BE49-F238E27FC236}">
                <a16:creationId xmlns:a16="http://schemas.microsoft.com/office/drawing/2014/main" id="{85A712B8-74CB-F549-A73E-FD5A1225D889}"/>
              </a:ext>
            </a:extLst>
          </p:cNvPr>
          <p:cNvGrpSpPr/>
          <p:nvPr/>
        </p:nvGrpSpPr>
        <p:grpSpPr>
          <a:xfrm>
            <a:off x="9784162" y="3921587"/>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sp>
        <p:nvSpPr>
          <p:cNvPr id="32" name="Regular Pentagon 1">
            <a:extLst>
              <a:ext uri="{FF2B5EF4-FFF2-40B4-BE49-F238E27FC236}">
                <a16:creationId xmlns:a16="http://schemas.microsoft.com/office/drawing/2014/main" id="{2C828D1D-3E71-8A43-AA45-ACCBCD88BA2C}"/>
              </a:ext>
            </a:extLst>
          </p:cNvPr>
          <p:cNvSpPr/>
          <p:nvPr/>
        </p:nvSpPr>
        <p:spPr bwMode="auto">
          <a:xfrm>
            <a:off x="7432745" y="3414391"/>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007215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sp>
        <p:nvSpPr>
          <p:cNvPr id="22" name="Arrow: Right 21">
            <a:extLst>
              <a:ext uri="{FF2B5EF4-FFF2-40B4-BE49-F238E27FC236}">
                <a16:creationId xmlns:a16="http://schemas.microsoft.com/office/drawing/2014/main" id="{CB2CCB99-999A-461F-8A5B-A1CD060FBB0C}"/>
              </a:ext>
            </a:extLst>
          </p:cNvPr>
          <p:cNvSpPr/>
          <p:nvPr/>
        </p:nvSpPr>
        <p:spPr bwMode="auto">
          <a:xfrm>
            <a:off x="2375798" y="4401812"/>
            <a:ext cx="178753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19" name="Group 18">
            <a:extLst>
              <a:ext uri="{FF2B5EF4-FFF2-40B4-BE49-F238E27FC236}">
                <a16:creationId xmlns:a16="http://schemas.microsoft.com/office/drawing/2014/main" id="{85A712B8-74CB-F549-A73E-FD5A1225D889}"/>
              </a:ext>
            </a:extLst>
          </p:cNvPr>
          <p:cNvGrpSpPr/>
          <p:nvPr/>
        </p:nvGrpSpPr>
        <p:grpSpPr>
          <a:xfrm>
            <a:off x="4193584" y="3912578"/>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sp>
        <p:nvSpPr>
          <p:cNvPr id="32" name="Regular Pentagon 1">
            <a:extLst>
              <a:ext uri="{FF2B5EF4-FFF2-40B4-BE49-F238E27FC236}">
                <a16:creationId xmlns:a16="http://schemas.microsoft.com/office/drawing/2014/main" id="{2C828D1D-3E71-8A43-AA45-ACCBCD88BA2C}"/>
              </a:ext>
            </a:extLst>
          </p:cNvPr>
          <p:cNvSpPr/>
          <p:nvPr/>
        </p:nvSpPr>
        <p:spPr bwMode="auto">
          <a:xfrm>
            <a:off x="2860891" y="3429000"/>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20259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sp>
        <p:nvSpPr>
          <p:cNvPr id="22" name="Arrow: Right 21">
            <a:extLst>
              <a:ext uri="{FF2B5EF4-FFF2-40B4-BE49-F238E27FC236}">
                <a16:creationId xmlns:a16="http://schemas.microsoft.com/office/drawing/2014/main" id="{CB2CCB99-999A-461F-8A5B-A1CD060FBB0C}"/>
              </a:ext>
            </a:extLst>
          </p:cNvPr>
          <p:cNvSpPr/>
          <p:nvPr/>
        </p:nvSpPr>
        <p:spPr bwMode="auto">
          <a:xfrm>
            <a:off x="2375798" y="4401812"/>
            <a:ext cx="178753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19" name="Group 18">
            <a:extLst>
              <a:ext uri="{FF2B5EF4-FFF2-40B4-BE49-F238E27FC236}">
                <a16:creationId xmlns:a16="http://schemas.microsoft.com/office/drawing/2014/main" id="{85A712B8-74CB-F549-A73E-FD5A1225D889}"/>
              </a:ext>
            </a:extLst>
          </p:cNvPr>
          <p:cNvGrpSpPr/>
          <p:nvPr/>
        </p:nvGrpSpPr>
        <p:grpSpPr>
          <a:xfrm>
            <a:off x="4193584" y="3912578"/>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sp>
        <p:nvSpPr>
          <p:cNvPr id="32" name="Regular Pentagon 1">
            <a:extLst>
              <a:ext uri="{FF2B5EF4-FFF2-40B4-BE49-F238E27FC236}">
                <a16:creationId xmlns:a16="http://schemas.microsoft.com/office/drawing/2014/main" id="{2C828D1D-3E71-8A43-AA45-ACCBCD88BA2C}"/>
              </a:ext>
            </a:extLst>
          </p:cNvPr>
          <p:cNvSpPr/>
          <p:nvPr/>
        </p:nvSpPr>
        <p:spPr bwMode="auto">
          <a:xfrm>
            <a:off x="2860891" y="3429000"/>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 name="Group 2">
            <a:extLst>
              <a:ext uri="{FF2B5EF4-FFF2-40B4-BE49-F238E27FC236}">
                <a16:creationId xmlns:a16="http://schemas.microsoft.com/office/drawing/2014/main" id="{42A9CDFA-6726-4EE6-AB6A-A9996A168D23}"/>
              </a:ext>
            </a:extLst>
          </p:cNvPr>
          <p:cNvGrpSpPr/>
          <p:nvPr/>
        </p:nvGrpSpPr>
        <p:grpSpPr>
          <a:xfrm>
            <a:off x="9784161" y="3921592"/>
            <a:ext cx="2407840" cy="1914035"/>
            <a:chOff x="8834500" y="3666280"/>
            <a:chExt cx="1966021" cy="1565787"/>
          </a:xfrm>
        </p:grpSpPr>
        <p:grpSp>
          <p:nvGrpSpPr>
            <p:cNvPr id="17" name="Group 16">
              <a:extLst>
                <a:ext uri="{FF2B5EF4-FFF2-40B4-BE49-F238E27FC236}">
                  <a16:creationId xmlns:a16="http://schemas.microsoft.com/office/drawing/2014/main" id="{B3BE5FD2-D29B-4DDC-9F8D-78C58B28609B}"/>
                </a:ext>
              </a:extLst>
            </p:cNvPr>
            <p:cNvGrpSpPr/>
            <p:nvPr/>
          </p:nvGrpSpPr>
          <p:grpSpPr>
            <a:xfrm>
              <a:off x="8979293" y="3666280"/>
              <a:ext cx="1821228" cy="1312305"/>
              <a:chOff x="-3272346" y="4002157"/>
              <a:chExt cx="1476378" cy="1063819"/>
            </a:xfrm>
          </p:grpSpPr>
          <p:sp>
            <p:nvSpPr>
              <p:cNvPr id="23" name="Cloud">
                <a:extLst>
                  <a:ext uri="{FF2B5EF4-FFF2-40B4-BE49-F238E27FC236}">
                    <a16:creationId xmlns:a16="http://schemas.microsoft.com/office/drawing/2014/main" id="{A45329DE-0223-4A44-9251-D65432DD187D}"/>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24" name="Picture 23">
                <a:extLst>
                  <a:ext uri="{FF2B5EF4-FFF2-40B4-BE49-F238E27FC236}">
                    <a16:creationId xmlns:a16="http://schemas.microsoft.com/office/drawing/2014/main" id="{14CE8EC3-3E88-4088-98DC-9EBF7BFA01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25" name="Picture 24">
                <a:extLst>
                  <a:ext uri="{FF2B5EF4-FFF2-40B4-BE49-F238E27FC236}">
                    <a16:creationId xmlns:a16="http://schemas.microsoft.com/office/drawing/2014/main" id="{A61C5591-9B8E-4420-BC41-9BBAECBB6E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18" name="TextBox 17">
              <a:extLst>
                <a:ext uri="{FF2B5EF4-FFF2-40B4-BE49-F238E27FC236}">
                  <a16:creationId xmlns:a16="http://schemas.microsoft.com/office/drawing/2014/main" id="{54CB4890-21F8-49A4-8C32-565DC6AA4D11}"/>
                </a:ext>
              </a:extLst>
            </p:cNvPr>
            <p:cNvSpPr txBox="1"/>
            <p:nvPr/>
          </p:nvSpPr>
          <p:spPr>
            <a:xfrm>
              <a:off x="8834500" y="4859151"/>
              <a:ext cx="169444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sp>
        <p:nvSpPr>
          <p:cNvPr id="4" name="Rectangle 3">
            <a:extLst>
              <a:ext uri="{FF2B5EF4-FFF2-40B4-BE49-F238E27FC236}">
                <a16:creationId xmlns:a16="http://schemas.microsoft.com/office/drawing/2014/main" id="{8E04D4C8-3972-43D5-8233-B5E2A8A4C0E5}"/>
              </a:ext>
            </a:extLst>
          </p:cNvPr>
          <p:cNvSpPr/>
          <p:nvPr/>
        </p:nvSpPr>
        <p:spPr bwMode="auto">
          <a:xfrm>
            <a:off x="8571592" y="3999978"/>
            <a:ext cx="1281659" cy="1340281"/>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sp>
        <p:nvSpPr>
          <p:cNvPr id="5" name="Arrow: Right 4">
            <a:extLst>
              <a:ext uri="{FF2B5EF4-FFF2-40B4-BE49-F238E27FC236}">
                <a16:creationId xmlns:a16="http://schemas.microsoft.com/office/drawing/2014/main" id="{0E72C4E6-6D75-4304-91DE-465993238057}"/>
              </a:ext>
            </a:extLst>
          </p:cNvPr>
          <p:cNvSpPr/>
          <p:nvPr/>
        </p:nvSpPr>
        <p:spPr bwMode="auto">
          <a:xfrm>
            <a:off x="6723852" y="4401812"/>
            <a:ext cx="178753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70532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3775291" y="293520"/>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sp>
        <p:nvSpPr>
          <p:cNvPr id="22" name="Arrow: Right 21">
            <a:extLst>
              <a:ext uri="{FF2B5EF4-FFF2-40B4-BE49-F238E27FC236}">
                <a16:creationId xmlns:a16="http://schemas.microsoft.com/office/drawing/2014/main" id="{CB2CCB99-999A-461F-8A5B-A1CD060FBB0C}"/>
              </a:ext>
            </a:extLst>
          </p:cNvPr>
          <p:cNvSpPr/>
          <p:nvPr/>
        </p:nvSpPr>
        <p:spPr bwMode="auto">
          <a:xfrm>
            <a:off x="2375798" y="4401812"/>
            <a:ext cx="178753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19" name="Group 18">
            <a:extLst>
              <a:ext uri="{FF2B5EF4-FFF2-40B4-BE49-F238E27FC236}">
                <a16:creationId xmlns:a16="http://schemas.microsoft.com/office/drawing/2014/main" id="{85A712B8-74CB-F549-A73E-FD5A1225D889}"/>
              </a:ext>
            </a:extLst>
          </p:cNvPr>
          <p:cNvGrpSpPr/>
          <p:nvPr/>
        </p:nvGrpSpPr>
        <p:grpSpPr>
          <a:xfrm>
            <a:off x="4193584" y="3912578"/>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sp>
        <p:nvSpPr>
          <p:cNvPr id="32" name="Regular Pentagon 1">
            <a:extLst>
              <a:ext uri="{FF2B5EF4-FFF2-40B4-BE49-F238E27FC236}">
                <a16:creationId xmlns:a16="http://schemas.microsoft.com/office/drawing/2014/main" id="{2C828D1D-3E71-8A43-AA45-ACCBCD88BA2C}"/>
              </a:ext>
            </a:extLst>
          </p:cNvPr>
          <p:cNvSpPr/>
          <p:nvPr/>
        </p:nvSpPr>
        <p:spPr bwMode="auto">
          <a:xfrm>
            <a:off x="2860891" y="3429000"/>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 name="Group 2">
            <a:extLst>
              <a:ext uri="{FF2B5EF4-FFF2-40B4-BE49-F238E27FC236}">
                <a16:creationId xmlns:a16="http://schemas.microsoft.com/office/drawing/2014/main" id="{42A9CDFA-6726-4EE6-AB6A-A9996A168D23}"/>
              </a:ext>
            </a:extLst>
          </p:cNvPr>
          <p:cNvGrpSpPr/>
          <p:nvPr/>
        </p:nvGrpSpPr>
        <p:grpSpPr>
          <a:xfrm>
            <a:off x="9784161" y="3921592"/>
            <a:ext cx="2407840" cy="1914035"/>
            <a:chOff x="8834500" y="3666280"/>
            <a:chExt cx="1966021" cy="1565787"/>
          </a:xfrm>
        </p:grpSpPr>
        <p:grpSp>
          <p:nvGrpSpPr>
            <p:cNvPr id="17" name="Group 16">
              <a:extLst>
                <a:ext uri="{FF2B5EF4-FFF2-40B4-BE49-F238E27FC236}">
                  <a16:creationId xmlns:a16="http://schemas.microsoft.com/office/drawing/2014/main" id="{B3BE5FD2-D29B-4DDC-9F8D-78C58B28609B}"/>
                </a:ext>
              </a:extLst>
            </p:cNvPr>
            <p:cNvGrpSpPr/>
            <p:nvPr/>
          </p:nvGrpSpPr>
          <p:grpSpPr>
            <a:xfrm>
              <a:off x="8979293" y="3666280"/>
              <a:ext cx="1821228" cy="1312305"/>
              <a:chOff x="-3272346" y="4002157"/>
              <a:chExt cx="1476378" cy="1063819"/>
            </a:xfrm>
          </p:grpSpPr>
          <p:sp>
            <p:nvSpPr>
              <p:cNvPr id="23" name="Cloud">
                <a:extLst>
                  <a:ext uri="{FF2B5EF4-FFF2-40B4-BE49-F238E27FC236}">
                    <a16:creationId xmlns:a16="http://schemas.microsoft.com/office/drawing/2014/main" id="{A45329DE-0223-4A44-9251-D65432DD187D}"/>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24" name="Picture 23">
                <a:extLst>
                  <a:ext uri="{FF2B5EF4-FFF2-40B4-BE49-F238E27FC236}">
                    <a16:creationId xmlns:a16="http://schemas.microsoft.com/office/drawing/2014/main" id="{14CE8EC3-3E88-4088-98DC-9EBF7BFA01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25" name="Picture 24">
                <a:extLst>
                  <a:ext uri="{FF2B5EF4-FFF2-40B4-BE49-F238E27FC236}">
                    <a16:creationId xmlns:a16="http://schemas.microsoft.com/office/drawing/2014/main" id="{A61C5591-9B8E-4420-BC41-9BBAECBB6E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18" name="TextBox 17">
              <a:extLst>
                <a:ext uri="{FF2B5EF4-FFF2-40B4-BE49-F238E27FC236}">
                  <a16:creationId xmlns:a16="http://schemas.microsoft.com/office/drawing/2014/main" id="{54CB4890-21F8-49A4-8C32-565DC6AA4D11}"/>
                </a:ext>
              </a:extLst>
            </p:cNvPr>
            <p:cNvSpPr txBox="1"/>
            <p:nvPr/>
          </p:nvSpPr>
          <p:spPr>
            <a:xfrm>
              <a:off x="8834500" y="4859151"/>
              <a:ext cx="169444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sp>
        <p:nvSpPr>
          <p:cNvPr id="4" name="Rectangle 3">
            <a:extLst>
              <a:ext uri="{FF2B5EF4-FFF2-40B4-BE49-F238E27FC236}">
                <a16:creationId xmlns:a16="http://schemas.microsoft.com/office/drawing/2014/main" id="{8E04D4C8-3972-43D5-8233-B5E2A8A4C0E5}"/>
              </a:ext>
            </a:extLst>
          </p:cNvPr>
          <p:cNvSpPr/>
          <p:nvPr/>
        </p:nvSpPr>
        <p:spPr bwMode="auto">
          <a:xfrm>
            <a:off x="8571592" y="3999978"/>
            <a:ext cx="1281659" cy="1340281"/>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sp>
        <p:nvSpPr>
          <p:cNvPr id="5" name="Arrow: Right 4">
            <a:extLst>
              <a:ext uri="{FF2B5EF4-FFF2-40B4-BE49-F238E27FC236}">
                <a16:creationId xmlns:a16="http://schemas.microsoft.com/office/drawing/2014/main" id="{0E72C4E6-6D75-4304-91DE-465993238057}"/>
              </a:ext>
            </a:extLst>
          </p:cNvPr>
          <p:cNvSpPr/>
          <p:nvPr/>
        </p:nvSpPr>
        <p:spPr bwMode="auto">
          <a:xfrm>
            <a:off x="6723852" y="4401812"/>
            <a:ext cx="178753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27" name="TextBox 26">
            <a:extLst>
              <a:ext uri="{FF2B5EF4-FFF2-40B4-BE49-F238E27FC236}">
                <a16:creationId xmlns:a16="http://schemas.microsoft.com/office/drawing/2014/main" id="{F2BEDE19-3FC8-411B-BE68-8A5E30EE5E3D}"/>
              </a:ext>
            </a:extLst>
          </p:cNvPr>
          <p:cNvSpPr txBox="1"/>
          <p:nvPr/>
        </p:nvSpPr>
        <p:spPr>
          <a:xfrm>
            <a:off x="5475692" y="2098732"/>
            <a:ext cx="4162097" cy="923330"/>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Need an access</a:t>
            </a:r>
            <a:r>
              <a:rPr kumimoji="0" lang="en-US" sz="2000" b="0" i="0" u="none" strike="noStrike" kern="1200" cap="none" spc="0" normalizeH="0" noProof="0">
                <a:ln>
                  <a:noFill/>
                </a:ln>
                <a:gradFill>
                  <a:gsLst>
                    <a:gs pos="2917">
                      <a:srgbClr val="1A1A1A"/>
                    </a:gs>
                    <a:gs pos="30000">
                      <a:srgbClr val="1A1A1A"/>
                    </a:gs>
                  </a:gsLst>
                  <a:lin ang="5400000" scaled="0"/>
                </a:gradFill>
                <a:effectLst/>
                <a:uLnTx/>
                <a:uFillTx/>
                <a:latin typeface="Segoe UI"/>
                <a:ea typeface="+mn-ea"/>
                <a:cs typeface="+mn-cs"/>
              </a:rPr>
              <a:t> </a:t>
            </a: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token to read the user’s profile with Microsoft Graph as the user</a:t>
            </a:r>
          </a:p>
        </p:txBody>
      </p:sp>
      <p:sp>
        <p:nvSpPr>
          <p:cNvPr id="11" name="Arrow: Up 10">
            <a:extLst>
              <a:ext uri="{FF2B5EF4-FFF2-40B4-BE49-F238E27FC236}">
                <a16:creationId xmlns:a16="http://schemas.microsoft.com/office/drawing/2014/main" id="{EF53E6C8-2186-4DEF-9694-F2AF5FEE40BC}"/>
              </a:ext>
            </a:extLst>
          </p:cNvPr>
          <p:cNvSpPr/>
          <p:nvPr/>
        </p:nvSpPr>
        <p:spPr bwMode="auto">
          <a:xfrm>
            <a:off x="4879370" y="2208085"/>
            <a:ext cx="243755" cy="1509622"/>
          </a:xfrm>
          <a:prstGeom prst="upArrow">
            <a:avLst>
              <a:gd name="adj1" fmla="val 100000"/>
              <a:gd name="adj2" fmla="val 95763"/>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spTree>
    <p:extLst>
      <p:ext uri="{BB962C8B-B14F-4D97-AF65-F5344CB8AC3E}">
        <p14:creationId xmlns:p14="http://schemas.microsoft.com/office/powerpoint/2010/main" val="2450878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3775291" y="293520"/>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sp>
        <p:nvSpPr>
          <p:cNvPr id="22" name="Arrow: Right 21">
            <a:extLst>
              <a:ext uri="{FF2B5EF4-FFF2-40B4-BE49-F238E27FC236}">
                <a16:creationId xmlns:a16="http://schemas.microsoft.com/office/drawing/2014/main" id="{CB2CCB99-999A-461F-8A5B-A1CD060FBB0C}"/>
              </a:ext>
            </a:extLst>
          </p:cNvPr>
          <p:cNvSpPr/>
          <p:nvPr/>
        </p:nvSpPr>
        <p:spPr bwMode="auto">
          <a:xfrm>
            <a:off x="2375798" y="4401812"/>
            <a:ext cx="178753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19" name="Group 18">
            <a:extLst>
              <a:ext uri="{FF2B5EF4-FFF2-40B4-BE49-F238E27FC236}">
                <a16:creationId xmlns:a16="http://schemas.microsoft.com/office/drawing/2014/main" id="{85A712B8-74CB-F549-A73E-FD5A1225D889}"/>
              </a:ext>
            </a:extLst>
          </p:cNvPr>
          <p:cNvGrpSpPr/>
          <p:nvPr/>
        </p:nvGrpSpPr>
        <p:grpSpPr>
          <a:xfrm>
            <a:off x="4193584" y="3912578"/>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 name="Group 2">
            <a:extLst>
              <a:ext uri="{FF2B5EF4-FFF2-40B4-BE49-F238E27FC236}">
                <a16:creationId xmlns:a16="http://schemas.microsoft.com/office/drawing/2014/main" id="{42A9CDFA-6726-4EE6-AB6A-A9996A168D23}"/>
              </a:ext>
            </a:extLst>
          </p:cNvPr>
          <p:cNvGrpSpPr/>
          <p:nvPr/>
        </p:nvGrpSpPr>
        <p:grpSpPr>
          <a:xfrm>
            <a:off x="9784161" y="3921592"/>
            <a:ext cx="2407840" cy="1914035"/>
            <a:chOff x="8834500" y="3666280"/>
            <a:chExt cx="1966021" cy="1565787"/>
          </a:xfrm>
        </p:grpSpPr>
        <p:grpSp>
          <p:nvGrpSpPr>
            <p:cNvPr id="17" name="Group 16">
              <a:extLst>
                <a:ext uri="{FF2B5EF4-FFF2-40B4-BE49-F238E27FC236}">
                  <a16:creationId xmlns:a16="http://schemas.microsoft.com/office/drawing/2014/main" id="{B3BE5FD2-D29B-4DDC-9F8D-78C58B28609B}"/>
                </a:ext>
              </a:extLst>
            </p:cNvPr>
            <p:cNvGrpSpPr/>
            <p:nvPr/>
          </p:nvGrpSpPr>
          <p:grpSpPr>
            <a:xfrm>
              <a:off x="8979293" y="3666280"/>
              <a:ext cx="1821228" cy="1312305"/>
              <a:chOff x="-3272346" y="4002157"/>
              <a:chExt cx="1476378" cy="1063819"/>
            </a:xfrm>
          </p:grpSpPr>
          <p:sp>
            <p:nvSpPr>
              <p:cNvPr id="23" name="Cloud">
                <a:extLst>
                  <a:ext uri="{FF2B5EF4-FFF2-40B4-BE49-F238E27FC236}">
                    <a16:creationId xmlns:a16="http://schemas.microsoft.com/office/drawing/2014/main" id="{A45329DE-0223-4A44-9251-D65432DD187D}"/>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24" name="Picture 23">
                <a:extLst>
                  <a:ext uri="{FF2B5EF4-FFF2-40B4-BE49-F238E27FC236}">
                    <a16:creationId xmlns:a16="http://schemas.microsoft.com/office/drawing/2014/main" id="{14CE8EC3-3E88-4088-98DC-9EBF7BFA01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25" name="Picture 24">
                <a:extLst>
                  <a:ext uri="{FF2B5EF4-FFF2-40B4-BE49-F238E27FC236}">
                    <a16:creationId xmlns:a16="http://schemas.microsoft.com/office/drawing/2014/main" id="{A61C5591-9B8E-4420-BC41-9BBAECBB6E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18" name="TextBox 17">
              <a:extLst>
                <a:ext uri="{FF2B5EF4-FFF2-40B4-BE49-F238E27FC236}">
                  <a16:creationId xmlns:a16="http://schemas.microsoft.com/office/drawing/2014/main" id="{54CB4890-21F8-49A4-8C32-565DC6AA4D11}"/>
                </a:ext>
              </a:extLst>
            </p:cNvPr>
            <p:cNvSpPr txBox="1"/>
            <p:nvPr/>
          </p:nvSpPr>
          <p:spPr>
            <a:xfrm>
              <a:off x="8834500" y="4859151"/>
              <a:ext cx="169444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sp>
        <p:nvSpPr>
          <p:cNvPr id="4" name="Rectangle 3">
            <a:extLst>
              <a:ext uri="{FF2B5EF4-FFF2-40B4-BE49-F238E27FC236}">
                <a16:creationId xmlns:a16="http://schemas.microsoft.com/office/drawing/2014/main" id="{8E04D4C8-3972-43D5-8233-B5E2A8A4C0E5}"/>
              </a:ext>
            </a:extLst>
          </p:cNvPr>
          <p:cNvSpPr/>
          <p:nvPr/>
        </p:nvSpPr>
        <p:spPr bwMode="auto">
          <a:xfrm>
            <a:off x="8571592" y="3999978"/>
            <a:ext cx="1281659" cy="1340281"/>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sp>
        <p:nvSpPr>
          <p:cNvPr id="5" name="Arrow: Right 4">
            <a:extLst>
              <a:ext uri="{FF2B5EF4-FFF2-40B4-BE49-F238E27FC236}">
                <a16:creationId xmlns:a16="http://schemas.microsoft.com/office/drawing/2014/main" id="{0E72C4E6-6D75-4304-91DE-465993238057}"/>
              </a:ext>
            </a:extLst>
          </p:cNvPr>
          <p:cNvSpPr/>
          <p:nvPr/>
        </p:nvSpPr>
        <p:spPr bwMode="auto">
          <a:xfrm>
            <a:off x="6723852" y="4401812"/>
            <a:ext cx="178753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27" name="TextBox 26">
            <a:extLst>
              <a:ext uri="{FF2B5EF4-FFF2-40B4-BE49-F238E27FC236}">
                <a16:creationId xmlns:a16="http://schemas.microsoft.com/office/drawing/2014/main" id="{F2BEDE19-3FC8-411B-BE68-8A5E30EE5E3D}"/>
              </a:ext>
            </a:extLst>
          </p:cNvPr>
          <p:cNvSpPr txBox="1"/>
          <p:nvPr/>
        </p:nvSpPr>
        <p:spPr>
          <a:xfrm>
            <a:off x="5475692" y="2098732"/>
            <a:ext cx="4162097" cy="923330"/>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Need an access</a:t>
            </a:r>
            <a:r>
              <a:rPr kumimoji="0" lang="en-US" sz="2000" b="0" i="0" u="none" strike="noStrike" kern="1200" cap="none" spc="0" normalizeH="0" noProof="0">
                <a:ln>
                  <a:noFill/>
                </a:ln>
                <a:gradFill>
                  <a:gsLst>
                    <a:gs pos="2917">
                      <a:srgbClr val="1A1A1A"/>
                    </a:gs>
                    <a:gs pos="30000">
                      <a:srgbClr val="1A1A1A"/>
                    </a:gs>
                  </a:gsLst>
                  <a:lin ang="5400000" scaled="0"/>
                </a:gradFill>
                <a:effectLst/>
                <a:uLnTx/>
                <a:uFillTx/>
                <a:latin typeface="Segoe UI"/>
                <a:ea typeface="+mn-ea"/>
                <a:cs typeface="+mn-cs"/>
              </a:rPr>
              <a:t> </a:t>
            </a: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token to read the user’s profile with Microsoft Graph as the user</a:t>
            </a:r>
          </a:p>
        </p:txBody>
      </p:sp>
      <p:sp>
        <p:nvSpPr>
          <p:cNvPr id="11" name="Arrow: Up 10">
            <a:extLst>
              <a:ext uri="{FF2B5EF4-FFF2-40B4-BE49-F238E27FC236}">
                <a16:creationId xmlns:a16="http://schemas.microsoft.com/office/drawing/2014/main" id="{EF53E6C8-2186-4DEF-9694-F2AF5FEE40BC}"/>
              </a:ext>
            </a:extLst>
          </p:cNvPr>
          <p:cNvSpPr/>
          <p:nvPr/>
        </p:nvSpPr>
        <p:spPr bwMode="auto">
          <a:xfrm>
            <a:off x="4879370" y="2208085"/>
            <a:ext cx="243755" cy="1509622"/>
          </a:xfrm>
          <a:prstGeom prst="upArrow">
            <a:avLst>
              <a:gd name="adj1" fmla="val 100000"/>
              <a:gd name="adj2" fmla="val 95763"/>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pic>
        <p:nvPicPr>
          <p:cNvPr id="12" name="Graphic 11" descr="Key">
            <a:extLst>
              <a:ext uri="{FF2B5EF4-FFF2-40B4-BE49-F238E27FC236}">
                <a16:creationId xmlns:a16="http://schemas.microsoft.com/office/drawing/2014/main" id="{C52CFDF5-6EF8-4B7C-9585-4C07BAAC05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93584" y="2741605"/>
            <a:ext cx="645750" cy="645750"/>
          </a:xfrm>
          <a:prstGeom prst="rect">
            <a:avLst/>
          </a:prstGeom>
        </p:spPr>
      </p:pic>
      <p:sp>
        <p:nvSpPr>
          <p:cNvPr id="13" name="Regular Pentagon 1">
            <a:extLst>
              <a:ext uri="{FF2B5EF4-FFF2-40B4-BE49-F238E27FC236}">
                <a16:creationId xmlns:a16="http://schemas.microsoft.com/office/drawing/2014/main" id="{8899CCD4-E034-4BDF-B56A-3F19AD0602FE}"/>
              </a:ext>
            </a:extLst>
          </p:cNvPr>
          <p:cNvSpPr/>
          <p:nvPr/>
        </p:nvSpPr>
        <p:spPr bwMode="auto">
          <a:xfrm>
            <a:off x="3905409" y="1945160"/>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Tree>
    <p:extLst>
      <p:ext uri="{BB962C8B-B14F-4D97-AF65-F5344CB8AC3E}">
        <p14:creationId xmlns:p14="http://schemas.microsoft.com/office/powerpoint/2010/main" val="243106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3775291" y="293520"/>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sp>
        <p:nvSpPr>
          <p:cNvPr id="22" name="Arrow: Right 21">
            <a:extLst>
              <a:ext uri="{FF2B5EF4-FFF2-40B4-BE49-F238E27FC236}">
                <a16:creationId xmlns:a16="http://schemas.microsoft.com/office/drawing/2014/main" id="{CB2CCB99-999A-461F-8A5B-A1CD060FBB0C}"/>
              </a:ext>
            </a:extLst>
          </p:cNvPr>
          <p:cNvSpPr/>
          <p:nvPr/>
        </p:nvSpPr>
        <p:spPr bwMode="auto">
          <a:xfrm>
            <a:off x="2375798" y="4401812"/>
            <a:ext cx="178753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19" name="Group 18">
            <a:extLst>
              <a:ext uri="{FF2B5EF4-FFF2-40B4-BE49-F238E27FC236}">
                <a16:creationId xmlns:a16="http://schemas.microsoft.com/office/drawing/2014/main" id="{85A712B8-74CB-F549-A73E-FD5A1225D889}"/>
              </a:ext>
            </a:extLst>
          </p:cNvPr>
          <p:cNvGrpSpPr/>
          <p:nvPr/>
        </p:nvGrpSpPr>
        <p:grpSpPr>
          <a:xfrm>
            <a:off x="4193584" y="3912578"/>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 name="Group 2">
            <a:extLst>
              <a:ext uri="{FF2B5EF4-FFF2-40B4-BE49-F238E27FC236}">
                <a16:creationId xmlns:a16="http://schemas.microsoft.com/office/drawing/2014/main" id="{42A9CDFA-6726-4EE6-AB6A-A9996A168D23}"/>
              </a:ext>
            </a:extLst>
          </p:cNvPr>
          <p:cNvGrpSpPr/>
          <p:nvPr/>
        </p:nvGrpSpPr>
        <p:grpSpPr>
          <a:xfrm>
            <a:off x="9784161" y="3921592"/>
            <a:ext cx="2407840" cy="1914035"/>
            <a:chOff x="8834500" y="3666280"/>
            <a:chExt cx="1966021" cy="1565787"/>
          </a:xfrm>
        </p:grpSpPr>
        <p:grpSp>
          <p:nvGrpSpPr>
            <p:cNvPr id="17" name="Group 16">
              <a:extLst>
                <a:ext uri="{FF2B5EF4-FFF2-40B4-BE49-F238E27FC236}">
                  <a16:creationId xmlns:a16="http://schemas.microsoft.com/office/drawing/2014/main" id="{B3BE5FD2-D29B-4DDC-9F8D-78C58B28609B}"/>
                </a:ext>
              </a:extLst>
            </p:cNvPr>
            <p:cNvGrpSpPr/>
            <p:nvPr/>
          </p:nvGrpSpPr>
          <p:grpSpPr>
            <a:xfrm>
              <a:off x="8979293" y="3666280"/>
              <a:ext cx="1821228" cy="1312305"/>
              <a:chOff x="-3272346" y="4002157"/>
              <a:chExt cx="1476378" cy="1063819"/>
            </a:xfrm>
          </p:grpSpPr>
          <p:sp>
            <p:nvSpPr>
              <p:cNvPr id="23" name="Cloud">
                <a:extLst>
                  <a:ext uri="{FF2B5EF4-FFF2-40B4-BE49-F238E27FC236}">
                    <a16:creationId xmlns:a16="http://schemas.microsoft.com/office/drawing/2014/main" id="{A45329DE-0223-4A44-9251-D65432DD187D}"/>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24" name="Picture 23">
                <a:extLst>
                  <a:ext uri="{FF2B5EF4-FFF2-40B4-BE49-F238E27FC236}">
                    <a16:creationId xmlns:a16="http://schemas.microsoft.com/office/drawing/2014/main" id="{14CE8EC3-3E88-4088-98DC-9EBF7BFA01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25" name="Picture 24">
                <a:extLst>
                  <a:ext uri="{FF2B5EF4-FFF2-40B4-BE49-F238E27FC236}">
                    <a16:creationId xmlns:a16="http://schemas.microsoft.com/office/drawing/2014/main" id="{A61C5591-9B8E-4420-BC41-9BBAECBB6E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18" name="TextBox 17">
              <a:extLst>
                <a:ext uri="{FF2B5EF4-FFF2-40B4-BE49-F238E27FC236}">
                  <a16:creationId xmlns:a16="http://schemas.microsoft.com/office/drawing/2014/main" id="{54CB4890-21F8-49A4-8C32-565DC6AA4D11}"/>
                </a:ext>
              </a:extLst>
            </p:cNvPr>
            <p:cNvSpPr txBox="1"/>
            <p:nvPr/>
          </p:nvSpPr>
          <p:spPr>
            <a:xfrm>
              <a:off x="8834500" y="4859151"/>
              <a:ext cx="169444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sp>
        <p:nvSpPr>
          <p:cNvPr id="4" name="Rectangle 3">
            <a:extLst>
              <a:ext uri="{FF2B5EF4-FFF2-40B4-BE49-F238E27FC236}">
                <a16:creationId xmlns:a16="http://schemas.microsoft.com/office/drawing/2014/main" id="{8E04D4C8-3972-43D5-8233-B5E2A8A4C0E5}"/>
              </a:ext>
            </a:extLst>
          </p:cNvPr>
          <p:cNvSpPr/>
          <p:nvPr/>
        </p:nvSpPr>
        <p:spPr bwMode="auto">
          <a:xfrm>
            <a:off x="8571592" y="3999978"/>
            <a:ext cx="1281659" cy="1340281"/>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sp>
        <p:nvSpPr>
          <p:cNvPr id="5" name="Arrow: Right 4">
            <a:extLst>
              <a:ext uri="{FF2B5EF4-FFF2-40B4-BE49-F238E27FC236}">
                <a16:creationId xmlns:a16="http://schemas.microsoft.com/office/drawing/2014/main" id="{0E72C4E6-6D75-4304-91DE-465993238057}"/>
              </a:ext>
            </a:extLst>
          </p:cNvPr>
          <p:cNvSpPr/>
          <p:nvPr/>
        </p:nvSpPr>
        <p:spPr bwMode="auto">
          <a:xfrm>
            <a:off x="6723852" y="4401812"/>
            <a:ext cx="178753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1" name="Arrow: Up 10">
            <a:extLst>
              <a:ext uri="{FF2B5EF4-FFF2-40B4-BE49-F238E27FC236}">
                <a16:creationId xmlns:a16="http://schemas.microsoft.com/office/drawing/2014/main" id="{EF53E6C8-2186-4DEF-9694-F2AF5FEE40BC}"/>
              </a:ext>
            </a:extLst>
          </p:cNvPr>
          <p:cNvSpPr/>
          <p:nvPr/>
        </p:nvSpPr>
        <p:spPr bwMode="auto">
          <a:xfrm>
            <a:off x="4879370" y="2208085"/>
            <a:ext cx="243755" cy="1509622"/>
          </a:xfrm>
          <a:prstGeom prst="upArrow">
            <a:avLst>
              <a:gd name="adj1" fmla="val 100000"/>
              <a:gd name="adj2" fmla="val 95763"/>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sp>
        <p:nvSpPr>
          <p:cNvPr id="13" name="Regular Pentagon 1">
            <a:extLst>
              <a:ext uri="{FF2B5EF4-FFF2-40B4-BE49-F238E27FC236}">
                <a16:creationId xmlns:a16="http://schemas.microsoft.com/office/drawing/2014/main" id="{1296FCAF-9424-44A9-82C6-48A2456CE64D}"/>
              </a:ext>
            </a:extLst>
          </p:cNvPr>
          <p:cNvSpPr/>
          <p:nvPr/>
        </p:nvSpPr>
        <p:spPr bwMode="auto">
          <a:xfrm>
            <a:off x="5888938" y="3325240"/>
            <a:ext cx="914400" cy="927040"/>
          </a:xfrm>
          <a:prstGeom prst="pent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Tree>
    <p:extLst>
      <p:ext uri="{BB962C8B-B14F-4D97-AF65-F5344CB8AC3E}">
        <p14:creationId xmlns:p14="http://schemas.microsoft.com/office/powerpoint/2010/main" val="2737996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CDF0A0D3-7D3A-4042-AFA5-1C766E1A81F3}"/>
              </a:ext>
            </a:extLst>
          </p:cNvPr>
          <p:cNvSpPr>
            <a:spLocks noGrp="1"/>
          </p:cNvSpPr>
          <p:nvPr>
            <p:ph type="title"/>
          </p:nvPr>
        </p:nvSpPr>
        <p:spPr>
          <a:xfrm>
            <a:off x="588263" y="457200"/>
            <a:ext cx="11018520" cy="984885"/>
          </a:xfrm>
        </p:spPr>
        <p:txBody>
          <a:bodyPr>
            <a:normAutofit/>
          </a:bodyPr>
          <a:lstStyle/>
          <a:p>
            <a:r>
              <a:rPr lang="en-US"/>
              <a:t>Fast and simple integration</a:t>
            </a:r>
            <a:br>
              <a:rPr lang="en-US"/>
            </a:br>
            <a:r>
              <a:rPr lang="en-US" sz="2800">
                <a:solidFill>
                  <a:schemeClr val="accent1"/>
                </a:solidFill>
              </a:rPr>
              <a:t>Authentication libraries</a:t>
            </a:r>
            <a:endParaRPr lang="en-US"/>
          </a:p>
        </p:txBody>
      </p:sp>
      <p:sp>
        <p:nvSpPr>
          <p:cNvPr id="34" name="Text Placeholder 33">
            <a:extLst>
              <a:ext uri="{FF2B5EF4-FFF2-40B4-BE49-F238E27FC236}">
                <a16:creationId xmlns:a16="http://schemas.microsoft.com/office/drawing/2014/main" id="{1C9C419B-A002-413B-BA53-2E67E4E66085}"/>
              </a:ext>
            </a:extLst>
          </p:cNvPr>
          <p:cNvSpPr>
            <a:spLocks noGrp="1"/>
          </p:cNvSpPr>
          <p:nvPr>
            <p:ph type="body" sz="quarter" idx="10"/>
          </p:nvPr>
        </p:nvSpPr>
        <p:spPr>
          <a:xfrm>
            <a:off x="584199" y="1780381"/>
            <a:ext cx="7170749" cy="2492990"/>
          </a:xfrm>
        </p:spPr>
        <p:txBody>
          <a:bodyPr/>
          <a:lstStyle/>
          <a:p>
            <a:r>
              <a:rPr lang="en-US"/>
              <a:t>Secure access to users and data made simple</a:t>
            </a:r>
          </a:p>
          <a:p>
            <a:pPr lvl="1"/>
            <a:r>
              <a:rPr lang="en-US"/>
              <a:t>Microsoft’s (Microsoft Graph, other APIs)</a:t>
            </a:r>
          </a:p>
          <a:p>
            <a:pPr lvl="1"/>
            <a:r>
              <a:rPr lang="en-US"/>
              <a:t>Your own APIs</a:t>
            </a:r>
          </a:p>
          <a:p>
            <a:r>
              <a:rPr lang="en-US"/>
              <a:t>MSAL - best in class auth libs</a:t>
            </a:r>
          </a:p>
          <a:p>
            <a:pPr lvl="1"/>
            <a:r>
              <a:rPr lang="en-US"/>
              <a:t>Reach any audience</a:t>
            </a:r>
          </a:p>
          <a:p>
            <a:pPr lvl="1"/>
            <a:r>
              <a:rPr lang="en-US"/>
              <a:t>Follows Microsoft Security Development Lifecycle</a:t>
            </a:r>
          </a:p>
        </p:txBody>
      </p:sp>
      <p:sp>
        <p:nvSpPr>
          <p:cNvPr id="7" name="Oval 6">
            <a:extLst>
              <a:ext uri="{FF2B5EF4-FFF2-40B4-BE49-F238E27FC236}">
                <a16:creationId xmlns:a16="http://schemas.microsoft.com/office/drawing/2014/main" id="{1600FC5A-F0F2-40ED-A128-989213E92BEF}"/>
              </a:ext>
            </a:extLst>
          </p:cNvPr>
          <p:cNvSpPr/>
          <p:nvPr/>
        </p:nvSpPr>
        <p:spPr bwMode="auto">
          <a:xfrm>
            <a:off x="8087713" y="3144032"/>
            <a:ext cx="1653246" cy="1626207"/>
          </a:xfrm>
          <a:prstGeom prst="ellipse">
            <a:avLst/>
          </a:prstGeom>
          <a:solidFill>
            <a:schemeClr val="bg1">
              <a:lumMod val="75000"/>
            </a:schemeClr>
          </a:solidFill>
          <a:ln w="3810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4" name="APP mobile">
            <a:extLst>
              <a:ext uri="{FF2B5EF4-FFF2-40B4-BE49-F238E27FC236}">
                <a16:creationId xmlns:a16="http://schemas.microsoft.com/office/drawing/2014/main" id="{33C690DE-8945-4F5F-81C4-529DFD5179F4}"/>
              </a:ext>
            </a:extLst>
          </p:cNvPr>
          <p:cNvGrpSpPr/>
          <p:nvPr/>
        </p:nvGrpSpPr>
        <p:grpSpPr>
          <a:xfrm>
            <a:off x="7948488" y="3551778"/>
            <a:ext cx="1193391" cy="1218349"/>
            <a:chOff x="3059496" y="5500928"/>
            <a:chExt cx="1217321" cy="1242779"/>
          </a:xfrm>
        </p:grpSpPr>
        <p:pic>
          <p:nvPicPr>
            <p:cNvPr id="15" name="Picture 14">
              <a:extLst>
                <a:ext uri="{FF2B5EF4-FFF2-40B4-BE49-F238E27FC236}">
                  <a16:creationId xmlns:a16="http://schemas.microsoft.com/office/drawing/2014/main" id="{E1E82AC4-B1D4-4AF4-AA1E-FD04A7E2B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277" y="5500928"/>
              <a:ext cx="520829" cy="837550"/>
            </a:xfrm>
            <a:prstGeom prst="rect">
              <a:avLst/>
            </a:prstGeom>
          </p:spPr>
        </p:pic>
        <p:sp>
          <p:nvSpPr>
            <p:cNvPr id="16" name="TextBox 15">
              <a:extLst>
                <a:ext uri="{FF2B5EF4-FFF2-40B4-BE49-F238E27FC236}">
                  <a16:creationId xmlns:a16="http://schemas.microsoft.com/office/drawing/2014/main" id="{8567C4BB-CD36-4C2B-B61F-6282F7EB5F37}"/>
                </a:ext>
              </a:extLst>
            </p:cNvPr>
            <p:cNvSpPr txBox="1"/>
            <p:nvPr/>
          </p:nvSpPr>
          <p:spPr>
            <a:xfrm>
              <a:off x="3059496" y="6282042"/>
              <a:ext cx="1217321" cy="461665"/>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gradFill>
                    <a:gsLst>
                      <a:gs pos="2917">
                        <a:srgbClr val="505050"/>
                      </a:gs>
                      <a:gs pos="30000">
                        <a:srgbClr val="505050"/>
                      </a:gs>
                    </a:gsLst>
                    <a:lin ang="5400000" scaled="0"/>
                  </a:gradFill>
                  <a:effectLst/>
                  <a:uLnTx/>
                  <a:uFillTx/>
                  <a:latin typeface="Segoe UI" charset="0"/>
                  <a:ea typeface="Segoe UI" charset="0"/>
                  <a:cs typeface="Segoe UI" charset="0"/>
                </a:rPr>
                <a:t>MOBILE APP</a:t>
              </a:r>
            </a:p>
          </p:txBody>
        </p:sp>
      </p:grpSp>
      <p:grpSp>
        <p:nvGrpSpPr>
          <p:cNvPr id="17" name="SDK client">
            <a:extLst>
              <a:ext uri="{FF2B5EF4-FFF2-40B4-BE49-F238E27FC236}">
                <a16:creationId xmlns:a16="http://schemas.microsoft.com/office/drawing/2014/main" id="{06F29F20-AFDD-49E7-A900-CE058429E284}"/>
              </a:ext>
            </a:extLst>
          </p:cNvPr>
          <p:cNvGrpSpPr/>
          <p:nvPr/>
        </p:nvGrpSpPr>
        <p:grpSpPr>
          <a:xfrm>
            <a:off x="8991602" y="3547734"/>
            <a:ext cx="1149389" cy="1222392"/>
            <a:chOff x="4123526" y="5496803"/>
            <a:chExt cx="1172437" cy="1246904"/>
          </a:xfrm>
        </p:grpSpPr>
        <p:grpSp>
          <p:nvGrpSpPr>
            <p:cNvPr id="18" name="Group 17">
              <a:extLst>
                <a:ext uri="{FF2B5EF4-FFF2-40B4-BE49-F238E27FC236}">
                  <a16:creationId xmlns:a16="http://schemas.microsoft.com/office/drawing/2014/main" id="{F2A4A515-81BE-408F-9E5A-2D4439CBCBB2}"/>
                </a:ext>
              </a:extLst>
            </p:cNvPr>
            <p:cNvGrpSpPr/>
            <p:nvPr/>
          </p:nvGrpSpPr>
          <p:grpSpPr>
            <a:xfrm>
              <a:off x="4298769" y="5496803"/>
              <a:ext cx="710414" cy="853932"/>
              <a:chOff x="3116145" y="4935971"/>
              <a:chExt cx="710414" cy="853932"/>
            </a:xfrm>
          </p:grpSpPr>
          <p:pic>
            <p:nvPicPr>
              <p:cNvPr id="20" name="Picture 19">
                <a:extLst>
                  <a:ext uri="{FF2B5EF4-FFF2-40B4-BE49-F238E27FC236}">
                    <a16:creationId xmlns:a16="http://schemas.microsoft.com/office/drawing/2014/main" id="{D1035E6C-350C-4E55-9BBD-9272221DA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6145" y="4935971"/>
                <a:ext cx="710414" cy="853932"/>
              </a:xfrm>
              <a:prstGeom prst="rect">
                <a:avLst/>
              </a:prstGeom>
            </p:spPr>
          </p:pic>
          <p:sp>
            <p:nvSpPr>
              <p:cNvPr id="21" name="Regular Pentagon 105">
                <a:extLst>
                  <a:ext uri="{FF2B5EF4-FFF2-40B4-BE49-F238E27FC236}">
                    <a16:creationId xmlns:a16="http://schemas.microsoft.com/office/drawing/2014/main" id="{7E3B7DAC-E478-4635-8807-0653A84A971A}"/>
                  </a:ext>
                </a:extLst>
              </p:cNvPr>
              <p:cNvSpPr/>
              <p:nvPr/>
            </p:nvSpPr>
            <p:spPr bwMode="auto">
              <a:xfrm>
                <a:off x="3356202" y="5229849"/>
                <a:ext cx="233958" cy="222816"/>
              </a:xfrm>
              <a:prstGeom prst="pentag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9" name="TextBox 18">
              <a:extLst>
                <a:ext uri="{FF2B5EF4-FFF2-40B4-BE49-F238E27FC236}">
                  <a16:creationId xmlns:a16="http://schemas.microsoft.com/office/drawing/2014/main" id="{31C1FD3F-D1E8-4E3D-9481-1DE78FB039F5}"/>
                </a:ext>
              </a:extLst>
            </p:cNvPr>
            <p:cNvSpPr txBox="1"/>
            <p:nvPr/>
          </p:nvSpPr>
          <p:spPr>
            <a:xfrm>
              <a:off x="4123526" y="6282042"/>
              <a:ext cx="1172437" cy="461665"/>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gradFill>
                    <a:gsLst>
                      <a:gs pos="2917">
                        <a:srgbClr val="505050"/>
                      </a:gs>
                      <a:gs pos="30000">
                        <a:srgbClr val="505050"/>
                      </a:gs>
                    </a:gsLst>
                    <a:lin ang="5400000" scaled="0"/>
                  </a:gradFill>
                  <a:effectLst/>
                  <a:uLnTx/>
                  <a:uFillTx/>
                  <a:latin typeface="Segoe UI" charset="0"/>
                  <a:ea typeface="Segoe UI" charset="0"/>
                  <a:cs typeface="Segoe UI" charset="0"/>
                </a:rPr>
                <a:t>CLIENT SDK</a:t>
              </a:r>
            </a:p>
          </p:txBody>
        </p:sp>
      </p:grpSp>
    </p:spTree>
    <p:extLst>
      <p:ext uri="{BB962C8B-B14F-4D97-AF65-F5344CB8AC3E}">
        <p14:creationId xmlns:p14="http://schemas.microsoft.com/office/powerpoint/2010/main" val="1033919026"/>
      </p:ext>
    </p:extLst>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sp>
        <p:nvSpPr>
          <p:cNvPr id="22" name="Arrow: Right 21">
            <a:extLst>
              <a:ext uri="{FF2B5EF4-FFF2-40B4-BE49-F238E27FC236}">
                <a16:creationId xmlns:a16="http://schemas.microsoft.com/office/drawing/2014/main" id="{CB2CCB99-999A-461F-8A5B-A1CD060FBB0C}"/>
              </a:ext>
            </a:extLst>
          </p:cNvPr>
          <p:cNvSpPr/>
          <p:nvPr/>
        </p:nvSpPr>
        <p:spPr bwMode="auto">
          <a:xfrm>
            <a:off x="2375798" y="4401812"/>
            <a:ext cx="178753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19" name="Group 18">
            <a:extLst>
              <a:ext uri="{FF2B5EF4-FFF2-40B4-BE49-F238E27FC236}">
                <a16:creationId xmlns:a16="http://schemas.microsoft.com/office/drawing/2014/main" id="{85A712B8-74CB-F549-A73E-FD5A1225D889}"/>
              </a:ext>
            </a:extLst>
          </p:cNvPr>
          <p:cNvGrpSpPr/>
          <p:nvPr/>
        </p:nvGrpSpPr>
        <p:grpSpPr>
          <a:xfrm>
            <a:off x="4193584" y="3912578"/>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 name="Group 2">
            <a:extLst>
              <a:ext uri="{FF2B5EF4-FFF2-40B4-BE49-F238E27FC236}">
                <a16:creationId xmlns:a16="http://schemas.microsoft.com/office/drawing/2014/main" id="{42A9CDFA-6726-4EE6-AB6A-A9996A168D23}"/>
              </a:ext>
            </a:extLst>
          </p:cNvPr>
          <p:cNvGrpSpPr/>
          <p:nvPr/>
        </p:nvGrpSpPr>
        <p:grpSpPr>
          <a:xfrm>
            <a:off x="9784161" y="3921592"/>
            <a:ext cx="2407840" cy="1914035"/>
            <a:chOff x="8834500" y="3666280"/>
            <a:chExt cx="1966021" cy="1565787"/>
          </a:xfrm>
        </p:grpSpPr>
        <p:grpSp>
          <p:nvGrpSpPr>
            <p:cNvPr id="17" name="Group 16">
              <a:extLst>
                <a:ext uri="{FF2B5EF4-FFF2-40B4-BE49-F238E27FC236}">
                  <a16:creationId xmlns:a16="http://schemas.microsoft.com/office/drawing/2014/main" id="{B3BE5FD2-D29B-4DDC-9F8D-78C58B28609B}"/>
                </a:ext>
              </a:extLst>
            </p:cNvPr>
            <p:cNvGrpSpPr/>
            <p:nvPr/>
          </p:nvGrpSpPr>
          <p:grpSpPr>
            <a:xfrm>
              <a:off x="8979293" y="3666280"/>
              <a:ext cx="1821228" cy="1312305"/>
              <a:chOff x="-3272346" y="4002157"/>
              <a:chExt cx="1476378" cy="1063819"/>
            </a:xfrm>
          </p:grpSpPr>
          <p:sp>
            <p:nvSpPr>
              <p:cNvPr id="23" name="Cloud">
                <a:extLst>
                  <a:ext uri="{FF2B5EF4-FFF2-40B4-BE49-F238E27FC236}">
                    <a16:creationId xmlns:a16="http://schemas.microsoft.com/office/drawing/2014/main" id="{A45329DE-0223-4A44-9251-D65432DD187D}"/>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24" name="Picture 23">
                <a:extLst>
                  <a:ext uri="{FF2B5EF4-FFF2-40B4-BE49-F238E27FC236}">
                    <a16:creationId xmlns:a16="http://schemas.microsoft.com/office/drawing/2014/main" id="{14CE8EC3-3E88-4088-98DC-9EBF7BFA0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25" name="Picture 24">
                <a:extLst>
                  <a:ext uri="{FF2B5EF4-FFF2-40B4-BE49-F238E27FC236}">
                    <a16:creationId xmlns:a16="http://schemas.microsoft.com/office/drawing/2014/main" id="{A61C5591-9B8E-4420-BC41-9BBAECBB6E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18" name="TextBox 17">
              <a:extLst>
                <a:ext uri="{FF2B5EF4-FFF2-40B4-BE49-F238E27FC236}">
                  <a16:creationId xmlns:a16="http://schemas.microsoft.com/office/drawing/2014/main" id="{54CB4890-21F8-49A4-8C32-565DC6AA4D11}"/>
                </a:ext>
              </a:extLst>
            </p:cNvPr>
            <p:cNvSpPr txBox="1"/>
            <p:nvPr/>
          </p:nvSpPr>
          <p:spPr>
            <a:xfrm>
              <a:off x="8834500" y="4859151"/>
              <a:ext cx="169444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sp>
        <p:nvSpPr>
          <p:cNvPr id="4" name="Rectangle 3">
            <a:extLst>
              <a:ext uri="{FF2B5EF4-FFF2-40B4-BE49-F238E27FC236}">
                <a16:creationId xmlns:a16="http://schemas.microsoft.com/office/drawing/2014/main" id="{8E04D4C8-3972-43D5-8233-B5E2A8A4C0E5}"/>
              </a:ext>
            </a:extLst>
          </p:cNvPr>
          <p:cNvSpPr/>
          <p:nvPr/>
        </p:nvSpPr>
        <p:spPr bwMode="auto">
          <a:xfrm>
            <a:off x="8571592" y="3999978"/>
            <a:ext cx="1281659" cy="1340281"/>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sp>
        <p:nvSpPr>
          <p:cNvPr id="5" name="Arrow: Right 4">
            <a:extLst>
              <a:ext uri="{FF2B5EF4-FFF2-40B4-BE49-F238E27FC236}">
                <a16:creationId xmlns:a16="http://schemas.microsoft.com/office/drawing/2014/main" id="{0E72C4E6-6D75-4304-91DE-465993238057}"/>
              </a:ext>
            </a:extLst>
          </p:cNvPr>
          <p:cNvSpPr/>
          <p:nvPr/>
        </p:nvSpPr>
        <p:spPr bwMode="auto">
          <a:xfrm>
            <a:off x="6723852" y="4401812"/>
            <a:ext cx="178753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3" name="Regular Pentagon 1">
            <a:extLst>
              <a:ext uri="{FF2B5EF4-FFF2-40B4-BE49-F238E27FC236}">
                <a16:creationId xmlns:a16="http://schemas.microsoft.com/office/drawing/2014/main" id="{1296FCAF-9424-44A9-82C6-48A2456CE64D}"/>
              </a:ext>
            </a:extLst>
          </p:cNvPr>
          <p:cNvSpPr/>
          <p:nvPr/>
        </p:nvSpPr>
        <p:spPr bwMode="auto">
          <a:xfrm>
            <a:off x="5888938" y="3325240"/>
            <a:ext cx="914400" cy="927040"/>
          </a:xfrm>
          <a:prstGeom prst="pent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Tree>
    <p:extLst>
      <p:ext uri="{BB962C8B-B14F-4D97-AF65-F5344CB8AC3E}">
        <p14:creationId xmlns:p14="http://schemas.microsoft.com/office/powerpoint/2010/main" val="989972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grpSp>
        <p:nvGrpSpPr>
          <p:cNvPr id="19" name="Group 18">
            <a:extLst>
              <a:ext uri="{FF2B5EF4-FFF2-40B4-BE49-F238E27FC236}">
                <a16:creationId xmlns:a16="http://schemas.microsoft.com/office/drawing/2014/main" id="{85A712B8-74CB-F549-A73E-FD5A1225D889}"/>
              </a:ext>
            </a:extLst>
          </p:cNvPr>
          <p:cNvGrpSpPr/>
          <p:nvPr/>
        </p:nvGrpSpPr>
        <p:grpSpPr>
          <a:xfrm>
            <a:off x="725775" y="3912578"/>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grpSp>
        <p:nvGrpSpPr>
          <p:cNvPr id="3" name="Group 2">
            <a:extLst>
              <a:ext uri="{FF2B5EF4-FFF2-40B4-BE49-F238E27FC236}">
                <a16:creationId xmlns:a16="http://schemas.microsoft.com/office/drawing/2014/main" id="{42A9CDFA-6726-4EE6-AB6A-A9996A168D23}"/>
              </a:ext>
            </a:extLst>
          </p:cNvPr>
          <p:cNvGrpSpPr/>
          <p:nvPr/>
        </p:nvGrpSpPr>
        <p:grpSpPr>
          <a:xfrm>
            <a:off x="9784161" y="3921592"/>
            <a:ext cx="2407840" cy="1914035"/>
            <a:chOff x="8834500" y="3666280"/>
            <a:chExt cx="1966021" cy="1565787"/>
          </a:xfrm>
        </p:grpSpPr>
        <p:grpSp>
          <p:nvGrpSpPr>
            <p:cNvPr id="17" name="Group 16">
              <a:extLst>
                <a:ext uri="{FF2B5EF4-FFF2-40B4-BE49-F238E27FC236}">
                  <a16:creationId xmlns:a16="http://schemas.microsoft.com/office/drawing/2014/main" id="{B3BE5FD2-D29B-4DDC-9F8D-78C58B28609B}"/>
                </a:ext>
              </a:extLst>
            </p:cNvPr>
            <p:cNvGrpSpPr/>
            <p:nvPr/>
          </p:nvGrpSpPr>
          <p:grpSpPr>
            <a:xfrm>
              <a:off x="8979293" y="3666280"/>
              <a:ext cx="1821228" cy="1312305"/>
              <a:chOff x="-3272346" y="4002157"/>
              <a:chExt cx="1476378" cy="1063819"/>
            </a:xfrm>
          </p:grpSpPr>
          <p:sp>
            <p:nvSpPr>
              <p:cNvPr id="23" name="Cloud">
                <a:extLst>
                  <a:ext uri="{FF2B5EF4-FFF2-40B4-BE49-F238E27FC236}">
                    <a16:creationId xmlns:a16="http://schemas.microsoft.com/office/drawing/2014/main" id="{A45329DE-0223-4A44-9251-D65432DD187D}"/>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24" name="Picture 23">
                <a:extLst>
                  <a:ext uri="{FF2B5EF4-FFF2-40B4-BE49-F238E27FC236}">
                    <a16:creationId xmlns:a16="http://schemas.microsoft.com/office/drawing/2014/main" id="{14CE8EC3-3E88-4088-98DC-9EBF7BFA0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25" name="Picture 24">
                <a:extLst>
                  <a:ext uri="{FF2B5EF4-FFF2-40B4-BE49-F238E27FC236}">
                    <a16:creationId xmlns:a16="http://schemas.microsoft.com/office/drawing/2014/main" id="{A61C5591-9B8E-4420-BC41-9BBAECBB6E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18" name="TextBox 17">
              <a:extLst>
                <a:ext uri="{FF2B5EF4-FFF2-40B4-BE49-F238E27FC236}">
                  <a16:creationId xmlns:a16="http://schemas.microsoft.com/office/drawing/2014/main" id="{54CB4890-21F8-49A4-8C32-565DC6AA4D11}"/>
                </a:ext>
              </a:extLst>
            </p:cNvPr>
            <p:cNvSpPr txBox="1"/>
            <p:nvPr/>
          </p:nvSpPr>
          <p:spPr>
            <a:xfrm>
              <a:off x="8834500" y="4859151"/>
              <a:ext cx="169444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sp>
        <p:nvSpPr>
          <p:cNvPr id="4" name="Rectangle 3">
            <a:extLst>
              <a:ext uri="{FF2B5EF4-FFF2-40B4-BE49-F238E27FC236}">
                <a16:creationId xmlns:a16="http://schemas.microsoft.com/office/drawing/2014/main" id="{8E04D4C8-3972-43D5-8233-B5E2A8A4C0E5}"/>
              </a:ext>
            </a:extLst>
          </p:cNvPr>
          <p:cNvSpPr/>
          <p:nvPr/>
        </p:nvSpPr>
        <p:spPr bwMode="auto">
          <a:xfrm>
            <a:off x="8571592" y="3999978"/>
            <a:ext cx="1281659" cy="1340281"/>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sp>
        <p:nvSpPr>
          <p:cNvPr id="5" name="Arrow: Right 4">
            <a:extLst>
              <a:ext uri="{FF2B5EF4-FFF2-40B4-BE49-F238E27FC236}">
                <a16:creationId xmlns:a16="http://schemas.microsoft.com/office/drawing/2014/main" id="{0E72C4E6-6D75-4304-91DE-465993238057}"/>
              </a:ext>
            </a:extLst>
          </p:cNvPr>
          <p:cNvSpPr/>
          <p:nvPr/>
        </p:nvSpPr>
        <p:spPr bwMode="auto">
          <a:xfrm>
            <a:off x="3364302" y="4401812"/>
            <a:ext cx="514708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3" name="Regular Pentagon 1">
            <a:extLst>
              <a:ext uri="{FF2B5EF4-FFF2-40B4-BE49-F238E27FC236}">
                <a16:creationId xmlns:a16="http://schemas.microsoft.com/office/drawing/2014/main" id="{1296FCAF-9424-44A9-82C6-48A2456CE64D}"/>
              </a:ext>
            </a:extLst>
          </p:cNvPr>
          <p:cNvSpPr/>
          <p:nvPr/>
        </p:nvSpPr>
        <p:spPr bwMode="auto">
          <a:xfrm>
            <a:off x="2628168" y="3325240"/>
            <a:ext cx="914400" cy="927040"/>
          </a:xfrm>
          <a:prstGeom prst="pent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Tree>
    <p:extLst>
      <p:ext uri="{BB962C8B-B14F-4D97-AF65-F5344CB8AC3E}">
        <p14:creationId xmlns:p14="http://schemas.microsoft.com/office/powerpoint/2010/main" val="2020804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grpSp>
        <p:nvGrpSpPr>
          <p:cNvPr id="19" name="Group 18">
            <a:extLst>
              <a:ext uri="{FF2B5EF4-FFF2-40B4-BE49-F238E27FC236}">
                <a16:creationId xmlns:a16="http://schemas.microsoft.com/office/drawing/2014/main" id="{85A712B8-74CB-F549-A73E-FD5A1225D889}"/>
              </a:ext>
            </a:extLst>
          </p:cNvPr>
          <p:cNvGrpSpPr/>
          <p:nvPr/>
        </p:nvGrpSpPr>
        <p:grpSpPr>
          <a:xfrm>
            <a:off x="725775" y="3912578"/>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grpSp>
        <p:nvGrpSpPr>
          <p:cNvPr id="3" name="Group 2">
            <a:extLst>
              <a:ext uri="{FF2B5EF4-FFF2-40B4-BE49-F238E27FC236}">
                <a16:creationId xmlns:a16="http://schemas.microsoft.com/office/drawing/2014/main" id="{42A9CDFA-6726-4EE6-AB6A-A9996A168D23}"/>
              </a:ext>
            </a:extLst>
          </p:cNvPr>
          <p:cNvGrpSpPr/>
          <p:nvPr/>
        </p:nvGrpSpPr>
        <p:grpSpPr>
          <a:xfrm>
            <a:off x="9784161" y="3921592"/>
            <a:ext cx="2407840" cy="1914035"/>
            <a:chOff x="8834500" y="3666280"/>
            <a:chExt cx="1966021" cy="1565787"/>
          </a:xfrm>
        </p:grpSpPr>
        <p:grpSp>
          <p:nvGrpSpPr>
            <p:cNvPr id="17" name="Group 16">
              <a:extLst>
                <a:ext uri="{FF2B5EF4-FFF2-40B4-BE49-F238E27FC236}">
                  <a16:creationId xmlns:a16="http://schemas.microsoft.com/office/drawing/2014/main" id="{B3BE5FD2-D29B-4DDC-9F8D-78C58B28609B}"/>
                </a:ext>
              </a:extLst>
            </p:cNvPr>
            <p:cNvGrpSpPr/>
            <p:nvPr/>
          </p:nvGrpSpPr>
          <p:grpSpPr>
            <a:xfrm>
              <a:off x="8979293" y="3666280"/>
              <a:ext cx="1821228" cy="1312305"/>
              <a:chOff x="-3272346" y="4002157"/>
              <a:chExt cx="1476378" cy="1063819"/>
            </a:xfrm>
          </p:grpSpPr>
          <p:sp>
            <p:nvSpPr>
              <p:cNvPr id="23" name="Cloud">
                <a:extLst>
                  <a:ext uri="{FF2B5EF4-FFF2-40B4-BE49-F238E27FC236}">
                    <a16:creationId xmlns:a16="http://schemas.microsoft.com/office/drawing/2014/main" id="{A45329DE-0223-4A44-9251-D65432DD187D}"/>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24" name="Picture 23">
                <a:extLst>
                  <a:ext uri="{FF2B5EF4-FFF2-40B4-BE49-F238E27FC236}">
                    <a16:creationId xmlns:a16="http://schemas.microsoft.com/office/drawing/2014/main" id="{14CE8EC3-3E88-4088-98DC-9EBF7BFA0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25" name="Picture 24">
                <a:extLst>
                  <a:ext uri="{FF2B5EF4-FFF2-40B4-BE49-F238E27FC236}">
                    <a16:creationId xmlns:a16="http://schemas.microsoft.com/office/drawing/2014/main" id="{A61C5591-9B8E-4420-BC41-9BBAECBB6E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18" name="TextBox 17">
              <a:extLst>
                <a:ext uri="{FF2B5EF4-FFF2-40B4-BE49-F238E27FC236}">
                  <a16:creationId xmlns:a16="http://schemas.microsoft.com/office/drawing/2014/main" id="{54CB4890-21F8-49A4-8C32-565DC6AA4D11}"/>
                </a:ext>
              </a:extLst>
            </p:cNvPr>
            <p:cNvSpPr txBox="1"/>
            <p:nvPr/>
          </p:nvSpPr>
          <p:spPr>
            <a:xfrm>
              <a:off x="8834500" y="4859151"/>
              <a:ext cx="169444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sp>
        <p:nvSpPr>
          <p:cNvPr id="4" name="Rectangle 3">
            <a:extLst>
              <a:ext uri="{FF2B5EF4-FFF2-40B4-BE49-F238E27FC236}">
                <a16:creationId xmlns:a16="http://schemas.microsoft.com/office/drawing/2014/main" id="{8E04D4C8-3972-43D5-8233-B5E2A8A4C0E5}"/>
              </a:ext>
            </a:extLst>
          </p:cNvPr>
          <p:cNvSpPr/>
          <p:nvPr/>
        </p:nvSpPr>
        <p:spPr bwMode="auto">
          <a:xfrm>
            <a:off x="8571592" y="3999978"/>
            <a:ext cx="1281659" cy="1340281"/>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sp>
        <p:nvSpPr>
          <p:cNvPr id="5" name="Arrow: Right 4">
            <a:extLst>
              <a:ext uri="{FF2B5EF4-FFF2-40B4-BE49-F238E27FC236}">
                <a16:creationId xmlns:a16="http://schemas.microsoft.com/office/drawing/2014/main" id="{0E72C4E6-6D75-4304-91DE-465993238057}"/>
              </a:ext>
            </a:extLst>
          </p:cNvPr>
          <p:cNvSpPr/>
          <p:nvPr/>
        </p:nvSpPr>
        <p:spPr bwMode="auto">
          <a:xfrm>
            <a:off x="3364302" y="4401812"/>
            <a:ext cx="5147086"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3" name="Regular Pentagon 1">
            <a:extLst>
              <a:ext uri="{FF2B5EF4-FFF2-40B4-BE49-F238E27FC236}">
                <a16:creationId xmlns:a16="http://schemas.microsoft.com/office/drawing/2014/main" id="{1296FCAF-9424-44A9-82C6-48A2456CE64D}"/>
              </a:ext>
            </a:extLst>
          </p:cNvPr>
          <p:cNvSpPr/>
          <p:nvPr/>
        </p:nvSpPr>
        <p:spPr bwMode="auto">
          <a:xfrm>
            <a:off x="7622853" y="3325240"/>
            <a:ext cx="914400" cy="927040"/>
          </a:xfrm>
          <a:prstGeom prst="pent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Tree>
    <p:extLst>
      <p:ext uri="{BB962C8B-B14F-4D97-AF65-F5344CB8AC3E}">
        <p14:creationId xmlns:p14="http://schemas.microsoft.com/office/powerpoint/2010/main" val="753086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grpSp>
        <p:nvGrpSpPr>
          <p:cNvPr id="19" name="Group 18">
            <a:extLst>
              <a:ext uri="{FF2B5EF4-FFF2-40B4-BE49-F238E27FC236}">
                <a16:creationId xmlns:a16="http://schemas.microsoft.com/office/drawing/2014/main" id="{85A712B8-74CB-F549-A73E-FD5A1225D889}"/>
              </a:ext>
            </a:extLst>
          </p:cNvPr>
          <p:cNvGrpSpPr/>
          <p:nvPr/>
        </p:nvGrpSpPr>
        <p:grpSpPr>
          <a:xfrm>
            <a:off x="725775" y="3912578"/>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76101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Your API</a:t>
              </a:r>
            </a:p>
          </p:txBody>
        </p:sp>
      </p:grpSp>
      <p:grpSp>
        <p:nvGrpSpPr>
          <p:cNvPr id="3" name="Group 2">
            <a:extLst>
              <a:ext uri="{FF2B5EF4-FFF2-40B4-BE49-F238E27FC236}">
                <a16:creationId xmlns:a16="http://schemas.microsoft.com/office/drawing/2014/main" id="{42A9CDFA-6726-4EE6-AB6A-A9996A168D23}"/>
              </a:ext>
            </a:extLst>
          </p:cNvPr>
          <p:cNvGrpSpPr/>
          <p:nvPr/>
        </p:nvGrpSpPr>
        <p:grpSpPr>
          <a:xfrm>
            <a:off x="9784161" y="3921592"/>
            <a:ext cx="2407840" cy="1914035"/>
            <a:chOff x="8834500" y="3666280"/>
            <a:chExt cx="1966021" cy="1565787"/>
          </a:xfrm>
        </p:grpSpPr>
        <p:grpSp>
          <p:nvGrpSpPr>
            <p:cNvPr id="17" name="Group 16">
              <a:extLst>
                <a:ext uri="{FF2B5EF4-FFF2-40B4-BE49-F238E27FC236}">
                  <a16:creationId xmlns:a16="http://schemas.microsoft.com/office/drawing/2014/main" id="{B3BE5FD2-D29B-4DDC-9F8D-78C58B28609B}"/>
                </a:ext>
              </a:extLst>
            </p:cNvPr>
            <p:cNvGrpSpPr/>
            <p:nvPr/>
          </p:nvGrpSpPr>
          <p:grpSpPr>
            <a:xfrm>
              <a:off x="8979293" y="3666280"/>
              <a:ext cx="1821228" cy="1312305"/>
              <a:chOff x="-3272346" y="4002157"/>
              <a:chExt cx="1476378" cy="1063819"/>
            </a:xfrm>
          </p:grpSpPr>
          <p:sp>
            <p:nvSpPr>
              <p:cNvPr id="23" name="Cloud">
                <a:extLst>
                  <a:ext uri="{FF2B5EF4-FFF2-40B4-BE49-F238E27FC236}">
                    <a16:creationId xmlns:a16="http://schemas.microsoft.com/office/drawing/2014/main" id="{A45329DE-0223-4A44-9251-D65432DD187D}"/>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24" name="Picture 23">
                <a:extLst>
                  <a:ext uri="{FF2B5EF4-FFF2-40B4-BE49-F238E27FC236}">
                    <a16:creationId xmlns:a16="http://schemas.microsoft.com/office/drawing/2014/main" id="{14CE8EC3-3E88-4088-98DC-9EBF7BFA0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25" name="Picture 24">
                <a:extLst>
                  <a:ext uri="{FF2B5EF4-FFF2-40B4-BE49-F238E27FC236}">
                    <a16:creationId xmlns:a16="http://schemas.microsoft.com/office/drawing/2014/main" id="{A61C5591-9B8E-4420-BC41-9BBAECBB6E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18" name="TextBox 17">
              <a:extLst>
                <a:ext uri="{FF2B5EF4-FFF2-40B4-BE49-F238E27FC236}">
                  <a16:creationId xmlns:a16="http://schemas.microsoft.com/office/drawing/2014/main" id="{54CB4890-21F8-49A4-8C32-565DC6AA4D11}"/>
                </a:ext>
              </a:extLst>
            </p:cNvPr>
            <p:cNvSpPr txBox="1"/>
            <p:nvPr/>
          </p:nvSpPr>
          <p:spPr>
            <a:xfrm>
              <a:off x="8834500" y="4859151"/>
              <a:ext cx="1694445"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sp>
        <p:nvSpPr>
          <p:cNvPr id="5" name="Arrow: Right 4">
            <a:extLst>
              <a:ext uri="{FF2B5EF4-FFF2-40B4-BE49-F238E27FC236}">
                <a16:creationId xmlns:a16="http://schemas.microsoft.com/office/drawing/2014/main" id="{0E72C4E6-6D75-4304-91DE-465993238057}"/>
              </a:ext>
            </a:extLst>
          </p:cNvPr>
          <p:cNvSpPr/>
          <p:nvPr/>
        </p:nvSpPr>
        <p:spPr bwMode="auto">
          <a:xfrm>
            <a:off x="3364302" y="4401812"/>
            <a:ext cx="6441024"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3" name="Regular Pentagon 1">
            <a:extLst>
              <a:ext uri="{FF2B5EF4-FFF2-40B4-BE49-F238E27FC236}">
                <a16:creationId xmlns:a16="http://schemas.microsoft.com/office/drawing/2014/main" id="{1296FCAF-9424-44A9-82C6-48A2456CE64D}"/>
              </a:ext>
            </a:extLst>
          </p:cNvPr>
          <p:cNvSpPr/>
          <p:nvPr/>
        </p:nvSpPr>
        <p:spPr bwMode="auto">
          <a:xfrm>
            <a:off x="7622853" y="3325240"/>
            <a:ext cx="914400" cy="927040"/>
          </a:xfrm>
          <a:prstGeom prst="pent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Tree>
    <p:extLst>
      <p:ext uri="{BB962C8B-B14F-4D97-AF65-F5344CB8AC3E}">
        <p14:creationId xmlns:p14="http://schemas.microsoft.com/office/powerpoint/2010/main" val="94479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1FF0-C1EB-4001-9FCB-5A6BA7506957}"/>
              </a:ext>
            </a:extLst>
          </p:cNvPr>
          <p:cNvSpPr>
            <a:spLocks noGrp="1"/>
          </p:cNvSpPr>
          <p:nvPr>
            <p:ph type="title"/>
          </p:nvPr>
        </p:nvSpPr>
        <p:spPr/>
        <p:txBody>
          <a:bodyPr/>
          <a:lstStyle/>
          <a:p>
            <a:r>
              <a:rPr lang="en-US"/>
              <a:t>Questions?</a:t>
            </a:r>
          </a:p>
        </p:txBody>
      </p:sp>
      <p:sp>
        <p:nvSpPr>
          <p:cNvPr id="5" name="Text Placeholder 4">
            <a:extLst>
              <a:ext uri="{FF2B5EF4-FFF2-40B4-BE49-F238E27FC236}">
                <a16:creationId xmlns:a16="http://schemas.microsoft.com/office/drawing/2014/main" id="{F8FEBE74-E5B4-4B0E-A5CE-6C35DD9D502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8992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Application Permissions</a:t>
            </a:r>
          </a:p>
        </p:txBody>
      </p:sp>
      <p:sp>
        <p:nvSpPr>
          <p:cNvPr id="3" name="Text Placeholder 2">
            <a:extLst>
              <a:ext uri="{FF2B5EF4-FFF2-40B4-BE49-F238E27FC236}">
                <a16:creationId xmlns:a16="http://schemas.microsoft.com/office/drawing/2014/main" id="{8CC39FC1-64CD-474B-9BDA-867CFF604F7E}"/>
              </a:ext>
            </a:extLst>
          </p:cNvPr>
          <p:cNvSpPr>
            <a:spLocks noGrp="1"/>
          </p:cNvSpPr>
          <p:nvPr>
            <p:ph type="body" idx="1"/>
          </p:nvPr>
        </p:nvSpPr>
        <p:spPr/>
        <p:txBody>
          <a:bodyPr/>
          <a:lstStyle/>
          <a:p>
            <a:endParaRPr lang="en-US"/>
          </a:p>
        </p:txBody>
      </p:sp>
      <p:sp>
        <p:nvSpPr>
          <p:cNvPr id="5" name="Title 3">
            <a:extLst>
              <a:ext uri="{FF2B5EF4-FFF2-40B4-BE49-F238E27FC236}">
                <a16:creationId xmlns:a16="http://schemas.microsoft.com/office/drawing/2014/main" id="{E778C6A9-B447-4688-9B6E-A8C0A160D46C}"/>
              </a:ext>
            </a:extLst>
          </p:cNvPr>
          <p:cNvSpPr txBox="1">
            <a:spLocks/>
          </p:cNvSpPr>
          <p:nvPr/>
        </p:nvSpPr>
        <p:spPr>
          <a:xfrm>
            <a:off x="1425208" y="5918328"/>
            <a:ext cx="8652338" cy="785741"/>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lgn="ctr"/>
            <a:r>
              <a:rPr lang="en-US" sz="4000">
                <a:gradFill>
                  <a:gsLst>
                    <a:gs pos="1250">
                      <a:srgbClr val="FFFFFF"/>
                    </a:gs>
                    <a:gs pos="100000">
                      <a:srgbClr val="FFFFFF"/>
                    </a:gs>
                  </a:gsLst>
                  <a:lin ang="5400000" scaled="0"/>
                </a:gradFill>
              </a:rPr>
              <a:t>http://aka.ms/approles</a:t>
            </a:r>
            <a:endParaRPr kumimoji="0" lang="en-US" sz="4000" b="0" i="0" u="none" strike="noStrike" kern="1200" cap="none" spc="-100" normalizeH="0" baseline="0" noProof="0">
              <a:ln w="3175">
                <a:noFill/>
              </a:ln>
              <a:gradFill>
                <a:gsLst>
                  <a:gs pos="1250">
                    <a:srgbClr val="FFFFFF"/>
                  </a:gs>
                  <a:gs pos="100000">
                    <a:srgbClr val="FFFFFF"/>
                  </a:gs>
                </a:gsLst>
                <a:lin ang="5400000" scaled="0"/>
              </a:gra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2528235929"/>
      </p:ext>
    </p:extLst>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AE54B9-98A1-4923-99B0-175987E93B0A}"/>
              </a:ext>
            </a:extLst>
          </p:cNvPr>
          <p:cNvSpPr>
            <a:spLocks noGrp="1"/>
          </p:cNvSpPr>
          <p:nvPr>
            <p:ph type="title"/>
          </p:nvPr>
        </p:nvSpPr>
        <p:spPr/>
        <p:txBody>
          <a:bodyPr/>
          <a:lstStyle/>
          <a:p>
            <a:r>
              <a:rPr lang="en-US"/>
              <a:t>Application Permissions</a:t>
            </a:r>
          </a:p>
        </p:txBody>
      </p:sp>
      <p:sp>
        <p:nvSpPr>
          <p:cNvPr id="4" name="Text Placeholder 3">
            <a:extLst>
              <a:ext uri="{FF2B5EF4-FFF2-40B4-BE49-F238E27FC236}">
                <a16:creationId xmlns:a16="http://schemas.microsoft.com/office/drawing/2014/main" id="{2448660A-5C05-40EF-A594-4666F9B1BFF0}"/>
              </a:ext>
            </a:extLst>
          </p:cNvPr>
          <p:cNvSpPr>
            <a:spLocks noGrp="1"/>
          </p:cNvSpPr>
          <p:nvPr>
            <p:ph type="body" sz="quarter" idx="10"/>
          </p:nvPr>
        </p:nvSpPr>
        <p:spPr>
          <a:xfrm>
            <a:off x="586390" y="1434370"/>
            <a:ext cx="11018520" cy="3533275"/>
          </a:xfrm>
        </p:spPr>
        <p:txBody>
          <a:bodyPr/>
          <a:lstStyle/>
          <a:p>
            <a:r>
              <a:rPr lang="en-US"/>
              <a:t>Implemented as an App Role</a:t>
            </a:r>
          </a:p>
          <a:p>
            <a:r>
              <a:rPr lang="en-US"/>
              <a:t>	Allowed member type is Application</a:t>
            </a:r>
          </a:p>
          <a:p>
            <a:endParaRPr lang="en-US"/>
          </a:p>
          <a:p>
            <a:r>
              <a:rPr lang="en-US"/>
              <a:t>Must be assigned by an admin</a:t>
            </a:r>
          </a:p>
          <a:p>
            <a:endParaRPr lang="en-US"/>
          </a:p>
          <a:p>
            <a:endParaRPr lang="en-US"/>
          </a:p>
          <a:p>
            <a:endParaRPr lang="en-US"/>
          </a:p>
        </p:txBody>
      </p:sp>
      <p:sp>
        <p:nvSpPr>
          <p:cNvPr id="6" name="Rectangle 5">
            <a:extLst>
              <a:ext uri="{FF2B5EF4-FFF2-40B4-BE49-F238E27FC236}">
                <a16:creationId xmlns:a16="http://schemas.microsoft.com/office/drawing/2014/main" id="{ABBDECCA-BAE1-4A61-B823-D2F32497DC9C}"/>
              </a:ext>
            </a:extLst>
          </p:cNvPr>
          <p:cNvSpPr/>
          <p:nvPr/>
        </p:nvSpPr>
        <p:spPr>
          <a:xfrm>
            <a:off x="1278400" y="4223301"/>
            <a:ext cx="7730386" cy="1200329"/>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hlinkClick r:id="rId2"/>
              </a:rPr>
              <a:t>How to: Add app roles in your application and receive them in the token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defTabSz="914400">
              <a:defRPr/>
            </a:pPr>
            <a:r>
              <a:rPr lang="en-US" sz="1800">
                <a:hlinkClick r:id="rId3"/>
              </a:rPr>
              <a:t>Protected web API</a:t>
            </a:r>
            <a:endParaRPr lang="en-US" sz="1800"/>
          </a:p>
          <a:p>
            <a:pPr defTabSz="914400">
              <a:defRPr/>
            </a:pPr>
            <a:r>
              <a:rPr lang="en-US" sz="1800">
                <a:hlinkClick r:id="rId4"/>
              </a:rPr>
              <a:t>A .NET Core daemon console application using Microsoft identity platform</a:t>
            </a:r>
            <a:endParaRPr lang="en-US" sz="1800"/>
          </a:p>
          <a:p>
            <a:pPr algn="ctr" defTabSz="914400">
              <a:defRPr/>
            </a:pPr>
            <a:endParaRPr lang="en-US" sz="1800"/>
          </a:p>
        </p:txBody>
      </p:sp>
    </p:spTree>
    <p:extLst>
      <p:ext uri="{BB962C8B-B14F-4D97-AF65-F5344CB8AC3E}">
        <p14:creationId xmlns:p14="http://schemas.microsoft.com/office/powerpoint/2010/main" val="1494237790"/>
      </p:ext>
    </p:extLst>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77071E-50A3-4A84-BBE6-8A146D5BD0C6}"/>
              </a:ext>
            </a:extLst>
          </p:cNvPr>
          <p:cNvSpPr>
            <a:spLocks noGrp="1"/>
          </p:cNvSpPr>
          <p:nvPr>
            <p:ph type="title"/>
          </p:nvPr>
        </p:nvSpPr>
        <p:spPr/>
        <p:txBody>
          <a:bodyPr/>
          <a:lstStyle/>
          <a:p>
            <a:r>
              <a:rPr lang="en-US"/>
              <a:t>Demo</a:t>
            </a:r>
            <a:br>
              <a:rPr lang="en-US"/>
            </a:br>
            <a:r>
              <a:rPr lang="en-US"/>
              <a:t>Application Permission</a:t>
            </a:r>
          </a:p>
        </p:txBody>
      </p:sp>
      <p:sp>
        <p:nvSpPr>
          <p:cNvPr id="2" name="Text Placeholder 1">
            <a:extLst>
              <a:ext uri="{FF2B5EF4-FFF2-40B4-BE49-F238E27FC236}">
                <a16:creationId xmlns:a16="http://schemas.microsoft.com/office/drawing/2014/main" id="{B4A91A81-6C35-4008-B24A-32C47B98566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31410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1FF0-C1EB-4001-9FCB-5A6BA7506957}"/>
              </a:ext>
            </a:extLst>
          </p:cNvPr>
          <p:cNvSpPr>
            <a:spLocks noGrp="1"/>
          </p:cNvSpPr>
          <p:nvPr>
            <p:ph type="title"/>
          </p:nvPr>
        </p:nvSpPr>
        <p:spPr/>
        <p:txBody>
          <a:bodyPr/>
          <a:lstStyle/>
          <a:p>
            <a:r>
              <a:rPr lang="en-US"/>
              <a:t>Questions?</a:t>
            </a:r>
          </a:p>
        </p:txBody>
      </p:sp>
      <p:sp>
        <p:nvSpPr>
          <p:cNvPr id="5" name="Text Placeholder 4">
            <a:extLst>
              <a:ext uri="{FF2B5EF4-FFF2-40B4-BE49-F238E27FC236}">
                <a16:creationId xmlns:a16="http://schemas.microsoft.com/office/drawing/2014/main" id="{F8FEBE74-E5B4-4B0E-A5CE-6C35DD9D502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0515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FA7D7F-5E55-46EB-BA88-8F45BF322D45}"/>
              </a:ext>
            </a:extLst>
          </p:cNvPr>
          <p:cNvSpPr>
            <a:spLocks noGrp="1"/>
          </p:cNvSpPr>
          <p:nvPr>
            <p:ph type="title"/>
          </p:nvPr>
        </p:nvSpPr>
        <p:spPr>
          <a:xfrm>
            <a:off x="588263" y="2979539"/>
            <a:ext cx="4167887" cy="553998"/>
          </a:xfrm>
        </p:spPr>
        <p:txBody>
          <a:bodyPr/>
          <a:lstStyle/>
          <a:p>
            <a:r>
              <a:rPr lang="en-US"/>
              <a:t>References</a:t>
            </a:r>
          </a:p>
        </p:txBody>
      </p:sp>
      <p:sp>
        <p:nvSpPr>
          <p:cNvPr id="7" name="Text Placeholder 6">
            <a:extLst>
              <a:ext uri="{FF2B5EF4-FFF2-40B4-BE49-F238E27FC236}">
                <a16:creationId xmlns:a16="http://schemas.microsoft.com/office/drawing/2014/main" id="{2F555F3E-4819-43BD-ADE9-AD89088EC3B2}"/>
              </a:ext>
            </a:extLst>
          </p:cNvPr>
          <p:cNvSpPr>
            <a:spLocks noGrp="1"/>
          </p:cNvSpPr>
          <p:nvPr>
            <p:ph type="body" sz="quarter" idx="12"/>
          </p:nvPr>
        </p:nvSpPr>
        <p:spPr>
          <a:xfrm>
            <a:off x="500762" y="3962400"/>
            <a:ext cx="4782438" cy="1354217"/>
          </a:xfrm>
        </p:spPr>
        <p:txBody>
          <a:bodyPr/>
          <a:lstStyle/>
          <a:p>
            <a:r>
              <a:rPr lang="en-US">
                <a:hlinkClick r:id="rId2"/>
              </a:rPr>
              <a:t>https:/aka.ms/</a:t>
            </a:r>
            <a:r>
              <a:rPr lang="en-US" err="1">
                <a:hlinkClick r:id="rId2"/>
              </a:rPr>
              <a:t>aaddev</a:t>
            </a:r>
            <a:endParaRPr lang="en-US"/>
          </a:p>
          <a:p>
            <a:r>
              <a:rPr lang="en-US">
                <a:hlinkClick r:id="rId3"/>
              </a:rPr>
              <a:t>https://aka.ms/aadStackOverflow</a:t>
            </a:r>
            <a:endParaRPr lang="en-US"/>
          </a:p>
          <a:p>
            <a:r>
              <a:rPr lang="en-US">
                <a:hlinkClick r:id="rId4"/>
              </a:rPr>
              <a:t>http://aka.ms/identityplatformsupport</a:t>
            </a:r>
            <a:endParaRPr lang="en-US"/>
          </a:p>
        </p:txBody>
      </p:sp>
    </p:spTree>
    <p:extLst>
      <p:ext uri="{BB962C8B-B14F-4D97-AF65-F5344CB8AC3E}">
        <p14:creationId xmlns:p14="http://schemas.microsoft.com/office/powerpoint/2010/main" val="285866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CC8E-E185-4E4F-88F8-FAE5E146D619}"/>
              </a:ext>
            </a:extLst>
          </p:cNvPr>
          <p:cNvSpPr>
            <a:spLocks noGrp="1"/>
          </p:cNvSpPr>
          <p:nvPr>
            <p:ph type="title"/>
          </p:nvPr>
        </p:nvSpPr>
        <p:spPr/>
        <p:txBody>
          <a:bodyPr/>
          <a:lstStyle/>
          <a:p>
            <a:r>
              <a:rPr lang="en-US"/>
              <a:t>Azure Active Directory Authentication Library</a:t>
            </a:r>
          </a:p>
        </p:txBody>
      </p:sp>
      <p:sp>
        <p:nvSpPr>
          <p:cNvPr id="3" name="Text Placeholder 2">
            <a:extLst>
              <a:ext uri="{FF2B5EF4-FFF2-40B4-BE49-F238E27FC236}">
                <a16:creationId xmlns:a16="http://schemas.microsoft.com/office/drawing/2014/main" id="{54A1BE22-DA54-4A9A-8537-B2C857BEC503}"/>
              </a:ext>
            </a:extLst>
          </p:cNvPr>
          <p:cNvSpPr>
            <a:spLocks noGrp="1"/>
          </p:cNvSpPr>
          <p:nvPr>
            <p:ph type="body" sz="quarter" idx="10"/>
          </p:nvPr>
        </p:nvSpPr>
        <p:spPr>
          <a:xfrm>
            <a:off x="584199" y="1437481"/>
            <a:ext cx="10169769" cy="5219891"/>
          </a:xfrm>
        </p:spPr>
        <p:txBody>
          <a:bodyPr/>
          <a:lstStyle/>
          <a:p>
            <a:r>
              <a:rPr lang="en-US"/>
              <a:t>ADAL - end of support June 30, 2022</a:t>
            </a:r>
          </a:p>
          <a:p>
            <a:pPr lvl="1"/>
            <a:r>
              <a:rPr lang="en-US">
                <a:hlinkClick r:id="rId3"/>
              </a:rPr>
              <a:t>https://aka.ms/ADALAADGraph</a:t>
            </a:r>
            <a:r>
              <a:rPr lang="en-US"/>
              <a:t> </a:t>
            </a:r>
          </a:p>
          <a:p>
            <a:pPr lvl="1"/>
            <a:endParaRPr lang="en-US"/>
          </a:p>
          <a:p>
            <a:r>
              <a:rPr lang="en-US"/>
              <a:t>MSAL differences</a:t>
            </a:r>
          </a:p>
          <a:p>
            <a:pPr lvl="1"/>
            <a:r>
              <a:rPr lang="en-US"/>
              <a:t>Refactored to align to standards terminology</a:t>
            </a:r>
          </a:p>
          <a:p>
            <a:pPr lvl="1"/>
            <a:r>
              <a:rPr lang="en-US"/>
              <a:t>One library for Azure AD, Microsoft accounts and Azure AD B2C</a:t>
            </a:r>
          </a:p>
          <a:p>
            <a:pPr lvl="1"/>
            <a:r>
              <a:rPr lang="en-US"/>
              <a:t>Support for system browsers</a:t>
            </a:r>
          </a:p>
          <a:p>
            <a:pPr lvl="1"/>
            <a:r>
              <a:rPr lang="en-US"/>
              <a:t>Incremental consent</a:t>
            </a:r>
          </a:p>
          <a:p>
            <a:pPr lvl="1"/>
            <a:r>
              <a:rPr lang="en-US"/>
              <a:t>Conditional Access</a:t>
            </a:r>
          </a:p>
          <a:p>
            <a:pPr lvl="1"/>
            <a:r>
              <a:rPr lang="en-US"/>
              <a:t>Improved performance</a:t>
            </a:r>
          </a:p>
          <a:p>
            <a:pPr lvl="1"/>
            <a:r>
              <a:rPr lang="en-US"/>
              <a:t>Improved Resiliency</a:t>
            </a:r>
          </a:p>
          <a:p>
            <a:pPr lvl="2"/>
            <a:r>
              <a:rPr lang="en-US"/>
              <a:t>Proactive token refresh, Retry, Regionalization</a:t>
            </a:r>
          </a:p>
          <a:p>
            <a:endParaRPr lang="en-US"/>
          </a:p>
        </p:txBody>
      </p:sp>
    </p:spTree>
    <p:extLst>
      <p:ext uri="{BB962C8B-B14F-4D97-AF65-F5344CB8AC3E}">
        <p14:creationId xmlns:p14="http://schemas.microsoft.com/office/powerpoint/2010/main" val="1810129992"/>
      </p:ext>
    </p:extLst>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D5FC-DA72-414F-BB3E-8A647D357866}"/>
              </a:ext>
            </a:extLst>
          </p:cNvPr>
          <p:cNvSpPr>
            <a:spLocks noGrp="1"/>
          </p:cNvSpPr>
          <p:nvPr>
            <p:ph type="title"/>
          </p:nvPr>
        </p:nvSpPr>
        <p:spPr/>
        <p:txBody>
          <a:bodyPr/>
          <a:lstStyle/>
          <a:p>
            <a:r>
              <a:rPr lang="en-US"/>
              <a:t>Thank you</a:t>
            </a:r>
          </a:p>
        </p:txBody>
      </p:sp>
      <p:sp>
        <p:nvSpPr>
          <p:cNvPr id="3" name="Text Placeholder 2">
            <a:extLst>
              <a:ext uri="{FF2B5EF4-FFF2-40B4-BE49-F238E27FC236}">
                <a16:creationId xmlns:a16="http://schemas.microsoft.com/office/drawing/2014/main" id="{7ED28195-9E75-4CAD-AE1D-B9E9F9E857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5062787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39D220-1708-48C0-A506-A83E43F714AD}"/>
              </a:ext>
            </a:extLst>
          </p:cNvPr>
          <p:cNvSpPr>
            <a:spLocks noGrp="1"/>
          </p:cNvSpPr>
          <p:nvPr>
            <p:ph type="title"/>
          </p:nvPr>
        </p:nvSpPr>
        <p:spPr/>
        <p:txBody>
          <a:bodyPr/>
          <a:lstStyle/>
          <a:p>
            <a:r>
              <a:rPr lang="en-US"/>
              <a:t>Microsoft identity platform summary</a:t>
            </a:r>
          </a:p>
        </p:txBody>
      </p:sp>
      <p:sp>
        <p:nvSpPr>
          <p:cNvPr id="6" name="Text Placeholder 5">
            <a:extLst>
              <a:ext uri="{FF2B5EF4-FFF2-40B4-BE49-F238E27FC236}">
                <a16:creationId xmlns:a16="http://schemas.microsoft.com/office/drawing/2014/main" id="{FED5DF6C-67E1-4014-A404-2800BFE86C15}"/>
              </a:ext>
            </a:extLst>
          </p:cNvPr>
          <p:cNvSpPr>
            <a:spLocks noGrp="1"/>
          </p:cNvSpPr>
          <p:nvPr>
            <p:ph type="body" sz="quarter" idx="10"/>
          </p:nvPr>
        </p:nvSpPr>
        <p:spPr>
          <a:xfrm>
            <a:off x="584200" y="1435497"/>
            <a:ext cx="11018520" cy="3016210"/>
          </a:xfrm>
        </p:spPr>
        <p:txBody>
          <a:bodyPr/>
          <a:lstStyle/>
          <a:p>
            <a:r>
              <a:rPr lang="en-US"/>
              <a:t>Standards based cloud endpoint</a:t>
            </a:r>
          </a:p>
          <a:p>
            <a:r>
              <a:rPr lang="en-US"/>
              <a:t>Microsoft Authentication Library family</a:t>
            </a:r>
          </a:p>
          <a:p>
            <a:r>
              <a:rPr lang="en-US"/>
              <a:t>Verified publishers</a:t>
            </a:r>
          </a:p>
          <a:p>
            <a:endParaRPr lang="en-US"/>
          </a:p>
          <a:p>
            <a:r>
              <a:rPr lang="en-US"/>
              <a:t>Control Plane for today’s apps</a:t>
            </a:r>
          </a:p>
          <a:p>
            <a:endParaRPr lang="en-US"/>
          </a:p>
        </p:txBody>
      </p:sp>
    </p:spTree>
    <p:extLst>
      <p:ext uri="{BB962C8B-B14F-4D97-AF65-F5344CB8AC3E}">
        <p14:creationId xmlns:p14="http://schemas.microsoft.com/office/powerpoint/2010/main" val="29247160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1FF0-C1EB-4001-9FCB-5A6BA7506957}"/>
              </a:ext>
            </a:extLst>
          </p:cNvPr>
          <p:cNvSpPr>
            <a:spLocks noGrp="1"/>
          </p:cNvSpPr>
          <p:nvPr>
            <p:ph type="title"/>
          </p:nvPr>
        </p:nvSpPr>
        <p:spPr/>
        <p:txBody>
          <a:bodyPr/>
          <a:lstStyle/>
          <a:p>
            <a:r>
              <a:rPr lang="en-US"/>
              <a:t>Questions?</a:t>
            </a:r>
          </a:p>
        </p:txBody>
      </p:sp>
      <p:sp>
        <p:nvSpPr>
          <p:cNvPr id="5" name="Text Placeholder 4">
            <a:extLst>
              <a:ext uri="{FF2B5EF4-FFF2-40B4-BE49-F238E27FC236}">
                <a16:creationId xmlns:a16="http://schemas.microsoft.com/office/drawing/2014/main" id="{F8FEBE74-E5B4-4B0E-A5CE-6C35DD9D502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42212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BC529E-0E3A-4304-ACAF-EFAD8AB94759}"/>
              </a:ext>
            </a:extLst>
          </p:cNvPr>
          <p:cNvSpPr>
            <a:spLocks noGrp="1"/>
          </p:cNvSpPr>
          <p:nvPr>
            <p:ph type="title"/>
          </p:nvPr>
        </p:nvSpPr>
        <p:spPr/>
        <p:txBody>
          <a:bodyPr/>
          <a:lstStyle/>
          <a:p>
            <a:r>
              <a:rPr lang="en-US"/>
              <a:t>Adding Authentication to an App</a:t>
            </a:r>
          </a:p>
        </p:txBody>
      </p:sp>
      <p:sp>
        <p:nvSpPr>
          <p:cNvPr id="3" name="Text Placeholder 2">
            <a:extLst>
              <a:ext uri="{FF2B5EF4-FFF2-40B4-BE49-F238E27FC236}">
                <a16:creationId xmlns:a16="http://schemas.microsoft.com/office/drawing/2014/main" id="{C47D0C28-5D0A-488E-9B84-DFF97BED2D3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59618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B701-0262-4F08-89A8-833AB305065E}"/>
              </a:ext>
            </a:extLst>
          </p:cNvPr>
          <p:cNvSpPr>
            <a:spLocks noGrp="1"/>
          </p:cNvSpPr>
          <p:nvPr>
            <p:ph type="title"/>
          </p:nvPr>
        </p:nvSpPr>
        <p:spPr>
          <a:xfrm>
            <a:off x="202367" y="457200"/>
            <a:ext cx="11864714" cy="553998"/>
          </a:xfrm>
        </p:spPr>
        <p:txBody>
          <a:bodyPr>
            <a:normAutofit/>
          </a:bodyPr>
          <a:lstStyle/>
          <a:p>
            <a:r>
              <a:rPr lang="en-US"/>
              <a:t>App Registration: App Trusts </a:t>
            </a:r>
            <a:r>
              <a:rPr lang="en-US">
                <a:gradFill>
                  <a:gsLst>
                    <a:gs pos="2917">
                      <a:schemeClr val="tx1"/>
                    </a:gs>
                    <a:gs pos="30000">
                      <a:schemeClr val="tx1"/>
                    </a:gs>
                  </a:gsLst>
                  <a:lin ang="5400000" scaled="0"/>
                </a:gradFill>
              </a:rPr>
              <a:t>Microsoft identity platform</a:t>
            </a:r>
            <a:endParaRPr lang="en-US"/>
          </a:p>
        </p:txBody>
      </p:sp>
      <p:sp>
        <p:nvSpPr>
          <p:cNvPr id="3" name="Text Placeholder 2">
            <a:extLst>
              <a:ext uri="{FF2B5EF4-FFF2-40B4-BE49-F238E27FC236}">
                <a16:creationId xmlns:a16="http://schemas.microsoft.com/office/drawing/2014/main" id="{8BD65D8D-8011-43A5-87AB-9FEF7A990CBE}"/>
              </a:ext>
            </a:extLst>
          </p:cNvPr>
          <p:cNvSpPr>
            <a:spLocks noGrp="1"/>
          </p:cNvSpPr>
          <p:nvPr>
            <p:ph type="body" sz="quarter" idx="10"/>
          </p:nvPr>
        </p:nvSpPr>
        <p:spPr>
          <a:xfrm>
            <a:off x="586390" y="1434370"/>
            <a:ext cx="11018520" cy="2942344"/>
          </a:xfrm>
        </p:spPr>
        <p:txBody>
          <a:bodyPr/>
          <a:lstStyle/>
          <a:p>
            <a:r>
              <a:rPr lang="en-US"/>
              <a:t>What Azure AD considers “the app”</a:t>
            </a:r>
          </a:p>
          <a:p>
            <a:r>
              <a:rPr lang="en-US"/>
              <a:t>Information about the app:</a:t>
            </a:r>
          </a:p>
          <a:p>
            <a:pPr lvl="1"/>
            <a:r>
              <a:rPr lang="en-US"/>
              <a:t>Name, logo, and publisher</a:t>
            </a:r>
          </a:p>
          <a:p>
            <a:pPr lvl="1"/>
            <a:r>
              <a:rPr lang="en-US"/>
              <a:t>Reply URLs, Secrets, …</a:t>
            </a:r>
          </a:p>
          <a:p>
            <a:pPr lvl="1"/>
            <a:endParaRPr lang="en-US"/>
          </a:p>
          <a:p>
            <a:pPr lvl="0"/>
            <a:r>
              <a:rPr lang="en-US"/>
              <a:t>One App Registration per App</a:t>
            </a:r>
          </a:p>
          <a:p>
            <a:pPr lvl="1"/>
            <a:r>
              <a:rPr lang="en-US"/>
              <a:t>“Application Object”</a:t>
            </a:r>
          </a:p>
        </p:txBody>
      </p:sp>
      <p:pic>
        <p:nvPicPr>
          <p:cNvPr id="10" name="Picture 9">
            <a:extLst>
              <a:ext uri="{FF2B5EF4-FFF2-40B4-BE49-F238E27FC236}">
                <a16:creationId xmlns:a16="http://schemas.microsoft.com/office/drawing/2014/main" id="{B1C5ACF4-08F5-49A6-99C8-A01FC72B650D}"/>
              </a:ext>
            </a:extLst>
          </p:cNvPr>
          <p:cNvPicPr>
            <a:picLocks noChangeAspect="1"/>
          </p:cNvPicPr>
          <p:nvPr/>
        </p:nvPicPr>
        <p:blipFill>
          <a:blip r:embed="rId3"/>
          <a:stretch>
            <a:fillRect/>
          </a:stretch>
        </p:blipFill>
        <p:spPr>
          <a:xfrm>
            <a:off x="5398586" y="1998111"/>
            <a:ext cx="6793414" cy="3521314"/>
          </a:xfrm>
          <a:prstGeom prst="rect">
            <a:avLst/>
          </a:prstGeom>
        </p:spPr>
      </p:pic>
    </p:spTree>
    <p:extLst>
      <p:ext uri="{BB962C8B-B14F-4D97-AF65-F5344CB8AC3E}">
        <p14:creationId xmlns:p14="http://schemas.microsoft.com/office/powerpoint/2010/main" val="38545254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B701-0262-4F08-89A8-833AB305065E}"/>
              </a:ext>
            </a:extLst>
          </p:cNvPr>
          <p:cNvSpPr>
            <a:spLocks noGrp="1"/>
          </p:cNvSpPr>
          <p:nvPr>
            <p:ph type="title"/>
          </p:nvPr>
        </p:nvSpPr>
        <p:spPr>
          <a:xfrm>
            <a:off x="202367" y="457200"/>
            <a:ext cx="11864714" cy="553998"/>
          </a:xfrm>
        </p:spPr>
        <p:txBody>
          <a:bodyPr>
            <a:normAutofit/>
          </a:bodyPr>
          <a:lstStyle/>
          <a:p>
            <a:r>
              <a:rPr lang="en-US"/>
              <a:t>App Registration: Who can register an app</a:t>
            </a:r>
          </a:p>
        </p:txBody>
      </p:sp>
      <p:sp>
        <p:nvSpPr>
          <p:cNvPr id="3" name="Text Placeholder 2">
            <a:extLst>
              <a:ext uri="{FF2B5EF4-FFF2-40B4-BE49-F238E27FC236}">
                <a16:creationId xmlns:a16="http://schemas.microsoft.com/office/drawing/2014/main" id="{8BD65D8D-8011-43A5-87AB-9FEF7A990CBE}"/>
              </a:ext>
            </a:extLst>
          </p:cNvPr>
          <p:cNvSpPr>
            <a:spLocks noGrp="1"/>
          </p:cNvSpPr>
          <p:nvPr>
            <p:ph type="body" sz="quarter" idx="10"/>
          </p:nvPr>
        </p:nvSpPr>
        <p:spPr>
          <a:xfrm>
            <a:off x="586740" y="1268907"/>
            <a:ext cx="11018520" cy="800219"/>
          </a:xfrm>
        </p:spPr>
        <p:txBody>
          <a:bodyPr/>
          <a:lstStyle/>
          <a:p>
            <a:r>
              <a:rPr lang="en-US"/>
              <a:t>Admins decide who can register apps in their tenant</a:t>
            </a:r>
          </a:p>
          <a:p>
            <a:pPr lvl="1"/>
            <a:endParaRPr lang="en-US"/>
          </a:p>
        </p:txBody>
      </p:sp>
      <p:pic>
        <p:nvPicPr>
          <p:cNvPr id="6" name="Picture 5" descr="Graphical user interface, application&#10;&#10;Description automatically generated">
            <a:extLst>
              <a:ext uri="{FF2B5EF4-FFF2-40B4-BE49-F238E27FC236}">
                <a16:creationId xmlns:a16="http://schemas.microsoft.com/office/drawing/2014/main" id="{580E1426-B155-463F-8C2F-1EF81A155BD1}"/>
              </a:ext>
            </a:extLst>
          </p:cNvPr>
          <p:cNvPicPr>
            <a:picLocks noChangeAspect="1"/>
          </p:cNvPicPr>
          <p:nvPr/>
        </p:nvPicPr>
        <p:blipFill>
          <a:blip r:embed="rId3"/>
          <a:stretch>
            <a:fillRect/>
          </a:stretch>
        </p:blipFill>
        <p:spPr>
          <a:xfrm>
            <a:off x="2600162" y="1921020"/>
            <a:ext cx="6991676" cy="4805747"/>
          </a:xfrm>
          <a:prstGeom prst="rect">
            <a:avLst/>
          </a:prstGeom>
        </p:spPr>
      </p:pic>
    </p:spTree>
    <p:extLst>
      <p:ext uri="{BB962C8B-B14F-4D97-AF65-F5344CB8AC3E}">
        <p14:creationId xmlns:p14="http://schemas.microsoft.com/office/powerpoint/2010/main" val="15876967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B701-0262-4F08-89A8-833AB305065E}"/>
              </a:ext>
            </a:extLst>
          </p:cNvPr>
          <p:cNvSpPr>
            <a:spLocks noGrp="1"/>
          </p:cNvSpPr>
          <p:nvPr>
            <p:ph type="title"/>
          </p:nvPr>
        </p:nvSpPr>
        <p:spPr>
          <a:xfrm>
            <a:off x="202367" y="457200"/>
            <a:ext cx="11864714" cy="553998"/>
          </a:xfrm>
        </p:spPr>
        <p:txBody>
          <a:bodyPr>
            <a:normAutofit/>
          </a:bodyPr>
          <a:lstStyle/>
          <a:p>
            <a:r>
              <a:rPr lang="en-US"/>
              <a:t>App Registration: Azure AD roles </a:t>
            </a:r>
          </a:p>
        </p:txBody>
      </p:sp>
      <p:sp>
        <p:nvSpPr>
          <p:cNvPr id="3" name="Text Placeholder 2">
            <a:extLst>
              <a:ext uri="{FF2B5EF4-FFF2-40B4-BE49-F238E27FC236}">
                <a16:creationId xmlns:a16="http://schemas.microsoft.com/office/drawing/2014/main" id="{8BD65D8D-8011-43A5-87AB-9FEF7A990CBE}"/>
              </a:ext>
            </a:extLst>
          </p:cNvPr>
          <p:cNvSpPr>
            <a:spLocks noGrp="1"/>
          </p:cNvSpPr>
          <p:nvPr>
            <p:ph type="body" sz="quarter" idx="10"/>
          </p:nvPr>
        </p:nvSpPr>
        <p:spPr>
          <a:xfrm>
            <a:off x="586740" y="1268907"/>
            <a:ext cx="11018520" cy="1982081"/>
          </a:xfrm>
        </p:spPr>
        <p:txBody>
          <a:bodyPr/>
          <a:lstStyle/>
          <a:p>
            <a:r>
              <a:rPr lang="en-US"/>
              <a:t>Application Administrator</a:t>
            </a:r>
          </a:p>
          <a:p>
            <a:r>
              <a:rPr lang="en-US"/>
              <a:t>Application Developer</a:t>
            </a:r>
          </a:p>
          <a:p>
            <a:r>
              <a:rPr lang="en-US"/>
              <a:t>Cloud Application Administrator</a:t>
            </a:r>
          </a:p>
          <a:p>
            <a:r>
              <a:rPr lang="en-US"/>
              <a:t>Owners – Can’t create but can update</a:t>
            </a:r>
          </a:p>
        </p:txBody>
      </p:sp>
      <p:pic>
        <p:nvPicPr>
          <p:cNvPr id="5" name="Picture 4">
            <a:extLst>
              <a:ext uri="{FF2B5EF4-FFF2-40B4-BE49-F238E27FC236}">
                <a16:creationId xmlns:a16="http://schemas.microsoft.com/office/drawing/2014/main" id="{E222528C-80C8-482D-8A7B-F516FCE99C47}"/>
              </a:ext>
            </a:extLst>
          </p:cNvPr>
          <p:cNvPicPr>
            <a:picLocks noChangeAspect="1"/>
          </p:cNvPicPr>
          <p:nvPr/>
        </p:nvPicPr>
        <p:blipFill>
          <a:blip r:embed="rId3"/>
          <a:stretch>
            <a:fillRect/>
          </a:stretch>
        </p:blipFill>
        <p:spPr>
          <a:xfrm>
            <a:off x="3048000" y="3474207"/>
            <a:ext cx="6096000" cy="2970209"/>
          </a:xfrm>
          <a:prstGeom prst="rect">
            <a:avLst/>
          </a:prstGeom>
        </p:spPr>
      </p:pic>
    </p:spTree>
    <p:extLst>
      <p:ext uri="{BB962C8B-B14F-4D97-AF65-F5344CB8AC3E}">
        <p14:creationId xmlns:p14="http://schemas.microsoft.com/office/powerpoint/2010/main" val="41766695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B701-0262-4F08-89A8-833AB305065E}"/>
              </a:ext>
            </a:extLst>
          </p:cNvPr>
          <p:cNvSpPr>
            <a:spLocks noGrp="1"/>
          </p:cNvSpPr>
          <p:nvPr>
            <p:ph type="title"/>
          </p:nvPr>
        </p:nvSpPr>
        <p:spPr/>
        <p:txBody>
          <a:bodyPr>
            <a:normAutofit/>
          </a:bodyPr>
          <a:lstStyle/>
          <a:p>
            <a:r>
              <a:rPr lang="en-US"/>
              <a:t>App Registration: Support account types?</a:t>
            </a:r>
          </a:p>
        </p:txBody>
      </p:sp>
      <p:grpSp>
        <p:nvGrpSpPr>
          <p:cNvPr id="6" name="Group 5">
            <a:extLst>
              <a:ext uri="{FF2B5EF4-FFF2-40B4-BE49-F238E27FC236}">
                <a16:creationId xmlns:a16="http://schemas.microsoft.com/office/drawing/2014/main" id="{3D2AA0BF-608D-464C-8832-5EE3CAAE3E86}"/>
              </a:ext>
            </a:extLst>
          </p:cNvPr>
          <p:cNvGrpSpPr/>
          <p:nvPr/>
        </p:nvGrpSpPr>
        <p:grpSpPr>
          <a:xfrm>
            <a:off x="1648926" y="2242399"/>
            <a:ext cx="8894147" cy="4516642"/>
            <a:chOff x="1648925" y="1580548"/>
            <a:chExt cx="8894147" cy="4516642"/>
          </a:xfrm>
        </p:grpSpPr>
        <p:pic>
          <p:nvPicPr>
            <p:cNvPr id="5" name="Picture 4">
              <a:extLst>
                <a:ext uri="{FF2B5EF4-FFF2-40B4-BE49-F238E27FC236}">
                  <a16:creationId xmlns:a16="http://schemas.microsoft.com/office/drawing/2014/main" id="{DBAB037E-F916-424F-8270-F0D457808126}"/>
                </a:ext>
              </a:extLst>
            </p:cNvPr>
            <p:cNvPicPr>
              <a:picLocks noChangeAspect="1"/>
            </p:cNvPicPr>
            <p:nvPr/>
          </p:nvPicPr>
          <p:blipFill>
            <a:blip r:embed="rId3"/>
            <a:stretch>
              <a:fillRect/>
            </a:stretch>
          </p:blipFill>
          <p:spPr>
            <a:xfrm>
              <a:off x="1648925" y="1580548"/>
              <a:ext cx="8894147" cy="4516642"/>
            </a:xfrm>
            <a:prstGeom prst="rect">
              <a:avLst/>
            </a:prstGeom>
          </p:spPr>
        </p:pic>
        <p:sp>
          <p:nvSpPr>
            <p:cNvPr id="4" name="Rectangle 3">
              <a:extLst>
                <a:ext uri="{FF2B5EF4-FFF2-40B4-BE49-F238E27FC236}">
                  <a16:creationId xmlns:a16="http://schemas.microsoft.com/office/drawing/2014/main" id="{DD6A0C11-5174-4D91-A25B-D10E39E9B9D9}"/>
                </a:ext>
              </a:extLst>
            </p:cNvPr>
            <p:cNvSpPr/>
            <p:nvPr/>
          </p:nvSpPr>
          <p:spPr bwMode="auto">
            <a:xfrm>
              <a:off x="1672046" y="3701143"/>
              <a:ext cx="8691154" cy="2229394"/>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8" name="Text Placeholder 2">
            <a:extLst>
              <a:ext uri="{FF2B5EF4-FFF2-40B4-BE49-F238E27FC236}">
                <a16:creationId xmlns:a16="http://schemas.microsoft.com/office/drawing/2014/main" id="{3F1B306C-E60D-4FEF-8F57-32FFBC394F34}"/>
              </a:ext>
            </a:extLst>
          </p:cNvPr>
          <p:cNvSpPr>
            <a:spLocks noGrp="1"/>
          </p:cNvSpPr>
          <p:nvPr>
            <p:ph type="body" sz="quarter" idx="10"/>
          </p:nvPr>
        </p:nvSpPr>
        <p:spPr>
          <a:xfrm>
            <a:off x="586740" y="1410789"/>
            <a:ext cx="11018520" cy="658337"/>
          </a:xfrm>
        </p:spPr>
        <p:txBody>
          <a:bodyPr/>
          <a:lstStyle/>
          <a:p>
            <a:r>
              <a:rPr lang="en-US"/>
              <a:t>Second required question when registering an app.</a:t>
            </a:r>
          </a:p>
          <a:p>
            <a:pPr lvl="1"/>
            <a:endParaRPr lang="en-US"/>
          </a:p>
        </p:txBody>
      </p:sp>
    </p:spTree>
    <p:extLst>
      <p:ext uri="{BB962C8B-B14F-4D97-AF65-F5344CB8AC3E}">
        <p14:creationId xmlns:p14="http://schemas.microsoft.com/office/powerpoint/2010/main" val="19139633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0BE7CB-807B-4858-BFBD-58ACFDA0A5B3}"/>
              </a:ext>
            </a:extLst>
          </p:cNvPr>
          <p:cNvSpPr>
            <a:spLocks noGrp="1"/>
          </p:cNvSpPr>
          <p:nvPr>
            <p:ph type="title"/>
          </p:nvPr>
        </p:nvSpPr>
        <p:spPr/>
        <p:txBody>
          <a:bodyPr/>
          <a:lstStyle/>
          <a:p>
            <a:r>
              <a:rPr lang="en-US" dirty="0"/>
              <a:t>Before we get started</a:t>
            </a:r>
          </a:p>
        </p:txBody>
      </p:sp>
      <p:sp>
        <p:nvSpPr>
          <p:cNvPr id="6" name="Text Placeholder 5">
            <a:extLst>
              <a:ext uri="{FF2B5EF4-FFF2-40B4-BE49-F238E27FC236}">
                <a16:creationId xmlns:a16="http://schemas.microsoft.com/office/drawing/2014/main" id="{56991CE7-89FA-4CED-B7B9-C325D284F265}"/>
              </a:ext>
            </a:extLst>
          </p:cNvPr>
          <p:cNvSpPr>
            <a:spLocks noGrp="1"/>
          </p:cNvSpPr>
          <p:nvPr>
            <p:ph type="body" sz="quarter" idx="10"/>
          </p:nvPr>
        </p:nvSpPr>
        <p:spPr>
          <a:xfrm>
            <a:off x="584200" y="1435497"/>
            <a:ext cx="11018520" cy="2499146"/>
          </a:xfrm>
        </p:spPr>
        <p:txBody>
          <a:bodyPr/>
          <a:lstStyle/>
          <a:p>
            <a:r>
              <a:rPr lang="en-US" dirty="0"/>
              <a:t>We are recording the sessions</a:t>
            </a:r>
          </a:p>
          <a:p>
            <a:r>
              <a:rPr lang="en-US" dirty="0"/>
              <a:t>Please mute your microphone</a:t>
            </a:r>
          </a:p>
          <a:p>
            <a:r>
              <a:rPr lang="en-US" dirty="0"/>
              <a:t>Please type your questions and comments into the chat</a:t>
            </a:r>
          </a:p>
          <a:p>
            <a:r>
              <a:rPr lang="en-US" dirty="0"/>
              <a:t>You can also come mute to ask a question or make a comment</a:t>
            </a:r>
          </a:p>
          <a:p>
            <a:r>
              <a:rPr lang="en-US" dirty="0"/>
              <a:t>Raise your hand in Teams, but this is harder for the presenter to see. </a:t>
            </a:r>
          </a:p>
        </p:txBody>
      </p:sp>
    </p:spTree>
    <p:extLst>
      <p:ext uri="{BB962C8B-B14F-4D97-AF65-F5344CB8AC3E}">
        <p14:creationId xmlns:p14="http://schemas.microsoft.com/office/powerpoint/2010/main" val="316115007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F598AE8-1B60-46AD-8E7B-2E81B3EB3C90}"/>
              </a:ext>
            </a:extLst>
          </p:cNvPr>
          <p:cNvGrpSpPr/>
          <p:nvPr/>
        </p:nvGrpSpPr>
        <p:grpSpPr>
          <a:xfrm>
            <a:off x="3576432" y="3691081"/>
            <a:ext cx="4521199" cy="3086100"/>
            <a:chOff x="3576432" y="3691081"/>
            <a:chExt cx="4521199" cy="3086100"/>
          </a:xfrm>
        </p:grpSpPr>
        <p:grpSp>
          <p:nvGrpSpPr>
            <p:cNvPr id="11" name="Group 10">
              <a:extLst>
                <a:ext uri="{FF2B5EF4-FFF2-40B4-BE49-F238E27FC236}">
                  <a16:creationId xmlns:a16="http://schemas.microsoft.com/office/drawing/2014/main" id="{59C5F9CB-C3C3-4CF0-BF42-59E529FCADA8}"/>
                </a:ext>
              </a:extLst>
            </p:cNvPr>
            <p:cNvGrpSpPr/>
            <p:nvPr/>
          </p:nvGrpSpPr>
          <p:grpSpPr>
            <a:xfrm>
              <a:off x="3576432" y="3691081"/>
              <a:ext cx="4521199" cy="3086100"/>
              <a:chOff x="4426431" y="1990592"/>
              <a:chExt cx="2642911" cy="1765416"/>
            </a:xfrm>
          </p:grpSpPr>
          <p:sp>
            <p:nvSpPr>
              <p:cNvPr id="17" name="Cloud">
                <a:extLst>
                  <a:ext uri="{FF2B5EF4-FFF2-40B4-BE49-F238E27FC236}">
                    <a16:creationId xmlns:a16="http://schemas.microsoft.com/office/drawing/2014/main" id="{C40CF037-3F5F-4317-A8AD-FB81505632AE}"/>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tx2">
                  <a:lumMod val="20000"/>
                  <a:lumOff val="80000"/>
                </a:schemeClr>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18" name="Picture 17">
                <a:extLst>
                  <a:ext uri="{FF2B5EF4-FFF2-40B4-BE49-F238E27FC236}">
                    <a16:creationId xmlns:a16="http://schemas.microsoft.com/office/drawing/2014/main" id="{5E04E1B3-C16C-4764-8834-E424FF34D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154" y="2079535"/>
                <a:ext cx="1084406" cy="1084405"/>
              </a:xfrm>
              <a:prstGeom prst="rect">
                <a:avLst/>
              </a:prstGeom>
            </p:spPr>
          </p:pic>
        </p:grpSp>
        <p:sp>
          <p:nvSpPr>
            <p:cNvPr id="4" name="TextBox 3">
              <a:extLst>
                <a:ext uri="{FF2B5EF4-FFF2-40B4-BE49-F238E27FC236}">
                  <a16:creationId xmlns:a16="http://schemas.microsoft.com/office/drawing/2014/main" id="{EFF09D57-1AB1-43C9-AFBA-EE2D25BD2051}"/>
                </a:ext>
              </a:extLst>
            </p:cNvPr>
            <p:cNvSpPr txBox="1"/>
            <p:nvPr/>
          </p:nvSpPr>
          <p:spPr>
            <a:xfrm>
              <a:off x="5033717" y="6451500"/>
              <a:ext cx="1697196" cy="307777"/>
            </a:xfrm>
            <a:prstGeom prst="rect">
              <a:avLst/>
            </a:prstGeom>
            <a:noFill/>
          </p:spPr>
          <p:txBody>
            <a:bodyPr wrap="none" lIns="0" tIns="0" rIns="0" bIns="0" rtlCol="0">
              <a:spAutoFit/>
            </a:bodyPr>
            <a:lstStyle/>
            <a:p>
              <a:pPr algn="l"/>
              <a:r>
                <a:rPr lang="en-US" sz="2000" err="1">
                  <a:ln w="0"/>
                  <a:effectLst>
                    <a:outerShdw blurRad="38100" dist="19050" dir="2700000" algn="tl" rotWithShape="0">
                      <a:schemeClr val="dk1">
                        <a:alpha val="40000"/>
                      </a:schemeClr>
                    </a:outerShdw>
                  </a:effectLst>
                </a:rPr>
                <a:t>Adatum</a:t>
              </a:r>
              <a:r>
                <a:rPr lang="en-US" sz="2000">
                  <a:ln w="0"/>
                  <a:effectLst>
                    <a:outerShdw blurRad="38100" dist="19050" dir="2700000" algn="tl" rotWithShape="0">
                      <a:schemeClr val="dk1">
                        <a:alpha val="40000"/>
                      </a:schemeClr>
                    </a:outerShdw>
                  </a:effectLst>
                </a:rPr>
                <a:t> tenant</a:t>
              </a:r>
            </a:p>
          </p:txBody>
        </p:sp>
      </p:grpSp>
      <p:sp>
        <p:nvSpPr>
          <p:cNvPr id="2" name="Title 1">
            <a:extLst>
              <a:ext uri="{FF2B5EF4-FFF2-40B4-BE49-F238E27FC236}">
                <a16:creationId xmlns:a16="http://schemas.microsoft.com/office/drawing/2014/main" id="{1446577D-2A8C-4DCF-9CF3-F5FC29C645DB}"/>
              </a:ext>
            </a:extLst>
          </p:cNvPr>
          <p:cNvSpPr>
            <a:spLocks noGrp="1"/>
          </p:cNvSpPr>
          <p:nvPr>
            <p:ph type="title"/>
          </p:nvPr>
        </p:nvSpPr>
        <p:spPr>
          <a:xfrm>
            <a:off x="588263" y="457200"/>
            <a:ext cx="11018520" cy="553998"/>
          </a:xfrm>
        </p:spPr>
        <p:txBody>
          <a:bodyPr>
            <a:normAutofit/>
          </a:bodyPr>
          <a:lstStyle/>
          <a:p>
            <a:r>
              <a:rPr lang="en-US"/>
              <a:t>“Accounts in this organizational directory only”</a:t>
            </a:r>
          </a:p>
        </p:txBody>
      </p:sp>
      <p:sp>
        <p:nvSpPr>
          <p:cNvPr id="3" name="Text Placeholder 2">
            <a:extLst>
              <a:ext uri="{FF2B5EF4-FFF2-40B4-BE49-F238E27FC236}">
                <a16:creationId xmlns:a16="http://schemas.microsoft.com/office/drawing/2014/main" id="{BD2D3207-606F-49A7-B16E-E8BB365B6125}"/>
              </a:ext>
            </a:extLst>
          </p:cNvPr>
          <p:cNvSpPr>
            <a:spLocks noGrp="1"/>
          </p:cNvSpPr>
          <p:nvPr>
            <p:ph type="body" sz="quarter" idx="10"/>
          </p:nvPr>
        </p:nvSpPr>
        <p:spPr>
          <a:xfrm>
            <a:off x="585788" y="1435100"/>
            <a:ext cx="11606212" cy="947952"/>
          </a:xfrm>
        </p:spPr>
        <p:txBody>
          <a:bodyPr/>
          <a:lstStyle/>
          <a:p>
            <a:r>
              <a:rPr lang="en-US"/>
              <a:t>Only allows users from the tenant where the app is registered</a:t>
            </a:r>
          </a:p>
          <a:p>
            <a:r>
              <a:rPr lang="en-US"/>
              <a:t>	Single-tenant</a:t>
            </a:r>
          </a:p>
        </p:txBody>
      </p:sp>
      <p:sp>
        <p:nvSpPr>
          <p:cNvPr id="12" name="Browser_4" title="Icon of a website or an app window">
            <a:extLst>
              <a:ext uri="{FF2B5EF4-FFF2-40B4-BE49-F238E27FC236}">
                <a16:creationId xmlns:a16="http://schemas.microsoft.com/office/drawing/2014/main" id="{597DA6C7-B987-4055-B4BB-06BAB8CFB6A0}"/>
              </a:ext>
            </a:extLst>
          </p:cNvPr>
          <p:cNvSpPr>
            <a:spLocks noChangeAspect="1" noEditPoints="1"/>
          </p:cNvSpPr>
          <p:nvPr/>
        </p:nvSpPr>
        <p:spPr bwMode="auto">
          <a:xfrm>
            <a:off x="4086425" y="5633841"/>
            <a:ext cx="935747" cy="69251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180C7DF9-2A00-4582-9178-F3469358B31E}"/>
              </a:ext>
            </a:extLst>
          </p:cNvPr>
          <p:cNvSpPr txBox="1"/>
          <p:nvPr/>
        </p:nvSpPr>
        <p:spPr>
          <a:xfrm>
            <a:off x="4295679" y="6358876"/>
            <a:ext cx="517237"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App</a:t>
            </a:r>
          </a:p>
        </p:txBody>
      </p:sp>
    </p:spTree>
    <p:extLst>
      <p:ext uri="{BB962C8B-B14F-4D97-AF65-F5344CB8AC3E}">
        <p14:creationId xmlns:p14="http://schemas.microsoft.com/office/powerpoint/2010/main" val="3930926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74FF795-5AF0-4A8A-BF94-F89E4D62CAD2}"/>
              </a:ext>
            </a:extLst>
          </p:cNvPr>
          <p:cNvGrpSpPr/>
          <p:nvPr/>
        </p:nvGrpSpPr>
        <p:grpSpPr>
          <a:xfrm>
            <a:off x="6521762" y="3655352"/>
            <a:ext cx="4521199" cy="3086100"/>
            <a:chOff x="3576432" y="3691081"/>
            <a:chExt cx="4521199" cy="3086100"/>
          </a:xfrm>
        </p:grpSpPr>
        <p:grpSp>
          <p:nvGrpSpPr>
            <p:cNvPr id="15" name="Group 14">
              <a:extLst>
                <a:ext uri="{FF2B5EF4-FFF2-40B4-BE49-F238E27FC236}">
                  <a16:creationId xmlns:a16="http://schemas.microsoft.com/office/drawing/2014/main" id="{70D75BE5-9899-4174-9EB3-FDCBF8534A56}"/>
                </a:ext>
              </a:extLst>
            </p:cNvPr>
            <p:cNvGrpSpPr/>
            <p:nvPr/>
          </p:nvGrpSpPr>
          <p:grpSpPr>
            <a:xfrm>
              <a:off x="3576432" y="3691081"/>
              <a:ext cx="4521199" cy="3086100"/>
              <a:chOff x="4426431" y="1990592"/>
              <a:chExt cx="2642911" cy="1765416"/>
            </a:xfrm>
          </p:grpSpPr>
          <p:sp>
            <p:nvSpPr>
              <p:cNvPr id="17" name="Cloud">
                <a:extLst>
                  <a:ext uri="{FF2B5EF4-FFF2-40B4-BE49-F238E27FC236}">
                    <a16:creationId xmlns:a16="http://schemas.microsoft.com/office/drawing/2014/main" id="{97777B8A-27F5-44E1-922E-B302B05BCF23}"/>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tx2">
                  <a:lumMod val="20000"/>
                  <a:lumOff val="80000"/>
                </a:schemeClr>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18" name="Picture 17">
                <a:extLst>
                  <a:ext uri="{FF2B5EF4-FFF2-40B4-BE49-F238E27FC236}">
                    <a16:creationId xmlns:a16="http://schemas.microsoft.com/office/drawing/2014/main" id="{BBE7939A-38CA-41C4-81F6-F0947E037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2154" y="2079535"/>
                <a:ext cx="1084406" cy="1084405"/>
              </a:xfrm>
              <a:prstGeom prst="rect">
                <a:avLst/>
              </a:prstGeom>
            </p:spPr>
          </p:pic>
        </p:grpSp>
        <p:sp>
          <p:nvSpPr>
            <p:cNvPr id="16" name="TextBox 15">
              <a:extLst>
                <a:ext uri="{FF2B5EF4-FFF2-40B4-BE49-F238E27FC236}">
                  <a16:creationId xmlns:a16="http://schemas.microsoft.com/office/drawing/2014/main" id="{5319D6E8-46FA-4B95-9DAD-6A462D90E321}"/>
                </a:ext>
              </a:extLst>
            </p:cNvPr>
            <p:cNvSpPr txBox="1"/>
            <p:nvPr/>
          </p:nvSpPr>
          <p:spPr>
            <a:xfrm>
              <a:off x="5033717" y="6451500"/>
              <a:ext cx="1697196" cy="307777"/>
            </a:xfrm>
            <a:prstGeom prst="rect">
              <a:avLst/>
            </a:prstGeom>
            <a:noFill/>
          </p:spPr>
          <p:txBody>
            <a:bodyPr wrap="none" lIns="0" tIns="0" rIns="0" bIns="0" rtlCol="0">
              <a:spAutoFit/>
            </a:bodyPr>
            <a:lstStyle/>
            <a:p>
              <a:pPr algn="l"/>
              <a:r>
                <a:rPr lang="en-US" sz="2000" err="1">
                  <a:ln w="0"/>
                  <a:effectLst>
                    <a:outerShdw blurRad="38100" dist="19050" dir="2700000" algn="tl" rotWithShape="0">
                      <a:schemeClr val="dk1">
                        <a:alpha val="40000"/>
                      </a:schemeClr>
                    </a:outerShdw>
                  </a:effectLst>
                </a:rPr>
                <a:t>Adatum</a:t>
              </a:r>
              <a:r>
                <a:rPr lang="en-US" sz="2000">
                  <a:ln w="0"/>
                  <a:effectLst>
                    <a:outerShdw blurRad="38100" dist="19050" dir="2700000" algn="tl" rotWithShape="0">
                      <a:schemeClr val="dk1">
                        <a:alpha val="40000"/>
                      </a:schemeClr>
                    </a:outerShdw>
                  </a:effectLst>
                </a:rPr>
                <a:t> tenant</a:t>
              </a:r>
            </a:p>
          </p:txBody>
        </p:sp>
      </p:grpSp>
      <p:sp>
        <p:nvSpPr>
          <p:cNvPr id="2" name="Title 1">
            <a:extLst>
              <a:ext uri="{FF2B5EF4-FFF2-40B4-BE49-F238E27FC236}">
                <a16:creationId xmlns:a16="http://schemas.microsoft.com/office/drawing/2014/main" id="{1446577D-2A8C-4DCF-9CF3-F5FC29C645DB}"/>
              </a:ext>
            </a:extLst>
          </p:cNvPr>
          <p:cNvSpPr>
            <a:spLocks noGrp="1"/>
          </p:cNvSpPr>
          <p:nvPr>
            <p:ph type="title"/>
          </p:nvPr>
        </p:nvSpPr>
        <p:spPr>
          <a:xfrm>
            <a:off x="588263" y="457200"/>
            <a:ext cx="11018520" cy="553998"/>
          </a:xfrm>
        </p:spPr>
        <p:txBody>
          <a:bodyPr/>
          <a:lstStyle/>
          <a:p>
            <a:r>
              <a:rPr lang="en-US"/>
              <a:t>Service Principal: Registering the app is not enough</a:t>
            </a:r>
          </a:p>
        </p:txBody>
      </p:sp>
      <p:sp>
        <p:nvSpPr>
          <p:cNvPr id="3" name="Text Placeholder 2">
            <a:extLst>
              <a:ext uri="{FF2B5EF4-FFF2-40B4-BE49-F238E27FC236}">
                <a16:creationId xmlns:a16="http://schemas.microsoft.com/office/drawing/2014/main" id="{BD2D3207-606F-49A7-B16E-E8BB365B6125}"/>
              </a:ext>
            </a:extLst>
          </p:cNvPr>
          <p:cNvSpPr>
            <a:spLocks noGrp="1"/>
          </p:cNvSpPr>
          <p:nvPr>
            <p:ph type="body" sz="quarter" idx="10"/>
          </p:nvPr>
        </p:nvSpPr>
        <p:spPr>
          <a:xfrm>
            <a:off x="586740" y="1166678"/>
            <a:ext cx="11018520" cy="3016210"/>
          </a:xfrm>
        </p:spPr>
        <p:txBody>
          <a:bodyPr/>
          <a:lstStyle/>
          <a:p>
            <a:r>
              <a:rPr lang="en-US"/>
              <a:t>Need:</a:t>
            </a:r>
          </a:p>
          <a:p>
            <a:r>
              <a:rPr lang="en-US"/>
              <a:t>	User and group application and role assignments</a:t>
            </a:r>
          </a:p>
          <a:p>
            <a:r>
              <a:rPr lang="en-US"/>
              <a:t>	Permissions granted to the application</a:t>
            </a:r>
          </a:p>
          <a:p>
            <a:r>
              <a:rPr lang="en-US"/>
              <a:t>	Policies including conditional access policy</a:t>
            </a:r>
          </a:p>
          <a:p>
            <a:r>
              <a:rPr lang="en-US"/>
              <a:t>	Alternate local settings for an application</a:t>
            </a:r>
          </a:p>
          <a:p>
            <a:r>
              <a:rPr lang="en-US"/>
              <a:t>Visible in </a:t>
            </a:r>
            <a:r>
              <a:rPr lang="en-US" i="1"/>
              <a:t>Enterprise Applications</a:t>
            </a:r>
          </a:p>
        </p:txBody>
      </p:sp>
      <p:pic>
        <p:nvPicPr>
          <p:cNvPr id="10" name="Graphic 9" descr="Network">
            <a:extLst>
              <a:ext uri="{FF2B5EF4-FFF2-40B4-BE49-F238E27FC236}">
                <a16:creationId xmlns:a16="http://schemas.microsoft.com/office/drawing/2014/main" id="{A69C282F-DF35-4687-B7ED-263730ED25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53600" y="5550585"/>
            <a:ext cx="688219" cy="688219"/>
          </a:xfrm>
          <a:prstGeom prst="rect">
            <a:avLst/>
          </a:prstGeom>
        </p:spPr>
      </p:pic>
      <p:cxnSp>
        <p:nvCxnSpPr>
          <p:cNvPr id="11" name="Straight Arrow Connector 10">
            <a:extLst>
              <a:ext uri="{FF2B5EF4-FFF2-40B4-BE49-F238E27FC236}">
                <a16:creationId xmlns:a16="http://schemas.microsoft.com/office/drawing/2014/main" id="{F6E4F2CF-1DAE-4EE5-A4F2-DF2B5EECDDB8}"/>
              </a:ext>
            </a:extLst>
          </p:cNvPr>
          <p:cNvCxnSpPr>
            <a:cxnSpLocks/>
          </p:cNvCxnSpPr>
          <p:nvPr/>
        </p:nvCxnSpPr>
        <p:spPr>
          <a:xfrm>
            <a:off x="7940863" y="5975832"/>
            <a:ext cx="1938464"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04C4BFD-3484-448F-AB5E-AEE1F90E851D}"/>
              </a:ext>
            </a:extLst>
          </p:cNvPr>
          <p:cNvSpPr txBox="1"/>
          <p:nvPr/>
        </p:nvSpPr>
        <p:spPr>
          <a:xfrm>
            <a:off x="9879327" y="6213916"/>
            <a:ext cx="574093"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SP</a:t>
            </a:r>
          </a:p>
        </p:txBody>
      </p:sp>
      <p:sp>
        <p:nvSpPr>
          <p:cNvPr id="5" name="Browser_4" title="Icon of a website or an app window">
            <a:extLst>
              <a:ext uri="{FF2B5EF4-FFF2-40B4-BE49-F238E27FC236}">
                <a16:creationId xmlns:a16="http://schemas.microsoft.com/office/drawing/2014/main" id="{971697E8-7AE7-41A2-9FF6-A772DCB04D9A}"/>
              </a:ext>
            </a:extLst>
          </p:cNvPr>
          <p:cNvSpPr>
            <a:spLocks noChangeAspect="1" noEditPoints="1"/>
          </p:cNvSpPr>
          <p:nvPr/>
        </p:nvSpPr>
        <p:spPr bwMode="auto">
          <a:xfrm>
            <a:off x="7005116" y="5629574"/>
            <a:ext cx="935747" cy="69251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sp>
        <p:nvSpPr>
          <p:cNvPr id="6" name="TextBox 5">
            <a:extLst>
              <a:ext uri="{FF2B5EF4-FFF2-40B4-BE49-F238E27FC236}">
                <a16:creationId xmlns:a16="http://schemas.microsoft.com/office/drawing/2014/main" id="{44EBE64D-E4A4-4488-B458-A3294B657428}"/>
              </a:ext>
            </a:extLst>
          </p:cNvPr>
          <p:cNvSpPr txBox="1"/>
          <p:nvPr/>
        </p:nvSpPr>
        <p:spPr>
          <a:xfrm>
            <a:off x="7252554" y="6356923"/>
            <a:ext cx="517237"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App</a:t>
            </a:r>
          </a:p>
        </p:txBody>
      </p:sp>
    </p:spTree>
    <p:extLst>
      <p:ext uri="{BB962C8B-B14F-4D97-AF65-F5344CB8AC3E}">
        <p14:creationId xmlns:p14="http://schemas.microsoft.com/office/powerpoint/2010/main" val="3116085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577D-2A8C-4DCF-9CF3-F5FC29C645DB}"/>
              </a:ext>
            </a:extLst>
          </p:cNvPr>
          <p:cNvSpPr>
            <a:spLocks noGrp="1"/>
          </p:cNvSpPr>
          <p:nvPr>
            <p:ph type="title"/>
          </p:nvPr>
        </p:nvSpPr>
        <p:spPr>
          <a:xfrm>
            <a:off x="588263" y="457200"/>
            <a:ext cx="11018520" cy="553998"/>
          </a:xfrm>
        </p:spPr>
        <p:txBody>
          <a:bodyPr/>
          <a:lstStyle/>
          <a:p>
            <a:r>
              <a:rPr lang="en-US"/>
              <a:t>“Accounts in any organizational directory”</a:t>
            </a:r>
          </a:p>
        </p:txBody>
      </p:sp>
      <p:sp>
        <p:nvSpPr>
          <p:cNvPr id="4" name="TextBox 3">
            <a:extLst>
              <a:ext uri="{FF2B5EF4-FFF2-40B4-BE49-F238E27FC236}">
                <a16:creationId xmlns:a16="http://schemas.microsoft.com/office/drawing/2014/main" id="{5FB094F0-2C64-4807-A958-98BB27AE976E}"/>
              </a:ext>
            </a:extLst>
          </p:cNvPr>
          <p:cNvSpPr txBox="1"/>
          <p:nvPr/>
        </p:nvSpPr>
        <p:spPr>
          <a:xfrm>
            <a:off x="286871" y="6427694"/>
            <a:ext cx="65" cy="307777"/>
          </a:xfrm>
          <a:prstGeom prst="rect">
            <a:avLst/>
          </a:prstGeom>
          <a:noFill/>
        </p:spPr>
        <p:txBody>
          <a:bodyPr wrap="none" lIns="0" tIns="0" rIns="0" bIns="0" rtlCol="0">
            <a:spAutoFit/>
          </a:bodyPr>
          <a:lstStyle/>
          <a:p>
            <a:pPr algn="l"/>
            <a:endParaRPr lang="en-US" sz="2000">
              <a:gradFill>
                <a:gsLst>
                  <a:gs pos="2917">
                    <a:schemeClr val="tx1"/>
                  </a:gs>
                  <a:gs pos="30000">
                    <a:schemeClr val="tx1"/>
                  </a:gs>
                </a:gsLst>
                <a:lin ang="5400000" scaled="0"/>
              </a:gradFill>
            </a:endParaRPr>
          </a:p>
        </p:txBody>
      </p:sp>
      <p:sp>
        <p:nvSpPr>
          <p:cNvPr id="3" name="Text Placeholder 2">
            <a:extLst>
              <a:ext uri="{FF2B5EF4-FFF2-40B4-BE49-F238E27FC236}">
                <a16:creationId xmlns:a16="http://schemas.microsoft.com/office/drawing/2014/main" id="{BD2D3207-606F-49A7-B16E-E8BB365B6125}"/>
              </a:ext>
            </a:extLst>
          </p:cNvPr>
          <p:cNvSpPr>
            <a:spLocks noGrp="1"/>
          </p:cNvSpPr>
          <p:nvPr>
            <p:ph type="body" sz="quarter" idx="10"/>
          </p:nvPr>
        </p:nvSpPr>
        <p:spPr>
          <a:xfrm>
            <a:off x="585788" y="1435100"/>
            <a:ext cx="11018837" cy="2130552"/>
          </a:xfrm>
        </p:spPr>
        <p:txBody>
          <a:bodyPr>
            <a:normAutofit fontScale="92500" lnSpcReduction="10000"/>
          </a:bodyPr>
          <a:lstStyle/>
          <a:p>
            <a:r>
              <a:rPr lang="en-US"/>
              <a:t>Allows users from any tenant </a:t>
            </a:r>
          </a:p>
          <a:p>
            <a:r>
              <a:rPr lang="en-US"/>
              <a:t>	</a:t>
            </a:r>
            <a:r>
              <a:rPr lang="en-US" b="1" i="1"/>
              <a:t>Multitenant</a:t>
            </a:r>
          </a:p>
          <a:p>
            <a:r>
              <a:rPr lang="en-US"/>
              <a:t>Can optionally include Microsoft personal accounts (Outlook.com, …)</a:t>
            </a:r>
          </a:p>
          <a:p>
            <a:r>
              <a:rPr lang="en-US"/>
              <a:t>Registered in its “Home” directory (same process as single-tenant)</a:t>
            </a:r>
          </a:p>
          <a:p>
            <a:r>
              <a:rPr lang="en-US"/>
              <a:t>Admins decide who can consent to apps in their tenant</a:t>
            </a:r>
          </a:p>
        </p:txBody>
      </p:sp>
      <p:grpSp>
        <p:nvGrpSpPr>
          <p:cNvPr id="20" name="Group 19">
            <a:extLst>
              <a:ext uri="{FF2B5EF4-FFF2-40B4-BE49-F238E27FC236}">
                <a16:creationId xmlns:a16="http://schemas.microsoft.com/office/drawing/2014/main" id="{EF0B74E2-653A-4698-92DE-68889F6367E8}"/>
              </a:ext>
            </a:extLst>
          </p:cNvPr>
          <p:cNvGrpSpPr/>
          <p:nvPr/>
        </p:nvGrpSpPr>
        <p:grpSpPr>
          <a:xfrm>
            <a:off x="6521762" y="3655352"/>
            <a:ext cx="4521199" cy="3086100"/>
            <a:chOff x="3576432" y="3691081"/>
            <a:chExt cx="4521199" cy="3086100"/>
          </a:xfrm>
        </p:grpSpPr>
        <p:grpSp>
          <p:nvGrpSpPr>
            <p:cNvPr id="21" name="Group 20">
              <a:extLst>
                <a:ext uri="{FF2B5EF4-FFF2-40B4-BE49-F238E27FC236}">
                  <a16:creationId xmlns:a16="http://schemas.microsoft.com/office/drawing/2014/main" id="{2ABE185F-D822-4BAE-B86E-8D5FC8572F00}"/>
                </a:ext>
              </a:extLst>
            </p:cNvPr>
            <p:cNvGrpSpPr/>
            <p:nvPr/>
          </p:nvGrpSpPr>
          <p:grpSpPr>
            <a:xfrm>
              <a:off x="3576432" y="3691081"/>
              <a:ext cx="4521199" cy="3086100"/>
              <a:chOff x="4426431" y="1990592"/>
              <a:chExt cx="2642911" cy="1765416"/>
            </a:xfrm>
          </p:grpSpPr>
          <p:sp>
            <p:nvSpPr>
              <p:cNvPr id="29" name="Cloud">
                <a:extLst>
                  <a:ext uri="{FF2B5EF4-FFF2-40B4-BE49-F238E27FC236}">
                    <a16:creationId xmlns:a16="http://schemas.microsoft.com/office/drawing/2014/main" id="{20C325C8-94AC-45CA-859A-EC737D3AFBF5}"/>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tx2">
                  <a:lumMod val="20000"/>
                  <a:lumOff val="80000"/>
                </a:schemeClr>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50D06586-57EF-43A8-A964-495F1D794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154" y="2079535"/>
                <a:ext cx="1084406" cy="1084405"/>
              </a:xfrm>
              <a:prstGeom prst="rect">
                <a:avLst/>
              </a:prstGeom>
            </p:spPr>
          </p:pic>
        </p:grpSp>
        <p:sp>
          <p:nvSpPr>
            <p:cNvPr id="22" name="TextBox 21">
              <a:extLst>
                <a:ext uri="{FF2B5EF4-FFF2-40B4-BE49-F238E27FC236}">
                  <a16:creationId xmlns:a16="http://schemas.microsoft.com/office/drawing/2014/main" id="{B425FB5F-3464-45A5-A4DE-BB4E4C345C5B}"/>
                </a:ext>
              </a:extLst>
            </p:cNvPr>
            <p:cNvSpPr txBox="1"/>
            <p:nvPr/>
          </p:nvSpPr>
          <p:spPr>
            <a:xfrm>
              <a:off x="5033717" y="6451500"/>
              <a:ext cx="1697196" cy="307777"/>
            </a:xfrm>
            <a:prstGeom prst="rect">
              <a:avLst/>
            </a:prstGeom>
            <a:noFill/>
          </p:spPr>
          <p:txBody>
            <a:bodyPr wrap="none" lIns="0" tIns="0" rIns="0" bIns="0" rtlCol="0">
              <a:spAutoFit/>
            </a:bodyPr>
            <a:lstStyle/>
            <a:p>
              <a:pPr algn="l"/>
              <a:r>
                <a:rPr lang="en-US" sz="2000" err="1">
                  <a:ln w="0"/>
                  <a:effectLst>
                    <a:outerShdw blurRad="38100" dist="19050" dir="2700000" algn="tl" rotWithShape="0">
                      <a:schemeClr val="dk1">
                        <a:alpha val="40000"/>
                      </a:schemeClr>
                    </a:outerShdw>
                  </a:effectLst>
                </a:rPr>
                <a:t>Adatum</a:t>
              </a:r>
              <a:r>
                <a:rPr lang="en-US" sz="2000">
                  <a:ln w="0"/>
                  <a:effectLst>
                    <a:outerShdw blurRad="38100" dist="19050" dir="2700000" algn="tl" rotWithShape="0">
                      <a:schemeClr val="dk1">
                        <a:alpha val="40000"/>
                      </a:schemeClr>
                    </a:outerShdw>
                  </a:effectLst>
                </a:rPr>
                <a:t> tenant</a:t>
              </a:r>
            </a:p>
          </p:txBody>
        </p:sp>
      </p:grpSp>
      <p:pic>
        <p:nvPicPr>
          <p:cNvPr id="31" name="Graphic 30" descr="Network">
            <a:extLst>
              <a:ext uri="{FF2B5EF4-FFF2-40B4-BE49-F238E27FC236}">
                <a16:creationId xmlns:a16="http://schemas.microsoft.com/office/drawing/2014/main" id="{92868AFF-19B1-45B0-9C42-EF66178168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53600" y="5550585"/>
            <a:ext cx="688219" cy="688219"/>
          </a:xfrm>
          <a:prstGeom prst="rect">
            <a:avLst/>
          </a:prstGeom>
        </p:spPr>
      </p:pic>
      <p:cxnSp>
        <p:nvCxnSpPr>
          <p:cNvPr id="32" name="Straight Arrow Connector 31">
            <a:extLst>
              <a:ext uri="{FF2B5EF4-FFF2-40B4-BE49-F238E27FC236}">
                <a16:creationId xmlns:a16="http://schemas.microsoft.com/office/drawing/2014/main" id="{4455BF8F-06D4-4B90-B291-145BFEE27F82}"/>
              </a:ext>
            </a:extLst>
          </p:cNvPr>
          <p:cNvCxnSpPr>
            <a:cxnSpLocks/>
          </p:cNvCxnSpPr>
          <p:nvPr/>
        </p:nvCxnSpPr>
        <p:spPr>
          <a:xfrm>
            <a:off x="7940863" y="5975832"/>
            <a:ext cx="1938464"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5F266D3-7C27-468D-BA66-EF780197584F}"/>
              </a:ext>
            </a:extLst>
          </p:cNvPr>
          <p:cNvSpPr txBox="1"/>
          <p:nvPr/>
        </p:nvSpPr>
        <p:spPr>
          <a:xfrm>
            <a:off x="9879327" y="6213916"/>
            <a:ext cx="574093"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SP</a:t>
            </a:r>
          </a:p>
        </p:txBody>
      </p:sp>
      <p:sp>
        <p:nvSpPr>
          <p:cNvPr id="34" name="Browser_4" title="Icon of a website or an app window">
            <a:extLst>
              <a:ext uri="{FF2B5EF4-FFF2-40B4-BE49-F238E27FC236}">
                <a16:creationId xmlns:a16="http://schemas.microsoft.com/office/drawing/2014/main" id="{5A47F1E0-99C1-46FD-9842-B209CEC00104}"/>
              </a:ext>
            </a:extLst>
          </p:cNvPr>
          <p:cNvSpPr>
            <a:spLocks noChangeAspect="1" noEditPoints="1"/>
          </p:cNvSpPr>
          <p:nvPr/>
        </p:nvSpPr>
        <p:spPr bwMode="auto">
          <a:xfrm>
            <a:off x="7005116" y="5629574"/>
            <a:ext cx="935747" cy="69251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sp>
        <p:nvSpPr>
          <p:cNvPr id="35" name="TextBox 34">
            <a:extLst>
              <a:ext uri="{FF2B5EF4-FFF2-40B4-BE49-F238E27FC236}">
                <a16:creationId xmlns:a16="http://schemas.microsoft.com/office/drawing/2014/main" id="{F2E9E99B-968B-4B18-89B9-F04189B91EEB}"/>
              </a:ext>
            </a:extLst>
          </p:cNvPr>
          <p:cNvSpPr txBox="1"/>
          <p:nvPr/>
        </p:nvSpPr>
        <p:spPr>
          <a:xfrm>
            <a:off x="7252554" y="6356923"/>
            <a:ext cx="517237"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App</a:t>
            </a:r>
          </a:p>
        </p:txBody>
      </p:sp>
    </p:spTree>
    <p:extLst>
      <p:ext uri="{BB962C8B-B14F-4D97-AF65-F5344CB8AC3E}">
        <p14:creationId xmlns:p14="http://schemas.microsoft.com/office/powerpoint/2010/main" val="2145265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47C41B48-733A-4BBC-8989-A2DA4DB9D218}"/>
              </a:ext>
            </a:extLst>
          </p:cNvPr>
          <p:cNvGrpSpPr/>
          <p:nvPr/>
        </p:nvGrpSpPr>
        <p:grpSpPr>
          <a:xfrm>
            <a:off x="6495123" y="3672608"/>
            <a:ext cx="4521199" cy="3086100"/>
            <a:chOff x="4426431" y="1990592"/>
            <a:chExt cx="2642911" cy="1765416"/>
          </a:xfrm>
        </p:grpSpPr>
        <p:sp>
          <p:nvSpPr>
            <p:cNvPr id="27" name="Cloud">
              <a:extLst>
                <a:ext uri="{FF2B5EF4-FFF2-40B4-BE49-F238E27FC236}">
                  <a16:creationId xmlns:a16="http://schemas.microsoft.com/office/drawing/2014/main" id="{EB532759-757A-4DF5-904F-708F6C89277D}"/>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accent4">
                <a:lumMod val="20000"/>
                <a:lumOff val="80000"/>
              </a:schemeClr>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28" name="Picture 27">
              <a:extLst>
                <a:ext uri="{FF2B5EF4-FFF2-40B4-BE49-F238E27FC236}">
                  <a16:creationId xmlns:a16="http://schemas.microsoft.com/office/drawing/2014/main" id="{DC194056-78F3-4311-BC10-F4E74F718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2154" y="2079535"/>
              <a:ext cx="1084406" cy="1084405"/>
            </a:xfrm>
            <a:prstGeom prst="rect">
              <a:avLst/>
            </a:prstGeom>
          </p:spPr>
        </p:pic>
      </p:grpSp>
      <p:pic>
        <p:nvPicPr>
          <p:cNvPr id="10" name="Graphic 9" descr="Network">
            <a:extLst>
              <a:ext uri="{FF2B5EF4-FFF2-40B4-BE49-F238E27FC236}">
                <a16:creationId xmlns:a16="http://schemas.microsoft.com/office/drawing/2014/main" id="{A69C282F-DF35-4687-B7ED-263730ED25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32867" y="5605694"/>
            <a:ext cx="688219" cy="688219"/>
          </a:xfrm>
          <a:prstGeom prst="rect">
            <a:avLst/>
          </a:prstGeom>
        </p:spPr>
      </p:pic>
      <p:sp>
        <p:nvSpPr>
          <p:cNvPr id="12" name="TextBox 11">
            <a:extLst>
              <a:ext uri="{FF2B5EF4-FFF2-40B4-BE49-F238E27FC236}">
                <a16:creationId xmlns:a16="http://schemas.microsoft.com/office/drawing/2014/main" id="{204C4BFD-3484-448F-AB5E-AEE1F90E851D}"/>
              </a:ext>
            </a:extLst>
          </p:cNvPr>
          <p:cNvSpPr txBox="1"/>
          <p:nvPr/>
        </p:nvSpPr>
        <p:spPr>
          <a:xfrm>
            <a:off x="9755177" y="6236938"/>
            <a:ext cx="574093"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SP</a:t>
            </a:r>
          </a:p>
        </p:txBody>
      </p:sp>
      <p:sp>
        <p:nvSpPr>
          <p:cNvPr id="19" name="Title 1">
            <a:extLst>
              <a:ext uri="{FF2B5EF4-FFF2-40B4-BE49-F238E27FC236}">
                <a16:creationId xmlns:a16="http://schemas.microsoft.com/office/drawing/2014/main" id="{9C52A7DB-8F11-4836-8A0C-CEE1F672AFCF}"/>
              </a:ext>
            </a:extLst>
          </p:cNvPr>
          <p:cNvSpPr>
            <a:spLocks noGrp="1"/>
          </p:cNvSpPr>
          <p:nvPr>
            <p:ph type="title"/>
          </p:nvPr>
        </p:nvSpPr>
        <p:spPr>
          <a:xfrm>
            <a:off x="588263" y="457200"/>
            <a:ext cx="11018520" cy="553998"/>
          </a:xfrm>
        </p:spPr>
        <p:txBody>
          <a:bodyPr/>
          <a:lstStyle/>
          <a:p>
            <a:r>
              <a:rPr lang="en-US"/>
              <a:t>“Accounts in any organizational directory”</a:t>
            </a:r>
          </a:p>
        </p:txBody>
      </p:sp>
      <p:sp>
        <p:nvSpPr>
          <p:cNvPr id="11" name="Text Placeholder 2">
            <a:extLst>
              <a:ext uri="{FF2B5EF4-FFF2-40B4-BE49-F238E27FC236}">
                <a16:creationId xmlns:a16="http://schemas.microsoft.com/office/drawing/2014/main" id="{E9E5B87D-15B3-4345-A81A-584A5C042C34}"/>
              </a:ext>
            </a:extLst>
          </p:cNvPr>
          <p:cNvSpPr>
            <a:spLocks noGrp="1"/>
          </p:cNvSpPr>
          <p:nvPr>
            <p:ph type="body" sz="quarter" idx="10"/>
          </p:nvPr>
        </p:nvSpPr>
        <p:spPr>
          <a:xfrm>
            <a:off x="585788" y="1435100"/>
            <a:ext cx="11018837" cy="2126977"/>
          </a:xfrm>
        </p:spPr>
        <p:txBody>
          <a:bodyPr>
            <a:normAutofit fontScale="92500" lnSpcReduction="10000"/>
          </a:bodyPr>
          <a:lstStyle/>
          <a:p>
            <a:r>
              <a:rPr lang="en-US"/>
              <a:t>Allows users from any tenant </a:t>
            </a:r>
          </a:p>
          <a:p>
            <a:r>
              <a:rPr lang="en-US"/>
              <a:t>	</a:t>
            </a:r>
            <a:r>
              <a:rPr lang="en-US" b="1" i="1"/>
              <a:t>Multitenant</a:t>
            </a:r>
          </a:p>
          <a:p>
            <a:r>
              <a:rPr lang="en-US"/>
              <a:t>Can optionally include Microsoft personal accounts (Outlook.com, …)</a:t>
            </a:r>
          </a:p>
          <a:p>
            <a:r>
              <a:rPr lang="en-US"/>
              <a:t>Registered in its “Home” directory (same process as single-tenant)</a:t>
            </a:r>
          </a:p>
          <a:p>
            <a:r>
              <a:rPr lang="en-US"/>
              <a:t>Admins decide who can consent to apps in their tenant</a:t>
            </a:r>
          </a:p>
        </p:txBody>
      </p:sp>
      <p:sp>
        <p:nvSpPr>
          <p:cNvPr id="4" name="TextBox 3">
            <a:extLst>
              <a:ext uri="{FF2B5EF4-FFF2-40B4-BE49-F238E27FC236}">
                <a16:creationId xmlns:a16="http://schemas.microsoft.com/office/drawing/2014/main" id="{741CF4AF-3F85-4DA3-A60C-5EB0C2FFB462}"/>
              </a:ext>
            </a:extLst>
          </p:cNvPr>
          <p:cNvSpPr txBox="1"/>
          <p:nvPr/>
        </p:nvSpPr>
        <p:spPr>
          <a:xfrm>
            <a:off x="7926952" y="6414388"/>
            <a:ext cx="1748107" cy="307777"/>
          </a:xfrm>
          <a:prstGeom prst="rect">
            <a:avLst/>
          </a:prstGeom>
          <a:noFill/>
        </p:spPr>
        <p:txBody>
          <a:bodyPr wrap="none" lIns="0" tIns="0" rIns="0" bIns="0" rtlCol="0">
            <a:spAutoFit/>
          </a:bodyPr>
          <a:lstStyle/>
          <a:p>
            <a:pPr algn="l"/>
            <a:r>
              <a:rPr lang="en-US" sz="2000">
                <a:ln w="0"/>
                <a:effectLst>
                  <a:outerShdw blurRad="38100" dist="19050" dir="2700000" algn="tl" rotWithShape="0">
                    <a:schemeClr val="dk1">
                      <a:alpha val="40000"/>
                    </a:schemeClr>
                  </a:outerShdw>
                </a:effectLst>
              </a:rPr>
              <a:t>Contoso tenant</a:t>
            </a:r>
          </a:p>
        </p:txBody>
      </p:sp>
      <p:grpSp>
        <p:nvGrpSpPr>
          <p:cNvPr id="21" name="Group 20">
            <a:extLst>
              <a:ext uri="{FF2B5EF4-FFF2-40B4-BE49-F238E27FC236}">
                <a16:creationId xmlns:a16="http://schemas.microsoft.com/office/drawing/2014/main" id="{4C09AF7C-C501-476B-8BE9-7B16028B9685}"/>
              </a:ext>
            </a:extLst>
          </p:cNvPr>
          <p:cNvGrpSpPr/>
          <p:nvPr/>
        </p:nvGrpSpPr>
        <p:grpSpPr>
          <a:xfrm>
            <a:off x="686149" y="3672608"/>
            <a:ext cx="4521199" cy="3086100"/>
            <a:chOff x="3576432" y="3691081"/>
            <a:chExt cx="4521199" cy="3086100"/>
          </a:xfrm>
        </p:grpSpPr>
        <p:grpSp>
          <p:nvGrpSpPr>
            <p:cNvPr id="22" name="Group 21">
              <a:extLst>
                <a:ext uri="{FF2B5EF4-FFF2-40B4-BE49-F238E27FC236}">
                  <a16:creationId xmlns:a16="http://schemas.microsoft.com/office/drawing/2014/main" id="{BC455AC8-F482-4ACA-B4EB-7A68DFD6FDCD}"/>
                </a:ext>
              </a:extLst>
            </p:cNvPr>
            <p:cNvGrpSpPr/>
            <p:nvPr/>
          </p:nvGrpSpPr>
          <p:grpSpPr>
            <a:xfrm>
              <a:off x="3576432" y="3691081"/>
              <a:ext cx="4521199" cy="3086100"/>
              <a:chOff x="4426431" y="1990592"/>
              <a:chExt cx="2642911" cy="1765416"/>
            </a:xfrm>
          </p:grpSpPr>
          <p:sp>
            <p:nvSpPr>
              <p:cNvPr id="25" name="Cloud">
                <a:extLst>
                  <a:ext uri="{FF2B5EF4-FFF2-40B4-BE49-F238E27FC236}">
                    <a16:creationId xmlns:a16="http://schemas.microsoft.com/office/drawing/2014/main" id="{86A1CFE3-FE85-424E-9B84-619428E060CE}"/>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tx2">
                  <a:lumMod val="20000"/>
                  <a:lumOff val="80000"/>
                </a:schemeClr>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26" name="Picture 25">
                <a:extLst>
                  <a:ext uri="{FF2B5EF4-FFF2-40B4-BE49-F238E27FC236}">
                    <a16:creationId xmlns:a16="http://schemas.microsoft.com/office/drawing/2014/main" id="{EEDBFD4D-13A8-4F14-9E86-22A1581CAD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2154" y="2079535"/>
                <a:ext cx="1084406" cy="1084405"/>
              </a:xfrm>
              <a:prstGeom prst="rect">
                <a:avLst/>
              </a:prstGeom>
            </p:spPr>
          </p:pic>
        </p:grpSp>
        <p:sp>
          <p:nvSpPr>
            <p:cNvPr id="23" name="TextBox 22">
              <a:extLst>
                <a:ext uri="{FF2B5EF4-FFF2-40B4-BE49-F238E27FC236}">
                  <a16:creationId xmlns:a16="http://schemas.microsoft.com/office/drawing/2014/main" id="{4DCC04A4-2C81-4B40-8D09-C8612E6B3F4A}"/>
                </a:ext>
              </a:extLst>
            </p:cNvPr>
            <p:cNvSpPr txBox="1"/>
            <p:nvPr/>
          </p:nvSpPr>
          <p:spPr>
            <a:xfrm>
              <a:off x="5033717" y="6451500"/>
              <a:ext cx="1697196" cy="307777"/>
            </a:xfrm>
            <a:prstGeom prst="rect">
              <a:avLst/>
            </a:prstGeom>
            <a:noFill/>
          </p:spPr>
          <p:txBody>
            <a:bodyPr wrap="none" lIns="0" tIns="0" rIns="0" bIns="0" rtlCol="0">
              <a:spAutoFit/>
            </a:bodyPr>
            <a:lstStyle/>
            <a:p>
              <a:pPr algn="l"/>
              <a:r>
                <a:rPr lang="en-US" sz="2000" err="1">
                  <a:ln w="0"/>
                  <a:effectLst>
                    <a:outerShdw blurRad="38100" dist="19050" dir="2700000" algn="tl" rotWithShape="0">
                      <a:schemeClr val="dk1">
                        <a:alpha val="40000"/>
                      </a:schemeClr>
                    </a:outerShdw>
                  </a:effectLst>
                </a:rPr>
                <a:t>Adatum</a:t>
              </a:r>
              <a:r>
                <a:rPr lang="en-US" sz="2000">
                  <a:ln w="0"/>
                  <a:effectLst>
                    <a:outerShdw blurRad="38100" dist="19050" dir="2700000" algn="tl" rotWithShape="0">
                      <a:schemeClr val="dk1">
                        <a:alpha val="40000"/>
                      </a:schemeClr>
                    </a:outerShdw>
                  </a:effectLst>
                </a:rPr>
                <a:t> tenant</a:t>
              </a:r>
            </a:p>
          </p:txBody>
        </p:sp>
      </p:grpSp>
      <p:pic>
        <p:nvPicPr>
          <p:cNvPr id="31" name="Graphic 30" descr="Network">
            <a:extLst>
              <a:ext uri="{FF2B5EF4-FFF2-40B4-BE49-F238E27FC236}">
                <a16:creationId xmlns:a16="http://schemas.microsoft.com/office/drawing/2014/main" id="{1F3403DF-584B-4B43-A8BF-DEBDDE0A4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8990" y="5616500"/>
            <a:ext cx="688219" cy="688219"/>
          </a:xfrm>
          <a:prstGeom prst="rect">
            <a:avLst/>
          </a:prstGeom>
        </p:spPr>
      </p:pic>
      <p:cxnSp>
        <p:nvCxnSpPr>
          <p:cNvPr id="32" name="Straight Arrow Connector 31">
            <a:extLst>
              <a:ext uri="{FF2B5EF4-FFF2-40B4-BE49-F238E27FC236}">
                <a16:creationId xmlns:a16="http://schemas.microsoft.com/office/drawing/2014/main" id="{7AE31271-45A0-4D28-8B02-79CD59BB9412}"/>
              </a:ext>
            </a:extLst>
          </p:cNvPr>
          <p:cNvCxnSpPr>
            <a:cxnSpLocks/>
          </p:cNvCxnSpPr>
          <p:nvPr/>
        </p:nvCxnSpPr>
        <p:spPr>
          <a:xfrm>
            <a:off x="2105250" y="5993088"/>
            <a:ext cx="7745607"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45C0E1D-24B1-4BC6-AD9D-7A2F8315F789}"/>
              </a:ext>
            </a:extLst>
          </p:cNvPr>
          <p:cNvSpPr txBox="1"/>
          <p:nvPr/>
        </p:nvSpPr>
        <p:spPr>
          <a:xfrm>
            <a:off x="4043714" y="6231172"/>
            <a:ext cx="574093"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SP</a:t>
            </a:r>
          </a:p>
        </p:txBody>
      </p:sp>
      <p:sp>
        <p:nvSpPr>
          <p:cNvPr id="34" name="Browser_4" title="Icon of a website or an app window">
            <a:extLst>
              <a:ext uri="{FF2B5EF4-FFF2-40B4-BE49-F238E27FC236}">
                <a16:creationId xmlns:a16="http://schemas.microsoft.com/office/drawing/2014/main" id="{4911D055-1755-4D2E-921A-0E5EF3B3015C}"/>
              </a:ext>
            </a:extLst>
          </p:cNvPr>
          <p:cNvSpPr>
            <a:spLocks noChangeAspect="1" noEditPoints="1"/>
          </p:cNvSpPr>
          <p:nvPr/>
        </p:nvSpPr>
        <p:spPr bwMode="auto">
          <a:xfrm>
            <a:off x="1169503" y="5646830"/>
            <a:ext cx="935747" cy="69251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sp>
        <p:nvSpPr>
          <p:cNvPr id="35" name="TextBox 34">
            <a:extLst>
              <a:ext uri="{FF2B5EF4-FFF2-40B4-BE49-F238E27FC236}">
                <a16:creationId xmlns:a16="http://schemas.microsoft.com/office/drawing/2014/main" id="{B6CC6BE8-7F70-400D-8CA0-C4AD8F77ED13}"/>
              </a:ext>
            </a:extLst>
          </p:cNvPr>
          <p:cNvSpPr txBox="1"/>
          <p:nvPr/>
        </p:nvSpPr>
        <p:spPr>
          <a:xfrm>
            <a:off x="1416941" y="6374179"/>
            <a:ext cx="517237"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App</a:t>
            </a:r>
          </a:p>
        </p:txBody>
      </p:sp>
    </p:spTree>
    <p:extLst>
      <p:ext uri="{BB962C8B-B14F-4D97-AF65-F5344CB8AC3E}">
        <p14:creationId xmlns:p14="http://schemas.microsoft.com/office/powerpoint/2010/main" val="719214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8839E4-D290-4670-9886-858F87683608}"/>
              </a:ext>
            </a:extLst>
          </p:cNvPr>
          <p:cNvSpPr>
            <a:spLocks noGrp="1"/>
          </p:cNvSpPr>
          <p:nvPr>
            <p:ph type="title"/>
          </p:nvPr>
        </p:nvSpPr>
        <p:spPr>
          <a:xfrm>
            <a:off x="585216" y="2534625"/>
            <a:ext cx="9144000" cy="997196"/>
          </a:xfrm>
        </p:spPr>
        <p:txBody>
          <a:bodyPr/>
          <a:lstStyle/>
          <a:p>
            <a:r>
              <a:rPr lang="en-US"/>
              <a:t>Demo</a:t>
            </a:r>
            <a:br>
              <a:rPr lang="en-US"/>
            </a:br>
            <a:r>
              <a:rPr lang="en-US"/>
              <a:t>Let’s go to the Azure AD Portal… </a:t>
            </a:r>
          </a:p>
        </p:txBody>
      </p:sp>
      <p:sp>
        <p:nvSpPr>
          <p:cNvPr id="2" name="Text Placeholder 1">
            <a:extLst>
              <a:ext uri="{FF2B5EF4-FFF2-40B4-BE49-F238E27FC236}">
                <a16:creationId xmlns:a16="http://schemas.microsoft.com/office/drawing/2014/main" id="{0B152742-89DA-4C49-BED5-CA634CFB0713}"/>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41216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D19B7A-A50C-4CF5-AB2B-D9713B5155C3}"/>
              </a:ext>
            </a:extLst>
          </p:cNvPr>
          <p:cNvSpPr>
            <a:spLocks noGrp="1"/>
          </p:cNvSpPr>
          <p:nvPr>
            <p:ph type="title"/>
          </p:nvPr>
        </p:nvSpPr>
        <p:spPr/>
        <p:txBody>
          <a:bodyPr/>
          <a:lstStyle/>
          <a:p>
            <a:r>
              <a:rPr lang="en-US"/>
              <a:t>Supported Identities</a:t>
            </a:r>
          </a:p>
        </p:txBody>
      </p:sp>
      <p:sp>
        <p:nvSpPr>
          <p:cNvPr id="6" name="Content Placeholder 5">
            <a:extLst>
              <a:ext uri="{FF2B5EF4-FFF2-40B4-BE49-F238E27FC236}">
                <a16:creationId xmlns:a16="http://schemas.microsoft.com/office/drawing/2014/main" id="{AB1A96FF-966B-4E13-9616-529E0A502F5A}"/>
              </a:ext>
            </a:extLst>
          </p:cNvPr>
          <p:cNvSpPr>
            <a:spLocks noGrp="1"/>
          </p:cNvSpPr>
          <p:nvPr>
            <p:ph idx="1"/>
          </p:nvPr>
        </p:nvSpPr>
        <p:spPr/>
        <p:txBody>
          <a:bodyPr/>
          <a:lstStyle/>
          <a:p>
            <a:r>
              <a:rPr lang="en-US"/>
              <a:t>Work or School Account</a:t>
            </a:r>
          </a:p>
          <a:p>
            <a:pPr lvl="1"/>
            <a:r>
              <a:rPr lang="en-US"/>
              <a:t>Azure AD </a:t>
            </a:r>
          </a:p>
          <a:p>
            <a:pPr lvl="1"/>
            <a:r>
              <a:rPr lang="en-US"/>
              <a:t>Enterprise users</a:t>
            </a:r>
          </a:p>
          <a:p>
            <a:r>
              <a:rPr lang="en-US"/>
              <a:t>Microsoft Account</a:t>
            </a:r>
          </a:p>
          <a:p>
            <a:pPr lvl="1"/>
            <a:r>
              <a:rPr lang="en-US"/>
              <a:t>Uses the same infrastructure as Azure AD</a:t>
            </a:r>
          </a:p>
          <a:p>
            <a:pPr lvl="1"/>
            <a:r>
              <a:rPr lang="en-US"/>
              <a:t>Consumer user</a:t>
            </a:r>
          </a:p>
          <a:p>
            <a:pPr lvl="1"/>
            <a:r>
              <a:rPr lang="en-US"/>
              <a:t>Often a medium or small business user</a:t>
            </a:r>
          </a:p>
          <a:p>
            <a:pPr lvl="1"/>
            <a:r>
              <a:rPr lang="en-US"/>
              <a:t>Outlook.com, Hotmail.com, skype.com, Xbox.com, …</a:t>
            </a:r>
          </a:p>
          <a:p>
            <a:pPr lvl="1"/>
            <a:endParaRPr lang="en-US"/>
          </a:p>
        </p:txBody>
      </p:sp>
    </p:spTree>
    <p:extLst>
      <p:ext uri="{BB962C8B-B14F-4D97-AF65-F5344CB8AC3E}">
        <p14:creationId xmlns:p14="http://schemas.microsoft.com/office/powerpoint/2010/main" val="4112100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07">
            <a:extLst>
              <a:ext uri="{FF2B5EF4-FFF2-40B4-BE49-F238E27FC236}">
                <a16:creationId xmlns:a16="http://schemas.microsoft.com/office/drawing/2014/main" id="{3DFB7B86-BD07-4A5F-931B-3E05031ECD2B}"/>
              </a:ext>
            </a:extLst>
          </p:cNvPr>
          <p:cNvGrpSpPr>
            <a:grpSpLocks noChangeAspect="1"/>
          </p:cNvGrpSpPr>
          <p:nvPr/>
        </p:nvGrpSpPr>
        <p:grpSpPr bwMode="auto">
          <a:xfrm>
            <a:off x="1065678" y="1428750"/>
            <a:ext cx="2370257" cy="5135563"/>
            <a:chOff x="3860" y="2040"/>
            <a:chExt cx="150" cy="325"/>
          </a:xfrm>
          <a:noFill/>
        </p:grpSpPr>
        <p:sp>
          <p:nvSpPr>
            <p:cNvPr id="27" name="Rectangle 208">
              <a:extLst>
                <a:ext uri="{FF2B5EF4-FFF2-40B4-BE49-F238E27FC236}">
                  <a16:creationId xmlns:a16="http://schemas.microsoft.com/office/drawing/2014/main" id="{31CB0E78-E170-443E-A686-D50E0CACEA0F}"/>
                </a:ext>
              </a:extLst>
            </p:cNvPr>
            <p:cNvSpPr>
              <a:spLocks noChangeArrowheads="1"/>
            </p:cNvSpPr>
            <p:nvPr/>
          </p:nvSpPr>
          <p:spPr bwMode="auto">
            <a:xfrm>
              <a:off x="3860" y="2071"/>
              <a:ext cx="150" cy="294"/>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2" name="Freeform 211">
              <a:extLst>
                <a:ext uri="{FF2B5EF4-FFF2-40B4-BE49-F238E27FC236}">
                  <a16:creationId xmlns:a16="http://schemas.microsoft.com/office/drawing/2014/main" id="{3FE56F62-3463-40B3-9142-358AF1C4C115}"/>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3" name="Rectangle 212">
              <a:extLst>
                <a:ext uri="{FF2B5EF4-FFF2-40B4-BE49-F238E27FC236}">
                  <a16:creationId xmlns:a16="http://schemas.microsoft.com/office/drawing/2014/main" id="{DC627BFB-4FF7-4411-9801-7C8F4042ED6C}"/>
                </a:ext>
              </a:extLst>
            </p:cNvPr>
            <p:cNvSpPr>
              <a:spLocks noChangeArrowheads="1"/>
            </p:cNvSpPr>
            <p:nvPr/>
          </p:nvSpPr>
          <p:spPr bwMode="auto">
            <a:xfrm>
              <a:off x="3888" y="2040"/>
              <a:ext cx="42" cy="31"/>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4" name="Rectangle 213">
              <a:extLst>
                <a:ext uri="{FF2B5EF4-FFF2-40B4-BE49-F238E27FC236}">
                  <a16:creationId xmlns:a16="http://schemas.microsoft.com/office/drawing/2014/main" id="{39702320-244C-4A33-8880-BB44F222B175}"/>
                </a:ext>
              </a:extLst>
            </p:cNvPr>
            <p:cNvSpPr>
              <a:spLocks noChangeArrowheads="1"/>
            </p:cNvSpPr>
            <p:nvPr/>
          </p:nvSpPr>
          <p:spPr bwMode="auto">
            <a:xfrm>
              <a:off x="3970"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5" name="Rectangle 214">
              <a:extLst>
                <a:ext uri="{FF2B5EF4-FFF2-40B4-BE49-F238E27FC236}">
                  <a16:creationId xmlns:a16="http://schemas.microsoft.com/office/drawing/2014/main" id="{88C3510E-4AAD-4944-B7D2-11D90CE25765}"/>
                </a:ext>
              </a:extLst>
            </p:cNvPr>
            <p:cNvSpPr>
              <a:spLocks noChangeArrowheads="1"/>
            </p:cNvSpPr>
            <p:nvPr/>
          </p:nvSpPr>
          <p:spPr bwMode="auto">
            <a:xfrm>
              <a:off x="3970"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6" name="Rectangle 215">
              <a:extLst>
                <a:ext uri="{FF2B5EF4-FFF2-40B4-BE49-F238E27FC236}">
                  <a16:creationId xmlns:a16="http://schemas.microsoft.com/office/drawing/2014/main" id="{81104053-27FE-4102-B6A2-681936CD7F41}"/>
                </a:ext>
              </a:extLst>
            </p:cNvPr>
            <p:cNvSpPr>
              <a:spLocks noChangeArrowheads="1"/>
            </p:cNvSpPr>
            <p:nvPr/>
          </p:nvSpPr>
          <p:spPr bwMode="auto">
            <a:xfrm>
              <a:off x="3970"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7" name="Rectangle 216">
              <a:extLst>
                <a:ext uri="{FF2B5EF4-FFF2-40B4-BE49-F238E27FC236}">
                  <a16:creationId xmlns:a16="http://schemas.microsoft.com/office/drawing/2014/main" id="{5DE653E5-67B2-439F-B73B-7173126FF264}"/>
                </a:ext>
              </a:extLst>
            </p:cNvPr>
            <p:cNvSpPr>
              <a:spLocks noChangeArrowheads="1"/>
            </p:cNvSpPr>
            <p:nvPr/>
          </p:nvSpPr>
          <p:spPr bwMode="auto">
            <a:xfrm>
              <a:off x="3970"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8" name="Rectangle 217">
              <a:extLst>
                <a:ext uri="{FF2B5EF4-FFF2-40B4-BE49-F238E27FC236}">
                  <a16:creationId xmlns:a16="http://schemas.microsoft.com/office/drawing/2014/main" id="{BD0B9257-4F49-4F5C-A42C-EAA690E6139E}"/>
                </a:ext>
              </a:extLst>
            </p:cNvPr>
            <p:cNvSpPr>
              <a:spLocks noChangeArrowheads="1"/>
            </p:cNvSpPr>
            <p:nvPr/>
          </p:nvSpPr>
          <p:spPr bwMode="auto">
            <a:xfrm>
              <a:off x="3970"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9" name="Rectangle 218">
              <a:extLst>
                <a:ext uri="{FF2B5EF4-FFF2-40B4-BE49-F238E27FC236}">
                  <a16:creationId xmlns:a16="http://schemas.microsoft.com/office/drawing/2014/main" id="{52307AC8-B24C-4B70-BAF8-0A2B318BC524}"/>
                </a:ext>
              </a:extLst>
            </p:cNvPr>
            <p:cNvSpPr>
              <a:spLocks noChangeArrowheads="1"/>
            </p:cNvSpPr>
            <p:nvPr/>
          </p:nvSpPr>
          <p:spPr bwMode="auto">
            <a:xfrm>
              <a:off x="3885"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0" name="Rectangle 219">
              <a:extLst>
                <a:ext uri="{FF2B5EF4-FFF2-40B4-BE49-F238E27FC236}">
                  <a16:creationId xmlns:a16="http://schemas.microsoft.com/office/drawing/2014/main" id="{6A9F2845-7972-4CE1-B9BF-5798AF51F72F}"/>
                </a:ext>
              </a:extLst>
            </p:cNvPr>
            <p:cNvSpPr>
              <a:spLocks noChangeArrowheads="1"/>
            </p:cNvSpPr>
            <p:nvPr/>
          </p:nvSpPr>
          <p:spPr bwMode="auto">
            <a:xfrm>
              <a:off x="3885"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1" name="Rectangle 220">
              <a:extLst>
                <a:ext uri="{FF2B5EF4-FFF2-40B4-BE49-F238E27FC236}">
                  <a16:creationId xmlns:a16="http://schemas.microsoft.com/office/drawing/2014/main" id="{611BA7D8-1A81-4998-BB90-60BB3EF9BDB2}"/>
                </a:ext>
              </a:extLst>
            </p:cNvPr>
            <p:cNvSpPr>
              <a:spLocks noChangeArrowheads="1"/>
            </p:cNvSpPr>
            <p:nvPr/>
          </p:nvSpPr>
          <p:spPr bwMode="auto">
            <a:xfrm>
              <a:off x="3885"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2" name="Rectangle 221">
              <a:extLst>
                <a:ext uri="{FF2B5EF4-FFF2-40B4-BE49-F238E27FC236}">
                  <a16:creationId xmlns:a16="http://schemas.microsoft.com/office/drawing/2014/main" id="{694099BE-1711-4C8F-9E3F-DC3C47E83837}"/>
                </a:ext>
              </a:extLst>
            </p:cNvPr>
            <p:cNvSpPr>
              <a:spLocks noChangeArrowheads="1"/>
            </p:cNvSpPr>
            <p:nvPr/>
          </p:nvSpPr>
          <p:spPr bwMode="auto">
            <a:xfrm>
              <a:off x="3885"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3" name="Rectangle 222">
              <a:extLst>
                <a:ext uri="{FF2B5EF4-FFF2-40B4-BE49-F238E27FC236}">
                  <a16:creationId xmlns:a16="http://schemas.microsoft.com/office/drawing/2014/main" id="{38AC7296-942F-440A-B2E1-DC51B1A227C4}"/>
                </a:ext>
              </a:extLst>
            </p:cNvPr>
            <p:cNvSpPr>
              <a:spLocks noChangeArrowheads="1"/>
            </p:cNvSpPr>
            <p:nvPr/>
          </p:nvSpPr>
          <p:spPr bwMode="auto">
            <a:xfrm>
              <a:off x="3885"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4" name="Rectangle 223">
              <a:extLst>
                <a:ext uri="{FF2B5EF4-FFF2-40B4-BE49-F238E27FC236}">
                  <a16:creationId xmlns:a16="http://schemas.microsoft.com/office/drawing/2014/main" id="{F1FF5898-725C-46D8-AEB6-4F409506C6A1}"/>
                </a:ext>
              </a:extLst>
            </p:cNvPr>
            <p:cNvSpPr>
              <a:spLocks noChangeArrowheads="1"/>
            </p:cNvSpPr>
            <p:nvPr/>
          </p:nvSpPr>
          <p:spPr bwMode="auto">
            <a:xfrm>
              <a:off x="3927"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5" name="Rectangle 224">
              <a:extLst>
                <a:ext uri="{FF2B5EF4-FFF2-40B4-BE49-F238E27FC236}">
                  <a16:creationId xmlns:a16="http://schemas.microsoft.com/office/drawing/2014/main" id="{50253DB0-66AA-40AB-B43F-165DD4BE8023}"/>
                </a:ext>
              </a:extLst>
            </p:cNvPr>
            <p:cNvSpPr>
              <a:spLocks noChangeArrowheads="1"/>
            </p:cNvSpPr>
            <p:nvPr/>
          </p:nvSpPr>
          <p:spPr bwMode="auto">
            <a:xfrm>
              <a:off x="3927"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6" name="Rectangle 225">
              <a:extLst>
                <a:ext uri="{FF2B5EF4-FFF2-40B4-BE49-F238E27FC236}">
                  <a16:creationId xmlns:a16="http://schemas.microsoft.com/office/drawing/2014/main" id="{B1D351AA-220E-4638-A377-2AB72E44EE03}"/>
                </a:ext>
              </a:extLst>
            </p:cNvPr>
            <p:cNvSpPr>
              <a:spLocks noChangeArrowheads="1"/>
            </p:cNvSpPr>
            <p:nvPr/>
          </p:nvSpPr>
          <p:spPr bwMode="auto">
            <a:xfrm>
              <a:off x="3927"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7" name="Rectangle 226">
              <a:extLst>
                <a:ext uri="{FF2B5EF4-FFF2-40B4-BE49-F238E27FC236}">
                  <a16:creationId xmlns:a16="http://schemas.microsoft.com/office/drawing/2014/main" id="{90A0578D-C727-4006-B937-C92CB4210CBB}"/>
                </a:ext>
              </a:extLst>
            </p:cNvPr>
            <p:cNvSpPr>
              <a:spLocks noChangeArrowheads="1"/>
            </p:cNvSpPr>
            <p:nvPr/>
          </p:nvSpPr>
          <p:spPr bwMode="auto">
            <a:xfrm>
              <a:off x="3927"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8" name="Rectangle 227">
              <a:extLst>
                <a:ext uri="{FF2B5EF4-FFF2-40B4-BE49-F238E27FC236}">
                  <a16:creationId xmlns:a16="http://schemas.microsoft.com/office/drawing/2014/main" id="{D09F15DC-0F5E-497E-A218-78E4F0E7836B}"/>
                </a:ext>
              </a:extLst>
            </p:cNvPr>
            <p:cNvSpPr>
              <a:spLocks noChangeArrowheads="1"/>
            </p:cNvSpPr>
            <p:nvPr/>
          </p:nvSpPr>
          <p:spPr bwMode="auto">
            <a:xfrm>
              <a:off x="3927"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3" name="Group 2">
            <a:extLst>
              <a:ext uri="{FF2B5EF4-FFF2-40B4-BE49-F238E27FC236}">
                <a16:creationId xmlns:a16="http://schemas.microsoft.com/office/drawing/2014/main" id="{CDB93482-19A6-4DE1-892E-C7CA98B93206}"/>
              </a:ext>
            </a:extLst>
          </p:cNvPr>
          <p:cNvGrpSpPr/>
          <p:nvPr/>
        </p:nvGrpSpPr>
        <p:grpSpPr>
          <a:xfrm>
            <a:off x="8951687" y="2136078"/>
            <a:ext cx="1655064" cy="1924899"/>
            <a:chOff x="8951687" y="2136078"/>
            <a:chExt cx="1655064" cy="1924899"/>
          </a:xfrm>
        </p:grpSpPr>
        <p:grpSp>
          <p:nvGrpSpPr>
            <p:cNvPr id="79" name="Group 78">
              <a:extLst>
                <a:ext uri="{FF2B5EF4-FFF2-40B4-BE49-F238E27FC236}">
                  <a16:creationId xmlns:a16="http://schemas.microsoft.com/office/drawing/2014/main" id="{0D9CA2FA-6BD1-41AD-AD23-1E11BE849489}"/>
                </a:ext>
              </a:extLst>
            </p:cNvPr>
            <p:cNvGrpSpPr/>
            <p:nvPr/>
          </p:nvGrpSpPr>
          <p:grpSpPr>
            <a:xfrm>
              <a:off x="8951687" y="2136078"/>
              <a:ext cx="1655064" cy="1655064"/>
              <a:chOff x="1675884" y="3199139"/>
              <a:chExt cx="986281" cy="986281"/>
            </a:xfrm>
          </p:grpSpPr>
          <p:sp>
            <p:nvSpPr>
              <p:cNvPr id="80" name="Oval 79">
                <a:extLst>
                  <a:ext uri="{FF2B5EF4-FFF2-40B4-BE49-F238E27FC236}">
                    <a16:creationId xmlns:a16="http://schemas.microsoft.com/office/drawing/2014/main" id="{1C105CEA-2D69-45C8-8F70-3821C7C07AF0}"/>
                  </a:ext>
                </a:extLst>
              </p:cNvPr>
              <p:cNvSpPr/>
              <p:nvPr/>
            </p:nvSpPr>
            <p:spPr bwMode="auto">
              <a:xfrm>
                <a:off x="1675884" y="3199139"/>
                <a:ext cx="986281" cy="986281"/>
              </a:xfrm>
              <a:prstGeom prst="ellipse">
                <a:avLst/>
              </a:prstGeom>
              <a:solidFill>
                <a:schemeClr val="bg1"/>
              </a:solidFill>
              <a:ln w="9525" cap="sq">
                <a:solidFill>
                  <a:schemeClr val="bg2">
                    <a:lumMod val="75000"/>
                  </a:schemeClr>
                </a:solidFill>
                <a:prstDash val="sysDot"/>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nvGrpSpPr>
              <p:cNvPr id="81" name="Group 80">
                <a:extLst>
                  <a:ext uri="{FF2B5EF4-FFF2-40B4-BE49-F238E27FC236}">
                    <a16:creationId xmlns:a16="http://schemas.microsoft.com/office/drawing/2014/main" id="{4D55CD2F-3205-424F-BC48-54CACC8168A2}"/>
                  </a:ext>
                </a:extLst>
              </p:cNvPr>
              <p:cNvGrpSpPr/>
              <p:nvPr/>
            </p:nvGrpSpPr>
            <p:grpSpPr>
              <a:xfrm>
                <a:off x="1833837" y="3421671"/>
                <a:ext cx="670376" cy="541218"/>
                <a:chOff x="1124660" y="2438555"/>
                <a:chExt cx="1323363" cy="1068399"/>
              </a:xfrm>
            </p:grpSpPr>
            <p:sp>
              <p:nvSpPr>
                <p:cNvPr id="82" name="Freeform 5">
                  <a:extLst>
                    <a:ext uri="{FF2B5EF4-FFF2-40B4-BE49-F238E27FC236}">
                      <a16:creationId xmlns:a16="http://schemas.microsoft.com/office/drawing/2014/main" id="{9B1ED0BF-8141-457B-B151-B557A4CB06DC}"/>
                    </a:ext>
                  </a:extLst>
                </p:cNvPr>
                <p:cNvSpPr>
                  <a:spLocks noEditPoints="1"/>
                </p:cNvSpPr>
                <p:nvPr/>
              </p:nvSpPr>
              <p:spPr bwMode="auto">
                <a:xfrm>
                  <a:off x="1610118" y="2948250"/>
                  <a:ext cx="837905" cy="55870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2700" cap="flat">
                  <a:solidFill>
                    <a:schemeClr val="accent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grpSp>
              <p:nvGrpSpPr>
                <p:cNvPr id="83" name="Group 82">
                  <a:extLst>
                    <a:ext uri="{FF2B5EF4-FFF2-40B4-BE49-F238E27FC236}">
                      <a16:creationId xmlns:a16="http://schemas.microsoft.com/office/drawing/2014/main" id="{95A2F89E-DC73-462F-9AA1-56CF389A7505}"/>
                    </a:ext>
                  </a:extLst>
                </p:cNvPr>
                <p:cNvGrpSpPr/>
                <p:nvPr/>
              </p:nvGrpSpPr>
              <p:grpSpPr>
                <a:xfrm>
                  <a:off x="1124660" y="2438555"/>
                  <a:ext cx="593820" cy="706058"/>
                  <a:chOff x="6447047" y="5804307"/>
                  <a:chExt cx="414034" cy="492291"/>
                </a:xfrm>
              </p:grpSpPr>
              <p:sp>
                <p:nvSpPr>
                  <p:cNvPr id="84" name="Freeform 9">
                    <a:extLst>
                      <a:ext uri="{FF2B5EF4-FFF2-40B4-BE49-F238E27FC236}">
                        <a16:creationId xmlns:a16="http://schemas.microsoft.com/office/drawing/2014/main" id="{2BC2DFF4-3B56-4EA4-97E7-268A28209F56}"/>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2700" cap="flat">
                    <a:solidFill>
                      <a:schemeClr val="accent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sp>
                <p:nvSpPr>
                  <p:cNvPr id="85" name="Oval 84">
                    <a:extLst>
                      <a:ext uri="{FF2B5EF4-FFF2-40B4-BE49-F238E27FC236}">
                        <a16:creationId xmlns:a16="http://schemas.microsoft.com/office/drawing/2014/main" id="{7D8ADB4C-2D03-4A69-86FE-6D66FA9D2313}"/>
                      </a:ext>
                    </a:extLst>
                  </p:cNvPr>
                  <p:cNvSpPr>
                    <a:spLocks noChangeArrowheads="1"/>
                  </p:cNvSpPr>
                  <p:nvPr/>
                </p:nvSpPr>
                <p:spPr bwMode="auto">
                  <a:xfrm>
                    <a:off x="6507270" y="5804307"/>
                    <a:ext cx="293587" cy="290228"/>
                  </a:xfrm>
                  <a:prstGeom prst="ellipse">
                    <a:avLst/>
                  </a:prstGeom>
                  <a:noFill/>
                  <a:ln w="12700" cap="flat">
                    <a:solidFill>
                      <a:schemeClr val="accent1"/>
                    </a:solidFill>
                    <a:prstDash val="sysDot"/>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grpSp>
          </p:grpSp>
        </p:grpSp>
        <p:sp>
          <p:nvSpPr>
            <p:cNvPr id="103" name="TextBox 102">
              <a:extLst>
                <a:ext uri="{FF2B5EF4-FFF2-40B4-BE49-F238E27FC236}">
                  <a16:creationId xmlns:a16="http://schemas.microsoft.com/office/drawing/2014/main" id="{0B6CF994-5FA1-4AFF-81DB-B914398AB07F}"/>
                </a:ext>
              </a:extLst>
            </p:cNvPr>
            <p:cNvSpPr txBox="1"/>
            <p:nvPr/>
          </p:nvSpPr>
          <p:spPr>
            <a:xfrm>
              <a:off x="9007269" y="3845533"/>
              <a:ext cx="1543901" cy="215444"/>
            </a:xfrm>
            <a:prstGeom prst="rect">
              <a:avLst/>
            </a:prstGeom>
            <a:noFill/>
          </p:spPr>
          <p:txBody>
            <a:bodyPr wrap="square" lIns="0" tIns="0" rIns="0" bIns="0" rtlCol="0">
              <a:spAutoFit/>
            </a:bodyPr>
            <a:lstStyle/>
            <a:p>
              <a:pPr algn="ctr"/>
              <a:r>
                <a:rPr lang="en-US" sz="1400">
                  <a:gradFill>
                    <a:gsLst>
                      <a:gs pos="2917">
                        <a:schemeClr val="tx1"/>
                      </a:gs>
                      <a:gs pos="30000">
                        <a:schemeClr val="tx1"/>
                      </a:gs>
                    </a:gsLst>
                    <a:lin ang="5400000" scaled="0"/>
                  </a:gradFill>
                </a:rPr>
                <a:t>User B</a:t>
              </a:r>
            </a:p>
          </p:txBody>
        </p:sp>
      </p:grpSp>
      <p:grpSp>
        <p:nvGrpSpPr>
          <p:cNvPr id="60" name="Group 207">
            <a:extLst>
              <a:ext uri="{FF2B5EF4-FFF2-40B4-BE49-F238E27FC236}">
                <a16:creationId xmlns:a16="http://schemas.microsoft.com/office/drawing/2014/main" id="{359F53F2-704B-4511-ADF1-23C027ACD669}"/>
              </a:ext>
            </a:extLst>
          </p:cNvPr>
          <p:cNvGrpSpPr>
            <a:grpSpLocks noChangeAspect="1"/>
          </p:cNvGrpSpPr>
          <p:nvPr/>
        </p:nvGrpSpPr>
        <p:grpSpPr bwMode="auto">
          <a:xfrm>
            <a:off x="8590962" y="1428750"/>
            <a:ext cx="2370257" cy="5135563"/>
            <a:chOff x="3860" y="2040"/>
            <a:chExt cx="150" cy="325"/>
          </a:xfrm>
          <a:noFill/>
        </p:grpSpPr>
        <p:sp>
          <p:nvSpPr>
            <p:cNvPr id="61" name="Rectangle 208">
              <a:extLst>
                <a:ext uri="{FF2B5EF4-FFF2-40B4-BE49-F238E27FC236}">
                  <a16:creationId xmlns:a16="http://schemas.microsoft.com/office/drawing/2014/main" id="{F5F96FC2-E182-4EB6-ADA4-C652B78AAC8E}"/>
                </a:ext>
              </a:extLst>
            </p:cNvPr>
            <p:cNvSpPr>
              <a:spLocks noChangeArrowheads="1"/>
            </p:cNvSpPr>
            <p:nvPr/>
          </p:nvSpPr>
          <p:spPr bwMode="auto">
            <a:xfrm>
              <a:off x="3860" y="2071"/>
              <a:ext cx="150" cy="294"/>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2" name="Freeform 211">
              <a:extLst>
                <a:ext uri="{FF2B5EF4-FFF2-40B4-BE49-F238E27FC236}">
                  <a16:creationId xmlns:a16="http://schemas.microsoft.com/office/drawing/2014/main" id="{1F3236B5-7F0B-4331-8E0D-2252BF9F7C5C}"/>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3" name="Rectangle 212">
              <a:extLst>
                <a:ext uri="{FF2B5EF4-FFF2-40B4-BE49-F238E27FC236}">
                  <a16:creationId xmlns:a16="http://schemas.microsoft.com/office/drawing/2014/main" id="{BDB9342D-A06E-4446-947B-7EB80FC1522F}"/>
                </a:ext>
              </a:extLst>
            </p:cNvPr>
            <p:cNvSpPr>
              <a:spLocks noChangeArrowheads="1"/>
            </p:cNvSpPr>
            <p:nvPr/>
          </p:nvSpPr>
          <p:spPr bwMode="auto">
            <a:xfrm>
              <a:off x="3888" y="2040"/>
              <a:ext cx="42" cy="31"/>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4" name="Rectangle 213">
              <a:extLst>
                <a:ext uri="{FF2B5EF4-FFF2-40B4-BE49-F238E27FC236}">
                  <a16:creationId xmlns:a16="http://schemas.microsoft.com/office/drawing/2014/main" id="{36803883-8470-41AC-8591-09BDBF7128E7}"/>
                </a:ext>
              </a:extLst>
            </p:cNvPr>
            <p:cNvSpPr>
              <a:spLocks noChangeArrowheads="1"/>
            </p:cNvSpPr>
            <p:nvPr/>
          </p:nvSpPr>
          <p:spPr bwMode="auto">
            <a:xfrm>
              <a:off x="3970"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5" name="Rectangle 214">
              <a:extLst>
                <a:ext uri="{FF2B5EF4-FFF2-40B4-BE49-F238E27FC236}">
                  <a16:creationId xmlns:a16="http://schemas.microsoft.com/office/drawing/2014/main" id="{AF0ABB88-C6E4-4AEC-957E-A2F799942C4E}"/>
                </a:ext>
              </a:extLst>
            </p:cNvPr>
            <p:cNvSpPr>
              <a:spLocks noChangeArrowheads="1"/>
            </p:cNvSpPr>
            <p:nvPr/>
          </p:nvSpPr>
          <p:spPr bwMode="auto">
            <a:xfrm>
              <a:off x="3970"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6" name="Rectangle 215">
              <a:extLst>
                <a:ext uri="{FF2B5EF4-FFF2-40B4-BE49-F238E27FC236}">
                  <a16:creationId xmlns:a16="http://schemas.microsoft.com/office/drawing/2014/main" id="{1256DAFB-858B-4147-99A6-D58325F84A72}"/>
                </a:ext>
              </a:extLst>
            </p:cNvPr>
            <p:cNvSpPr>
              <a:spLocks noChangeArrowheads="1"/>
            </p:cNvSpPr>
            <p:nvPr/>
          </p:nvSpPr>
          <p:spPr bwMode="auto">
            <a:xfrm>
              <a:off x="3970"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7" name="Rectangle 216">
              <a:extLst>
                <a:ext uri="{FF2B5EF4-FFF2-40B4-BE49-F238E27FC236}">
                  <a16:creationId xmlns:a16="http://schemas.microsoft.com/office/drawing/2014/main" id="{6BAF6035-F87E-45D3-A4A0-CE7E4A44A077}"/>
                </a:ext>
              </a:extLst>
            </p:cNvPr>
            <p:cNvSpPr>
              <a:spLocks noChangeArrowheads="1"/>
            </p:cNvSpPr>
            <p:nvPr/>
          </p:nvSpPr>
          <p:spPr bwMode="auto">
            <a:xfrm>
              <a:off x="3970"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8" name="Rectangle 217">
              <a:extLst>
                <a:ext uri="{FF2B5EF4-FFF2-40B4-BE49-F238E27FC236}">
                  <a16:creationId xmlns:a16="http://schemas.microsoft.com/office/drawing/2014/main" id="{B43B0BFB-20EF-4E91-91EC-4167D83B4292}"/>
                </a:ext>
              </a:extLst>
            </p:cNvPr>
            <p:cNvSpPr>
              <a:spLocks noChangeArrowheads="1"/>
            </p:cNvSpPr>
            <p:nvPr/>
          </p:nvSpPr>
          <p:spPr bwMode="auto">
            <a:xfrm>
              <a:off x="3970"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9" name="Rectangle 218">
              <a:extLst>
                <a:ext uri="{FF2B5EF4-FFF2-40B4-BE49-F238E27FC236}">
                  <a16:creationId xmlns:a16="http://schemas.microsoft.com/office/drawing/2014/main" id="{7928DCD8-7635-478D-9D28-E06C11321556}"/>
                </a:ext>
              </a:extLst>
            </p:cNvPr>
            <p:cNvSpPr>
              <a:spLocks noChangeArrowheads="1"/>
            </p:cNvSpPr>
            <p:nvPr/>
          </p:nvSpPr>
          <p:spPr bwMode="auto">
            <a:xfrm>
              <a:off x="3885"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0" name="Rectangle 219">
              <a:extLst>
                <a:ext uri="{FF2B5EF4-FFF2-40B4-BE49-F238E27FC236}">
                  <a16:creationId xmlns:a16="http://schemas.microsoft.com/office/drawing/2014/main" id="{06D85507-BB7E-4C10-8C6B-483E2902176F}"/>
                </a:ext>
              </a:extLst>
            </p:cNvPr>
            <p:cNvSpPr>
              <a:spLocks noChangeArrowheads="1"/>
            </p:cNvSpPr>
            <p:nvPr/>
          </p:nvSpPr>
          <p:spPr bwMode="auto">
            <a:xfrm>
              <a:off x="3885"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1" name="Rectangle 220">
              <a:extLst>
                <a:ext uri="{FF2B5EF4-FFF2-40B4-BE49-F238E27FC236}">
                  <a16:creationId xmlns:a16="http://schemas.microsoft.com/office/drawing/2014/main" id="{E856FC1F-4D7D-4E87-8BED-B68CA5FB593A}"/>
                </a:ext>
              </a:extLst>
            </p:cNvPr>
            <p:cNvSpPr>
              <a:spLocks noChangeArrowheads="1"/>
            </p:cNvSpPr>
            <p:nvPr/>
          </p:nvSpPr>
          <p:spPr bwMode="auto">
            <a:xfrm>
              <a:off x="3885"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2" name="Rectangle 221">
              <a:extLst>
                <a:ext uri="{FF2B5EF4-FFF2-40B4-BE49-F238E27FC236}">
                  <a16:creationId xmlns:a16="http://schemas.microsoft.com/office/drawing/2014/main" id="{DF54E572-E3C0-4EB1-A9D1-9A307FAB6B64}"/>
                </a:ext>
              </a:extLst>
            </p:cNvPr>
            <p:cNvSpPr>
              <a:spLocks noChangeArrowheads="1"/>
            </p:cNvSpPr>
            <p:nvPr/>
          </p:nvSpPr>
          <p:spPr bwMode="auto">
            <a:xfrm>
              <a:off x="3885"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3" name="Rectangle 222">
              <a:extLst>
                <a:ext uri="{FF2B5EF4-FFF2-40B4-BE49-F238E27FC236}">
                  <a16:creationId xmlns:a16="http://schemas.microsoft.com/office/drawing/2014/main" id="{B7419A12-5138-4A3A-ABC9-84117ECD0082}"/>
                </a:ext>
              </a:extLst>
            </p:cNvPr>
            <p:cNvSpPr>
              <a:spLocks noChangeArrowheads="1"/>
            </p:cNvSpPr>
            <p:nvPr/>
          </p:nvSpPr>
          <p:spPr bwMode="auto">
            <a:xfrm>
              <a:off x="3885"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4" name="Rectangle 223">
              <a:extLst>
                <a:ext uri="{FF2B5EF4-FFF2-40B4-BE49-F238E27FC236}">
                  <a16:creationId xmlns:a16="http://schemas.microsoft.com/office/drawing/2014/main" id="{3F57830D-6CA3-4204-B4A7-F9FA2F5DEB4D}"/>
                </a:ext>
              </a:extLst>
            </p:cNvPr>
            <p:cNvSpPr>
              <a:spLocks noChangeArrowheads="1"/>
            </p:cNvSpPr>
            <p:nvPr/>
          </p:nvSpPr>
          <p:spPr bwMode="auto">
            <a:xfrm>
              <a:off x="3927"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5" name="Rectangle 224">
              <a:extLst>
                <a:ext uri="{FF2B5EF4-FFF2-40B4-BE49-F238E27FC236}">
                  <a16:creationId xmlns:a16="http://schemas.microsoft.com/office/drawing/2014/main" id="{6CD6BEAE-5238-4A28-8E8B-59D766D2FD60}"/>
                </a:ext>
              </a:extLst>
            </p:cNvPr>
            <p:cNvSpPr>
              <a:spLocks noChangeArrowheads="1"/>
            </p:cNvSpPr>
            <p:nvPr/>
          </p:nvSpPr>
          <p:spPr bwMode="auto">
            <a:xfrm>
              <a:off x="3927"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6" name="Rectangle 225">
              <a:extLst>
                <a:ext uri="{FF2B5EF4-FFF2-40B4-BE49-F238E27FC236}">
                  <a16:creationId xmlns:a16="http://schemas.microsoft.com/office/drawing/2014/main" id="{5EF92A67-5896-4596-8892-1463F28E2766}"/>
                </a:ext>
              </a:extLst>
            </p:cNvPr>
            <p:cNvSpPr>
              <a:spLocks noChangeArrowheads="1"/>
            </p:cNvSpPr>
            <p:nvPr/>
          </p:nvSpPr>
          <p:spPr bwMode="auto">
            <a:xfrm>
              <a:off x="3927"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7" name="Rectangle 226">
              <a:extLst>
                <a:ext uri="{FF2B5EF4-FFF2-40B4-BE49-F238E27FC236}">
                  <a16:creationId xmlns:a16="http://schemas.microsoft.com/office/drawing/2014/main" id="{FAA39145-8FCB-4D57-BDBB-CD57ED57A86A}"/>
                </a:ext>
              </a:extLst>
            </p:cNvPr>
            <p:cNvSpPr>
              <a:spLocks noChangeArrowheads="1"/>
            </p:cNvSpPr>
            <p:nvPr/>
          </p:nvSpPr>
          <p:spPr bwMode="auto">
            <a:xfrm>
              <a:off x="3927"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8" name="Rectangle 227">
              <a:extLst>
                <a:ext uri="{FF2B5EF4-FFF2-40B4-BE49-F238E27FC236}">
                  <a16:creationId xmlns:a16="http://schemas.microsoft.com/office/drawing/2014/main" id="{9D0D3EA0-DCCB-4A0D-A4CC-2785A61F9673}"/>
                </a:ext>
              </a:extLst>
            </p:cNvPr>
            <p:cNvSpPr>
              <a:spLocks noChangeArrowheads="1"/>
            </p:cNvSpPr>
            <p:nvPr/>
          </p:nvSpPr>
          <p:spPr bwMode="auto">
            <a:xfrm>
              <a:off x="3927"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sp>
        <p:nvSpPr>
          <p:cNvPr id="2" name="Title 1">
            <a:extLst>
              <a:ext uri="{FF2B5EF4-FFF2-40B4-BE49-F238E27FC236}">
                <a16:creationId xmlns:a16="http://schemas.microsoft.com/office/drawing/2014/main" id="{4C484D8F-F2C2-4E99-8262-1B5126EF2AF4}"/>
              </a:ext>
            </a:extLst>
          </p:cNvPr>
          <p:cNvSpPr>
            <a:spLocks noGrp="1"/>
          </p:cNvSpPr>
          <p:nvPr>
            <p:ph type="title"/>
          </p:nvPr>
        </p:nvSpPr>
        <p:spPr/>
        <p:txBody>
          <a:bodyPr/>
          <a:lstStyle/>
          <a:p>
            <a:r>
              <a:rPr lang="en-US"/>
              <a:t>Multitenant App vs External Identities (aka B2B)  </a:t>
            </a:r>
          </a:p>
        </p:txBody>
      </p:sp>
      <p:grpSp>
        <p:nvGrpSpPr>
          <p:cNvPr id="19" name="Group 18">
            <a:extLst>
              <a:ext uri="{FF2B5EF4-FFF2-40B4-BE49-F238E27FC236}">
                <a16:creationId xmlns:a16="http://schemas.microsoft.com/office/drawing/2014/main" id="{56CD3F94-B837-4BA3-BB38-C9E40BB25DFF}"/>
              </a:ext>
            </a:extLst>
          </p:cNvPr>
          <p:cNvGrpSpPr/>
          <p:nvPr/>
        </p:nvGrpSpPr>
        <p:grpSpPr>
          <a:xfrm>
            <a:off x="1423275" y="2144631"/>
            <a:ext cx="1655064" cy="1655064"/>
            <a:chOff x="1675884" y="3199139"/>
            <a:chExt cx="986281" cy="986281"/>
          </a:xfrm>
          <a:solidFill>
            <a:schemeClr val="tx2">
              <a:lumMod val="20000"/>
              <a:lumOff val="80000"/>
            </a:schemeClr>
          </a:solidFill>
        </p:grpSpPr>
        <p:sp>
          <p:nvSpPr>
            <p:cNvPr id="20" name="Oval 19">
              <a:extLst>
                <a:ext uri="{FF2B5EF4-FFF2-40B4-BE49-F238E27FC236}">
                  <a16:creationId xmlns:a16="http://schemas.microsoft.com/office/drawing/2014/main" id="{1E6FC44B-2EEA-4D9E-873A-CD15E9B50BB0}"/>
                </a:ext>
              </a:extLst>
            </p:cNvPr>
            <p:cNvSpPr/>
            <p:nvPr/>
          </p:nvSpPr>
          <p:spPr bwMode="auto">
            <a:xfrm>
              <a:off x="1675884" y="3199139"/>
              <a:ext cx="986281" cy="986281"/>
            </a:xfrm>
            <a:prstGeom prst="ellipse">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nvGrpSpPr>
            <p:cNvPr id="21" name="Group 20">
              <a:extLst>
                <a:ext uri="{FF2B5EF4-FFF2-40B4-BE49-F238E27FC236}">
                  <a16:creationId xmlns:a16="http://schemas.microsoft.com/office/drawing/2014/main" id="{51FEABE7-AE57-4716-B0AD-67FC83310CD2}"/>
                </a:ext>
              </a:extLst>
            </p:cNvPr>
            <p:cNvGrpSpPr/>
            <p:nvPr/>
          </p:nvGrpSpPr>
          <p:grpSpPr>
            <a:xfrm>
              <a:off x="1833837" y="3421671"/>
              <a:ext cx="670376" cy="541218"/>
              <a:chOff x="1124660" y="2438555"/>
              <a:chExt cx="1323363" cy="1068399"/>
            </a:xfrm>
            <a:grpFill/>
          </p:grpSpPr>
          <p:sp>
            <p:nvSpPr>
              <p:cNvPr id="22" name="Freeform 5">
                <a:extLst>
                  <a:ext uri="{FF2B5EF4-FFF2-40B4-BE49-F238E27FC236}">
                    <a16:creationId xmlns:a16="http://schemas.microsoft.com/office/drawing/2014/main" id="{22DF074B-C3D4-404D-8D59-F04308482667}"/>
                  </a:ext>
                </a:extLst>
              </p:cNvPr>
              <p:cNvSpPr>
                <a:spLocks noEditPoints="1"/>
              </p:cNvSpPr>
              <p:nvPr/>
            </p:nvSpPr>
            <p:spPr bwMode="auto">
              <a:xfrm>
                <a:off x="1610118" y="2948250"/>
                <a:ext cx="837905" cy="55870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grpFill/>
              <a:ln w="12700" cap="flat">
                <a:solidFill>
                  <a:schemeClr val="accent1"/>
                </a:solidFill>
                <a:prstDash val="solid"/>
                <a:miter lim="800000"/>
                <a:headEnd/>
                <a:tailEnd/>
              </a:ln>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grpSp>
            <p:nvGrpSpPr>
              <p:cNvPr id="23" name="Group 22">
                <a:extLst>
                  <a:ext uri="{FF2B5EF4-FFF2-40B4-BE49-F238E27FC236}">
                    <a16:creationId xmlns:a16="http://schemas.microsoft.com/office/drawing/2014/main" id="{B6716EC8-AC6B-44A0-8BD9-6D66A55BA528}"/>
                  </a:ext>
                </a:extLst>
              </p:cNvPr>
              <p:cNvGrpSpPr/>
              <p:nvPr/>
            </p:nvGrpSpPr>
            <p:grpSpPr>
              <a:xfrm>
                <a:off x="1124660" y="2438555"/>
                <a:ext cx="593820" cy="706058"/>
                <a:chOff x="6447047" y="5804307"/>
                <a:chExt cx="414034" cy="492291"/>
              </a:xfrm>
              <a:grpFill/>
            </p:grpSpPr>
            <p:sp>
              <p:nvSpPr>
                <p:cNvPr id="29" name="Freeform 9">
                  <a:extLst>
                    <a:ext uri="{FF2B5EF4-FFF2-40B4-BE49-F238E27FC236}">
                      <a16:creationId xmlns:a16="http://schemas.microsoft.com/office/drawing/2014/main" id="{EE647BA4-83E5-4555-B44A-0C68B23B23DF}"/>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grpFill/>
                <a:ln w="12700" cap="flat">
                  <a:solidFill>
                    <a:schemeClr val="accent1"/>
                  </a:solidFill>
                  <a:prstDash val="solid"/>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sp>
              <p:nvSpPr>
                <p:cNvPr id="30" name="Oval 29">
                  <a:extLst>
                    <a:ext uri="{FF2B5EF4-FFF2-40B4-BE49-F238E27FC236}">
                      <a16:creationId xmlns:a16="http://schemas.microsoft.com/office/drawing/2014/main" id="{2440525C-D24D-4468-A2AF-27B3F985DFC3}"/>
                    </a:ext>
                  </a:extLst>
                </p:cNvPr>
                <p:cNvSpPr>
                  <a:spLocks noChangeArrowheads="1"/>
                </p:cNvSpPr>
                <p:nvPr/>
              </p:nvSpPr>
              <p:spPr bwMode="auto">
                <a:xfrm>
                  <a:off x="6507270" y="5804307"/>
                  <a:ext cx="293587" cy="290228"/>
                </a:xfrm>
                <a:prstGeom prst="ellipse">
                  <a:avLst/>
                </a:prstGeom>
                <a:grpFill/>
                <a:ln w="12700" cap="flat">
                  <a:solidFill>
                    <a:schemeClr val="accent1"/>
                  </a:solidFill>
                  <a:prstDash val="solid"/>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grpSp>
        </p:grpSp>
      </p:grpSp>
      <p:sp>
        <p:nvSpPr>
          <p:cNvPr id="10" name="TextBox 9">
            <a:extLst>
              <a:ext uri="{FF2B5EF4-FFF2-40B4-BE49-F238E27FC236}">
                <a16:creationId xmlns:a16="http://schemas.microsoft.com/office/drawing/2014/main" id="{03148B4F-4B1E-48CC-97A2-14E71A967CE7}"/>
              </a:ext>
            </a:extLst>
          </p:cNvPr>
          <p:cNvSpPr txBox="1"/>
          <p:nvPr/>
        </p:nvSpPr>
        <p:spPr>
          <a:xfrm>
            <a:off x="1523370" y="3845533"/>
            <a:ext cx="1454874" cy="215444"/>
          </a:xfrm>
          <a:prstGeom prst="rect">
            <a:avLst/>
          </a:prstGeom>
          <a:noFill/>
        </p:spPr>
        <p:txBody>
          <a:bodyPr wrap="square" lIns="0" tIns="0" rIns="0" bIns="0" rtlCol="0">
            <a:spAutoFit/>
          </a:bodyPr>
          <a:lstStyle/>
          <a:p>
            <a:pPr algn="ctr"/>
            <a:r>
              <a:rPr lang="en-US" sz="1400">
                <a:gradFill>
                  <a:gsLst>
                    <a:gs pos="2917">
                      <a:schemeClr val="tx1"/>
                    </a:gs>
                    <a:gs pos="30000">
                      <a:schemeClr val="tx1"/>
                    </a:gs>
                  </a:gsLst>
                  <a:lin ang="5400000" scaled="0"/>
                </a:gradFill>
              </a:rPr>
              <a:t>User A</a:t>
            </a:r>
          </a:p>
        </p:txBody>
      </p:sp>
      <p:sp>
        <p:nvSpPr>
          <p:cNvPr id="11" name="TextBox 10">
            <a:extLst>
              <a:ext uri="{FF2B5EF4-FFF2-40B4-BE49-F238E27FC236}">
                <a16:creationId xmlns:a16="http://schemas.microsoft.com/office/drawing/2014/main" id="{54E803CE-87E8-458A-96B7-3750992DBDB7}"/>
              </a:ext>
            </a:extLst>
          </p:cNvPr>
          <p:cNvSpPr txBox="1"/>
          <p:nvPr/>
        </p:nvSpPr>
        <p:spPr>
          <a:xfrm>
            <a:off x="9007269" y="3845533"/>
            <a:ext cx="1543901" cy="215444"/>
          </a:xfrm>
          <a:prstGeom prst="rect">
            <a:avLst/>
          </a:prstGeom>
          <a:noFill/>
        </p:spPr>
        <p:txBody>
          <a:bodyPr wrap="square" lIns="0" tIns="0" rIns="0" bIns="0" rtlCol="0">
            <a:spAutoFit/>
          </a:bodyPr>
          <a:lstStyle/>
          <a:p>
            <a:pPr algn="ctr"/>
            <a:r>
              <a:rPr lang="en-US" sz="1400">
                <a:gradFill>
                  <a:gsLst>
                    <a:gs pos="2917">
                      <a:schemeClr val="tx1"/>
                    </a:gs>
                    <a:gs pos="30000">
                      <a:schemeClr val="tx1"/>
                    </a:gs>
                  </a:gsLst>
                  <a:lin ang="5400000" scaled="0"/>
                </a:gradFill>
              </a:rPr>
              <a:t>User B</a:t>
            </a:r>
          </a:p>
        </p:txBody>
      </p:sp>
      <p:sp>
        <p:nvSpPr>
          <p:cNvPr id="86" name="Rectangle 85">
            <a:extLst>
              <a:ext uri="{FF2B5EF4-FFF2-40B4-BE49-F238E27FC236}">
                <a16:creationId xmlns:a16="http://schemas.microsoft.com/office/drawing/2014/main" id="{9A137737-C68D-42A4-893F-E39DD673E196}"/>
              </a:ext>
            </a:extLst>
          </p:cNvPr>
          <p:cNvSpPr/>
          <p:nvPr/>
        </p:nvSpPr>
        <p:spPr>
          <a:xfrm>
            <a:off x="2171798" y="1558677"/>
            <a:ext cx="1264137" cy="659537"/>
          </a:xfrm>
          <a:prstGeom prst="rect">
            <a:avLst/>
          </a:prstGeom>
          <a:noFill/>
          <a:ln>
            <a:noFill/>
          </a:ln>
        </p:spPr>
        <p:txBody>
          <a:bodyPr wrap="square" lIns="0" tIns="0" rIns="0" bIns="0" anchor="t" anchorCtr="1">
            <a:noAutofit/>
          </a:bodyPr>
          <a:lstStyle/>
          <a:p>
            <a:pPr defTabSz="878441" fontAlgn="base">
              <a:lnSpc>
                <a:spcPct val="90000"/>
              </a:lnSpc>
              <a:spcBef>
                <a:spcPts val="1200"/>
              </a:spcBef>
              <a:spcAft>
                <a:spcPct val="0"/>
              </a:spcAft>
              <a:defRPr/>
            </a:pPr>
            <a:r>
              <a:rPr lang="en-US" sz="2000" spc="-29" err="1">
                <a:solidFill>
                  <a:srgbClr val="505050"/>
                </a:solidFill>
                <a:ea typeface="Segoe UI" pitchFamily="34" charset="0"/>
                <a:cs typeface="Segoe UI" pitchFamily="34" charset="0"/>
              </a:rPr>
              <a:t>Adatum</a:t>
            </a:r>
            <a:endParaRPr lang="en-US" sz="2000" spc="-29">
              <a:solidFill>
                <a:srgbClr val="505050"/>
              </a:solidFill>
              <a:ea typeface="Segoe UI" pitchFamily="34" charset="0"/>
              <a:cs typeface="Segoe UI" pitchFamily="34" charset="0"/>
            </a:endParaRPr>
          </a:p>
        </p:txBody>
      </p:sp>
      <p:sp>
        <p:nvSpPr>
          <p:cNvPr id="87" name="Rectangle 86">
            <a:extLst>
              <a:ext uri="{FF2B5EF4-FFF2-40B4-BE49-F238E27FC236}">
                <a16:creationId xmlns:a16="http://schemas.microsoft.com/office/drawing/2014/main" id="{D8EFF3EF-655E-436E-8D10-0436F000F0A4}"/>
              </a:ext>
            </a:extLst>
          </p:cNvPr>
          <p:cNvSpPr/>
          <p:nvPr/>
        </p:nvSpPr>
        <p:spPr>
          <a:xfrm>
            <a:off x="9697081" y="1558677"/>
            <a:ext cx="1264137" cy="659537"/>
          </a:xfrm>
          <a:prstGeom prst="rect">
            <a:avLst/>
          </a:prstGeom>
          <a:noFill/>
          <a:ln>
            <a:noFill/>
          </a:ln>
        </p:spPr>
        <p:txBody>
          <a:bodyPr wrap="square" lIns="0" tIns="0" rIns="0" bIns="0" anchor="t" anchorCtr="1">
            <a:noAutofit/>
          </a:bodyPr>
          <a:lstStyle/>
          <a:p>
            <a:pPr defTabSz="878441" fontAlgn="base">
              <a:lnSpc>
                <a:spcPct val="90000"/>
              </a:lnSpc>
              <a:spcBef>
                <a:spcPts val="1200"/>
              </a:spcBef>
              <a:spcAft>
                <a:spcPct val="0"/>
              </a:spcAft>
              <a:defRPr/>
            </a:pPr>
            <a:r>
              <a:rPr lang="en-US" sz="2000" spc="-29">
                <a:solidFill>
                  <a:srgbClr val="505050"/>
                </a:solidFill>
                <a:ea typeface="Segoe UI" pitchFamily="34" charset="0"/>
                <a:cs typeface="Segoe UI" pitchFamily="34" charset="0"/>
              </a:rPr>
              <a:t>Contoso</a:t>
            </a:r>
          </a:p>
        </p:txBody>
      </p:sp>
      <p:grpSp>
        <p:nvGrpSpPr>
          <p:cNvPr id="91" name="Group 90">
            <a:extLst>
              <a:ext uri="{FF2B5EF4-FFF2-40B4-BE49-F238E27FC236}">
                <a16:creationId xmlns:a16="http://schemas.microsoft.com/office/drawing/2014/main" id="{160A6548-0C44-4FFD-833A-5C40DBE3C0EA}"/>
              </a:ext>
            </a:extLst>
          </p:cNvPr>
          <p:cNvGrpSpPr/>
          <p:nvPr/>
        </p:nvGrpSpPr>
        <p:grpSpPr>
          <a:xfrm>
            <a:off x="3441994" y="2583496"/>
            <a:ext cx="1818898" cy="1060656"/>
            <a:chOff x="3441994" y="2445082"/>
            <a:chExt cx="1818898" cy="1060656"/>
          </a:xfrm>
        </p:grpSpPr>
        <p:sp>
          <p:nvSpPr>
            <p:cNvPr id="92" name="CRMArticles_EFF5" title="Icon of two documents stacked together with writing on them">
              <a:extLst>
                <a:ext uri="{FF2B5EF4-FFF2-40B4-BE49-F238E27FC236}">
                  <a16:creationId xmlns:a16="http://schemas.microsoft.com/office/drawing/2014/main" id="{704DAB10-2B1A-480F-89D9-94E5FADBBBEE}"/>
                </a:ext>
              </a:extLst>
            </p:cNvPr>
            <p:cNvSpPr>
              <a:spLocks noChangeAspect="1" noEditPoints="1"/>
            </p:cNvSpPr>
            <p:nvPr/>
          </p:nvSpPr>
          <p:spPr bwMode="auto">
            <a:xfrm>
              <a:off x="4111480" y="2445082"/>
              <a:ext cx="479926" cy="553998"/>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sp>
          <p:nvSpPr>
            <p:cNvPr id="93" name="TextBox 92">
              <a:extLst>
                <a:ext uri="{FF2B5EF4-FFF2-40B4-BE49-F238E27FC236}">
                  <a16:creationId xmlns:a16="http://schemas.microsoft.com/office/drawing/2014/main" id="{242E9C0C-CBD7-4567-8BCD-4577BAF60D7A}"/>
                </a:ext>
              </a:extLst>
            </p:cNvPr>
            <p:cNvSpPr txBox="1"/>
            <p:nvPr/>
          </p:nvSpPr>
          <p:spPr>
            <a:xfrm>
              <a:off x="3441994" y="3074851"/>
              <a:ext cx="1818898" cy="430887"/>
            </a:xfrm>
            <a:prstGeom prst="rect">
              <a:avLst/>
            </a:prstGeom>
            <a:noFill/>
          </p:spPr>
          <p:txBody>
            <a:bodyPr wrap="square" lIns="0" tIns="0" rIns="0" bIns="0" rtlCol="0">
              <a:spAutoFit/>
            </a:bodyPr>
            <a:lstStyle/>
            <a:p>
              <a:pPr algn="ctr"/>
              <a:r>
                <a:rPr lang="en-US" sz="1400" err="1">
                  <a:gradFill>
                    <a:gsLst>
                      <a:gs pos="2917">
                        <a:schemeClr val="tx1"/>
                      </a:gs>
                      <a:gs pos="30000">
                        <a:schemeClr val="tx1"/>
                      </a:gs>
                    </a:gsLst>
                    <a:lin ang="5400000" scaled="0"/>
                  </a:gradFill>
                </a:rPr>
                <a:t>Adatum</a:t>
              </a:r>
              <a:r>
                <a:rPr lang="en-US" sz="1400">
                  <a:gradFill>
                    <a:gsLst>
                      <a:gs pos="2917">
                        <a:schemeClr val="tx1"/>
                      </a:gs>
                      <a:gs pos="30000">
                        <a:schemeClr val="tx1"/>
                      </a:gs>
                    </a:gsLst>
                    <a:lin ang="5400000" scaled="0"/>
                  </a:gradFill>
                </a:rPr>
                <a:t> </a:t>
              </a:r>
              <a:br>
                <a:rPr lang="en-US" sz="1400">
                  <a:gradFill>
                    <a:gsLst>
                      <a:gs pos="2917">
                        <a:schemeClr val="tx1"/>
                      </a:gs>
                      <a:gs pos="30000">
                        <a:schemeClr val="tx1"/>
                      </a:gs>
                    </a:gsLst>
                    <a:lin ang="5400000" scaled="0"/>
                  </a:gradFill>
                </a:rPr>
              </a:br>
              <a:r>
                <a:rPr lang="en-US" sz="1400">
                  <a:gradFill>
                    <a:gsLst>
                      <a:gs pos="2917">
                        <a:schemeClr val="tx1"/>
                      </a:gs>
                      <a:gs pos="30000">
                        <a:schemeClr val="tx1"/>
                      </a:gs>
                    </a:gsLst>
                    <a:lin ang="5400000" scaled="0"/>
                  </a:gradFill>
                </a:rPr>
                <a:t>App</a:t>
              </a:r>
            </a:p>
          </p:txBody>
        </p:sp>
      </p:grpSp>
      <p:cxnSp>
        <p:nvCxnSpPr>
          <p:cNvPr id="94" name="Straight Arrow Connector 93">
            <a:extLst>
              <a:ext uri="{FF2B5EF4-FFF2-40B4-BE49-F238E27FC236}">
                <a16:creationId xmlns:a16="http://schemas.microsoft.com/office/drawing/2014/main" id="{96B1BA1A-20EF-424C-9D06-63881E5A491E}"/>
              </a:ext>
            </a:extLst>
          </p:cNvPr>
          <p:cNvCxnSpPr>
            <a:cxnSpLocks/>
            <a:stCxn id="20" idx="6"/>
          </p:cNvCxnSpPr>
          <p:nvPr/>
        </p:nvCxnSpPr>
        <p:spPr>
          <a:xfrm flipV="1">
            <a:off x="3078339" y="2963611"/>
            <a:ext cx="884061" cy="855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96" name="Group 95">
            <a:extLst>
              <a:ext uri="{FF2B5EF4-FFF2-40B4-BE49-F238E27FC236}">
                <a16:creationId xmlns:a16="http://schemas.microsoft.com/office/drawing/2014/main" id="{2EC4DEDA-928E-48F6-8AAE-D817C0630AA8}"/>
              </a:ext>
            </a:extLst>
          </p:cNvPr>
          <p:cNvGrpSpPr/>
          <p:nvPr/>
        </p:nvGrpSpPr>
        <p:grpSpPr>
          <a:xfrm>
            <a:off x="8951687" y="2136078"/>
            <a:ext cx="1655064" cy="1655064"/>
            <a:chOff x="1675884" y="3199139"/>
            <a:chExt cx="986281" cy="986281"/>
          </a:xfrm>
          <a:solidFill>
            <a:schemeClr val="accent4">
              <a:lumMod val="20000"/>
              <a:lumOff val="80000"/>
            </a:schemeClr>
          </a:solidFill>
        </p:grpSpPr>
        <p:sp>
          <p:nvSpPr>
            <p:cNvPr id="97" name="Oval 96">
              <a:extLst>
                <a:ext uri="{FF2B5EF4-FFF2-40B4-BE49-F238E27FC236}">
                  <a16:creationId xmlns:a16="http://schemas.microsoft.com/office/drawing/2014/main" id="{EA01C102-9AE6-4D1D-B49C-7BE36F01EC84}"/>
                </a:ext>
              </a:extLst>
            </p:cNvPr>
            <p:cNvSpPr/>
            <p:nvPr/>
          </p:nvSpPr>
          <p:spPr bwMode="auto">
            <a:xfrm>
              <a:off x="1675884" y="3199139"/>
              <a:ext cx="986281" cy="986281"/>
            </a:xfrm>
            <a:prstGeom prst="ellipse">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nvGrpSpPr>
            <p:cNvPr id="98" name="Group 97">
              <a:extLst>
                <a:ext uri="{FF2B5EF4-FFF2-40B4-BE49-F238E27FC236}">
                  <a16:creationId xmlns:a16="http://schemas.microsoft.com/office/drawing/2014/main" id="{B384775D-B7A2-4160-AD9C-FDA177C6BBB5}"/>
                </a:ext>
              </a:extLst>
            </p:cNvPr>
            <p:cNvGrpSpPr/>
            <p:nvPr/>
          </p:nvGrpSpPr>
          <p:grpSpPr>
            <a:xfrm>
              <a:off x="1833837" y="3421671"/>
              <a:ext cx="670376" cy="541218"/>
              <a:chOff x="1124660" y="2438555"/>
              <a:chExt cx="1323363" cy="1068399"/>
            </a:xfrm>
            <a:grpFill/>
          </p:grpSpPr>
          <p:sp>
            <p:nvSpPr>
              <p:cNvPr id="99" name="Freeform 5">
                <a:extLst>
                  <a:ext uri="{FF2B5EF4-FFF2-40B4-BE49-F238E27FC236}">
                    <a16:creationId xmlns:a16="http://schemas.microsoft.com/office/drawing/2014/main" id="{6E6F044B-BC8D-42D3-AF5D-6D6FBC1579C4}"/>
                  </a:ext>
                </a:extLst>
              </p:cNvPr>
              <p:cNvSpPr>
                <a:spLocks noEditPoints="1"/>
              </p:cNvSpPr>
              <p:nvPr/>
            </p:nvSpPr>
            <p:spPr bwMode="auto">
              <a:xfrm>
                <a:off x="1610118" y="2948250"/>
                <a:ext cx="837905" cy="55870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grpFill/>
              <a:ln w="12700" cap="flat">
                <a:solidFill>
                  <a:schemeClr val="accent1"/>
                </a:solidFill>
                <a:prstDash val="solid"/>
                <a:miter lim="800000"/>
                <a:headEnd/>
                <a:tailEnd/>
              </a:ln>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grpSp>
            <p:nvGrpSpPr>
              <p:cNvPr id="100" name="Group 99">
                <a:extLst>
                  <a:ext uri="{FF2B5EF4-FFF2-40B4-BE49-F238E27FC236}">
                    <a16:creationId xmlns:a16="http://schemas.microsoft.com/office/drawing/2014/main" id="{925C2F33-8E69-4F5E-99FD-299C35EB42A0}"/>
                  </a:ext>
                </a:extLst>
              </p:cNvPr>
              <p:cNvGrpSpPr/>
              <p:nvPr/>
            </p:nvGrpSpPr>
            <p:grpSpPr>
              <a:xfrm>
                <a:off x="1124660" y="2438555"/>
                <a:ext cx="593820" cy="706058"/>
                <a:chOff x="6447047" y="5804307"/>
                <a:chExt cx="414034" cy="492291"/>
              </a:xfrm>
              <a:grpFill/>
            </p:grpSpPr>
            <p:sp>
              <p:nvSpPr>
                <p:cNvPr id="101" name="Freeform 9">
                  <a:extLst>
                    <a:ext uri="{FF2B5EF4-FFF2-40B4-BE49-F238E27FC236}">
                      <a16:creationId xmlns:a16="http://schemas.microsoft.com/office/drawing/2014/main" id="{0951BCA5-969A-4BD7-B8F8-C77E5F75AC1B}"/>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grpFill/>
                <a:ln w="12700" cap="flat">
                  <a:solidFill>
                    <a:schemeClr val="accent1"/>
                  </a:solidFill>
                  <a:prstDash val="solid"/>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sp>
              <p:nvSpPr>
                <p:cNvPr id="102" name="Oval 101">
                  <a:extLst>
                    <a:ext uri="{FF2B5EF4-FFF2-40B4-BE49-F238E27FC236}">
                      <a16:creationId xmlns:a16="http://schemas.microsoft.com/office/drawing/2014/main" id="{67EADE1B-E9C2-4464-B913-293ED176B396}"/>
                    </a:ext>
                  </a:extLst>
                </p:cNvPr>
                <p:cNvSpPr>
                  <a:spLocks noChangeArrowheads="1"/>
                </p:cNvSpPr>
                <p:nvPr/>
              </p:nvSpPr>
              <p:spPr bwMode="auto">
                <a:xfrm>
                  <a:off x="6507270" y="5804307"/>
                  <a:ext cx="293587" cy="290228"/>
                </a:xfrm>
                <a:prstGeom prst="ellipse">
                  <a:avLst/>
                </a:prstGeom>
                <a:grpFill/>
                <a:ln w="12700" cap="flat">
                  <a:solidFill>
                    <a:schemeClr val="accent1"/>
                  </a:solidFill>
                  <a:prstDash val="solid"/>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grpSp>
        </p:grpSp>
      </p:grpSp>
      <p:cxnSp>
        <p:nvCxnSpPr>
          <p:cNvPr id="104" name="Straight Arrow Connector 103">
            <a:extLst>
              <a:ext uri="{FF2B5EF4-FFF2-40B4-BE49-F238E27FC236}">
                <a16:creationId xmlns:a16="http://schemas.microsoft.com/office/drawing/2014/main" id="{833E9D44-8266-4273-9CAE-D2309D7DB624}"/>
              </a:ext>
            </a:extLst>
          </p:cNvPr>
          <p:cNvCxnSpPr>
            <a:cxnSpLocks/>
            <a:endCxn id="97" idx="2"/>
          </p:cNvCxnSpPr>
          <p:nvPr/>
        </p:nvCxnSpPr>
        <p:spPr>
          <a:xfrm flipV="1">
            <a:off x="4751294" y="2963610"/>
            <a:ext cx="4200393" cy="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49883F6-7245-45E1-858B-316EC0E7555B}"/>
              </a:ext>
            </a:extLst>
          </p:cNvPr>
          <p:cNvSpPr txBox="1"/>
          <p:nvPr/>
        </p:nvSpPr>
        <p:spPr>
          <a:xfrm>
            <a:off x="3775275" y="4936735"/>
            <a:ext cx="4476347" cy="1231106"/>
          </a:xfrm>
          <a:prstGeom prst="rect">
            <a:avLst/>
          </a:prstGeom>
          <a:noFill/>
        </p:spPr>
        <p:txBody>
          <a:bodyPr wrap="square" lIns="0" tIns="0" rIns="0" bIns="0" rtlCol="0">
            <a:spAutoFit/>
          </a:bodyPr>
          <a:lstStyle/>
          <a:p>
            <a:pPr algn="ctr"/>
            <a:r>
              <a:rPr lang="en-US" sz="2000" b="1">
                <a:gradFill>
                  <a:gsLst>
                    <a:gs pos="2917">
                      <a:schemeClr val="tx1"/>
                    </a:gs>
                    <a:gs pos="30000">
                      <a:schemeClr val="tx1"/>
                    </a:gs>
                  </a:gsLst>
                  <a:lin ang="5400000" scaled="0"/>
                </a:gradFill>
              </a:rPr>
              <a:t>Multitenant app</a:t>
            </a:r>
          </a:p>
          <a:p>
            <a:pPr algn="ctr"/>
            <a:endParaRPr lang="en-US" sz="2000">
              <a:gradFill>
                <a:gsLst>
                  <a:gs pos="2917">
                    <a:schemeClr val="tx1"/>
                  </a:gs>
                  <a:gs pos="30000">
                    <a:schemeClr val="tx1"/>
                  </a:gs>
                </a:gsLst>
                <a:lin ang="5400000" scaled="0"/>
              </a:gradFill>
            </a:endParaRPr>
          </a:p>
          <a:p>
            <a:pPr algn="ctr"/>
            <a:r>
              <a:rPr lang="en-US" sz="2000">
                <a:gradFill>
                  <a:gsLst>
                    <a:gs pos="2917">
                      <a:schemeClr val="tx1"/>
                    </a:gs>
                    <a:gs pos="30000">
                      <a:schemeClr val="tx1"/>
                    </a:gs>
                  </a:gsLst>
                  <a:lin ang="5400000" scaled="0"/>
                </a:gradFill>
              </a:rPr>
              <a:t>Uses common endpoint to sign in</a:t>
            </a:r>
          </a:p>
          <a:p>
            <a:pPr algn="ctr"/>
            <a:r>
              <a:rPr lang="en-US" sz="2000">
                <a:gradFill>
                  <a:gsLst>
                    <a:gs pos="2917">
                      <a:schemeClr val="tx1"/>
                    </a:gs>
                    <a:gs pos="30000">
                      <a:schemeClr val="tx1"/>
                    </a:gs>
                  </a:gsLst>
                  <a:lin ang="5400000" scaled="0"/>
                </a:gradFill>
              </a:rPr>
              <a:t>No invitation/external account needed</a:t>
            </a:r>
          </a:p>
        </p:txBody>
      </p:sp>
    </p:spTree>
    <p:extLst>
      <p:ext uri="{BB962C8B-B14F-4D97-AF65-F5344CB8AC3E}">
        <p14:creationId xmlns:p14="http://schemas.microsoft.com/office/powerpoint/2010/main" val="841350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07">
            <a:extLst>
              <a:ext uri="{FF2B5EF4-FFF2-40B4-BE49-F238E27FC236}">
                <a16:creationId xmlns:a16="http://schemas.microsoft.com/office/drawing/2014/main" id="{3DFB7B86-BD07-4A5F-931B-3E05031ECD2B}"/>
              </a:ext>
            </a:extLst>
          </p:cNvPr>
          <p:cNvGrpSpPr>
            <a:grpSpLocks noChangeAspect="1"/>
          </p:cNvGrpSpPr>
          <p:nvPr/>
        </p:nvGrpSpPr>
        <p:grpSpPr bwMode="auto">
          <a:xfrm>
            <a:off x="1065678" y="1428750"/>
            <a:ext cx="2370257" cy="5135563"/>
            <a:chOff x="3860" y="2040"/>
            <a:chExt cx="150" cy="325"/>
          </a:xfrm>
          <a:noFill/>
        </p:grpSpPr>
        <p:sp>
          <p:nvSpPr>
            <p:cNvPr id="27" name="Rectangle 208">
              <a:extLst>
                <a:ext uri="{FF2B5EF4-FFF2-40B4-BE49-F238E27FC236}">
                  <a16:creationId xmlns:a16="http://schemas.microsoft.com/office/drawing/2014/main" id="{31CB0E78-E170-443E-A686-D50E0CACEA0F}"/>
                </a:ext>
              </a:extLst>
            </p:cNvPr>
            <p:cNvSpPr>
              <a:spLocks noChangeArrowheads="1"/>
            </p:cNvSpPr>
            <p:nvPr/>
          </p:nvSpPr>
          <p:spPr bwMode="auto">
            <a:xfrm>
              <a:off x="3860" y="2071"/>
              <a:ext cx="150" cy="294"/>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2" name="Freeform 211">
              <a:extLst>
                <a:ext uri="{FF2B5EF4-FFF2-40B4-BE49-F238E27FC236}">
                  <a16:creationId xmlns:a16="http://schemas.microsoft.com/office/drawing/2014/main" id="{3FE56F62-3463-40B3-9142-358AF1C4C115}"/>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3" name="Rectangle 212">
              <a:extLst>
                <a:ext uri="{FF2B5EF4-FFF2-40B4-BE49-F238E27FC236}">
                  <a16:creationId xmlns:a16="http://schemas.microsoft.com/office/drawing/2014/main" id="{DC627BFB-4FF7-4411-9801-7C8F4042ED6C}"/>
                </a:ext>
              </a:extLst>
            </p:cNvPr>
            <p:cNvSpPr>
              <a:spLocks noChangeArrowheads="1"/>
            </p:cNvSpPr>
            <p:nvPr/>
          </p:nvSpPr>
          <p:spPr bwMode="auto">
            <a:xfrm>
              <a:off x="3888" y="2040"/>
              <a:ext cx="42" cy="31"/>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4" name="Rectangle 213">
              <a:extLst>
                <a:ext uri="{FF2B5EF4-FFF2-40B4-BE49-F238E27FC236}">
                  <a16:creationId xmlns:a16="http://schemas.microsoft.com/office/drawing/2014/main" id="{39702320-244C-4A33-8880-BB44F222B175}"/>
                </a:ext>
              </a:extLst>
            </p:cNvPr>
            <p:cNvSpPr>
              <a:spLocks noChangeArrowheads="1"/>
            </p:cNvSpPr>
            <p:nvPr/>
          </p:nvSpPr>
          <p:spPr bwMode="auto">
            <a:xfrm>
              <a:off x="3970"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5" name="Rectangle 214">
              <a:extLst>
                <a:ext uri="{FF2B5EF4-FFF2-40B4-BE49-F238E27FC236}">
                  <a16:creationId xmlns:a16="http://schemas.microsoft.com/office/drawing/2014/main" id="{88C3510E-4AAD-4944-B7D2-11D90CE25765}"/>
                </a:ext>
              </a:extLst>
            </p:cNvPr>
            <p:cNvSpPr>
              <a:spLocks noChangeArrowheads="1"/>
            </p:cNvSpPr>
            <p:nvPr/>
          </p:nvSpPr>
          <p:spPr bwMode="auto">
            <a:xfrm>
              <a:off x="3970"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6" name="Rectangle 215">
              <a:extLst>
                <a:ext uri="{FF2B5EF4-FFF2-40B4-BE49-F238E27FC236}">
                  <a16:creationId xmlns:a16="http://schemas.microsoft.com/office/drawing/2014/main" id="{81104053-27FE-4102-B6A2-681936CD7F41}"/>
                </a:ext>
              </a:extLst>
            </p:cNvPr>
            <p:cNvSpPr>
              <a:spLocks noChangeArrowheads="1"/>
            </p:cNvSpPr>
            <p:nvPr/>
          </p:nvSpPr>
          <p:spPr bwMode="auto">
            <a:xfrm>
              <a:off x="3970"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7" name="Rectangle 216">
              <a:extLst>
                <a:ext uri="{FF2B5EF4-FFF2-40B4-BE49-F238E27FC236}">
                  <a16:creationId xmlns:a16="http://schemas.microsoft.com/office/drawing/2014/main" id="{5DE653E5-67B2-439F-B73B-7173126FF264}"/>
                </a:ext>
              </a:extLst>
            </p:cNvPr>
            <p:cNvSpPr>
              <a:spLocks noChangeArrowheads="1"/>
            </p:cNvSpPr>
            <p:nvPr/>
          </p:nvSpPr>
          <p:spPr bwMode="auto">
            <a:xfrm>
              <a:off x="3970"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8" name="Rectangle 217">
              <a:extLst>
                <a:ext uri="{FF2B5EF4-FFF2-40B4-BE49-F238E27FC236}">
                  <a16:creationId xmlns:a16="http://schemas.microsoft.com/office/drawing/2014/main" id="{BD0B9257-4F49-4F5C-A42C-EAA690E6139E}"/>
                </a:ext>
              </a:extLst>
            </p:cNvPr>
            <p:cNvSpPr>
              <a:spLocks noChangeArrowheads="1"/>
            </p:cNvSpPr>
            <p:nvPr/>
          </p:nvSpPr>
          <p:spPr bwMode="auto">
            <a:xfrm>
              <a:off x="3970"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9" name="Rectangle 218">
              <a:extLst>
                <a:ext uri="{FF2B5EF4-FFF2-40B4-BE49-F238E27FC236}">
                  <a16:creationId xmlns:a16="http://schemas.microsoft.com/office/drawing/2014/main" id="{52307AC8-B24C-4B70-BAF8-0A2B318BC524}"/>
                </a:ext>
              </a:extLst>
            </p:cNvPr>
            <p:cNvSpPr>
              <a:spLocks noChangeArrowheads="1"/>
            </p:cNvSpPr>
            <p:nvPr/>
          </p:nvSpPr>
          <p:spPr bwMode="auto">
            <a:xfrm>
              <a:off x="3885"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0" name="Rectangle 219">
              <a:extLst>
                <a:ext uri="{FF2B5EF4-FFF2-40B4-BE49-F238E27FC236}">
                  <a16:creationId xmlns:a16="http://schemas.microsoft.com/office/drawing/2014/main" id="{6A9F2845-7972-4CE1-B9BF-5798AF51F72F}"/>
                </a:ext>
              </a:extLst>
            </p:cNvPr>
            <p:cNvSpPr>
              <a:spLocks noChangeArrowheads="1"/>
            </p:cNvSpPr>
            <p:nvPr/>
          </p:nvSpPr>
          <p:spPr bwMode="auto">
            <a:xfrm>
              <a:off x="3885"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1" name="Rectangle 220">
              <a:extLst>
                <a:ext uri="{FF2B5EF4-FFF2-40B4-BE49-F238E27FC236}">
                  <a16:creationId xmlns:a16="http://schemas.microsoft.com/office/drawing/2014/main" id="{611BA7D8-1A81-4998-BB90-60BB3EF9BDB2}"/>
                </a:ext>
              </a:extLst>
            </p:cNvPr>
            <p:cNvSpPr>
              <a:spLocks noChangeArrowheads="1"/>
            </p:cNvSpPr>
            <p:nvPr/>
          </p:nvSpPr>
          <p:spPr bwMode="auto">
            <a:xfrm>
              <a:off x="3885"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2" name="Rectangle 221">
              <a:extLst>
                <a:ext uri="{FF2B5EF4-FFF2-40B4-BE49-F238E27FC236}">
                  <a16:creationId xmlns:a16="http://schemas.microsoft.com/office/drawing/2014/main" id="{694099BE-1711-4C8F-9E3F-DC3C47E83837}"/>
                </a:ext>
              </a:extLst>
            </p:cNvPr>
            <p:cNvSpPr>
              <a:spLocks noChangeArrowheads="1"/>
            </p:cNvSpPr>
            <p:nvPr/>
          </p:nvSpPr>
          <p:spPr bwMode="auto">
            <a:xfrm>
              <a:off x="3885"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3" name="Rectangle 222">
              <a:extLst>
                <a:ext uri="{FF2B5EF4-FFF2-40B4-BE49-F238E27FC236}">
                  <a16:creationId xmlns:a16="http://schemas.microsoft.com/office/drawing/2014/main" id="{38AC7296-942F-440A-B2E1-DC51B1A227C4}"/>
                </a:ext>
              </a:extLst>
            </p:cNvPr>
            <p:cNvSpPr>
              <a:spLocks noChangeArrowheads="1"/>
            </p:cNvSpPr>
            <p:nvPr/>
          </p:nvSpPr>
          <p:spPr bwMode="auto">
            <a:xfrm>
              <a:off x="3885"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4" name="Rectangle 223">
              <a:extLst>
                <a:ext uri="{FF2B5EF4-FFF2-40B4-BE49-F238E27FC236}">
                  <a16:creationId xmlns:a16="http://schemas.microsoft.com/office/drawing/2014/main" id="{F1FF5898-725C-46D8-AEB6-4F409506C6A1}"/>
                </a:ext>
              </a:extLst>
            </p:cNvPr>
            <p:cNvSpPr>
              <a:spLocks noChangeArrowheads="1"/>
            </p:cNvSpPr>
            <p:nvPr/>
          </p:nvSpPr>
          <p:spPr bwMode="auto">
            <a:xfrm>
              <a:off x="3927"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5" name="Rectangle 224">
              <a:extLst>
                <a:ext uri="{FF2B5EF4-FFF2-40B4-BE49-F238E27FC236}">
                  <a16:creationId xmlns:a16="http://schemas.microsoft.com/office/drawing/2014/main" id="{50253DB0-66AA-40AB-B43F-165DD4BE8023}"/>
                </a:ext>
              </a:extLst>
            </p:cNvPr>
            <p:cNvSpPr>
              <a:spLocks noChangeArrowheads="1"/>
            </p:cNvSpPr>
            <p:nvPr/>
          </p:nvSpPr>
          <p:spPr bwMode="auto">
            <a:xfrm>
              <a:off x="3927"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6" name="Rectangle 225">
              <a:extLst>
                <a:ext uri="{FF2B5EF4-FFF2-40B4-BE49-F238E27FC236}">
                  <a16:creationId xmlns:a16="http://schemas.microsoft.com/office/drawing/2014/main" id="{B1D351AA-220E-4638-A377-2AB72E44EE03}"/>
                </a:ext>
              </a:extLst>
            </p:cNvPr>
            <p:cNvSpPr>
              <a:spLocks noChangeArrowheads="1"/>
            </p:cNvSpPr>
            <p:nvPr/>
          </p:nvSpPr>
          <p:spPr bwMode="auto">
            <a:xfrm>
              <a:off x="3927"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7" name="Rectangle 226">
              <a:extLst>
                <a:ext uri="{FF2B5EF4-FFF2-40B4-BE49-F238E27FC236}">
                  <a16:creationId xmlns:a16="http://schemas.microsoft.com/office/drawing/2014/main" id="{90A0578D-C727-4006-B937-C92CB4210CBB}"/>
                </a:ext>
              </a:extLst>
            </p:cNvPr>
            <p:cNvSpPr>
              <a:spLocks noChangeArrowheads="1"/>
            </p:cNvSpPr>
            <p:nvPr/>
          </p:nvSpPr>
          <p:spPr bwMode="auto">
            <a:xfrm>
              <a:off x="3927"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8" name="Rectangle 227">
              <a:extLst>
                <a:ext uri="{FF2B5EF4-FFF2-40B4-BE49-F238E27FC236}">
                  <a16:creationId xmlns:a16="http://schemas.microsoft.com/office/drawing/2014/main" id="{D09F15DC-0F5E-497E-A218-78E4F0E7836B}"/>
                </a:ext>
              </a:extLst>
            </p:cNvPr>
            <p:cNvSpPr>
              <a:spLocks noChangeArrowheads="1"/>
            </p:cNvSpPr>
            <p:nvPr/>
          </p:nvSpPr>
          <p:spPr bwMode="auto">
            <a:xfrm>
              <a:off x="3927"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cxnSp>
        <p:nvCxnSpPr>
          <p:cNvPr id="107" name="Straight Arrow Connector 106">
            <a:extLst>
              <a:ext uri="{FF2B5EF4-FFF2-40B4-BE49-F238E27FC236}">
                <a16:creationId xmlns:a16="http://schemas.microsoft.com/office/drawing/2014/main" id="{FEFE82E0-3254-4AB6-8255-3AB1B4BDB5DB}"/>
              </a:ext>
            </a:extLst>
          </p:cNvPr>
          <p:cNvCxnSpPr>
            <a:cxnSpLocks/>
            <a:stCxn id="89" idx="7"/>
          </p:cNvCxnSpPr>
          <p:nvPr/>
        </p:nvCxnSpPr>
        <p:spPr>
          <a:xfrm flipV="1">
            <a:off x="3033163" y="3681048"/>
            <a:ext cx="971866" cy="112835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CDB93482-19A6-4DE1-892E-C7CA98B93206}"/>
              </a:ext>
            </a:extLst>
          </p:cNvPr>
          <p:cNvGrpSpPr/>
          <p:nvPr/>
        </p:nvGrpSpPr>
        <p:grpSpPr>
          <a:xfrm>
            <a:off x="8951687" y="2136078"/>
            <a:ext cx="1655064" cy="1924899"/>
            <a:chOff x="8951687" y="2136078"/>
            <a:chExt cx="1655064" cy="1924899"/>
          </a:xfrm>
        </p:grpSpPr>
        <p:grpSp>
          <p:nvGrpSpPr>
            <p:cNvPr id="79" name="Group 78">
              <a:extLst>
                <a:ext uri="{FF2B5EF4-FFF2-40B4-BE49-F238E27FC236}">
                  <a16:creationId xmlns:a16="http://schemas.microsoft.com/office/drawing/2014/main" id="{0D9CA2FA-6BD1-41AD-AD23-1E11BE849489}"/>
                </a:ext>
              </a:extLst>
            </p:cNvPr>
            <p:cNvGrpSpPr/>
            <p:nvPr/>
          </p:nvGrpSpPr>
          <p:grpSpPr>
            <a:xfrm>
              <a:off x="8951687" y="2136078"/>
              <a:ext cx="1655064" cy="1655064"/>
              <a:chOff x="1675884" y="3199139"/>
              <a:chExt cx="986281" cy="986281"/>
            </a:xfrm>
          </p:grpSpPr>
          <p:sp>
            <p:nvSpPr>
              <p:cNvPr id="80" name="Oval 79">
                <a:extLst>
                  <a:ext uri="{FF2B5EF4-FFF2-40B4-BE49-F238E27FC236}">
                    <a16:creationId xmlns:a16="http://schemas.microsoft.com/office/drawing/2014/main" id="{1C105CEA-2D69-45C8-8F70-3821C7C07AF0}"/>
                  </a:ext>
                </a:extLst>
              </p:cNvPr>
              <p:cNvSpPr/>
              <p:nvPr/>
            </p:nvSpPr>
            <p:spPr bwMode="auto">
              <a:xfrm>
                <a:off x="1675884" y="3199139"/>
                <a:ext cx="986281" cy="986281"/>
              </a:xfrm>
              <a:prstGeom prst="ellipse">
                <a:avLst/>
              </a:prstGeom>
              <a:solidFill>
                <a:schemeClr val="bg1"/>
              </a:solidFill>
              <a:ln w="9525" cap="sq">
                <a:solidFill>
                  <a:schemeClr val="bg2">
                    <a:lumMod val="75000"/>
                  </a:schemeClr>
                </a:solidFill>
                <a:prstDash val="sysDot"/>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nvGrpSpPr>
              <p:cNvPr id="81" name="Group 80">
                <a:extLst>
                  <a:ext uri="{FF2B5EF4-FFF2-40B4-BE49-F238E27FC236}">
                    <a16:creationId xmlns:a16="http://schemas.microsoft.com/office/drawing/2014/main" id="{4D55CD2F-3205-424F-BC48-54CACC8168A2}"/>
                  </a:ext>
                </a:extLst>
              </p:cNvPr>
              <p:cNvGrpSpPr/>
              <p:nvPr/>
            </p:nvGrpSpPr>
            <p:grpSpPr>
              <a:xfrm>
                <a:off x="1833837" y="3421671"/>
                <a:ext cx="670376" cy="541218"/>
                <a:chOff x="1124660" y="2438555"/>
                <a:chExt cx="1323363" cy="1068399"/>
              </a:xfrm>
            </p:grpSpPr>
            <p:sp>
              <p:nvSpPr>
                <p:cNvPr id="82" name="Freeform 5">
                  <a:extLst>
                    <a:ext uri="{FF2B5EF4-FFF2-40B4-BE49-F238E27FC236}">
                      <a16:creationId xmlns:a16="http://schemas.microsoft.com/office/drawing/2014/main" id="{9B1ED0BF-8141-457B-B151-B557A4CB06DC}"/>
                    </a:ext>
                  </a:extLst>
                </p:cNvPr>
                <p:cNvSpPr>
                  <a:spLocks noEditPoints="1"/>
                </p:cNvSpPr>
                <p:nvPr/>
              </p:nvSpPr>
              <p:spPr bwMode="auto">
                <a:xfrm>
                  <a:off x="1610118" y="2948250"/>
                  <a:ext cx="837905" cy="55870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2700" cap="flat">
                  <a:solidFill>
                    <a:schemeClr val="accent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grpSp>
              <p:nvGrpSpPr>
                <p:cNvPr id="83" name="Group 82">
                  <a:extLst>
                    <a:ext uri="{FF2B5EF4-FFF2-40B4-BE49-F238E27FC236}">
                      <a16:creationId xmlns:a16="http://schemas.microsoft.com/office/drawing/2014/main" id="{95A2F89E-DC73-462F-9AA1-56CF389A7505}"/>
                    </a:ext>
                  </a:extLst>
                </p:cNvPr>
                <p:cNvGrpSpPr/>
                <p:nvPr/>
              </p:nvGrpSpPr>
              <p:grpSpPr>
                <a:xfrm>
                  <a:off x="1124660" y="2438555"/>
                  <a:ext cx="593820" cy="706058"/>
                  <a:chOff x="6447047" y="5804307"/>
                  <a:chExt cx="414034" cy="492291"/>
                </a:xfrm>
              </p:grpSpPr>
              <p:sp>
                <p:nvSpPr>
                  <p:cNvPr id="84" name="Freeform 9">
                    <a:extLst>
                      <a:ext uri="{FF2B5EF4-FFF2-40B4-BE49-F238E27FC236}">
                        <a16:creationId xmlns:a16="http://schemas.microsoft.com/office/drawing/2014/main" id="{2BC2DFF4-3B56-4EA4-97E7-268A28209F56}"/>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2700" cap="flat">
                    <a:solidFill>
                      <a:schemeClr val="accent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sp>
                <p:nvSpPr>
                  <p:cNvPr id="85" name="Oval 84">
                    <a:extLst>
                      <a:ext uri="{FF2B5EF4-FFF2-40B4-BE49-F238E27FC236}">
                        <a16:creationId xmlns:a16="http://schemas.microsoft.com/office/drawing/2014/main" id="{7D8ADB4C-2D03-4A69-86FE-6D66FA9D2313}"/>
                      </a:ext>
                    </a:extLst>
                  </p:cNvPr>
                  <p:cNvSpPr>
                    <a:spLocks noChangeArrowheads="1"/>
                  </p:cNvSpPr>
                  <p:nvPr/>
                </p:nvSpPr>
                <p:spPr bwMode="auto">
                  <a:xfrm>
                    <a:off x="6507270" y="5804307"/>
                    <a:ext cx="293587" cy="290228"/>
                  </a:xfrm>
                  <a:prstGeom prst="ellipse">
                    <a:avLst/>
                  </a:prstGeom>
                  <a:noFill/>
                  <a:ln w="12700" cap="flat">
                    <a:solidFill>
                      <a:schemeClr val="accent1"/>
                    </a:solidFill>
                    <a:prstDash val="sysDot"/>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grpSp>
          </p:grpSp>
        </p:grpSp>
        <p:sp>
          <p:nvSpPr>
            <p:cNvPr id="103" name="TextBox 102">
              <a:extLst>
                <a:ext uri="{FF2B5EF4-FFF2-40B4-BE49-F238E27FC236}">
                  <a16:creationId xmlns:a16="http://schemas.microsoft.com/office/drawing/2014/main" id="{0B6CF994-5FA1-4AFF-81DB-B914398AB07F}"/>
                </a:ext>
              </a:extLst>
            </p:cNvPr>
            <p:cNvSpPr txBox="1"/>
            <p:nvPr/>
          </p:nvSpPr>
          <p:spPr>
            <a:xfrm>
              <a:off x="9007269" y="3845533"/>
              <a:ext cx="1543901" cy="215444"/>
            </a:xfrm>
            <a:prstGeom prst="rect">
              <a:avLst/>
            </a:prstGeom>
            <a:noFill/>
          </p:spPr>
          <p:txBody>
            <a:bodyPr wrap="square" lIns="0" tIns="0" rIns="0" bIns="0" rtlCol="0">
              <a:spAutoFit/>
            </a:bodyPr>
            <a:lstStyle/>
            <a:p>
              <a:pPr algn="ctr"/>
              <a:r>
                <a:rPr lang="en-US" sz="1400">
                  <a:gradFill>
                    <a:gsLst>
                      <a:gs pos="2917">
                        <a:schemeClr val="tx1"/>
                      </a:gs>
                      <a:gs pos="30000">
                        <a:schemeClr val="tx1"/>
                      </a:gs>
                    </a:gsLst>
                    <a:lin ang="5400000" scaled="0"/>
                  </a:gradFill>
                </a:rPr>
                <a:t>User B</a:t>
              </a:r>
            </a:p>
          </p:txBody>
        </p:sp>
      </p:grpSp>
      <p:grpSp>
        <p:nvGrpSpPr>
          <p:cNvPr id="60" name="Group 207">
            <a:extLst>
              <a:ext uri="{FF2B5EF4-FFF2-40B4-BE49-F238E27FC236}">
                <a16:creationId xmlns:a16="http://schemas.microsoft.com/office/drawing/2014/main" id="{359F53F2-704B-4511-ADF1-23C027ACD669}"/>
              </a:ext>
            </a:extLst>
          </p:cNvPr>
          <p:cNvGrpSpPr>
            <a:grpSpLocks noChangeAspect="1"/>
          </p:cNvGrpSpPr>
          <p:nvPr/>
        </p:nvGrpSpPr>
        <p:grpSpPr bwMode="auto">
          <a:xfrm>
            <a:off x="8590962" y="1428750"/>
            <a:ext cx="2370257" cy="5135563"/>
            <a:chOff x="3860" y="2040"/>
            <a:chExt cx="150" cy="325"/>
          </a:xfrm>
          <a:noFill/>
        </p:grpSpPr>
        <p:sp>
          <p:nvSpPr>
            <p:cNvPr id="61" name="Rectangle 208">
              <a:extLst>
                <a:ext uri="{FF2B5EF4-FFF2-40B4-BE49-F238E27FC236}">
                  <a16:creationId xmlns:a16="http://schemas.microsoft.com/office/drawing/2014/main" id="{F5F96FC2-E182-4EB6-ADA4-C652B78AAC8E}"/>
                </a:ext>
              </a:extLst>
            </p:cNvPr>
            <p:cNvSpPr>
              <a:spLocks noChangeArrowheads="1"/>
            </p:cNvSpPr>
            <p:nvPr/>
          </p:nvSpPr>
          <p:spPr bwMode="auto">
            <a:xfrm>
              <a:off x="3860" y="2071"/>
              <a:ext cx="150" cy="294"/>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2" name="Freeform 211">
              <a:extLst>
                <a:ext uri="{FF2B5EF4-FFF2-40B4-BE49-F238E27FC236}">
                  <a16:creationId xmlns:a16="http://schemas.microsoft.com/office/drawing/2014/main" id="{1F3236B5-7F0B-4331-8E0D-2252BF9F7C5C}"/>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3" name="Rectangle 212">
              <a:extLst>
                <a:ext uri="{FF2B5EF4-FFF2-40B4-BE49-F238E27FC236}">
                  <a16:creationId xmlns:a16="http://schemas.microsoft.com/office/drawing/2014/main" id="{BDB9342D-A06E-4446-947B-7EB80FC1522F}"/>
                </a:ext>
              </a:extLst>
            </p:cNvPr>
            <p:cNvSpPr>
              <a:spLocks noChangeArrowheads="1"/>
            </p:cNvSpPr>
            <p:nvPr/>
          </p:nvSpPr>
          <p:spPr bwMode="auto">
            <a:xfrm>
              <a:off x="3888" y="2040"/>
              <a:ext cx="42" cy="31"/>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4" name="Rectangle 213">
              <a:extLst>
                <a:ext uri="{FF2B5EF4-FFF2-40B4-BE49-F238E27FC236}">
                  <a16:creationId xmlns:a16="http://schemas.microsoft.com/office/drawing/2014/main" id="{36803883-8470-41AC-8591-09BDBF7128E7}"/>
                </a:ext>
              </a:extLst>
            </p:cNvPr>
            <p:cNvSpPr>
              <a:spLocks noChangeArrowheads="1"/>
            </p:cNvSpPr>
            <p:nvPr/>
          </p:nvSpPr>
          <p:spPr bwMode="auto">
            <a:xfrm>
              <a:off x="3970"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5" name="Rectangle 214">
              <a:extLst>
                <a:ext uri="{FF2B5EF4-FFF2-40B4-BE49-F238E27FC236}">
                  <a16:creationId xmlns:a16="http://schemas.microsoft.com/office/drawing/2014/main" id="{AF0ABB88-C6E4-4AEC-957E-A2F799942C4E}"/>
                </a:ext>
              </a:extLst>
            </p:cNvPr>
            <p:cNvSpPr>
              <a:spLocks noChangeArrowheads="1"/>
            </p:cNvSpPr>
            <p:nvPr/>
          </p:nvSpPr>
          <p:spPr bwMode="auto">
            <a:xfrm>
              <a:off x="3970"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6" name="Rectangle 215">
              <a:extLst>
                <a:ext uri="{FF2B5EF4-FFF2-40B4-BE49-F238E27FC236}">
                  <a16:creationId xmlns:a16="http://schemas.microsoft.com/office/drawing/2014/main" id="{1256DAFB-858B-4147-99A6-D58325F84A72}"/>
                </a:ext>
              </a:extLst>
            </p:cNvPr>
            <p:cNvSpPr>
              <a:spLocks noChangeArrowheads="1"/>
            </p:cNvSpPr>
            <p:nvPr/>
          </p:nvSpPr>
          <p:spPr bwMode="auto">
            <a:xfrm>
              <a:off x="3970"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7" name="Rectangle 216">
              <a:extLst>
                <a:ext uri="{FF2B5EF4-FFF2-40B4-BE49-F238E27FC236}">
                  <a16:creationId xmlns:a16="http://schemas.microsoft.com/office/drawing/2014/main" id="{6BAF6035-F87E-45D3-A4A0-CE7E4A44A077}"/>
                </a:ext>
              </a:extLst>
            </p:cNvPr>
            <p:cNvSpPr>
              <a:spLocks noChangeArrowheads="1"/>
            </p:cNvSpPr>
            <p:nvPr/>
          </p:nvSpPr>
          <p:spPr bwMode="auto">
            <a:xfrm>
              <a:off x="3970"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8" name="Rectangle 217">
              <a:extLst>
                <a:ext uri="{FF2B5EF4-FFF2-40B4-BE49-F238E27FC236}">
                  <a16:creationId xmlns:a16="http://schemas.microsoft.com/office/drawing/2014/main" id="{B43B0BFB-20EF-4E91-91EC-4167D83B4292}"/>
                </a:ext>
              </a:extLst>
            </p:cNvPr>
            <p:cNvSpPr>
              <a:spLocks noChangeArrowheads="1"/>
            </p:cNvSpPr>
            <p:nvPr/>
          </p:nvSpPr>
          <p:spPr bwMode="auto">
            <a:xfrm>
              <a:off x="3970"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9" name="Rectangle 218">
              <a:extLst>
                <a:ext uri="{FF2B5EF4-FFF2-40B4-BE49-F238E27FC236}">
                  <a16:creationId xmlns:a16="http://schemas.microsoft.com/office/drawing/2014/main" id="{7928DCD8-7635-478D-9D28-E06C11321556}"/>
                </a:ext>
              </a:extLst>
            </p:cNvPr>
            <p:cNvSpPr>
              <a:spLocks noChangeArrowheads="1"/>
            </p:cNvSpPr>
            <p:nvPr/>
          </p:nvSpPr>
          <p:spPr bwMode="auto">
            <a:xfrm>
              <a:off x="3885"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0" name="Rectangle 219">
              <a:extLst>
                <a:ext uri="{FF2B5EF4-FFF2-40B4-BE49-F238E27FC236}">
                  <a16:creationId xmlns:a16="http://schemas.microsoft.com/office/drawing/2014/main" id="{06D85507-BB7E-4C10-8C6B-483E2902176F}"/>
                </a:ext>
              </a:extLst>
            </p:cNvPr>
            <p:cNvSpPr>
              <a:spLocks noChangeArrowheads="1"/>
            </p:cNvSpPr>
            <p:nvPr/>
          </p:nvSpPr>
          <p:spPr bwMode="auto">
            <a:xfrm>
              <a:off x="3885"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1" name="Rectangle 220">
              <a:extLst>
                <a:ext uri="{FF2B5EF4-FFF2-40B4-BE49-F238E27FC236}">
                  <a16:creationId xmlns:a16="http://schemas.microsoft.com/office/drawing/2014/main" id="{E856FC1F-4D7D-4E87-8BED-B68CA5FB593A}"/>
                </a:ext>
              </a:extLst>
            </p:cNvPr>
            <p:cNvSpPr>
              <a:spLocks noChangeArrowheads="1"/>
            </p:cNvSpPr>
            <p:nvPr/>
          </p:nvSpPr>
          <p:spPr bwMode="auto">
            <a:xfrm>
              <a:off x="3885"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2" name="Rectangle 221">
              <a:extLst>
                <a:ext uri="{FF2B5EF4-FFF2-40B4-BE49-F238E27FC236}">
                  <a16:creationId xmlns:a16="http://schemas.microsoft.com/office/drawing/2014/main" id="{DF54E572-E3C0-4EB1-A9D1-9A307FAB6B64}"/>
                </a:ext>
              </a:extLst>
            </p:cNvPr>
            <p:cNvSpPr>
              <a:spLocks noChangeArrowheads="1"/>
            </p:cNvSpPr>
            <p:nvPr/>
          </p:nvSpPr>
          <p:spPr bwMode="auto">
            <a:xfrm>
              <a:off x="3885"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3" name="Rectangle 222">
              <a:extLst>
                <a:ext uri="{FF2B5EF4-FFF2-40B4-BE49-F238E27FC236}">
                  <a16:creationId xmlns:a16="http://schemas.microsoft.com/office/drawing/2014/main" id="{B7419A12-5138-4A3A-ABC9-84117ECD0082}"/>
                </a:ext>
              </a:extLst>
            </p:cNvPr>
            <p:cNvSpPr>
              <a:spLocks noChangeArrowheads="1"/>
            </p:cNvSpPr>
            <p:nvPr/>
          </p:nvSpPr>
          <p:spPr bwMode="auto">
            <a:xfrm>
              <a:off x="3885"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4" name="Rectangle 223">
              <a:extLst>
                <a:ext uri="{FF2B5EF4-FFF2-40B4-BE49-F238E27FC236}">
                  <a16:creationId xmlns:a16="http://schemas.microsoft.com/office/drawing/2014/main" id="{3F57830D-6CA3-4204-B4A7-F9FA2F5DEB4D}"/>
                </a:ext>
              </a:extLst>
            </p:cNvPr>
            <p:cNvSpPr>
              <a:spLocks noChangeArrowheads="1"/>
            </p:cNvSpPr>
            <p:nvPr/>
          </p:nvSpPr>
          <p:spPr bwMode="auto">
            <a:xfrm>
              <a:off x="3927" y="209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5" name="Rectangle 224">
              <a:extLst>
                <a:ext uri="{FF2B5EF4-FFF2-40B4-BE49-F238E27FC236}">
                  <a16:creationId xmlns:a16="http://schemas.microsoft.com/office/drawing/2014/main" id="{6CD6BEAE-5238-4A28-8E8B-59D766D2FD60}"/>
                </a:ext>
              </a:extLst>
            </p:cNvPr>
            <p:cNvSpPr>
              <a:spLocks noChangeArrowheads="1"/>
            </p:cNvSpPr>
            <p:nvPr/>
          </p:nvSpPr>
          <p:spPr bwMode="auto">
            <a:xfrm>
              <a:off x="3927" y="2138"/>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6" name="Rectangle 225">
              <a:extLst>
                <a:ext uri="{FF2B5EF4-FFF2-40B4-BE49-F238E27FC236}">
                  <a16:creationId xmlns:a16="http://schemas.microsoft.com/office/drawing/2014/main" id="{5EF92A67-5896-4596-8892-1463F28E2766}"/>
                </a:ext>
              </a:extLst>
            </p:cNvPr>
            <p:cNvSpPr>
              <a:spLocks noChangeArrowheads="1"/>
            </p:cNvSpPr>
            <p:nvPr/>
          </p:nvSpPr>
          <p:spPr bwMode="auto">
            <a:xfrm>
              <a:off x="3927" y="2176"/>
              <a:ext cx="15" cy="15"/>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7" name="Rectangle 226">
              <a:extLst>
                <a:ext uri="{FF2B5EF4-FFF2-40B4-BE49-F238E27FC236}">
                  <a16:creationId xmlns:a16="http://schemas.microsoft.com/office/drawing/2014/main" id="{FAA39145-8FCB-4D57-BDBB-CD57ED57A86A}"/>
                </a:ext>
              </a:extLst>
            </p:cNvPr>
            <p:cNvSpPr>
              <a:spLocks noChangeArrowheads="1"/>
            </p:cNvSpPr>
            <p:nvPr/>
          </p:nvSpPr>
          <p:spPr bwMode="auto">
            <a:xfrm>
              <a:off x="3927" y="2216"/>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78" name="Rectangle 227">
              <a:extLst>
                <a:ext uri="{FF2B5EF4-FFF2-40B4-BE49-F238E27FC236}">
                  <a16:creationId xmlns:a16="http://schemas.microsoft.com/office/drawing/2014/main" id="{9D0D3EA0-DCCB-4A0D-A4CC-2785A61F9673}"/>
                </a:ext>
              </a:extLst>
            </p:cNvPr>
            <p:cNvSpPr>
              <a:spLocks noChangeArrowheads="1"/>
            </p:cNvSpPr>
            <p:nvPr/>
          </p:nvSpPr>
          <p:spPr bwMode="auto">
            <a:xfrm>
              <a:off x="3927" y="2254"/>
              <a:ext cx="15" cy="16"/>
            </a:xfrm>
            <a:prstGeom prst="rect">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sp>
        <p:nvSpPr>
          <p:cNvPr id="2" name="Title 1">
            <a:extLst>
              <a:ext uri="{FF2B5EF4-FFF2-40B4-BE49-F238E27FC236}">
                <a16:creationId xmlns:a16="http://schemas.microsoft.com/office/drawing/2014/main" id="{4C484D8F-F2C2-4E99-8262-1B5126EF2AF4}"/>
              </a:ext>
            </a:extLst>
          </p:cNvPr>
          <p:cNvSpPr>
            <a:spLocks noGrp="1"/>
          </p:cNvSpPr>
          <p:nvPr>
            <p:ph type="title"/>
          </p:nvPr>
        </p:nvSpPr>
        <p:spPr/>
        <p:txBody>
          <a:bodyPr/>
          <a:lstStyle/>
          <a:p>
            <a:r>
              <a:rPr lang="en-US"/>
              <a:t>Multitenant App vs External Identities (aka B2B)</a:t>
            </a:r>
          </a:p>
        </p:txBody>
      </p:sp>
      <p:grpSp>
        <p:nvGrpSpPr>
          <p:cNvPr id="19" name="Group 18">
            <a:extLst>
              <a:ext uri="{FF2B5EF4-FFF2-40B4-BE49-F238E27FC236}">
                <a16:creationId xmlns:a16="http://schemas.microsoft.com/office/drawing/2014/main" id="{56CD3F94-B837-4BA3-BB38-C9E40BB25DFF}"/>
              </a:ext>
            </a:extLst>
          </p:cNvPr>
          <p:cNvGrpSpPr/>
          <p:nvPr/>
        </p:nvGrpSpPr>
        <p:grpSpPr>
          <a:xfrm>
            <a:off x="1423275" y="2144631"/>
            <a:ext cx="1655064" cy="1655064"/>
            <a:chOff x="1675884" y="3199139"/>
            <a:chExt cx="986281" cy="986281"/>
          </a:xfrm>
          <a:solidFill>
            <a:schemeClr val="tx2">
              <a:lumMod val="20000"/>
              <a:lumOff val="80000"/>
            </a:schemeClr>
          </a:solidFill>
        </p:grpSpPr>
        <p:sp>
          <p:nvSpPr>
            <p:cNvPr id="20" name="Oval 19">
              <a:extLst>
                <a:ext uri="{FF2B5EF4-FFF2-40B4-BE49-F238E27FC236}">
                  <a16:creationId xmlns:a16="http://schemas.microsoft.com/office/drawing/2014/main" id="{1E6FC44B-2EEA-4D9E-873A-CD15E9B50BB0}"/>
                </a:ext>
              </a:extLst>
            </p:cNvPr>
            <p:cNvSpPr/>
            <p:nvPr/>
          </p:nvSpPr>
          <p:spPr bwMode="auto">
            <a:xfrm>
              <a:off x="1675884" y="3199139"/>
              <a:ext cx="986281" cy="986281"/>
            </a:xfrm>
            <a:prstGeom prst="ellipse">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nvGrpSpPr>
            <p:cNvPr id="21" name="Group 20">
              <a:extLst>
                <a:ext uri="{FF2B5EF4-FFF2-40B4-BE49-F238E27FC236}">
                  <a16:creationId xmlns:a16="http://schemas.microsoft.com/office/drawing/2014/main" id="{51FEABE7-AE57-4716-B0AD-67FC83310CD2}"/>
                </a:ext>
              </a:extLst>
            </p:cNvPr>
            <p:cNvGrpSpPr/>
            <p:nvPr/>
          </p:nvGrpSpPr>
          <p:grpSpPr>
            <a:xfrm>
              <a:off x="1833837" y="3421671"/>
              <a:ext cx="670376" cy="541218"/>
              <a:chOff x="1124660" y="2438555"/>
              <a:chExt cx="1323363" cy="1068399"/>
            </a:xfrm>
            <a:grpFill/>
          </p:grpSpPr>
          <p:sp>
            <p:nvSpPr>
              <p:cNvPr id="22" name="Freeform 5">
                <a:extLst>
                  <a:ext uri="{FF2B5EF4-FFF2-40B4-BE49-F238E27FC236}">
                    <a16:creationId xmlns:a16="http://schemas.microsoft.com/office/drawing/2014/main" id="{22DF074B-C3D4-404D-8D59-F04308482667}"/>
                  </a:ext>
                </a:extLst>
              </p:cNvPr>
              <p:cNvSpPr>
                <a:spLocks noEditPoints="1"/>
              </p:cNvSpPr>
              <p:nvPr/>
            </p:nvSpPr>
            <p:spPr bwMode="auto">
              <a:xfrm>
                <a:off x="1610118" y="2948250"/>
                <a:ext cx="837905" cy="55870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grpFill/>
              <a:ln w="12700" cap="flat">
                <a:solidFill>
                  <a:schemeClr val="accent1"/>
                </a:solidFill>
                <a:prstDash val="solid"/>
                <a:miter lim="800000"/>
                <a:headEnd/>
                <a:tailEnd/>
              </a:ln>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grpSp>
            <p:nvGrpSpPr>
              <p:cNvPr id="23" name="Group 22">
                <a:extLst>
                  <a:ext uri="{FF2B5EF4-FFF2-40B4-BE49-F238E27FC236}">
                    <a16:creationId xmlns:a16="http://schemas.microsoft.com/office/drawing/2014/main" id="{B6716EC8-AC6B-44A0-8BD9-6D66A55BA528}"/>
                  </a:ext>
                </a:extLst>
              </p:cNvPr>
              <p:cNvGrpSpPr/>
              <p:nvPr/>
            </p:nvGrpSpPr>
            <p:grpSpPr>
              <a:xfrm>
                <a:off x="1124660" y="2438555"/>
                <a:ext cx="593820" cy="706058"/>
                <a:chOff x="6447047" y="5804307"/>
                <a:chExt cx="414034" cy="492291"/>
              </a:xfrm>
              <a:grpFill/>
            </p:grpSpPr>
            <p:sp>
              <p:nvSpPr>
                <p:cNvPr id="29" name="Freeform 9">
                  <a:extLst>
                    <a:ext uri="{FF2B5EF4-FFF2-40B4-BE49-F238E27FC236}">
                      <a16:creationId xmlns:a16="http://schemas.microsoft.com/office/drawing/2014/main" id="{EE647BA4-83E5-4555-B44A-0C68B23B23DF}"/>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grpFill/>
                <a:ln w="12700" cap="flat">
                  <a:solidFill>
                    <a:schemeClr val="accent1"/>
                  </a:solidFill>
                  <a:prstDash val="solid"/>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sp>
              <p:nvSpPr>
                <p:cNvPr id="30" name="Oval 29">
                  <a:extLst>
                    <a:ext uri="{FF2B5EF4-FFF2-40B4-BE49-F238E27FC236}">
                      <a16:creationId xmlns:a16="http://schemas.microsoft.com/office/drawing/2014/main" id="{2440525C-D24D-4468-A2AF-27B3F985DFC3}"/>
                    </a:ext>
                  </a:extLst>
                </p:cNvPr>
                <p:cNvSpPr>
                  <a:spLocks noChangeArrowheads="1"/>
                </p:cNvSpPr>
                <p:nvPr/>
              </p:nvSpPr>
              <p:spPr bwMode="auto">
                <a:xfrm>
                  <a:off x="6507270" y="5804307"/>
                  <a:ext cx="293587" cy="290228"/>
                </a:xfrm>
                <a:prstGeom prst="ellipse">
                  <a:avLst/>
                </a:prstGeom>
                <a:grpFill/>
                <a:ln w="12700" cap="flat">
                  <a:solidFill>
                    <a:schemeClr val="accent1"/>
                  </a:solidFill>
                  <a:prstDash val="solid"/>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grpSp>
        </p:grpSp>
      </p:grpSp>
      <p:sp>
        <p:nvSpPr>
          <p:cNvPr id="10" name="TextBox 9">
            <a:extLst>
              <a:ext uri="{FF2B5EF4-FFF2-40B4-BE49-F238E27FC236}">
                <a16:creationId xmlns:a16="http://schemas.microsoft.com/office/drawing/2014/main" id="{03148B4F-4B1E-48CC-97A2-14E71A967CE7}"/>
              </a:ext>
            </a:extLst>
          </p:cNvPr>
          <p:cNvSpPr txBox="1"/>
          <p:nvPr/>
        </p:nvSpPr>
        <p:spPr>
          <a:xfrm>
            <a:off x="1523370" y="3845533"/>
            <a:ext cx="1454874" cy="215444"/>
          </a:xfrm>
          <a:prstGeom prst="rect">
            <a:avLst/>
          </a:prstGeom>
          <a:noFill/>
        </p:spPr>
        <p:txBody>
          <a:bodyPr wrap="square" lIns="0" tIns="0" rIns="0" bIns="0" rtlCol="0">
            <a:spAutoFit/>
          </a:bodyPr>
          <a:lstStyle/>
          <a:p>
            <a:pPr algn="ctr"/>
            <a:r>
              <a:rPr lang="en-US" sz="1400">
                <a:gradFill>
                  <a:gsLst>
                    <a:gs pos="2917">
                      <a:schemeClr val="tx1"/>
                    </a:gs>
                    <a:gs pos="30000">
                      <a:schemeClr val="tx1"/>
                    </a:gs>
                  </a:gsLst>
                  <a:lin ang="5400000" scaled="0"/>
                </a:gradFill>
              </a:rPr>
              <a:t>User A</a:t>
            </a:r>
          </a:p>
        </p:txBody>
      </p:sp>
      <p:sp>
        <p:nvSpPr>
          <p:cNvPr id="11" name="TextBox 10">
            <a:extLst>
              <a:ext uri="{FF2B5EF4-FFF2-40B4-BE49-F238E27FC236}">
                <a16:creationId xmlns:a16="http://schemas.microsoft.com/office/drawing/2014/main" id="{54E803CE-87E8-458A-96B7-3750992DBDB7}"/>
              </a:ext>
            </a:extLst>
          </p:cNvPr>
          <p:cNvSpPr txBox="1"/>
          <p:nvPr/>
        </p:nvSpPr>
        <p:spPr>
          <a:xfrm>
            <a:off x="9007269" y="3845533"/>
            <a:ext cx="1543901" cy="215444"/>
          </a:xfrm>
          <a:prstGeom prst="rect">
            <a:avLst/>
          </a:prstGeom>
          <a:noFill/>
        </p:spPr>
        <p:txBody>
          <a:bodyPr wrap="square" lIns="0" tIns="0" rIns="0" bIns="0" rtlCol="0">
            <a:spAutoFit/>
          </a:bodyPr>
          <a:lstStyle/>
          <a:p>
            <a:pPr algn="ctr"/>
            <a:r>
              <a:rPr lang="en-US" sz="1400">
                <a:gradFill>
                  <a:gsLst>
                    <a:gs pos="2917">
                      <a:schemeClr val="tx1"/>
                    </a:gs>
                    <a:gs pos="30000">
                      <a:schemeClr val="tx1"/>
                    </a:gs>
                  </a:gsLst>
                  <a:lin ang="5400000" scaled="0"/>
                </a:gradFill>
              </a:rPr>
              <a:t>User B</a:t>
            </a:r>
          </a:p>
        </p:txBody>
      </p:sp>
      <p:sp>
        <p:nvSpPr>
          <p:cNvPr id="86" name="Rectangle 85">
            <a:extLst>
              <a:ext uri="{FF2B5EF4-FFF2-40B4-BE49-F238E27FC236}">
                <a16:creationId xmlns:a16="http://schemas.microsoft.com/office/drawing/2014/main" id="{9A137737-C68D-42A4-893F-E39DD673E196}"/>
              </a:ext>
            </a:extLst>
          </p:cNvPr>
          <p:cNvSpPr/>
          <p:nvPr/>
        </p:nvSpPr>
        <p:spPr>
          <a:xfrm>
            <a:off x="2171798" y="1558677"/>
            <a:ext cx="1264137" cy="659537"/>
          </a:xfrm>
          <a:prstGeom prst="rect">
            <a:avLst/>
          </a:prstGeom>
          <a:noFill/>
          <a:ln>
            <a:noFill/>
          </a:ln>
        </p:spPr>
        <p:txBody>
          <a:bodyPr wrap="square" lIns="0" tIns="0" rIns="0" bIns="0" anchor="t" anchorCtr="1">
            <a:noAutofit/>
          </a:bodyPr>
          <a:lstStyle/>
          <a:p>
            <a:pPr defTabSz="878441" fontAlgn="base">
              <a:lnSpc>
                <a:spcPct val="90000"/>
              </a:lnSpc>
              <a:spcBef>
                <a:spcPts val="1200"/>
              </a:spcBef>
              <a:spcAft>
                <a:spcPct val="0"/>
              </a:spcAft>
              <a:defRPr/>
            </a:pPr>
            <a:r>
              <a:rPr lang="en-US" sz="2000" spc="-29" err="1">
                <a:solidFill>
                  <a:srgbClr val="505050"/>
                </a:solidFill>
                <a:ea typeface="Segoe UI" pitchFamily="34" charset="0"/>
                <a:cs typeface="Segoe UI" pitchFamily="34" charset="0"/>
              </a:rPr>
              <a:t>Adatum</a:t>
            </a:r>
            <a:endParaRPr lang="en-US" sz="2000" spc="-29">
              <a:solidFill>
                <a:srgbClr val="505050"/>
              </a:solidFill>
              <a:ea typeface="Segoe UI" pitchFamily="34" charset="0"/>
              <a:cs typeface="Segoe UI" pitchFamily="34" charset="0"/>
            </a:endParaRPr>
          </a:p>
        </p:txBody>
      </p:sp>
      <p:sp>
        <p:nvSpPr>
          <p:cNvPr id="87" name="Rectangle 86">
            <a:extLst>
              <a:ext uri="{FF2B5EF4-FFF2-40B4-BE49-F238E27FC236}">
                <a16:creationId xmlns:a16="http://schemas.microsoft.com/office/drawing/2014/main" id="{D8EFF3EF-655E-436E-8D10-0436F000F0A4}"/>
              </a:ext>
            </a:extLst>
          </p:cNvPr>
          <p:cNvSpPr/>
          <p:nvPr/>
        </p:nvSpPr>
        <p:spPr>
          <a:xfrm>
            <a:off x="9697081" y="1558677"/>
            <a:ext cx="1264137" cy="659537"/>
          </a:xfrm>
          <a:prstGeom prst="rect">
            <a:avLst/>
          </a:prstGeom>
          <a:noFill/>
          <a:ln>
            <a:noFill/>
          </a:ln>
        </p:spPr>
        <p:txBody>
          <a:bodyPr wrap="square" lIns="0" tIns="0" rIns="0" bIns="0" anchor="t" anchorCtr="1">
            <a:noAutofit/>
          </a:bodyPr>
          <a:lstStyle/>
          <a:p>
            <a:pPr defTabSz="878441" fontAlgn="base">
              <a:lnSpc>
                <a:spcPct val="90000"/>
              </a:lnSpc>
              <a:spcBef>
                <a:spcPts val="1200"/>
              </a:spcBef>
              <a:spcAft>
                <a:spcPct val="0"/>
              </a:spcAft>
              <a:defRPr/>
            </a:pPr>
            <a:r>
              <a:rPr lang="en-US" sz="2000" spc="-29">
                <a:solidFill>
                  <a:srgbClr val="505050"/>
                </a:solidFill>
                <a:ea typeface="Segoe UI" pitchFamily="34" charset="0"/>
                <a:cs typeface="Segoe UI" pitchFamily="34" charset="0"/>
              </a:rPr>
              <a:t>Contoso</a:t>
            </a:r>
          </a:p>
        </p:txBody>
      </p:sp>
      <p:grpSp>
        <p:nvGrpSpPr>
          <p:cNvPr id="91" name="Group 90">
            <a:extLst>
              <a:ext uri="{FF2B5EF4-FFF2-40B4-BE49-F238E27FC236}">
                <a16:creationId xmlns:a16="http://schemas.microsoft.com/office/drawing/2014/main" id="{160A6548-0C44-4FFD-833A-5C40DBE3C0EA}"/>
              </a:ext>
            </a:extLst>
          </p:cNvPr>
          <p:cNvGrpSpPr/>
          <p:nvPr/>
        </p:nvGrpSpPr>
        <p:grpSpPr>
          <a:xfrm>
            <a:off x="3441994" y="2583496"/>
            <a:ext cx="1818898" cy="1060656"/>
            <a:chOff x="3441994" y="2445082"/>
            <a:chExt cx="1818898" cy="1060656"/>
          </a:xfrm>
        </p:grpSpPr>
        <p:sp>
          <p:nvSpPr>
            <p:cNvPr id="92" name="CRMArticles_EFF5" title="Icon of two documents stacked together with writing on them">
              <a:extLst>
                <a:ext uri="{FF2B5EF4-FFF2-40B4-BE49-F238E27FC236}">
                  <a16:creationId xmlns:a16="http://schemas.microsoft.com/office/drawing/2014/main" id="{704DAB10-2B1A-480F-89D9-94E5FADBBBEE}"/>
                </a:ext>
              </a:extLst>
            </p:cNvPr>
            <p:cNvSpPr>
              <a:spLocks noChangeAspect="1" noEditPoints="1"/>
            </p:cNvSpPr>
            <p:nvPr/>
          </p:nvSpPr>
          <p:spPr bwMode="auto">
            <a:xfrm>
              <a:off x="4111480" y="2445082"/>
              <a:ext cx="479926" cy="553998"/>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sp>
          <p:nvSpPr>
            <p:cNvPr id="93" name="TextBox 92">
              <a:extLst>
                <a:ext uri="{FF2B5EF4-FFF2-40B4-BE49-F238E27FC236}">
                  <a16:creationId xmlns:a16="http://schemas.microsoft.com/office/drawing/2014/main" id="{242E9C0C-CBD7-4567-8BCD-4577BAF60D7A}"/>
                </a:ext>
              </a:extLst>
            </p:cNvPr>
            <p:cNvSpPr txBox="1"/>
            <p:nvPr/>
          </p:nvSpPr>
          <p:spPr>
            <a:xfrm>
              <a:off x="3441994" y="3074851"/>
              <a:ext cx="1818898" cy="430887"/>
            </a:xfrm>
            <a:prstGeom prst="rect">
              <a:avLst/>
            </a:prstGeom>
            <a:noFill/>
          </p:spPr>
          <p:txBody>
            <a:bodyPr wrap="square" lIns="0" tIns="0" rIns="0" bIns="0" rtlCol="0">
              <a:spAutoFit/>
            </a:bodyPr>
            <a:lstStyle/>
            <a:p>
              <a:pPr algn="ctr"/>
              <a:r>
                <a:rPr lang="en-US" sz="1400" err="1">
                  <a:gradFill>
                    <a:gsLst>
                      <a:gs pos="2917">
                        <a:schemeClr val="tx1"/>
                      </a:gs>
                      <a:gs pos="30000">
                        <a:schemeClr val="tx1"/>
                      </a:gs>
                    </a:gsLst>
                    <a:lin ang="5400000" scaled="0"/>
                  </a:gradFill>
                </a:rPr>
                <a:t>Adatum</a:t>
              </a:r>
              <a:r>
                <a:rPr lang="en-US" sz="1400">
                  <a:gradFill>
                    <a:gsLst>
                      <a:gs pos="2917">
                        <a:schemeClr val="tx1"/>
                      </a:gs>
                      <a:gs pos="30000">
                        <a:schemeClr val="tx1"/>
                      </a:gs>
                    </a:gsLst>
                    <a:lin ang="5400000" scaled="0"/>
                  </a:gradFill>
                </a:rPr>
                <a:t> </a:t>
              </a:r>
              <a:br>
                <a:rPr lang="en-US" sz="1400">
                  <a:gradFill>
                    <a:gsLst>
                      <a:gs pos="2917">
                        <a:schemeClr val="tx1"/>
                      </a:gs>
                      <a:gs pos="30000">
                        <a:schemeClr val="tx1"/>
                      </a:gs>
                    </a:gsLst>
                    <a:lin ang="5400000" scaled="0"/>
                  </a:gradFill>
                </a:rPr>
              </a:br>
              <a:r>
                <a:rPr lang="en-US" sz="1400">
                  <a:gradFill>
                    <a:gsLst>
                      <a:gs pos="2917">
                        <a:schemeClr val="tx1"/>
                      </a:gs>
                      <a:gs pos="30000">
                        <a:schemeClr val="tx1"/>
                      </a:gs>
                    </a:gsLst>
                    <a:lin ang="5400000" scaled="0"/>
                  </a:gradFill>
                </a:rPr>
                <a:t>App</a:t>
              </a:r>
            </a:p>
          </p:txBody>
        </p:sp>
      </p:grpSp>
      <p:cxnSp>
        <p:nvCxnSpPr>
          <p:cNvPr id="94" name="Straight Arrow Connector 93">
            <a:extLst>
              <a:ext uri="{FF2B5EF4-FFF2-40B4-BE49-F238E27FC236}">
                <a16:creationId xmlns:a16="http://schemas.microsoft.com/office/drawing/2014/main" id="{96B1BA1A-20EF-424C-9D06-63881E5A491E}"/>
              </a:ext>
            </a:extLst>
          </p:cNvPr>
          <p:cNvCxnSpPr>
            <a:cxnSpLocks/>
          </p:cNvCxnSpPr>
          <p:nvPr/>
        </p:nvCxnSpPr>
        <p:spPr>
          <a:xfrm flipV="1">
            <a:off x="3078339" y="2963611"/>
            <a:ext cx="884061" cy="855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96" name="Group 95">
            <a:extLst>
              <a:ext uri="{FF2B5EF4-FFF2-40B4-BE49-F238E27FC236}">
                <a16:creationId xmlns:a16="http://schemas.microsoft.com/office/drawing/2014/main" id="{2EC4DEDA-928E-48F6-8AAE-D817C0630AA8}"/>
              </a:ext>
            </a:extLst>
          </p:cNvPr>
          <p:cNvGrpSpPr/>
          <p:nvPr/>
        </p:nvGrpSpPr>
        <p:grpSpPr>
          <a:xfrm>
            <a:off x="8951687" y="2136078"/>
            <a:ext cx="1655064" cy="1655064"/>
            <a:chOff x="1675884" y="3199139"/>
            <a:chExt cx="986281" cy="986281"/>
          </a:xfrm>
          <a:solidFill>
            <a:schemeClr val="accent4">
              <a:lumMod val="20000"/>
              <a:lumOff val="80000"/>
            </a:schemeClr>
          </a:solidFill>
        </p:grpSpPr>
        <p:sp>
          <p:nvSpPr>
            <p:cNvPr id="97" name="Oval 96">
              <a:extLst>
                <a:ext uri="{FF2B5EF4-FFF2-40B4-BE49-F238E27FC236}">
                  <a16:creationId xmlns:a16="http://schemas.microsoft.com/office/drawing/2014/main" id="{EA01C102-9AE6-4D1D-B49C-7BE36F01EC84}"/>
                </a:ext>
              </a:extLst>
            </p:cNvPr>
            <p:cNvSpPr/>
            <p:nvPr/>
          </p:nvSpPr>
          <p:spPr bwMode="auto">
            <a:xfrm>
              <a:off x="1675884" y="3199139"/>
              <a:ext cx="986281" cy="986281"/>
            </a:xfrm>
            <a:prstGeom prst="ellipse">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nvGrpSpPr>
            <p:cNvPr id="98" name="Group 97">
              <a:extLst>
                <a:ext uri="{FF2B5EF4-FFF2-40B4-BE49-F238E27FC236}">
                  <a16:creationId xmlns:a16="http://schemas.microsoft.com/office/drawing/2014/main" id="{B384775D-B7A2-4160-AD9C-FDA177C6BBB5}"/>
                </a:ext>
              </a:extLst>
            </p:cNvPr>
            <p:cNvGrpSpPr/>
            <p:nvPr/>
          </p:nvGrpSpPr>
          <p:grpSpPr>
            <a:xfrm>
              <a:off x="1833837" y="3421671"/>
              <a:ext cx="670376" cy="541218"/>
              <a:chOff x="1124660" y="2438555"/>
              <a:chExt cx="1323363" cy="1068399"/>
            </a:xfrm>
            <a:grpFill/>
          </p:grpSpPr>
          <p:sp>
            <p:nvSpPr>
              <p:cNvPr id="99" name="Freeform 5">
                <a:extLst>
                  <a:ext uri="{FF2B5EF4-FFF2-40B4-BE49-F238E27FC236}">
                    <a16:creationId xmlns:a16="http://schemas.microsoft.com/office/drawing/2014/main" id="{6E6F044B-BC8D-42D3-AF5D-6D6FBC1579C4}"/>
                  </a:ext>
                </a:extLst>
              </p:cNvPr>
              <p:cNvSpPr>
                <a:spLocks noEditPoints="1"/>
              </p:cNvSpPr>
              <p:nvPr/>
            </p:nvSpPr>
            <p:spPr bwMode="auto">
              <a:xfrm>
                <a:off x="1610118" y="2948250"/>
                <a:ext cx="837905" cy="55870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grpFill/>
              <a:ln w="12700" cap="flat">
                <a:solidFill>
                  <a:schemeClr val="accent1"/>
                </a:solidFill>
                <a:prstDash val="solid"/>
                <a:miter lim="800000"/>
                <a:headEnd/>
                <a:tailEnd/>
              </a:ln>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grpSp>
            <p:nvGrpSpPr>
              <p:cNvPr id="100" name="Group 99">
                <a:extLst>
                  <a:ext uri="{FF2B5EF4-FFF2-40B4-BE49-F238E27FC236}">
                    <a16:creationId xmlns:a16="http://schemas.microsoft.com/office/drawing/2014/main" id="{925C2F33-8E69-4F5E-99FD-299C35EB42A0}"/>
                  </a:ext>
                </a:extLst>
              </p:cNvPr>
              <p:cNvGrpSpPr/>
              <p:nvPr/>
            </p:nvGrpSpPr>
            <p:grpSpPr>
              <a:xfrm>
                <a:off x="1124660" y="2438555"/>
                <a:ext cx="593820" cy="706058"/>
                <a:chOff x="6447047" y="5804307"/>
                <a:chExt cx="414034" cy="492291"/>
              </a:xfrm>
              <a:grpFill/>
            </p:grpSpPr>
            <p:sp>
              <p:nvSpPr>
                <p:cNvPr id="101" name="Freeform 9">
                  <a:extLst>
                    <a:ext uri="{FF2B5EF4-FFF2-40B4-BE49-F238E27FC236}">
                      <a16:creationId xmlns:a16="http://schemas.microsoft.com/office/drawing/2014/main" id="{0951BCA5-969A-4BD7-B8F8-C77E5F75AC1B}"/>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grpFill/>
                <a:ln w="12700" cap="flat">
                  <a:solidFill>
                    <a:schemeClr val="accent1"/>
                  </a:solidFill>
                  <a:prstDash val="solid"/>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sp>
              <p:nvSpPr>
                <p:cNvPr id="102" name="Oval 101">
                  <a:extLst>
                    <a:ext uri="{FF2B5EF4-FFF2-40B4-BE49-F238E27FC236}">
                      <a16:creationId xmlns:a16="http://schemas.microsoft.com/office/drawing/2014/main" id="{67EADE1B-E9C2-4464-B913-293ED176B396}"/>
                    </a:ext>
                  </a:extLst>
                </p:cNvPr>
                <p:cNvSpPr>
                  <a:spLocks noChangeArrowheads="1"/>
                </p:cNvSpPr>
                <p:nvPr/>
              </p:nvSpPr>
              <p:spPr bwMode="auto">
                <a:xfrm>
                  <a:off x="6507270" y="5804307"/>
                  <a:ext cx="293587" cy="290228"/>
                </a:xfrm>
                <a:prstGeom prst="ellipse">
                  <a:avLst/>
                </a:prstGeom>
                <a:grpFill/>
                <a:ln w="12700" cap="flat">
                  <a:solidFill>
                    <a:schemeClr val="accent1"/>
                  </a:solidFill>
                  <a:prstDash val="solid"/>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grpSp>
        </p:grpSp>
      </p:grpSp>
      <p:cxnSp>
        <p:nvCxnSpPr>
          <p:cNvPr id="104" name="Straight Arrow Connector 103">
            <a:extLst>
              <a:ext uri="{FF2B5EF4-FFF2-40B4-BE49-F238E27FC236}">
                <a16:creationId xmlns:a16="http://schemas.microsoft.com/office/drawing/2014/main" id="{833E9D44-8266-4273-9CAE-D2309D7DB624}"/>
              </a:ext>
            </a:extLst>
          </p:cNvPr>
          <p:cNvCxnSpPr>
            <a:cxnSpLocks/>
            <a:stCxn id="89" idx="6"/>
          </p:cNvCxnSpPr>
          <p:nvPr/>
        </p:nvCxnSpPr>
        <p:spPr>
          <a:xfrm flipV="1">
            <a:off x="3084832" y="3333566"/>
            <a:ext cx="5832787" cy="160058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42C736F0-5928-465A-A0E6-2FE234DF67DD}"/>
              </a:ext>
            </a:extLst>
          </p:cNvPr>
          <p:cNvGrpSpPr/>
          <p:nvPr/>
        </p:nvGrpSpPr>
        <p:grpSpPr>
          <a:xfrm>
            <a:off x="2732015" y="4757737"/>
            <a:ext cx="352817" cy="352817"/>
            <a:chOff x="1675884" y="3199139"/>
            <a:chExt cx="986281" cy="986281"/>
          </a:xfrm>
          <a:solidFill>
            <a:schemeClr val="tx2">
              <a:lumMod val="20000"/>
              <a:lumOff val="80000"/>
            </a:schemeClr>
          </a:solidFill>
        </p:grpSpPr>
        <p:sp>
          <p:nvSpPr>
            <p:cNvPr id="89" name="Oval 88">
              <a:extLst>
                <a:ext uri="{FF2B5EF4-FFF2-40B4-BE49-F238E27FC236}">
                  <a16:creationId xmlns:a16="http://schemas.microsoft.com/office/drawing/2014/main" id="{13E3D8C4-3037-4D3F-8FA4-E551E9506134}"/>
                </a:ext>
              </a:extLst>
            </p:cNvPr>
            <p:cNvSpPr/>
            <p:nvPr/>
          </p:nvSpPr>
          <p:spPr bwMode="auto">
            <a:xfrm>
              <a:off x="1675884" y="3199139"/>
              <a:ext cx="986281" cy="986281"/>
            </a:xfrm>
            <a:prstGeom prst="ellipse">
              <a:avLst/>
            </a:prstGeom>
            <a:grp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nvGrpSpPr>
            <p:cNvPr id="90" name="Group 89">
              <a:extLst>
                <a:ext uri="{FF2B5EF4-FFF2-40B4-BE49-F238E27FC236}">
                  <a16:creationId xmlns:a16="http://schemas.microsoft.com/office/drawing/2014/main" id="{407040DA-5DEE-4066-BA12-F9417D39E03B}"/>
                </a:ext>
              </a:extLst>
            </p:cNvPr>
            <p:cNvGrpSpPr/>
            <p:nvPr/>
          </p:nvGrpSpPr>
          <p:grpSpPr>
            <a:xfrm>
              <a:off x="1833837" y="3421671"/>
              <a:ext cx="670376" cy="541218"/>
              <a:chOff x="1124660" y="2438555"/>
              <a:chExt cx="1323363" cy="1068399"/>
            </a:xfrm>
            <a:grpFill/>
          </p:grpSpPr>
          <p:sp>
            <p:nvSpPr>
              <p:cNvPr id="95" name="Freeform 5">
                <a:extLst>
                  <a:ext uri="{FF2B5EF4-FFF2-40B4-BE49-F238E27FC236}">
                    <a16:creationId xmlns:a16="http://schemas.microsoft.com/office/drawing/2014/main" id="{4594CEDA-8D40-4F38-A7A4-EAA6F6D0D711}"/>
                  </a:ext>
                </a:extLst>
              </p:cNvPr>
              <p:cNvSpPr>
                <a:spLocks noEditPoints="1"/>
              </p:cNvSpPr>
              <p:nvPr/>
            </p:nvSpPr>
            <p:spPr bwMode="auto">
              <a:xfrm>
                <a:off x="1610118" y="2948250"/>
                <a:ext cx="837905" cy="55870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grpFill/>
              <a:ln w="12700" cap="flat">
                <a:solidFill>
                  <a:schemeClr val="accent1"/>
                </a:solidFill>
                <a:prstDash val="solid"/>
                <a:miter lim="800000"/>
                <a:headEnd/>
                <a:tailEnd/>
              </a:ln>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grpSp>
            <p:nvGrpSpPr>
              <p:cNvPr id="105" name="Group 104">
                <a:extLst>
                  <a:ext uri="{FF2B5EF4-FFF2-40B4-BE49-F238E27FC236}">
                    <a16:creationId xmlns:a16="http://schemas.microsoft.com/office/drawing/2014/main" id="{6A4A99A0-3F17-4000-BFC6-92B78AD9D53D}"/>
                  </a:ext>
                </a:extLst>
              </p:cNvPr>
              <p:cNvGrpSpPr/>
              <p:nvPr/>
            </p:nvGrpSpPr>
            <p:grpSpPr>
              <a:xfrm>
                <a:off x="1124660" y="2438555"/>
                <a:ext cx="593820" cy="706058"/>
                <a:chOff x="6447047" y="5804307"/>
                <a:chExt cx="414034" cy="492291"/>
              </a:xfrm>
              <a:grpFill/>
            </p:grpSpPr>
            <p:sp>
              <p:nvSpPr>
                <p:cNvPr id="106" name="Freeform 9">
                  <a:extLst>
                    <a:ext uri="{FF2B5EF4-FFF2-40B4-BE49-F238E27FC236}">
                      <a16:creationId xmlns:a16="http://schemas.microsoft.com/office/drawing/2014/main" id="{714DA26D-BAB6-4E64-94D4-F49091C95484}"/>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grpFill/>
                <a:ln w="12700" cap="flat">
                  <a:solidFill>
                    <a:schemeClr val="accent1"/>
                  </a:solidFill>
                  <a:prstDash val="solid"/>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sp>
              <p:nvSpPr>
                <p:cNvPr id="108" name="Oval 107">
                  <a:extLst>
                    <a:ext uri="{FF2B5EF4-FFF2-40B4-BE49-F238E27FC236}">
                      <a16:creationId xmlns:a16="http://schemas.microsoft.com/office/drawing/2014/main" id="{E72BCC41-D753-484F-B615-C8B13752D6CA}"/>
                    </a:ext>
                  </a:extLst>
                </p:cNvPr>
                <p:cNvSpPr>
                  <a:spLocks noChangeArrowheads="1"/>
                </p:cNvSpPr>
                <p:nvPr/>
              </p:nvSpPr>
              <p:spPr bwMode="auto">
                <a:xfrm>
                  <a:off x="6507270" y="5804307"/>
                  <a:ext cx="293587" cy="290228"/>
                </a:xfrm>
                <a:prstGeom prst="ellipse">
                  <a:avLst/>
                </a:prstGeom>
                <a:grpFill/>
                <a:ln w="12700" cap="flat">
                  <a:solidFill>
                    <a:schemeClr val="accent1"/>
                  </a:solidFill>
                  <a:prstDash val="solid"/>
                  <a:miter lim="800000"/>
                  <a:headEnd/>
                  <a:tailEnd/>
                </a:ln>
              </p:spPr>
              <p:txBody>
                <a:bodyPr vert="horz" wrap="square" lIns="91427" tIns="45713" rIns="91427" bIns="45713" numCol="1" anchor="t" anchorCtr="0" compatLnSpc="1">
                  <a:prstTxWarp prst="textNoShape">
                    <a:avLst/>
                  </a:prstTxWarp>
                </a:bodyPr>
                <a:lstStyle/>
                <a:p>
                  <a:pPr defTabSz="896386">
                    <a:defRPr/>
                  </a:pPr>
                  <a:endParaRPr lang="en-US" sz="1800" kern="0">
                    <a:solidFill>
                      <a:srgbClr val="353535"/>
                    </a:solidFill>
                  </a:endParaRPr>
                </a:p>
              </p:txBody>
            </p:sp>
          </p:grpSp>
        </p:grpSp>
      </p:grpSp>
      <p:sp>
        <p:nvSpPr>
          <p:cNvPr id="7" name="TextBox 6">
            <a:extLst>
              <a:ext uri="{FF2B5EF4-FFF2-40B4-BE49-F238E27FC236}">
                <a16:creationId xmlns:a16="http://schemas.microsoft.com/office/drawing/2014/main" id="{BFBEB463-C247-40BE-93F6-A8EE60B7C9BF}"/>
              </a:ext>
            </a:extLst>
          </p:cNvPr>
          <p:cNvSpPr txBox="1"/>
          <p:nvPr/>
        </p:nvSpPr>
        <p:spPr>
          <a:xfrm>
            <a:off x="3775275" y="4936735"/>
            <a:ext cx="4476347" cy="1538883"/>
          </a:xfrm>
          <a:prstGeom prst="rect">
            <a:avLst/>
          </a:prstGeom>
          <a:noFill/>
        </p:spPr>
        <p:txBody>
          <a:bodyPr wrap="square" lIns="0" tIns="0" rIns="0" bIns="0" rtlCol="0">
            <a:spAutoFit/>
          </a:bodyPr>
          <a:lstStyle/>
          <a:p>
            <a:pPr algn="ctr"/>
            <a:r>
              <a:rPr lang="en-US" sz="2000" b="1">
                <a:gradFill>
                  <a:gsLst>
                    <a:gs pos="2917">
                      <a:schemeClr val="tx1"/>
                    </a:gs>
                    <a:gs pos="30000">
                      <a:schemeClr val="tx1"/>
                    </a:gs>
                  </a:gsLst>
                  <a:lin ang="5400000" scaled="0"/>
                </a:gradFill>
              </a:rPr>
              <a:t>External Identities</a:t>
            </a:r>
          </a:p>
          <a:p>
            <a:pPr algn="ctr"/>
            <a:endParaRPr lang="en-US" sz="2000">
              <a:gradFill>
                <a:gsLst>
                  <a:gs pos="2917">
                    <a:schemeClr val="tx1"/>
                  </a:gs>
                  <a:gs pos="30000">
                    <a:schemeClr val="tx1"/>
                  </a:gs>
                </a:gsLst>
                <a:lin ang="5400000" scaled="0"/>
              </a:gradFill>
            </a:endParaRPr>
          </a:p>
          <a:p>
            <a:pPr algn="ctr"/>
            <a:r>
              <a:rPr lang="en-US" sz="2000">
                <a:gradFill>
                  <a:gsLst>
                    <a:gs pos="2917">
                      <a:schemeClr val="tx1"/>
                    </a:gs>
                    <a:gs pos="30000">
                      <a:schemeClr val="tx1"/>
                    </a:gs>
                  </a:gsLst>
                  <a:lin ang="5400000" scaled="0"/>
                </a:gradFill>
              </a:rPr>
              <a:t>Use </a:t>
            </a:r>
            <a:r>
              <a:rPr lang="en-US" sz="2000" err="1">
                <a:gradFill>
                  <a:gsLst>
                    <a:gs pos="2917">
                      <a:schemeClr val="tx1"/>
                    </a:gs>
                    <a:gs pos="30000">
                      <a:schemeClr val="tx1"/>
                    </a:gs>
                  </a:gsLst>
                  <a:lin ang="5400000" scaled="0"/>
                </a:gradFill>
              </a:rPr>
              <a:t>Adatum</a:t>
            </a:r>
            <a:r>
              <a:rPr lang="en-US" sz="2000">
                <a:gradFill>
                  <a:gsLst>
                    <a:gs pos="2917">
                      <a:schemeClr val="tx1"/>
                    </a:gs>
                    <a:gs pos="30000">
                      <a:schemeClr val="tx1"/>
                    </a:gs>
                  </a:gsLst>
                  <a:lin ang="5400000" scaled="0"/>
                </a:gradFill>
              </a:rPr>
              <a:t> endpoint to sign in</a:t>
            </a:r>
          </a:p>
          <a:p>
            <a:pPr algn="ctr"/>
            <a:r>
              <a:rPr lang="en-US" sz="2000">
                <a:gradFill>
                  <a:gsLst>
                    <a:gs pos="2917">
                      <a:schemeClr val="tx1"/>
                    </a:gs>
                    <a:gs pos="30000">
                      <a:schemeClr val="tx1"/>
                    </a:gs>
                  </a:gsLst>
                  <a:lin ang="5400000" scaled="0"/>
                </a:gradFill>
              </a:rPr>
              <a:t>Can’t use common endpoint</a:t>
            </a:r>
          </a:p>
          <a:p>
            <a:pPr algn="ctr"/>
            <a:r>
              <a:rPr lang="en-US" sz="2000">
                <a:gradFill>
                  <a:gsLst>
                    <a:gs pos="2917">
                      <a:schemeClr val="tx1"/>
                    </a:gs>
                    <a:gs pos="30000">
                      <a:schemeClr val="tx1"/>
                    </a:gs>
                  </a:gsLst>
                  <a:lin ang="5400000" scaled="0"/>
                </a:gradFill>
              </a:rPr>
              <a:t>Invitation/external account needed</a:t>
            </a:r>
          </a:p>
        </p:txBody>
      </p:sp>
    </p:spTree>
    <p:extLst>
      <p:ext uri="{BB962C8B-B14F-4D97-AF65-F5344CB8AC3E}">
        <p14:creationId xmlns:p14="http://schemas.microsoft.com/office/powerpoint/2010/main" val="32223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 name="Group 141">
            <a:extLst>
              <a:ext uri="{FF2B5EF4-FFF2-40B4-BE49-F238E27FC236}">
                <a16:creationId xmlns:a16="http://schemas.microsoft.com/office/drawing/2014/main" id="{E27EB36E-6291-4256-8CE6-83184BF6054F}"/>
              </a:ext>
            </a:extLst>
          </p:cNvPr>
          <p:cNvGrpSpPr/>
          <p:nvPr/>
        </p:nvGrpSpPr>
        <p:grpSpPr>
          <a:xfrm>
            <a:off x="4302428" y="2131690"/>
            <a:ext cx="3583784" cy="3583784"/>
            <a:chOff x="7067475" y="1673973"/>
            <a:chExt cx="3583784" cy="3583784"/>
          </a:xfrm>
        </p:grpSpPr>
        <p:cxnSp>
          <p:nvCxnSpPr>
            <p:cNvPr id="147" name="Straight Connector 146">
              <a:extLst>
                <a:ext uri="{FF2B5EF4-FFF2-40B4-BE49-F238E27FC236}">
                  <a16:creationId xmlns:a16="http://schemas.microsoft.com/office/drawing/2014/main" id="{C042C943-701A-4E6B-8634-44B18E21E597}"/>
                </a:ext>
              </a:extLst>
            </p:cNvPr>
            <p:cNvCxnSpPr>
              <a:cxnSpLocks/>
            </p:cNvCxnSpPr>
            <p:nvPr/>
          </p:nvCxnSpPr>
          <p:spPr>
            <a:xfrm rot="540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981E2401-0A98-42CD-85B5-63ABC0AB11B8}"/>
                </a:ext>
              </a:extLst>
            </p:cNvPr>
            <p:cNvCxnSpPr>
              <a:cxnSpLocks/>
            </p:cNvCxnSpPr>
            <p:nvPr/>
          </p:nvCxnSpPr>
          <p:spPr>
            <a:xfrm rot="738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E4C6181D-1626-47D1-836D-13A9F337F9A5}"/>
                </a:ext>
              </a:extLst>
            </p:cNvPr>
            <p:cNvCxnSpPr>
              <a:cxnSpLocks/>
            </p:cNvCxnSpPr>
            <p:nvPr/>
          </p:nvCxnSpPr>
          <p:spPr>
            <a:xfrm rot="198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33C7FA1-2FD0-4C23-8FAA-2563768EDD53}"/>
                </a:ext>
              </a:extLst>
            </p:cNvPr>
            <p:cNvCxnSpPr>
              <a:cxnSpLocks/>
            </p:cNvCxnSpPr>
            <p:nvPr/>
          </p:nvCxnSpPr>
          <p:spPr>
            <a:xfrm rot="396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42328F7F-E566-48E3-BB8F-CE8AC5F1BD70}"/>
                </a:ext>
              </a:extLst>
            </p:cNvPr>
            <p:cNvCxnSpPr>
              <a:cxnSpLocks/>
            </p:cNvCxnSpPr>
            <p:nvPr/>
          </p:nvCxnSpPr>
          <p:spPr>
            <a:xfrm rot="594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D6D8A96-4ABD-44A3-BB9E-F6D474B9CDAB}"/>
                </a:ext>
              </a:extLst>
            </p:cNvPr>
            <p:cNvCxnSpPr>
              <a:cxnSpLocks/>
            </p:cNvCxnSpPr>
            <p:nvPr/>
          </p:nvCxnSpPr>
          <p:spPr>
            <a:xfrm rot="1134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E9043BD-1CDE-46EB-9369-E52CEE95D3B1}"/>
                </a:ext>
              </a:extLst>
            </p:cNvPr>
            <p:cNvCxnSpPr>
              <a:cxnSpLocks/>
            </p:cNvCxnSpPr>
            <p:nvPr/>
          </p:nvCxnSpPr>
          <p:spPr>
            <a:xfrm rot="444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E9164EFD-6CEA-4611-B25D-37E70AF7D160}"/>
                </a:ext>
              </a:extLst>
            </p:cNvPr>
            <p:cNvCxnSpPr>
              <a:cxnSpLocks/>
            </p:cNvCxnSpPr>
            <p:nvPr/>
          </p:nvCxnSpPr>
          <p:spPr>
            <a:xfrm rot="936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3BD9CC6-285E-4CFB-A2B4-039A4F1222C1}"/>
                </a:ext>
              </a:extLst>
            </p:cNvPr>
            <p:cNvCxnSpPr>
              <a:cxnSpLocks/>
            </p:cNvCxnSpPr>
            <p:nvPr/>
          </p:nvCxnSpPr>
          <p:spPr>
            <a:xfrm rot="636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1E82BE5-7285-4949-8A01-906E31670245}"/>
                </a:ext>
              </a:extLst>
            </p:cNvPr>
            <p:cNvCxnSpPr>
              <a:cxnSpLocks/>
            </p:cNvCxnSpPr>
            <p:nvPr/>
          </p:nvCxnSpPr>
          <p:spPr>
            <a:xfrm rot="1182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43C2A34-0044-4A8E-BC31-DD361335D5F2}"/>
                </a:ext>
              </a:extLst>
            </p:cNvPr>
            <p:cNvCxnSpPr>
              <a:cxnSpLocks/>
            </p:cNvCxnSpPr>
            <p:nvPr/>
          </p:nvCxnSpPr>
          <p:spPr>
            <a:xfrm rot="792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FB63344-6E83-4134-A89D-99460E31386D}"/>
                </a:ext>
              </a:extLst>
            </p:cNvPr>
            <p:cNvCxnSpPr>
              <a:cxnSpLocks/>
            </p:cNvCxnSpPr>
            <p:nvPr/>
          </p:nvCxnSpPr>
          <p:spPr>
            <a:xfrm rot="13320000" flipH="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C1548D16-E541-4046-AAE7-F21BEAE650CA}"/>
                </a:ext>
              </a:extLst>
            </p:cNvPr>
            <p:cNvCxnSpPr>
              <a:cxnSpLocks/>
            </p:cNvCxnSpPr>
            <p:nvPr/>
          </p:nvCxnSpPr>
          <p:spPr>
            <a:xfrm flipH="1" flipV="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93CBD78-C286-4B48-AE9A-FF86178966F4}"/>
                </a:ext>
              </a:extLst>
            </p:cNvPr>
            <p:cNvCxnSpPr>
              <a:cxnSpLocks/>
            </p:cNvCxnSpPr>
            <p:nvPr/>
          </p:nvCxnSpPr>
          <p:spPr>
            <a:xfrm rot="19620000" flipH="1" flipV="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13ECF6F-F55A-49A8-8F78-0018EB362868}"/>
                </a:ext>
              </a:extLst>
            </p:cNvPr>
            <p:cNvCxnSpPr>
              <a:cxnSpLocks/>
            </p:cNvCxnSpPr>
            <p:nvPr/>
          </p:nvCxnSpPr>
          <p:spPr>
            <a:xfrm rot="14220000" flipH="1" flipV="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850E18E1-F10D-4D1A-8FAE-A0E1CA186CC8}"/>
                </a:ext>
              </a:extLst>
            </p:cNvPr>
            <p:cNvCxnSpPr>
              <a:cxnSpLocks/>
            </p:cNvCxnSpPr>
            <p:nvPr/>
          </p:nvCxnSpPr>
          <p:spPr>
            <a:xfrm rot="17640000" flipH="1" flipV="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FBC3492E-F179-4556-BC8A-4210DA9317B7}"/>
                </a:ext>
              </a:extLst>
            </p:cNvPr>
            <p:cNvCxnSpPr>
              <a:cxnSpLocks/>
            </p:cNvCxnSpPr>
            <p:nvPr/>
          </p:nvCxnSpPr>
          <p:spPr>
            <a:xfrm rot="12240000" flipH="1" flipV="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BBE42887-9951-43DB-A7CB-5BE9EC7586BE}"/>
                </a:ext>
              </a:extLst>
            </p:cNvPr>
            <p:cNvCxnSpPr>
              <a:cxnSpLocks/>
            </p:cNvCxnSpPr>
            <p:nvPr/>
          </p:nvCxnSpPr>
          <p:spPr>
            <a:xfrm rot="15660000" flipH="1" flipV="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7967297E-B5C9-437B-86AE-556FD9D2234C}"/>
                </a:ext>
              </a:extLst>
            </p:cNvPr>
            <p:cNvCxnSpPr>
              <a:cxnSpLocks/>
            </p:cNvCxnSpPr>
            <p:nvPr/>
          </p:nvCxnSpPr>
          <p:spPr>
            <a:xfrm rot="10260000" flipH="1" flipV="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0A3B15B1-4B43-494B-B209-5714930B731A}"/>
                </a:ext>
              </a:extLst>
            </p:cNvPr>
            <p:cNvCxnSpPr>
              <a:cxnSpLocks/>
            </p:cNvCxnSpPr>
            <p:nvPr/>
          </p:nvCxnSpPr>
          <p:spPr>
            <a:xfrm rot="9780000" flipH="1" flipV="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9AC65584-7B6B-42CD-918D-9827E50140F4}"/>
                </a:ext>
              </a:extLst>
            </p:cNvPr>
            <p:cNvCxnSpPr>
              <a:cxnSpLocks/>
            </p:cNvCxnSpPr>
            <p:nvPr/>
          </p:nvCxnSpPr>
          <p:spPr>
            <a:xfrm rot="13680000" flipH="1" flipV="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4E0C766-E42D-42B4-B0E1-B4C765005958}"/>
                </a:ext>
              </a:extLst>
            </p:cNvPr>
            <p:cNvCxnSpPr>
              <a:cxnSpLocks/>
            </p:cNvCxnSpPr>
            <p:nvPr/>
          </p:nvCxnSpPr>
          <p:spPr>
            <a:xfrm rot="8280000" flipH="1" flipV="1">
              <a:off x="7067475" y="3465865"/>
              <a:ext cx="3583784" cy="0"/>
            </a:xfrm>
            <a:prstGeom prst="line">
              <a:avLst/>
            </a:prstGeom>
            <a:ln>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useBgFill="1">
        <p:nvSpPr>
          <p:cNvPr id="15" name="Oval 14">
            <a:extLst>
              <a:ext uri="{FF2B5EF4-FFF2-40B4-BE49-F238E27FC236}">
                <a16:creationId xmlns:a16="http://schemas.microsoft.com/office/drawing/2014/main" id="{6F51DC59-DB35-4780-97B2-94ABD58317CD}"/>
              </a:ext>
            </a:extLst>
          </p:cNvPr>
          <p:cNvSpPr/>
          <p:nvPr/>
        </p:nvSpPr>
        <p:spPr bwMode="auto">
          <a:xfrm>
            <a:off x="5510630" y="3296335"/>
            <a:ext cx="1160140" cy="11601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2" name="Trapezoid 111">
            <a:extLst>
              <a:ext uri="{FF2B5EF4-FFF2-40B4-BE49-F238E27FC236}">
                <a16:creationId xmlns:a16="http://schemas.microsoft.com/office/drawing/2014/main" id="{C7B7CCBC-5222-4E09-8E3A-4DB9CDF118D9}"/>
              </a:ext>
            </a:extLst>
          </p:cNvPr>
          <p:cNvSpPr/>
          <p:nvPr/>
        </p:nvSpPr>
        <p:spPr bwMode="auto">
          <a:xfrm rot="5400000" flipV="1">
            <a:off x="2539462" y="3442661"/>
            <a:ext cx="2628060" cy="912482"/>
          </a:xfrm>
          <a:prstGeom prst="trapezoid">
            <a:avLst/>
          </a:prstGeom>
          <a:gradFill flip="none" rotWithShape="1">
            <a:gsLst>
              <a:gs pos="0">
                <a:schemeClr val="accent6">
                  <a:lumMod val="5000"/>
                  <a:lumOff val="95000"/>
                </a:schemeClr>
              </a:gs>
              <a:gs pos="100000">
                <a:schemeClr val="accent6">
                  <a:lumMod val="30000"/>
                  <a:lumOff val="7000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3" name="Rounded Rectangle 142">
            <a:extLst>
              <a:ext uri="{FF2B5EF4-FFF2-40B4-BE49-F238E27FC236}">
                <a16:creationId xmlns:a16="http://schemas.microsoft.com/office/drawing/2014/main" id="{D8B4A701-6CB1-4745-BC6D-75C4F55574E2}"/>
              </a:ext>
            </a:extLst>
          </p:cNvPr>
          <p:cNvSpPr/>
          <p:nvPr/>
        </p:nvSpPr>
        <p:spPr bwMode="auto">
          <a:xfrm>
            <a:off x="346872" y="2766021"/>
            <a:ext cx="3186267" cy="2267868"/>
          </a:xfrm>
          <a:prstGeom prst="roundRect">
            <a:avLst>
              <a:gd name="adj" fmla="val 11354"/>
            </a:avLst>
          </a:prstGeom>
          <a:solidFill>
            <a:schemeClr val="bg1">
              <a:lumMod val="95000"/>
              <a:alpha val="6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1" name="Trapezoid 110">
            <a:extLst>
              <a:ext uri="{FF2B5EF4-FFF2-40B4-BE49-F238E27FC236}">
                <a16:creationId xmlns:a16="http://schemas.microsoft.com/office/drawing/2014/main" id="{EBADD1E3-E7EB-490C-9870-7A3AF6CBB678}"/>
              </a:ext>
            </a:extLst>
          </p:cNvPr>
          <p:cNvSpPr/>
          <p:nvPr/>
        </p:nvSpPr>
        <p:spPr bwMode="auto">
          <a:xfrm rot="16200000" flipH="1" flipV="1">
            <a:off x="7051344" y="3415798"/>
            <a:ext cx="2628060" cy="966208"/>
          </a:xfrm>
          <a:prstGeom prst="trapezoid">
            <a:avLst/>
          </a:prstGeom>
          <a:gradFill flip="none" rotWithShape="1">
            <a:gsLst>
              <a:gs pos="0">
                <a:schemeClr val="accent6">
                  <a:lumMod val="5000"/>
                  <a:lumOff val="95000"/>
                </a:schemeClr>
              </a:gs>
              <a:gs pos="100000">
                <a:schemeClr val="accent6">
                  <a:lumMod val="30000"/>
                  <a:lumOff val="7000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sp>
        <p:nvSpPr>
          <p:cNvPr id="5" name="Rounded Rectangle 4">
            <a:extLst>
              <a:ext uri="{FF2B5EF4-FFF2-40B4-BE49-F238E27FC236}">
                <a16:creationId xmlns:a16="http://schemas.microsoft.com/office/drawing/2014/main" id="{F8B15751-3908-5A4C-9656-991271E24761}"/>
              </a:ext>
            </a:extLst>
          </p:cNvPr>
          <p:cNvSpPr/>
          <p:nvPr/>
        </p:nvSpPr>
        <p:spPr bwMode="auto">
          <a:xfrm>
            <a:off x="8654378" y="2766021"/>
            <a:ext cx="3186267" cy="2267868"/>
          </a:xfrm>
          <a:prstGeom prst="roundRect">
            <a:avLst>
              <a:gd name="adj" fmla="val 11354"/>
            </a:avLst>
          </a:prstGeom>
          <a:solidFill>
            <a:schemeClr val="bg1">
              <a:lumMod val="95000"/>
              <a:alpha val="6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a:extLst>
              <a:ext uri="{FF2B5EF4-FFF2-40B4-BE49-F238E27FC236}">
                <a16:creationId xmlns:a16="http://schemas.microsoft.com/office/drawing/2014/main" id="{E9969174-80EE-4B7A-B0F6-F492861BAF65}"/>
              </a:ext>
            </a:extLst>
          </p:cNvPr>
          <p:cNvGrpSpPr/>
          <p:nvPr/>
        </p:nvGrpSpPr>
        <p:grpSpPr>
          <a:xfrm>
            <a:off x="3806640" y="1637582"/>
            <a:ext cx="4575360" cy="4572000"/>
            <a:chOff x="3806640" y="1637582"/>
            <a:chExt cx="4575360" cy="4572000"/>
          </a:xfrm>
        </p:grpSpPr>
        <p:sp>
          <p:nvSpPr>
            <p:cNvPr id="115" name="Freeform: Shape 114">
              <a:extLst>
                <a:ext uri="{FF2B5EF4-FFF2-40B4-BE49-F238E27FC236}">
                  <a16:creationId xmlns:a16="http://schemas.microsoft.com/office/drawing/2014/main" id="{59616DB7-0148-4F07-9841-AD099CE68C92}"/>
                </a:ext>
              </a:extLst>
            </p:cNvPr>
            <p:cNvSpPr/>
            <p:nvPr/>
          </p:nvSpPr>
          <p:spPr bwMode="auto">
            <a:xfrm>
              <a:off x="3806640" y="1637582"/>
              <a:ext cx="2286000" cy="4572000"/>
            </a:xfrm>
            <a:custGeom>
              <a:avLst/>
              <a:gdLst>
                <a:gd name="connsiteX0" fmla="*/ 2286000 w 2286000"/>
                <a:gd name="connsiteY0" fmla="*/ 0 h 4572000"/>
                <a:gd name="connsiteX1" fmla="*/ 2286000 w 2286000"/>
                <a:gd name="connsiteY1" fmla="*/ 495788 h 4572000"/>
                <a:gd name="connsiteX2" fmla="*/ 495788 w 2286000"/>
                <a:gd name="connsiteY2" fmla="*/ 2286000 h 4572000"/>
                <a:gd name="connsiteX3" fmla="*/ 2286000 w 2286000"/>
                <a:gd name="connsiteY3" fmla="*/ 4076212 h 4572000"/>
                <a:gd name="connsiteX4" fmla="*/ 2286000 w 2286000"/>
                <a:gd name="connsiteY4" fmla="*/ 4572000 h 4572000"/>
                <a:gd name="connsiteX5" fmla="*/ 0 w 2286000"/>
                <a:gd name="connsiteY5" fmla="*/ 2286000 h 4572000"/>
                <a:gd name="connsiteX6" fmla="*/ 2286000 w 2286000"/>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0" h="4572000">
                  <a:moveTo>
                    <a:pt x="2286000" y="0"/>
                  </a:moveTo>
                  <a:lnTo>
                    <a:pt x="2286000" y="495788"/>
                  </a:lnTo>
                  <a:cubicBezTo>
                    <a:pt x="1297293" y="495788"/>
                    <a:pt x="495788" y="1297293"/>
                    <a:pt x="495788" y="2286000"/>
                  </a:cubicBezTo>
                  <a:cubicBezTo>
                    <a:pt x="495788" y="3274707"/>
                    <a:pt x="1297293" y="4076212"/>
                    <a:pt x="2286000" y="4076212"/>
                  </a:cubicBezTo>
                  <a:lnTo>
                    <a:pt x="2286000" y="4572000"/>
                  </a:lnTo>
                  <a:cubicBezTo>
                    <a:pt x="1023477" y="4572000"/>
                    <a:pt x="0" y="3548523"/>
                    <a:pt x="0" y="2286000"/>
                  </a:cubicBezTo>
                  <a:cubicBezTo>
                    <a:pt x="0" y="1023477"/>
                    <a:pt x="1023477" y="0"/>
                    <a:pt x="2286000" y="0"/>
                  </a:cubicBezTo>
                  <a:close/>
                </a:path>
              </a:pathLst>
            </a:cu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7" name="Freeform: Shape 116">
              <a:extLst>
                <a:ext uri="{FF2B5EF4-FFF2-40B4-BE49-F238E27FC236}">
                  <a16:creationId xmlns:a16="http://schemas.microsoft.com/office/drawing/2014/main" id="{D85AE1CE-3B5B-4AEB-B0B5-3463BCE21A31}"/>
                </a:ext>
              </a:extLst>
            </p:cNvPr>
            <p:cNvSpPr/>
            <p:nvPr/>
          </p:nvSpPr>
          <p:spPr bwMode="auto">
            <a:xfrm>
              <a:off x="6096000" y="1637582"/>
              <a:ext cx="2286000" cy="4572000"/>
            </a:xfrm>
            <a:custGeom>
              <a:avLst/>
              <a:gdLst>
                <a:gd name="connsiteX0" fmla="*/ 0 w 2286000"/>
                <a:gd name="connsiteY0" fmla="*/ 0 h 4572000"/>
                <a:gd name="connsiteX1" fmla="*/ 2286000 w 2286000"/>
                <a:gd name="connsiteY1" fmla="*/ 2286000 h 4572000"/>
                <a:gd name="connsiteX2" fmla="*/ 0 w 2286000"/>
                <a:gd name="connsiteY2" fmla="*/ 4572000 h 4572000"/>
                <a:gd name="connsiteX3" fmla="*/ 0 w 2286000"/>
                <a:gd name="connsiteY3" fmla="*/ 4076212 h 4572000"/>
                <a:gd name="connsiteX4" fmla="*/ 1790212 w 2286000"/>
                <a:gd name="connsiteY4" fmla="*/ 2286000 h 4572000"/>
                <a:gd name="connsiteX5" fmla="*/ 0 w 2286000"/>
                <a:gd name="connsiteY5" fmla="*/ 495788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0" h="4572000">
                  <a:moveTo>
                    <a:pt x="0" y="0"/>
                  </a:moveTo>
                  <a:cubicBezTo>
                    <a:pt x="1262523" y="0"/>
                    <a:pt x="2286000" y="1023477"/>
                    <a:pt x="2286000" y="2286000"/>
                  </a:cubicBezTo>
                  <a:cubicBezTo>
                    <a:pt x="2286000" y="3548523"/>
                    <a:pt x="1262523" y="4572000"/>
                    <a:pt x="0" y="4572000"/>
                  </a:cubicBezTo>
                  <a:lnTo>
                    <a:pt x="0" y="4076212"/>
                  </a:lnTo>
                  <a:cubicBezTo>
                    <a:pt x="988707" y="4076212"/>
                    <a:pt x="1790212" y="3274707"/>
                    <a:pt x="1790212" y="2286000"/>
                  </a:cubicBezTo>
                  <a:cubicBezTo>
                    <a:pt x="1790212" y="1297293"/>
                    <a:pt x="988707" y="495788"/>
                    <a:pt x="0" y="495788"/>
                  </a:cubicBezTo>
                  <a:close/>
                </a:path>
              </a:pathLst>
            </a:custGeom>
            <a:solidFill>
              <a:schemeClr val="bg1"/>
            </a:solidFill>
            <a:ln w="3810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useBgFill="1">
        <p:nvSpPr>
          <p:cNvPr id="8" name="Rectangle 7">
            <a:extLst>
              <a:ext uri="{FF2B5EF4-FFF2-40B4-BE49-F238E27FC236}">
                <a16:creationId xmlns:a16="http://schemas.microsoft.com/office/drawing/2014/main" id="{A64B63BF-838C-408D-AA9A-5871E550218B}"/>
              </a:ext>
            </a:extLst>
          </p:cNvPr>
          <p:cNvSpPr/>
          <p:nvPr/>
        </p:nvSpPr>
        <p:spPr bwMode="auto">
          <a:xfrm>
            <a:off x="5462317" y="5459915"/>
            <a:ext cx="1267366" cy="1398085"/>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4B0BCA18-CEF7-45D2-BBC2-7D6CF936553D}"/>
              </a:ext>
            </a:extLst>
          </p:cNvPr>
          <p:cNvSpPr>
            <a:spLocks noGrp="1"/>
          </p:cNvSpPr>
          <p:nvPr>
            <p:ph type="title"/>
          </p:nvPr>
        </p:nvSpPr>
        <p:spPr/>
        <p:txBody>
          <a:bodyPr/>
          <a:lstStyle/>
          <a:p>
            <a:r>
              <a:rPr lang="en-US"/>
              <a:t>Azure AD for partners and customers</a:t>
            </a:r>
          </a:p>
        </p:txBody>
      </p:sp>
      <p:sp>
        <p:nvSpPr>
          <p:cNvPr id="10" name="Rectangle 9">
            <a:extLst>
              <a:ext uri="{FF2B5EF4-FFF2-40B4-BE49-F238E27FC236}">
                <a16:creationId xmlns:a16="http://schemas.microsoft.com/office/drawing/2014/main" id="{E13A05F0-8E9C-4F98-BB8B-1A25337F877C}"/>
              </a:ext>
            </a:extLst>
          </p:cNvPr>
          <p:cNvSpPr/>
          <p:nvPr/>
        </p:nvSpPr>
        <p:spPr>
          <a:xfrm rot="16200000">
            <a:off x="4007568" y="2154221"/>
            <a:ext cx="3657600" cy="3489360"/>
          </a:xfrm>
          <a:prstGeom prst="rect">
            <a:avLst/>
          </a:prstGeom>
        </p:spPr>
        <p:txBody>
          <a:bodyPr wrap="none">
            <a:prstTxWarp prst="textArchUp">
              <a:avLst/>
            </a:prstTxWarp>
            <a:spAutoFit/>
          </a:bodyPr>
          <a:lstStyle/>
          <a:p>
            <a:pPr algn="ctr"/>
            <a:r>
              <a:rPr lang="en-US"/>
              <a:t>CONNECT WITH </a:t>
            </a:r>
            <a:r>
              <a:rPr lang="en-US" b="1">
                <a:solidFill>
                  <a:schemeClr val="accent1"/>
                </a:solidFill>
              </a:rPr>
              <a:t>CUSTOMERS</a:t>
            </a:r>
          </a:p>
        </p:txBody>
      </p:sp>
      <p:sp>
        <p:nvSpPr>
          <p:cNvPr id="11" name="Rectangle 10">
            <a:extLst>
              <a:ext uri="{FF2B5EF4-FFF2-40B4-BE49-F238E27FC236}">
                <a16:creationId xmlns:a16="http://schemas.microsoft.com/office/drawing/2014/main" id="{2F5CF1B5-351A-46B7-BF5B-6D33AF774638}"/>
              </a:ext>
            </a:extLst>
          </p:cNvPr>
          <p:cNvSpPr/>
          <p:nvPr/>
        </p:nvSpPr>
        <p:spPr>
          <a:xfrm rot="5400000">
            <a:off x="4554237" y="2185680"/>
            <a:ext cx="3657600" cy="3426440"/>
          </a:xfrm>
          <a:prstGeom prst="rect">
            <a:avLst/>
          </a:prstGeom>
        </p:spPr>
        <p:txBody>
          <a:bodyPr wrap="none">
            <a:prstTxWarp prst="textArchUp">
              <a:avLst/>
            </a:prstTxWarp>
            <a:spAutoFit/>
          </a:bodyPr>
          <a:lstStyle/>
          <a:p>
            <a:pPr algn="ctr"/>
            <a:r>
              <a:rPr lang="en-US"/>
              <a:t>COLLABORATE WITH </a:t>
            </a:r>
            <a:r>
              <a:rPr lang="en-US" b="1">
                <a:solidFill>
                  <a:srgbClr val="002060"/>
                </a:solidFill>
              </a:rPr>
              <a:t>PARTNERS</a:t>
            </a:r>
          </a:p>
        </p:txBody>
      </p:sp>
      <p:sp>
        <p:nvSpPr>
          <p:cNvPr id="12" name="Freeform: Shape 11">
            <a:extLst>
              <a:ext uri="{FF2B5EF4-FFF2-40B4-BE49-F238E27FC236}">
                <a16:creationId xmlns:a16="http://schemas.microsoft.com/office/drawing/2014/main" id="{6DC52C86-A544-4936-B9C0-39B075FC0198}"/>
              </a:ext>
            </a:extLst>
          </p:cNvPr>
          <p:cNvSpPr>
            <a:spLocks noChangeAspect="1"/>
          </p:cNvSpPr>
          <p:nvPr/>
        </p:nvSpPr>
        <p:spPr bwMode="auto">
          <a:xfrm flipV="1">
            <a:off x="5279463" y="2996244"/>
            <a:ext cx="1633074" cy="1622504"/>
          </a:xfrm>
          <a:custGeom>
            <a:avLst/>
            <a:gdLst>
              <a:gd name="connsiteX0" fmla="*/ 3669750 w 7802051"/>
              <a:gd name="connsiteY0" fmla="*/ 4921020 h 7751588"/>
              <a:gd name="connsiteX1" fmla="*/ 3676808 w 7802051"/>
              <a:gd name="connsiteY1" fmla="*/ 4917189 h 7751588"/>
              <a:gd name="connsiteX2" fmla="*/ 3726054 w 7802051"/>
              <a:gd name="connsiteY2" fmla="*/ 4901903 h 7751588"/>
              <a:gd name="connsiteX3" fmla="*/ 3726054 w 7802051"/>
              <a:gd name="connsiteY3" fmla="*/ 2529358 h 7751588"/>
              <a:gd name="connsiteX4" fmla="*/ 2407723 w 7802051"/>
              <a:gd name="connsiteY4" fmla="*/ 3310455 h 7751588"/>
              <a:gd name="connsiteX5" fmla="*/ 2418532 w 7802051"/>
              <a:gd name="connsiteY5" fmla="*/ 3417678 h 7751588"/>
              <a:gd name="connsiteX6" fmla="*/ 2369399 w 7802051"/>
              <a:gd name="connsiteY6" fmla="*/ 3661045 h 7751588"/>
              <a:gd name="connsiteX7" fmla="*/ 2362622 w 7802051"/>
              <a:gd name="connsiteY7" fmla="*/ 3673532 h 7751588"/>
              <a:gd name="connsiteX8" fmla="*/ 4279965 w 7802051"/>
              <a:gd name="connsiteY8" fmla="*/ 4958071 h 7751588"/>
              <a:gd name="connsiteX9" fmla="*/ 5406368 w 7802051"/>
              <a:gd name="connsiteY9" fmla="*/ 3581135 h 7751588"/>
              <a:gd name="connsiteX10" fmla="*/ 5396221 w 7802051"/>
              <a:gd name="connsiteY10" fmla="*/ 3548447 h 7751588"/>
              <a:gd name="connsiteX11" fmla="*/ 5383519 w 7802051"/>
              <a:gd name="connsiteY11" fmla="*/ 3422441 h 7751588"/>
              <a:gd name="connsiteX12" fmla="*/ 5392133 w 7802051"/>
              <a:gd name="connsiteY12" fmla="*/ 3336986 h 7751588"/>
              <a:gd name="connsiteX13" fmla="*/ 4117986 w 7802051"/>
              <a:gd name="connsiteY13" fmla="*/ 2509174 h 7751588"/>
              <a:gd name="connsiteX14" fmla="*/ 4066733 w 7802051"/>
              <a:gd name="connsiteY14" fmla="*/ 2525083 h 7751588"/>
              <a:gd name="connsiteX15" fmla="*/ 4044164 w 7802051"/>
              <a:gd name="connsiteY15" fmla="*/ 2527359 h 7751588"/>
              <a:gd name="connsiteX16" fmla="*/ 4044164 w 7802051"/>
              <a:gd name="connsiteY16" fmla="*/ 4874334 h 7751588"/>
              <a:gd name="connsiteX17" fmla="*/ 4077374 w 7802051"/>
              <a:gd name="connsiteY17" fmla="*/ 4877682 h 7751588"/>
              <a:gd name="connsiteX18" fmla="*/ 4204647 w 7802051"/>
              <a:gd name="connsiteY18" fmla="*/ 4917190 h 7751588"/>
              <a:gd name="connsiteX19" fmla="*/ 3940727 w 7802051"/>
              <a:gd name="connsiteY19" fmla="*/ 6219967 h 7751588"/>
              <a:gd name="connsiteX20" fmla="*/ 3262698 w 7802051"/>
              <a:gd name="connsiteY20" fmla="*/ 5541937 h 7751588"/>
              <a:gd name="connsiteX21" fmla="*/ 3378494 w 7802051"/>
              <a:gd name="connsiteY21" fmla="*/ 5162844 h 7751588"/>
              <a:gd name="connsiteX22" fmla="*/ 3384198 w 7802051"/>
              <a:gd name="connsiteY22" fmla="*/ 5155931 h 7751588"/>
              <a:gd name="connsiteX23" fmla="*/ 2119419 w 7802051"/>
              <a:gd name="connsiteY23" fmla="*/ 3948859 h 7751588"/>
              <a:gd name="connsiteX24" fmla="*/ 2036672 w 7802051"/>
              <a:gd name="connsiteY24" fmla="*/ 3993772 h 7751588"/>
              <a:gd name="connsiteX25" fmla="*/ 1793305 w 7802051"/>
              <a:gd name="connsiteY25" fmla="*/ 4042906 h 7751588"/>
              <a:gd name="connsiteX26" fmla="*/ 1168076 w 7802051"/>
              <a:gd name="connsiteY26" fmla="*/ 3417678 h 7751588"/>
              <a:gd name="connsiteX27" fmla="*/ 1793304 w 7802051"/>
              <a:gd name="connsiteY27" fmla="*/ 2792451 h 7751588"/>
              <a:gd name="connsiteX28" fmla="*/ 2235408 w 7802051"/>
              <a:gd name="connsiteY28" fmla="*/ 2975575 h 7751588"/>
              <a:gd name="connsiteX29" fmla="*/ 2241113 w 7802051"/>
              <a:gd name="connsiteY29" fmla="*/ 2982489 h 7751588"/>
              <a:gd name="connsiteX30" fmla="*/ 3433657 w 7802051"/>
              <a:gd name="connsiteY30" fmla="*/ 2275919 h 7751588"/>
              <a:gd name="connsiteX31" fmla="*/ 3422279 w 7802051"/>
              <a:gd name="connsiteY31" fmla="*/ 2262129 h 7751588"/>
              <a:gd name="connsiteX32" fmla="*/ 3315500 w 7802051"/>
              <a:gd name="connsiteY32" fmla="*/ 1912558 h 7751588"/>
              <a:gd name="connsiteX33" fmla="*/ 3940728 w 7802051"/>
              <a:gd name="connsiteY33" fmla="*/ 1287330 h 7751588"/>
              <a:gd name="connsiteX34" fmla="*/ 4565956 w 7802051"/>
              <a:gd name="connsiteY34" fmla="*/ 1912558 h 7751588"/>
              <a:gd name="connsiteX35" fmla="*/ 4459177 w 7802051"/>
              <a:gd name="connsiteY35" fmla="*/ 2262129 h 7751588"/>
              <a:gd name="connsiteX36" fmla="*/ 4442548 w 7802051"/>
              <a:gd name="connsiteY36" fmla="*/ 2282283 h 7751588"/>
              <a:gd name="connsiteX37" fmla="*/ 5549310 w 7802051"/>
              <a:gd name="connsiteY37" fmla="*/ 3001346 h 7751588"/>
              <a:gd name="connsiteX38" fmla="*/ 5566644 w 7802051"/>
              <a:gd name="connsiteY38" fmla="*/ 2980338 h 7751588"/>
              <a:gd name="connsiteX39" fmla="*/ 6008747 w 7802051"/>
              <a:gd name="connsiteY39" fmla="*/ 2797213 h 7751588"/>
              <a:gd name="connsiteX40" fmla="*/ 6633974 w 7802051"/>
              <a:gd name="connsiteY40" fmla="*/ 3422441 h 7751588"/>
              <a:gd name="connsiteX41" fmla="*/ 6008747 w 7802051"/>
              <a:gd name="connsiteY41" fmla="*/ 4047670 h 7751588"/>
              <a:gd name="connsiteX42" fmla="*/ 5659175 w 7802051"/>
              <a:gd name="connsiteY42" fmla="*/ 3940890 h 7751588"/>
              <a:gd name="connsiteX43" fmla="*/ 5615689 w 7802051"/>
              <a:gd name="connsiteY43" fmla="*/ 3905011 h 7751588"/>
              <a:gd name="connsiteX44" fmla="*/ 4536367 w 7802051"/>
              <a:gd name="connsiteY44" fmla="*/ 5224392 h 7751588"/>
              <a:gd name="connsiteX45" fmla="*/ 4565475 w 7802051"/>
              <a:gd name="connsiteY45" fmla="*/ 5278017 h 7751588"/>
              <a:gd name="connsiteX46" fmla="*/ 4618758 w 7802051"/>
              <a:gd name="connsiteY46" fmla="*/ 5541937 h 7751588"/>
              <a:gd name="connsiteX47" fmla="*/ 3940727 w 7802051"/>
              <a:gd name="connsiteY47" fmla="*/ 6219967 h 7751588"/>
              <a:gd name="connsiteX48" fmla="*/ 3898615 w 7802051"/>
              <a:gd name="connsiteY48" fmla="*/ 7751588 h 7751588"/>
              <a:gd name="connsiteX49" fmla="*/ 7797230 w 7802051"/>
              <a:gd name="connsiteY49" fmla="*/ 3181174 h 7751588"/>
              <a:gd name="connsiteX50" fmla="*/ 7802051 w 7802051"/>
              <a:gd name="connsiteY50" fmla="*/ 3181174 h 7751588"/>
              <a:gd name="connsiteX51" fmla="*/ 3903436 w 7802051"/>
              <a:gd name="connsiteY51" fmla="*/ 0 h 7751588"/>
              <a:gd name="connsiteX52" fmla="*/ 4821 w 7802051"/>
              <a:gd name="connsiteY52" fmla="*/ 3181174 h 7751588"/>
              <a:gd name="connsiteX53" fmla="*/ 0 w 7802051"/>
              <a:gd name="connsiteY53" fmla="*/ 3181174 h 775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7802051" h="7751588">
                <a:moveTo>
                  <a:pt x="3669750" y="4921020"/>
                </a:moveTo>
                <a:lnTo>
                  <a:pt x="3676808" y="4917189"/>
                </a:lnTo>
                <a:lnTo>
                  <a:pt x="3726054" y="4901903"/>
                </a:lnTo>
                <a:lnTo>
                  <a:pt x="3726054" y="2529358"/>
                </a:lnTo>
                <a:lnTo>
                  <a:pt x="2407723" y="3310455"/>
                </a:lnTo>
                <a:lnTo>
                  <a:pt x="2418532" y="3417678"/>
                </a:lnTo>
                <a:cubicBezTo>
                  <a:pt x="2418532" y="3504005"/>
                  <a:pt x="2401037" y="3586244"/>
                  <a:pt x="2369399" y="3661045"/>
                </a:cubicBezTo>
                <a:lnTo>
                  <a:pt x="2362622" y="3673532"/>
                </a:lnTo>
                <a:close/>
                <a:moveTo>
                  <a:pt x="4279965" y="4958071"/>
                </a:moveTo>
                <a:lnTo>
                  <a:pt x="5406368" y="3581135"/>
                </a:lnTo>
                <a:lnTo>
                  <a:pt x="5396221" y="3548447"/>
                </a:lnTo>
                <a:cubicBezTo>
                  <a:pt x="5387893" y="3507746"/>
                  <a:pt x="5383519" y="3465605"/>
                  <a:pt x="5383519" y="3422441"/>
                </a:cubicBezTo>
                <a:lnTo>
                  <a:pt x="5392133" y="3336986"/>
                </a:lnTo>
                <a:lnTo>
                  <a:pt x="4117986" y="2509174"/>
                </a:lnTo>
                <a:lnTo>
                  <a:pt x="4066733" y="2525083"/>
                </a:lnTo>
                <a:lnTo>
                  <a:pt x="4044164" y="2527359"/>
                </a:lnTo>
                <a:lnTo>
                  <a:pt x="4044164" y="4874334"/>
                </a:lnTo>
                <a:lnTo>
                  <a:pt x="4077374" y="4877682"/>
                </a:lnTo>
                <a:cubicBezTo>
                  <a:pt x="4121512" y="4886714"/>
                  <a:pt x="4164089" y="4900035"/>
                  <a:pt x="4204647" y="4917190"/>
                </a:cubicBezTo>
                <a:close/>
                <a:moveTo>
                  <a:pt x="3940727" y="6219967"/>
                </a:moveTo>
                <a:cubicBezTo>
                  <a:pt x="3566261" y="6219967"/>
                  <a:pt x="3262698" y="5916403"/>
                  <a:pt x="3262698" y="5541937"/>
                </a:cubicBezTo>
                <a:cubicBezTo>
                  <a:pt x="3262698" y="5401512"/>
                  <a:pt x="3305387" y="5271058"/>
                  <a:pt x="3378494" y="5162844"/>
                </a:cubicBezTo>
                <a:lnTo>
                  <a:pt x="3384198" y="5155931"/>
                </a:lnTo>
                <a:lnTo>
                  <a:pt x="2119419" y="3948859"/>
                </a:lnTo>
                <a:lnTo>
                  <a:pt x="2036672" y="3993772"/>
                </a:lnTo>
                <a:cubicBezTo>
                  <a:pt x="1961870" y="4025410"/>
                  <a:pt x="1879630" y="4042906"/>
                  <a:pt x="1793305" y="4042906"/>
                </a:cubicBezTo>
                <a:cubicBezTo>
                  <a:pt x="1448001" y="4042906"/>
                  <a:pt x="1168077" y="3762982"/>
                  <a:pt x="1168076" y="3417678"/>
                </a:cubicBezTo>
                <a:cubicBezTo>
                  <a:pt x="1168077" y="3072374"/>
                  <a:pt x="1448000" y="2792450"/>
                  <a:pt x="1793304" y="2792451"/>
                </a:cubicBezTo>
                <a:cubicBezTo>
                  <a:pt x="1965957" y="2792450"/>
                  <a:pt x="2122264" y="2862431"/>
                  <a:pt x="2235408" y="2975575"/>
                </a:cubicBezTo>
                <a:lnTo>
                  <a:pt x="2241113" y="2982489"/>
                </a:lnTo>
                <a:lnTo>
                  <a:pt x="3433657" y="2275919"/>
                </a:lnTo>
                <a:lnTo>
                  <a:pt x="3422279" y="2262129"/>
                </a:lnTo>
                <a:cubicBezTo>
                  <a:pt x="3354864" y="2162342"/>
                  <a:pt x="3315500" y="2042047"/>
                  <a:pt x="3315500" y="1912558"/>
                </a:cubicBezTo>
                <a:cubicBezTo>
                  <a:pt x="3315500" y="1567254"/>
                  <a:pt x="3595424" y="1287330"/>
                  <a:pt x="3940728" y="1287330"/>
                </a:cubicBezTo>
                <a:cubicBezTo>
                  <a:pt x="4286032" y="1287330"/>
                  <a:pt x="4565956" y="1567254"/>
                  <a:pt x="4565956" y="1912558"/>
                </a:cubicBezTo>
                <a:cubicBezTo>
                  <a:pt x="4565956" y="2042047"/>
                  <a:pt x="4526592" y="2162342"/>
                  <a:pt x="4459177" y="2262129"/>
                </a:cubicBezTo>
                <a:lnTo>
                  <a:pt x="4442548" y="2282283"/>
                </a:lnTo>
                <a:lnTo>
                  <a:pt x="5549310" y="3001346"/>
                </a:lnTo>
                <a:lnTo>
                  <a:pt x="5566644" y="2980338"/>
                </a:lnTo>
                <a:cubicBezTo>
                  <a:pt x="5679788" y="2867194"/>
                  <a:pt x="5836095" y="2797213"/>
                  <a:pt x="6008747" y="2797213"/>
                </a:cubicBezTo>
                <a:cubicBezTo>
                  <a:pt x="6354050" y="2797213"/>
                  <a:pt x="6633975" y="3077137"/>
                  <a:pt x="6633974" y="3422441"/>
                </a:cubicBezTo>
                <a:cubicBezTo>
                  <a:pt x="6633975" y="3767745"/>
                  <a:pt x="6354050" y="4047669"/>
                  <a:pt x="6008747" y="4047670"/>
                </a:cubicBezTo>
                <a:cubicBezTo>
                  <a:pt x="5879257" y="4047669"/>
                  <a:pt x="5758963" y="4008305"/>
                  <a:pt x="5659175" y="3940890"/>
                </a:cubicBezTo>
                <a:lnTo>
                  <a:pt x="5615689" y="3905011"/>
                </a:lnTo>
                <a:lnTo>
                  <a:pt x="4536367" y="5224392"/>
                </a:lnTo>
                <a:lnTo>
                  <a:pt x="4565475" y="5278017"/>
                </a:lnTo>
                <a:cubicBezTo>
                  <a:pt x="4599785" y="5359135"/>
                  <a:pt x="4618758" y="5448320"/>
                  <a:pt x="4618758" y="5541937"/>
                </a:cubicBezTo>
                <a:cubicBezTo>
                  <a:pt x="4618758" y="5916403"/>
                  <a:pt x="4315194" y="6219967"/>
                  <a:pt x="3940727" y="6219967"/>
                </a:cubicBezTo>
                <a:close/>
                <a:moveTo>
                  <a:pt x="3898615" y="7751588"/>
                </a:moveTo>
                <a:lnTo>
                  <a:pt x="7797230" y="3181174"/>
                </a:lnTo>
                <a:lnTo>
                  <a:pt x="7802051" y="3181174"/>
                </a:lnTo>
                <a:lnTo>
                  <a:pt x="3903436" y="0"/>
                </a:lnTo>
                <a:lnTo>
                  <a:pt x="4821" y="3181174"/>
                </a:lnTo>
                <a:lnTo>
                  <a:pt x="0" y="3181174"/>
                </a:lnTo>
                <a:close/>
              </a:path>
            </a:pathLst>
          </a:custGeom>
          <a:solidFill>
            <a:schemeClr val="accent1">
              <a:alpha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3" name="Group 12">
            <a:extLst>
              <a:ext uri="{FF2B5EF4-FFF2-40B4-BE49-F238E27FC236}">
                <a16:creationId xmlns:a16="http://schemas.microsoft.com/office/drawing/2014/main" id="{0733F408-B9C0-4F7F-AB50-ED42FC911EB7}"/>
              </a:ext>
            </a:extLst>
          </p:cNvPr>
          <p:cNvGrpSpPr/>
          <p:nvPr/>
        </p:nvGrpSpPr>
        <p:grpSpPr>
          <a:xfrm>
            <a:off x="433031" y="3182969"/>
            <a:ext cx="2874963" cy="1657513"/>
            <a:chOff x="7858609" y="3788070"/>
            <a:chExt cx="2106197" cy="1214293"/>
          </a:xfrm>
        </p:grpSpPr>
        <p:sp>
          <p:nvSpPr>
            <p:cNvPr id="16" name="Rectangle 15">
              <a:extLst>
                <a:ext uri="{FF2B5EF4-FFF2-40B4-BE49-F238E27FC236}">
                  <a16:creationId xmlns:a16="http://schemas.microsoft.com/office/drawing/2014/main" id="{CEFAE99E-EC65-4B36-91BD-78817BD86375}"/>
                </a:ext>
              </a:extLst>
            </p:cNvPr>
            <p:cNvSpPr/>
            <p:nvPr/>
          </p:nvSpPr>
          <p:spPr bwMode="auto">
            <a:xfrm>
              <a:off x="9516594" y="3788070"/>
              <a:ext cx="448212" cy="448212"/>
            </a:xfrm>
            <a:prstGeom prst="rect">
              <a:avLst/>
            </a:prstGeom>
            <a:solidFill>
              <a:srgbClr val="FFFFFF"/>
            </a:solidFill>
            <a:ln w="10795" cap="flat" cmpd="sng" algn="ctr">
              <a:noFill/>
              <a:prstDash val="solid"/>
              <a:headEnd type="none" w="med" len="med"/>
              <a:tailEnd type="none" w="med" len="med"/>
            </a:ln>
            <a:effectLst/>
          </p:spPr>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kern="0">
                <a:gradFill>
                  <a:gsLst>
                    <a:gs pos="0">
                      <a:srgbClr val="FFFFFF"/>
                    </a:gs>
                    <a:gs pos="100000">
                      <a:srgbClr val="FFFFFF"/>
                    </a:gs>
                  </a:gsLst>
                  <a:lin ang="5400000" scaled="0"/>
                </a:gradFill>
                <a:latin typeface="Segoe UI Semilight"/>
              </a:endParaRPr>
            </a:p>
          </p:txBody>
        </p:sp>
        <p:grpSp>
          <p:nvGrpSpPr>
            <p:cNvPr id="17" name="Group 16">
              <a:extLst>
                <a:ext uri="{FF2B5EF4-FFF2-40B4-BE49-F238E27FC236}">
                  <a16:creationId xmlns:a16="http://schemas.microsoft.com/office/drawing/2014/main" id="{FFAF24BB-ED3C-40F2-BC44-96F87BBB0DD5}"/>
                </a:ext>
              </a:extLst>
            </p:cNvPr>
            <p:cNvGrpSpPr/>
            <p:nvPr/>
          </p:nvGrpSpPr>
          <p:grpSpPr>
            <a:xfrm>
              <a:off x="8460613" y="3788070"/>
              <a:ext cx="453954" cy="936352"/>
              <a:chOff x="1211651" y="1487089"/>
              <a:chExt cx="453954" cy="936352"/>
            </a:xfrm>
          </p:grpSpPr>
          <p:pic>
            <p:nvPicPr>
              <p:cNvPr id="33" name="Picture 32" descr="A close up of a sign&#10;&#10;Description generated with high confidence">
                <a:extLst>
                  <a:ext uri="{FF2B5EF4-FFF2-40B4-BE49-F238E27FC236}">
                    <a16:creationId xmlns:a16="http://schemas.microsoft.com/office/drawing/2014/main" id="{89539B5B-1753-41CD-86AB-7389464E6585}"/>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217393" y="1487089"/>
                <a:ext cx="448212" cy="448212"/>
              </a:xfrm>
              <a:prstGeom prst="rect">
                <a:avLst/>
              </a:prstGeom>
            </p:spPr>
          </p:pic>
          <p:pic>
            <p:nvPicPr>
              <p:cNvPr id="34" name="Picture 54" descr="https://az495088.vo.msecnd.net/app-logo/amazonuk_215.png">
                <a:extLst>
                  <a:ext uri="{FF2B5EF4-FFF2-40B4-BE49-F238E27FC236}">
                    <a16:creationId xmlns:a16="http://schemas.microsoft.com/office/drawing/2014/main" id="{388DCACE-77E9-4B98-AEC5-D2D7AD1AA328}"/>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a:ext>
                </a:extLst>
              </a:blip>
              <a:srcRect/>
              <a:stretch>
                <a:fillRect/>
              </a:stretch>
            </p:blipFill>
            <p:spPr bwMode="auto">
              <a:xfrm>
                <a:off x="1211651" y="1975229"/>
                <a:ext cx="448212" cy="448212"/>
              </a:xfrm>
              <a:prstGeom prst="rect">
                <a:avLst/>
              </a:prstGeom>
              <a:noFill/>
              <a:ln w="3175">
                <a:noFill/>
              </a:ln>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8718E00A-6B8D-43F6-AEC0-3C2AD57A1FE3}"/>
                </a:ext>
              </a:extLst>
            </p:cNvPr>
            <p:cNvGrpSpPr/>
            <p:nvPr/>
          </p:nvGrpSpPr>
          <p:grpSpPr>
            <a:xfrm>
              <a:off x="7858609" y="3788070"/>
              <a:ext cx="2106197" cy="1214293"/>
              <a:chOff x="7858609" y="3788070"/>
              <a:chExt cx="2106197" cy="1214293"/>
            </a:xfrm>
          </p:grpSpPr>
          <p:grpSp>
            <p:nvGrpSpPr>
              <p:cNvPr id="19" name="Group 18">
                <a:extLst>
                  <a:ext uri="{FF2B5EF4-FFF2-40B4-BE49-F238E27FC236}">
                    <a16:creationId xmlns:a16="http://schemas.microsoft.com/office/drawing/2014/main" id="{D4BDA4A4-B6B3-4862-A4C3-C1DF66B0EADD}"/>
                  </a:ext>
                </a:extLst>
              </p:cNvPr>
              <p:cNvGrpSpPr/>
              <p:nvPr/>
            </p:nvGrpSpPr>
            <p:grpSpPr>
              <a:xfrm>
                <a:off x="9516594" y="3788070"/>
                <a:ext cx="448212" cy="936352"/>
                <a:chOff x="2267632" y="1487089"/>
                <a:chExt cx="448212" cy="936352"/>
              </a:xfrm>
            </p:grpSpPr>
            <p:grpSp>
              <p:nvGrpSpPr>
                <p:cNvPr id="29" name="Group 28">
                  <a:extLst>
                    <a:ext uri="{FF2B5EF4-FFF2-40B4-BE49-F238E27FC236}">
                      <a16:creationId xmlns:a16="http://schemas.microsoft.com/office/drawing/2014/main" id="{70374CB0-1686-4C9F-8C2E-2F3FDC21EAD0}"/>
                    </a:ext>
                  </a:extLst>
                </p:cNvPr>
                <p:cNvGrpSpPr/>
                <p:nvPr/>
              </p:nvGrpSpPr>
              <p:grpSpPr>
                <a:xfrm>
                  <a:off x="2267632" y="1975229"/>
                  <a:ext cx="448212" cy="448212"/>
                  <a:chOff x="2701231" y="2673849"/>
                  <a:chExt cx="457200" cy="457200"/>
                </a:xfrm>
              </p:grpSpPr>
              <p:sp>
                <p:nvSpPr>
                  <p:cNvPr id="31" name="Rectangle 30">
                    <a:extLst>
                      <a:ext uri="{FF2B5EF4-FFF2-40B4-BE49-F238E27FC236}">
                        <a16:creationId xmlns:a16="http://schemas.microsoft.com/office/drawing/2014/main" id="{69A7498C-D3ED-4862-B13B-FD5FD79ACE5D}"/>
                      </a:ext>
                    </a:extLst>
                  </p:cNvPr>
                  <p:cNvSpPr/>
                  <p:nvPr/>
                </p:nvSpPr>
                <p:spPr bwMode="auto">
                  <a:xfrm>
                    <a:off x="2701231" y="2673849"/>
                    <a:ext cx="457200" cy="457200"/>
                  </a:xfrm>
                  <a:prstGeom prst="rect">
                    <a:avLst/>
                  </a:prstGeom>
                  <a:solidFill>
                    <a:srgbClr val="FFFFFF"/>
                  </a:solidFill>
                  <a:ln w="10795" cap="flat" cmpd="sng" algn="ctr">
                    <a:noFill/>
                    <a:prstDash val="solid"/>
                    <a:headEnd type="none" w="med" len="med"/>
                    <a:tailEnd type="none" w="med" len="med"/>
                  </a:ln>
                  <a:effectLst/>
                </p:spPr>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kern="0">
                      <a:gradFill>
                        <a:gsLst>
                          <a:gs pos="0">
                            <a:srgbClr val="FFFFFF"/>
                          </a:gs>
                          <a:gs pos="100000">
                            <a:srgbClr val="FFFFFF"/>
                          </a:gs>
                        </a:gsLst>
                        <a:lin ang="5400000" scaled="0"/>
                      </a:gradFill>
                      <a:latin typeface="Segoe UI Semilight"/>
                    </a:endParaRPr>
                  </a:p>
                </p:txBody>
              </p:sp>
              <p:pic>
                <p:nvPicPr>
                  <p:cNvPr id="32" name="Picture 4">
                    <a:extLst>
                      <a:ext uri="{FF2B5EF4-FFF2-40B4-BE49-F238E27FC236}">
                        <a16:creationId xmlns:a16="http://schemas.microsoft.com/office/drawing/2014/main" id="{72DAC5C9-DA31-4A7A-932C-CF4D2A41D371}"/>
                      </a:ext>
                    </a:extLst>
                  </p:cNvPr>
                  <p:cNvPicPr>
                    <a:picLocks noChangeAspect="1" noChangeArrowheads="1"/>
                  </p:cNvPicPr>
                  <p:nvPr/>
                </p:nvPicPr>
                <p:blipFill rotWithShape="1">
                  <a:blip r:embed="rId6" cstate="print">
                    <a:extLst>
                      <a:ext uri="{28A0092B-C50C-407E-A947-70E740481C1C}">
                        <a14:useLocalDpi xmlns:a14="http://schemas.microsoft.com/office/drawing/2010/main"/>
                      </a:ext>
                    </a:extLst>
                  </a:blip>
                  <a:srcRect/>
                  <a:stretch/>
                </p:blipFill>
                <p:spPr bwMode="auto">
                  <a:xfrm>
                    <a:off x="2714625" y="2707480"/>
                    <a:ext cx="434578" cy="385183"/>
                  </a:xfrm>
                  <a:prstGeom prst="roundRect">
                    <a:avLst>
                      <a:gd name="adj" fmla="val 19647"/>
                    </a:avLst>
                  </a:prstGeom>
                  <a:noFill/>
                  <a:extLst>
                    <a:ext uri="{909E8E84-426E-40DD-AFC4-6F175D3DCCD1}">
                      <a14:hiddenFill xmlns:a14="http://schemas.microsoft.com/office/drawing/2010/main">
                        <a:solidFill>
                          <a:srgbClr val="FFFFFF"/>
                        </a:solidFill>
                      </a14:hiddenFill>
                    </a:ext>
                  </a:extLst>
                </p:spPr>
              </p:pic>
            </p:grpSp>
            <p:pic>
              <p:nvPicPr>
                <p:cNvPr id="30" name="Picture 29">
                  <a:extLst>
                    <a:ext uri="{FF2B5EF4-FFF2-40B4-BE49-F238E27FC236}">
                      <a16:creationId xmlns:a16="http://schemas.microsoft.com/office/drawing/2014/main" id="{FB774711-D011-48DF-B699-6AF2CE09F80F}"/>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267632" y="1487089"/>
                  <a:ext cx="448212" cy="448212"/>
                </a:xfrm>
                <a:prstGeom prst="rect">
                  <a:avLst/>
                </a:prstGeom>
              </p:spPr>
            </p:pic>
          </p:grpSp>
          <p:grpSp>
            <p:nvGrpSpPr>
              <p:cNvPr id="20" name="Group 19">
                <a:extLst>
                  <a:ext uri="{FF2B5EF4-FFF2-40B4-BE49-F238E27FC236}">
                    <a16:creationId xmlns:a16="http://schemas.microsoft.com/office/drawing/2014/main" id="{9DFD5FA1-9AAC-4ABB-9FF9-E4105D2AF886}"/>
                  </a:ext>
                </a:extLst>
              </p:cNvPr>
              <p:cNvGrpSpPr/>
              <p:nvPr/>
            </p:nvGrpSpPr>
            <p:grpSpPr>
              <a:xfrm>
                <a:off x="8987904" y="3788070"/>
                <a:ext cx="458591" cy="936352"/>
                <a:chOff x="1738942" y="1487089"/>
                <a:chExt cx="458591" cy="936352"/>
              </a:xfrm>
              <a:solidFill>
                <a:srgbClr val="E6E6E6"/>
              </a:solidFill>
            </p:grpSpPr>
            <p:pic>
              <p:nvPicPr>
                <p:cNvPr id="27" name="Picture 26">
                  <a:extLst>
                    <a:ext uri="{FF2B5EF4-FFF2-40B4-BE49-F238E27FC236}">
                      <a16:creationId xmlns:a16="http://schemas.microsoft.com/office/drawing/2014/main" id="{452605A2-B642-4521-AA2D-6C6D65655ED2}"/>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749321" y="1487089"/>
                  <a:ext cx="448212" cy="448212"/>
                </a:xfrm>
                <a:prstGeom prst="rect">
                  <a:avLst/>
                </a:prstGeom>
                <a:grpFill/>
              </p:spPr>
            </p:pic>
            <p:pic>
              <p:nvPicPr>
                <p:cNvPr id="28" name="Picture 56" descr="https://az495088.vo.msecnd.net/app-logo/linkedin_215.png">
                  <a:extLst>
                    <a:ext uri="{FF2B5EF4-FFF2-40B4-BE49-F238E27FC236}">
                      <a16:creationId xmlns:a16="http://schemas.microsoft.com/office/drawing/2014/main" id="{E5CC3721-54FE-4D62-B315-74AB9531E981}"/>
                    </a:ext>
                  </a:extLst>
                </p:cNvPr>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1738942" y="1975229"/>
                  <a:ext cx="448212" cy="448212"/>
                </a:xfrm>
                <a:prstGeom prst="rect">
                  <a:avLst/>
                </a:prstGeom>
                <a:grpFill/>
              </p:spPr>
            </p:pic>
          </p:grpSp>
          <p:grpSp>
            <p:nvGrpSpPr>
              <p:cNvPr id="21" name="Group 20">
                <a:extLst>
                  <a:ext uri="{FF2B5EF4-FFF2-40B4-BE49-F238E27FC236}">
                    <a16:creationId xmlns:a16="http://schemas.microsoft.com/office/drawing/2014/main" id="{7D29DA46-A1B2-4781-832F-36ECB78E6CAE}"/>
                  </a:ext>
                </a:extLst>
              </p:cNvPr>
              <p:cNvGrpSpPr/>
              <p:nvPr/>
            </p:nvGrpSpPr>
            <p:grpSpPr>
              <a:xfrm>
                <a:off x="7858609" y="3788070"/>
                <a:ext cx="2097149" cy="1214293"/>
                <a:chOff x="609647" y="1487089"/>
                <a:chExt cx="2097149" cy="1214293"/>
              </a:xfrm>
            </p:grpSpPr>
            <p:pic>
              <p:nvPicPr>
                <p:cNvPr id="22" name="Picture 21" descr="A close up of a fish&#10;&#10;Description generated with high confidence">
                  <a:extLst>
                    <a:ext uri="{FF2B5EF4-FFF2-40B4-BE49-F238E27FC236}">
                      <a16:creationId xmlns:a16="http://schemas.microsoft.com/office/drawing/2014/main" id="{9AE8084F-829D-41DA-A947-BD54CA074655}"/>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700708" y="1487089"/>
                  <a:ext cx="448212" cy="448212"/>
                </a:xfrm>
                <a:prstGeom prst="rect">
                  <a:avLst/>
                </a:prstGeom>
              </p:spPr>
            </p:pic>
            <p:grpSp>
              <p:nvGrpSpPr>
                <p:cNvPr id="23" name="Group 22">
                  <a:extLst>
                    <a:ext uri="{FF2B5EF4-FFF2-40B4-BE49-F238E27FC236}">
                      <a16:creationId xmlns:a16="http://schemas.microsoft.com/office/drawing/2014/main" id="{E8C1EA09-1D84-4E2A-A832-C9F899F6C6A5}"/>
                    </a:ext>
                  </a:extLst>
                </p:cNvPr>
                <p:cNvGrpSpPr/>
                <p:nvPr/>
              </p:nvGrpSpPr>
              <p:grpSpPr>
                <a:xfrm>
                  <a:off x="696045" y="1975229"/>
                  <a:ext cx="448212" cy="448212"/>
                  <a:chOff x="569427" y="3896425"/>
                  <a:chExt cx="457200" cy="457200"/>
                </a:xfrm>
              </p:grpSpPr>
              <p:sp>
                <p:nvSpPr>
                  <p:cNvPr id="25" name="Rectangle 24">
                    <a:extLst>
                      <a:ext uri="{FF2B5EF4-FFF2-40B4-BE49-F238E27FC236}">
                        <a16:creationId xmlns:a16="http://schemas.microsoft.com/office/drawing/2014/main" id="{62CF1E48-9C75-426A-8DCC-E6507FD7FE02}"/>
                      </a:ext>
                    </a:extLst>
                  </p:cNvPr>
                  <p:cNvSpPr/>
                  <p:nvPr/>
                </p:nvSpPr>
                <p:spPr bwMode="auto">
                  <a:xfrm>
                    <a:off x="569427" y="3896425"/>
                    <a:ext cx="457200" cy="457200"/>
                  </a:xfrm>
                  <a:prstGeom prst="rect">
                    <a:avLst/>
                  </a:prstGeom>
                  <a:solidFill>
                    <a:srgbClr val="FFFFFF"/>
                  </a:solidFill>
                  <a:ln w="10795" cap="flat" cmpd="sng" algn="ctr">
                    <a:noFill/>
                    <a:prstDash val="solid"/>
                    <a:headEnd type="none" w="med" len="med"/>
                    <a:tailEnd type="none" w="med" len="med"/>
                  </a:ln>
                  <a:effectLst/>
                </p:spPr>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kern="0">
                      <a:gradFill>
                        <a:gsLst>
                          <a:gs pos="0">
                            <a:srgbClr val="FFFFFF"/>
                          </a:gs>
                          <a:gs pos="100000">
                            <a:srgbClr val="FFFFFF"/>
                          </a:gs>
                        </a:gsLst>
                        <a:lin ang="5400000" scaled="0"/>
                      </a:gradFill>
                      <a:latin typeface="Segoe UI Semilight"/>
                    </a:endParaRPr>
                  </a:p>
                </p:txBody>
              </p:sp>
              <p:pic>
                <p:nvPicPr>
                  <p:cNvPr id="26" name="Picture 25">
                    <a:extLst>
                      <a:ext uri="{FF2B5EF4-FFF2-40B4-BE49-F238E27FC236}">
                        <a16:creationId xmlns:a16="http://schemas.microsoft.com/office/drawing/2014/main" id="{CDE4C0AF-5DF8-4EA5-8C33-8A92E6E3CD2D}"/>
                      </a:ext>
                    </a:extLst>
                  </p:cNvPr>
                  <p:cNvPicPr>
                    <a:picLocks noChangeAspect="1"/>
                  </p:cNvPicPr>
                  <p:nvPr/>
                </p:nvPicPr>
                <p:blipFill rotWithShape="1">
                  <a:blip r:embed="rId11" cstate="print">
                    <a:extLst>
                      <a:ext uri="{28A0092B-C50C-407E-A947-70E740481C1C}">
                        <a14:useLocalDpi xmlns:a14="http://schemas.microsoft.com/office/drawing/2010/main"/>
                      </a:ext>
                    </a:extLst>
                  </a:blip>
                  <a:srcRect/>
                  <a:stretch/>
                </p:blipFill>
                <p:spPr>
                  <a:xfrm>
                    <a:off x="569427" y="3896425"/>
                    <a:ext cx="457200" cy="457200"/>
                  </a:xfrm>
                  <a:prstGeom prst="rect">
                    <a:avLst/>
                  </a:prstGeom>
                </p:spPr>
              </p:pic>
            </p:grpSp>
            <p:sp>
              <p:nvSpPr>
                <p:cNvPr id="24" name="Rectangle 23">
                  <a:extLst>
                    <a:ext uri="{FF2B5EF4-FFF2-40B4-BE49-F238E27FC236}">
                      <a16:creationId xmlns:a16="http://schemas.microsoft.com/office/drawing/2014/main" id="{8A21652A-1E3F-4028-A69C-69D6321CCCCF}"/>
                    </a:ext>
                  </a:extLst>
                </p:cNvPr>
                <p:cNvSpPr/>
                <p:nvPr/>
              </p:nvSpPr>
              <p:spPr>
                <a:xfrm>
                  <a:off x="609647" y="2471396"/>
                  <a:ext cx="2097149" cy="229986"/>
                </a:xfrm>
                <a:prstGeom prst="rect">
                  <a:avLst/>
                </a:prstGeom>
              </p:spPr>
              <p:txBody>
                <a:bodyPr wrap="square">
                  <a:spAutoFit/>
                </a:bodyPr>
                <a:lstStyle/>
                <a:p>
                  <a:pPr algn="ctr" defTabSz="896094" fontAlgn="base">
                    <a:lnSpc>
                      <a:spcPct val="90000"/>
                    </a:lnSpc>
                    <a:spcBef>
                      <a:spcPts val="576"/>
                    </a:spcBef>
                    <a:spcAft>
                      <a:spcPct val="0"/>
                    </a:spcAft>
                    <a:defRPr/>
                  </a:pPr>
                  <a:r>
                    <a:rPr lang="en-US" sz="1600" kern="0">
                      <a:solidFill>
                        <a:srgbClr val="353535"/>
                      </a:solidFill>
                      <a:cs typeface="Segoe UI" pitchFamily="34" charset="0"/>
                    </a:rPr>
                    <a:t>Social IDs</a:t>
                  </a:r>
                </a:p>
              </p:txBody>
            </p:sp>
          </p:grpSp>
        </p:grpSp>
      </p:grpSp>
      <p:grpSp>
        <p:nvGrpSpPr>
          <p:cNvPr id="35" name="Group 34">
            <a:extLst>
              <a:ext uri="{FF2B5EF4-FFF2-40B4-BE49-F238E27FC236}">
                <a16:creationId xmlns:a16="http://schemas.microsoft.com/office/drawing/2014/main" id="{32AF864F-062D-4F4F-AF52-608E302D3754}"/>
              </a:ext>
            </a:extLst>
          </p:cNvPr>
          <p:cNvGrpSpPr/>
          <p:nvPr/>
        </p:nvGrpSpPr>
        <p:grpSpPr>
          <a:xfrm>
            <a:off x="8848478" y="3155591"/>
            <a:ext cx="2651176" cy="1676924"/>
            <a:chOff x="7852950" y="5286524"/>
            <a:chExt cx="1973831" cy="1248491"/>
          </a:xfrm>
        </p:grpSpPr>
        <p:grpSp>
          <p:nvGrpSpPr>
            <p:cNvPr id="36" name="Group 35">
              <a:extLst>
                <a:ext uri="{FF2B5EF4-FFF2-40B4-BE49-F238E27FC236}">
                  <a16:creationId xmlns:a16="http://schemas.microsoft.com/office/drawing/2014/main" id="{7913556B-ECD7-489C-A1D2-3936B04133F4}"/>
                </a:ext>
              </a:extLst>
            </p:cNvPr>
            <p:cNvGrpSpPr/>
            <p:nvPr/>
          </p:nvGrpSpPr>
          <p:grpSpPr>
            <a:xfrm>
              <a:off x="7945007" y="5286525"/>
              <a:ext cx="571179" cy="938556"/>
              <a:chOff x="638332" y="4687711"/>
              <a:chExt cx="582632" cy="957376"/>
            </a:xfrm>
          </p:grpSpPr>
          <p:grpSp>
            <p:nvGrpSpPr>
              <p:cNvPr id="56" name="Group 55">
                <a:extLst>
                  <a:ext uri="{FF2B5EF4-FFF2-40B4-BE49-F238E27FC236}">
                    <a16:creationId xmlns:a16="http://schemas.microsoft.com/office/drawing/2014/main" id="{57E00E84-B71F-4747-ADAF-517353EB8EC1}"/>
                  </a:ext>
                </a:extLst>
              </p:cNvPr>
              <p:cNvGrpSpPr/>
              <p:nvPr/>
            </p:nvGrpSpPr>
            <p:grpSpPr>
              <a:xfrm>
                <a:off x="638332" y="4687711"/>
                <a:ext cx="582632" cy="957376"/>
                <a:chOff x="2397241" y="4380340"/>
                <a:chExt cx="677654" cy="1113516"/>
              </a:xfrm>
            </p:grpSpPr>
            <p:sp>
              <p:nvSpPr>
                <p:cNvPr id="58" name="Freeform: Shape 57">
                  <a:extLst>
                    <a:ext uri="{FF2B5EF4-FFF2-40B4-BE49-F238E27FC236}">
                      <a16:creationId xmlns:a16="http://schemas.microsoft.com/office/drawing/2014/main" id="{4F28F881-F48C-46AE-8CBB-FDAA63839AC2}"/>
                    </a:ext>
                  </a:extLst>
                </p:cNvPr>
                <p:cNvSpPr>
                  <a:spLocks noChangeAspect="1"/>
                </p:cNvSpPr>
                <p:nvPr/>
              </p:nvSpPr>
              <p:spPr bwMode="auto">
                <a:xfrm>
                  <a:off x="2397241" y="4380340"/>
                  <a:ext cx="677654" cy="1113516"/>
                </a:xfrm>
                <a:custGeom>
                  <a:avLst/>
                  <a:gdLst>
                    <a:gd name="connsiteX0" fmla="*/ 767228 w 1947672"/>
                    <a:gd name="connsiteY0" fmla="*/ 197644 h 3200400"/>
                    <a:gd name="connsiteX1" fmla="*/ 699516 w 1947672"/>
                    <a:gd name="connsiteY1" fmla="*/ 265356 h 3200400"/>
                    <a:gd name="connsiteX2" fmla="*/ 699516 w 1947672"/>
                    <a:gd name="connsiteY2" fmla="*/ 276236 h 3200400"/>
                    <a:gd name="connsiteX3" fmla="*/ 767228 w 1947672"/>
                    <a:gd name="connsiteY3" fmla="*/ 343948 h 3200400"/>
                    <a:gd name="connsiteX4" fmla="*/ 1180444 w 1947672"/>
                    <a:gd name="connsiteY4" fmla="*/ 343948 h 3200400"/>
                    <a:gd name="connsiteX5" fmla="*/ 1248156 w 1947672"/>
                    <a:gd name="connsiteY5" fmla="*/ 276236 h 3200400"/>
                    <a:gd name="connsiteX6" fmla="*/ 1248156 w 1947672"/>
                    <a:gd name="connsiteY6" fmla="*/ 265356 h 3200400"/>
                    <a:gd name="connsiteX7" fmla="*/ 1180444 w 1947672"/>
                    <a:gd name="connsiteY7" fmla="*/ 197644 h 3200400"/>
                    <a:gd name="connsiteX8" fmla="*/ 89885 w 1947672"/>
                    <a:gd name="connsiteY8" fmla="*/ 0 h 3200400"/>
                    <a:gd name="connsiteX9" fmla="*/ 1857787 w 1947672"/>
                    <a:gd name="connsiteY9" fmla="*/ 0 h 3200400"/>
                    <a:gd name="connsiteX10" fmla="*/ 1947672 w 1947672"/>
                    <a:gd name="connsiteY10" fmla="*/ 89885 h 3200400"/>
                    <a:gd name="connsiteX11" fmla="*/ 1947672 w 1947672"/>
                    <a:gd name="connsiteY11" fmla="*/ 3110515 h 3200400"/>
                    <a:gd name="connsiteX12" fmla="*/ 1857787 w 1947672"/>
                    <a:gd name="connsiteY12" fmla="*/ 3200400 h 3200400"/>
                    <a:gd name="connsiteX13" fmla="*/ 89885 w 1947672"/>
                    <a:gd name="connsiteY13" fmla="*/ 3200400 h 3200400"/>
                    <a:gd name="connsiteX14" fmla="*/ 0 w 1947672"/>
                    <a:gd name="connsiteY14" fmla="*/ 3110515 h 3200400"/>
                    <a:gd name="connsiteX15" fmla="*/ 0 w 1947672"/>
                    <a:gd name="connsiteY15" fmla="*/ 89885 h 3200400"/>
                    <a:gd name="connsiteX16" fmla="*/ 89885 w 1947672"/>
                    <a:gd name="connsiteY16" fmla="*/ 0 h 320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47672" h="3200400">
                      <a:moveTo>
                        <a:pt x="767228" y="197644"/>
                      </a:moveTo>
                      <a:cubicBezTo>
                        <a:pt x="729832" y="197644"/>
                        <a:pt x="699516" y="227960"/>
                        <a:pt x="699516" y="265356"/>
                      </a:cubicBezTo>
                      <a:lnTo>
                        <a:pt x="699516" y="276236"/>
                      </a:lnTo>
                      <a:cubicBezTo>
                        <a:pt x="699516" y="313632"/>
                        <a:pt x="729832" y="343948"/>
                        <a:pt x="767228" y="343948"/>
                      </a:cubicBezTo>
                      <a:lnTo>
                        <a:pt x="1180444" y="343948"/>
                      </a:lnTo>
                      <a:cubicBezTo>
                        <a:pt x="1217840" y="343948"/>
                        <a:pt x="1248156" y="313632"/>
                        <a:pt x="1248156" y="276236"/>
                      </a:cubicBezTo>
                      <a:lnTo>
                        <a:pt x="1248156" y="265356"/>
                      </a:lnTo>
                      <a:cubicBezTo>
                        <a:pt x="1248156" y="227960"/>
                        <a:pt x="1217840" y="197644"/>
                        <a:pt x="1180444" y="197644"/>
                      </a:cubicBezTo>
                      <a:close/>
                      <a:moveTo>
                        <a:pt x="89885" y="0"/>
                      </a:moveTo>
                      <a:lnTo>
                        <a:pt x="1857787" y="0"/>
                      </a:lnTo>
                      <a:cubicBezTo>
                        <a:pt x="1907429" y="0"/>
                        <a:pt x="1947672" y="40243"/>
                        <a:pt x="1947672" y="89885"/>
                      </a:cubicBezTo>
                      <a:lnTo>
                        <a:pt x="1947672" y="3110515"/>
                      </a:lnTo>
                      <a:cubicBezTo>
                        <a:pt x="1947672" y="3160157"/>
                        <a:pt x="1907429" y="3200400"/>
                        <a:pt x="1857787" y="3200400"/>
                      </a:cubicBezTo>
                      <a:lnTo>
                        <a:pt x="89885" y="3200400"/>
                      </a:lnTo>
                      <a:cubicBezTo>
                        <a:pt x="40243" y="3200400"/>
                        <a:pt x="0" y="3160157"/>
                        <a:pt x="0" y="3110515"/>
                      </a:cubicBezTo>
                      <a:lnTo>
                        <a:pt x="0" y="89885"/>
                      </a:lnTo>
                      <a:cubicBezTo>
                        <a:pt x="0" y="40243"/>
                        <a:pt x="40243" y="0"/>
                        <a:pt x="89885" y="0"/>
                      </a:cubicBezTo>
                      <a:close/>
                    </a:path>
                  </a:pathLst>
                </a:cu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9" name="Oval 58">
                  <a:extLst>
                    <a:ext uri="{FF2B5EF4-FFF2-40B4-BE49-F238E27FC236}">
                      <a16:creationId xmlns:a16="http://schemas.microsoft.com/office/drawing/2014/main" id="{87444BC4-AE35-4ABE-808E-4EE338B2109D}"/>
                    </a:ext>
                  </a:extLst>
                </p:cNvPr>
                <p:cNvSpPr/>
                <p:nvPr/>
              </p:nvSpPr>
              <p:spPr bwMode="auto">
                <a:xfrm>
                  <a:off x="2539628" y="4595904"/>
                  <a:ext cx="392881" cy="392880"/>
                </a:xfrm>
                <a:prstGeom prst="ellipse">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60" name="Group 59">
                  <a:extLst>
                    <a:ext uri="{FF2B5EF4-FFF2-40B4-BE49-F238E27FC236}">
                      <a16:creationId xmlns:a16="http://schemas.microsoft.com/office/drawing/2014/main" id="{6FCBAEA2-510D-4310-BC7A-D1B0ECDAB702}"/>
                    </a:ext>
                  </a:extLst>
                </p:cNvPr>
                <p:cNvGrpSpPr/>
                <p:nvPr/>
              </p:nvGrpSpPr>
              <p:grpSpPr>
                <a:xfrm>
                  <a:off x="2620879" y="4640420"/>
                  <a:ext cx="230378" cy="277325"/>
                  <a:chOff x="7132637" y="5315797"/>
                  <a:chExt cx="413352" cy="497587"/>
                </a:xfrm>
              </p:grpSpPr>
              <p:sp>
                <p:nvSpPr>
                  <p:cNvPr id="61" name="Oval 8">
                    <a:extLst>
                      <a:ext uri="{FF2B5EF4-FFF2-40B4-BE49-F238E27FC236}">
                        <a16:creationId xmlns:a16="http://schemas.microsoft.com/office/drawing/2014/main" id="{21BA2BB8-A8DC-46F9-8EEA-71D0F104319C}"/>
                      </a:ext>
                    </a:extLst>
                  </p:cNvPr>
                  <p:cNvSpPr>
                    <a:spLocks noChangeArrowheads="1"/>
                  </p:cNvSpPr>
                  <p:nvPr/>
                </p:nvSpPr>
                <p:spPr bwMode="auto">
                  <a:xfrm>
                    <a:off x="7192760" y="5315797"/>
                    <a:ext cx="293104" cy="293350"/>
                  </a:xfrm>
                  <a:prstGeom prst="ellipse">
                    <a:avLst/>
                  </a:prstGeom>
                  <a:noFill/>
                  <a:ln w="12700" cap="flat">
                    <a:solidFill>
                      <a:srgbClr val="0078D7"/>
                    </a:solidFill>
                    <a:prstDash val="solid"/>
                    <a:miter lim="800000"/>
                    <a:headEnd/>
                    <a:tailEnd/>
                  </a:ln>
                </p:spPr>
                <p:txBody>
                  <a:bodyPr vert="horz" wrap="square" lIns="89630" tIns="44814" rIns="89630" bIns="44814" numCol="1" anchor="t" anchorCtr="0" compatLnSpc="1">
                    <a:prstTxWarp prst="textNoShape">
                      <a:avLst/>
                    </a:prstTxWarp>
                  </a:bodyPr>
                  <a:lstStyle/>
                  <a:p>
                    <a:pPr defTabSz="896354">
                      <a:defRPr/>
                    </a:pPr>
                    <a:endParaRPr lang="en-US" kern="0">
                      <a:solidFill>
                        <a:srgbClr val="353535"/>
                      </a:solidFill>
                    </a:endParaRPr>
                  </a:p>
                </p:txBody>
              </p:sp>
              <p:sp>
                <p:nvSpPr>
                  <p:cNvPr id="62" name="Freeform 9">
                    <a:extLst>
                      <a:ext uri="{FF2B5EF4-FFF2-40B4-BE49-F238E27FC236}">
                        <a16:creationId xmlns:a16="http://schemas.microsoft.com/office/drawing/2014/main" id="{0D460771-2B21-4672-ACB2-9D3EE1420AF5}"/>
                      </a:ext>
                    </a:extLst>
                  </p:cNvPr>
                  <p:cNvSpPr>
                    <a:spLocks/>
                  </p:cNvSpPr>
                  <p:nvPr/>
                </p:nvSpPr>
                <p:spPr bwMode="auto">
                  <a:xfrm>
                    <a:off x="7132637" y="5609153"/>
                    <a:ext cx="413352" cy="204231"/>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2700" cap="flat">
                    <a:solidFill>
                      <a:srgbClr val="0078D7"/>
                    </a:solidFill>
                    <a:prstDash val="solid"/>
                    <a:miter lim="800000"/>
                    <a:headEnd/>
                    <a:tailEnd/>
                  </a:ln>
                </p:spPr>
                <p:txBody>
                  <a:bodyPr vert="horz" wrap="square" lIns="89630" tIns="44814" rIns="89630" bIns="44814" numCol="1" anchor="t" anchorCtr="0" compatLnSpc="1">
                    <a:prstTxWarp prst="textNoShape">
                      <a:avLst/>
                    </a:prstTxWarp>
                  </a:bodyPr>
                  <a:lstStyle/>
                  <a:p>
                    <a:pPr defTabSz="896354">
                      <a:defRPr/>
                    </a:pPr>
                    <a:endParaRPr lang="en-US" kern="0">
                      <a:solidFill>
                        <a:srgbClr val="353535"/>
                      </a:solidFill>
                    </a:endParaRPr>
                  </a:p>
                </p:txBody>
              </p:sp>
            </p:grpSp>
          </p:grpSp>
          <p:pic>
            <p:nvPicPr>
              <p:cNvPr id="57" name="Picture 56">
                <a:extLst>
                  <a:ext uri="{FF2B5EF4-FFF2-40B4-BE49-F238E27FC236}">
                    <a16:creationId xmlns:a16="http://schemas.microsoft.com/office/drawing/2014/main" id="{2CE6A626-4AB6-4C04-B79C-C9BF4DD60A00}"/>
                  </a:ext>
                </a:extLst>
              </p:cNvPr>
              <p:cNvPicPr>
                <a:picLocks noChangeAspect="1"/>
              </p:cNvPicPr>
              <p:nvPr/>
            </p:nvPicPr>
            <p:blipFill>
              <a:blip r:embed="rId12" cstate="print">
                <a:biLevel thresh="25000"/>
                <a:extLst>
                  <a:ext uri="{28A0092B-C50C-407E-A947-70E740481C1C}">
                    <a14:useLocalDpi xmlns:a14="http://schemas.microsoft.com/office/drawing/2010/main"/>
                  </a:ext>
                </a:extLst>
              </a:blip>
              <a:stretch>
                <a:fillRect/>
              </a:stretch>
            </p:blipFill>
            <p:spPr>
              <a:xfrm>
                <a:off x="769628" y="5267941"/>
                <a:ext cx="320040" cy="320040"/>
              </a:xfrm>
              <a:prstGeom prst="rect">
                <a:avLst/>
              </a:prstGeom>
            </p:spPr>
          </p:pic>
        </p:grpSp>
        <p:grpSp>
          <p:nvGrpSpPr>
            <p:cNvPr id="37" name="Group 36">
              <a:extLst>
                <a:ext uri="{FF2B5EF4-FFF2-40B4-BE49-F238E27FC236}">
                  <a16:creationId xmlns:a16="http://schemas.microsoft.com/office/drawing/2014/main" id="{AB2B8E71-9E02-4689-BDAE-8818DE4069DF}"/>
                </a:ext>
              </a:extLst>
            </p:cNvPr>
            <p:cNvGrpSpPr/>
            <p:nvPr/>
          </p:nvGrpSpPr>
          <p:grpSpPr>
            <a:xfrm>
              <a:off x="8606754" y="5286524"/>
              <a:ext cx="571179" cy="938556"/>
              <a:chOff x="1313349" y="4687710"/>
              <a:chExt cx="582632" cy="957376"/>
            </a:xfrm>
          </p:grpSpPr>
          <p:grpSp>
            <p:nvGrpSpPr>
              <p:cNvPr id="49" name="Group 48">
                <a:extLst>
                  <a:ext uri="{FF2B5EF4-FFF2-40B4-BE49-F238E27FC236}">
                    <a16:creationId xmlns:a16="http://schemas.microsoft.com/office/drawing/2014/main" id="{79D96098-51CA-44E5-B5DA-E2EC30BBD61C}"/>
                  </a:ext>
                </a:extLst>
              </p:cNvPr>
              <p:cNvGrpSpPr/>
              <p:nvPr/>
            </p:nvGrpSpPr>
            <p:grpSpPr>
              <a:xfrm>
                <a:off x="1313349" y="4687710"/>
                <a:ext cx="582632" cy="957376"/>
                <a:chOff x="2397241" y="4380340"/>
                <a:chExt cx="677654" cy="1113516"/>
              </a:xfrm>
            </p:grpSpPr>
            <p:sp>
              <p:nvSpPr>
                <p:cNvPr id="51" name="Freeform: Shape 50">
                  <a:extLst>
                    <a:ext uri="{FF2B5EF4-FFF2-40B4-BE49-F238E27FC236}">
                      <a16:creationId xmlns:a16="http://schemas.microsoft.com/office/drawing/2014/main" id="{29DD4F47-0824-4C82-8C10-706EB1D92F0F}"/>
                    </a:ext>
                  </a:extLst>
                </p:cNvPr>
                <p:cNvSpPr>
                  <a:spLocks noChangeAspect="1"/>
                </p:cNvSpPr>
                <p:nvPr/>
              </p:nvSpPr>
              <p:spPr bwMode="auto">
                <a:xfrm>
                  <a:off x="2397241" y="4380340"/>
                  <a:ext cx="677654" cy="1113516"/>
                </a:xfrm>
                <a:custGeom>
                  <a:avLst/>
                  <a:gdLst>
                    <a:gd name="connsiteX0" fmla="*/ 767228 w 1947672"/>
                    <a:gd name="connsiteY0" fmla="*/ 197644 h 3200400"/>
                    <a:gd name="connsiteX1" fmla="*/ 699516 w 1947672"/>
                    <a:gd name="connsiteY1" fmla="*/ 265356 h 3200400"/>
                    <a:gd name="connsiteX2" fmla="*/ 699516 w 1947672"/>
                    <a:gd name="connsiteY2" fmla="*/ 276236 h 3200400"/>
                    <a:gd name="connsiteX3" fmla="*/ 767228 w 1947672"/>
                    <a:gd name="connsiteY3" fmla="*/ 343948 h 3200400"/>
                    <a:gd name="connsiteX4" fmla="*/ 1180444 w 1947672"/>
                    <a:gd name="connsiteY4" fmla="*/ 343948 h 3200400"/>
                    <a:gd name="connsiteX5" fmla="*/ 1248156 w 1947672"/>
                    <a:gd name="connsiteY5" fmla="*/ 276236 h 3200400"/>
                    <a:gd name="connsiteX6" fmla="*/ 1248156 w 1947672"/>
                    <a:gd name="connsiteY6" fmla="*/ 265356 h 3200400"/>
                    <a:gd name="connsiteX7" fmla="*/ 1180444 w 1947672"/>
                    <a:gd name="connsiteY7" fmla="*/ 197644 h 3200400"/>
                    <a:gd name="connsiteX8" fmla="*/ 89885 w 1947672"/>
                    <a:gd name="connsiteY8" fmla="*/ 0 h 3200400"/>
                    <a:gd name="connsiteX9" fmla="*/ 1857787 w 1947672"/>
                    <a:gd name="connsiteY9" fmla="*/ 0 h 3200400"/>
                    <a:gd name="connsiteX10" fmla="*/ 1947672 w 1947672"/>
                    <a:gd name="connsiteY10" fmla="*/ 89885 h 3200400"/>
                    <a:gd name="connsiteX11" fmla="*/ 1947672 w 1947672"/>
                    <a:gd name="connsiteY11" fmla="*/ 3110515 h 3200400"/>
                    <a:gd name="connsiteX12" fmla="*/ 1857787 w 1947672"/>
                    <a:gd name="connsiteY12" fmla="*/ 3200400 h 3200400"/>
                    <a:gd name="connsiteX13" fmla="*/ 89885 w 1947672"/>
                    <a:gd name="connsiteY13" fmla="*/ 3200400 h 3200400"/>
                    <a:gd name="connsiteX14" fmla="*/ 0 w 1947672"/>
                    <a:gd name="connsiteY14" fmla="*/ 3110515 h 3200400"/>
                    <a:gd name="connsiteX15" fmla="*/ 0 w 1947672"/>
                    <a:gd name="connsiteY15" fmla="*/ 89885 h 3200400"/>
                    <a:gd name="connsiteX16" fmla="*/ 89885 w 1947672"/>
                    <a:gd name="connsiteY16" fmla="*/ 0 h 320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47672" h="3200400">
                      <a:moveTo>
                        <a:pt x="767228" y="197644"/>
                      </a:moveTo>
                      <a:cubicBezTo>
                        <a:pt x="729832" y="197644"/>
                        <a:pt x="699516" y="227960"/>
                        <a:pt x="699516" y="265356"/>
                      </a:cubicBezTo>
                      <a:lnTo>
                        <a:pt x="699516" y="276236"/>
                      </a:lnTo>
                      <a:cubicBezTo>
                        <a:pt x="699516" y="313632"/>
                        <a:pt x="729832" y="343948"/>
                        <a:pt x="767228" y="343948"/>
                      </a:cubicBezTo>
                      <a:lnTo>
                        <a:pt x="1180444" y="343948"/>
                      </a:lnTo>
                      <a:cubicBezTo>
                        <a:pt x="1217840" y="343948"/>
                        <a:pt x="1248156" y="313632"/>
                        <a:pt x="1248156" y="276236"/>
                      </a:cubicBezTo>
                      <a:lnTo>
                        <a:pt x="1248156" y="265356"/>
                      </a:lnTo>
                      <a:cubicBezTo>
                        <a:pt x="1248156" y="227960"/>
                        <a:pt x="1217840" y="197644"/>
                        <a:pt x="1180444" y="197644"/>
                      </a:cubicBezTo>
                      <a:close/>
                      <a:moveTo>
                        <a:pt x="89885" y="0"/>
                      </a:moveTo>
                      <a:lnTo>
                        <a:pt x="1857787" y="0"/>
                      </a:lnTo>
                      <a:cubicBezTo>
                        <a:pt x="1907429" y="0"/>
                        <a:pt x="1947672" y="40243"/>
                        <a:pt x="1947672" y="89885"/>
                      </a:cubicBezTo>
                      <a:lnTo>
                        <a:pt x="1947672" y="3110515"/>
                      </a:lnTo>
                      <a:cubicBezTo>
                        <a:pt x="1947672" y="3160157"/>
                        <a:pt x="1907429" y="3200400"/>
                        <a:pt x="1857787" y="3200400"/>
                      </a:cubicBezTo>
                      <a:lnTo>
                        <a:pt x="89885" y="3200400"/>
                      </a:lnTo>
                      <a:cubicBezTo>
                        <a:pt x="40243" y="3200400"/>
                        <a:pt x="0" y="3160157"/>
                        <a:pt x="0" y="3110515"/>
                      </a:cubicBezTo>
                      <a:lnTo>
                        <a:pt x="0" y="89885"/>
                      </a:lnTo>
                      <a:cubicBezTo>
                        <a:pt x="0" y="40243"/>
                        <a:pt x="40243" y="0"/>
                        <a:pt x="89885" y="0"/>
                      </a:cubicBezTo>
                      <a:close/>
                    </a:path>
                  </a:pathLst>
                </a:cu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2" name="Oval 51">
                  <a:extLst>
                    <a:ext uri="{FF2B5EF4-FFF2-40B4-BE49-F238E27FC236}">
                      <a16:creationId xmlns:a16="http://schemas.microsoft.com/office/drawing/2014/main" id="{60920724-7008-4434-AE5F-7CC4F69F69F5}"/>
                    </a:ext>
                  </a:extLst>
                </p:cNvPr>
                <p:cNvSpPr/>
                <p:nvPr/>
              </p:nvSpPr>
              <p:spPr bwMode="auto">
                <a:xfrm>
                  <a:off x="2539628" y="4595906"/>
                  <a:ext cx="392881" cy="392880"/>
                </a:xfrm>
                <a:prstGeom prst="ellipse">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3" name="Group 52">
                  <a:extLst>
                    <a:ext uri="{FF2B5EF4-FFF2-40B4-BE49-F238E27FC236}">
                      <a16:creationId xmlns:a16="http://schemas.microsoft.com/office/drawing/2014/main" id="{71FBA277-51E7-4251-8DCD-2513DD71DACC}"/>
                    </a:ext>
                  </a:extLst>
                </p:cNvPr>
                <p:cNvGrpSpPr/>
                <p:nvPr/>
              </p:nvGrpSpPr>
              <p:grpSpPr>
                <a:xfrm>
                  <a:off x="2620879" y="4640422"/>
                  <a:ext cx="230378" cy="277320"/>
                  <a:chOff x="7132637" y="5315801"/>
                  <a:chExt cx="413352" cy="497578"/>
                </a:xfrm>
              </p:grpSpPr>
              <p:sp>
                <p:nvSpPr>
                  <p:cNvPr id="54" name="Oval 8">
                    <a:extLst>
                      <a:ext uri="{FF2B5EF4-FFF2-40B4-BE49-F238E27FC236}">
                        <a16:creationId xmlns:a16="http://schemas.microsoft.com/office/drawing/2014/main" id="{63C57160-AA47-4C4F-964E-1A6D83187767}"/>
                      </a:ext>
                    </a:extLst>
                  </p:cNvPr>
                  <p:cNvSpPr>
                    <a:spLocks noChangeArrowheads="1"/>
                  </p:cNvSpPr>
                  <p:nvPr/>
                </p:nvSpPr>
                <p:spPr bwMode="auto">
                  <a:xfrm>
                    <a:off x="7192760" y="5315801"/>
                    <a:ext cx="293104" cy="293349"/>
                  </a:xfrm>
                  <a:prstGeom prst="ellipse">
                    <a:avLst/>
                  </a:prstGeom>
                  <a:noFill/>
                  <a:ln w="12700" cap="flat">
                    <a:solidFill>
                      <a:srgbClr val="FF8C00"/>
                    </a:solidFill>
                    <a:prstDash val="solid"/>
                    <a:miter lim="800000"/>
                    <a:headEnd/>
                    <a:tailEnd/>
                  </a:ln>
                </p:spPr>
                <p:txBody>
                  <a:bodyPr vert="horz" wrap="square" lIns="89630" tIns="44814" rIns="89630" bIns="44814" numCol="1" anchor="t" anchorCtr="0" compatLnSpc="1">
                    <a:prstTxWarp prst="textNoShape">
                      <a:avLst/>
                    </a:prstTxWarp>
                  </a:bodyPr>
                  <a:lstStyle/>
                  <a:p>
                    <a:pPr defTabSz="896354">
                      <a:defRPr/>
                    </a:pPr>
                    <a:endParaRPr lang="en-US" kern="0">
                      <a:solidFill>
                        <a:srgbClr val="353535"/>
                      </a:solidFill>
                    </a:endParaRPr>
                  </a:p>
                </p:txBody>
              </p:sp>
              <p:sp>
                <p:nvSpPr>
                  <p:cNvPr id="55" name="Freeform 9">
                    <a:extLst>
                      <a:ext uri="{FF2B5EF4-FFF2-40B4-BE49-F238E27FC236}">
                        <a16:creationId xmlns:a16="http://schemas.microsoft.com/office/drawing/2014/main" id="{B782EEDF-25DF-4C9D-B039-0246CAB7D956}"/>
                      </a:ext>
                    </a:extLst>
                  </p:cNvPr>
                  <p:cNvSpPr>
                    <a:spLocks/>
                  </p:cNvSpPr>
                  <p:nvPr/>
                </p:nvSpPr>
                <p:spPr bwMode="auto">
                  <a:xfrm>
                    <a:off x="7132637" y="5609150"/>
                    <a:ext cx="413352" cy="204229"/>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2700" cap="flat">
                    <a:solidFill>
                      <a:srgbClr val="FF8C00"/>
                    </a:solidFill>
                    <a:prstDash val="solid"/>
                    <a:miter lim="800000"/>
                    <a:headEnd/>
                    <a:tailEnd/>
                  </a:ln>
                </p:spPr>
                <p:txBody>
                  <a:bodyPr vert="horz" wrap="square" lIns="89630" tIns="44814" rIns="89630" bIns="44814" numCol="1" anchor="t" anchorCtr="0" compatLnSpc="1">
                    <a:prstTxWarp prst="textNoShape">
                      <a:avLst/>
                    </a:prstTxWarp>
                  </a:bodyPr>
                  <a:lstStyle/>
                  <a:p>
                    <a:pPr defTabSz="896354">
                      <a:defRPr/>
                    </a:pPr>
                    <a:endParaRPr lang="en-US" kern="0">
                      <a:solidFill>
                        <a:srgbClr val="353535"/>
                      </a:solidFill>
                    </a:endParaRPr>
                  </a:p>
                </p:txBody>
              </p:sp>
            </p:grpSp>
          </p:grpSp>
          <p:sp>
            <p:nvSpPr>
              <p:cNvPr id="50" name="Freeform: Shape 49">
                <a:extLst>
                  <a:ext uri="{FF2B5EF4-FFF2-40B4-BE49-F238E27FC236}">
                    <a16:creationId xmlns:a16="http://schemas.microsoft.com/office/drawing/2014/main" id="{3171A932-C273-41EC-91FC-4539232B4FE9}"/>
                  </a:ext>
                </a:extLst>
              </p:cNvPr>
              <p:cNvSpPr>
                <a:spLocks noChangeAspect="1"/>
              </p:cNvSpPr>
              <p:nvPr/>
            </p:nvSpPr>
            <p:spPr bwMode="auto">
              <a:xfrm flipH="1">
                <a:off x="1444645" y="5298099"/>
                <a:ext cx="320040" cy="275894"/>
              </a:xfrm>
              <a:custGeom>
                <a:avLst/>
                <a:gdLst>
                  <a:gd name="connsiteX0" fmla="*/ 3585965 w 7177436"/>
                  <a:gd name="connsiteY0" fmla="*/ 4180339 h 6187444"/>
                  <a:gd name="connsiteX1" fmla="*/ 3209692 w 7177436"/>
                  <a:gd name="connsiteY1" fmla="*/ 4556612 h 6187444"/>
                  <a:gd name="connsiteX2" fmla="*/ 3585965 w 7177436"/>
                  <a:gd name="connsiteY2" fmla="*/ 4932885 h 6187444"/>
                  <a:gd name="connsiteX3" fmla="*/ 3962238 w 7177436"/>
                  <a:gd name="connsiteY3" fmla="*/ 4556612 h 6187444"/>
                  <a:gd name="connsiteX4" fmla="*/ 3585965 w 7177436"/>
                  <a:gd name="connsiteY4" fmla="*/ 4180339 h 6187444"/>
                  <a:gd name="connsiteX5" fmla="*/ 4566363 w 7177436"/>
                  <a:gd name="connsiteY5" fmla="*/ 3386311 h 6187444"/>
                  <a:gd name="connsiteX6" fmla="*/ 4274662 w 7177436"/>
                  <a:gd name="connsiteY6" fmla="*/ 3678012 h 6187444"/>
                  <a:gd name="connsiteX7" fmla="*/ 4566363 w 7177436"/>
                  <a:gd name="connsiteY7" fmla="*/ 3969713 h 6187444"/>
                  <a:gd name="connsiteX8" fmla="*/ 4858064 w 7177436"/>
                  <a:gd name="connsiteY8" fmla="*/ 3678012 h 6187444"/>
                  <a:gd name="connsiteX9" fmla="*/ 4566363 w 7177436"/>
                  <a:gd name="connsiteY9" fmla="*/ 3386311 h 6187444"/>
                  <a:gd name="connsiteX10" fmla="*/ 2611073 w 7177436"/>
                  <a:gd name="connsiteY10" fmla="*/ 3386164 h 6187444"/>
                  <a:gd name="connsiteX11" fmla="*/ 2319225 w 7177436"/>
                  <a:gd name="connsiteY11" fmla="*/ 3678012 h 6187444"/>
                  <a:gd name="connsiteX12" fmla="*/ 2611073 w 7177436"/>
                  <a:gd name="connsiteY12" fmla="*/ 3969860 h 6187444"/>
                  <a:gd name="connsiteX13" fmla="*/ 2902921 w 7177436"/>
                  <a:gd name="connsiteY13" fmla="*/ 3678012 h 6187444"/>
                  <a:gd name="connsiteX14" fmla="*/ 2611073 w 7177436"/>
                  <a:gd name="connsiteY14" fmla="*/ 3386164 h 6187444"/>
                  <a:gd name="connsiteX15" fmla="*/ 2611073 w 7177436"/>
                  <a:gd name="connsiteY15" fmla="*/ 3188400 h 6187444"/>
                  <a:gd name="connsiteX16" fmla="*/ 3100685 w 7177436"/>
                  <a:gd name="connsiteY16" fmla="*/ 3678012 h 6187444"/>
                  <a:gd name="connsiteX17" fmla="*/ 2957281 w 7177436"/>
                  <a:gd name="connsiteY17" fmla="*/ 4024220 h 6187444"/>
                  <a:gd name="connsiteX18" fmla="*/ 2911722 w 7177436"/>
                  <a:gd name="connsiteY18" fmla="*/ 4061809 h 6187444"/>
                  <a:gd name="connsiteX19" fmla="*/ 3002153 w 7177436"/>
                  <a:gd name="connsiteY19" fmla="*/ 4126074 h 6187444"/>
                  <a:gd name="connsiteX20" fmla="*/ 3093376 w 7177436"/>
                  <a:gd name="connsiteY20" fmla="*/ 4231413 h 6187444"/>
                  <a:gd name="connsiteX21" fmla="*/ 3098519 w 7177436"/>
                  <a:gd name="connsiteY21" fmla="*/ 4240889 h 6187444"/>
                  <a:gd name="connsiteX22" fmla="*/ 3103663 w 7177436"/>
                  <a:gd name="connsiteY22" fmla="*/ 4231413 h 6187444"/>
                  <a:gd name="connsiteX23" fmla="*/ 3585965 w 7177436"/>
                  <a:gd name="connsiteY23" fmla="*/ 3974975 h 6187444"/>
                  <a:gd name="connsiteX24" fmla="*/ 4068268 w 7177436"/>
                  <a:gd name="connsiteY24" fmla="*/ 4231413 h 6187444"/>
                  <a:gd name="connsiteX25" fmla="*/ 4076164 w 7177436"/>
                  <a:gd name="connsiteY25" fmla="*/ 4245961 h 6187444"/>
                  <a:gd name="connsiteX26" fmla="*/ 4084061 w 7177436"/>
                  <a:gd name="connsiteY26" fmla="*/ 4231413 h 6187444"/>
                  <a:gd name="connsiteX27" fmla="*/ 4241165 w 7177436"/>
                  <a:gd name="connsiteY27" fmla="*/ 4074309 h 6187444"/>
                  <a:gd name="connsiteX28" fmla="*/ 4265111 w 7177436"/>
                  <a:gd name="connsiteY28" fmla="*/ 4061312 h 6187444"/>
                  <a:gd name="connsiteX29" fmla="*/ 4220155 w 7177436"/>
                  <a:gd name="connsiteY29" fmla="*/ 4024220 h 6187444"/>
                  <a:gd name="connsiteX30" fmla="*/ 4076751 w 7177436"/>
                  <a:gd name="connsiteY30" fmla="*/ 3678012 h 6187444"/>
                  <a:gd name="connsiteX31" fmla="*/ 4566363 w 7177436"/>
                  <a:gd name="connsiteY31" fmla="*/ 3188400 h 6187444"/>
                  <a:gd name="connsiteX32" fmla="*/ 5055975 w 7177436"/>
                  <a:gd name="connsiteY32" fmla="*/ 3678012 h 6187444"/>
                  <a:gd name="connsiteX33" fmla="*/ 4912571 w 7177436"/>
                  <a:gd name="connsiteY33" fmla="*/ 4024220 h 6187444"/>
                  <a:gd name="connsiteX34" fmla="*/ 4867615 w 7177436"/>
                  <a:gd name="connsiteY34" fmla="*/ 4061312 h 6187444"/>
                  <a:gd name="connsiteX35" fmla="*/ 4891562 w 7177436"/>
                  <a:gd name="connsiteY35" fmla="*/ 4074309 h 6187444"/>
                  <a:gd name="connsiteX36" fmla="*/ 5148000 w 7177436"/>
                  <a:gd name="connsiteY36" fmla="*/ 4556612 h 6187444"/>
                  <a:gd name="connsiteX37" fmla="*/ 5146625 w 7177436"/>
                  <a:gd name="connsiteY37" fmla="*/ 4570249 h 6187444"/>
                  <a:gd name="connsiteX38" fmla="*/ 4958600 w 7177436"/>
                  <a:gd name="connsiteY38" fmla="*/ 4570249 h 6187444"/>
                  <a:gd name="connsiteX39" fmla="*/ 4961353 w 7177436"/>
                  <a:gd name="connsiteY39" fmla="*/ 4556612 h 6187444"/>
                  <a:gd name="connsiteX40" fmla="*/ 4645968 w 7177436"/>
                  <a:gd name="connsiteY40" fmla="*/ 4169647 h 6187444"/>
                  <a:gd name="connsiteX41" fmla="*/ 4596132 w 7177436"/>
                  <a:gd name="connsiteY41" fmla="*/ 4164623 h 6187444"/>
                  <a:gd name="connsiteX42" fmla="*/ 4566363 w 7177436"/>
                  <a:gd name="connsiteY42" fmla="*/ 4167624 h 6187444"/>
                  <a:gd name="connsiteX43" fmla="*/ 4536594 w 7177436"/>
                  <a:gd name="connsiteY43" fmla="*/ 4164623 h 6187444"/>
                  <a:gd name="connsiteX44" fmla="*/ 4486759 w 7177436"/>
                  <a:gd name="connsiteY44" fmla="*/ 4169647 h 6187444"/>
                  <a:gd name="connsiteX45" fmla="*/ 4171373 w 7177436"/>
                  <a:gd name="connsiteY45" fmla="*/ 4556612 h 6187444"/>
                  <a:gd name="connsiteX46" fmla="*/ 4174126 w 7177436"/>
                  <a:gd name="connsiteY46" fmla="*/ 4570249 h 6187444"/>
                  <a:gd name="connsiteX47" fmla="*/ 4166742 w 7177436"/>
                  <a:gd name="connsiteY47" fmla="*/ 4570249 h 6187444"/>
                  <a:gd name="connsiteX48" fmla="*/ 4162929 w 7177436"/>
                  <a:gd name="connsiteY48" fmla="*/ 4630691 h 6187444"/>
                  <a:gd name="connsiteX49" fmla="*/ 3911164 w 7177436"/>
                  <a:gd name="connsiteY49" fmla="*/ 5038915 h 6187444"/>
                  <a:gd name="connsiteX50" fmla="*/ 3906556 w 7177436"/>
                  <a:gd name="connsiteY50" fmla="*/ 5041416 h 6187444"/>
                  <a:gd name="connsiteX51" fmla="*/ 3975245 w 7177436"/>
                  <a:gd name="connsiteY51" fmla="*/ 5074305 h 6187444"/>
                  <a:gd name="connsiteX52" fmla="*/ 4352143 w 7177436"/>
                  <a:gd name="connsiteY52" fmla="*/ 5608871 h 6187444"/>
                  <a:gd name="connsiteX53" fmla="*/ 4365798 w 7177436"/>
                  <a:gd name="connsiteY53" fmla="*/ 5747903 h 6187444"/>
                  <a:gd name="connsiteX54" fmla="*/ 4173601 w 7177436"/>
                  <a:gd name="connsiteY54" fmla="*/ 5747903 h 6187444"/>
                  <a:gd name="connsiteX55" fmla="*/ 4163832 w 7177436"/>
                  <a:gd name="connsiteY55" fmla="*/ 5647609 h 6187444"/>
                  <a:gd name="connsiteX56" fmla="*/ 3585966 w 7177436"/>
                  <a:gd name="connsiteY56" fmla="*/ 5160175 h 6187444"/>
                  <a:gd name="connsiteX57" fmla="*/ 3008101 w 7177436"/>
                  <a:gd name="connsiteY57" fmla="*/ 5647609 h 6187444"/>
                  <a:gd name="connsiteX58" fmla="*/ 2998332 w 7177436"/>
                  <a:gd name="connsiteY58" fmla="*/ 5747903 h 6187444"/>
                  <a:gd name="connsiteX59" fmla="*/ 2806135 w 7177436"/>
                  <a:gd name="connsiteY59" fmla="*/ 5747903 h 6187444"/>
                  <a:gd name="connsiteX60" fmla="*/ 2819790 w 7177436"/>
                  <a:gd name="connsiteY60" fmla="*/ 5608871 h 6187444"/>
                  <a:gd name="connsiteX61" fmla="*/ 3196688 w 7177436"/>
                  <a:gd name="connsiteY61" fmla="*/ 5074305 h 6187444"/>
                  <a:gd name="connsiteX62" fmla="*/ 3265375 w 7177436"/>
                  <a:gd name="connsiteY62" fmla="*/ 5041416 h 6187444"/>
                  <a:gd name="connsiteX63" fmla="*/ 3260767 w 7177436"/>
                  <a:gd name="connsiteY63" fmla="*/ 5038915 h 6187444"/>
                  <a:gd name="connsiteX64" fmla="*/ 3022640 w 7177436"/>
                  <a:gd name="connsiteY64" fmla="*/ 4701972 h 6187444"/>
                  <a:gd name="connsiteX65" fmla="*/ 3006046 w 7177436"/>
                  <a:gd name="connsiteY65" fmla="*/ 4570249 h 6187444"/>
                  <a:gd name="connsiteX66" fmla="*/ 3002751 w 7177436"/>
                  <a:gd name="connsiteY66" fmla="*/ 4570249 h 6187444"/>
                  <a:gd name="connsiteX67" fmla="*/ 3004780 w 7177436"/>
                  <a:gd name="connsiteY67" fmla="*/ 4560199 h 6187444"/>
                  <a:gd name="connsiteX68" fmla="*/ 3004328 w 7177436"/>
                  <a:gd name="connsiteY68" fmla="*/ 4556612 h 6187444"/>
                  <a:gd name="connsiteX69" fmla="*/ 3004916 w 7177436"/>
                  <a:gd name="connsiteY69" fmla="*/ 4550779 h 6187444"/>
                  <a:gd name="connsiteX70" fmla="*/ 2997491 w 7177436"/>
                  <a:gd name="connsiteY70" fmla="*/ 4477120 h 6187444"/>
                  <a:gd name="connsiteX71" fmla="*/ 2680894 w 7177436"/>
                  <a:gd name="connsiteY71" fmla="*/ 4168341 h 6187444"/>
                  <a:gd name="connsiteX72" fmla="*/ 2639865 w 7177436"/>
                  <a:gd name="connsiteY72" fmla="*/ 4164721 h 6187444"/>
                  <a:gd name="connsiteX73" fmla="*/ 2611073 w 7177436"/>
                  <a:gd name="connsiteY73" fmla="*/ 4167624 h 6187444"/>
                  <a:gd name="connsiteX74" fmla="*/ 2584076 w 7177436"/>
                  <a:gd name="connsiteY74" fmla="*/ 4164902 h 6187444"/>
                  <a:gd name="connsiteX75" fmla="*/ 2531581 w 7177436"/>
                  <a:gd name="connsiteY75" fmla="*/ 4170194 h 6187444"/>
                  <a:gd name="connsiteX76" fmla="*/ 2216642 w 7177436"/>
                  <a:gd name="connsiteY76" fmla="*/ 4556612 h 6187444"/>
                  <a:gd name="connsiteX77" fmla="*/ 2219396 w 7177436"/>
                  <a:gd name="connsiteY77" fmla="*/ 4570249 h 6187444"/>
                  <a:gd name="connsiteX78" fmla="*/ 2030811 w 7177436"/>
                  <a:gd name="connsiteY78" fmla="*/ 4570249 h 6187444"/>
                  <a:gd name="connsiteX79" fmla="*/ 2029436 w 7177436"/>
                  <a:gd name="connsiteY79" fmla="*/ 4556612 h 6187444"/>
                  <a:gd name="connsiteX80" fmla="*/ 2285874 w 7177436"/>
                  <a:gd name="connsiteY80" fmla="*/ 4074309 h 6187444"/>
                  <a:gd name="connsiteX81" fmla="*/ 2309821 w 7177436"/>
                  <a:gd name="connsiteY81" fmla="*/ 4061312 h 6187444"/>
                  <a:gd name="connsiteX82" fmla="*/ 2264865 w 7177436"/>
                  <a:gd name="connsiteY82" fmla="*/ 4024220 h 6187444"/>
                  <a:gd name="connsiteX83" fmla="*/ 2121461 w 7177436"/>
                  <a:gd name="connsiteY83" fmla="*/ 3678012 h 6187444"/>
                  <a:gd name="connsiteX84" fmla="*/ 2611073 w 7177436"/>
                  <a:gd name="connsiteY84" fmla="*/ 3188400 h 6187444"/>
                  <a:gd name="connsiteX85" fmla="*/ 3588718 w 7177436"/>
                  <a:gd name="connsiteY85" fmla="*/ 267928 h 6187444"/>
                  <a:gd name="connsiteX86" fmla="*/ 234386 w 7177436"/>
                  <a:gd name="connsiteY86" fmla="*/ 6051259 h 6187444"/>
                  <a:gd name="connsiteX87" fmla="*/ 6943050 w 7177436"/>
                  <a:gd name="connsiteY87" fmla="*/ 6051259 h 6187444"/>
                  <a:gd name="connsiteX88" fmla="*/ 3588718 w 7177436"/>
                  <a:gd name="connsiteY88" fmla="*/ 0 h 6187444"/>
                  <a:gd name="connsiteX89" fmla="*/ 7177436 w 7177436"/>
                  <a:gd name="connsiteY89" fmla="*/ 6187444 h 6187444"/>
                  <a:gd name="connsiteX90" fmla="*/ 0 w 7177436"/>
                  <a:gd name="connsiteY90" fmla="*/ 6187444 h 618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7177436" h="6187444">
                    <a:moveTo>
                      <a:pt x="3585965" y="4180339"/>
                    </a:moveTo>
                    <a:cubicBezTo>
                      <a:pt x="3378155" y="4180339"/>
                      <a:pt x="3209692" y="4348802"/>
                      <a:pt x="3209692" y="4556612"/>
                    </a:cubicBezTo>
                    <a:cubicBezTo>
                      <a:pt x="3209692" y="4764422"/>
                      <a:pt x="3378155" y="4932885"/>
                      <a:pt x="3585965" y="4932885"/>
                    </a:cubicBezTo>
                    <a:cubicBezTo>
                      <a:pt x="3793775" y="4932885"/>
                      <a:pt x="3962238" y="4764422"/>
                      <a:pt x="3962238" y="4556612"/>
                    </a:cubicBezTo>
                    <a:cubicBezTo>
                      <a:pt x="3962238" y="4348802"/>
                      <a:pt x="3793775" y="4180339"/>
                      <a:pt x="3585965" y="4180339"/>
                    </a:cubicBezTo>
                    <a:close/>
                    <a:moveTo>
                      <a:pt x="4566363" y="3386311"/>
                    </a:moveTo>
                    <a:cubicBezTo>
                      <a:pt x="4405261" y="3386311"/>
                      <a:pt x="4274662" y="3516910"/>
                      <a:pt x="4274662" y="3678012"/>
                    </a:cubicBezTo>
                    <a:cubicBezTo>
                      <a:pt x="4274662" y="3839114"/>
                      <a:pt x="4405261" y="3969713"/>
                      <a:pt x="4566363" y="3969713"/>
                    </a:cubicBezTo>
                    <a:cubicBezTo>
                      <a:pt x="4727465" y="3969713"/>
                      <a:pt x="4858064" y="3839114"/>
                      <a:pt x="4858064" y="3678012"/>
                    </a:cubicBezTo>
                    <a:cubicBezTo>
                      <a:pt x="4858064" y="3516910"/>
                      <a:pt x="4727465" y="3386311"/>
                      <a:pt x="4566363" y="3386311"/>
                    </a:cubicBezTo>
                    <a:close/>
                    <a:moveTo>
                      <a:pt x="2611073" y="3386164"/>
                    </a:moveTo>
                    <a:cubicBezTo>
                      <a:pt x="2449890" y="3386164"/>
                      <a:pt x="2319225" y="3516829"/>
                      <a:pt x="2319225" y="3678012"/>
                    </a:cubicBezTo>
                    <a:cubicBezTo>
                      <a:pt x="2319225" y="3839195"/>
                      <a:pt x="2449890" y="3969860"/>
                      <a:pt x="2611073" y="3969860"/>
                    </a:cubicBezTo>
                    <a:cubicBezTo>
                      <a:pt x="2772256" y="3969860"/>
                      <a:pt x="2902921" y="3839195"/>
                      <a:pt x="2902921" y="3678012"/>
                    </a:cubicBezTo>
                    <a:cubicBezTo>
                      <a:pt x="2902921" y="3516829"/>
                      <a:pt x="2772256" y="3386164"/>
                      <a:pt x="2611073" y="3386164"/>
                    </a:cubicBezTo>
                    <a:close/>
                    <a:moveTo>
                      <a:pt x="2611073" y="3188400"/>
                    </a:moveTo>
                    <a:cubicBezTo>
                      <a:pt x="2881478" y="3188400"/>
                      <a:pt x="3100685" y="3407607"/>
                      <a:pt x="3100685" y="3678012"/>
                    </a:cubicBezTo>
                    <a:cubicBezTo>
                      <a:pt x="3100685" y="3813214"/>
                      <a:pt x="3045884" y="3935617"/>
                      <a:pt x="2957281" y="4024220"/>
                    </a:cubicBezTo>
                    <a:lnTo>
                      <a:pt x="2911722" y="4061809"/>
                    </a:lnTo>
                    <a:lnTo>
                      <a:pt x="3002153" y="4126074"/>
                    </a:lnTo>
                    <a:cubicBezTo>
                      <a:pt x="3036583" y="4157367"/>
                      <a:pt x="3067245" y="4192734"/>
                      <a:pt x="3093376" y="4231413"/>
                    </a:cubicBezTo>
                    <a:lnTo>
                      <a:pt x="3098519" y="4240889"/>
                    </a:lnTo>
                    <a:lnTo>
                      <a:pt x="3103663" y="4231413"/>
                    </a:lnTo>
                    <a:cubicBezTo>
                      <a:pt x="3208187" y="4076697"/>
                      <a:pt x="3385197" y="3974975"/>
                      <a:pt x="3585965" y="3974975"/>
                    </a:cubicBezTo>
                    <a:cubicBezTo>
                      <a:pt x="3786733" y="3974975"/>
                      <a:pt x="3963743" y="4076697"/>
                      <a:pt x="4068268" y="4231413"/>
                    </a:cubicBezTo>
                    <a:lnTo>
                      <a:pt x="4076164" y="4245961"/>
                    </a:lnTo>
                    <a:lnTo>
                      <a:pt x="4084061" y="4231413"/>
                    </a:lnTo>
                    <a:cubicBezTo>
                      <a:pt x="4125871" y="4169527"/>
                      <a:pt x="4179278" y="4116119"/>
                      <a:pt x="4241165" y="4074309"/>
                    </a:cubicBezTo>
                    <a:lnTo>
                      <a:pt x="4265111" y="4061312"/>
                    </a:lnTo>
                    <a:lnTo>
                      <a:pt x="4220155" y="4024220"/>
                    </a:lnTo>
                    <a:cubicBezTo>
                      <a:pt x="4131553" y="3935617"/>
                      <a:pt x="4076751" y="3813214"/>
                      <a:pt x="4076751" y="3678012"/>
                    </a:cubicBezTo>
                    <a:cubicBezTo>
                      <a:pt x="4076751" y="3407607"/>
                      <a:pt x="4295958" y="3188400"/>
                      <a:pt x="4566363" y="3188400"/>
                    </a:cubicBezTo>
                    <a:cubicBezTo>
                      <a:pt x="4836768" y="3188400"/>
                      <a:pt x="5055975" y="3407607"/>
                      <a:pt x="5055975" y="3678012"/>
                    </a:cubicBezTo>
                    <a:cubicBezTo>
                      <a:pt x="5055975" y="3813214"/>
                      <a:pt x="5001173" y="3935617"/>
                      <a:pt x="4912571" y="4024220"/>
                    </a:cubicBezTo>
                    <a:lnTo>
                      <a:pt x="4867615" y="4061312"/>
                    </a:lnTo>
                    <a:lnTo>
                      <a:pt x="4891562" y="4074309"/>
                    </a:lnTo>
                    <a:cubicBezTo>
                      <a:pt x="5046278" y="4178834"/>
                      <a:pt x="5148000" y="4355844"/>
                      <a:pt x="5148000" y="4556612"/>
                    </a:cubicBezTo>
                    <a:lnTo>
                      <a:pt x="5146625" y="4570249"/>
                    </a:lnTo>
                    <a:lnTo>
                      <a:pt x="4958600" y="4570249"/>
                    </a:lnTo>
                    <a:lnTo>
                      <a:pt x="4961353" y="4556612"/>
                    </a:lnTo>
                    <a:cubicBezTo>
                      <a:pt x="4961353" y="4365733"/>
                      <a:pt x="4825958" y="4206478"/>
                      <a:pt x="4645968" y="4169647"/>
                    </a:cubicBezTo>
                    <a:lnTo>
                      <a:pt x="4596132" y="4164623"/>
                    </a:lnTo>
                    <a:lnTo>
                      <a:pt x="4566363" y="4167624"/>
                    </a:lnTo>
                    <a:lnTo>
                      <a:pt x="4536594" y="4164623"/>
                    </a:lnTo>
                    <a:lnTo>
                      <a:pt x="4486759" y="4169647"/>
                    </a:lnTo>
                    <a:cubicBezTo>
                      <a:pt x="4306769" y="4206478"/>
                      <a:pt x="4171373" y="4365733"/>
                      <a:pt x="4171373" y="4556612"/>
                    </a:cubicBezTo>
                    <a:lnTo>
                      <a:pt x="4174126" y="4570249"/>
                    </a:lnTo>
                    <a:lnTo>
                      <a:pt x="4166742" y="4570249"/>
                    </a:lnTo>
                    <a:lnTo>
                      <a:pt x="4162929" y="4630691"/>
                    </a:lnTo>
                    <a:cubicBezTo>
                      <a:pt x="4141344" y="4800500"/>
                      <a:pt x="4046541" y="4947455"/>
                      <a:pt x="3911164" y="5038915"/>
                    </a:cubicBezTo>
                    <a:lnTo>
                      <a:pt x="3906556" y="5041416"/>
                    </a:lnTo>
                    <a:lnTo>
                      <a:pt x="3975245" y="5074305"/>
                    </a:lnTo>
                    <a:cubicBezTo>
                      <a:pt x="4166302" y="5187061"/>
                      <a:pt x="4306565" y="5380266"/>
                      <a:pt x="4352143" y="5608871"/>
                    </a:cubicBezTo>
                    <a:lnTo>
                      <a:pt x="4365798" y="5747903"/>
                    </a:lnTo>
                    <a:lnTo>
                      <a:pt x="4173601" y="5747903"/>
                    </a:lnTo>
                    <a:lnTo>
                      <a:pt x="4163832" y="5647609"/>
                    </a:lnTo>
                    <a:cubicBezTo>
                      <a:pt x="4108830" y="5369431"/>
                      <a:pt x="3871011" y="5160175"/>
                      <a:pt x="3585966" y="5160175"/>
                    </a:cubicBezTo>
                    <a:cubicBezTo>
                      <a:pt x="3300922" y="5160175"/>
                      <a:pt x="3063102" y="5369431"/>
                      <a:pt x="3008101" y="5647609"/>
                    </a:cubicBezTo>
                    <a:lnTo>
                      <a:pt x="2998332" y="5747903"/>
                    </a:lnTo>
                    <a:lnTo>
                      <a:pt x="2806135" y="5747903"/>
                    </a:lnTo>
                    <a:lnTo>
                      <a:pt x="2819790" y="5608871"/>
                    </a:lnTo>
                    <a:cubicBezTo>
                      <a:pt x="2865368" y="5380266"/>
                      <a:pt x="3005632" y="5187061"/>
                      <a:pt x="3196688" y="5074305"/>
                    </a:cubicBezTo>
                    <a:lnTo>
                      <a:pt x="3265375" y="5041416"/>
                    </a:lnTo>
                    <a:lnTo>
                      <a:pt x="3260767" y="5038915"/>
                    </a:lnTo>
                    <a:cubicBezTo>
                      <a:pt x="3144729" y="4960521"/>
                      <a:pt x="3058501" y="4841354"/>
                      <a:pt x="3022640" y="4701972"/>
                    </a:cubicBezTo>
                    <a:lnTo>
                      <a:pt x="3006046" y="4570249"/>
                    </a:lnTo>
                    <a:lnTo>
                      <a:pt x="3002751" y="4570249"/>
                    </a:lnTo>
                    <a:lnTo>
                      <a:pt x="3004780" y="4560199"/>
                    </a:lnTo>
                    <a:lnTo>
                      <a:pt x="3004328" y="4556612"/>
                    </a:lnTo>
                    <a:lnTo>
                      <a:pt x="3004916" y="4550779"/>
                    </a:lnTo>
                    <a:lnTo>
                      <a:pt x="2997491" y="4477120"/>
                    </a:lnTo>
                    <a:cubicBezTo>
                      <a:pt x="2965309" y="4319852"/>
                      <a:pt x="2839529" y="4196678"/>
                      <a:pt x="2680894" y="4168341"/>
                    </a:cubicBezTo>
                    <a:lnTo>
                      <a:pt x="2639865" y="4164721"/>
                    </a:lnTo>
                    <a:lnTo>
                      <a:pt x="2611073" y="4167624"/>
                    </a:lnTo>
                    <a:lnTo>
                      <a:pt x="2584076" y="4164902"/>
                    </a:lnTo>
                    <a:lnTo>
                      <a:pt x="2531581" y="4170194"/>
                    </a:lnTo>
                    <a:cubicBezTo>
                      <a:pt x="2351846" y="4206973"/>
                      <a:pt x="2216642" y="4366004"/>
                      <a:pt x="2216642" y="4556612"/>
                    </a:cubicBezTo>
                    <a:lnTo>
                      <a:pt x="2219396" y="4570249"/>
                    </a:lnTo>
                    <a:lnTo>
                      <a:pt x="2030811" y="4570249"/>
                    </a:lnTo>
                    <a:lnTo>
                      <a:pt x="2029436" y="4556612"/>
                    </a:lnTo>
                    <a:cubicBezTo>
                      <a:pt x="2029436" y="4355844"/>
                      <a:pt x="2131158" y="4178834"/>
                      <a:pt x="2285874" y="4074309"/>
                    </a:cubicBezTo>
                    <a:lnTo>
                      <a:pt x="2309821" y="4061312"/>
                    </a:lnTo>
                    <a:lnTo>
                      <a:pt x="2264865" y="4024220"/>
                    </a:lnTo>
                    <a:cubicBezTo>
                      <a:pt x="2176263" y="3935617"/>
                      <a:pt x="2121461" y="3813214"/>
                      <a:pt x="2121461" y="3678012"/>
                    </a:cubicBezTo>
                    <a:cubicBezTo>
                      <a:pt x="2121461" y="3407607"/>
                      <a:pt x="2340668" y="3188400"/>
                      <a:pt x="2611073" y="3188400"/>
                    </a:cubicBezTo>
                    <a:close/>
                    <a:moveTo>
                      <a:pt x="3588718" y="267928"/>
                    </a:moveTo>
                    <a:lnTo>
                      <a:pt x="234386" y="6051259"/>
                    </a:lnTo>
                    <a:lnTo>
                      <a:pt x="6943050" y="6051259"/>
                    </a:lnTo>
                    <a:close/>
                    <a:moveTo>
                      <a:pt x="3588718" y="0"/>
                    </a:moveTo>
                    <a:lnTo>
                      <a:pt x="7177436" y="6187444"/>
                    </a:lnTo>
                    <a:lnTo>
                      <a:pt x="0" y="6187444"/>
                    </a:lnTo>
                    <a:close/>
                  </a:path>
                </a:pathLst>
              </a:custGeom>
              <a:solidFill>
                <a:schemeClr val="bg1"/>
              </a:solidFill>
              <a:ln w="152400"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38" name="Group 37">
              <a:extLst>
                <a:ext uri="{FF2B5EF4-FFF2-40B4-BE49-F238E27FC236}">
                  <a16:creationId xmlns:a16="http://schemas.microsoft.com/office/drawing/2014/main" id="{BD99BF74-B939-49DE-BD68-97C4C47E5C1B}"/>
                </a:ext>
              </a:extLst>
            </p:cNvPr>
            <p:cNvGrpSpPr/>
            <p:nvPr/>
          </p:nvGrpSpPr>
          <p:grpSpPr>
            <a:xfrm>
              <a:off x="7852950" y="5286524"/>
              <a:ext cx="1973831" cy="1248491"/>
              <a:chOff x="603988" y="2985543"/>
              <a:chExt cx="1973831" cy="1248491"/>
            </a:xfrm>
          </p:grpSpPr>
          <p:sp>
            <p:nvSpPr>
              <p:cNvPr id="39" name="Rectangle 38">
                <a:extLst>
                  <a:ext uri="{FF2B5EF4-FFF2-40B4-BE49-F238E27FC236}">
                    <a16:creationId xmlns:a16="http://schemas.microsoft.com/office/drawing/2014/main" id="{EA0F595A-7E5F-4789-B006-8B5276EAC7D1}"/>
                  </a:ext>
                </a:extLst>
              </p:cNvPr>
              <p:cNvSpPr/>
              <p:nvPr/>
            </p:nvSpPr>
            <p:spPr>
              <a:xfrm>
                <a:off x="603988" y="4006800"/>
                <a:ext cx="1973831" cy="227234"/>
              </a:xfrm>
              <a:prstGeom prst="rect">
                <a:avLst/>
              </a:prstGeom>
            </p:spPr>
            <p:txBody>
              <a:bodyPr wrap="square">
                <a:spAutoFit/>
              </a:bodyPr>
              <a:lstStyle/>
              <a:p>
                <a:pPr algn="ctr" defTabSz="896094" fontAlgn="base">
                  <a:lnSpc>
                    <a:spcPct val="90000"/>
                  </a:lnSpc>
                  <a:spcBef>
                    <a:spcPts val="576"/>
                  </a:spcBef>
                  <a:spcAft>
                    <a:spcPct val="0"/>
                  </a:spcAft>
                  <a:defRPr/>
                </a:pPr>
                <a:r>
                  <a:rPr lang="en-US" sz="1537" kern="0">
                    <a:solidFill>
                      <a:srgbClr val="353535"/>
                    </a:solidFill>
                    <a:cs typeface="Segoe UI" pitchFamily="34" charset="0"/>
                  </a:rPr>
                  <a:t>Business &amp; Government IDs</a:t>
                </a:r>
              </a:p>
            </p:txBody>
          </p:sp>
          <p:grpSp>
            <p:nvGrpSpPr>
              <p:cNvPr id="40" name="Group 39">
                <a:extLst>
                  <a:ext uri="{FF2B5EF4-FFF2-40B4-BE49-F238E27FC236}">
                    <a16:creationId xmlns:a16="http://schemas.microsoft.com/office/drawing/2014/main" id="{0B7E3F5D-1977-40CB-92A6-C5B8F00CC6B5}"/>
                  </a:ext>
                </a:extLst>
              </p:cNvPr>
              <p:cNvGrpSpPr/>
              <p:nvPr/>
            </p:nvGrpSpPr>
            <p:grpSpPr>
              <a:xfrm>
                <a:off x="2006640" y="2985543"/>
                <a:ext cx="571179" cy="938556"/>
                <a:chOff x="1975208" y="4687710"/>
                <a:chExt cx="582632" cy="957376"/>
              </a:xfrm>
            </p:grpSpPr>
            <p:grpSp>
              <p:nvGrpSpPr>
                <p:cNvPr id="41" name="Group 40">
                  <a:extLst>
                    <a:ext uri="{FF2B5EF4-FFF2-40B4-BE49-F238E27FC236}">
                      <a16:creationId xmlns:a16="http://schemas.microsoft.com/office/drawing/2014/main" id="{E5D4D108-E057-46C8-B629-3D81A9383166}"/>
                    </a:ext>
                  </a:extLst>
                </p:cNvPr>
                <p:cNvGrpSpPr/>
                <p:nvPr/>
              </p:nvGrpSpPr>
              <p:grpSpPr>
                <a:xfrm>
                  <a:off x="1975208" y="4687710"/>
                  <a:ext cx="582632" cy="957376"/>
                  <a:chOff x="2397241" y="4380339"/>
                  <a:chExt cx="677654" cy="1113516"/>
                </a:xfrm>
              </p:grpSpPr>
              <p:sp>
                <p:nvSpPr>
                  <p:cNvPr id="44" name="Freeform: Shape 43">
                    <a:extLst>
                      <a:ext uri="{FF2B5EF4-FFF2-40B4-BE49-F238E27FC236}">
                        <a16:creationId xmlns:a16="http://schemas.microsoft.com/office/drawing/2014/main" id="{F21FE802-F740-42A9-9F8A-C93010C7B2FD}"/>
                      </a:ext>
                    </a:extLst>
                  </p:cNvPr>
                  <p:cNvSpPr>
                    <a:spLocks noChangeAspect="1"/>
                  </p:cNvSpPr>
                  <p:nvPr/>
                </p:nvSpPr>
                <p:spPr bwMode="auto">
                  <a:xfrm>
                    <a:off x="2397241" y="4380339"/>
                    <a:ext cx="677654" cy="1113516"/>
                  </a:xfrm>
                  <a:custGeom>
                    <a:avLst/>
                    <a:gdLst>
                      <a:gd name="connsiteX0" fmla="*/ 767228 w 1947672"/>
                      <a:gd name="connsiteY0" fmla="*/ 197644 h 3200400"/>
                      <a:gd name="connsiteX1" fmla="*/ 699516 w 1947672"/>
                      <a:gd name="connsiteY1" fmla="*/ 265356 h 3200400"/>
                      <a:gd name="connsiteX2" fmla="*/ 699516 w 1947672"/>
                      <a:gd name="connsiteY2" fmla="*/ 276236 h 3200400"/>
                      <a:gd name="connsiteX3" fmla="*/ 767228 w 1947672"/>
                      <a:gd name="connsiteY3" fmla="*/ 343948 h 3200400"/>
                      <a:gd name="connsiteX4" fmla="*/ 1180444 w 1947672"/>
                      <a:gd name="connsiteY4" fmla="*/ 343948 h 3200400"/>
                      <a:gd name="connsiteX5" fmla="*/ 1248156 w 1947672"/>
                      <a:gd name="connsiteY5" fmla="*/ 276236 h 3200400"/>
                      <a:gd name="connsiteX6" fmla="*/ 1248156 w 1947672"/>
                      <a:gd name="connsiteY6" fmla="*/ 265356 h 3200400"/>
                      <a:gd name="connsiteX7" fmla="*/ 1180444 w 1947672"/>
                      <a:gd name="connsiteY7" fmla="*/ 197644 h 3200400"/>
                      <a:gd name="connsiteX8" fmla="*/ 89885 w 1947672"/>
                      <a:gd name="connsiteY8" fmla="*/ 0 h 3200400"/>
                      <a:gd name="connsiteX9" fmla="*/ 1857787 w 1947672"/>
                      <a:gd name="connsiteY9" fmla="*/ 0 h 3200400"/>
                      <a:gd name="connsiteX10" fmla="*/ 1947672 w 1947672"/>
                      <a:gd name="connsiteY10" fmla="*/ 89885 h 3200400"/>
                      <a:gd name="connsiteX11" fmla="*/ 1947672 w 1947672"/>
                      <a:gd name="connsiteY11" fmla="*/ 3110515 h 3200400"/>
                      <a:gd name="connsiteX12" fmla="*/ 1857787 w 1947672"/>
                      <a:gd name="connsiteY12" fmla="*/ 3200400 h 3200400"/>
                      <a:gd name="connsiteX13" fmla="*/ 89885 w 1947672"/>
                      <a:gd name="connsiteY13" fmla="*/ 3200400 h 3200400"/>
                      <a:gd name="connsiteX14" fmla="*/ 0 w 1947672"/>
                      <a:gd name="connsiteY14" fmla="*/ 3110515 h 3200400"/>
                      <a:gd name="connsiteX15" fmla="*/ 0 w 1947672"/>
                      <a:gd name="connsiteY15" fmla="*/ 89885 h 3200400"/>
                      <a:gd name="connsiteX16" fmla="*/ 89885 w 1947672"/>
                      <a:gd name="connsiteY16" fmla="*/ 0 h 320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47672" h="3200400">
                        <a:moveTo>
                          <a:pt x="767228" y="197644"/>
                        </a:moveTo>
                        <a:cubicBezTo>
                          <a:pt x="729832" y="197644"/>
                          <a:pt x="699516" y="227960"/>
                          <a:pt x="699516" y="265356"/>
                        </a:cubicBezTo>
                        <a:lnTo>
                          <a:pt x="699516" y="276236"/>
                        </a:lnTo>
                        <a:cubicBezTo>
                          <a:pt x="699516" y="313632"/>
                          <a:pt x="729832" y="343948"/>
                          <a:pt x="767228" y="343948"/>
                        </a:cubicBezTo>
                        <a:lnTo>
                          <a:pt x="1180444" y="343948"/>
                        </a:lnTo>
                        <a:cubicBezTo>
                          <a:pt x="1217840" y="343948"/>
                          <a:pt x="1248156" y="313632"/>
                          <a:pt x="1248156" y="276236"/>
                        </a:cubicBezTo>
                        <a:lnTo>
                          <a:pt x="1248156" y="265356"/>
                        </a:lnTo>
                        <a:cubicBezTo>
                          <a:pt x="1248156" y="227960"/>
                          <a:pt x="1217840" y="197644"/>
                          <a:pt x="1180444" y="197644"/>
                        </a:cubicBezTo>
                        <a:close/>
                        <a:moveTo>
                          <a:pt x="89885" y="0"/>
                        </a:moveTo>
                        <a:lnTo>
                          <a:pt x="1857787" y="0"/>
                        </a:lnTo>
                        <a:cubicBezTo>
                          <a:pt x="1907429" y="0"/>
                          <a:pt x="1947672" y="40243"/>
                          <a:pt x="1947672" y="89885"/>
                        </a:cubicBezTo>
                        <a:lnTo>
                          <a:pt x="1947672" y="3110515"/>
                        </a:lnTo>
                        <a:cubicBezTo>
                          <a:pt x="1947672" y="3160157"/>
                          <a:pt x="1907429" y="3200400"/>
                          <a:pt x="1857787" y="3200400"/>
                        </a:cubicBezTo>
                        <a:lnTo>
                          <a:pt x="89885" y="3200400"/>
                        </a:lnTo>
                        <a:cubicBezTo>
                          <a:pt x="40243" y="3200400"/>
                          <a:pt x="0" y="3160157"/>
                          <a:pt x="0" y="3110515"/>
                        </a:cubicBezTo>
                        <a:lnTo>
                          <a:pt x="0" y="89885"/>
                        </a:lnTo>
                        <a:cubicBezTo>
                          <a:pt x="0" y="40243"/>
                          <a:pt x="40243" y="0"/>
                          <a:pt x="89885" y="0"/>
                        </a:cubicBezTo>
                        <a:close/>
                      </a:path>
                    </a:pathLst>
                  </a:custGeom>
                  <a:solidFill>
                    <a:srgbClr val="353535"/>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5" name="Oval 44">
                    <a:extLst>
                      <a:ext uri="{FF2B5EF4-FFF2-40B4-BE49-F238E27FC236}">
                        <a16:creationId xmlns:a16="http://schemas.microsoft.com/office/drawing/2014/main" id="{48594006-6DE4-4BBD-B84F-5E0ECBE9604C}"/>
                      </a:ext>
                    </a:extLst>
                  </p:cNvPr>
                  <p:cNvSpPr/>
                  <p:nvPr/>
                </p:nvSpPr>
                <p:spPr bwMode="auto">
                  <a:xfrm>
                    <a:off x="2539628" y="4595904"/>
                    <a:ext cx="392881" cy="392880"/>
                  </a:xfrm>
                  <a:prstGeom prst="ellipse">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46" name="Group 45">
                    <a:extLst>
                      <a:ext uri="{FF2B5EF4-FFF2-40B4-BE49-F238E27FC236}">
                        <a16:creationId xmlns:a16="http://schemas.microsoft.com/office/drawing/2014/main" id="{7AFD9FF2-9FA2-49CB-A811-406614358F08}"/>
                      </a:ext>
                    </a:extLst>
                  </p:cNvPr>
                  <p:cNvGrpSpPr/>
                  <p:nvPr/>
                </p:nvGrpSpPr>
                <p:grpSpPr>
                  <a:xfrm>
                    <a:off x="2620879" y="4640413"/>
                    <a:ext cx="230378" cy="277327"/>
                    <a:chOff x="7132637" y="5315790"/>
                    <a:chExt cx="413352" cy="497591"/>
                  </a:xfrm>
                </p:grpSpPr>
                <p:sp>
                  <p:nvSpPr>
                    <p:cNvPr id="47" name="Oval 8">
                      <a:extLst>
                        <a:ext uri="{FF2B5EF4-FFF2-40B4-BE49-F238E27FC236}">
                          <a16:creationId xmlns:a16="http://schemas.microsoft.com/office/drawing/2014/main" id="{FCA70A66-6B6A-483A-9141-B2D18639F6B9}"/>
                        </a:ext>
                      </a:extLst>
                    </p:cNvPr>
                    <p:cNvSpPr>
                      <a:spLocks noChangeArrowheads="1"/>
                    </p:cNvSpPr>
                    <p:nvPr/>
                  </p:nvSpPr>
                  <p:spPr bwMode="auto">
                    <a:xfrm>
                      <a:off x="7192760" y="5315790"/>
                      <a:ext cx="293104" cy="293349"/>
                    </a:xfrm>
                    <a:prstGeom prst="ellipse">
                      <a:avLst/>
                    </a:prstGeom>
                    <a:noFill/>
                    <a:ln w="12700" cap="flat">
                      <a:solidFill>
                        <a:srgbClr val="353535"/>
                      </a:solidFill>
                      <a:prstDash val="solid"/>
                      <a:miter lim="800000"/>
                      <a:headEnd/>
                      <a:tailEnd/>
                    </a:ln>
                  </p:spPr>
                  <p:txBody>
                    <a:bodyPr vert="horz" wrap="square" lIns="89630" tIns="44814" rIns="89630" bIns="44814" numCol="1" anchor="t" anchorCtr="0" compatLnSpc="1">
                      <a:prstTxWarp prst="textNoShape">
                        <a:avLst/>
                      </a:prstTxWarp>
                    </a:bodyPr>
                    <a:lstStyle/>
                    <a:p>
                      <a:pPr defTabSz="896354">
                        <a:defRPr/>
                      </a:pPr>
                      <a:endParaRPr lang="en-US" kern="0">
                        <a:solidFill>
                          <a:srgbClr val="353535"/>
                        </a:solidFill>
                      </a:endParaRPr>
                    </a:p>
                  </p:txBody>
                </p:sp>
                <p:sp>
                  <p:nvSpPr>
                    <p:cNvPr id="48" name="Freeform 9">
                      <a:extLst>
                        <a:ext uri="{FF2B5EF4-FFF2-40B4-BE49-F238E27FC236}">
                          <a16:creationId xmlns:a16="http://schemas.microsoft.com/office/drawing/2014/main" id="{209047BD-2833-4469-8B93-FF536E4D5485}"/>
                        </a:ext>
                      </a:extLst>
                    </p:cNvPr>
                    <p:cNvSpPr>
                      <a:spLocks/>
                    </p:cNvSpPr>
                    <p:nvPr/>
                  </p:nvSpPr>
                  <p:spPr bwMode="auto">
                    <a:xfrm>
                      <a:off x="7132637" y="5609150"/>
                      <a:ext cx="413352" cy="204231"/>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2700" cap="flat">
                      <a:solidFill>
                        <a:srgbClr val="353535"/>
                      </a:solidFill>
                      <a:prstDash val="solid"/>
                      <a:miter lim="800000"/>
                      <a:headEnd/>
                      <a:tailEnd/>
                    </a:ln>
                  </p:spPr>
                  <p:txBody>
                    <a:bodyPr vert="horz" wrap="square" lIns="89630" tIns="44814" rIns="89630" bIns="44814" numCol="1" anchor="t" anchorCtr="0" compatLnSpc="1">
                      <a:prstTxWarp prst="textNoShape">
                        <a:avLst/>
                      </a:prstTxWarp>
                    </a:bodyPr>
                    <a:lstStyle/>
                    <a:p>
                      <a:pPr defTabSz="896354">
                        <a:defRPr/>
                      </a:pPr>
                      <a:endParaRPr lang="en-US" kern="0">
                        <a:solidFill>
                          <a:srgbClr val="353535"/>
                        </a:solidFill>
                      </a:endParaRPr>
                    </a:p>
                  </p:txBody>
                </p:sp>
              </p:grpSp>
            </p:grpSp>
            <p:pic>
              <p:nvPicPr>
                <p:cNvPr id="42" name="Picture 41">
                  <a:extLst>
                    <a:ext uri="{FF2B5EF4-FFF2-40B4-BE49-F238E27FC236}">
                      <a16:creationId xmlns:a16="http://schemas.microsoft.com/office/drawing/2014/main" id="{7B7C5985-7691-4D4C-9D4F-6BC2AE3605F1}"/>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2168606" y="5288137"/>
                  <a:ext cx="195836" cy="195836"/>
                </a:xfrm>
                <a:prstGeom prst="rect">
                  <a:avLst/>
                </a:prstGeom>
              </p:spPr>
            </p:pic>
            <p:sp>
              <p:nvSpPr>
                <p:cNvPr id="43" name="TextBox 42">
                  <a:extLst>
                    <a:ext uri="{FF2B5EF4-FFF2-40B4-BE49-F238E27FC236}">
                      <a16:creationId xmlns:a16="http://schemas.microsoft.com/office/drawing/2014/main" id="{204158AF-904F-443F-83A9-DC926DE071E4}"/>
                    </a:ext>
                  </a:extLst>
                </p:cNvPr>
                <p:cNvSpPr txBox="1"/>
                <p:nvPr/>
              </p:nvSpPr>
              <p:spPr>
                <a:xfrm>
                  <a:off x="2033099" y="5482185"/>
                  <a:ext cx="466850" cy="96950"/>
                </a:xfrm>
                <a:prstGeom prst="rect">
                  <a:avLst/>
                </a:prstGeom>
                <a:noFill/>
              </p:spPr>
              <p:txBody>
                <a:bodyPr wrap="square" lIns="0" tIns="0" rIns="0" bIns="0" rtlCol="0">
                  <a:spAutoFit/>
                </a:bodyPr>
                <a:lstStyle/>
                <a:p>
                  <a:pPr algn="ctr" defTabSz="896354">
                    <a:lnSpc>
                      <a:spcPct val="90000"/>
                    </a:lnSpc>
                    <a:spcAft>
                      <a:spcPts val="576"/>
                    </a:spcAft>
                    <a:defRPr/>
                  </a:pPr>
                  <a:r>
                    <a:rPr lang="en-US" sz="672" kern="0">
                      <a:solidFill>
                        <a:srgbClr val="FFFFFF"/>
                      </a:solidFill>
                      <a:latin typeface="Georgia" panose="02040502050405020303" pitchFamily="18" charset="0"/>
                    </a:rPr>
                    <a:t>contoso</a:t>
                  </a:r>
                </a:p>
              </p:txBody>
            </p:sp>
          </p:grpSp>
        </p:grpSp>
      </p:grpSp>
      <p:sp>
        <p:nvSpPr>
          <p:cNvPr id="79" name="Freeform 38">
            <a:extLst>
              <a:ext uri="{FF2B5EF4-FFF2-40B4-BE49-F238E27FC236}">
                <a16:creationId xmlns:a16="http://schemas.microsoft.com/office/drawing/2014/main" id="{231BB4E9-2AA2-489D-8A27-4C8AA779993D}"/>
              </a:ext>
            </a:extLst>
          </p:cNvPr>
          <p:cNvSpPr>
            <a:spLocks/>
          </p:cNvSpPr>
          <p:nvPr/>
        </p:nvSpPr>
        <p:spPr bwMode="auto">
          <a:xfrm>
            <a:off x="5698885" y="1398085"/>
            <a:ext cx="1640144" cy="107848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blipFill>
            <a:blip r:embed="rId14" cstate="print">
              <a:extLst>
                <a:ext uri="{28A0092B-C50C-407E-A947-70E740481C1C}">
                  <a14:useLocalDpi xmlns:a14="http://schemas.microsoft.com/office/drawing/2010/main"/>
                </a:ext>
              </a:extLst>
            </a:blip>
            <a:stretch>
              <a:fillRect/>
            </a:stretch>
          </a:blipFill>
          <a:ln w="9525">
            <a:solidFill>
              <a:schemeClr val="bg2">
                <a:lumMod val="75000"/>
              </a:schemeClr>
            </a:solidFill>
          </a:ln>
        </p:spPr>
        <p:txBody>
          <a:bodyPr vert="horz" wrap="square" lIns="82273" tIns="41135" rIns="82273" bIns="41135" numCol="1" anchor="t" anchorCtr="0" compatLnSpc="1">
            <a:prstTxWarp prst="textNoShape">
              <a:avLst/>
            </a:prstTxWarp>
          </a:bodyPr>
          <a:lstStyle/>
          <a:p>
            <a:pPr defTabSz="822644">
              <a:defRPr/>
            </a:pPr>
            <a:endParaRPr lang="en-US" sz="1620" kern="0">
              <a:solidFill>
                <a:srgbClr val="505050"/>
              </a:solidFill>
              <a:latin typeface="Segoe UI"/>
            </a:endParaRPr>
          </a:p>
        </p:txBody>
      </p:sp>
      <p:grpSp>
        <p:nvGrpSpPr>
          <p:cNvPr id="94" name="Group 93">
            <a:extLst>
              <a:ext uri="{FF2B5EF4-FFF2-40B4-BE49-F238E27FC236}">
                <a16:creationId xmlns:a16="http://schemas.microsoft.com/office/drawing/2014/main" id="{1886CE24-91C9-4CF0-AE50-8C76ECFF4969}"/>
              </a:ext>
            </a:extLst>
          </p:cNvPr>
          <p:cNvGrpSpPr/>
          <p:nvPr/>
        </p:nvGrpSpPr>
        <p:grpSpPr>
          <a:xfrm>
            <a:off x="7566157" y="7074581"/>
            <a:ext cx="1563624" cy="1619886"/>
            <a:chOff x="10997609" y="5121938"/>
            <a:chExt cx="1563624" cy="1619886"/>
          </a:xfrm>
        </p:grpSpPr>
        <p:grpSp>
          <p:nvGrpSpPr>
            <p:cNvPr id="95" name="Group 94">
              <a:extLst>
                <a:ext uri="{FF2B5EF4-FFF2-40B4-BE49-F238E27FC236}">
                  <a16:creationId xmlns:a16="http://schemas.microsoft.com/office/drawing/2014/main" id="{B9CD7196-3E2B-405E-A013-C4064053692B}"/>
                </a:ext>
              </a:extLst>
            </p:cNvPr>
            <p:cNvGrpSpPr/>
            <p:nvPr/>
          </p:nvGrpSpPr>
          <p:grpSpPr>
            <a:xfrm>
              <a:off x="11028791" y="5121938"/>
              <a:ext cx="1532442" cy="1094964"/>
              <a:chOff x="1970714" y="4745078"/>
              <a:chExt cx="2416700" cy="1726788"/>
            </a:xfrm>
          </p:grpSpPr>
          <p:sp>
            <p:nvSpPr>
              <p:cNvPr id="97" name="Dotted Circle">
                <a:extLst>
                  <a:ext uri="{FF2B5EF4-FFF2-40B4-BE49-F238E27FC236}">
                    <a16:creationId xmlns:a16="http://schemas.microsoft.com/office/drawing/2014/main" id="{A3F56C7F-EFFA-4372-A367-94C2D574621B}"/>
                  </a:ext>
                </a:extLst>
              </p:cNvPr>
              <p:cNvSpPr/>
              <p:nvPr/>
            </p:nvSpPr>
            <p:spPr>
              <a:xfrm>
                <a:off x="2849509" y="4933961"/>
                <a:ext cx="1537905" cy="1537905"/>
              </a:xfrm>
              <a:prstGeom prst="ellipse">
                <a:avLst/>
              </a:prstGeom>
              <a:solidFill>
                <a:schemeClr val="bg1"/>
              </a:solidFill>
              <a:ln w="12700" cap="rnd" cmpd="sng" algn="ctr">
                <a:solidFill>
                  <a:srgbClr val="000000"/>
                </a:solidFill>
                <a:prstDash val="sysDot"/>
              </a:ln>
              <a:effectLst/>
            </p:spPr>
            <p:txBody>
              <a:bodyPr rtlCol="0" anchor="ctr"/>
              <a:lstStyle/>
              <a:p>
                <a:pPr algn="ctr" defTabSz="896354">
                  <a:defRPr/>
                </a:pPr>
                <a:endParaRPr lang="en-US" sz="1696" kern="0">
                  <a:solidFill>
                    <a:srgbClr val="FFFFFF"/>
                  </a:solidFill>
                  <a:latin typeface="Segoe UI Semilight"/>
                </a:endParaRPr>
              </a:p>
            </p:txBody>
          </p:sp>
          <p:pic>
            <p:nvPicPr>
              <p:cNvPr id="98" name="Picture 97">
                <a:extLst>
                  <a:ext uri="{FF2B5EF4-FFF2-40B4-BE49-F238E27FC236}">
                    <a16:creationId xmlns:a16="http://schemas.microsoft.com/office/drawing/2014/main" id="{ABB2A14F-88E2-4FA1-BF3D-3A0E018470A4}"/>
                  </a:ext>
                </a:extLst>
              </p:cNvPr>
              <p:cNvPicPr>
                <a:picLocks noChangeAspect="1"/>
              </p:cNvPicPr>
              <p:nvPr/>
            </p:nvPicPr>
            <p:blipFill>
              <a:blip r:embed="rId15"/>
              <a:stretch>
                <a:fillRect/>
              </a:stretch>
            </p:blipFill>
            <p:spPr>
              <a:xfrm>
                <a:off x="3405333" y="5878233"/>
                <a:ext cx="398411" cy="398411"/>
              </a:xfrm>
              <a:prstGeom prst="rect">
                <a:avLst/>
              </a:prstGeom>
            </p:spPr>
          </p:pic>
          <p:pic>
            <p:nvPicPr>
              <p:cNvPr id="99" name="Picture 98">
                <a:extLst>
                  <a:ext uri="{FF2B5EF4-FFF2-40B4-BE49-F238E27FC236}">
                    <a16:creationId xmlns:a16="http://schemas.microsoft.com/office/drawing/2014/main" id="{E6B675DF-B772-48CD-850C-24AEF5B56858}"/>
                  </a:ext>
                </a:extLst>
              </p:cNvPr>
              <p:cNvPicPr>
                <a:picLocks noChangeAspect="1"/>
              </p:cNvPicPr>
              <p:nvPr/>
            </p:nvPicPr>
            <p:blipFill>
              <a:blip r:embed="rId16"/>
              <a:stretch>
                <a:fillRect/>
              </a:stretch>
            </p:blipFill>
            <p:spPr>
              <a:xfrm>
                <a:off x="3009889" y="5491766"/>
                <a:ext cx="438252" cy="438252"/>
              </a:xfrm>
              <a:prstGeom prst="rect">
                <a:avLst/>
              </a:prstGeom>
            </p:spPr>
          </p:pic>
          <p:pic>
            <p:nvPicPr>
              <p:cNvPr id="100" name="Picture 99">
                <a:extLst>
                  <a:ext uri="{FF2B5EF4-FFF2-40B4-BE49-F238E27FC236}">
                    <a16:creationId xmlns:a16="http://schemas.microsoft.com/office/drawing/2014/main" id="{97076EAC-46C9-4878-9266-1FFD428C5D72}"/>
                  </a:ext>
                </a:extLst>
              </p:cNvPr>
              <p:cNvPicPr>
                <a:picLocks noChangeAspect="1"/>
              </p:cNvPicPr>
              <p:nvPr/>
            </p:nvPicPr>
            <p:blipFill>
              <a:blip r:embed="rId17"/>
              <a:stretch>
                <a:fillRect/>
              </a:stretch>
            </p:blipFill>
            <p:spPr>
              <a:xfrm>
                <a:off x="3715328" y="5444538"/>
                <a:ext cx="482077" cy="482077"/>
              </a:xfrm>
              <a:prstGeom prst="rect">
                <a:avLst/>
              </a:prstGeom>
            </p:spPr>
          </p:pic>
          <p:pic>
            <p:nvPicPr>
              <p:cNvPr id="101" name="Picture 100">
                <a:extLst>
                  <a:ext uri="{FF2B5EF4-FFF2-40B4-BE49-F238E27FC236}">
                    <a16:creationId xmlns:a16="http://schemas.microsoft.com/office/drawing/2014/main" id="{4772B617-36E2-4C24-8022-E350172CDED5}"/>
                  </a:ext>
                </a:extLst>
              </p:cNvPr>
              <p:cNvPicPr>
                <a:picLocks noChangeAspect="1"/>
              </p:cNvPicPr>
              <p:nvPr/>
            </p:nvPicPr>
            <p:blipFill>
              <a:blip r:embed="rId18"/>
              <a:stretch>
                <a:fillRect/>
              </a:stretch>
            </p:blipFill>
            <p:spPr>
              <a:xfrm>
                <a:off x="3427839" y="5066550"/>
                <a:ext cx="438252" cy="438252"/>
              </a:xfrm>
              <a:prstGeom prst="rect">
                <a:avLst/>
              </a:prstGeom>
            </p:spPr>
          </p:pic>
          <p:grpSp>
            <p:nvGrpSpPr>
              <p:cNvPr id="102" name="Group 101">
                <a:extLst>
                  <a:ext uri="{FF2B5EF4-FFF2-40B4-BE49-F238E27FC236}">
                    <a16:creationId xmlns:a16="http://schemas.microsoft.com/office/drawing/2014/main" id="{E314AFA1-3DFF-48C8-9958-C168B79A7E40}"/>
                  </a:ext>
                </a:extLst>
              </p:cNvPr>
              <p:cNvGrpSpPr/>
              <p:nvPr/>
            </p:nvGrpSpPr>
            <p:grpSpPr>
              <a:xfrm>
                <a:off x="1970714" y="4745078"/>
                <a:ext cx="956049" cy="1646067"/>
                <a:chOff x="3613302" y="3372643"/>
                <a:chExt cx="1921433" cy="3007462"/>
              </a:xfrm>
            </p:grpSpPr>
            <p:pic>
              <p:nvPicPr>
                <p:cNvPr id="103" name="Picture 88">
                  <a:extLst>
                    <a:ext uri="{FF2B5EF4-FFF2-40B4-BE49-F238E27FC236}">
                      <a16:creationId xmlns:a16="http://schemas.microsoft.com/office/drawing/2014/main" id="{AE4BD2A9-A044-4829-A0A2-4E31C0284988}"/>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613302" y="3372643"/>
                  <a:ext cx="1921433" cy="3007462"/>
                </a:xfrm>
                <a:prstGeom prst="rect">
                  <a:avLst/>
                </a:prstGeom>
              </p:spPr>
            </p:pic>
            <p:sp>
              <p:nvSpPr>
                <p:cNvPr id="104" name="Rectangle 103">
                  <a:extLst>
                    <a:ext uri="{FF2B5EF4-FFF2-40B4-BE49-F238E27FC236}">
                      <a16:creationId xmlns:a16="http://schemas.microsoft.com/office/drawing/2014/main" id="{777B670C-5443-4332-9076-078C52592357}"/>
                    </a:ext>
                  </a:extLst>
                </p:cNvPr>
                <p:cNvSpPr/>
                <p:nvPr/>
              </p:nvSpPr>
              <p:spPr bwMode="auto">
                <a:xfrm>
                  <a:off x="4110861" y="4691015"/>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a:extLst>
                    <a:ext uri="{FF2B5EF4-FFF2-40B4-BE49-F238E27FC236}">
                      <a16:creationId xmlns:a16="http://schemas.microsoft.com/office/drawing/2014/main" id="{2F5526D9-6FB4-4F75-BA19-53726C47911B}"/>
                    </a:ext>
                  </a:extLst>
                </p:cNvPr>
                <p:cNvSpPr/>
                <p:nvPr/>
              </p:nvSpPr>
              <p:spPr bwMode="auto">
                <a:xfrm>
                  <a:off x="4110861" y="4878286"/>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a:extLst>
                    <a:ext uri="{FF2B5EF4-FFF2-40B4-BE49-F238E27FC236}">
                      <a16:creationId xmlns:a16="http://schemas.microsoft.com/office/drawing/2014/main" id="{919D610A-1168-474E-A0CD-8E48173B02B8}"/>
                    </a:ext>
                  </a:extLst>
                </p:cNvPr>
                <p:cNvSpPr/>
                <p:nvPr/>
              </p:nvSpPr>
              <p:spPr bwMode="auto">
                <a:xfrm>
                  <a:off x="4110861" y="5065557"/>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a:extLst>
                    <a:ext uri="{FF2B5EF4-FFF2-40B4-BE49-F238E27FC236}">
                      <a16:creationId xmlns:a16="http://schemas.microsoft.com/office/drawing/2014/main" id="{BC034729-1545-4478-83FF-131B3082D60B}"/>
                    </a:ext>
                  </a:extLst>
                </p:cNvPr>
                <p:cNvSpPr/>
                <p:nvPr/>
              </p:nvSpPr>
              <p:spPr bwMode="auto">
                <a:xfrm>
                  <a:off x="4110861" y="5252828"/>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a:extLst>
                    <a:ext uri="{FF2B5EF4-FFF2-40B4-BE49-F238E27FC236}">
                      <a16:creationId xmlns:a16="http://schemas.microsoft.com/office/drawing/2014/main" id="{808FC150-BE61-4F8B-8E4A-D040554ADBFB}"/>
                    </a:ext>
                  </a:extLst>
                </p:cNvPr>
                <p:cNvSpPr/>
                <p:nvPr/>
              </p:nvSpPr>
              <p:spPr bwMode="auto">
                <a:xfrm>
                  <a:off x="4110861" y="5440099"/>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a:extLst>
                    <a:ext uri="{FF2B5EF4-FFF2-40B4-BE49-F238E27FC236}">
                      <a16:creationId xmlns:a16="http://schemas.microsoft.com/office/drawing/2014/main" id="{0FC4A19F-F72D-4B74-9078-68583B366B4C}"/>
                    </a:ext>
                  </a:extLst>
                </p:cNvPr>
                <p:cNvSpPr/>
                <p:nvPr/>
              </p:nvSpPr>
              <p:spPr bwMode="auto">
                <a:xfrm>
                  <a:off x="4110861" y="5627370"/>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a:extLst>
                    <a:ext uri="{FF2B5EF4-FFF2-40B4-BE49-F238E27FC236}">
                      <a16:creationId xmlns:a16="http://schemas.microsoft.com/office/drawing/2014/main" id="{72E0F05B-DCC0-44A3-ABF2-02E937002019}"/>
                    </a:ext>
                  </a:extLst>
                </p:cNvPr>
                <p:cNvSpPr/>
                <p:nvPr/>
              </p:nvSpPr>
              <p:spPr bwMode="auto">
                <a:xfrm>
                  <a:off x="4110861" y="5814641"/>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96" name="Rectangle 95">
              <a:extLst>
                <a:ext uri="{FF2B5EF4-FFF2-40B4-BE49-F238E27FC236}">
                  <a16:creationId xmlns:a16="http://schemas.microsoft.com/office/drawing/2014/main" id="{0A8D8726-76B4-4FB1-8F88-A7D833BC4475}"/>
                </a:ext>
              </a:extLst>
            </p:cNvPr>
            <p:cNvSpPr/>
            <p:nvPr/>
          </p:nvSpPr>
          <p:spPr>
            <a:xfrm>
              <a:off x="10997609" y="6206293"/>
              <a:ext cx="1563624" cy="535531"/>
            </a:xfrm>
            <a:prstGeom prst="rect">
              <a:avLst/>
            </a:prstGeom>
          </p:spPr>
          <p:txBody>
            <a:bodyPr wrap="square">
              <a:spAutoFit/>
            </a:bodyPr>
            <a:lstStyle/>
            <a:p>
              <a:pPr algn="ctr" defTabSz="822930"/>
              <a:r>
                <a:rPr lang="en-US" sz="1440" spc="-45">
                  <a:ln w="3175">
                    <a:noFill/>
                  </a:ln>
                  <a:gradFill>
                    <a:gsLst>
                      <a:gs pos="1250">
                        <a:srgbClr val="1A1A1A"/>
                      </a:gs>
                      <a:gs pos="100000">
                        <a:srgbClr val="1A1A1A"/>
                      </a:gs>
                    </a:gsLst>
                    <a:lin ang="5400000" scaled="0"/>
                  </a:gradFill>
                  <a:latin typeface="Segoe UI"/>
                  <a:cs typeface="Segoe UI" pitchFamily="34" charset="0"/>
                </a:rPr>
                <a:t>On-premises</a:t>
              </a:r>
              <a:br>
                <a:rPr lang="en-US" sz="1440" spc="-45">
                  <a:ln w="3175">
                    <a:noFill/>
                  </a:ln>
                  <a:gradFill>
                    <a:gsLst>
                      <a:gs pos="1250">
                        <a:srgbClr val="1A1A1A"/>
                      </a:gs>
                      <a:gs pos="100000">
                        <a:srgbClr val="1A1A1A"/>
                      </a:gs>
                    </a:gsLst>
                    <a:lin ang="5400000" scaled="0"/>
                  </a:gradFill>
                  <a:latin typeface="Segoe UI"/>
                  <a:cs typeface="Segoe UI" pitchFamily="34" charset="0"/>
                </a:rPr>
              </a:br>
              <a:r>
                <a:rPr lang="en-US" sz="1440" spc="-45">
                  <a:ln w="3175">
                    <a:noFill/>
                  </a:ln>
                  <a:gradFill>
                    <a:gsLst>
                      <a:gs pos="1250">
                        <a:srgbClr val="1A1A1A"/>
                      </a:gs>
                      <a:gs pos="100000">
                        <a:srgbClr val="1A1A1A"/>
                      </a:gs>
                    </a:gsLst>
                    <a:lin ang="5400000" scaled="0"/>
                  </a:gradFill>
                  <a:latin typeface="Segoe UI"/>
                  <a:cs typeface="Segoe UI" pitchFamily="34" charset="0"/>
                </a:rPr>
                <a:t>&amp; web apps</a:t>
              </a:r>
              <a:endParaRPr lang="en-US" sz="900">
                <a:solidFill>
                  <a:srgbClr val="000000"/>
                </a:solidFill>
                <a:latin typeface="Segoe UI"/>
              </a:endParaRPr>
            </a:p>
          </p:txBody>
        </p:sp>
      </p:grpSp>
      <p:grpSp>
        <p:nvGrpSpPr>
          <p:cNvPr id="82" name="Group 81">
            <a:extLst>
              <a:ext uri="{FF2B5EF4-FFF2-40B4-BE49-F238E27FC236}">
                <a16:creationId xmlns:a16="http://schemas.microsoft.com/office/drawing/2014/main" id="{336C616D-6283-4CAB-B809-A6C04B8F9EFE}"/>
              </a:ext>
            </a:extLst>
          </p:cNvPr>
          <p:cNvGrpSpPr/>
          <p:nvPr/>
        </p:nvGrpSpPr>
        <p:grpSpPr>
          <a:xfrm>
            <a:off x="4748369" y="1298655"/>
            <a:ext cx="1977792" cy="1217438"/>
            <a:chOff x="13283193" y="691690"/>
            <a:chExt cx="2014419" cy="1239985"/>
          </a:xfrm>
        </p:grpSpPr>
        <p:grpSp>
          <p:nvGrpSpPr>
            <p:cNvPr id="84" name="Group 83">
              <a:extLst>
                <a:ext uri="{FF2B5EF4-FFF2-40B4-BE49-F238E27FC236}">
                  <a16:creationId xmlns:a16="http://schemas.microsoft.com/office/drawing/2014/main" id="{8987CAC3-C8B2-43CC-8D23-39FFAB348BDB}"/>
                </a:ext>
              </a:extLst>
            </p:cNvPr>
            <p:cNvGrpSpPr/>
            <p:nvPr/>
          </p:nvGrpSpPr>
          <p:grpSpPr>
            <a:xfrm>
              <a:off x="13283193" y="691690"/>
              <a:ext cx="2014419" cy="1239985"/>
              <a:chOff x="9682252" y="2345440"/>
              <a:chExt cx="2014419" cy="1239985"/>
            </a:xfrm>
          </p:grpSpPr>
          <p:grpSp>
            <p:nvGrpSpPr>
              <p:cNvPr id="88" name="Group 87">
                <a:extLst>
                  <a:ext uri="{FF2B5EF4-FFF2-40B4-BE49-F238E27FC236}">
                    <a16:creationId xmlns:a16="http://schemas.microsoft.com/office/drawing/2014/main" id="{E0085E2D-03A4-4E04-8FCC-C404ABC1FA4A}"/>
                  </a:ext>
                </a:extLst>
              </p:cNvPr>
              <p:cNvGrpSpPr/>
              <p:nvPr/>
            </p:nvGrpSpPr>
            <p:grpSpPr>
              <a:xfrm>
                <a:off x="10070785" y="2345440"/>
                <a:ext cx="1625886" cy="1069106"/>
                <a:chOff x="10846854" y="1787463"/>
                <a:chExt cx="1625886" cy="1069106"/>
              </a:xfrm>
            </p:grpSpPr>
            <p:sp>
              <p:nvSpPr>
                <p:cNvPr id="92" name="Freeform 38">
                  <a:extLst>
                    <a:ext uri="{FF2B5EF4-FFF2-40B4-BE49-F238E27FC236}">
                      <a16:creationId xmlns:a16="http://schemas.microsoft.com/office/drawing/2014/main" id="{351C2E27-6E7F-4FE2-954F-CE3AD64938D0}"/>
                    </a:ext>
                  </a:extLst>
                </p:cNvPr>
                <p:cNvSpPr>
                  <a:spLocks/>
                </p:cNvSpPr>
                <p:nvPr/>
              </p:nvSpPr>
              <p:spPr bwMode="auto">
                <a:xfrm>
                  <a:off x="10846854" y="1787463"/>
                  <a:ext cx="1625886" cy="10691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solidFill>
                    <a:schemeClr val="tx1">
                      <a:lumMod val="25000"/>
                      <a:lumOff val="75000"/>
                    </a:schemeClr>
                  </a:solidFill>
                </a:ln>
              </p:spPr>
              <p:txBody>
                <a:bodyPr vert="horz" wrap="square" lIns="82284" tIns="41142" rIns="82284" bIns="41142" numCol="1" anchor="t" anchorCtr="0" compatLnSpc="1">
                  <a:prstTxWarp prst="textNoShape">
                    <a:avLst/>
                  </a:prstTxWarp>
                </a:bodyPr>
                <a:lstStyle/>
                <a:p>
                  <a:pPr defTabSz="822803">
                    <a:defRPr/>
                  </a:pPr>
                  <a:endParaRPr lang="en-US" sz="1620" kern="0">
                    <a:solidFill>
                      <a:sysClr val="windowText" lastClr="000000"/>
                    </a:solidFill>
                    <a:latin typeface="Segoe UI"/>
                  </a:endParaRPr>
                </a:p>
              </p:txBody>
            </p:sp>
            <p:sp>
              <p:nvSpPr>
                <p:cNvPr id="93" name="Freeform 131">
                  <a:extLst>
                    <a:ext uri="{FF2B5EF4-FFF2-40B4-BE49-F238E27FC236}">
                      <a16:creationId xmlns:a16="http://schemas.microsoft.com/office/drawing/2014/main" id="{E6212AD6-F1B5-42E5-9534-72B19C35D2A5}"/>
                    </a:ext>
                  </a:extLst>
                </p:cNvPr>
                <p:cNvSpPr>
                  <a:spLocks noChangeAspect="1"/>
                </p:cNvSpPr>
                <p:nvPr/>
              </p:nvSpPr>
              <p:spPr bwMode="black">
                <a:xfrm>
                  <a:off x="11519100" y="1928416"/>
                  <a:ext cx="350595" cy="420508"/>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rgbClr val="DA3104"/>
                </a:solidFill>
                <a:ln>
                  <a:noFill/>
                </a:ln>
              </p:spPr>
              <p:txBody>
                <a:bodyPr vert="horz" wrap="square" lIns="82296" tIns="41148" rIns="82296" bIns="41148" numCol="1" anchor="t" anchorCtr="0" compatLnSpc="1">
                  <a:prstTxWarp prst="textNoShape">
                    <a:avLst/>
                  </a:prstTxWarp>
                </a:bodyPr>
                <a:lstStyle/>
                <a:p>
                  <a:pPr algn="ctr" defTabSz="822930"/>
                  <a:endParaRPr lang="en-US" sz="1589">
                    <a:solidFill>
                      <a:srgbClr val="000000"/>
                    </a:solidFill>
                    <a:latin typeface="Segoe UI"/>
                  </a:endParaRPr>
                </a:p>
              </p:txBody>
            </p:sp>
          </p:grpSp>
          <p:grpSp>
            <p:nvGrpSpPr>
              <p:cNvPr id="89" name="Group 88">
                <a:extLst>
                  <a:ext uri="{FF2B5EF4-FFF2-40B4-BE49-F238E27FC236}">
                    <a16:creationId xmlns:a16="http://schemas.microsoft.com/office/drawing/2014/main" id="{ABE1F169-9EE7-44F5-9D0F-C5E1516827E3}"/>
                  </a:ext>
                </a:extLst>
              </p:cNvPr>
              <p:cNvGrpSpPr/>
              <p:nvPr/>
            </p:nvGrpSpPr>
            <p:grpSpPr>
              <a:xfrm>
                <a:off x="9682252" y="2749670"/>
                <a:ext cx="1271007" cy="835755"/>
                <a:chOff x="10909197" y="2287518"/>
                <a:chExt cx="1271007" cy="835755"/>
              </a:xfrm>
            </p:grpSpPr>
            <p:sp>
              <p:nvSpPr>
                <p:cNvPr id="90" name="Freeform 38">
                  <a:extLst>
                    <a:ext uri="{FF2B5EF4-FFF2-40B4-BE49-F238E27FC236}">
                      <a16:creationId xmlns:a16="http://schemas.microsoft.com/office/drawing/2014/main" id="{B39AD6B6-A997-429A-92CD-F307C42C611B}"/>
                    </a:ext>
                  </a:extLst>
                </p:cNvPr>
                <p:cNvSpPr>
                  <a:spLocks/>
                </p:cNvSpPr>
                <p:nvPr/>
              </p:nvSpPr>
              <p:spPr bwMode="auto">
                <a:xfrm>
                  <a:off x="10909197" y="2287518"/>
                  <a:ext cx="1271007" cy="835755"/>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chemeClr val="tx1">
                      <a:lumMod val="25000"/>
                      <a:lumOff val="75000"/>
                    </a:schemeClr>
                  </a:solidFill>
                </a:ln>
              </p:spPr>
              <p:txBody>
                <a:bodyPr vert="horz" wrap="square" lIns="82284" tIns="41142" rIns="82284" bIns="41142" numCol="1" anchor="t" anchorCtr="0" compatLnSpc="1">
                  <a:prstTxWarp prst="textNoShape">
                    <a:avLst/>
                  </a:prstTxWarp>
                </a:bodyPr>
                <a:lstStyle/>
                <a:p>
                  <a:pPr defTabSz="822803">
                    <a:defRPr/>
                  </a:pPr>
                  <a:endParaRPr lang="en-US" sz="1620" kern="0">
                    <a:solidFill>
                      <a:sysClr val="windowText" lastClr="000000"/>
                    </a:solidFill>
                    <a:latin typeface="Segoe UI"/>
                  </a:endParaRPr>
                </a:p>
              </p:txBody>
            </p:sp>
            <p:pic>
              <p:nvPicPr>
                <p:cNvPr id="91" name="Picture 2" descr="https://azure.microsoft.com/svghandler/preview/?width=600&amp;amp;height=315">
                  <a:extLst>
                    <a:ext uri="{FF2B5EF4-FFF2-40B4-BE49-F238E27FC236}">
                      <a16:creationId xmlns:a16="http://schemas.microsoft.com/office/drawing/2014/main" id="{E85DA18A-96B3-4F6D-8BCE-6CDEBEB2DC65}"/>
                    </a:ext>
                  </a:extLst>
                </p:cNvPr>
                <p:cNvPicPr>
                  <a:picLocks noChangeAspect="1" noChangeArrowheads="1"/>
                </p:cNvPicPr>
                <p:nvPr/>
              </p:nvPicPr>
              <p:blipFill>
                <a:blip r:embed="rId21" cstate="print">
                  <a:extLst>
                    <a:ext uri="{28A0092B-C50C-407E-A947-70E740481C1C}">
                      <a14:useLocalDpi xmlns:a14="http://schemas.microsoft.com/office/drawing/2010/main"/>
                    </a:ext>
                  </a:extLst>
                </a:blip>
                <a:srcRect/>
                <a:stretch>
                  <a:fillRect/>
                </a:stretch>
              </p:blipFill>
              <p:spPr bwMode="auto">
                <a:xfrm>
                  <a:off x="11239760" y="2461065"/>
                  <a:ext cx="652458" cy="513267"/>
                </a:xfrm>
                <a:prstGeom prst="rect">
                  <a:avLst/>
                </a:prstGeom>
                <a:noFill/>
                <a:ln>
                  <a:noFill/>
                </a:ln>
                <a:extLst>
                  <a:ext uri="{909E8E84-426E-40DD-AFC4-6F175D3DCCD1}">
                    <a14:hiddenFill xmlns:a14="http://schemas.microsoft.com/office/drawing/2010/main">
                      <a:solidFill>
                        <a:srgbClr val="FFFFFF"/>
                      </a:solidFill>
                    </a14:hiddenFill>
                  </a:ext>
                </a:extLst>
              </p:spPr>
            </p:pic>
          </p:grpSp>
        </p:grpSp>
        <p:sp>
          <p:nvSpPr>
            <p:cNvPr id="85" name="Freeform 22">
              <a:extLst>
                <a:ext uri="{FF2B5EF4-FFF2-40B4-BE49-F238E27FC236}">
                  <a16:creationId xmlns:a16="http://schemas.microsoft.com/office/drawing/2014/main" id="{EFD096C1-54B1-47C4-8265-72081787682F}"/>
                </a:ext>
              </a:extLst>
            </p:cNvPr>
            <p:cNvSpPr>
              <a:spLocks noChangeAspect="1" noEditPoints="1"/>
            </p:cNvSpPr>
            <p:nvPr/>
          </p:nvSpPr>
          <p:spPr bwMode="black">
            <a:xfrm>
              <a:off x="14723553" y="1147365"/>
              <a:ext cx="310974" cy="194023"/>
            </a:xfrm>
            <a:custGeom>
              <a:avLst/>
              <a:gdLst>
                <a:gd name="T0" fmla="*/ 398 w 439"/>
                <a:gd name="T1" fmla="*/ 177 h 273"/>
                <a:gd name="T2" fmla="*/ 439 w 439"/>
                <a:gd name="T3" fmla="*/ 226 h 273"/>
                <a:gd name="T4" fmla="*/ 398 w 439"/>
                <a:gd name="T5" fmla="*/ 273 h 273"/>
                <a:gd name="T6" fmla="*/ 162 w 439"/>
                <a:gd name="T7" fmla="*/ 273 h 273"/>
                <a:gd name="T8" fmla="*/ 101 w 439"/>
                <a:gd name="T9" fmla="*/ 211 h 273"/>
                <a:gd name="T10" fmla="*/ 160 w 439"/>
                <a:gd name="T11" fmla="*/ 155 h 273"/>
                <a:gd name="T12" fmla="*/ 217 w 439"/>
                <a:gd name="T13" fmla="*/ 85 h 273"/>
                <a:gd name="T14" fmla="*/ 302 w 439"/>
                <a:gd name="T15" fmla="*/ 118 h 273"/>
                <a:gd name="T16" fmla="*/ 362 w 439"/>
                <a:gd name="T17" fmla="*/ 116 h 273"/>
                <a:gd name="T18" fmla="*/ 398 w 439"/>
                <a:gd name="T19" fmla="*/ 177 h 273"/>
                <a:gd name="T20" fmla="*/ 86 w 439"/>
                <a:gd name="T21" fmla="*/ 213 h 273"/>
                <a:gd name="T22" fmla="*/ 149 w 439"/>
                <a:gd name="T23" fmla="*/ 144 h 273"/>
                <a:gd name="T24" fmla="*/ 213 w 439"/>
                <a:gd name="T25" fmla="*/ 73 h 273"/>
                <a:gd name="T26" fmla="*/ 305 w 439"/>
                <a:gd name="T27" fmla="*/ 103 h 273"/>
                <a:gd name="T28" fmla="*/ 336 w 439"/>
                <a:gd name="T29" fmla="*/ 97 h 273"/>
                <a:gd name="T30" fmla="*/ 276 w 439"/>
                <a:gd name="T31" fmla="*/ 19 h 273"/>
                <a:gd name="T32" fmla="*/ 161 w 439"/>
                <a:gd name="T33" fmla="*/ 61 h 273"/>
                <a:gd name="T34" fmla="*/ 92 w 439"/>
                <a:gd name="T35" fmla="*/ 60 h 273"/>
                <a:gd name="T36" fmla="*/ 53 w 439"/>
                <a:gd name="T37" fmla="*/ 135 h 273"/>
                <a:gd name="T38" fmla="*/ 0 w 439"/>
                <a:gd name="T39" fmla="*/ 196 h 273"/>
                <a:gd name="T40" fmla="*/ 59 w 439"/>
                <a:gd name="T41" fmla="*/ 255 h 273"/>
                <a:gd name="T42" fmla="*/ 98 w 439"/>
                <a:gd name="T43" fmla="*/ 255 h 273"/>
                <a:gd name="T44" fmla="*/ 86 w 439"/>
                <a:gd name="T45" fmla="*/ 21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73">
                  <a:moveTo>
                    <a:pt x="398" y="177"/>
                  </a:moveTo>
                  <a:cubicBezTo>
                    <a:pt x="398" y="177"/>
                    <a:pt x="439" y="181"/>
                    <a:pt x="439" y="226"/>
                  </a:cubicBezTo>
                  <a:cubicBezTo>
                    <a:pt x="439" y="248"/>
                    <a:pt x="427" y="273"/>
                    <a:pt x="398" y="273"/>
                  </a:cubicBezTo>
                  <a:cubicBezTo>
                    <a:pt x="398" y="273"/>
                    <a:pt x="177" y="273"/>
                    <a:pt x="162" y="273"/>
                  </a:cubicBezTo>
                  <a:cubicBezTo>
                    <a:pt x="117" y="273"/>
                    <a:pt x="101" y="242"/>
                    <a:pt x="101" y="211"/>
                  </a:cubicBezTo>
                  <a:cubicBezTo>
                    <a:pt x="101" y="157"/>
                    <a:pt x="160" y="155"/>
                    <a:pt x="160" y="155"/>
                  </a:cubicBezTo>
                  <a:cubicBezTo>
                    <a:pt x="160" y="155"/>
                    <a:pt x="165" y="97"/>
                    <a:pt x="217" y="85"/>
                  </a:cubicBezTo>
                  <a:cubicBezTo>
                    <a:pt x="263" y="75"/>
                    <a:pt x="289" y="99"/>
                    <a:pt x="302" y="118"/>
                  </a:cubicBezTo>
                  <a:cubicBezTo>
                    <a:pt x="302" y="118"/>
                    <a:pt x="330" y="102"/>
                    <a:pt x="362" y="116"/>
                  </a:cubicBezTo>
                  <a:cubicBezTo>
                    <a:pt x="381" y="124"/>
                    <a:pt x="399" y="144"/>
                    <a:pt x="398" y="177"/>
                  </a:cubicBezTo>
                  <a:close/>
                  <a:moveTo>
                    <a:pt x="86" y="213"/>
                  </a:moveTo>
                  <a:cubicBezTo>
                    <a:pt x="86" y="153"/>
                    <a:pt x="149" y="144"/>
                    <a:pt x="149" y="144"/>
                  </a:cubicBezTo>
                  <a:cubicBezTo>
                    <a:pt x="149" y="144"/>
                    <a:pt x="157" y="87"/>
                    <a:pt x="213" y="73"/>
                  </a:cubicBezTo>
                  <a:cubicBezTo>
                    <a:pt x="258" y="62"/>
                    <a:pt x="291" y="81"/>
                    <a:pt x="305" y="103"/>
                  </a:cubicBezTo>
                  <a:cubicBezTo>
                    <a:pt x="305" y="103"/>
                    <a:pt x="315" y="97"/>
                    <a:pt x="336" y="97"/>
                  </a:cubicBezTo>
                  <a:cubicBezTo>
                    <a:pt x="334" y="78"/>
                    <a:pt x="320" y="37"/>
                    <a:pt x="276" y="19"/>
                  </a:cubicBezTo>
                  <a:cubicBezTo>
                    <a:pt x="225" y="0"/>
                    <a:pt x="181" y="24"/>
                    <a:pt x="161" y="61"/>
                  </a:cubicBezTo>
                  <a:cubicBezTo>
                    <a:pt x="161" y="61"/>
                    <a:pt x="129" y="41"/>
                    <a:pt x="92" y="60"/>
                  </a:cubicBezTo>
                  <a:cubicBezTo>
                    <a:pt x="66" y="74"/>
                    <a:pt x="50" y="105"/>
                    <a:pt x="53" y="135"/>
                  </a:cubicBezTo>
                  <a:cubicBezTo>
                    <a:pt x="53" y="135"/>
                    <a:pt x="0" y="139"/>
                    <a:pt x="0" y="196"/>
                  </a:cubicBezTo>
                  <a:cubicBezTo>
                    <a:pt x="0" y="227"/>
                    <a:pt x="28" y="255"/>
                    <a:pt x="59" y="255"/>
                  </a:cubicBezTo>
                  <a:cubicBezTo>
                    <a:pt x="98" y="255"/>
                    <a:pt x="98" y="255"/>
                    <a:pt x="98" y="255"/>
                  </a:cubicBezTo>
                  <a:cubicBezTo>
                    <a:pt x="88" y="240"/>
                    <a:pt x="86" y="225"/>
                    <a:pt x="86" y="213"/>
                  </a:cubicBezTo>
                  <a:close/>
                </a:path>
              </a:pathLst>
            </a:custGeom>
            <a:solidFill>
              <a:schemeClr val="accent1"/>
            </a:solidFill>
            <a:ln>
              <a:noFill/>
            </a:ln>
          </p:spPr>
          <p:txBody>
            <a:bodyPr vert="horz" wrap="square" lIns="82296" tIns="41148" rIns="82296" bIns="41148" numCol="1" anchor="t" anchorCtr="0" compatLnSpc="1">
              <a:prstTxWarp prst="textNoShape">
                <a:avLst/>
              </a:prstTxWarp>
            </a:bodyPr>
            <a:lstStyle/>
            <a:p>
              <a:pPr defTabSz="822930"/>
              <a:endParaRPr lang="en-US" sz="1589">
                <a:solidFill>
                  <a:srgbClr val="000000"/>
                </a:solidFill>
                <a:latin typeface="Segoe UI"/>
              </a:endParaRPr>
            </a:p>
          </p:txBody>
        </p:sp>
        <p:pic>
          <p:nvPicPr>
            <p:cNvPr id="86" name="Picture 85">
              <a:extLst>
                <a:ext uri="{FF2B5EF4-FFF2-40B4-BE49-F238E27FC236}">
                  <a16:creationId xmlns:a16="http://schemas.microsoft.com/office/drawing/2014/main" id="{EF5CD6C1-11F2-4C8B-9FE1-B57D334A9C0A}"/>
                </a:ext>
              </a:extLst>
            </p:cNvPr>
            <p:cNvPicPr>
              <a:picLocks noChangeAspect="1"/>
            </p:cNvPicPr>
            <p:nvPr/>
          </p:nvPicPr>
          <p:blipFill rotWithShape="1">
            <a:blip r:embed="rId22" cstate="print">
              <a:extLst>
                <a:ext uri="{28A0092B-C50C-407E-A947-70E740481C1C}">
                  <a14:useLocalDpi xmlns:a14="http://schemas.microsoft.com/office/drawing/2010/main"/>
                </a:ext>
              </a:extLst>
            </a:blip>
            <a:srcRect t="-2837" b="-3522"/>
            <a:stretch/>
          </p:blipFill>
          <p:spPr>
            <a:xfrm>
              <a:off x="14623158" y="1371082"/>
              <a:ext cx="254092" cy="254091"/>
            </a:xfrm>
            <a:prstGeom prst="rect">
              <a:avLst/>
            </a:prstGeom>
          </p:spPr>
        </p:pic>
        <p:pic>
          <p:nvPicPr>
            <p:cNvPr id="87" name="Picture 86">
              <a:extLst>
                <a:ext uri="{FF2B5EF4-FFF2-40B4-BE49-F238E27FC236}">
                  <a16:creationId xmlns:a16="http://schemas.microsoft.com/office/drawing/2014/main" id="{F5832C16-55E0-4B30-ABF8-F788497044D3}"/>
                </a:ext>
              </a:extLst>
            </p:cNvPr>
            <p:cNvPicPr>
              <a:picLocks noChangeAspect="1"/>
            </p:cNvPicPr>
            <p:nvPr/>
          </p:nvPicPr>
          <p:blipFill rotWithShape="1">
            <a:blip r:embed="rId23" cstate="print">
              <a:extLst>
                <a:ext uri="{28A0092B-C50C-407E-A947-70E740481C1C}">
                  <a14:useLocalDpi xmlns:a14="http://schemas.microsoft.com/office/drawing/2010/main"/>
                </a:ext>
              </a:extLst>
            </a:blip>
            <a:srcRect/>
            <a:stretch/>
          </p:blipFill>
          <p:spPr>
            <a:xfrm>
              <a:off x="14933808" y="1399169"/>
              <a:ext cx="221162" cy="215399"/>
            </a:xfrm>
            <a:prstGeom prst="rect">
              <a:avLst/>
            </a:prstGeom>
          </p:spPr>
        </p:pic>
      </p:grpSp>
      <p:sp>
        <p:nvSpPr>
          <p:cNvPr id="4" name="Oval 3">
            <a:extLst>
              <a:ext uri="{FF2B5EF4-FFF2-40B4-BE49-F238E27FC236}">
                <a16:creationId xmlns:a16="http://schemas.microsoft.com/office/drawing/2014/main" id="{D8AAF2D8-6788-2C44-B31D-A588CCDF2CA7}"/>
              </a:ext>
            </a:extLst>
          </p:cNvPr>
          <p:cNvSpPr/>
          <p:nvPr/>
        </p:nvSpPr>
        <p:spPr bwMode="auto">
          <a:xfrm>
            <a:off x="9566427" y="1637582"/>
            <a:ext cx="1325526" cy="1325526"/>
          </a:xfrm>
          <a:prstGeom prst="ellipse">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grpSp>
        <p:nvGrpSpPr>
          <p:cNvPr id="118" name="!!Partner">
            <a:extLst>
              <a:ext uri="{FF2B5EF4-FFF2-40B4-BE49-F238E27FC236}">
                <a16:creationId xmlns:a16="http://schemas.microsoft.com/office/drawing/2014/main" id="{2C18D59C-9DD2-4F68-AF02-AAE1913A11C5}"/>
              </a:ext>
            </a:extLst>
          </p:cNvPr>
          <p:cNvGrpSpPr/>
          <p:nvPr/>
        </p:nvGrpSpPr>
        <p:grpSpPr>
          <a:xfrm>
            <a:off x="9727170" y="1837087"/>
            <a:ext cx="971257" cy="971257"/>
            <a:chOff x="5602288" y="2266950"/>
            <a:chExt cx="1296987" cy="1296988"/>
          </a:xfrm>
          <a:effectLst>
            <a:outerShdw blurRad="50800" dist="38100" dir="2700000" algn="tl" rotWithShape="0">
              <a:prstClr val="black">
                <a:alpha val="0"/>
              </a:prstClr>
            </a:outerShdw>
          </a:effectLst>
        </p:grpSpPr>
        <p:sp>
          <p:nvSpPr>
            <p:cNvPr id="119" name="AutoShape 8">
              <a:extLst>
                <a:ext uri="{FF2B5EF4-FFF2-40B4-BE49-F238E27FC236}">
                  <a16:creationId xmlns:a16="http://schemas.microsoft.com/office/drawing/2014/main" id="{5643433B-57A0-4984-A79B-BED22E9F2FBB}"/>
                </a:ext>
              </a:extLst>
            </p:cNvPr>
            <p:cNvSpPr>
              <a:spLocks noChangeAspect="1" noChangeArrowheads="1" noTextEdit="1"/>
            </p:cNvSpPr>
            <p:nvPr/>
          </p:nvSpPr>
          <p:spPr bwMode="auto">
            <a:xfrm>
              <a:off x="5602288" y="2266950"/>
              <a:ext cx="1296987" cy="12969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120" name="Freeform 10">
              <a:extLst>
                <a:ext uri="{FF2B5EF4-FFF2-40B4-BE49-F238E27FC236}">
                  <a16:creationId xmlns:a16="http://schemas.microsoft.com/office/drawing/2014/main" id="{B949D355-6D50-4AFD-A5CE-BA6A9162CB40}"/>
                </a:ext>
              </a:extLst>
            </p:cNvPr>
            <p:cNvSpPr>
              <a:spLocks/>
            </p:cNvSpPr>
            <p:nvPr/>
          </p:nvSpPr>
          <p:spPr bwMode="auto">
            <a:xfrm>
              <a:off x="6105525" y="2763838"/>
              <a:ext cx="292100" cy="160338"/>
            </a:xfrm>
            <a:custGeom>
              <a:avLst/>
              <a:gdLst>
                <a:gd name="T0" fmla="*/ 93 w 93"/>
                <a:gd name="T1" fmla="*/ 51 h 51"/>
                <a:gd name="T2" fmla="*/ 93 w 93"/>
                <a:gd name="T3" fmla="*/ 51 h 51"/>
                <a:gd name="T4" fmla="*/ 93 w 93"/>
                <a:gd name="T5" fmla="*/ 19 h 51"/>
                <a:gd name="T6" fmla="*/ 91 w 93"/>
                <a:gd name="T7" fmla="*/ 12 h 51"/>
                <a:gd name="T8" fmla="*/ 87 w 93"/>
                <a:gd name="T9" fmla="*/ 6 h 51"/>
                <a:gd name="T10" fmla="*/ 81 w 93"/>
                <a:gd name="T11" fmla="*/ 2 h 51"/>
                <a:gd name="T12" fmla="*/ 74 w 93"/>
                <a:gd name="T13" fmla="*/ 0 h 51"/>
                <a:gd name="T14" fmla="*/ 18 w 93"/>
                <a:gd name="T15" fmla="*/ 0 h 51"/>
                <a:gd name="T16" fmla="*/ 11 w 93"/>
                <a:gd name="T17" fmla="*/ 2 h 51"/>
                <a:gd name="T18" fmla="*/ 6 w 93"/>
                <a:gd name="T19" fmla="*/ 6 h 51"/>
                <a:gd name="T20" fmla="*/ 1 w 93"/>
                <a:gd name="T21" fmla="*/ 12 h 51"/>
                <a:gd name="T22" fmla="*/ 0 w 93"/>
                <a:gd name="T23" fmla="*/ 19 h 51"/>
                <a:gd name="T24" fmla="*/ 0 w 93"/>
                <a:gd name="T25" fmla="*/ 51 h 51"/>
                <a:gd name="T26" fmla="*/ 48 w 93"/>
                <a:gd name="T27" fmla="*/ 49 h 51"/>
                <a:gd name="T28" fmla="*/ 93 w 93"/>
                <a:gd name="T2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51">
                  <a:moveTo>
                    <a:pt x="93" y="51"/>
                  </a:moveTo>
                  <a:lnTo>
                    <a:pt x="93" y="51"/>
                  </a:lnTo>
                  <a:lnTo>
                    <a:pt x="93" y="19"/>
                  </a:lnTo>
                  <a:cubicBezTo>
                    <a:pt x="93" y="17"/>
                    <a:pt x="92" y="14"/>
                    <a:pt x="91" y="12"/>
                  </a:cubicBezTo>
                  <a:cubicBezTo>
                    <a:pt x="90" y="10"/>
                    <a:pt x="89" y="8"/>
                    <a:pt x="87" y="6"/>
                  </a:cubicBezTo>
                  <a:cubicBezTo>
                    <a:pt x="85" y="4"/>
                    <a:pt x="83" y="3"/>
                    <a:pt x="81" y="2"/>
                  </a:cubicBezTo>
                  <a:cubicBezTo>
                    <a:pt x="78" y="1"/>
                    <a:pt x="76" y="0"/>
                    <a:pt x="74" y="0"/>
                  </a:cubicBezTo>
                  <a:lnTo>
                    <a:pt x="18" y="0"/>
                  </a:lnTo>
                  <a:cubicBezTo>
                    <a:pt x="16" y="0"/>
                    <a:pt x="14" y="1"/>
                    <a:pt x="11" y="2"/>
                  </a:cubicBezTo>
                  <a:cubicBezTo>
                    <a:pt x="9" y="3"/>
                    <a:pt x="7" y="4"/>
                    <a:pt x="6" y="6"/>
                  </a:cubicBezTo>
                  <a:cubicBezTo>
                    <a:pt x="4" y="8"/>
                    <a:pt x="2" y="10"/>
                    <a:pt x="1" y="12"/>
                  </a:cubicBezTo>
                  <a:cubicBezTo>
                    <a:pt x="0" y="14"/>
                    <a:pt x="0" y="17"/>
                    <a:pt x="0" y="19"/>
                  </a:cubicBezTo>
                  <a:lnTo>
                    <a:pt x="0" y="51"/>
                  </a:lnTo>
                  <a:cubicBezTo>
                    <a:pt x="16" y="49"/>
                    <a:pt x="32" y="49"/>
                    <a:pt x="48" y="49"/>
                  </a:cubicBezTo>
                  <a:cubicBezTo>
                    <a:pt x="63" y="49"/>
                    <a:pt x="78" y="49"/>
                    <a:pt x="93" y="51"/>
                  </a:cubicBezTo>
                  <a:close/>
                </a:path>
              </a:pathLst>
            </a:custGeom>
            <a:solidFill>
              <a:srgbClr val="282828"/>
            </a:solidFill>
            <a:ln w="0">
              <a:no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121" name="Freeform 11">
              <a:extLst>
                <a:ext uri="{FF2B5EF4-FFF2-40B4-BE49-F238E27FC236}">
                  <a16:creationId xmlns:a16="http://schemas.microsoft.com/office/drawing/2014/main" id="{C19032F5-851A-4FC1-90DB-A4D46269028D}"/>
                </a:ext>
              </a:extLst>
            </p:cNvPr>
            <p:cNvSpPr>
              <a:spLocks/>
            </p:cNvSpPr>
            <p:nvPr/>
          </p:nvSpPr>
          <p:spPr bwMode="auto">
            <a:xfrm>
              <a:off x="6165850" y="2552700"/>
              <a:ext cx="169862" cy="166688"/>
            </a:xfrm>
            <a:custGeom>
              <a:avLst/>
              <a:gdLst>
                <a:gd name="T0" fmla="*/ 27 w 54"/>
                <a:gd name="T1" fmla="*/ 53 h 53"/>
                <a:gd name="T2" fmla="*/ 27 w 54"/>
                <a:gd name="T3" fmla="*/ 53 h 53"/>
                <a:gd name="T4" fmla="*/ 54 w 54"/>
                <a:gd name="T5" fmla="*/ 26 h 53"/>
                <a:gd name="T6" fmla="*/ 27 w 54"/>
                <a:gd name="T7" fmla="*/ 0 h 53"/>
                <a:gd name="T8" fmla="*/ 0 w 54"/>
                <a:gd name="T9" fmla="*/ 26 h 53"/>
                <a:gd name="T10" fmla="*/ 27 w 54"/>
                <a:gd name="T11" fmla="*/ 53 h 53"/>
              </a:gdLst>
              <a:ahLst/>
              <a:cxnLst>
                <a:cxn ang="0">
                  <a:pos x="T0" y="T1"/>
                </a:cxn>
                <a:cxn ang="0">
                  <a:pos x="T2" y="T3"/>
                </a:cxn>
                <a:cxn ang="0">
                  <a:pos x="T4" y="T5"/>
                </a:cxn>
                <a:cxn ang="0">
                  <a:pos x="T6" y="T7"/>
                </a:cxn>
                <a:cxn ang="0">
                  <a:pos x="T8" y="T9"/>
                </a:cxn>
                <a:cxn ang="0">
                  <a:pos x="T10" y="T11"/>
                </a:cxn>
              </a:cxnLst>
              <a:rect l="0" t="0" r="r" b="b"/>
              <a:pathLst>
                <a:path w="54" h="53">
                  <a:moveTo>
                    <a:pt x="27" y="53"/>
                  </a:moveTo>
                  <a:lnTo>
                    <a:pt x="27" y="53"/>
                  </a:lnTo>
                  <a:cubicBezTo>
                    <a:pt x="42" y="53"/>
                    <a:pt x="54" y="41"/>
                    <a:pt x="54" y="26"/>
                  </a:cubicBezTo>
                  <a:cubicBezTo>
                    <a:pt x="54" y="11"/>
                    <a:pt x="42" y="0"/>
                    <a:pt x="27" y="0"/>
                  </a:cubicBezTo>
                  <a:cubicBezTo>
                    <a:pt x="12" y="0"/>
                    <a:pt x="0" y="11"/>
                    <a:pt x="0" y="26"/>
                  </a:cubicBezTo>
                  <a:cubicBezTo>
                    <a:pt x="0" y="41"/>
                    <a:pt x="12" y="53"/>
                    <a:pt x="27" y="53"/>
                  </a:cubicBezTo>
                  <a:close/>
                </a:path>
              </a:pathLst>
            </a:custGeom>
            <a:solidFill>
              <a:srgbClr val="282828"/>
            </a:solidFill>
            <a:ln w="0">
              <a:no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122" name="Freeform 12">
              <a:extLst>
                <a:ext uri="{FF2B5EF4-FFF2-40B4-BE49-F238E27FC236}">
                  <a16:creationId xmlns:a16="http://schemas.microsoft.com/office/drawing/2014/main" id="{984BA9D0-490F-488B-B0A3-70EB8E88939F}"/>
                </a:ext>
              </a:extLst>
            </p:cNvPr>
            <p:cNvSpPr>
              <a:spLocks/>
            </p:cNvSpPr>
            <p:nvPr/>
          </p:nvSpPr>
          <p:spPr bwMode="auto">
            <a:xfrm>
              <a:off x="5727700" y="2849563"/>
              <a:ext cx="292100" cy="196850"/>
            </a:xfrm>
            <a:custGeom>
              <a:avLst/>
              <a:gdLst>
                <a:gd name="T0" fmla="*/ 93 w 93"/>
                <a:gd name="T1" fmla="*/ 18 h 63"/>
                <a:gd name="T2" fmla="*/ 93 w 93"/>
                <a:gd name="T3" fmla="*/ 18 h 63"/>
                <a:gd name="T4" fmla="*/ 91 w 93"/>
                <a:gd name="T5" fmla="*/ 12 h 63"/>
                <a:gd name="T6" fmla="*/ 87 w 93"/>
                <a:gd name="T7" fmla="*/ 6 h 63"/>
                <a:gd name="T8" fmla="*/ 81 w 93"/>
                <a:gd name="T9" fmla="*/ 1 h 63"/>
                <a:gd name="T10" fmla="*/ 74 w 93"/>
                <a:gd name="T11" fmla="*/ 0 h 63"/>
                <a:gd name="T12" fmla="*/ 18 w 93"/>
                <a:gd name="T13" fmla="*/ 0 h 63"/>
                <a:gd name="T14" fmla="*/ 12 w 93"/>
                <a:gd name="T15" fmla="*/ 1 h 63"/>
                <a:gd name="T16" fmla="*/ 6 w 93"/>
                <a:gd name="T17" fmla="*/ 6 h 63"/>
                <a:gd name="T18" fmla="*/ 1 w 93"/>
                <a:gd name="T19" fmla="*/ 12 h 63"/>
                <a:gd name="T20" fmla="*/ 0 w 93"/>
                <a:gd name="T21" fmla="*/ 18 h 63"/>
                <a:gd name="T22" fmla="*/ 0 w 93"/>
                <a:gd name="T23" fmla="*/ 62 h 63"/>
                <a:gd name="T24" fmla="*/ 0 w 93"/>
                <a:gd name="T25" fmla="*/ 63 h 63"/>
                <a:gd name="T26" fmla="*/ 93 w 93"/>
                <a:gd name="T27" fmla="*/ 28 h 63"/>
                <a:gd name="T28" fmla="*/ 93 w 93"/>
                <a:gd name="T29" fmla="*/ 1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63">
                  <a:moveTo>
                    <a:pt x="93" y="18"/>
                  </a:moveTo>
                  <a:lnTo>
                    <a:pt x="93" y="18"/>
                  </a:lnTo>
                  <a:cubicBezTo>
                    <a:pt x="93" y="16"/>
                    <a:pt x="92" y="14"/>
                    <a:pt x="91" y="12"/>
                  </a:cubicBezTo>
                  <a:cubicBezTo>
                    <a:pt x="90" y="10"/>
                    <a:pt x="89" y="8"/>
                    <a:pt x="87" y="6"/>
                  </a:cubicBezTo>
                  <a:cubicBezTo>
                    <a:pt x="85" y="4"/>
                    <a:pt x="83" y="3"/>
                    <a:pt x="81" y="1"/>
                  </a:cubicBezTo>
                  <a:cubicBezTo>
                    <a:pt x="79" y="0"/>
                    <a:pt x="76" y="0"/>
                    <a:pt x="74" y="0"/>
                  </a:cubicBezTo>
                  <a:lnTo>
                    <a:pt x="18" y="0"/>
                  </a:lnTo>
                  <a:cubicBezTo>
                    <a:pt x="16" y="0"/>
                    <a:pt x="14" y="0"/>
                    <a:pt x="12" y="1"/>
                  </a:cubicBezTo>
                  <a:cubicBezTo>
                    <a:pt x="9" y="3"/>
                    <a:pt x="7" y="4"/>
                    <a:pt x="6" y="6"/>
                  </a:cubicBezTo>
                  <a:cubicBezTo>
                    <a:pt x="4" y="7"/>
                    <a:pt x="2" y="9"/>
                    <a:pt x="1" y="12"/>
                  </a:cubicBezTo>
                  <a:cubicBezTo>
                    <a:pt x="0" y="14"/>
                    <a:pt x="0" y="16"/>
                    <a:pt x="0" y="18"/>
                  </a:cubicBezTo>
                  <a:lnTo>
                    <a:pt x="0" y="62"/>
                  </a:lnTo>
                  <a:cubicBezTo>
                    <a:pt x="0" y="62"/>
                    <a:pt x="0" y="63"/>
                    <a:pt x="0" y="63"/>
                  </a:cubicBezTo>
                  <a:cubicBezTo>
                    <a:pt x="21" y="46"/>
                    <a:pt x="55" y="34"/>
                    <a:pt x="93" y="28"/>
                  </a:cubicBezTo>
                  <a:lnTo>
                    <a:pt x="93" y="18"/>
                  </a:lnTo>
                  <a:close/>
                </a:path>
              </a:pathLst>
            </a:custGeom>
            <a:solidFill>
              <a:srgbClr val="6C6E6C"/>
            </a:solidFill>
            <a:ln w="0">
              <a:no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123" name="Freeform 13">
              <a:extLst>
                <a:ext uri="{FF2B5EF4-FFF2-40B4-BE49-F238E27FC236}">
                  <a16:creationId xmlns:a16="http://schemas.microsoft.com/office/drawing/2014/main" id="{E73D7FAA-5F80-44E5-9B9B-FCD33E5DF14F}"/>
                </a:ext>
              </a:extLst>
            </p:cNvPr>
            <p:cNvSpPr>
              <a:spLocks/>
            </p:cNvSpPr>
            <p:nvPr/>
          </p:nvSpPr>
          <p:spPr bwMode="auto">
            <a:xfrm>
              <a:off x="5791200" y="2635250"/>
              <a:ext cx="166687" cy="166688"/>
            </a:xfrm>
            <a:custGeom>
              <a:avLst/>
              <a:gdLst>
                <a:gd name="T0" fmla="*/ 26 w 53"/>
                <a:gd name="T1" fmla="*/ 0 h 53"/>
                <a:gd name="T2" fmla="*/ 26 w 53"/>
                <a:gd name="T3" fmla="*/ 0 h 53"/>
                <a:gd name="T4" fmla="*/ 0 w 53"/>
                <a:gd name="T5" fmla="*/ 27 h 53"/>
                <a:gd name="T6" fmla="*/ 26 w 53"/>
                <a:gd name="T7" fmla="*/ 53 h 53"/>
                <a:gd name="T8" fmla="*/ 53 w 53"/>
                <a:gd name="T9" fmla="*/ 27 h 53"/>
                <a:gd name="T10" fmla="*/ 26 w 53"/>
                <a:gd name="T11" fmla="*/ 0 h 53"/>
              </a:gdLst>
              <a:ahLst/>
              <a:cxnLst>
                <a:cxn ang="0">
                  <a:pos x="T0" y="T1"/>
                </a:cxn>
                <a:cxn ang="0">
                  <a:pos x="T2" y="T3"/>
                </a:cxn>
                <a:cxn ang="0">
                  <a:pos x="T4" y="T5"/>
                </a:cxn>
                <a:cxn ang="0">
                  <a:pos x="T6" y="T7"/>
                </a:cxn>
                <a:cxn ang="0">
                  <a:pos x="T8" y="T9"/>
                </a:cxn>
                <a:cxn ang="0">
                  <a:pos x="T10" y="T11"/>
                </a:cxn>
              </a:cxnLst>
              <a:rect l="0" t="0" r="r" b="b"/>
              <a:pathLst>
                <a:path w="53" h="53">
                  <a:moveTo>
                    <a:pt x="26" y="0"/>
                  </a:moveTo>
                  <a:lnTo>
                    <a:pt x="26" y="0"/>
                  </a:lnTo>
                  <a:cubicBezTo>
                    <a:pt x="12" y="0"/>
                    <a:pt x="0" y="12"/>
                    <a:pt x="0" y="27"/>
                  </a:cubicBezTo>
                  <a:cubicBezTo>
                    <a:pt x="0" y="42"/>
                    <a:pt x="12" y="53"/>
                    <a:pt x="26" y="53"/>
                  </a:cubicBezTo>
                  <a:cubicBezTo>
                    <a:pt x="41" y="53"/>
                    <a:pt x="53" y="42"/>
                    <a:pt x="53" y="27"/>
                  </a:cubicBezTo>
                  <a:cubicBezTo>
                    <a:pt x="53" y="12"/>
                    <a:pt x="41" y="0"/>
                    <a:pt x="26" y="0"/>
                  </a:cubicBezTo>
                  <a:close/>
                </a:path>
              </a:pathLst>
            </a:custGeom>
            <a:solidFill>
              <a:srgbClr val="6C6E6C"/>
            </a:solidFill>
            <a:ln w="0">
              <a:no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124" name="Freeform 14">
              <a:extLst>
                <a:ext uri="{FF2B5EF4-FFF2-40B4-BE49-F238E27FC236}">
                  <a16:creationId xmlns:a16="http://schemas.microsoft.com/office/drawing/2014/main" id="{FBAA9C9C-1A3C-4223-B7C0-5076C914C065}"/>
                </a:ext>
              </a:extLst>
            </p:cNvPr>
            <p:cNvSpPr>
              <a:spLocks/>
            </p:cNvSpPr>
            <p:nvPr/>
          </p:nvSpPr>
          <p:spPr bwMode="auto">
            <a:xfrm>
              <a:off x="6480175" y="2849563"/>
              <a:ext cx="295275" cy="184150"/>
            </a:xfrm>
            <a:custGeom>
              <a:avLst/>
              <a:gdLst>
                <a:gd name="T0" fmla="*/ 94 w 94"/>
                <a:gd name="T1" fmla="*/ 18 h 59"/>
                <a:gd name="T2" fmla="*/ 94 w 94"/>
                <a:gd name="T3" fmla="*/ 18 h 59"/>
                <a:gd name="T4" fmla="*/ 92 w 94"/>
                <a:gd name="T5" fmla="*/ 12 h 59"/>
                <a:gd name="T6" fmla="*/ 88 w 94"/>
                <a:gd name="T7" fmla="*/ 6 h 59"/>
                <a:gd name="T8" fmla="*/ 82 w 94"/>
                <a:gd name="T9" fmla="*/ 1 h 59"/>
                <a:gd name="T10" fmla="*/ 75 w 94"/>
                <a:gd name="T11" fmla="*/ 0 h 59"/>
                <a:gd name="T12" fmla="*/ 19 w 94"/>
                <a:gd name="T13" fmla="*/ 0 h 59"/>
                <a:gd name="T14" fmla="*/ 12 w 94"/>
                <a:gd name="T15" fmla="*/ 1 h 59"/>
                <a:gd name="T16" fmla="*/ 6 w 94"/>
                <a:gd name="T17" fmla="*/ 6 h 59"/>
                <a:gd name="T18" fmla="*/ 2 w 94"/>
                <a:gd name="T19" fmla="*/ 12 h 59"/>
                <a:gd name="T20" fmla="*/ 0 w 94"/>
                <a:gd name="T21" fmla="*/ 18 h 59"/>
                <a:gd name="T22" fmla="*/ 0 w 94"/>
                <a:gd name="T23" fmla="*/ 27 h 59"/>
                <a:gd name="T24" fmla="*/ 94 w 94"/>
                <a:gd name="T25" fmla="*/ 59 h 59"/>
                <a:gd name="T26" fmla="*/ 94 w 94"/>
                <a:gd name="T27" fmla="*/ 1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 h="59">
                  <a:moveTo>
                    <a:pt x="94" y="18"/>
                  </a:moveTo>
                  <a:lnTo>
                    <a:pt x="94" y="18"/>
                  </a:lnTo>
                  <a:cubicBezTo>
                    <a:pt x="94" y="16"/>
                    <a:pt x="93" y="14"/>
                    <a:pt x="92" y="12"/>
                  </a:cubicBezTo>
                  <a:cubicBezTo>
                    <a:pt x="91" y="10"/>
                    <a:pt x="89" y="8"/>
                    <a:pt x="88" y="6"/>
                  </a:cubicBezTo>
                  <a:cubicBezTo>
                    <a:pt x="86" y="4"/>
                    <a:pt x="84" y="3"/>
                    <a:pt x="82" y="1"/>
                  </a:cubicBezTo>
                  <a:cubicBezTo>
                    <a:pt x="79" y="0"/>
                    <a:pt x="77" y="0"/>
                    <a:pt x="75" y="0"/>
                  </a:cubicBezTo>
                  <a:lnTo>
                    <a:pt x="19" y="0"/>
                  </a:lnTo>
                  <a:cubicBezTo>
                    <a:pt x="17" y="0"/>
                    <a:pt x="15" y="0"/>
                    <a:pt x="12" y="1"/>
                  </a:cubicBezTo>
                  <a:cubicBezTo>
                    <a:pt x="10" y="3"/>
                    <a:pt x="8" y="4"/>
                    <a:pt x="6" y="6"/>
                  </a:cubicBezTo>
                  <a:cubicBezTo>
                    <a:pt x="5" y="7"/>
                    <a:pt x="3" y="9"/>
                    <a:pt x="2" y="12"/>
                  </a:cubicBezTo>
                  <a:cubicBezTo>
                    <a:pt x="1" y="14"/>
                    <a:pt x="0" y="16"/>
                    <a:pt x="0" y="18"/>
                  </a:cubicBezTo>
                  <a:lnTo>
                    <a:pt x="0" y="27"/>
                  </a:lnTo>
                  <a:cubicBezTo>
                    <a:pt x="38" y="33"/>
                    <a:pt x="71" y="44"/>
                    <a:pt x="94" y="59"/>
                  </a:cubicBezTo>
                  <a:lnTo>
                    <a:pt x="94" y="18"/>
                  </a:lnTo>
                  <a:close/>
                </a:path>
              </a:pathLst>
            </a:custGeom>
            <a:solidFill>
              <a:srgbClr val="0078D7"/>
            </a:solidFill>
            <a:ln w="0">
              <a:no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125" name="Freeform 15">
              <a:extLst>
                <a:ext uri="{FF2B5EF4-FFF2-40B4-BE49-F238E27FC236}">
                  <a16:creationId xmlns:a16="http://schemas.microsoft.com/office/drawing/2014/main" id="{D0EEFAF1-9F7A-40F6-A13E-AFBFF27A74FD}"/>
                </a:ext>
              </a:extLst>
            </p:cNvPr>
            <p:cNvSpPr>
              <a:spLocks/>
            </p:cNvSpPr>
            <p:nvPr/>
          </p:nvSpPr>
          <p:spPr bwMode="auto">
            <a:xfrm>
              <a:off x="6542088" y="2635250"/>
              <a:ext cx="169862" cy="166688"/>
            </a:xfrm>
            <a:custGeom>
              <a:avLst/>
              <a:gdLst>
                <a:gd name="T0" fmla="*/ 0 w 54"/>
                <a:gd name="T1" fmla="*/ 27 h 53"/>
                <a:gd name="T2" fmla="*/ 0 w 54"/>
                <a:gd name="T3" fmla="*/ 27 h 53"/>
                <a:gd name="T4" fmla="*/ 27 w 54"/>
                <a:gd name="T5" fmla="*/ 53 h 53"/>
                <a:gd name="T6" fmla="*/ 54 w 54"/>
                <a:gd name="T7" fmla="*/ 27 h 53"/>
                <a:gd name="T8" fmla="*/ 27 w 54"/>
                <a:gd name="T9" fmla="*/ 0 h 53"/>
                <a:gd name="T10" fmla="*/ 0 w 54"/>
                <a:gd name="T11" fmla="*/ 27 h 53"/>
              </a:gdLst>
              <a:ahLst/>
              <a:cxnLst>
                <a:cxn ang="0">
                  <a:pos x="T0" y="T1"/>
                </a:cxn>
                <a:cxn ang="0">
                  <a:pos x="T2" y="T3"/>
                </a:cxn>
                <a:cxn ang="0">
                  <a:pos x="T4" y="T5"/>
                </a:cxn>
                <a:cxn ang="0">
                  <a:pos x="T6" y="T7"/>
                </a:cxn>
                <a:cxn ang="0">
                  <a:pos x="T8" y="T9"/>
                </a:cxn>
                <a:cxn ang="0">
                  <a:pos x="T10" y="T11"/>
                </a:cxn>
              </a:cxnLst>
              <a:rect l="0" t="0" r="r" b="b"/>
              <a:pathLst>
                <a:path w="54" h="53">
                  <a:moveTo>
                    <a:pt x="0" y="27"/>
                  </a:moveTo>
                  <a:lnTo>
                    <a:pt x="0" y="27"/>
                  </a:lnTo>
                  <a:cubicBezTo>
                    <a:pt x="0" y="42"/>
                    <a:pt x="12" y="53"/>
                    <a:pt x="27" y="53"/>
                  </a:cubicBezTo>
                  <a:cubicBezTo>
                    <a:pt x="42" y="53"/>
                    <a:pt x="54" y="42"/>
                    <a:pt x="54" y="27"/>
                  </a:cubicBezTo>
                  <a:cubicBezTo>
                    <a:pt x="54" y="12"/>
                    <a:pt x="42" y="0"/>
                    <a:pt x="27" y="0"/>
                  </a:cubicBezTo>
                  <a:cubicBezTo>
                    <a:pt x="12" y="0"/>
                    <a:pt x="0" y="12"/>
                    <a:pt x="0" y="27"/>
                  </a:cubicBezTo>
                  <a:close/>
                </a:path>
              </a:pathLst>
            </a:custGeom>
            <a:solidFill>
              <a:srgbClr val="0078D7"/>
            </a:solidFill>
            <a:ln w="0">
              <a:no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126" name="Freeform 16">
              <a:extLst>
                <a:ext uri="{FF2B5EF4-FFF2-40B4-BE49-F238E27FC236}">
                  <a16:creationId xmlns:a16="http://schemas.microsoft.com/office/drawing/2014/main" id="{AF2A99E3-12DC-4E32-8EB1-A370ECE5CEE7}"/>
                </a:ext>
              </a:extLst>
            </p:cNvPr>
            <p:cNvSpPr>
              <a:spLocks/>
            </p:cNvSpPr>
            <p:nvPr/>
          </p:nvSpPr>
          <p:spPr bwMode="auto">
            <a:xfrm>
              <a:off x="5737225" y="3000375"/>
              <a:ext cx="1041400" cy="363538"/>
            </a:xfrm>
            <a:custGeom>
              <a:avLst/>
              <a:gdLst>
                <a:gd name="T0" fmla="*/ 311 w 331"/>
                <a:gd name="T1" fmla="*/ 31 h 116"/>
                <a:gd name="T2" fmla="*/ 311 w 331"/>
                <a:gd name="T3" fmla="*/ 31 h 116"/>
                <a:gd name="T4" fmla="*/ 236 w 331"/>
                <a:gd name="T5" fmla="*/ 6 h 116"/>
                <a:gd name="T6" fmla="*/ 192 w 331"/>
                <a:gd name="T7" fmla="*/ 1 h 116"/>
                <a:gd name="T8" fmla="*/ 165 w 331"/>
                <a:gd name="T9" fmla="*/ 0 h 116"/>
                <a:gd name="T10" fmla="*/ 135 w 331"/>
                <a:gd name="T11" fmla="*/ 1 h 116"/>
                <a:gd name="T12" fmla="*/ 90 w 331"/>
                <a:gd name="T13" fmla="*/ 7 h 116"/>
                <a:gd name="T14" fmla="*/ 15 w 331"/>
                <a:gd name="T15" fmla="*/ 34 h 116"/>
                <a:gd name="T16" fmla="*/ 0 w 331"/>
                <a:gd name="T17" fmla="*/ 58 h 116"/>
                <a:gd name="T18" fmla="*/ 165 w 331"/>
                <a:gd name="T19" fmla="*/ 116 h 116"/>
                <a:gd name="T20" fmla="*/ 331 w 331"/>
                <a:gd name="T21" fmla="*/ 58 h 116"/>
                <a:gd name="T22" fmla="*/ 311 w 331"/>
                <a:gd name="T23" fmla="*/ 3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116">
                  <a:moveTo>
                    <a:pt x="311" y="31"/>
                  </a:moveTo>
                  <a:lnTo>
                    <a:pt x="311" y="31"/>
                  </a:lnTo>
                  <a:cubicBezTo>
                    <a:pt x="295" y="20"/>
                    <a:pt x="268" y="11"/>
                    <a:pt x="236" y="6"/>
                  </a:cubicBezTo>
                  <a:cubicBezTo>
                    <a:pt x="223" y="4"/>
                    <a:pt x="208" y="2"/>
                    <a:pt x="192" y="1"/>
                  </a:cubicBezTo>
                  <a:cubicBezTo>
                    <a:pt x="183" y="1"/>
                    <a:pt x="174" y="0"/>
                    <a:pt x="165" y="0"/>
                  </a:cubicBezTo>
                  <a:cubicBezTo>
                    <a:pt x="155" y="0"/>
                    <a:pt x="145" y="1"/>
                    <a:pt x="135" y="1"/>
                  </a:cubicBezTo>
                  <a:cubicBezTo>
                    <a:pt x="119" y="2"/>
                    <a:pt x="104" y="4"/>
                    <a:pt x="90" y="7"/>
                  </a:cubicBezTo>
                  <a:cubicBezTo>
                    <a:pt x="57" y="13"/>
                    <a:pt x="31" y="22"/>
                    <a:pt x="15" y="34"/>
                  </a:cubicBezTo>
                  <a:cubicBezTo>
                    <a:pt x="5" y="41"/>
                    <a:pt x="0" y="50"/>
                    <a:pt x="0" y="58"/>
                  </a:cubicBezTo>
                  <a:cubicBezTo>
                    <a:pt x="0" y="90"/>
                    <a:pt x="74" y="116"/>
                    <a:pt x="165" y="116"/>
                  </a:cubicBezTo>
                  <a:cubicBezTo>
                    <a:pt x="257" y="116"/>
                    <a:pt x="331" y="90"/>
                    <a:pt x="331" y="58"/>
                  </a:cubicBezTo>
                  <a:cubicBezTo>
                    <a:pt x="331" y="48"/>
                    <a:pt x="324" y="39"/>
                    <a:pt x="311" y="31"/>
                  </a:cubicBezTo>
                  <a:close/>
                </a:path>
              </a:pathLst>
            </a:custGeom>
            <a:solidFill>
              <a:srgbClr val="C1C1C1"/>
            </a:solidFill>
            <a:ln w="0">
              <a:no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grpSp>
      <p:sp>
        <p:nvSpPr>
          <p:cNvPr id="144" name="Oval 143">
            <a:extLst>
              <a:ext uri="{FF2B5EF4-FFF2-40B4-BE49-F238E27FC236}">
                <a16:creationId xmlns:a16="http://schemas.microsoft.com/office/drawing/2014/main" id="{94A69364-56C7-4D4D-9C85-4CA5842D3C0D}"/>
              </a:ext>
            </a:extLst>
          </p:cNvPr>
          <p:cNvSpPr/>
          <p:nvPr/>
        </p:nvSpPr>
        <p:spPr bwMode="auto">
          <a:xfrm>
            <a:off x="1216390" y="1637582"/>
            <a:ext cx="1325526" cy="1325526"/>
          </a:xfrm>
          <a:prstGeom prst="ellipse">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grpSp>
        <p:nvGrpSpPr>
          <p:cNvPr id="127" name="!!Customer">
            <a:extLst>
              <a:ext uri="{FF2B5EF4-FFF2-40B4-BE49-F238E27FC236}">
                <a16:creationId xmlns:a16="http://schemas.microsoft.com/office/drawing/2014/main" id="{AA939B51-1672-4C05-8AD5-46E7F31C00E5}"/>
              </a:ext>
            </a:extLst>
          </p:cNvPr>
          <p:cNvGrpSpPr>
            <a:grpSpLocks/>
          </p:cNvGrpSpPr>
          <p:nvPr/>
        </p:nvGrpSpPr>
        <p:grpSpPr>
          <a:xfrm>
            <a:off x="1540689" y="1951241"/>
            <a:ext cx="647291" cy="647291"/>
            <a:chOff x="7581998" y="4390189"/>
            <a:chExt cx="790948" cy="790948"/>
          </a:xfrm>
          <a:effectLst>
            <a:outerShdw blurRad="50800" dist="38100" dir="2700000" algn="tl" rotWithShape="0">
              <a:prstClr val="black">
                <a:alpha val="0"/>
              </a:prstClr>
            </a:outerShdw>
          </a:effectLst>
        </p:grpSpPr>
        <p:sp>
          <p:nvSpPr>
            <p:cNvPr id="128" name="Freeform 25">
              <a:extLst>
                <a:ext uri="{FF2B5EF4-FFF2-40B4-BE49-F238E27FC236}">
                  <a16:creationId xmlns:a16="http://schemas.microsoft.com/office/drawing/2014/main" id="{526719C0-97F0-424D-BB82-22AB1F85E030}"/>
                </a:ext>
              </a:extLst>
            </p:cNvPr>
            <p:cNvSpPr>
              <a:spLocks/>
            </p:cNvSpPr>
            <p:nvPr/>
          </p:nvSpPr>
          <p:spPr bwMode="auto">
            <a:xfrm>
              <a:off x="7581998" y="4390189"/>
              <a:ext cx="197737" cy="195482"/>
            </a:xfrm>
            <a:custGeom>
              <a:avLst/>
              <a:gdLst>
                <a:gd name="T0" fmla="*/ 0 w 106"/>
                <a:gd name="T1" fmla="*/ 0 h 105"/>
                <a:gd name="T2" fmla="*/ 0 w 106"/>
                <a:gd name="T3" fmla="*/ 0 h 105"/>
                <a:gd name="T4" fmla="*/ 0 w 106"/>
                <a:gd name="T5" fmla="*/ 105 h 105"/>
                <a:gd name="T6" fmla="*/ 26 w 106"/>
                <a:gd name="T7" fmla="*/ 105 h 105"/>
                <a:gd name="T8" fmla="*/ 26 w 106"/>
                <a:gd name="T9" fmla="*/ 26 h 105"/>
                <a:gd name="T10" fmla="*/ 106 w 106"/>
                <a:gd name="T11" fmla="*/ 26 h 105"/>
                <a:gd name="T12" fmla="*/ 106 w 106"/>
                <a:gd name="T13" fmla="*/ 0 h 105"/>
                <a:gd name="T14" fmla="*/ 0 w 106"/>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5">
                  <a:moveTo>
                    <a:pt x="0" y="0"/>
                  </a:moveTo>
                  <a:lnTo>
                    <a:pt x="0" y="0"/>
                  </a:lnTo>
                  <a:lnTo>
                    <a:pt x="0" y="105"/>
                  </a:lnTo>
                  <a:lnTo>
                    <a:pt x="26" y="105"/>
                  </a:lnTo>
                  <a:lnTo>
                    <a:pt x="26" y="26"/>
                  </a:lnTo>
                  <a:lnTo>
                    <a:pt x="106" y="26"/>
                  </a:lnTo>
                  <a:lnTo>
                    <a:pt x="106" y="0"/>
                  </a:lnTo>
                  <a:lnTo>
                    <a:pt x="0" y="0"/>
                  </a:lnTo>
                  <a:close/>
                </a:path>
              </a:pathLst>
            </a:custGeom>
            <a:solidFill>
              <a:srgbClr val="282828"/>
            </a:solidFill>
            <a:ln w="0">
              <a:noFill/>
              <a:prstDash val="solid"/>
              <a:round/>
              <a:headEnd/>
              <a:tailEnd/>
            </a:ln>
            <a:effectLst/>
          </p:spPr>
          <p:txBody>
            <a:bodyPr vert="horz" wrap="square" lIns="91427" tIns="45713" rIns="91427" bIns="45713" numCol="1" anchor="t" anchorCtr="0" compatLnSpc="1">
              <a:prstTxWarp prst="textNoShape">
                <a:avLst/>
              </a:prstTxWarp>
            </a:bodyPr>
            <a:lstStyle/>
            <a:p>
              <a:pPr defTabSz="914225"/>
              <a:endParaRPr lang="en-US" sz="1730">
                <a:solidFill>
                  <a:srgbClr val="000000"/>
                </a:solidFill>
                <a:latin typeface="Arial" panose="020B0604020202020204"/>
              </a:endParaRPr>
            </a:p>
          </p:txBody>
        </p:sp>
        <p:sp>
          <p:nvSpPr>
            <p:cNvPr id="129" name="Freeform 26">
              <a:extLst>
                <a:ext uri="{FF2B5EF4-FFF2-40B4-BE49-F238E27FC236}">
                  <a16:creationId xmlns:a16="http://schemas.microsoft.com/office/drawing/2014/main" id="{EA1A84EE-85EC-42A1-8531-291E797DACD0}"/>
                </a:ext>
              </a:extLst>
            </p:cNvPr>
            <p:cNvSpPr>
              <a:spLocks/>
            </p:cNvSpPr>
            <p:nvPr/>
          </p:nvSpPr>
          <p:spPr bwMode="auto">
            <a:xfrm>
              <a:off x="7581998" y="4985655"/>
              <a:ext cx="197737" cy="195482"/>
            </a:xfrm>
            <a:custGeom>
              <a:avLst/>
              <a:gdLst>
                <a:gd name="T0" fmla="*/ 0 w 106"/>
                <a:gd name="T1" fmla="*/ 0 h 106"/>
                <a:gd name="T2" fmla="*/ 0 w 106"/>
                <a:gd name="T3" fmla="*/ 0 h 106"/>
                <a:gd name="T4" fmla="*/ 0 w 106"/>
                <a:gd name="T5" fmla="*/ 106 h 106"/>
                <a:gd name="T6" fmla="*/ 106 w 106"/>
                <a:gd name="T7" fmla="*/ 106 h 106"/>
                <a:gd name="T8" fmla="*/ 106 w 106"/>
                <a:gd name="T9" fmla="*/ 80 h 106"/>
                <a:gd name="T10" fmla="*/ 26 w 106"/>
                <a:gd name="T11" fmla="*/ 80 h 106"/>
                <a:gd name="T12" fmla="*/ 26 w 106"/>
                <a:gd name="T13" fmla="*/ 0 h 106"/>
                <a:gd name="T14" fmla="*/ 0 w 106"/>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6">
                  <a:moveTo>
                    <a:pt x="0" y="0"/>
                  </a:moveTo>
                  <a:lnTo>
                    <a:pt x="0" y="0"/>
                  </a:lnTo>
                  <a:lnTo>
                    <a:pt x="0" y="106"/>
                  </a:lnTo>
                  <a:lnTo>
                    <a:pt x="106" y="106"/>
                  </a:lnTo>
                  <a:lnTo>
                    <a:pt x="106" y="80"/>
                  </a:lnTo>
                  <a:lnTo>
                    <a:pt x="26" y="80"/>
                  </a:lnTo>
                  <a:lnTo>
                    <a:pt x="26" y="0"/>
                  </a:lnTo>
                  <a:lnTo>
                    <a:pt x="0" y="0"/>
                  </a:lnTo>
                  <a:close/>
                </a:path>
              </a:pathLst>
            </a:custGeom>
            <a:solidFill>
              <a:srgbClr val="282828"/>
            </a:solidFill>
            <a:ln w="0">
              <a:noFill/>
              <a:prstDash val="solid"/>
              <a:round/>
              <a:headEnd/>
              <a:tailEnd/>
            </a:ln>
            <a:effectLst/>
          </p:spPr>
          <p:txBody>
            <a:bodyPr vert="horz" wrap="square" lIns="91427" tIns="45713" rIns="91427" bIns="45713" numCol="1" anchor="t" anchorCtr="0" compatLnSpc="1">
              <a:prstTxWarp prst="textNoShape">
                <a:avLst/>
              </a:prstTxWarp>
            </a:bodyPr>
            <a:lstStyle/>
            <a:p>
              <a:pPr defTabSz="914225"/>
              <a:endParaRPr lang="en-US" sz="1730">
                <a:solidFill>
                  <a:srgbClr val="000000"/>
                </a:solidFill>
                <a:latin typeface="Arial" panose="020B0604020202020204"/>
              </a:endParaRPr>
            </a:p>
          </p:txBody>
        </p:sp>
        <p:sp>
          <p:nvSpPr>
            <p:cNvPr id="130" name="Freeform 27">
              <a:extLst>
                <a:ext uri="{FF2B5EF4-FFF2-40B4-BE49-F238E27FC236}">
                  <a16:creationId xmlns:a16="http://schemas.microsoft.com/office/drawing/2014/main" id="{EE8D1B48-F339-4687-B268-D19E2A30C0E5}"/>
                </a:ext>
              </a:extLst>
            </p:cNvPr>
            <p:cNvSpPr>
              <a:spLocks/>
            </p:cNvSpPr>
            <p:nvPr/>
          </p:nvSpPr>
          <p:spPr bwMode="auto">
            <a:xfrm>
              <a:off x="8178205" y="4390189"/>
              <a:ext cx="194741" cy="195482"/>
            </a:xfrm>
            <a:custGeom>
              <a:avLst/>
              <a:gdLst>
                <a:gd name="T0" fmla="*/ 0 w 106"/>
                <a:gd name="T1" fmla="*/ 0 h 105"/>
                <a:gd name="T2" fmla="*/ 0 w 106"/>
                <a:gd name="T3" fmla="*/ 0 h 105"/>
                <a:gd name="T4" fmla="*/ 0 w 106"/>
                <a:gd name="T5" fmla="*/ 26 h 105"/>
                <a:gd name="T6" fmla="*/ 79 w 106"/>
                <a:gd name="T7" fmla="*/ 26 h 105"/>
                <a:gd name="T8" fmla="*/ 79 w 106"/>
                <a:gd name="T9" fmla="*/ 105 h 105"/>
                <a:gd name="T10" fmla="*/ 106 w 106"/>
                <a:gd name="T11" fmla="*/ 105 h 105"/>
                <a:gd name="T12" fmla="*/ 106 w 106"/>
                <a:gd name="T13" fmla="*/ 0 h 105"/>
                <a:gd name="T14" fmla="*/ 0 w 106"/>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5">
                  <a:moveTo>
                    <a:pt x="0" y="0"/>
                  </a:moveTo>
                  <a:lnTo>
                    <a:pt x="0" y="0"/>
                  </a:lnTo>
                  <a:lnTo>
                    <a:pt x="0" y="26"/>
                  </a:lnTo>
                  <a:lnTo>
                    <a:pt x="79" y="26"/>
                  </a:lnTo>
                  <a:lnTo>
                    <a:pt x="79" y="105"/>
                  </a:lnTo>
                  <a:lnTo>
                    <a:pt x="106" y="105"/>
                  </a:lnTo>
                  <a:lnTo>
                    <a:pt x="106" y="0"/>
                  </a:lnTo>
                  <a:lnTo>
                    <a:pt x="0" y="0"/>
                  </a:lnTo>
                  <a:close/>
                </a:path>
              </a:pathLst>
            </a:custGeom>
            <a:solidFill>
              <a:srgbClr val="282828"/>
            </a:solidFill>
            <a:ln w="0">
              <a:noFill/>
              <a:prstDash val="solid"/>
              <a:round/>
              <a:headEnd/>
              <a:tailEnd/>
            </a:ln>
            <a:effectLst/>
          </p:spPr>
          <p:txBody>
            <a:bodyPr vert="horz" wrap="square" lIns="91427" tIns="45713" rIns="91427" bIns="45713" numCol="1" anchor="t" anchorCtr="0" compatLnSpc="1">
              <a:prstTxWarp prst="textNoShape">
                <a:avLst/>
              </a:prstTxWarp>
            </a:bodyPr>
            <a:lstStyle/>
            <a:p>
              <a:pPr defTabSz="914225"/>
              <a:endParaRPr lang="en-US" sz="1730">
                <a:solidFill>
                  <a:srgbClr val="000000"/>
                </a:solidFill>
                <a:latin typeface="Arial" panose="020B0604020202020204"/>
              </a:endParaRPr>
            </a:p>
          </p:txBody>
        </p:sp>
        <p:sp>
          <p:nvSpPr>
            <p:cNvPr id="131" name="Freeform 28">
              <a:extLst>
                <a:ext uri="{FF2B5EF4-FFF2-40B4-BE49-F238E27FC236}">
                  <a16:creationId xmlns:a16="http://schemas.microsoft.com/office/drawing/2014/main" id="{3A559068-B8DB-4987-8B8B-3B5D3DB4F4A1}"/>
                </a:ext>
              </a:extLst>
            </p:cNvPr>
            <p:cNvSpPr>
              <a:spLocks/>
            </p:cNvSpPr>
            <p:nvPr/>
          </p:nvSpPr>
          <p:spPr bwMode="auto">
            <a:xfrm>
              <a:off x="8178205" y="4985655"/>
              <a:ext cx="194741" cy="195482"/>
            </a:xfrm>
            <a:custGeom>
              <a:avLst/>
              <a:gdLst>
                <a:gd name="T0" fmla="*/ 79 w 106"/>
                <a:gd name="T1" fmla="*/ 0 h 106"/>
                <a:gd name="T2" fmla="*/ 79 w 106"/>
                <a:gd name="T3" fmla="*/ 0 h 106"/>
                <a:gd name="T4" fmla="*/ 79 w 106"/>
                <a:gd name="T5" fmla="*/ 80 h 106"/>
                <a:gd name="T6" fmla="*/ 0 w 106"/>
                <a:gd name="T7" fmla="*/ 80 h 106"/>
                <a:gd name="T8" fmla="*/ 0 w 106"/>
                <a:gd name="T9" fmla="*/ 106 h 106"/>
                <a:gd name="T10" fmla="*/ 106 w 106"/>
                <a:gd name="T11" fmla="*/ 106 h 106"/>
                <a:gd name="T12" fmla="*/ 106 w 106"/>
                <a:gd name="T13" fmla="*/ 0 h 106"/>
                <a:gd name="T14" fmla="*/ 79 w 106"/>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6">
                  <a:moveTo>
                    <a:pt x="79" y="0"/>
                  </a:moveTo>
                  <a:lnTo>
                    <a:pt x="79" y="0"/>
                  </a:lnTo>
                  <a:lnTo>
                    <a:pt x="79" y="80"/>
                  </a:lnTo>
                  <a:lnTo>
                    <a:pt x="0" y="80"/>
                  </a:lnTo>
                  <a:lnTo>
                    <a:pt x="0" y="106"/>
                  </a:lnTo>
                  <a:lnTo>
                    <a:pt x="106" y="106"/>
                  </a:lnTo>
                  <a:lnTo>
                    <a:pt x="106" y="0"/>
                  </a:lnTo>
                  <a:lnTo>
                    <a:pt x="79" y="0"/>
                  </a:lnTo>
                  <a:close/>
                </a:path>
              </a:pathLst>
            </a:custGeom>
            <a:solidFill>
              <a:srgbClr val="282828"/>
            </a:solidFill>
            <a:ln w="0">
              <a:noFill/>
              <a:prstDash val="solid"/>
              <a:round/>
              <a:headEnd/>
              <a:tailEnd/>
            </a:ln>
            <a:effectLst/>
          </p:spPr>
          <p:txBody>
            <a:bodyPr vert="horz" wrap="square" lIns="91427" tIns="45713" rIns="91427" bIns="45713" numCol="1" anchor="t" anchorCtr="0" compatLnSpc="1">
              <a:prstTxWarp prst="textNoShape">
                <a:avLst/>
              </a:prstTxWarp>
            </a:bodyPr>
            <a:lstStyle/>
            <a:p>
              <a:pPr defTabSz="914225"/>
              <a:endParaRPr lang="en-US" sz="1730">
                <a:solidFill>
                  <a:srgbClr val="000000"/>
                </a:solidFill>
                <a:latin typeface="Arial" panose="020B0604020202020204"/>
              </a:endParaRPr>
            </a:p>
          </p:txBody>
        </p:sp>
        <p:sp>
          <p:nvSpPr>
            <p:cNvPr id="132" name="Freeform 29">
              <a:extLst>
                <a:ext uri="{FF2B5EF4-FFF2-40B4-BE49-F238E27FC236}">
                  <a16:creationId xmlns:a16="http://schemas.microsoft.com/office/drawing/2014/main" id="{AD236810-25E6-47E3-8D97-C1615AAF83B8}"/>
                </a:ext>
              </a:extLst>
            </p:cNvPr>
            <p:cNvSpPr>
              <a:spLocks/>
            </p:cNvSpPr>
            <p:nvPr/>
          </p:nvSpPr>
          <p:spPr bwMode="auto">
            <a:xfrm>
              <a:off x="7859708" y="4554456"/>
              <a:ext cx="232064" cy="232947"/>
            </a:xfrm>
            <a:custGeom>
              <a:avLst/>
              <a:gdLst>
                <a:gd name="T0" fmla="*/ 4 w 108"/>
                <a:gd name="T1" fmla="*/ 75 h 108"/>
                <a:gd name="T2" fmla="*/ 4 w 108"/>
                <a:gd name="T3" fmla="*/ 75 h 108"/>
                <a:gd name="T4" fmla="*/ 0 w 108"/>
                <a:gd name="T5" fmla="*/ 54 h 108"/>
                <a:gd name="T6" fmla="*/ 4 w 108"/>
                <a:gd name="T7" fmla="*/ 33 h 108"/>
                <a:gd name="T8" fmla="*/ 16 w 108"/>
                <a:gd name="T9" fmla="*/ 16 h 108"/>
                <a:gd name="T10" fmla="*/ 33 w 108"/>
                <a:gd name="T11" fmla="*/ 4 h 108"/>
                <a:gd name="T12" fmla="*/ 54 w 108"/>
                <a:gd name="T13" fmla="*/ 0 h 108"/>
                <a:gd name="T14" fmla="*/ 75 w 108"/>
                <a:gd name="T15" fmla="*/ 4 h 108"/>
                <a:gd name="T16" fmla="*/ 92 w 108"/>
                <a:gd name="T17" fmla="*/ 16 h 108"/>
                <a:gd name="T18" fmla="*/ 104 w 108"/>
                <a:gd name="T19" fmla="*/ 33 h 108"/>
                <a:gd name="T20" fmla="*/ 108 w 108"/>
                <a:gd name="T21" fmla="*/ 54 h 108"/>
                <a:gd name="T22" fmla="*/ 104 w 108"/>
                <a:gd name="T23" fmla="*/ 75 h 108"/>
                <a:gd name="T24" fmla="*/ 92 w 108"/>
                <a:gd name="T25" fmla="*/ 92 h 108"/>
                <a:gd name="T26" fmla="*/ 75 w 108"/>
                <a:gd name="T27" fmla="*/ 104 h 108"/>
                <a:gd name="T28" fmla="*/ 54 w 108"/>
                <a:gd name="T29" fmla="*/ 108 h 108"/>
                <a:gd name="T30" fmla="*/ 33 w 108"/>
                <a:gd name="T31" fmla="*/ 104 h 108"/>
                <a:gd name="T32" fmla="*/ 16 w 108"/>
                <a:gd name="T33" fmla="*/ 92 h 108"/>
                <a:gd name="T34" fmla="*/ 4 w 108"/>
                <a:gd name="T35" fmla="*/ 7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08">
                  <a:moveTo>
                    <a:pt x="4" y="75"/>
                  </a:moveTo>
                  <a:lnTo>
                    <a:pt x="4" y="75"/>
                  </a:lnTo>
                  <a:cubicBezTo>
                    <a:pt x="1" y="68"/>
                    <a:pt x="0" y="61"/>
                    <a:pt x="0" y="54"/>
                  </a:cubicBezTo>
                  <a:cubicBezTo>
                    <a:pt x="0" y="46"/>
                    <a:pt x="1" y="39"/>
                    <a:pt x="4" y="33"/>
                  </a:cubicBezTo>
                  <a:cubicBezTo>
                    <a:pt x="7" y="26"/>
                    <a:pt x="11" y="20"/>
                    <a:pt x="16" y="16"/>
                  </a:cubicBezTo>
                  <a:cubicBezTo>
                    <a:pt x="20" y="11"/>
                    <a:pt x="26" y="7"/>
                    <a:pt x="33" y="4"/>
                  </a:cubicBezTo>
                  <a:cubicBezTo>
                    <a:pt x="39" y="1"/>
                    <a:pt x="46" y="0"/>
                    <a:pt x="54" y="0"/>
                  </a:cubicBezTo>
                  <a:cubicBezTo>
                    <a:pt x="61" y="0"/>
                    <a:pt x="68" y="1"/>
                    <a:pt x="75" y="4"/>
                  </a:cubicBezTo>
                  <a:cubicBezTo>
                    <a:pt x="81" y="7"/>
                    <a:pt x="87" y="11"/>
                    <a:pt x="92" y="16"/>
                  </a:cubicBezTo>
                  <a:cubicBezTo>
                    <a:pt x="97" y="20"/>
                    <a:pt x="101" y="26"/>
                    <a:pt x="104" y="33"/>
                  </a:cubicBezTo>
                  <a:cubicBezTo>
                    <a:pt x="106" y="39"/>
                    <a:pt x="108" y="46"/>
                    <a:pt x="108" y="54"/>
                  </a:cubicBezTo>
                  <a:cubicBezTo>
                    <a:pt x="108" y="61"/>
                    <a:pt x="106" y="68"/>
                    <a:pt x="104" y="75"/>
                  </a:cubicBezTo>
                  <a:cubicBezTo>
                    <a:pt x="101" y="81"/>
                    <a:pt x="97" y="87"/>
                    <a:pt x="92" y="92"/>
                  </a:cubicBezTo>
                  <a:cubicBezTo>
                    <a:pt x="87" y="97"/>
                    <a:pt x="81" y="101"/>
                    <a:pt x="75" y="104"/>
                  </a:cubicBezTo>
                  <a:cubicBezTo>
                    <a:pt x="68" y="106"/>
                    <a:pt x="61" y="108"/>
                    <a:pt x="54" y="108"/>
                  </a:cubicBezTo>
                  <a:cubicBezTo>
                    <a:pt x="46" y="108"/>
                    <a:pt x="39" y="106"/>
                    <a:pt x="33" y="104"/>
                  </a:cubicBezTo>
                  <a:cubicBezTo>
                    <a:pt x="26" y="101"/>
                    <a:pt x="20" y="97"/>
                    <a:pt x="16" y="92"/>
                  </a:cubicBezTo>
                  <a:cubicBezTo>
                    <a:pt x="11" y="87"/>
                    <a:pt x="7" y="81"/>
                    <a:pt x="4" y="75"/>
                  </a:cubicBezTo>
                  <a:close/>
                </a:path>
              </a:pathLst>
            </a:custGeom>
            <a:solidFill>
              <a:srgbClr val="C1C1C1"/>
            </a:solidFill>
            <a:ln w="0">
              <a:noFill/>
              <a:prstDash val="solid"/>
              <a:round/>
              <a:headEnd/>
              <a:tailEnd/>
            </a:ln>
            <a:effectLst/>
          </p:spPr>
          <p:txBody>
            <a:bodyPr vert="horz" wrap="square" lIns="91427" tIns="45713" rIns="91427" bIns="45713" numCol="1" anchor="t" anchorCtr="0" compatLnSpc="1">
              <a:prstTxWarp prst="textNoShape">
                <a:avLst/>
              </a:prstTxWarp>
            </a:bodyPr>
            <a:lstStyle/>
            <a:p>
              <a:pPr defTabSz="914225"/>
              <a:endParaRPr lang="en-US" sz="1730">
                <a:solidFill>
                  <a:srgbClr val="000000"/>
                </a:solidFill>
                <a:latin typeface="Arial" panose="020B0604020202020204"/>
              </a:endParaRPr>
            </a:p>
          </p:txBody>
        </p:sp>
        <p:sp>
          <p:nvSpPr>
            <p:cNvPr id="133" name="Freeform 30">
              <a:extLst>
                <a:ext uri="{FF2B5EF4-FFF2-40B4-BE49-F238E27FC236}">
                  <a16:creationId xmlns:a16="http://schemas.microsoft.com/office/drawing/2014/main" id="{27F85502-BAEE-47FE-8480-42540EA9441A}"/>
                </a:ext>
              </a:extLst>
            </p:cNvPr>
            <p:cNvSpPr>
              <a:spLocks/>
            </p:cNvSpPr>
            <p:nvPr/>
          </p:nvSpPr>
          <p:spPr bwMode="auto">
            <a:xfrm>
              <a:off x="7800827" y="4846508"/>
              <a:ext cx="349828" cy="166886"/>
            </a:xfrm>
            <a:custGeom>
              <a:avLst/>
              <a:gdLst>
                <a:gd name="T0" fmla="*/ 0 w 162"/>
                <a:gd name="T1" fmla="*/ 77 h 77"/>
                <a:gd name="T2" fmla="*/ 0 w 162"/>
                <a:gd name="T3" fmla="*/ 77 h 77"/>
                <a:gd name="T4" fmla="*/ 6 w 162"/>
                <a:gd name="T5" fmla="*/ 49 h 77"/>
                <a:gd name="T6" fmla="*/ 23 w 162"/>
                <a:gd name="T7" fmla="*/ 24 h 77"/>
                <a:gd name="T8" fmla="*/ 49 w 162"/>
                <a:gd name="T9" fmla="*/ 6 h 77"/>
                <a:gd name="T10" fmla="*/ 81 w 162"/>
                <a:gd name="T11" fmla="*/ 0 h 77"/>
                <a:gd name="T12" fmla="*/ 113 w 162"/>
                <a:gd name="T13" fmla="*/ 6 h 77"/>
                <a:gd name="T14" fmla="*/ 139 w 162"/>
                <a:gd name="T15" fmla="*/ 23 h 77"/>
                <a:gd name="T16" fmla="*/ 156 w 162"/>
                <a:gd name="T17" fmla="*/ 49 h 77"/>
                <a:gd name="T18" fmla="*/ 162 w 162"/>
                <a:gd name="T19" fmla="*/ 77 h 77"/>
                <a:gd name="T20" fmla="*/ 0 w 162"/>
                <a:gd name="T2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77">
                  <a:moveTo>
                    <a:pt x="0" y="77"/>
                  </a:moveTo>
                  <a:lnTo>
                    <a:pt x="0" y="77"/>
                  </a:lnTo>
                  <a:cubicBezTo>
                    <a:pt x="0" y="67"/>
                    <a:pt x="2" y="58"/>
                    <a:pt x="6" y="49"/>
                  </a:cubicBezTo>
                  <a:cubicBezTo>
                    <a:pt x="10" y="39"/>
                    <a:pt x="16" y="31"/>
                    <a:pt x="23" y="24"/>
                  </a:cubicBezTo>
                  <a:cubicBezTo>
                    <a:pt x="30" y="16"/>
                    <a:pt x="39" y="11"/>
                    <a:pt x="49" y="6"/>
                  </a:cubicBezTo>
                  <a:cubicBezTo>
                    <a:pt x="59" y="2"/>
                    <a:pt x="69" y="0"/>
                    <a:pt x="81" y="0"/>
                  </a:cubicBezTo>
                  <a:cubicBezTo>
                    <a:pt x="92" y="0"/>
                    <a:pt x="103" y="2"/>
                    <a:pt x="113" y="6"/>
                  </a:cubicBezTo>
                  <a:cubicBezTo>
                    <a:pt x="123" y="10"/>
                    <a:pt x="131" y="16"/>
                    <a:pt x="139" y="23"/>
                  </a:cubicBezTo>
                  <a:cubicBezTo>
                    <a:pt x="146" y="31"/>
                    <a:pt x="152" y="39"/>
                    <a:pt x="156" y="49"/>
                  </a:cubicBezTo>
                  <a:cubicBezTo>
                    <a:pt x="159" y="58"/>
                    <a:pt x="161" y="67"/>
                    <a:pt x="162" y="77"/>
                  </a:cubicBezTo>
                  <a:lnTo>
                    <a:pt x="0" y="77"/>
                  </a:lnTo>
                  <a:close/>
                </a:path>
              </a:pathLst>
            </a:custGeom>
            <a:solidFill>
              <a:srgbClr val="0078D7"/>
            </a:solidFill>
            <a:ln w="0">
              <a:noFill/>
              <a:prstDash val="solid"/>
              <a:round/>
              <a:headEnd/>
              <a:tailEnd/>
            </a:ln>
            <a:effectLst/>
          </p:spPr>
          <p:txBody>
            <a:bodyPr vert="horz" wrap="square" lIns="91427" tIns="45713" rIns="91427" bIns="45713" numCol="1" anchor="t" anchorCtr="0" compatLnSpc="1">
              <a:prstTxWarp prst="textNoShape">
                <a:avLst/>
              </a:prstTxWarp>
            </a:bodyPr>
            <a:lstStyle/>
            <a:p>
              <a:pPr defTabSz="914225"/>
              <a:endParaRPr lang="en-US" sz="1730">
                <a:solidFill>
                  <a:srgbClr val="000000"/>
                </a:solidFill>
                <a:latin typeface="Arial" panose="020B0604020202020204"/>
              </a:endParaRPr>
            </a:p>
          </p:txBody>
        </p:sp>
      </p:grpSp>
      <p:sp>
        <p:nvSpPr>
          <p:cNvPr id="145" name="Oval 144">
            <a:extLst>
              <a:ext uri="{FF2B5EF4-FFF2-40B4-BE49-F238E27FC236}">
                <a16:creationId xmlns:a16="http://schemas.microsoft.com/office/drawing/2014/main" id="{84BDFEBE-2825-0348-91DD-D64BD6226912}"/>
              </a:ext>
            </a:extLst>
          </p:cNvPr>
          <p:cNvSpPr/>
          <p:nvPr/>
        </p:nvSpPr>
        <p:spPr bwMode="auto">
          <a:xfrm>
            <a:off x="4909986" y="5245434"/>
            <a:ext cx="1325526" cy="1325526"/>
          </a:xfrm>
          <a:prstGeom prst="ellipse">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grpSp>
        <p:nvGrpSpPr>
          <p:cNvPr id="134" name="!!Employee">
            <a:extLst>
              <a:ext uri="{FF2B5EF4-FFF2-40B4-BE49-F238E27FC236}">
                <a16:creationId xmlns:a16="http://schemas.microsoft.com/office/drawing/2014/main" id="{33F1B21B-19EA-42BB-86EA-5A5EFDA3D892}"/>
              </a:ext>
            </a:extLst>
          </p:cNvPr>
          <p:cNvGrpSpPr/>
          <p:nvPr/>
        </p:nvGrpSpPr>
        <p:grpSpPr>
          <a:xfrm>
            <a:off x="5207716" y="5463918"/>
            <a:ext cx="717658" cy="765621"/>
            <a:chOff x="3309100" y="1872647"/>
            <a:chExt cx="641350" cy="684213"/>
          </a:xfrm>
          <a:effectLst>
            <a:outerShdw blurRad="50800" dist="38100" dir="2700000" algn="tl" rotWithShape="0">
              <a:prstClr val="black">
                <a:alpha val="0"/>
              </a:prstClr>
            </a:outerShdw>
          </a:effectLst>
        </p:grpSpPr>
        <p:sp>
          <p:nvSpPr>
            <p:cNvPr id="135" name="Freeform 15">
              <a:extLst>
                <a:ext uri="{FF2B5EF4-FFF2-40B4-BE49-F238E27FC236}">
                  <a16:creationId xmlns:a16="http://schemas.microsoft.com/office/drawing/2014/main" id="{372325B6-23C9-42C5-8E87-510A621F2168}"/>
                </a:ext>
              </a:extLst>
            </p:cNvPr>
            <p:cNvSpPr>
              <a:spLocks noEditPoints="1"/>
            </p:cNvSpPr>
            <p:nvPr/>
          </p:nvSpPr>
          <p:spPr bwMode="auto">
            <a:xfrm>
              <a:off x="3309100" y="1996472"/>
              <a:ext cx="320675" cy="560388"/>
            </a:xfrm>
            <a:custGeom>
              <a:avLst/>
              <a:gdLst>
                <a:gd name="T0" fmla="*/ 54 w 163"/>
                <a:gd name="T1" fmla="*/ 54 h 285"/>
                <a:gd name="T2" fmla="*/ 54 w 163"/>
                <a:gd name="T3" fmla="*/ 54 h 285"/>
                <a:gd name="T4" fmla="*/ 27 w 163"/>
                <a:gd name="T5" fmla="*/ 54 h 285"/>
                <a:gd name="T6" fmla="*/ 27 w 163"/>
                <a:gd name="T7" fmla="*/ 27 h 285"/>
                <a:gd name="T8" fmla="*/ 54 w 163"/>
                <a:gd name="T9" fmla="*/ 27 h 285"/>
                <a:gd name="T10" fmla="*/ 54 w 163"/>
                <a:gd name="T11" fmla="*/ 54 h 285"/>
                <a:gd name="T12" fmla="*/ 54 w 163"/>
                <a:gd name="T13" fmla="*/ 108 h 285"/>
                <a:gd name="T14" fmla="*/ 54 w 163"/>
                <a:gd name="T15" fmla="*/ 108 h 285"/>
                <a:gd name="T16" fmla="*/ 27 w 163"/>
                <a:gd name="T17" fmla="*/ 108 h 285"/>
                <a:gd name="T18" fmla="*/ 27 w 163"/>
                <a:gd name="T19" fmla="*/ 81 h 285"/>
                <a:gd name="T20" fmla="*/ 54 w 163"/>
                <a:gd name="T21" fmla="*/ 81 h 285"/>
                <a:gd name="T22" fmla="*/ 54 w 163"/>
                <a:gd name="T23" fmla="*/ 108 h 285"/>
                <a:gd name="T24" fmla="*/ 54 w 163"/>
                <a:gd name="T25" fmla="*/ 163 h 285"/>
                <a:gd name="T26" fmla="*/ 54 w 163"/>
                <a:gd name="T27" fmla="*/ 163 h 285"/>
                <a:gd name="T28" fmla="*/ 27 w 163"/>
                <a:gd name="T29" fmla="*/ 163 h 285"/>
                <a:gd name="T30" fmla="*/ 27 w 163"/>
                <a:gd name="T31" fmla="*/ 135 h 285"/>
                <a:gd name="T32" fmla="*/ 54 w 163"/>
                <a:gd name="T33" fmla="*/ 135 h 285"/>
                <a:gd name="T34" fmla="*/ 54 w 163"/>
                <a:gd name="T35" fmla="*/ 163 h 285"/>
                <a:gd name="T36" fmla="*/ 54 w 163"/>
                <a:gd name="T37" fmla="*/ 217 h 285"/>
                <a:gd name="T38" fmla="*/ 54 w 163"/>
                <a:gd name="T39" fmla="*/ 217 h 285"/>
                <a:gd name="T40" fmla="*/ 27 w 163"/>
                <a:gd name="T41" fmla="*/ 217 h 285"/>
                <a:gd name="T42" fmla="*/ 27 w 163"/>
                <a:gd name="T43" fmla="*/ 190 h 285"/>
                <a:gd name="T44" fmla="*/ 54 w 163"/>
                <a:gd name="T45" fmla="*/ 190 h 285"/>
                <a:gd name="T46" fmla="*/ 54 w 163"/>
                <a:gd name="T47" fmla="*/ 217 h 285"/>
                <a:gd name="T48" fmla="*/ 54 w 163"/>
                <a:gd name="T49" fmla="*/ 271 h 285"/>
                <a:gd name="T50" fmla="*/ 54 w 163"/>
                <a:gd name="T51" fmla="*/ 271 h 285"/>
                <a:gd name="T52" fmla="*/ 27 w 163"/>
                <a:gd name="T53" fmla="*/ 271 h 285"/>
                <a:gd name="T54" fmla="*/ 27 w 163"/>
                <a:gd name="T55" fmla="*/ 244 h 285"/>
                <a:gd name="T56" fmla="*/ 54 w 163"/>
                <a:gd name="T57" fmla="*/ 244 h 285"/>
                <a:gd name="T58" fmla="*/ 54 w 163"/>
                <a:gd name="T59" fmla="*/ 271 h 285"/>
                <a:gd name="T60" fmla="*/ 81 w 163"/>
                <a:gd name="T61" fmla="*/ 27 h 285"/>
                <a:gd name="T62" fmla="*/ 81 w 163"/>
                <a:gd name="T63" fmla="*/ 27 h 285"/>
                <a:gd name="T64" fmla="*/ 163 w 163"/>
                <a:gd name="T65" fmla="*/ 27 h 285"/>
                <a:gd name="T66" fmla="*/ 163 w 163"/>
                <a:gd name="T67" fmla="*/ 0 h 285"/>
                <a:gd name="T68" fmla="*/ 0 w 163"/>
                <a:gd name="T69" fmla="*/ 0 h 285"/>
                <a:gd name="T70" fmla="*/ 0 w 163"/>
                <a:gd name="T71" fmla="*/ 285 h 285"/>
                <a:gd name="T72" fmla="*/ 81 w 163"/>
                <a:gd name="T73" fmla="*/ 285 h 285"/>
                <a:gd name="T74" fmla="*/ 81 w 163"/>
                <a:gd name="T75" fmla="*/ 2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3" h="285">
                  <a:moveTo>
                    <a:pt x="54" y="54"/>
                  </a:moveTo>
                  <a:lnTo>
                    <a:pt x="54" y="54"/>
                  </a:lnTo>
                  <a:lnTo>
                    <a:pt x="27" y="54"/>
                  </a:lnTo>
                  <a:lnTo>
                    <a:pt x="27" y="27"/>
                  </a:lnTo>
                  <a:lnTo>
                    <a:pt x="54" y="27"/>
                  </a:lnTo>
                  <a:lnTo>
                    <a:pt x="54" y="54"/>
                  </a:lnTo>
                  <a:close/>
                  <a:moveTo>
                    <a:pt x="54" y="108"/>
                  </a:moveTo>
                  <a:lnTo>
                    <a:pt x="54" y="108"/>
                  </a:lnTo>
                  <a:lnTo>
                    <a:pt x="27" y="108"/>
                  </a:lnTo>
                  <a:lnTo>
                    <a:pt x="27" y="81"/>
                  </a:lnTo>
                  <a:lnTo>
                    <a:pt x="54" y="81"/>
                  </a:lnTo>
                  <a:lnTo>
                    <a:pt x="54" y="108"/>
                  </a:lnTo>
                  <a:close/>
                  <a:moveTo>
                    <a:pt x="54" y="163"/>
                  </a:moveTo>
                  <a:lnTo>
                    <a:pt x="54" y="163"/>
                  </a:lnTo>
                  <a:lnTo>
                    <a:pt x="27" y="163"/>
                  </a:lnTo>
                  <a:lnTo>
                    <a:pt x="27" y="135"/>
                  </a:lnTo>
                  <a:lnTo>
                    <a:pt x="54" y="135"/>
                  </a:lnTo>
                  <a:lnTo>
                    <a:pt x="54" y="163"/>
                  </a:lnTo>
                  <a:close/>
                  <a:moveTo>
                    <a:pt x="54" y="217"/>
                  </a:moveTo>
                  <a:lnTo>
                    <a:pt x="54" y="217"/>
                  </a:lnTo>
                  <a:lnTo>
                    <a:pt x="27" y="217"/>
                  </a:lnTo>
                  <a:lnTo>
                    <a:pt x="27" y="190"/>
                  </a:lnTo>
                  <a:lnTo>
                    <a:pt x="54" y="190"/>
                  </a:lnTo>
                  <a:lnTo>
                    <a:pt x="54" y="217"/>
                  </a:lnTo>
                  <a:close/>
                  <a:moveTo>
                    <a:pt x="54" y="271"/>
                  </a:moveTo>
                  <a:lnTo>
                    <a:pt x="54" y="271"/>
                  </a:lnTo>
                  <a:lnTo>
                    <a:pt x="27" y="271"/>
                  </a:lnTo>
                  <a:lnTo>
                    <a:pt x="27" y="244"/>
                  </a:lnTo>
                  <a:lnTo>
                    <a:pt x="54" y="244"/>
                  </a:lnTo>
                  <a:lnTo>
                    <a:pt x="54" y="271"/>
                  </a:lnTo>
                  <a:close/>
                  <a:moveTo>
                    <a:pt x="81" y="27"/>
                  </a:moveTo>
                  <a:lnTo>
                    <a:pt x="81" y="27"/>
                  </a:lnTo>
                  <a:lnTo>
                    <a:pt x="163" y="27"/>
                  </a:lnTo>
                  <a:lnTo>
                    <a:pt x="163" y="0"/>
                  </a:lnTo>
                  <a:lnTo>
                    <a:pt x="0" y="0"/>
                  </a:lnTo>
                  <a:lnTo>
                    <a:pt x="0" y="285"/>
                  </a:lnTo>
                  <a:lnTo>
                    <a:pt x="81" y="285"/>
                  </a:lnTo>
                  <a:lnTo>
                    <a:pt x="81" y="27"/>
                  </a:lnTo>
                  <a:close/>
                </a:path>
              </a:pathLst>
            </a:custGeom>
            <a:solidFill>
              <a:srgbClr val="0070C0"/>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sz="1730">
                <a:solidFill>
                  <a:srgbClr val="000000"/>
                </a:solidFill>
                <a:latin typeface="Arial" panose="020B0604020202020204"/>
              </a:endParaRPr>
            </a:p>
          </p:txBody>
        </p:sp>
        <p:sp>
          <p:nvSpPr>
            <p:cNvPr id="136" name="Freeform 16">
              <a:extLst>
                <a:ext uri="{FF2B5EF4-FFF2-40B4-BE49-F238E27FC236}">
                  <a16:creationId xmlns:a16="http://schemas.microsoft.com/office/drawing/2014/main" id="{D315C0E0-784B-45F1-911B-5BAA64070135}"/>
                </a:ext>
              </a:extLst>
            </p:cNvPr>
            <p:cNvSpPr>
              <a:spLocks noEditPoints="1"/>
            </p:cNvSpPr>
            <p:nvPr/>
          </p:nvSpPr>
          <p:spPr bwMode="auto">
            <a:xfrm>
              <a:off x="3521825" y="2102835"/>
              <a:ext cx="266700" cy="454025"/>
            </a:xfrm>
            <a:custGeom>
              <a:avLst/>
              <a:gdLst>
                <a:gd name="T0" fmla="*/ 82 w 136"/>
                <a:gd name="T1" fmla="*/ 81 h 231"/>
                <a:gd name="T2" fmla="*/ 82 w 136"/>
                <a:gd name="T3" fmla="*/ 81 h 231"/>
                <a:gd name="T4" fmla="*/ 109 w 136"/>
                <a:gd name="T5" fmla="*/ 81 h 231"/>
                <a:gd name="T6" fmla="*/ 109 w 136"/>
                <a:gd name="T7" fmla="*/ 109 h 231"/>
                <a:gd name="T8" fmla="*/ 82 w 136"/>
                <a:gd name="T9" fmla="*/ 109 h 231"/>
                <a:gd name="T10" fmla="*/ 82 w 136"/>
                <a:gd name="T11" fmla="*/ 81 h 231"/>
                <a:gd name="T12" fmla="*/ 55 w 136"/>
                <a:gd name="T13" fmla="*/ 54 h 231"/>
                <a:gd name="T14" fmla="*/ 55 w 136"/>
                <a:gd name="T15" fmla="*/ 54 h 231"/>
                <a:gd name="T16" fmla="*/ 28 w 136"/>
                <a:gd name="T17" fmla="*/ 54 h 231"/>
                <a:gd name="T18" fmla="*/ 28 w 136"/>
                <a:gd name="T19" fmla="*/ 27 h 231"/>
                <a:gd name="T20" fmla="*/ 55 w 136"/>
                <a:gd name="T21" fmla="*/ 27 h 231"/>
                <a:gd name="T22" fmla="*/ 55 w 136"/>
                <a:gd name="T23" fmla="*/ 54 h 231"/>
                <a:gd name="T24" fmla="*/ 55 w 136"/>
                <a:gd name="T25" fmla="*/ 109 h 231"/>
                <a:gd name="T26" fmla="*/ 55 w 136"/>
                <a:gd name="T27" fmla="*/ 109 h 231"/>
                <a:gd name="T28" fmla="*/ 28 w 136"/>
                <a:gd name="T29" fmla="*/ 109 h 231"/>
                <a:gd name="T30" fmla="*/ 28 w 136"/>
                <a:gd name="T31" fmla="*/ 81 h 231"/>
                <a:gd name="T32" fmla="*/ 55 w 136"/>
                <a:gd name="T33" fmla="*/ 81 h 231"/>
                <a:gd name="T34" fmla="*/ 55 w 136"/>
                <a:gd name="T35" fmla="*/ 109 h 231"/>
                <a:gd name="T36" fmla="*/ 82 w 136"/>
                <a:gd name="T37" fmla="*/ 27 h 231"/>
                <a:gd name="T38" fmla="*/ 82 w 136"/>
                <a:gd name="T39" fmla="*/ 27 h 231"/>
                <a:gd name="T40" fmla="*/ 109 w 136"/>
                <a:gd name="T41" fmla="*/ 27 h 231"/>
                <a:gd name="T42" fmla="*/ 109 w 136"/>
                <a:gd name="T43" fmla="*/ 54 h 231"/>
                <a:gd name="T44" fmla="*/ 82 w 136"/>
                <a:gd name="T45" fmla="*/ 54 h 231"/>
                <a:gd name="T46" fmla="*/ 82 w 136"/>
                <a:gd name="T47" fmla="*/ 27 h 231"/>
                <a:gd name="T48" fmla="*/ 136 w 136"/>
                <a:gd name="T49" fmla="*/ 231 h 231"/>
                <a:gd name="T50" fmla="*/ 136 w 136"/>
                <a:gd name="T51" fmla="*/ 231 h 231"/>
                <a:gd name="T52" fmla="*/ 136 w 136"/>
                <a:gd name="T53" fmla="*/ 0 h 231"/>
                <a:gd name="T54" fmla="*/ 0 w 136"/>
                <a:gd name="T55" fmla="*/ 0 h 231"/>
                <a:gd name="T56" fmla="*/ 0 w 136"/>
                <a:gd name="T57" fmla="*/ 231 h 231"/>
                <a:gd name="T58" fmla="*/ 28 w 136"/>
                <a:gd name="T59" fmla="*/ 231 h 231"/>
                <a:gd name="T60" fmla="*/ 28 w 136"/>
                <a:gd name="T61" fmla="*/ 136 h 231"/>
                <a:gd name="T62" fmla="*/ 109 w 136"/>
                <a:gd name="T63" fmla="*/ 136 h 231"/>
                <a:gd name="T64" fmla="*/ 109 w 136"/>
                <a:gd name="T65" fmla="*/ 231 h 231"/>
                <a:gd name="T66" fmla="*/ 136 w 136"/>
                <a:gd name="T67"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 h="231">
                  <a:moveTo>
                    <a:pt x="82" y="81"/>
                  </a:moveTo>
                  <a:lnTo>
                    <a:pt x="82" y="81"/>
                  </a:lnTo>
                  <a:lnTo>
                    <a:pt x="109" y="81"/>
                  </a:lnTo>
                  <a:lnTo>
                    <a:pt x="109" y="109"/>
                  </a:lnTo>
                  <a:lnTo>
                    <a:pt x="82" y="109"/>
                  </a:lnTo>
                  <a:lnTo>
                    <a:pt x="82" y="81"/>
                  </a:lnTo>
                  <a:close/>
                  <a:moveTo>
                    <a:pt x="55" y="54"/>
                  </a:moveTo>
                  <a:lnTo>
                    <a:pt x="55" y="54"/>
                  </a:lnTo>
                  <a:lnTo>
                    <a:pt x="28" y="54"/>
                  </a:lnTo>
                  <a:lnTo>
                    <a:pt x="28" y="27"/>
                  </a:lnTo>
                  <a:lnTo>
                    <a:pt x="55" y="27"/>
                  </a:lnTo>
                  <a:lnTo>
                    <a:pt x="55" y="54"/>
                  </a:lnTo>
                  <a:close/>
                  <a:moveTo>
                    <a:pt x="55" y="109"/>
                  </a:moveTo>
                  <a:lnTo>
                    <a:pt x="55" y="109"/>
                  </a:lnTo>
                  <a:lnTo>
                    <a:pt x="28" y="109"/>
                  </a:lnTo>
                  <a:lnTo>
                    <a:pt x="28" y="81"/>
                  </a:lnTo>
                  <a:lnTo>
                    <a:pt x="55" y="81"/>
                  </a:lnTo>
                  <a:lnTo>
                    <a:pt x="55" y="109"/>
                  </a:lnTo>
                  <a:close/>
                  <a:moveTo>
                    <a:pt x="82" y="27"/>
                  </a:moveTo>
                  <a:lnTo>
                    <a:pt x="82" y="27"/>
                  </a:lnTo>
                  <a:lnTo>
                    <a:pt x="109" y="27"/>
                  </a:lnTo>
                  <a:lnTo>
                    <a:pt x="109" y="54"/>
                  </a:lnTo>
                  <a:lnTo>
                    <a:pt x="82" y="54"/>
                  </a:lnTo>
                  <a:lnTo>
                    <a:pt x="82" y="27"/>
                  </a:lnTo>
                  <a:close/>
                  <a:moveTo>
                    <a:pt x="136" y="231"/>
                  </a:moveTo>
                  <a:lnTo>
                    <a:pt x="136" y="231"/>
                  </a:lnTo>
                  <a:lnTo>
                    <a:pt x="136" y="0"/>
                  </a:lnTo>
                  <a:lnTo>
                    <a:pt x="0" y="0"/>
                  </a:lnTo>
                  <a:lnTo>
                    <a:pt x="0" y="231"/>
                  </a:lnTo>
                  <a:lnTo>
                    <a:pt x="28" y="231"/>
                  </a:lnTo>
                  <a:lnTo>
                    <a:pt x="28" y="136"/>
                  </a:lnTo>
                  <a:lnTo>
                    <a:pt x="109" y="136"/>
                  </a:lnTo>
                  <a:lnTo>
                    <a:pt x="109" y="231"/>
                  </a:lnTo>
                  <a:lnTo>
                    <a:pt x="136" y="231"/>
                  </a:lnTo>
                  <a:close/>
                </a:path>
              </a:pathLst>
            </a:custGeom>
            <a:solidFill>
              <a:srgbClr val="282828"/>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sz="1730">
                <a:solidFill>
                  <a:srgbClr val="000000"/>
                </a:solidFill>
                <a:latin typeface="Arial" panose="020B0604020202020204"/>
              </a:endParaRPr>
            </a:p>
          </p:txBody>
        </p:sp>
        <p:sp>
          <p:nvSpPr>
            <p:cNvPr id="137" name="Freeform 17">
              <a:extLst>
                <a:ext uri="{FF2B5EF4-FFF2-40B4-BE49-F238E27FC236}">
                  <a16:creationId xmlns:a16="http://schemas.microsoft.com/office/drawing/2014/main" id="{E32E5886-7BBA-4776-9BE2-F9601B64B909}"/>
                </a:ext>
              </a:extLst>
            </p:cNvPr>
            <p:cNvSpPr>
              <a:spLocks/>
            </p:cNvSpPr>
            <p:nvPr/>
          </p:nvSpPr>
          <p:spPr bwMode="auto">
            <a:xfrm>
              <a:off x="3629775" y="2423510"/>
              <a:ext cx="52387" cy="133350"/>
            </a:xfrm>
            <a:custGeom>
              <a:avLst/>
              <a:gdLst>
                <a:gd name="T0" fmla="*/ 27 w 27"/>
                <a:gd name="T1" fmla="*/ 0 h 68"/>
                <a:gd name="T2" fmla="*/ 27 w 27"/>
                <a:gd name="T3" fmla="*/ 0 h 68"/>
                <a:gd name="T4" fmla="*/ 0 w 27"/>
                <a:gd name="T5" fmla="*/ 0 h 68"/>
                <a:gd name="T6" fmla="*/ 0 w 27"/>
                <a:gd name="T7" fmla="*/ 68 h 68"/>
                <a:gd name="T8" fmla="*/ 27 w 27"/>
                <a:gd name="T9" fmla="*/ 68 h 68"/>
                <a:gd name="T10" fmla="*/ 27 w 27"/>
                <a:gd name="T11" fmla="*/ 0 h 68"/>
              </a:gdLst>
              <a:ahLst/>
              <a:cxnLst>
                <a:cxn ang="0">
                  <a:pos x="T0" y="T1"/>
                </a:cxn>
                <a:cxn ang="0">
                  <a:pos x="T2" y="T3"/>
                </a:cxn>
                <a:cxn ang="0">
                  <a:pos x="T4" y="T5"/>
                </a:cxn>
                <a:cxn ang="0">
                  <a:pos x="T6" y="T7"/>
                </a:cxn>
                <a:cxn ang="0">
                  <a:pos x="T8" y="T9"/>
                </a:cxn>
                <a:cxn ang="0">
                  <a:pos x="T10" y="T11"/>
                </a:cxn>
              </a:cxnLst>
              <a:rect l="0" t="0" r="r" b="b"/>
              <a:pathLst>
                <a:path w="27" h="68">
                  <a:moveTo>
                    <a:pt x="27" y="0"/>
                  </a:moveTo>
                  <a:lnTo>
                    <a:pt x="27" y="0"/>
                  </a:lnTo>
                  <a:lnTo>
                    <a:pt x="0" y="0"/>
                  </a:lnTo>
                  <a:lnTo>
                    <a:pt x="0" y="68"/>
                  </a:lnTo>
                  <a:lnTo>
                    <a:pt x="27" y="68"/>
                  </a:lnTo>
                  <a:lnTo>
                    <a:pt x="27" y="0"/>
                  </a:lnTo>
                  <a:close/>
                </a:path>
              </a:pathLst>
            </a:custGeom>
            <a:solidFill>
              <a:srgbClr val="50E6FF"/>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sz="1730">
                <a:solidFill>
                  <a:srgbClr val="000000"/>
                </a:solidFill>
                <a:latin typeface="Arial" panose="020B0604020202020204"/>
              </a:endParaRPr>
            </a:p>
          </p:txBody>
        </p:sp>
        <p:sp>
          <p:nvSpPr>
            <p:cNvPr id="138" name="Freeform 18">
              <a:extLst>
                <a:ext uri="{FF2B5EF4-FFF2-40B4-BE49-F238E27FC236}">
                  <a16:creationId xmlns:a16="http://schemas.microsoft.com/office/drawing/2014/main" id="{963C7655-0F59-41BA-95C4-0728D3BDAC74}"/>
                </a:ext>
              </a:extLst>
            </p:cNvPr>
            <p:cNvSpPr>
              <a:spLocks/>
            </p:cNvSpPr>
            <p:nvPr/>
          </p:nvSpPr>
          <p:spPr bwMode="auto">
            <a:xfrm>
              <a:off x="3788525" y="1872647"/>
              <a:ext cx="161925" cy="684213"/>
            </a:xfrm>
            <a:custGeom>
              <a:avLst/>
              <a:gdLst>
                <a:gd name="T0" fmla="*/ 82 w 82"/>
                <a:gd name="T1" fmla="*/ 348 h 348"/>
                <a:gd name="T2" fmla="*/ 82 w 82"/>
                <a:gd name="T3" fmla="*/ 348 h 348"/>
                <a:gd name="T4" fmla="*/ 82 w 82"/>
                <a:gd name="T5" fmla="*/ 82 h 348"/>
                <a:gd name="T6" fmla="*/ 0 w 82"/>
                <a:gd name="T7" fmla="*/ 0 h 348"/>
                <a:gd name="T8" fmla="*/ 0 w 82"/>
                <a:gd name="T9" fmla="*/ 90 h 348"/>
                <a:gd name="T10" fmla="*/ 27 w 82"/>
                <a:gd name="T11" fmla="*/ 90 h 348"/>
                <a:gd name="T12" fmla="*/ 27 w 82"/>
                <a:gd name="T13" fmla="*/ 348 h 348"/>
                <a:gd name="T14" fmla="*/ 82 w 82"/>
                <a:gd name="T15" fmla="*/ 348 h 3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348">
                  <a:moveTo>
                    <a:pt x="82" y="348"/>
                  </a:moveTo>
                  <a:lnTo>
                    <a:pt x="82" y="348"/>
                  </a:lnTo>
                  <a:lnTo>
                    <a:pt x="82" y="82"/>
                  </a:lnTo>
                  <a:lnTo>
                    <a:pt x="0" y="0"/>
                  </a:lnTo>
                  <a:lnTo>
                    <a:pt x="0" y="90"/>
                  </a:lnTo>
                  <a:lnTo>
                    <a:pt x="27" y="90"/>
                  </a:lnTo>
                  <a:lnTo>
                    <a:pt x="27" y="348"/>
                  </a:lnTo>
                  <a:lnTo>
                    <a:pt x="82" y="348"/>
                  </a:lnTo>
                  <a:close/>
                </a:path>
              </a:pathLst>
            </a:custGeom>
            <a:solidFill>
              <a:srgbClr val="C1C1C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sz="1730">
                <a:solidFill>
                  <a:srgbClr val="000000"/>
                </a:solidFill>
                <a:latin typeface="Arial" panose="020B0604020202020204"/>
              </a:endParaRPr>
            </a:p>
          </p:txBody>
        </p:sp>
      </p:grpSp>
      <p:grpSp>
        <p:nvGrpSpPr>
          <p:cNvPr id="3" name="Group 2">
            <a:extLst>
              <a:ext uri="{FF2B5EF4-FFF2-40B4-BE49-F238E27FC236}">
                <a16:creationId xmlns:a16="http://schemas.microsoft.com/office/drawing/2014/main" id="{64F666E5-9F49-4457-B13B-E7C746F53A5E}"/>
              </a:ext>
            </a:extLst>
          </p:cNvPr>
          <p:cNvGrpSpPr/>
          <p:nvPr/>
        </p:nvGrpSpPr>
        <p:grpSpPr>
          <a:xfrm>
            <a:off x="6059540" y="5584425"/>
            <a:ext cx="1133268" cy="710742"/>
            <a:chOff x="4715098" y="6931462"/>
            <a:chExt cx="1269672" cy="796289"/>
          </a:xfrm>
        </p:grpSpPr>
        <p:sp useBgFill="1">
          <p:nvSpPr>
            <p:cNvPr id="169" name="Rectangle: Rounded Corners 168">
              <a:extLst>
                <a:ext uri="{FF2B5EF4-FFF2-40B4-BE49-F238E27FC236}">
                  <a16:creationId xmlns:a16="http://schemas.microsoft.com/office/drawing/2014/main" id="{A1F8092F-D5E1-4402-A555-3BDF0847BF1B}"/>
                </a:ext>
              </a:extLst>
            </p:cNvPr>
            <p:cNvSpPr/>
            <p:nvPr/>
          </p:nvSpPr>
          <p:spPr bwMode="auto">
            <a:xfrm>
              <a:off x="4730750" y="6931462"/>
              <a:ext cx="1238250" cy="795661"/>
            </a:xfrm>
            <a:prstGeom prst="roundRect">
              <a:avLst>
                <a:gd name="adj" fmla="val 8686"/>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41" name="Picture 39">
              <a:extLst>
                <a:ext uri="{FF2B5EF4-FFF2-40B4-BE49-F238E27FC236}">
                  <a16:creationId xmlns:a16="http://schemas.microsoft.com/office/drawing/2014/main" id="{C09A675F-CFD4-CC41-9681-A71DE96C4717}"/>
                </a:ext>
              </a:extLst>
            </p:cNvPr>
            <p:cNvPicPr>
              <a:picLocks noChangeAspect="1"/>
            </p:cNvPicPr>
            <p:nvPr/>
          </p:nvPicPr>
          <p:blipFill>
            <a:blip r:embed="rId24">
              <a:extLst>
                <a:ext uri="{96DAC541-7B7A-43D3-8B79-37D633B846F1}">
                  <asvg:svgBlip xmlns:asvg="http://schemas.microsoft.com/office/drawing/2016/SVG/main" r:embed="rId25"/>
                </a:ext>
              </a:extLst>
            </a:blip>
            <a:srcRect/>
            <a:stretch/>
          </p:blipFill>
          <p:spPr>
            <a:xfrm>
              <a:off x="4715098" y="6932090"/>
              <a:ext cx="1269672" cy="795661"/>
            </a:xfrm>
            <a:prstGeom prst="rect">
              <a:avLst/>
            </a:prstGeom>
          </p:spPr>
        </p:pic>
      </p:grpSp>
    </p:spTree>
    <p:extLst>
      <p:ext uri="{BB962C8B-B14F-4D97-AF65-F5344CB8AC3E}">
        <p14:creationId xmlns:p14="http://schemas.microsoft.com/office/powerpoint/2010/main" val="125220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1FF0-C1EB-4001-9FCB-5A6BA7506957}"/>
              </a:ext>
            </a:extLst>
          </p:cNvPr>
          <p:cNvSpPr>
            <a:spLocks noGrp="1"/>
          </p:cNvSpPr>
          <p:nvPr>
            <p:ph type="title"/>
          </p:nvPr>
        </p:nvSpPr>
        <p:spPr/>
        <p:txBody>
          <a:bodyPr/>
          <a:lstStyle/>
          <a:p>
            <a:r>
              <a:rPr lang="en-US"/>
              <a:t>Questions?</a:t>
            </a:r>
          </a:p>
        </p:txBody>
      </p:sp>
      <p:sp>
        <p:nvSpPr>
          <p:cNvPr id="5" name="Text Placeholder 4">
            <a:extLst>
              <a:ext uri="{FF2B5EF4-FFF2-40B4-BE49-F238E27FC236}">
                <a16:creationId xmlns:a16="http://schemas.microsoft.com/office/drawing/2014/main" id="{F8FEBE74-E5B4-4B0E-A5CE-6C35DD9D502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2634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C5E119-DBC8-425B-AF67-818BF1A6835B}"/>
              </a:ext>
            </a:extLst>
          </p:cNvPr>
          <p:cNvSpPr>
            <a:spLocks noGrp="1"/>
          </p:cNvSpPr>
          <p:nvPr>
            <p:ph type="title"/>
          </p:nvPr>
        </p:nvSpPr>
        <p:spPr>
          <a:xfrm>
            <a:off x="584200" y="2305840"/>
            <a:ext cx="3468956" cy="3963193"/>
          </a:xfrm>
        </p:spPr>
        <p:txBody>
          <a:bodyPr/>
          <a:lstStyle/>
          <a:p>
            <a:r>
              <a:rPr lang="en-US"/>
              <a:t>Agenda</a:t>
            </a:r>
          </a:p>
        </p:txBody>
      </p:sp>
      <p:sp>
        <p:nvSpPr>
          <p:cNvPr id="6" name="Text Placeholder 5">
            <a:extLst>
              <a:ext uri="{FF2B5EF4-FFF2-40B4-BE49-F238E27FC236}">
                <a16:creationId xmlns:a16="http://schemas.microsoft.com/office/drawing/2014/main" id="{51E69CFF-F4D2-4D1D-8F89-9A2AA44832BE}"/>
              </a:ext>
            </a:extLst>
          </p:cNvPr>
          <p:cNvSpPr>
            <a:spLocks noGrp="1"/>
          </p:cNvSpPr>
          <p:nvPr>
            <p:ph type="body" sz="quarter" idx="10"/>
          </p:nvPr>
        </p:nvSpPr>
        <p:spPr>
          <a:xfrm>
            <a:off x="4646613" y="2446338"/>
            <a:ext cx="6961187" cy="3447098"/>
          </a:xfrm>
        </p:spPr>
        <p:txBody>
          <a:bodyPr vert="horz" wrap="square" lIns="0" tIns="0" rIns="0" bIns="0" rtlCol="0" anchor="t">
            <a:spAutoFit/>
          </a:bodyPr>
          <a:lstStyle/>
          <a:p>
            <a:r>
              <a:rPr lang="en-US" sz="2000" dirty="0">
                <a:cs typeface="Segoe UI"/>
              </a:rPr>
              <a:t>Microsoft identity platform Overview</a:t>
            </a:r>
          </a:p>
          <a:p>
            <a:r>
              <a:rPr lang="en-US" sz="2000" dirty="0">
                <a:cs typeface="Segoe UI"/>
              </a:rPr>
              <a:t>Adding Authentication to an App</a:t>
            </a:r>
          </a:p>
          <a:p>
            <a:r>
              <a:rPr lang="en-US" sz="2000" dirty="0">
                <a:cs typeface="Segoe UI"/>
              </a:rPr>
              <a:t>Modern Authentication Foundation</a:t>
            </a:r>
          </a:p>
          <a:p>
            <a:r>
              <a:rPr lang="en-US" sz="2000" dirty="0">
                <a:cs typeface="Segoe UI"/>
              </a:rPr>
              <a:t>Token Customization</a:t>
            </a:r>
          </a:p>
          <a:p>
            <a:r>
              <a:rPr lang="en-US" sz="2000" dirty="0">
                <a:cs typeface="Segoe UI"/>
              </a:rPr>
              <a:t>Modern Authorization Foundation</a:t>
            </a:r>
          </a:p>
          <a:p>
            <a:r>
              <a:rPr lang="en-US" sz="2000" dirty="0">
                <a:cs typeface="Segoe UI"/>
              </a:rPr>
              <a:t>Protecting an API</a:t>
            </a:r>
          </a:p>
          <a:p>
            <a:r>
              <a:rPr lang="en-US" sz="2000" dirty="0">
                <a:ea typeface="+mn-lt"/>
                <a:cs typeface="+mn-lt"/>
              </a:rPr>
              <a:t>Application Permissions</a:t>
            </a:r>
            <a:endParaRPr lang="en-US" dirty="0"/>
          </a:p>
        </p:txBody>
      </p:sp>
    </p:spTree>
    <p:extLst>
      <p:ext uri="{BB962C8B-B14F-4D97-AF65-F5344CB8AC3E}">
        <p14:creationId xmlns:p14="http://schemas.microsoft.com/office/powerpoint/2010/main" val="112063712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885B19-6BBD-4622-A9FC-3A2A810783C6}"/>
              </a:ext>
            </a:extLst>
          </p:cNvPr>
          <p:cNvSpPr>
            <a:spLocks noGrp="1"/>
          </p:cNvSpPr>
          <p:nvPr>
            <p:ph type="title"/>
          </p:nvPr>
        </p:nvSpPr>
        <p:spPr>
          <a:xfrm>
            <a:off x="831850" y="2715816"/>
            <a:ext cx="10515600" cy="1846659"/>
          </a:xfrm>
        </p:spPr>
        <p:txBody>
          <a:bodyPr/>
          <a:lstStyle/>
          <a:p>
            <a:r>
              <a:rPr lang="en-US"/>
              <a:t>Modern Authentication Foundation</a:t>
            </a:r>
          </a:p>
        </p:txBody>
      </p:sp>
      <p:sp>
        <p:nvSpPr>
          <p:cNvPr id="3" name="Text Placeholder 2">
            <a:extLst>
              <a:ext uri="{FF2B5EF4-FFF2-40B4-BE49-F238E27FC236}">
                <a16:creationId xmlns:a16="http://schemas.microsoft.com/office/drawing/2014/main" id="{C85165C4-44CB-4121-BA9A-A4ECCF097E7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335333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947B-9E93-44D5-8BD7-B43A6F9D07DA}"/>
              </a:ext>
            </a:extLst>
          </p:cNvPr>
          <p:cNvSpPr>
            <a:spLocks noGrp="1"/>
          </p:cNvSpPr>
          <p:nvPr>
            <p:ph type="title"/>
          </p:nvPr>
        </p:nvSpPr>
        <p:spPr/>
        <p:txBody>
          <a:bodyPr/>
          <a:lstStyle/>
          <a:p>
            <a:r>
              <a:rPr lang="en-US"/>
              <a:t>Identity for “Legacy” Web Applications </a:t>
            </a:r>
          </a:p>
        </p:txBody>
      </p:sp>
      <p:pic>
        <p:nvPicPr>
          <p:cNvPr id="5" name="Picture 4">
            <a:extLst>
              <a:ext uri="{FF2B5EF4-FFF2-40B4-BE49-F238E27FC236}">
                <a16:creationId xmlns:a16="http://schemas.microsoft.com/office/drawing/2014/main" id="{9C806C67-0C31-4C89-9998-FC4FB0FE8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5629" y="2591595"/>
            <a:ext cx="780290" cy="780290"/>
          </a:xfrm>
          <a:prstGeom prst="rect">
            <a:avLst/>
          </a:prstGeom>
        </p:spPr>
      </p:pic>
      <p:pic>
        <p:nvPicPr>
          <p:cNvPr id="9" name="Picture 8" descr="A picture containing clipart&#10;&#10;Description automatically generated">
            <a:extLst>
              <a:ext uri="{FF2B5EF4-FFF2-40B4-BE49-F238E27FC236}">
                <a16:creationId xmlns:a16="http://schemas.microsoft.com/office/drawing/2014/main" id="{9DFF018A-4284-4933-A31E-A7E7D765C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6227" y="3754473"/>
            <a:ext cx="780290" cy="780290"/>
          </a:xfrm>
          <a:prstGeom prst="rect">
            <a:avLst/>
          </a:prstGeom>
        </p:spPr>
      </p:pic>
      <p:pic>
        <p:nvPicPr>
          <p:cNvPr id="11" name="Picture 10">
            <a:extLst>
              <a:ext uri="{FF2B5EF4-FFF2-40B4-BE49-F238E27FC236}">
                <a16:creationId xmlns:a16="http://schemas.microsoft.com/office/drawing/2014/main" id="{AD5A56DE-2E84-4E33-A033-2EEB4D0C57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5629" y="3754473"/>
            <a:ext cx="780290" cy="780290"/>
          </a:xfrm>
          <a:prstGeom prst="rect">
            <a:avLst/>
          </a:prstGeom>
        </p:spPr>
      </p:pic>
      <p:pic>
        <p:nvPicPr>
          <p:cNvPr id="12" name="Picture 11">
            <a:extLst>
              <a:ext uri="{FF2B5EF4-FFF2-40B4-BE49-F238E27FC236}">
                <a16:creationId xmlns:a16="http://schemas.microsoft.com/office/drawing/2014/main" id="{41806259-68F2-4091-B731-12FD846188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5629" y="4917351"/>
            <a:ext cx="780290" cy="780290"/>
          </a:xfrm>
          <a:prstGeom prst="rect">
            <a:avLst/>
          </a:prstGeom>
        </p:spPr>
      </p:pic>
      <p:sp>
        <p:nvSpPr>
          <p:cNvPr id="13" name="Left Brace 12">
            <a:extLst>
              <a:ext uri="{FF2B5EF4-FFF2-40B4-BE49-F238E27FC236}">
                <a16:creationId xmlns:a16="http://schemas.microsoft.com/office/drawing/2014/main" id="{839CEC0F-F70A-486E-AAEC-364B8E0711B3}"/>
              </a:ext>
            </a:extLst>
          </p:cNvPr>
          <p:cNvSpPr/>
          <p:nvPr/>
        </p:nvSpPr>
        <p:spPr>
          <a:xfrm>
            <a:off x="5917959" y="2194063"/>
            <a:ext cx="735496" cy="39011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5" name="Picture 14">
            <a:extLst>
              <a:ext uri="{FF2B5EF4-FFF2-40B4-BE49-F238E27FC236}">
                <a16:creationId xmlns:a16="http://schemas.microsoft.com/office/drawing/2014/main" id="{1EE5B58B-2117-47BD-B9C9-9EE6EF8A3D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1055" y="3754472"/>
            <a:ext cx="780290" cy="780290"/>
          </a:xfrm>
          <a:prstGeom prst="rect">
            <a:avLst/>
          </a:prstGeom>
        </p:spPr>
      </p:pic>
      <p:cxnSp>
        <p:nvCxnSpPr>
          <p:cNvPr id="17" name="Straight Arrow Connector 16">
            <a:extLst>
              <a:ext uri="{FF2B5EF4-FFF2-40B4-BE49-F238E27FC236}">
                <a16:creationId xmlns:a16="http://schemas.microsoft.com/office/drawing/2014/main" id="{07FFAB43-9D50-402F-98AE-7E40335A8321}"/>
              </a:ext>
            </a:extLst>
          </p:cNvPr>
          <p:cNvCxnSpPr>
            <a:stCxn id="15" idx="3"/>
            <a:endCxn id="9" idx="1"/>
          </p:cNvCxnSpPr>
          <p:nvPr/>
        </p:nvCxnSpPr>
        <p:spPr>
          <a:xfrm>
            <a:off x="2371345" y="4144617"/>
            <a:ext cx="20548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DB4A279-CE67-4FA7-9208-223B8DB742CC}"/>
              </a:ext>
            </a:extLst>
          </p:cNvPr>
          <p:cNvCxnSpPr>
            <a:stCxn id="9" idx="3"/>
            <a:endCxn id="5" idx="1"/>
          </p:cNvCxnSpPr>
          <p:nvPr/>
        </p:nvCxnSpPr>
        <p:spPr>
          <a:xfrm flipV="1">
            <a:off x="5206517" y="2981740"/>
            <a:ext cx="2169112" cy="1162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B82F8EE-D1D7-4B6B-86F2-3BF879911FD3}"/>
              </a:ext>
            </a:extLst>
          </p:cNvPr>
          <p:cNvCxnSpPr>
            <a:cxnSpLocks/>
            <a:stCxn id="9" idx="3"/>
            <a:endCxn id="11" idx="1"/>
          </p:cNvCxnSpPr>
          <p:nvPr/>
        </p:nvCxnSpPr>
        <p:spPr>
          <a:xfrm>
            <a:off x="5206517" y="4144618"/>
            <a:ext cx="2169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FF93A4-59BB-460F-95B1-B37FD0B967DE}"/>
              </a:ext>
            </a:extLst>
          </p:cNvPr>
          <p:cNvCxnSpPr>
            <a:cxnSpLocks/>
            <a:stCxn id="9" idx="3"/>
            <a:endCxn id="12" idx="1"/>
          </p:cNvCxnSpPr>
          <p:nvPr/>
        </p:nvCxnSpPr>
        <p:spPr>
          <a:xfrm>
            <a:off x="5206517" y="4144618"/>
            <a:ext cx="2169112" cy="1162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8794AA3-C387-45C8-A6EA-45E9A09E7DBD}"/>
              </a:ext>
            </a:extLst>
          </p:cNvPr>
          <p:cNvSpPr txBox="1"/>
          <p:nvPr/>
        </p:nvSpPr>
        <p:spPr>
          <a:xfrm>
            <a:off x="8264386" y="2797074"/>
            <a:ext cx="1761764" cy="369332"/>
          </a:xfrm>
          <a:prstGeom prst="rect">
            <a:avLst/>
          </a:prstGeom>
          <a:noFill/>
        </p:spPr>
        <p:txBody>
          <a:bodyPr wrap="none" rtlCol="0">
            <a:spAutoFit/>
          </a:bodyPr>
          <a:lstStyle/>
          <a:p>
            <a:r>
              <a:rPr lang="en-US"/>
              <a:t>Database Server</a:t>
            </a:r>
          </a:p>
        </p:txBody>
      </p:sp>
      <p:sp>
        <p:nvSpPr>
          <p:cNvPr id="27" name="TextBox 26">
            <a:extLst>
              <a:ext uri="{FF2B5EF4-FFF2-40B4-BE49-F238E27FC236}">
                <a16:creationId xmlns:a16="http://schemas.microsoft.com/office/drawing/2014/main" id="{5AE8186A-8735-492F-821A-41CAEE2A1934}"/>
              </a:ext>
            </a:extLst>
          </p:cNvPr>
          <p:cNvSpPr txBox="1"/>
          <p:nvPr/>
        </p:nvSpPr>
        <p:spPr>
          <a:xfrm>
            <a:off x="8264385" y="3959951"/>
            <a:ext cx="1913281" cy="646331"/>
          </a:xfrm>
          <a:prstGeom prst="rect">
            <a:avLst/>
          </a:prstGeom>
          <a:noFill/>
        </p:spPr>
        <p:txBody>
          <a:bodyPr wrap="none" rtlCol="0">
            <a:spAutoFit/>
          </a:bodyPr>
          <a:lstStyle/>
          <a:p>
            <a:r>
              <a:rPr lang="en-US"/>
              <a:t>Active Directory</a:t>
            </a:r>
          </a:p>
          <a:p>
            <a:r>
              <a:rPr lang="en-US"/>
              <a:t>Domain Controller</a:t>
            </a:r>
          </a:p>
        </p:txBody>
      </p:sp>
      <p:sp>
        <p:nvSpPr>
          <p:cNvPr id="28" name="TextBox 27">
            <a:extLst>
              <a:ext uri="{FF2B5EF4-FFF2-40B4-BE49-F238E27FC236}">
                <a16:creationId xmlns:a16="http://schemas.microsoft.com/office/drawing/2014/main" id="{9F78B314-F52C-4049-A12E-CF02CD19F228}"/>
              </a:ext>
            </a:extLst>
          </p:cNvPr>
          <p:cNvSpPr txBox="1"/>
          <p:nvPr/>
        </p:nvSpPr>
        <p:spPr>
          <a:xfrm>
            <a:off x="8264385" y="5066337"/>
            <a:ext cx="2301015" cy="646331"/>
          </a:xfrm>
          <a:prstGeom prst="rect">
            <a:avLst/>
          </a:prstGeom>
          <a:noFill/>
        </p:spPr>
        <p:txBody>
          <a:bodyPr wrap="none" rtlCol="0">
            <a:spAutoFit/>
          </a:bodyPr>
          <a:lstStyle/>
          <a:p>
            <a:r>
              <a:rPr lang="en-US"/>
              <a:t>LDAP Directory Server </a:t>
            </a:r>
          </a:p>
          <a:p>
            <a:r>
              <a:rPr lang="en-US"/>
              <a:t>(includes ADDS)</a:t>
            </a:r>
          </a:p>
        </p:txBody>
      </p:sp>
      <p:sp>
        <p:nvSpPr>
          <p:cNvPr id="29" name="TextBox 28">
            <a:extLst>
              <a:ext uri="{FF2B5EF4-FFF2-40B4-BE49-F238E27FC236}">
                <a16:creationId xmlns:a16="http://schemas.microsoft.com/office/drawing/2014/main" id="{78480AD4-9DBC-43D6-97FA-B1EB8FB08323}"/>
              </a:ext>
            </a:extLst>
          </p:cNvPr>
          <p:cNvSpPr txBox="1"/>
          <p:nvPr/>
        </p:nvSpPr>
        <p:spPr>
          <a:xfrm>
            <a:off x="3116497" y="3914897"/>
            <a:ext cx="564578" cy="246221"/>
          </a:xfrm>
          <a:prstGeom prst="rect">
            <a:avLst/>
          </a:prstGeom>
          <a:noFill/>
        </p:spPr>
        <p:txBody>
          <a:bodyPr wrap="none" rtlCol="0">
            <a:spAutoFit/>
          </a:bodyPr>
          <a:lstStyle/>
          <a:p>
            <a:r>
              <a:rPr lang="en-US" sz="1000"/>
              <a:t>HTTP/S</a:t>
            </a:r>
          </a:p>
        </p:txBody>
      </p:sp>
      <p:sp>
        <p:nvSpPr>
          <p:cNvPr id="30" name="TextBox 29">
            <a:extLst>
              <a:ext uri="{FF2B5EF4-FFF2-40B4-BE49-F238E27FC236}">
                <a16:creationId xmlns:a16="http://schemas.microsoft.com/office/drawing/2014/main" id="{10C84189-08A4-4CA3-8FDD-EBD99CCD3010}"/>
              </a:ext>
            </a:extLst>
          </p:cNvPr>
          <p:cNvSpPr txBox="1"/>
          <p:nvPr/>
        </p:nvSpPr>
        <p:spPr>
          <a:xfrm>
            <a:off x="2548232" y="4288541"/>
            <a:ext cx="1701107" cy="246221"/>
          </a:xfrm>
          <a:prstGeom prst="rect">
            <a:avLst/>
          </a:prstGeom>
          <a:noFill/>
        </p:spPr>
        <p:txBody>
          <a:bodyPr wrap="none" rtlCol="0">
            <a:spAutoFit/>
          </a:bodyPr>
          <a:lstStyle/>
          <a:p>
            <a:r>
              <a:rPr lang="en-US" sz="1000"/>
              <a:t>Kerberos/NTLM/Basic/Forms</a:t>
            </a:r>
          </a:p>
        </p:txBody>
      </p:sp>
      <p:pic>
        <p:nvPicPr>
          <p:cNvPr id="32" name="Picture 31" descr="A close up of a logo&#10;&#10;Description automatically generated">
            <a:extLst>
              <a:ext uri="{FF2B5EF4-FFF2-40B4-BE49-F238E27FC236}">
                <a16:creationId xmlns:a16="http://schemas.microsoft.com/office/drawing/2014/main" id="{135DEB47-DF70-4E52-AA86-92E267D59994}"/>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16200000" flipH="1">
            <a:off x="4426227" y="4589427"/>
            <a:ext cx="340450" cy="340450"/>
          </a:xfrm>
          <a:prstGeom prst="rect">
            <a:avLst/>
          </a:prstGeom>
        </p:spPr>
      </p:pic>
      <p:pic>
        <p:nvPicPr>
          <p:cNvPr id="33" name="Picture 32" descr="A close up of a logo&#10;&#10;Description automatically generated">
            <a:extLst>
              <a:ext uri="{FF2B5EF4-FFF2-40B4-BE49-F238E27FC236}">
                <a16:creationId xmlns:a16="http://schemas.microsoft.com/office/drawing/2014/main" id="{306E7E63-085B-4A7B-877D-C6F3B00D5F58}"/>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16200000" flipH="1">
            <a:off x="7364897" y="3352041"/>
            <a:ext cx="340450" cy="340450"/>
          </a:xfrm>
          <a:prstGeom prst="rect">
            <a:avLst/>
          </a:prstGeom>
        </p:spPr>
      </p:pic>
      <p:pic>
        <p:nvPicPr>
          <p:cNvPr id="34" name="Picture 33" descr="A close up of a logo&#10;&#10;Description automatically generated">
            <a:extLst>
              <a:ext uri="{FF2B5EF4-FFF2-40B4-BE49-F238E27FC236}">
                <a16:creationId xmlns:a16="http://schemas.microsoft.com/office/drawing/2014/main" id="{5057C88B-CE0F-4CB9-949B-A834C5541522}"/>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16200000" flipH="1">
            <a:off x="7364897" y="5690084"/>
            <a:ext cx="340450" cy="340450"/>
          </a:xfrm>
          <a:prstGeom prst="rect">
            <a:avLst/>
          </a:prstGeom>
        </p:spPr>
      </p:pic>
      <p:pic>
        <p:nvPicPr>
          <p:cNvPr id="35" name="Picture 34" descr="A close up of a logo&#10;&#10;Description automatically generated">
            <a:extLst>
              <a:ext uri="{FF2B5EF4-FFF2-40B4-BE49-F238E27FC236}">
                <a16:creationId xmlns:a16="http://schemas.microsoft.com/office/drawing/2014/main" id="{25A35F65-4A07-4DA1-A234-8E6E1E8183A3}"/>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16200000" flipH="1">
            <a:off x="7364896" y="4507395"/>
            <a:ext cx="340450" cy="340450"/>
          </a:xfrm>
          <a:prstGeom prst="rect">
            <a:avLst/>
          </a:prstGeom>
        </p:spPr>
      </p:pic>
      <p:sp>
        <p:nvSpPr>
          <p:cNvPr id="36" name="TextBox 35">
            <a:extLst>
              <a:ext uri="{FF2B5EF4-FFF2-40B4-BE49-F238E27FC236}">
                <a16:creationId xmlns:a16="http://schemas.microsoft.com/office/drawing/2014/main" id="{11452369-61B7-47CD-A21C-68D692611CD6}"/>
              </a:ext>
            </a:extLst>
          </p:cNvPr>
          <p:cNvSpPr txBox="1"/>
          <p:nvPr/>
        </p:nvSpPr>
        <p:spPr>
          <a:xfrm>
            <a:off x="6096000" y="6547299"/>
            <a:ext cx="5399235" cy="246221"/>
          </a:xfrm>
          <a:prstGeom prst="rect">
            <a:avLst/>
          </a:prstGeom>
          <a:noFill/>
        </p:spPr>
        <p:txBody>
          <a:bodyPr wrap="none" rtlCol="0">
            <a:spAutoFit/>
          </a:bodyPr>
          <a:lstStyle/>
          <a:p>
            <a:r>
              <a:rPr lang="en-US" sz="1000"/>
              <a:t>* Passwords are only sent to Active Directory DCs when using Basic or Forms authentication methods</a:t>
            </a:r>
          </a:p>
        </p:txBody>
      </p:sp>
      <p:sp>
        <p:nvSpPr>
          <p:cNvPr id="37" name="TextBox 36">
            <a:extLst>
              <a:ext uri="{FF2B5EF4-FFF2-40B4-BE49-F238E27FC236}">
                <a16:creationId xmlns:a16="http://schemas.microsoft.com/office/drawing/2014/main" id="{2B7A8B58-A3DE-4F66-B9BA-7BCC93629CEE}"/>
              </a:ext>
            </a:extLst>
          </p:cNvPr>
          <p:cNvSpPr txBox="1"/>
          <p:nvPr/>
        </p:nvSpPr>
        <p:spPr>
          <a:xfrm rot="19962447">
            <a:off x="6287628" y="3180909"/>
            <a:ext cx="385042" cy="246221"/>
          </a:xfrm>
          <a:prstGeom prst="rect">
            <a:avLst/>
          </a:prstGeom>
          <a:noFill/>
        </p:spPr>
        <p:txBody>
          <a:bodyPr wrap="none" rtlCol="0">
            <a:spAutoFit/>
          </a:bodyPr>
          <a:lstStyle/>
          <a:p>
            <a:r>
              <a:rPr lang="en-US" sz="1000"/>
              <a:t>SQL</a:t>
            </a:r>
          </a:p>
        </p:txBody>
      </p:sp>
      <p:sp>
        <p:nvSpPr>
          <p:cNvPr id="38" name="TextBox 37">
            <a:extLst>
              <a:ext uri="{FF2B5EF4-FFF2-40B4-BE49-F238E27FC236}">
                <a16:creationId xmlns:a16="http://schemas.microsoft.com/office/drawing/2014/main" id="{D0C95863-088E-4DA4-919F-1E8ABAA83141}"/>
              </a:ext>
            </a:extLst>
          </p:cNvPr>
          <p:cNvSpPr txBox="1"/>
          <p:nvPr/>
        </p:nvSpPr>
        <p:spPr>
          <a:xfrm rot="1696593">
            <a:off x="6307891" y="4607624"/>
            <a:ext cx="457176" cy="246221"/>
          </a:xfrm>
          <a:prstGeom prst="rect">
            <a:avLst/>
          </a:prstGeom>
          <a:noFill/>
        </p:spPr>
        <p:txBody>
          <a:bodyPr wrap="none" rtlCol="0">
            <a:spAutoFit/>
          </a:bodyPr>
          <a:lstStyle/>
          <a:p>
            <a:r>
              <a:rPr lang="en-US" sz="1000"/>
              <a:t>LDAP</a:t>
            </a:r>
          </a:p>
        </p:txBody>
      </p:sp>
      <p:sp>
        <p:nvSpPr>
          <p:cNvPr id="39" name="TextBox 38">
            <a:extLst>
              <a:ext uri="{FF2B5EF4-FFF2-40B4-BE49-F238E27FC236}">
                <a16:creationId xmlns:a16="http://schemas.microsoft.com/office/drawing/2014/main" id="{4B71EF05-E264-4121-9C7A-33A2BBF9AC51}"/>
              </a:ext>
            </a:extLst>
          </p:cNvPr>
          <p:cNvSpPr txBox="1"/>
          <p:nvPr/>
        </p:nvSpPr>
        <p:spPr>
          <a:xfrm>
            <a:off x="6325347" y="3881967"/>
            <a:ext cx="388248" cy="246221"/>
          </a:xfrm>
          <a:prstGeom prst="rect">
            <a:avLst/>
          </a:prstGeom>
          <a:noFill/>
        </p:spPr>
        <p:txBody>
          <a:bodyPr wrap="none" rtlCol="0">
            <a:spAutoFit/>
          </a:bodyPr>
          <a:lstStyle/>
          <a:p>
            <a:r>
              <a:rPr lang="en-US" sz="1000"/>
              <a:t>RPC</a:t>
            </a:r>
          </a:p>
        </p:txBody>
      </p:sp>
      <p:sp>
        <p:nvSpPr>
          <p:cNvPr id="40" name="TextBox 39">
            <a:extLst>
              <a:ext uri="{FF2B5EF4-FFF2-40B4-BE49-F238E27FC236}">
                <a16:creationId xmlns:a16="http://schemas.microsoft.com/office/drawing/2014/main" id="{BF1BB760-36F2-41B3-B594-3CF1B4D9C8DE}"/>
              </a:ext>
            </a:extLst>
          </p:cNvPr>
          <p:cNvSpPr txBox="1"/>
          <p:nvPr/>
        </p:nvSpPr>
        <p:spPr>
          <a:xfrm>
            <a:off x="7663771" y="4489610"/>
            <a:ext cx="300082" cy="369332"/>
          </a:xfrm>
          <a:prstGeom prst="rect">
            <a:avLst/>
          </a:prstGeom>
          <a:noFill/>
        </p:spPr>
        <p:txBody>
          <a:bodyPr wrap="none" rtlCol="0">
            <a:spAutoFit/>
          </a:bodyPr>
          <a:lstStyle/>
          <a:p>
            <a:r>
              <a:rPr lang="en-US"/>
              <a:t>*</a:t>
            </a:r>
          </a:p>
        </p:txBody>
      </p:sp>
      <p:sp>
        <p:nvSpPr>
          <p:cNvPr id="41" name="TextBox 40">
            <a:extLst>
              <a:ext uri="{FF2B5EF4-FFF2-40B4-BE49-F238E27FC236}">
                <a16:creationId xmlns:a16="http://schemas.microsoft.com/office/drawing/2014/main" id="{D6A83752-F6A9-41B6-9C2C-049DB56E5F87}"/>
              </a:ext>
            </a:extLst>
          </p:cNvPr>
          <p:cNvSpPr txBox="1"/>
          <p:nvPr/>
        </p:nvSpPr>
        <p:spPr>
          <a:xfrm>
            <a:off x="4130413" y="4984540"/>
            <a:ext cx="1272528" cy="369332"/>
          </a:xfrm>
          <a:prstGeom prst="rect">
            <a:avLst/>
          </a:prstGeom>
          <a:noFill/>
        </p:spPr>
        <p:txBody>
          <a:bodyPr wrap="none" rtlCol="0">
            <a:spAutoFit/>
          </a:bodyPr>
          <a:lstStyle/>
          <a:p>
            <a:r>
              <a:rPr lang="en-US"/>
              <a:t>Web Server</a:t>
            </a:r>
          </a:p>
        </p:txBody>
      </p:sp>
    </p:spTree>
    <p:extLst>
      <p:ext uri="{BB962C8B-B14F-4D97-AF65-F5344CB8AC3E}">
        <p14:creationId xmlns:p14="http://schemas.microsoft.com/office/powerpoint/2010/main" val="2711819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EF90-9895-43F8-A715-C87C58917A49}"/>
              </a:ext>
            </a:extLst>
          </p:cNvPr>
          <p:cNvSpPr>
            <a:spLocks noGrp="1"/>
          </p:cNvSpPr>
          <p:nvPr>
            <p:ph type="title"/>
          </p:nvPr>
        </p:nvSpPr>
        <p:spPr/>
        <p:txBody>
          <a:bodyPr/>
          <a:lstStyle/>
          <a:p>
            <a:r>
              <a:rPr lang="en-US"/>
              <a:t>A Bit Better… Enter the Token</a:t>
            </a:r>
          </a:p>
        </p:txBody>
      </p:sp>
      <p:pic>
        <p:nvPicPr>
          <p:cNvPr id="5" name="Picture 4" descr="A picture containing clipart&#10;&#10;Description automatically generated">
            <a:extLst>
              <a:ext uri="{FF2B5EF4-FFF2-40B4-BE49-F238E27FC236}">
                <a16:creationId xmlns:a16="http://schemas.microsoft.com/office/drawing/2014/main" id="{45D37AEF-5517-4EFF-A752-0F408E70D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6227" y="2086443"/>
            <a:ext cx="780290" cy="780290"/>
          </a:xfrm>
          <a:prstGeom prst="rect">
            <a:avLst/>
          </a:prstGeom>
        </p:spPr>
      </p:pic>
      <p:pic>
        <p:nvPicPr>
          <p:cNvPr id="9" name="Picture 8">
            <a:extLst>
              <a:ext uri="{FF2B5EF4-FFF2-40B4-BE49-F238E27FC236}">
                <a16:creationId xmlns:a16="http://schemas.microsoft.com/office/drawing/2014/main" id="{945230F7-6682-467B-A428-5E3597C83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055" y="3754472"/>
            <a:ext cx="780290" cy="780290"/>
          </a:xfrm>
          <a:prstGeom prst="rect">
            <a:avLst/>
          </a:prstGeom>
        </p:spPr>
      </p:pic>
      <p:cxnSp>
        <p:nvCxnSpPr>
          <p:cNvPr id="10" name="Straight Arrow Connector 9">
            <a:extLst>
              <a:ext uri="{FF2B5EF4-FFF2-40B4-BE49-F238E27FC236}">
                <a16:creationId xmlns:a16="http://schemas.microsoft.com/office/drawing/2014/main" id="{FD482E31-DAB6-40FD-99B8-B56D856F4DDF}"/>
              </a:ext>
            </a:extLst>
          </p:cNvPr>
          <p:cNvCxnSpPr>
            <a:stCxn id="9" idx="3"/>
            <a:endCxn id="5" idx="1"/>
          </p:cNvCxnSpPr>
          <p:nvPr/>
        </p:nvCxnSpPr>
        <p:spPr>
          <a:xfrm flipV="1">
            <a:off x="2371345" y="2476588"/>
            <a:ext cx="2054882" cy="1668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111513C-637C-4408-9BA8-AC140930929C}"/>
              </a:ext>
            </a:extLst>
          </p:cNvPr>
          <p:cNvCxnSpPr>
            <a:cxnSpLocks/>
            <a:stCxn id="9" idx="3"/>
            <a:endCxn id="15" idx="1"/>
          </p:cNvCxnSpPr>
          <p:nvPr/>
        </p:nvCxnSpPr>
        <p:spPr>
          <a:xfrm>
            <a:off x="2371345" y="4144617"/>
            <a:ext cx="50042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close up of a sign&#10;&#10;Description automatically generated">
            <a:extLst>
              <a:ext uri="{FF2B5EF4-FFF2-40B4-BE49-F238E27FC236}">
                <a16:creationId xmlns:a16="http://schemas.microsoft.com/office/drawing/2014/main" id="{FD890800-3B7C-4238-99B8-2F1DFEDB0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5629" y="3754472"/>
            <a:ext cx="780290" cy="780290"/>
          </a:xfrm>
          <a:prstGeom prst="rect">
            <a:avLst/>
          </a:prstGeom>
        </p:spPr>
      </p:pic>
      <p:pic>
        <p:nvPicPr>
          <p:cNvPr id="17" name="Picture 16">
            <a:extLst>
              <a:ext uri="{FF2B5EF4-FFF2-40B4-BE49-F238E27FC236}">
                <a16:creationId xmlns:a16="http://schemas.microsoft.com/office/drawing/2014/main" id="{F1C0B990-51EB-4DEF-9267-0971ADEDB4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25031" y="3754472"/>
            <a:ext cx="780290" cy="780290"/>
          </a:xfrm>
          <a:prstGeom prst="rect">
            <a:avLst/>
          </a:prstGeom>
        </p:spPr>
      </p:pic>
      <p:cxnSp>
        <p:nvCxnSpPr>
          <p:cNvPr id="18" name="Straight Arrow Connector 17">
            <a:extLst>
              <a:ext uri="{FF2B5EF4-FFF2-40B4-BE49-F238E27FC236}">
                <a16:creationId xmlns:a16="http://schemas.microsoft.com/office/drawing/2014/main" id="{B9548AE5-C9AB-4DA1-A68D-D6889B77397C}"/>
              </a:ext>
            </a:extLst>
          </p:cNvPr>
          <p:cNvCxnSpPr>
            <a:cxnSpLocks/>
            <a:stCxn id="15" idx="3"/>
            <a:endCxn id="17" idx="1"/>
          </p:cNvCxnSpPr>
          <p:nvPr/>
        </p:nvCxnSpPr>
        <p:spPr>
          <a:xfrm>
            <a:off x="8155919" y="4144617"/>
            <a:ext cx="2169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Pentagon 20">
            <a:extLst>
              <a:ext uri="{FF2B5EF4-FFF2-40B4-BE49-F238E27FC236}">
                <a16:creationId xmlns:a16="http://schemas.microsoft.com/office/drawing/2014/main" id="{00649ED0-EAFF-4811-9E18-BB6EED4DEE55}"/>
              </a:ext>
            </a:extLst>
          </p:cNvPr>
          <p:cNvSpPr/>
          <p:nvPr/>
        </p:nvSpPr>
        <p:spPr>
          <a:xfrm>
            <a:off x="2183402" y="4629564"/>
            <a:ext cx="288631" cy="274887"/>
          </a:xfrm>
          <a:prstGeom prst="pentag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C14DE34-1C3A-4FCB-B450-B076D5D85DB6}"/>
              </a:ext>
            </a:extLst>
          </p:cNvPr>
          <p:cNvSpPr txBox="1"/>
          <p:nvPr/>
        </p:nvSpPr>
        <p:spPr>
          <a:xfrm>
            <a:off x="4591198" y="3914898"/>
            <a:ext cx="564578" cy="246221"/>
          </a:xfrm>
          <a:prstGeom prst="rect">
            <a:avLst/>
          </a:prstGeom>
          <a:noFill/>
        </p:spPr>
        <p:txBody>
          <a:bodyPr wrap="none" rtlCol="0">
            <a:spAutoFit/>
          </a:bodyPr>
          <a:lstStyle/>
          <a:p>
            <a:r>
              <a:rPr lang="en-US" sz="1000"/>
              <a:t>HTTP/S</a:t>
            </a:r>
          </a:p>
        </p:txBody>
      </p:sp>
      <p:sp>
        <p:nvSpPr>
          <p:cNvPr id="28" name="TextBox 27">
            <a:extLst>
              <a:ext uri="{FF2B5EF4-FFF2-40B4-BE49-F238E27FC236}">
                <a16:creationId xmlns:a16="http://schemas.microsoft.com/office/drawing/2014/main" id="{E6D7BCA2-CDFF-4BBC-90B4-258C35BC0188}"/>
              </a:ext>
            </a:extLst>
          </p:cNvPr>
          <p:cNvSpPr txBox="1"/>
          <p:nvPr/>
        </p:nvSpPr>
        <p:spPr>
          <a:xfrm>
            <a:off x="9861929" y="5016096"/>
            <a:ext cx="1706493" cy="369332"/>
          </a:xfrm>
          <a:prstGeom prst="rect">
            <a:avLst/>
          </a:prstGeom>
          <a:noFill/>
        </p:spPr>
        <p:txBody>
          <a:bodyPr wrap="none" rtlCol="0">
            <a:spAutoFit/>
          </a:bodyPr>
          <a:lstStyle/>
          <a:p>
            <a:r>
              <a:rPr lang="en-US"/>
              <a:t>Directory Server</a:t>
            </a:r>
          </a:p>
        </p:txBody>
      </p:sp>
      <p:sp>
        <p:nvSpPr>
          <p:cNvPr id="29" name="TextBox 28">
            <a:extLst>
              <a:ext uri="{FF2B5EF4-FFF2-40B4-BE49-F238E27FC236}">
                <a16:creationId xmlns:a16="http://schemas.microsoft.com/office/drawing/2014/main" id="{C818EF39-8ED7-4E95-9D8D-14578617EBFC}"/>
              </a:ext>
            </a:extLst>
          </p:cNvPr>
          <p:cNvSpPr txBox="1"/>
          <p:nvPr/>
        </p:nvSpPr>
        <p:spPr>
          <a:xfrm>
            <a:off x="6790569" y="5016096"/>
            <a:ext cx="1851020" cy="369332"/>
          </a:xfrm>
          <a:prstGeom prst="rect">
            <a:avLst/>
          </a:prstGeom>
          <a:noFill/>
        </p:spPr>
        <p:txBody>
          <a:bodyPr wrap="none" rtlCol="0">
            <a:spAutoFit/>
          </a:bodyPr>
          <a:lstStyle/>
          <a:p>
            <a:r>
              <a:rPr lang="en-US"/>
              <a:t>Federation Server</a:t>
            </a:r>
          </a:p>
        </p:txBody>
      </p:sp>
      <p:pic>
        <p:nvPicPr>
          <p:cNvPr id="30" name="Picture 29" descr="A close up of a logo&#10;&#10;Description automatically generated">
            <a:extLst>
              <a:ext uri="{FF2B5EF4-FFF2-40B4-BE49-F238E27FC236}">
                <a16:creationId xmlns:a16="http://schemas.microsoft.com/office/drawing/2014/main" id="{46C0B164-C771-4CF9-AE41-5D97CD5F4ECB}"/>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16200000" flipH="1">
            <a:off x="7364896" y="4507395"/>
            <a:ext cx="340450" cy="340450"/>
          </a:xfrm>
          <a:prstGeom prst="rect">
            <a:avLst/>
          </a:prstGeom>
        </p:spPr>
      </p:pic>
      <p:sp>
        <p:nvSpPr>
          <p:cNvPr id="31" name="Pentagon 30">
            <a:extLst>
              <a:ext uri="{FF2B5EF4-FFF2-40B4-BE49-F238E27FC236}">
                <a16:creationId xmlns:a16="http://schemas.microsoft.com/office/drawing/2014/main" id="{7B20682F-2DA8-4473-9E76-7AF9A1A256C2}"/>
              </a:ext>
            </a:extLst>
          </p:cNvPr>
          <p:cNvSpPr/>
          <p:nvPr/>
        </p:nvSpPr>
        <p:spPr>
          <a:xfrm>
            <a:off x="4281911" y="2881387"/>
            <a:ext cx="288631" cy="274887"/>
          </a:xfrm>
          <a:prstGeom prst="pentag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067BFBA-E08E-4FFE-817F-57C918311D3A}"/>
              </a:ext>
            </a:extLst>
          </p:cNvPr>
          <p:cNvSpPr txBox="1"/>
          <p:nvPr/>
        </p:nvSpPr>
        <p:spPr>
          <a:xfrm rot="19244812">
            <a:off x="3008351" y="3129693"/>
            <a:ext cx="564578" cy="246221"/>
          </a:xfrm>
          <a:prstGeom prst="rect">
            <a:avLst/>
          </a:prstGeom>
          <a:noFill/>
        </p:spPr>
        <p:txBody>
          <a:bodyPr wrap="none" rtlCol="0">
            <a:spAutoFit/>
          </a:bodyPr>
          <a:lstStyle/>
          <a:p>
            <a:r>
              <a:rPr lang="en-US" sz="1000"/>
              <a:t>HTTP/S</a:t>
            </a:r>
          </a:p>
        </p:txBody>
      </p:sp>
    </p:spTree>
    <p:extLst>
      <p:ext uri="{BB962C8B-B14F-4D97-AF65-F5344CB8AC3E}">
        <p14:creationId xmlns:p14="http://schemas.microsoft.com/office/powerpoint/2010/main" val="3669389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8712-FDA6-4310-BA65-967E4244EFFE}"/>
              </a:ext>
            </a:extLst>
          </p:cNvPr>
          <p:cNvSpPr>
            <a:spLocks noGrp="1"/>
          </p:cNvSpPr>
          <p:nvPr>
            <p:ph type="title"/>
          </p:nvPr>
        </p:nvSpPr>
        <p:spPr/>
        <p:txBody>
          <a:bodyPr/>
          <a:lstStyle/>
          <a:p>
            <a:r>
              <a:rPr lang="en-US"/>
              <a:t>Basic “Modern” Application</a:t>
            </a:r>
          </a:p>
        </p:txBody>
      </p:sp>
      <p:pic>
        <p:nvPicPr>
          <p:cNvPr id="13" name="Graphic 12">
            <a:extLst>
              <a:ext uri="{FF2B5EF4-FFF2-40B4-BE49-F238E27FC236}">
                <a16:creationId xmlns:a16="http://schemas.microsoft.com/office/drawing/2014/main" id="{5F1D40FA-11E5-4CB1-B1EB-7E7FC7BDAB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21006" y="3190875"/>
            <a:ext cx="476250" cy="476250"/>
          </a:xfrm>
          <a:prstGeom prst="rect">
            <a:avLst/>
          </a:prstGeom>
        </p:spPr>
      </p:pic>
      <p:pic>
        <p:nvPicPr>
          <p:cNvPr id="21" name="Graphic 20">
            <a:extLst>
              <a:ext uri="{FF2B5EF4-FFF2-40B4-BE49-F238E27FC236}">
                <a16:creationId xmlns:a16="http://schemas.microsoft.com/office/drawing/2014/main" id="{7A071B5E-658F-4854-89C7-D314978256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6393" y="3022779"/>
            <a:ext cx="1051395" cy="812442"/>
          </a:xfrm>
          <a:prstGeom prst="rect">
            <a:avLst/>
          </a:prstGeom>
        </p:spPr>
      </p:pic>
      <p:pic>
        <p:nvPicPr>
          <p:cNvPr id="25" name="Picture 24">
            <a:extLst>
              <a:ext uri="{FF2B5EF4-FFF2-40B4-BE49-F238E27FC236}">
                <a16:creationId xmlns:a16="http://schemas.microsoft.com/office/drawing/2014/main" id="{5BFD2766-9028-4357-BBDC-4F7B291D31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1620" y="3038855"/>
            <a:ext cx="780290" cy="780290"/>
          </a:xfrm>
          <a:prstGeom prst="rect">
            <a:avLst/>
          </a:prstGeom>
        </p:spPr>
      </p:pic>
      <p:grpSp>
        <p:nvGrpSpPr>
          <p:cNvPr id="31" name="Group 30">
            <a:extLst>
              <a:ext uri="{FF2B5EF4-FFF2-40B4-BE49-F238E27FC236}">
                <a16:creationId xmlns:a16="http://schemas.microsoft.com/office/drawing/2014/main" id="{E106D505-0BEE-40E4-B504-F6FB81514A8C}"/>
              </a:ext>
            </a:extLst>
          </p:cNvPr>
          <p:cNvGrpSpPr/>
          <p:nvPr/>
        </p:nvGrpSpPr>
        <p:grpSpPr>
          <a:xfrm>
            <a:off x="1428069" y="2568445"/>
            <a:ext cx="2085975" cy="2320950"/>
            <a:chOff x="1120159" y="3856013"/>
            <a:chExt cx="2085975" cy="2320950"/>
          </a:xfrm>
        </p:grpSpPr>
        <p:pic>
          <p:nvPicPr>
            <p:cNvPr id="9" name="Graphic 8">
              <a:extLst>
                <a:ext uri="{FF2B5EF4-FFF2-40B4-BE49-F238E27FC236}">
                  <a16:creationId xmlns:a16="http://schemas.microsoft.com/office/drawing/2014/main" id="{79EA022F-9028-4EAA-BB74-2C408EBE4C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20159" y="3906029"/>
              <a:ext cx="2085975" cy="1609725"/>
            </a:xfrm>
            <a:prstGeom prst="rect">
              <a:avLst/>
            </a:prstGeom>
          </p:spPr>
        </p:pic>
        <p:pic>
          <p:nvPicPr>
            <p:cNvPr id="7" name="Graphic 6">
              <a:extLst>
                <a:ext uri="{FF2B5EF4-FFF2-40B4-BE49-F238E27FC236}">
                  <a16:creationId xmlns:a16="http://schemas.microsoft.com/office/drawing/2014/main" id="{DEB007B4-A0FE-49AB-B72C-6B13040716A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48781" y="4586288"/>
              <a:ext cx="1228725" cy="1590675"/>
            </a:xfrm>
            <a:prstGeom prst="rect">
              <a:avLst/>
            </a:prstGeom>
          </p:spPr>
        </p:pic>
        <p:pic>
          <p:nvPicPr>
            <p:cNvPr id="19" name="Picture 18">
              <a:extLst>
                <a:ext uri="{FF2B5EF4-FFF2-40B4-BE49-F238E27FC236}">
                  <a16:creationId xmlns:a16="http://schemas.microsoft.com/office/drawing/2014/main" id="{3D531EC8-4113-4D5A-9001-E70FD23D322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68071" y="3856013"/>
              <a:ext cx="390145" cy="390145"/>
            </a:xfrm>
            <a:prstGeom prst="rect">
              <a:avLst/>
            </a:prstGeom>
          </p:spPr>
        </p:pic>
      </p:grpSp>
      <p:sp>
        <p:nvSpPr>
          <p:cNvPr id="26" name="Rectangle 25">
            <a:extLst>
              <a:ext uri="{FF2B5EF4-FFF2-40B4-BE49-F238E27FC236}">
                <a16:creationId xmlns:a16="http://schemas.microsoft.com/office/drawing/2014/main" id="{9FA169CA-0A8A-452F-BB16-C60F553863FE}"/>
              </a:ext>
            </a:extLst>
          </p:cNvPr>
          <p:cNvSpPr/>
          <p:nvPr/>
        </p:nvSpPr>
        <p:spPr>
          <a:xfrm>
            <a:off x="1719257" y="4613438"/>
            <a:ext cx="1503599" cy="369332"/>
          </a:xfrm>
          <a:prstGeom prst="rect">
            <a:avLst/>
          </a:prstGeom>
        </p:spPr>
        <p:txBody>
          <a:bodyPr wrap="square">
            <a:spAutoFit/>
          </a:bodyPr>
          <a:lstStyle/>
          <a:p>
            <a:pPr algn="ctr"/>
            <a:r>
              <a:rPr lang="en-US"/>
              <a:t>Client Device</a:t>
            </a:r>
          </a:p>
        </p:txBody>
      </p:sp>
      <p:sp>
        <p:nvSpPr>
          <p:cNvPr id="27" name="Rectangle 26">
            <a:extLst>
              <a:ext uri="{FF2B5EF4-FFF2-40B4-BE49-F238E27FC236}">
                <a16:creationId xmlns:a16="http://schemas.microsoft.com/office/drawing/2014/main" id="{FFD5652C-9F22-430D-BC0D-90DA5DF91502}"/>
              </a:ext>
            </a:extLst>
          </p:cNvPr>
          <p:cNvSpPr/>
          <p:nvPr/>
        </p:nvSpPr>
        <p:spPr>
          <a:xfrm>
            <a:off x="6596657" y="4613438"/>
            <a:ext cx="1324947" cy="369332"/>
          </a:xfrm>
          <a:prstGeom prst="rect">
            <a:avLst/>
          </a:prstGeom>
        </p:spPr>
        <p:txBody>
          <a:bodyPr wrap="square">
            <a:spAutoFit/>
          </a:bodyPr>
          <a:lstStyle/>
          <a:p>
            <a:pPr algn="ctr"/>
            <a:r>
              <a:rPr lang="en-US" err="1"/>
              <a:t>RESTfull</a:t>
            </a:r>
            <a:r>
              <a:rPr lang="en-US"/>
              <a:t> API</a:t>
            </a:r>
          </a:p>
        </p:txBody>
      </p:sp>
      <p:sp>
        <p:nvSpPr>
          <p:cNvPr id="28" name="Rectangle 27">
            <a:extLst>
              <a:ext uri="{FF2B5EF4-FFF2-40B4-BE49-F238E27FC236}">
                <a16:creationId xmlns:a16="http://schemas.microsoft.com/office/drawing/2014/main" id="{EDDFB0FA-A424-4E0E-B7BB-C1EB4CE4BCF8}"/>
              </a:ext>
            </a:extLst>
          </p:cNvPr>
          <p:cNvSpPr/>
          <p:nvPr/>
        </p:nvSpPr>
        <p:spPr>
          <a:xfrm>
            <a:off x="8399291" y="4474939"/>
            <a:ext cx="1324947" cy="646331"/>
          </a:xfrm>
          <a:prstGeom prst="rect">
            <a:avLst/>
          </a:prstGeom>
        </p:spPr>
        <p:txBody>
          <a:bodyPr wrap="square">
            <a:spAutoFit/>
          </a:bodyPr>
          <a:lstStyle/>
          <a:p>
            <a:pPr algn="ctr"/>
            <a:r>
              <a:rPr lang="en-US"/>
              <a:t>Data Storage</a:t>
            </a:r>
          </a:p>
        </p:txBody>
      </p:sp>
      <p:sp>
        <p:nvSpPr>
          <p:cNvPr id="29" name="Rectangle 28">
            <a:extLst>
              <a:ext uri="{FF2B5EF4-FFF2-40B4-BE49-F238E27FC236}">
                <a16:creationId xmlns:a16="http://schemas.microsoft.com/office/drawing/2014/main" id="{B7DBBBF2-07E3-47F0-9D3B-2581E700E0D8}"/>
              </a:ext>
            </a:extLst>
          </p:cNvPr>
          <p:cNvSpPr/>
          <p:nvPr/>
        </p:nvSpPr>
        <p:spPr>
          <a:xfrm>
            <a:off x="3294791" y="4474939"/>
            <a:ext cx="1640916" cy="646331"/>
          </a:xfrm>
          <a:prstGeom prst="rect">
            <a:avLst/>
          </a:prstGeom>
        </p:spPr>
        <p:txBody>
          <a:bodyPr wrap="square">
            <a:spAutoFit/>
          </a:bodyPr>
          <a:lstStyle/>
          <a:p>
            <a:pPr algn="ctr"/>
            <a:r>
              <a:rPr lang="en-US"/>
              <a:t>“Smart”</a:t>
            </a:r>
          </a:p>
          <a:p>
            <a:pPr algn="ctr"/>
            <a:r>
              <a:rPr lang="en-US"/>
              <a:t>app or browser</a:t>
            </a:r>
          </a:p>
        </p:txBody>
      </p:sp>
      <p:sp>
        <p:nvSpPr>
          <p:cNvPr id="32" name="Right Brace 31">
            <a:extLst>
              <a:ext uri="{FF2B5EF4-FFF2-40B4-BE49-F238E27FC236}">
                <a16:creationId xmlns:a16="http://schemas.microsoft.com/office/drawing/2014/main" id="{8CAC2FA7-F73C-4BF9-90A0-ED34CA9063FE}"/>
              </a:ext>
            </a:extLst>
          </p:cNvPr>
          <p:cNvSpPr/>
          <p:nvPr/>
        </p:nvSpPr>
        <p:spPr>
          <a:xfrm>
            <a:off x="3053084" y="2370947"/>
            <a:ext cx="428622" cy="21034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BF567E3A-C190-443F-BDE3-F38266090452}"/>
              </a:ext>
            </a:extLst>
          </p:cNvPr>
          <p:cNvCxnSpPr>
            <a:stCxn id="21" idx="3"/>
            <a:endCxn id="13" idx="1"/>
          </p:cNvCxnSpPr>
          <p:nvPr/>
        </p:nvCxnSpPr>
        <p:spPr>
          <a:xfrm>
            <a:off x="4637788" y="3429000"/>
            <a:ext cx="2383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7F9ADEB-FDF8-4834-A400-4CED1BD6DAC2}"/>
              </a:ext>
            </a:extLst>
          </p:cNvPr>
          <p:cNvCxnSpPr>
            <a:cxnSpLocks/>
            <a:stCxn id="13" idx="3"/>
            <a:endCxn id="25" idx="1"/>
          </p:cNvCxnSpPr>
          <p:nvPr/>
        </p:nvCxnSpPr>
        <p:spPr>
          <a:xfrm>
            <a:off x="7497256" y="3429000"/>
            <a:ext cx="1174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D4F304E1-C593-417C-BFF7-12F554235DC9}"/>
              </a:ext>
            </a:extLst>
          </p:cNvPr>
          <p:cNvSpPr/>
          <p:nvPr/>
        </p:nvSpPr>
        <p:spPr>
          <a:xfrm>
            <a:off x="5077597" y="3145665"/>
            <a:ext cx="1503599" cy="276999"/>
          </a:xfrm>
          <a:prstGeom prst="rect">
            <a:avLst/>
          </a:prstGeom>
        </p:spPr>
        <p:txBody>
          <a:bodyPr wrap="square">
            <a:spAutoFit/>
          </a:bodyPr>
          <a:lstStyle/>
          <a:p>
            <a:pPr algn="ctr"/>
            <a:r>
              <a:rPr lang="en-US" sz="1200"/>
              <a:t>HTTPS</a:t>
            </a:r>
          </a:p>
        </p:txBody>
      </p:sp>
    </p:spTree>
    <p:extLst>
      <p:ext uri="{BB962C8B-B14F-4D97-AF65-F5344CB8AC3E}">
        <p14:creationId xmlns:p14="http://schemas.microsoft.com/office/powerpoint/2010/main" val="4251245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Apps asks Microsoft identity for tokens</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sp>
        <p:nvSpPr>
          <p:cNvPr id="11" name="Arrow: Bent 10">
            <a:extLst>
              <a:ext uri="{FF2B5EF4-FFF2-40B4-BE49-F238E27FC236}">
                <a16:creationId xmlns:a16="http://schemas.microsoft.com/office/drawing/2014/main" id="{B7492BF3-183C-46C0-96B1-6BD9C3463AE8}"/>
              </a:ext>
            </a:extLst>
          </p:cNvPr>
          <p:cNvSpPr/>
          <p:nvPr/>
        </p:nvSpPr>
        <p:spPr bwMode="auto">
          <a:xfrm>
            <a:off x="1169707" y="2068945"/>
            <a:ext cx="3447266" cy="1931033"/>
          </a:xfrm>
          <a:prstGeom prst="bentArrow">
            <a:avLst>
              <a:gd name="adj1" fmla="val 25000"/>
              <a:gd name="adj2" fmla="val 7437"/>
              <a:gd name="adj3" fmla="val 25000"/>
              <a:gd name="adj4" fmla="val 45014"/>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a:ea typeface="+mn-ea"/>
              <a:cs typeface="+mn-cs"/>
            </a:endParaRPr>
          </a:p>
        </p:txBody>
      </p:sp>
      <p:cxnSp>
        <p:nvCxnSpPr>
          <p:cNvPr id="16" name="Straight Arrow Connector 15">
            <a:extLst>
              <a:ext uri="{FF2B5EF4-FFF2-40B4-BE49-F238E27FC236}">
                <a16:creationId xmlns:a16="http://schemas.microsoft.com/office/drawing/2014/main" id="{CA51FA6E-95B5-4B1E-B3C7-30116D5162DD}"/>
              </a:ext>
            </a:extLst>
          </p:cNvPr>
          <p:cNvCxnSpPr>
            <a:cxnSpLocks/>
          </p:cNvCxnSpPr>
          <p:nvPr/>
        </p:nvCxnSpPr>
        <p:spPr>
          <a:xfrm flipH="1">
            <a:off x="3525750" y="2757470"/>
            <a:ext cx="2108433" cy="2166461"/>
          </a:xfrm>
          <a:prstGeom prst="straightConnector1">
            <a:avLst/>
          </a:prstGeom>
          <a:ln w="920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User">
            <a:extLst>
              <a:ext uri="{FF2B5EF4-FFF2-40B4-BE49-F238E27FC236}">
                <a16:creationId xmlns:a16="http://schemas.microsoft.com/office/drawing/2014/main" id="{8F2F120C-3067-4B2D-896A-F8530A8EC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72145" y="5150497"/>
            <a:ext cx="914400" cy="914400"/>
          </a:xfrm>
          <a:prstGeom prst="rect">
            <a:avLst/>
          </a:prstGeom>
        </p:spPr>
      </p:pic>
      <p:sp>
        <p:nvSpPr>
          <p:cNvPr id="19" name="TextBox 18">
            <a:extLst>
              <a:ext uri="{FF2B5EF4-FFF2-40B4-BE49-F238E27FC236}">
                <a16:creationId xmlns:a16="http://schemas.microsoft.com/office/drawing/2014/main" id="{A32EAF01-2EAA-4D5A-96B9-AC413DB21B86}"/>
              </a:ext>
            </a:extLst>
          </p:cNvPr>
          <p:cNvSpPr txBox="1"/>
          <p:nvPr/>
        </p:nvSpPr>
        <p:spPr>
          <a:xfrm>
            <a:off x="4221018" y="4333830"/>
            <a:ext cx="1874982" cy="923330"/>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Private conversation with the user</a:t>
            </a:r>
          </a:p>
        </p:txBody>
      </p:sp>
      <p:sp>
        <p:nvSpPr>
          <p:cNvPr id="21" name="Oval 20">
            <a:extLst>
              <a:ext uri="{FF2B5EF4-FFF2-40B4-BE49-F238E27FC236}">
                <a16:creationId xmlns:a16="http://schemas.microsoft.com/office/drawing/2014/main" id="{7987F405-3020-4B5E-B72B-4C863B4918F3}"/>
              </a:ext>
            </a:extLst>
          </p:cNvPr>
          <p:cNvSpPr/>
          <p:nvPr/>
        </p:nvSpPr>
        <p:spPr bwMode="auto">
          <a:xfrm rot="19235533">
            <a:off x="1716905" y="2704152"/>
            <a:ext cx="5499699" cy="3745100"/>
          </a:xfrm>
          <a:prstGeom prst="ellipse">
            <a:avLst/>
          </a:prstGeom>
          <a:noFill/>
          <a:ln w="2222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2" name="TextBox 11">
            <a:extLst>
              <a:ext uri="{FF2B5EF4-FFF2-40B4-BE49-F238E27FC236}">
                <a16:creationId xmlns:a16="http://schemas.microsoft.com/office/drawing/2014/main" id="{B21953CB-B5CF-4C09-B3BF-AD5E5BBE2D20}"/>
              </a:ext>
            </a:extLst>
          </p:cNvPr>
          <p:cNvSpPr txBox="1"/>
          <p:nvPr/>
        </p:nvSpPr>
        <p:spPr>
          <a:xfrm>
            <a:off x="290138" y="1095971"/>
            <a:ext cx="4162097" cy="123110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Need an id</a:t>
            </a:r>
            <a:r>
              <a:rPr kumimoji="0" lang="en-US" sz="2000" b="0" i="0" u="none" strike="noStrike" kern="1200" cap="none" spc="0" normalizeH="0" noProof="0">
                <a:ln>
                  <a:noFill/>
                </a:ln>
                <a:gradFill>
                  <a:gsLst>
                    <a:gs pos="2917">
                      <a:srgbClr val="1A1A1A"/>
                    </a:gs>
                    <a:gs pos="30000">
                      <a:srgbClr val="1A1A1A"/>
                    </a:gs>
                  </a:gsLst>
                  <a:lin ang="5400000" scaled="0"/>
                </a:gradFill>
                <a:effectLst/>
                <a:uLnTx/>
                <a:uFillTx/>
                <a:latin typeface="Segoe UI"/>
                <a:ea typeface="+mn-ea"/>
                <a:cs typeface="+mn-cs"/>
              </a:rPr>
              <a:t> </a:t>
            </a: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token to identify the user and an access token to read the user’s profile with Microsoft Graph as the user</a:t>
            </a:r>
          </a:p>
        </p:txBody>
      </p:sp>
      <p:grpSp>
        <p:nvGrpSpPr>
          <p:cNvPr id="15" name="Group 14">
            <a:extLst>
              <a:ext uri="{FF2B5EF4-FFF2-40B4-BE49-F238E27FC236}">
                <a16:creationId xmlns:a16="http://schemas.microsoft.com/office/drawing/2014/main" id="{AF856942-6869-4FD3-92E5-79F770126D6A}"/>
              </a:ext>
            </a:extLst>
          </p:cNvPr>
          <p:cNvGrpSpPr/>
          <p:nvPr/>
        </p:nvGrpSpPr>
        <p:grpSpPr>
          <a:xfrm>
            <a:off x="2395133" y="4382288"/>
            <a:ext cx="1111283" cy="889377"/>
            <a:chOff x="3853373" y="4469966"/>
            <a:chExt cx="1111283" cy="889377"/>
          </a:xfrm>
        </p:grpSpPr>
        <p:pic>
          <p:nvPicPr>
            <p:cNvPr id="14" name="Picture 13">
              <a:extLst>
                <a:ext uri="{FF2B5EF4-FFF2-40B4-BE49-F238E27FC236}">
                  <a16:creationId xmlns:a16="http://schemas.microsoft.com/office/drawing/2014/main" id="{2571D1F2-BD3A-42EF-AC42-8EB9484CB1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2970" y="4873152"/>
              <a:ext cx="471686" cy="471686"/>
            </a:xfrm>
            <a:prstGeom prst="rect">
              <a:avLst/>
            </a:prstGeom>
            <a:ln>
              <a:solidFill>
                <a:schemeClr val="tx2"/>
              </a:solidFill>
            </a:ln>
          </p:spPr>
        </p:pic>
        <p:sp>
          <p:nvSpPr>
            <p:cNvPr id="23" name="Browser" title="Icon of a browser window">
              <a:extLst>
                <a:ext uri="{FF2B5EF4-FFF2-40B4-BE49-F238E27FC236}">
                  <a16:creationId xmlns:a16="http://schemas.microsoft.com/office/drawing/2014/main" id="{16E21B68-AE46-457A-90EA-7AD4EC84400E}"/>
                </a:ext>
              </a:extLst>
            </p:cNvPr>
            <p:cNvSpPr>
              <a:spLocks noChangeAspect="1" noEditPoints="1"/>
            </p:cNvSpPr>
            <p:nvPr/>
          </p:nvSpPr>
          <p:spPr bwMode="auto">
            <a:xfrm>
              <a:off x="3853373" y="4469966"/>
              <a:ext cx="1111283" cy="889377"/>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4" name="Group 3">
            <a:extLst>
              <a:ext uri="{FF2B5EF4-FFF2-40B4-BE49-F238E27FC236}">
                <a16:creationId xmlns:a16="http://schemas.microsoft.com/office/drawing/2014/main" id="{04F29DD3-C6FD-3946-95C2-99AB4D3EE65D}"/>
              </a:ext>
            </a:extLst>
          </p:cNvPr>
          <p:cNvGrpSpPr/>
          <p:nvPr/>
        </p:nvGrpSpPr>
        <p:grpSpPr>
          <a:xfrm>
            <a:off x="8571592" y="3921587"/>
            <a:ext cx="3620409" cy="1914040"/>
            <a:chOff x="8571592" y="3921587"/>
            <a:chExt cx="3620409" cy="1914040"/>
          </a:xfrm>
        </p:grpSpPr>
        <p:sp>
          <p:nvSpPr>
            <p:cNvPr id="10" name="Rectangle 9">
              <a:extLst>
                <a:ext uri="{FF2B5EF4-FFF2-40B4-BE49-F238E27FC236}">
                  <a16:creationId xmlns:a16="http://schemas.microsoft.com/office/drawing/2014/main" id="{72C61623-A618-4532-90EA-37324342715D}"/>
                </a:ext>
              </a:extLst>
            </p:cNvPr>
            <p:cNvSpPr/>
            <p:nvPr/>
          </p:nvSpPr>
          <p:spPr bwMode="auto">
            <a:xfrm>
              <a:off x="8571592" y="3999978"/>
              <a:ext cx="1281659" cy="134028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grpSp>
          <p:nvGrpSpPr>
            <p:cNvPr id="24" name="Group 23">
              <a:extLst>
                <a:ext uri="{FF2B5EF4-FFF2-40B4-BE49-F238E27FC236}">
                  <a16:creationId xmlns:a16="http://schemas.microsoft.com/office/drawing/2014/main" id="{0E1F4CC5-3027-4FB4-A9D2-5BD116C417C0}"/>
                </a:ext>
              </a:extLst>
            </p:cNvPr>
            <p:cNvGrpSpPr/>
            <p:nvPr/>
          </p:nvGrpSpPr>
          <p:grpSpPr>
            <a:xfrm>
              <a:off x="9784162" y="3921587"/>
              <a:ext cx="2407839" cy="1914040"/>
              <a:chOff x="8834500" y="3666276"/>
              <a:chExt cx="1966020" cy="1565791"/>
            </a:xfrm>
          </p:grpSpPr>
          <p:grpSp>
            <p:nvGrpSpPr>
              <p:cNvPr id="25" name="Group 24">
                <a:extLst>
                  <a:ext uri="{FF2B5EF4-FFF2-40B4-BE49-F238E27FC236}">
                    <a16:creationId xmlns:a16="http://schemas.microsoft.com/office/drawing/2014/main" id="{41E929BD-DDCE-4213-AE61-B52009CB56AF}"/>
                  </a:ext>
                </a:extLst>
              </p:cNvPr>
              <p:cNvGrpSpPr/>
              <p:nvPr/>
            </p:nvGrpSpPr>
            <p:grpSpPr>
              <a:xfrm>
                <a:off x="8979292" y="3666276"/>
                <a:ext cx="1821228" cy="1312304"/>
                <a:chOff x="-3272346" y="4002157"/>
                <a:chExt cx="1476378" cy="1063819"/>
              </a:xfrm>
            </p:grpSpPr>
            <p:sp>
              <p:nvSpPr>
                <p:cNvPr id="27" name="Cloud">
                  <a:extLst>
                    <a:ext uri="{FF2B5EF4-FFF2-40B4-BE49-F238E27FC236}">
                      <a16:creationId xmlns:a16="http://schemas.microsoft.com/office/drawing/2014/main" id="{5CBE4711-BF33-4BE7-889F-4AAF9974AEC7}"/>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28" name="Picture 27">
                  <a:extLst>
                    <a:ext uri="{FF2B5EF4-FFF2-40B4-BE49-F238E27FC236}">
                      <a16:creationId xmlns:a16="http://schemas.microsoft.com/office/drawing/2014/main" id="{5460132E-2AE6-4FEA-A9D1-E321C10598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29" name="Picture 28">
                  <a:extLst>
                    <a:ext uri="{FF2B5EF4-FFF2-40B4-BE49-F238E27FC236}">
                      <a16:creationId xmlns:a16="http://schemas.microsoft.com/office/drawing/2014/main" id="{063DED60-5427-486F-9A13-C185CB1FE4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6" name="TextBox 25">
                <a:extLst>
                  <a:ext uri="{FF2B5EF4-FFF2-40B4-BE49-F238E27FC236}">
                    <a16:creationId xmlns:a16="http://schemas.microsoft.com/office/drawing/2014/main" id="{4156578F-5C75-4B6C-B2F6-AC7F0B998A84}"/>
                  </a:ext>
                </a:extLst>
              </p:cNvPr>
              <p:cNvSpPr txBox="1"/>
              <p:nvPr/>
            </p:nvSpPr>
            <p:spPr>
              <a:xfrm>
                <a:off x="8834500" y="4859151"/>
                <a:ext cx="1594657"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grpSp>
    </p:spTree>
    <p:extLst>
      <p:ext uri="{BB962C8B-B14F-4D97-AF65-F5344CB8AC3E}">
        <p14:creationId xmlns:p14="http://schemas.microsoft.com/office/powerpoint/2010/main" val="3217422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1" grpId="0" animBg="1"/>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The core of Single Sign On</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pic>
        <p:nvPicPr>
          <p:cNvPr id="17" name="Graphic 16" descr="User">
            <a:extLst>
              <a:ext uri="{FF2B5EF4-FFF2-40B4-BE49-F238E27FC236}">
                <a16:creationId xmlns:a16="http://schemas.microsoft.com/office/drawing/2014/main" id="{8F2F120C-3067-4B2D-896A-F8530A8EC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72145" y="5150497"/>
            <a:ext cx="914400" cy="914400"/>
          </a:xfrm>
          <a:prstGeom prst="rect">
            <a:avLst/>
          </a:prstGeom>
        </p:spPr>
      </p:pic>
      <p:sp>
        <p:nvSpPr>
          <p:cNvPr id="21" name="Oval 20">
            <a:extLst>
              <a:ext uri="{FF2B5EF4-FFF2-40B4-BE49-F238E27FC236}">
                <a16:creationId xmlns:a16="http://schemas.microsoft.com/office/drawing/2014/main" id="{7987F405-3020-4B5E-B72B-4C863B4918F3}"/>
              </a:ext>
            </a:extLst>
          </p:cNvPr>
          <p:cNvSpPr/>
          <p:nvPr/>
        </p:nvSpPr>
        <p:spPr bwMode="auto">
          <a:xfrm rot="19235533">
            <a:off x="1716905" y="2704152"/>
            <a:ext cx="5499699" cy="3745100"/>
          </a:xfrm>
          <a:prstGeom prst="ellipse">
            <a:avLst/>
          </a:prstGeom>
          <a:noFill/>
          <a:ln w="2222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20" name="Freeform 1">
            <a:extLst>
              <a:ext uri="{FF2B5EF4-FFF2-40B4-BE49-F238E27FC236}">
                <a16:creationId xmlns:a16="http://schemas.microsoft.com/office/drawing/2014/main" id="{9C73F411-C03A-415C-A145-A0DA5E91FD8E}"/>
              </a:ext>
            </a:extLst>
          </p:cNvPr>
          <p:cNvSpPr/>
          <p:nvPr/>
        </p:nvSpPr>
        <p:spPr bwMode="auto">
          <a:xfrm>
            <a:off x="2552059" y="3992242"/>
            <a:ext cx="634485" cy="505693"/>
          </a:xfrm>
          <a:custGeom>
            <a:avLst/>
            <a:gdLst>
              <a:gd name="connsiteX0" fmla="*/ 2857400 w 5725476"/>
              <a:gd name="connsiteY0" fmla="*/ 1611086 h 4389054"/>
              <a:gd name="connsiteX1" fmla="*/ 2772022 w 5725476"/>
              <a:gd name="connsiteY1" fmla="*/ 1685596 h 4389054"/>
              <a:gd name="connsiteX2" fmla="*/ 1968584 w 5725476"/>
              <a:gd name="connsiteY2" fmla="*/ 2875776 h 4389054"/>
              <a:gd name="connsiteX3" fmla="*/ 1829797 w 5725476"/>
              <a:gd name="connsiteY3" fmla="*/ 3286974 h 4389054"/>
              <a:gd name="connsiteX4" fmla="*/ 1788744 w 5725476"/>
              <a:gd name="connsiteY4" fmla="*/ 3458309 h 4389054"/>
              <a:gd name="connsiteX5" fmla="*/ 1905670 w 5725476"/>
              <a:gd name="connsiteY5" fmla="*/ 3517698 h 4389054"/>
              <a:gd name="connsiteX6" fmla="*/ 2929769 w 5725476"/>
              <a:gd name="connsiteY6" fmla="*/ 3703554 h 4389054"/>
              <a:gd name="connsiteX7" fmla="*/ 2958703 w 5725476"/>
              <a:gd name="connsiteY7" fmla="*/ 3698768 h 4389054"/>
              <a:gd name="connsiteX8" fmla="*/ 3079294 w 5725476"/>
              <a:gd name="connsiteY8" fmla="*/ 3685876 h 4389054"/>
              <a:gd name="connsiteX9" fmla="*/ 3779122 w 5725476"/>
              <a:gd name="connsiteY9" fmla="*/ 3452565 h 4389054"/>
              <a:gd name="connsiteX10" fmla="*/ 3906506 w 5725476"/>
              <a:gd name="connsiteY10" fmla="*/ 3376718 h 4389054"/>
              <a:gd name="connsiteX11" fmla="*/ 3885002 w 5725476"/>
              <a:gd name="connsiteY11" fmla="*/ 3286972 h 4389054"/>
              <a:gd name="connsiteX12" fmla="*/ 3746215 w 5725476"/>
              <a:gd name="connsiteY12" fmla="*/ 2875775 h 4389054"/>
              <a:gd name="connsiteX13" fmla="*/ 2942776 w 5725476"/>
              <a:gd name="connsiteY13" fmla="*/ 1685594 h 4389054"/>
              <a:gd name="connsiteX14" fmla="*/ 1763415 w 5725476"/>
              <a:gd name="connsiteY14" fmla="*/ 894037 h 4389054"/>
              <a:gd name="connsiteX15" fmla="*/ 790803 w 5725476"/>
              <a:gd name="connsiteY15" fmla="*/ 1330755 h 4389054"/>
              <a:gd name="connsiteX16" fmla="*/ 1158832 w 5725476"/>
              <a:gd name="connsiteY16" fmla="*/ 2988894 h 4389054"/>
              <a:gd name="connsiteX17" fmla="*/ 1275233 w 5725476"/>
              <a:gd name="connsiteY17" fmla="*/ 3101497 h 4389054"/>
              <a:gd name="connsiteX18" fmla="*/ 1292468 w 5725476"/>
              <a:gd name="connsiteY18" fmla="*/ 2875182 h 4389054"/>
              <a:gd name="connsiteX19" fmla="*/ 2202444 w 5725476"/>
              <a:gd name="connsiteY19" fmla="*/ 1317224 h 4389054"/>
              <a:gd name="connsiteX20" fmla="*/ 2295755 w 5725476"/>
              <a:gd name="connsiteY20" fmla="*/ 1261450 h 4389054"/>
              <a:gd name="connsiteX21" fmla="*/ 2258275 w 5725476"/>
              <a:gd name="connsiteY21" fmla="*/ 1245333 h 4389054"/>
              <a:gd name="connsiteX22" fmla="*/ 2140065 w 5725476"/>
              <a:gd name="connsiteY22" fmla="*/ 1204461 h 4389054"/>
              <a:gd name="connsiteX23" fmla="*/ 2128651 w 5725476"/>
              <a:gd name="connsiteY23" fmla="*/ 1201707 h 4389054"/>
              <a:gd name="connsiteX24" fmla="*/ 2134750 w 5725476"/>
              <a:gd name="connsiteY24" fmla="*/ 1198933 h 4389054"/>
              <a:gd name="connsiteX25" fmla="*/ 2008369 w 5725476"/>
              <a:gd name="connsiteY25" fmla="*/ 1136421 h 4389054"/>
              <a:gd name="connsiteX26" fmla="*/ 1834210 w 5725476"/>
              <a:gd name="connsiteY26" fmla="*/ 940362 h 4389054"/>
              <a:gd name="connsiteX27" fmla="*/ 1828981 w 5725476"/>
              <a:gd name="connsiteY27" fmla="*/ 898098 h 4389054"/>
              <a:gd name="connsiteX28" fmla="*/ 3931136 w 5725476"/>
              <a:gd name="connsiteY28" fmla="*/ 890498 h 4389054"/>
              <a:gd name="connsiteX29" fmla="*/ 3931877 w 5725476"/>
              <a:gd name="connsiteY29" fmla="*/ 896485 h 4389054"/>
              <a:gd name="connsiteX30" fmla="*/ 3468260 w 5725476"/>
              <a:gd name="connsiteY30" fmla="*/ 1252335 h 4389054"/>
              <a:gd name="connsiteX31" fmla="*/ 3420272 w 5725476"/>
              <a:gd name="connsiteY31" fmla="*/ 1262964 h 4389054"/>
              <a:gd name="connsiteX32" fmla="*/ 3453146 w 5725476"/>
              <a:gd name="connsiteY32" fmla="*/ 1280363 h 4389054"/>
              <a:gd name="connsiteX33" fmla="*/ 4422331 w 5725476"/>
              <a:gd name="connsiteY33" fmla="*/ 2875181 h 4389054"/>
              <a:gd name="connsiteX34" fmla="*/ 4428743 w 5725476"/>
              <a:gd name="connsiteY34" fmla="*/ 2959393 h 4389054"/>
              <a:gd name="connsiteX35" fmla="*/ 4519980 w 5725476"/>
              <a:gd name="connsiteY35" fmla="*/ 2857244 h 4389054"/>
              <a:gd name="connsiteX36" fmla="*/ 4777521 w 5725476"/>
              <a:gd name="connsiteY36" fmla="*/ 1322808 h 4389054"/>
              <a:gd name="connsiteX37" fmla="*/ 4011083 w 5725476"/>
              <a:gd name="connsiteY37" fmla="*/ 895928 h 4389054"/>
              <a:gd name="connsiteX38" fmla="*/ 1554463 w 5725476"/>
              <a:gd name="connsiteY38" fmla="*/ 0 h 4389054"/>
              <a:gd name="connsiteX39" fmla="*/ 2491987 w 5725476"/>
              <a:gd name="connsiteY39" fmla="*/ 388418 h 4389054"/>
              <a:gd name="connsiteX40" fmla="*/ 2586164 w 5725476"/>
              <a:gd name="connsiteY40" fmla="*/ 486482 h 4389054"/>
              <a:gd name="connsiteX41" fmla="*/ 2668406 w 5725476"/>
              <a:gd name="connsiteY41" fmla="*/ 476064 h 4389054"/>
              <a:gd name="connsiteX42" fmla="*/ 2880329 w 5725476"/>
              <a:gd name="connsiteY42" fmla="*/ 467345 h 4389054"/>
              <a:gd name="connsiteX43" fmla="*/ 3092253 w 5725476"/>
              <a:gd name="connsiteY43" fmla="*/ 476064 h 4389054"/>
              <a:gd name="connsiteX44" fmla="*/ 3162587 w 5725476"/>
              <a:gd name="connsiteY44" fmla="*/ 484974 h 4389054"/>
              <a:gd name="connsiteX45" fmla="*/ 3233490 w 5725476"/>
              <a:gd name="connsiteY45" fmla="*/ 411144 h 4389054"/>
              <a:gd name="connsiteX46" fmla="*/ 4171013 w 5725476"/>
              <a:gd name="connsiteY46" fmla="*/ 22726 h 4389054"/>
              <a:gd name="connsiteX47" fmla="*/ 5725476 w 5725476"/>
              <a:gd name="connsiteY47" fmla="*/ 1942945 h 4389054"/>
              <a:gd name="connsiteX48" fmla="*/ 5040128 w 5725476"/>
              <a:gd name="connsiteY48" fmla="*/ 3535221 h 4389054"/>
              <a:gd name="connsiteX49" fmla="*/ 4987162 w 5725476"/>
              <a:gd name="connsiteY49" fmla="*/ 3574970 h 4389054"/>
              <a:gd name="connsiteX50" fmla="*/ 4980534 w 5725476"/>
              <a:gd name="connsiteY50" fmla="*/ 3582762 h 4389054"/>
              <a:gd name="connsiteX51" fmla="*/ 2857500 w 5725476"/>
              <a:gd name="connsiteY51" fmla="*/ 4389054 h 4389054"/>
              <a:gd name="connsiteX52" fmla="*/ 734466 w 5725476"/>
              <a:gd name="connsiteY52" fmla="*/ 3582762 h 4389054"/>
              <a:gd name="connsiteX53" fmla="*/ 635679 w 5725476"/>
              <a:gd name="connsiteY53" fmla="*/ 3466614 h 4389054"/>
              <a:gd name="connsiteX54" fmla="*/ 565680 w 5725476"/>
              <a:gd name="connsiteY54" fmla="*/ 3401954 h 4389054"/>
              <a:gd name="connsiteX55" fmla="*/ 0 w 5725476"/>
              <a:gd name="connsiteY55" fmla="*/ 1920219 h 4389054"/>
              <a:gd name="connsiteX56" fmla="*/ 1554463 w 5725476"/>
              <a:gd name="connsiteY56" fmla="*/ 0 h 438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725476" h="4389054">
                <a:moveTo>
                  <a:pt x="2857400" y="1611086"/>
                </a:moveTo>
                <a:lnTo>
                  <a:pt x="2772022" y="1685596"/>
                </a:lnTo>
                <a:cubicBezTo>
                  <a:pt x="2448768" y="1983643"/>
                  <a:pt x="2164786" y="2391289"/>
                  <a:pt x="1968584" y="2875776"/>
                </a:cubicBezTo>
                <a:cubicBezTo>
                  <a:pt x="1913092" y="3012802"/>
                  <a:pt x="1866921" y="3150300"/>
                  <a:pt x="1829797" y="3286974"/>
                </a:cubicBezTo>
                <a:lnTo>
                  <a:pt x="1788744" y="3458309"/>
                </a:lnTo>
                <a:lnTo>
                  <a:pt x="1905670" y="3517698"/>
                </a:lnTo>
                <a:cubicBezTo>
                  <a:pt x="2256308" y="3678252"/>
                  <a:pt x="2616020" y="3739796"/>
                  <a:pt x="2929769" y="3703554"/>
                </a:cubicBezTo>
                <a:lnTo>
                  <a:pt x="2958703" y="3698768"/>
                </a:lnTo>
                <a:lnTo>
                  <a:pt x="3079294" y="3685876"/>
                </a:lnTo>
                <a:cubicBezTo>
                  <a:pt x="3308449" y="3651928"/>
                  <a:pt x="3547161" y="3574278"/>
                  <a:pt x="3779122" y="3452565"/>
                </a:cubicBezTo>
                <a:lnTo>
                  <a:pt x="3906506" y="3376718"/>
                </a:lnTo>
                <a:lnTo>
                  <a:pt x="3885002" y="3286972"/>
                </a:lnTo>
                <a:cubicBezTo>
                  <a:pt x="3847878" y="3150299"/>
                  <a:pt x="3801707" y="3012801"/>
                  <a:pt x="3746215" y="2875775"/>
                </a:cubicBezTo>
                <a:cubicBezTo>
                  <a:pt x="3550013" y="2391288"/>
                  <a:pt x="3266031" y="1983642"/>
                  <a:pt x="2942776" y="1685594"/>
                </a:cubicBezTo>
                <a:close/>
                <a:moveTo>
                  <a:pt x="1763415" y="894037"/>
                </a:moveTo>
                <a:cubicBezTo>
                  <a:pt x="1349878" y="887207"/>
                  <a:pt x="989842" y="1033575"/>
                  <a:pt x="790803" y="1330755"/>
                </a:cubicBezTo>
                <a:cubicBezTo>
                  <a:pt x="484136" y="1788631"/>
                  <a:pt x="654009" y="2463640"/>
                  <a:pt x="1158832" y="2988894"/>
                </a:cubicBezTo>
                <a:lnTo>
                  <a:pt x="1275233" y="3101497"/>
                </a:lnTo>
                <a:lnTo>
                  <a:pt x="1292468" y="2875182"/>
                </a:lnTo>
                <a:cubicBezTo>
                  <a:pt x="1376450" y="2192731"/>
                  <a:pt x="1730731" y="1624724"/>
                  <a:pt x="2202444" y="1317224"/>
                </a:cubicBezTo>
                <a:lnTo>
                  <a:pt x="2295755" y="1261450"/>
                </a:lnTo>
                <a:lnTo>
                  <a:pt x="2258275" y="1245333"/>
                </a:lnTo>
                <a:cubicBezTo>
                  <a:pt x="2218936" y="1230072"/>
                  <a:pt x="2179510" y="1216433"/>
                  <a:pt x="2140065" y="1204461"/>
                </a:cubicBezTo>
                <a:lnTo>
                  <a:pt x="2128651" y="1201707"/>
                </a:lnTo>
                <a:lnTo>
                  <a:pt x="2134750" y="1198933"/>
                </a:lnTo>
                <a:lnTo>
                  <a:pt x="2008369" y="1136421"/>
                </a:lnTo>
                <a:cubicBezTo>
                  <a:pt x="1913884" y="1079345"/>
                  <a:pt x="1852160" y="1012494"/>
                  <a:pt x="1834210" y="940362"/>
                </a:cubicBezTo>
                <a:lnTo>
                  <a:pt x="1828981" y="898098"/>
                </a:lnTo>
                <a:close/>
                <a:moveTo>
                  <a:pt x="3931136" y="890498"/>
                </a:moveTo>
                <a:lnTo>
                  <a:pt x="3931877" y="896485"/>
                </a:lnTo>
                <a:cubicBezTo>
                  <a:pt x="3931877" y="1044615"/>
                  <a:pt x="3747973" y="1175215"/>
                  <a:pt x="3468260" y="1252335"/>
                </a:cubicBezTo>
                <a:lnTo>
                  <a:pt x="3420272" y="1262964"/>
                </a:lnTo>
                <a:lnTo>
                  <a:pt x="3453146" y="1280363"/>
                </a:lnTo>
                <a:cubicBezTo>
                  <a:pt x="3954255" y="1577865"/>
                  <a:pt x="4334871" y="2164462"/>
                  <a:pt x="4422331" y="2875181"/>
                </a:cubicBezTo>
                <a:lnTo>
                  <a:pt x="4428743" y="2959393"/>
                </a:lnTo>
                <a:lnTo>
                  <a:pt x="4519980" y="2857244"/>
                </a:lnTo>
                <a:cubicBezTo>
                  <a:pt x="4937630" y="2353131"/>
                  <a:pt x="5060598" y="1745464"/>
                  <a:pt x="4777521" y="1322808"/>
                </a:cubicBezTo>
                <a:cubicBezTo>
                  <a:pt x="4612393" y="1076259"/>
                  <a:pt x="4336453" y="933511"/>
                  <a:pt x="4011083" y="895928"/>
                </a:cubicBezTo>
                <a:close/>
                <a:moveTo>
                  <a:pt x="1554463" y="0"/>
                </a:moveTo>
                <a:cubicBezTo>
                  <a:pt x="1906585" y="0"/>
                  <a:pt x="2231361" y="144628"/>
                  <a:pt x="2491987" y="388418"/>
                </a:cubicBezTo>
                <a:lnTo>
                  <a:pt x="2586164" y="486482"/>
                </a:lnTo>
                <a:lnTo>
                  <a:pt x="2668406" y="476064"/>
                </a:lnTo>
                <a:cubicBezTo>
                  <a:pt x="2736859" y="470347"/>
                  <a:pt x="2807735" y="467345"/>
                  <a:pt x="2880329" y="467345"/>
                </a:cubicBezTo>
                <a:cubicBezTo>
                  <a:pt x="2952924" y="467345"/>
                  <a:pt x="3023800" y="470347"/>
                  <a:pt x="3092253" y="476064"/>
                </a:cubicBezTo>
                <a:lnTo>
                  <a:pt x="3162587" y="484974"/>
                </a:lnTo>
                <a:lnTo>
                  <a:pt x="3233490" y="411144"/>
                </a:lnTo>
                <a:cubicBezTo>
                  <a:pt x="3494116" y="167354"/>
                  <a:pt x="3818892" y="22726"/>
                  <a:pt x="4171013" y="22726"/>
                </a:cubicBezTo>
                <a:cubicBezTo>
                  <a:pt x="5029519" y="22726"/>
                  <a:pt x="5725476" y="882437"/>
                  <a:pt x="5725476" y="1942945"/>
                </a:cubicBezTo>
                <a:cubicBezTo>
                  <a:pt x="5725476" y="2605763"/>
                  <a:pt x="5453618" y="3190144"/>
                  <a:pt x="5040128" y="3535221"/>
                </a:cubicBezTo>
                <a:lnTo>
                  <a:pt x="4987162" y="3574970"/>
                </a:lnTo>
                <a:lnTo>
                  <a:pt x="4980534" y="3582762"/>
                </a:lnTo>
                <a:cubicBezTo>
                  <a:pt x="4520431" y="4069221"/>
                  <a:pt x="3741257" y="4389054"/>
                  <a:pt x="2857500" y="4389054"/>
                </a:cubicBezTo>
                <a:cubicBezTo>
                  <a:pt x="1973744" y="4389054"/>
                  <a:pt x="1194569" y="4069221"/>
                  <a:pt x="734466" y="3582762"/>
                </a:cubicBezTo>
                <a:lnTo>
                  <a:pt x="635679" y="3466614"/>
                </a:lnTo>
                <a:lnTo>
                  <a:pt x="565680" y="3401954"/>
                </a:lnTo>
                <a:cubicBezTo>
                  <a:pt x="220205" y="3049757"/>
                  <a:pt x="0" y="2516755"/>
                  <a:pt x="0" y="1920219"/>
                </a:cubicBezTo>
                <a:cubicBezTo>
                  <a:pt x="0" y="859711"/>
                  <a:pt x="695957" y="0"/>
                  <a:pt x="1554463" y="0"/>
                </a:cubicBezTo>
                <a:close/>
              </a:path>
            </a:pathLst>
          </a:cu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endParaRPr kumimoji="0" lang="en-US" sz="173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2" name="Straight Arrow Connector 21">
            <a:extLst>
              <a:ext uri="{FF2B5EF4-FFF2-40B4-BE49-F238E27FC236}">
                <a16:creationId xmlns:a16="http://schemas.microsoft.com/office/drawing/2014/main" id="{4D97E7C4-E49D-461A-B794-229B4A685110}"/>
              </a:ext>
            </a:extLst>
          </p:cNvPr>
          <p:cNvCxnSpPr>
            <a:cxnSpLocks/>
          </p:cNvCxnSpPr>
          <p:nvPr/>
        </p:nvCxnSpPr>
        <p:spPr>
          <a:xfrm flipH="1">
            <a:off x="3525750" y="2757470"/>
            <a:ext cx="2108433" cy="2166461"/>
          </a:xfrm>
          <a:prstGeom prst="straightConnector1">
            <a:avLst/>
          </a:prstGeom>
          <a:ln w="920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1FA36BC-F841-44E5-8B10-9258ADE36B86}"/>
              </a:ext>
            </a:extLst>
          </p:cNvPr>
          <p:cNvSpPr txBox="1"/>
          <p:nvPr/>
        </p:nvSpPr>
        <p:spPr>
          <a:xfrm>
            <a:off x="4221018" y="4333830"/>
            <a:ext cx="1874982" cy="923330"/>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Private conversation with the user</a:t>
            </a:r>
          </a:p>
        </p:txBody>
      </p:sp>
      <p:grpSp>
        <p:nvGrpSpPr>
          <p:cNvPr id="24" name="Group 23">
            <a:extLst>
              <a:ext uri="{FF2B5EF4-FFF2-40B4-BE49-F238E27FC236}">
                <a16:creationId xmlns:a16="http://schemas.microsoft.com/office/drawing/2014/main" id="{20E87AC0-EDC8-4791-BCFB-53926F1D8980}"/>
              </a:ext>
            </a:extLst>
          </p:cNvPr>
          <p:cNvGrpSpPr/>
          <p:nvPr/>
        </p:nvGrpSpPr>
        <p:grpSpPr>
          <a:xfrm>
            <a:off x="2395133" y="4382288"/>
            <a:ext cx="1111283" cy="889377"/>
            <a:chOff x="3853373" y="4469966"/>
            <a:chExt cx="1111283" cy="889377"/>
          </a:xfrm>
        </p:grpSpPr>
        <p:pic>
          <p:nvPicPr>
            <p:cNvPr id="25" name="Picture 24">
              <a:extLst>
                <a:ext uri="{FF2B5EF4-FFF2-40B4-BE49-F238E27FC236}">
                  <a16:creationId xmlns:a16="http://schemas.microsoft.com/office/drawing/2014/main" id="{8B4BB2AB-B77B-48F0-B6D4-A047F50CAA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2970" y="4873152"/>
              <a:ext cx="471686" cy="471686"/>
            </a:xfrm>
            <a:prstGeom prst="rect">
              <a:avLst/>
            </a:prstGeom>
            <a:ln>
              <a:solidFill>
                <a:schemeClr val="tx2"/>
              </a:solidFill>
            </a:ln>
          </p:spPr>
        </p:pic>
        <p:sp>
          <p:nvSpPr>
            <p:cNvPr id="26" name="Browser" title="Icon of a browser window">
              <a:extLst>
                <a:ext uri="{FF2B5EF4-FFF2-40B4-BE49-F238E27FC236}">
                  <a16:creationId xmlns:a16="http://schemas.microsoft.com/office/drawing/2014/main" id="{79E00BB8-4ABC-4977-8123-50853D326E86}"/>
                </a:ext>
              </a:extLst>
            </p:cNvPr>
            <p:cNvSpPr>
              <a:spLocks noChangeAspect="1" noEditPoints="1"/>
            </p:cNvSpPr>
            <p:nvPr/>
          </p:nvSpPr>
          <p:spPr bwMode="auto">
            <a:xfrm>
              <a:off x="3853373" y="4469966"/>
              <a:ext cx="1111283" cy="889377"/>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B80F5EB4-16F3-2A4C-9EA5-A20A68C4DA3D}"/>
              </a:ext>
            </a:extLst>
          </p:cNvPr>
          <p:cNvGrpSpPr/>
          <p:nvPr/>
        </p:nvGrpSpPr>
        <p:grpSpPr>
          <a:xfrm>
            <a:off x="8571592" y="3921587"/>
            <a:ext cx="3620409" cy="1914040"/>
            <a:chOff x="8571592" y="3921587"/>
            <a:chExt cx="3620409" cy="1914040"/>
          </a:xfrm>
        </p:grpSpPr>
        <p:sp>
          <p:nvSpPr>
            <p:cNvPr id="34" name="Rectangle 33">
              <a:extLst>
                <a:ext uri="{FF2B5EF4-FFF2-40B4-BE49-F238E27FC236}">
                  <a16:creationId xmlns:a16="http://schemas.microsoft.com/office/drawing/2014/main" id="{0BF3F1C1-A71B-624C-BA51-05A709579B67}"/>
                </a:ext>
              </a:extLst>
            </p:cNvPr>
            <p:cNvSpPr/>
            <p:nvPr/>
          </p:nvSpPr>
          <p:spPr bwMode="auto">
            <a:xfrm>
              <a:off x="8571592" y="3999978"/>
              <a:ext cx="1281659" cy="134028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grpSp>
          <p:nvGrpSpPr>
            <p:cNvPr id="35" name="Group 34">
              <a:extLst>
                <a:ext uri="{FF2B5EF4-FFF2-40B4-BE49-F238E27FC236}">
                  <a16:creationId xmlns:a16="http://schemas.microsoft.com/office/drawing/2014/main" id="{B8BE8E36-4680-D044-B531-A5C06E1B58FD}"/>
                </a:ext>
              </a:extLst>
            </p:cNvPr>
            <p:cNvGrpSpPr/>
            <p:nvPr/>
          </p:nvGrpSpPr>
          <p:grpSpPr>
            <a:xfrm>
              <a:off x="9784162" y="3921587"/>
              <a:ext cx="2407839" cy="1914040"/>
              <a:chOff x="8834500" y="3666276"/>
              <a:chExt cx="1966020" cy="1565791"/>
            </a:xfrm>
          </p:grpSpPr>
          <p:grpSp>
            <p:nvGrpSpPr>
              <p:cNvPr id="36" name="Group 35">
                <a:extLst>
                  <a:ext uri="{FF2B5EF4-FFF2-40B4-BE49-F238E27FC236}">
                    <a16:creationId xmlns:a16="http://schemas.microsoft.com/office/drawing/2014/main" id="{4EDC5402-4C59-6E42-BF33-BB1310BE7565}"/>
                  </a:ext>
                </a:extLst>
              </p:cNvPr>
              <p:cNvGrpSpPr/>
              <p:nvPr/>
            </p:nvGrpSpPr>
            <p:grpSpPr>
              <a:xfrm>
                <a:off x="8979292" y="3666276"/>
                <a:ext cx="1821228" cy="1312304"/>
                <a:chOff x="-3272346" y="4002157"/>
                <a:chExt cx="1476378" cy="1063819"/>
              </a:xfrm>
            </p:grpSpPr>
            <p:sp>
              <p:nvSpPr>
                <p:cNvPr id="38" name="Cloud">
                  <a:extLst>
                    <a:ext uri="{FF2B5EF4-FFF2-40B4-BE49-F238E27FC236}">
                      <a16:creationId xmlns:a16="http://schemas.microsoft.com/office/drawing/2014/main" id="{47E584BB-7E7F-7F4F-99C9-9E0DF2E8475E}"/>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9" name="Picture 38">
                  <a:extLst>
                    <a:ext uri="{FF2B5EF4-FFF2-40B4-BE49-F238E27FC236}">
                      <a16:creationId xmlns:a16="http://schemas.microsoft.com/office/drawing/2014/main" id="{86FCA1BE-7D1A-4D47-B502-6ABAFBD37F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40" name="Picture 39">
                  <a:extLst>
                    <a:ext uri="{FF2B5EF4-FFF2-40B4-BE49-F238E27FC236}">
                      <a16:creationId xmlns:a16="http://schemas.microsoft.com/office/drawing/2014/main" id="{47894061-2E29-3A4C-8BEB-12AEE72B59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37" name="TextBox 36">
                <a:extLst>
                  <a:ext uri="{FF2B5EF4-FFF2-40B4-BE49-F238E27FC236}">
                    <a16:creationId xmlns:a16="http://schemas.microsoft.com/office/drawing/2014/main" id="{872B2ED6-873A-3648-A7C7-F32A24D88AA1}"/>
                  </a:ext>
                </a:extLst>
              </p:cNvPr>
              <p:cNvSpPr txBox="1"/>
              <p:nvPr/>
            </p:nvSpPr>
            <p:spPr>
              <a:xfrm>
                <a:off x="8834500" y="4859151"/>
                <a:ext cx="1594657"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grpSp>
    </p:spTree>
    <p:extLst>
      <p:ext uri="{BB962C8B-B14F-4D97-AF65-F5344CB8AC3E}">
        <p14:creationId xmlns:p14="http://schemas.microsoft.com/office/powerpoint/2010/main" val="414451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App receives an </a:t>
            </a:r>
            <a:r>
              <a:rPr lang="en-US" err="1"/>
              <a:t>id_token</a:t>
            </a:r>
            <a:endParaRPr lang="en-US"/>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pic>
        <p:nvPicPr>
          <p:cNvPr id="17" name="Graphic 16" descr="User">
            <a:extLst>
              <a:ext uri="{FF2B5EF4-FFF2-40B4-BE49-F238E27FC236}">
                <a16:creationId xmlns:a16="http://schemas.microsoft.com/office/drawing/2014/main" id="{8F2F120C-3067-4B2D-896A-F8530A8EC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72145" y="5150497"/>
            <a:ext cx="914400" cy="914400"/>
          </a:xfrm>
          <a:prstGeom prst="rect">
            <a:avLst/>
          </a:prstGeom>
        </p:spPr>
      </p:pic>
      <p:sp>
        <p:nvSpPr>
          <p:cNvPr id="21" name="Oval 20">
            <a:extLst>
              <a:ext uri="{FF2B5EF4-FFF2-40B4-BE49-F238E27FC236}">
                <a16:creationId xmlns:a16="http://schemas.microsoft.com/office/drawing/2014/main" id="{7987F405-3020-4B5E-B72B-4C863B4918F3}"/>
              </a:ext>
            </a:extLst>
          </p:cNvPr>
          <p:cNvSpPr/>
          <p:nvPr/>
        </p:nvSpPr>
        <p:spPr bwMode="auto">
          <a:xfrm rot="19235533">
            <a:off x="1716905" y="2704152"/>
            <a:ext cx="5499699" cy="3745100"/>
          </a:xfrm>
          <a:prstGeom prst="ellipse">
            <a:avLst/>
          </a:prstGeom>
          <a:noFill/>
          <a:ln w="2222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072ED777-BA3C-4456-A5D1-333DF2984156}"/>
              </a:ext>
            </a:extLst>
          </p:cNvPr>
          <p:cNvCxnSpPr>
            <a:cxnSpLocks/>
          </p:cNvCxnSpPr>
          <p:nvPr/>
        </p:nvCxnSpPr>
        <p:spPr>
          <a:xfrm flipH="1">
            <a:off x="3525750" y="2757470"/>
            <a:ext cx="2108433" cy="2166461"/>
          </a:xfrm>
          <a:prstGeom prst="straightConnector1">
            <a:avLst/>
          </a:prstGeom>
          <a:ln w="920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13EFDAA-6E3F-46D8-87F3-11DCF96151CE}"/>
              </a:ext>
            </a:extLst>
          </p:cNvPr>
          <p:cNvSpPr txBox="1"/>
          <p:nvPr/>
        </p:nvSpPr>
        <p:spPr>
          <a:xfrm>
            <a:off x="4221018" y="4333830"/>
            <a:ext cx="1874982" cy="923330"/>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Private conversation with the user</a:t>
            </a:r>
          </a:p>
        </p:txBody>
      </p:sp>
      <p:grpSp>
        <p:nvGrpSpPr>
          <p:cNvPr id="24" name="Group 23">
            <a:extLst>
              <a:ext uri="{FF2B5EF4-FFF2-40B4-BE49-F238E27FC236}">
                <a16:creationId xmlns:a16="http://schemas.microsoft.com/office/drawing/2014/main" id="{AA3D97A6-31ED-4953-A133-45B2A5D873A7}"/>
              </a:ext>
            </a:extLst>
          </p:cNvPr>
          <p:cNvGrpSpPr/>
          <p:nvPr/>
        </p:nvGrpSpPr>
        <p:grpSpPr>
          <a:xfrm>
            <a:off x="2395133" y="4382288"/>
            <a:ext cx="1111283" cy="889377"/>
            <a:chOff x="3853373" y="4469966"/>
            <a:chExt cx="1111283" cy="889377"/>
          </a:xfrm>
        </p:grpSpPr>
        <p:pic>
          <p:nvPicPr>
            <p:cNvPr id="25" name="Picture 24">
              <a:extLst>
                <a:ext uri="{FF2B5EF4-FFF2-40B4-BE49-F238E27FC236}">
                  <a16:creationId xmlns:a16="http://schemas.microsoft.com/office/drawing/2014/main" id="{078FF6A6-75FA-4878-B3FA-360F286AC2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2970" y="4873152"/>
              <a:ext cx="471686" cy="471686"/>
            </a:xfrm>
            <a:prstGeom prst="rect">
              <a:avLst/>
            </a:prstGeom>
            <a:ln>
              <a:solidFill>
                <a:schemeClr val="tx2"/>
              </a:solidFill>
            </a:ln>
          </p:spPr>
        </p:pic>
        <p:sp>
          <p:nvSpPr>
            <p:cNvPr id="26" name="Browser" title="Icon of a browser window">
              <a:extLst>
                <a:ext uri="{FF2B5EF4-FFF2-40B4-BE49-F238E27FC236}">
                  <a16:creationId xmlns:a16="http://schemas.microsoft.com/office/drawing/2014/main" id="{BAC2C74D-09E8-40A1-A780-A0C305B6D69B}"/>
                </a:ext>
              </a:extLst>
            </p:cNvPr>
            <p:cNvSpPr>
              <a:spLocks noChangeAspect="1" noEditPoints="1"/>
            </p:cNvSpPr>
            <p:nvPr/>
          </p:nvSpPr>
          <p:spPr bwMode="auto">
            <a:xfrm>
              <a:off x="3853373" y="4469966"/>
              <a:ext cx="1111283" cy="889377"/>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3759C082-289D-8C42-A7F9-F12FEA265D23}"/>
              </a:ext>
            </a:extLst>
          </p:cNvPr>
          <p:cNvGrpSpPr/>
          <p:nvPr/>
        </p:nvGrpSpPr>
        <p:grpSpPr>
          <a:xfrm>
            <a:off x="8571592" y="3921587"/>
            <a:ext cx="3620409" cy="1914040"/>
            <a:chOff x="8571592" y="3921587"/>
            <a:chExt cx="3620409" cy="1914040"/>
          </a:xfrm>
        </p:grpSpPr>
        <p:sp>
          <p:nvSpPr>
            <p:cNvPr id="34" name="Rectangle 33">
              <a:extLst>
                <a:ext uri="{FF2B5EF4-FFF2-40B4-BE49-F238E27FC236}">
                  <a16:creationId xmlns:a16="http://schemas.microsoft.com/office/drawing/2014/main" id="{359A4C88-4C84-D24A-9FA5-C668EC2C7159}"/>
                </a:ext>
              </a:extLst>
            </p:cNvPr>
            <p:cNvSpPr/>
            <p:nvPr/>
          </p:nvSpPr>
          <p:spPr bwMode="auto">
            <a:xfrm>
              <a:off x="8571592" y="3999978"/>
              <a:ext cx="1281659" cy="134028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grpSp>
          <p:nvGrpSpPr>
            <p:cNvPr id="35" name="Group 34">
              <a:extLst>
                <a:ext uri="{FF2B5EF4-FFF2-40B4-BE49-F238E27FC236}">
                  <a16:creationId xmlns:a16="http://schemas.microsoft.com/office/drawing/2014/main" id="{C4853A7C-E2F4-6D45-9D09-875DE1C1F2B3}"/>
                </a:ext>
              </a:extLst>
            </p:cNvPr>
            <p:cNvGrpSpPr/>
            <p:nvPr/>
          </p:nvGrpSpPr>
          <p:grpSpPr>
            <a:xfrm>
              <a:off x="9784162" y="3921587"/>
              <a:ext cx="2407839" cy="1914040"/>
              <a:chOff x="8834500" y="3666276"/>
              <a:chExt cx="1966020" cy="1565791"/>
            </a:xfrm>
          </p:grpSpPr>
          <p:grpSp>
            <p:nvGrpSpPr>
              <p:cNvPr id="36" name="Group 35">
                <a:extLst>
                  <a:ext uri="{FF2B5EF4-FFF2-40B4-BE49-F238E27FC236}">
                    <a16:creationId xmlns:a16="http://schemas.microsoft.com/office/drawing/2014/main" id="{86EEF61C-7B82-A44D-A02F-08E91589A682}"/>
                  </a:ext>
                </a:extLst>
              </p:cNvPr>
              <p:cNvGrpSpPr/>
              <p:nvPr/>
            </p:nvGrpSpPr>
            <p:grpSpPr>
              <a:xfrm>
                <a:off x="8979292" y="3666276"/>
                <a:ext cx="1821228" cy="1312304"/>
                <a:chOff x="-3272346" y="4002157"/>
                <a:chExt cx="1476378" cy="1063819"/>
              </a:xfrm>
            </p:grpSpPr>
            <p:sp>
              <p:nvSpPr>
                <p:cNvPr id="38" name="Cloud">
                  <a:extLst>
                    <a:ext uri="{FF2B5EF4-FFF2-40B4-BE49-F238E27FC236}">
                      <a16:creationId xmlns:a16="http://schemas.microsoft.com/office/drawing/2014/main" id="{102D3139-4522-3B44-AC4B-BF81FDAE961A}"/>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9" name="Picture 38">
                  <a:extLst>
                    <a:ext uri="{FF2B5EF4-FFF2-40B4-BE49-F238E27FC236}">
                      <a16:creationId xmlns:a16="http://schemas.microsoft.com/office/drawing/2014/main" id="{F3D88BE0-BEFE-2C4D-B45A-1092B71543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40" name="Picture 39">
                  <a:extLst>
                    <a:ext uri="{FF2B5EF4-FFF2-40B4-BE49-F238E27FC236}">
                      <a16:creationId xmlns:a16="http://schemas.microsoft.com/office/drawing/2014/main" id="{B03E223B-9FB9-B646-B3FC-2C31C2F15D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37" name="TextBox 36">
                <a:extLst>
                  <a:ext uri="{FF2B5EF4-FFF2-40B4-BE49-F238E27FC236}">
                    <a16:creationId xmlns:a16="http://schemas.microsoft.com/office/drawing/2014/main" id="{1BCB0FBC-4D48-4E43-94C1-7A7B6173DFB5}"/>
                  </a:ext>
                </a:extLst>
              </p:cNvPr>
              <p:cNvSpPr txBox="1"/>
              <p:nvPr/>
            </p:nvSpPr>
            <p:spPr>
              <a:xfrm>
                <a:off x="8834500" y="4859151"/>
                <a:ext cx="1594657"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grpSp>
      <p:sp>
        <p:nvSpPr>
          <p:cNvPr id="42" name="Regular Pentagon 1">
            <a:extLst>
              <a:ext uri="{FF2B5EF4-FFF2-40B4-BE49-F238E27FC236}">
                <a16:creationId xmlns:a16="http://schemas.microsoft.com/office/drawing/2014/main" id="{2038DBA6-5598-7F4E-890E-92C6A385AF09}"/>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Freeform 1">
            <a:extLst>
              <a:ext uri="{FF2B5EF4-FFF2-40B4-BE49-F238E27FC236}">
                <a16:creationId xmlns:a16="http://schemas.microsoft.com/office/drawing/2014/main" id="{49355E57-1324-8343-8355-5ADCEB5FA6D8}"/>
              </a:ext>
            </a:extLst>
          </p:cNvPr>
          <p:cNvSpPr/>
          <p:nvPr/>
        </p:nvSpPr>
        <p:spPr bwMode="auto">
          <a:xfrm>
            <a:off x="2552059" y="3992242"/>
            <a:ext cx="634485" cy="505693"/>
          </a:xfrm>
          <a:custGeom>
            <a:avLst/>
            <a:gdLst>
              <a:gd name="connsiteX0" fmla="*/ 2857400 w 5725476"/>
              <a:gd name="connsiteY0" fmla="*/ 1611086 h 4389054"/>
              <a:gd name="connsiteX1" fmla="*/ 2772022 w 5725476"/>
              <a:gd name="connsiteY1" fmla="*/ 1685596 h 4389054"/>
              <a:gd name="connsiteX2" fmla="*/ 1968584 w 5725476"/>
              <a:gd name="connsiteY2" fmla="*/ 2875776 h 4389054"/>
              <a:gd name="connsiteX3" fmla="*/ 1829797 w 5725476"/>
              <a:gd name="connsiteY3" fmla="*/ 3286974 h 4389054"/>
              <a:gd name="connsiteX4" fmla="*/ 1788744 w 5725476"/>
              <a:gd name="connsiteY4" fmla="*/ 3458309 h 4389054"/>
              <a:gd name="connsiteX5" fmla="*/ 1905670 w 5725476"/>
              <a:gd name="connsiteY5" fmla="*/ 3517698 h 4389054"/>
              <a:gd name="connsiteX6" fmla="*/ 2929769 w 5725476"/>
              <a:gd name="connsiteY6" fmla="*/ 3703554 h 4389054"/>
              <a:gd name="connsiteX7" fmla="*/ 2958703 w 5725476"/>
              <a:gd name="connsiteY7" fmla="*/ 3698768 h 4389054"/>
              <a:gd name="connsiteX8" fmla="*/ 3079294 w 5725476"/>
              <a:gd name="connsiteY8" fmla="*/ 3685876 h 4389054"/>
              <a:gd name="connsiteX9" fmla="*/ 3779122 w 5725476"/>
              <a:gd name="connsiteY9" fmla="*/ 3452565 h 4389054"/>
              <a:gd name="connsiteX10" fmla="*/ 3906506 w 5725476"/>
              <a:gd name="connsiteY10" fmla="*/ 3376718 h 4389054"/>
              <a:gd name="connsiteX11" fmla="*/ 3885002 w 5725476"/>
              <a:gd name="connsiteY11" fmla="*/ 3286972 h 4389054"/>
              <a:gd name="connsiteX12" fmla="*/ 3746215 w 5725476"/>
              <a:gd name="connsiteY12" fmla="*/ 2875775 h 4389054"/>
              <a:gd name="connsiteX13" fmla="*/ 2942776 w 5725476"/>
              <a:gd name="connsiteY13" fmla="*/ 1685594 h 4389054"/>
              <a:gd name="connsiteX14" fmla="*/ 1763415 w 5725476"/>
              <a:gd name="connsiteY14" fmla="*/ 894037 h 4389054"/>
              <a:gd name="connsiteX15" fmla="*/ 790803 w 5725476"/>
              <a:gd name="connsiteY15" fmla="*/ 1330755 h 4389054"/>
              <a:gd name="connsiteX16" fmla="*/ 1158832 w 5725476"/>
              <a:gd name="connsiteY16" fmla="*/ 2988894 h 4389054"/>
              <a:gd name="connsiteX17" fmla="*/ 1275233 w 5725476"/>
              <a:gd name="connsiteY17" fmla="*/ 3101497 h 4389054"/>
              <a:gd name="connsiteX18" fmla="*/ 1292468 w 5725476"/>
              <a:gd name="connsiteY18" fmla="*/ 2875182 h 4389054"/>
              <a:gd name="connsiteX19" fmla="*/ 2202444 w 5725476"/>
              <a:gd name="connsiteY19" fmla="*/ 1317224 h 4389054"/>
              <a:gd name="connsiteX20" fmla="*/ 2295755 w 5725476"/>
              <a:gd name="connsiteY20" fmla="*/ 1261450 h 4389054"/>
              <a:gd name="connsiteX21" fmla="*/ 2258275 w 5725476"/>
              <a:gd name="connsiteY21" fmla="*/ 1245333 h 4389054"/>
              <a:gd name="connsiteX22" fmla="*/ 2140065 w 5725476"/>
              <a:gd name="connsiteY22" fmla="*/ 1204461 h 4389054"/>
              <a:gd name="connsiteX23" fmla="*/ 2128651 w 5725476"/>
              <a:gd name="connsiteY23" fmla="*/ 1201707 h 4389054"/>
              <a:gd name="connsiteX24" fmla="*/ 2134750 w 5725476"/>
              <a:gd name="connsiteY24" fmla="*/ 1198933 h 4389054"/>
              <a:gd name="connsiteX25" fmla="*/ 2008369 w 5725476"/>
              <a:gd name="connsiteY25" fmla="*/ 1136421 h 4389054"/>
              <a:gd name="connsiteX26" fmla="*/ 1834210 w 5725476"/>
              <a:gd name="connsiteY26" fmla="*/ 940362 h 4389054"/>
              <a:gd name="connsiteX27" fmla="*/ 1828981 w 5725476"/>
              <a:gd name="connsiteY27" fmla="*/ 898098 h 4389054"/>
              <a:gd name="connsiteX28" fmla="*/ 3931136 w 5725476"/>
              <a:gd name="connsiteY28" fmla="*/ 890498 h 4389054"/>
              <a:gd name="connsiteX29" fmla="*/ 3931877 w 5725476"/>
              <a:gd name="connsiteY29" fmla="*/ 896485 h 4389054"/>
              <a:gd name="connsiteX30" fmla="*/ 3468260 w 5725476"/>
              <a:gd name="connsiteY30" fmla="*/ 1252335 h 4389054"/>
              <a:gd name="connsiteX31" fmla="*/ 3420272 w 5725476"/>
              <a:gd name="connsiteY31" fmla="*/ 1262964 h 4389054"/>
              <a:gd name="connsiteX32" fmla="*/ 3453146 w 5725476"/>
              <a:gd name="connsiteY32" fmla="*/ 1280363 h 4389054"/>
              <a:gd name="connsiteX33" fmla="*/ 4422331 w 5725476"/>
              <a:gd name="connsiteY33" fmla="*/ 2875181 h 4389054"/>
              <a:gd name="connsiteX34" fmla="*/ 4428743 w 5725476"/>
              <a:gd name="connsiteY34" fmla="*/ 2959393 h 4389054"/>
              <a:gd name="connsiteX35" fmla="*/ 4519980 w 5725476"/>
              <a:gd name="connsiteY35" fmla="*/ 2857244 h 4389054"/>
              <a:gd name="connsiteX36" fmla="*/ 4777521 w 5725476"/>
              <a:gd name="connsiteY36" fmla="*/ 1322808 h 4389054"/>
              <a:gd name="connsiteX37" fmla="*/ 4011083 w 5725476"/>
              <a:gd name="connsiteY37" fmla="*/ 895928 h 4389054"/>
              <a:gd name="connsiteX38" fmla="*/ 1554463 w 5725476"/>
              <a:gd name="connsiteY38" fmla="*/ 0 h 4389054"/>
              <a:gd name="connsiteX39" fmla="*/ 2491987 w 5725476"/>
              <a:gd name="connsiteY39" fmla="*/ 388418 h 4389054"/>
              <a:gd name="connsiteX40" fmla="*/ 2586164 w 5725476"/>
              <a:gd name="connsiteY40" fmla="*/ 486482 h 4389054"/>
              <a:gd name="connsiteX41" fmla="*/ 2668406 w 5725476"/>
              <a:gd name="connsiteY41" fmla="*/ 476064 h 4389054"/>
              <a:gd name="connsiteX42" fmla="*/ 2880329 w 5725476"/>
              <a:gd name="connsiteY42" fmla="*/ 467345 h 4389054"/>
              <a:gd name="connsiteX43" fmla="*/ 3092253 w 5725476"/>
              <a:gd name="connsiteY43" fmla="*/ 476064 h 4389054"/>
              <a:gd name="connsiteX44" fmla="*/ 3162587 w 5725476"/>
              <a:gd name="connsiteY44" fmla="*/ 484974 h 4389054"/>
              <a:gd name="connsiteX45" fmla="*/ 3233490 w 5725476"/>
              <a:gd name="connsiteY45" fmla="*/ 411144 h 4389054"/>
              <a:gd name="connsiteX46" fmla="*/ 4171013 w 5725476"/>
              <a:gd name="connsiteY46" fmla="*/ 22726 h 4389054"/>
              <a:gd name="connsiteX47" fmla="*/ 5725476 w 5725476"/>
              <a:gd name="connsiteY47" fmla="*/ 1942945 h 4389054"/>
              <a:gd name="connsiteX48" fmla="*/ 5040128 w 5725476"/>
              <a:gd name="connsiteY48" fmla="*/ 3535221 h 4389054"/>
              <a:gd name="connsiteX49" fmla="*/ 4987162 w 5725476"/>
              <a:gd name="connsiteY49" fmla="*/ 3574970 h 4389054"/>
              <a:gd name="connsiteX50" fmla="*/ 4980534 w 5725476"/>
              <a:gd name="connsiteY50" fmla="*/ 3582762 h 4389054"/>
              <a:gd name="connsiteX51" fmla="*/ 2857500 w 5725476"/>
              <a:gd name="connsiteY51" fmla="*/ 4389054 h 4389054"/>
              <a:gd name="connsiteX52" fmla="*/ 734466 w 5725476"/>
              <a:gd name="connsiteY52" fmla="*/ 3582762 h 4389054"/>
              <a:gd name="connsiteX53" fmla="*/ 635679 w 5725476"/>
              <a:gd name="connsiteY53" fmla="*/ 3466614 h 4389054"/>
              <a:gd name="connsiteX54" fmla="*/ 565680 w 5725476"/>
              <a:gd name="connsiteY54" fmla="*/ 3401954 h 4389054"/>
              <a:gd name="connsiteX55" fmla="*/ 0 w 5725476"/>
              <a:gd name="connsiteY55" fmla="*/ 1920219 h 4389054"/>
              <a:gd name="connsiteX56" fmla="*/ 1554463 w 5725476"/>
              <a:gd name="connsiteY56" fmla="*/ 0 h 438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725476" h="4389054">
                <a:moveTo>
                  <a:pt x="2857400" y="1611086"/>
                </a:moveTo>
                <a:lnTo>
                  <a:pt x="2772022" y="1685596"/>
                </a:lnTo>
                <a:cubicBezTo>
                  <a:pt x="2448768" y="1983643"/>
                  <a:pt x="2164786" y="2391289"/>
                  <a:pt x="1968584" y="2875776"/>
                </a:cubicBezTo>
                <a:cubicBezTo>
                  <a:pt x="1913092" y="3012802"/>
                  <a:pt x="1866921" y="3150300"/>
                  <a:pt x="1829797" y="3286974"/>
                </a:cubicBezTo>
                <a:lnTo>
                  <a:pt x="1788744" y="3458309"/>
                </a:lnTo>
                <a:lnTo>
                  <a:pt x="1905670" y="3517698"/>
                </a:lnTo>
                <a:cubicBezTo>
                  <a:pt x="2256308" y="3678252"/>
                  <a:pt x="2616020" y="3739796"/>
                  <a:pt x="2929769" y="3703554"/>
                </a:cubicBezTo>
                <a:lnTo>
                  <a:pt x="2958703" y="3698768"/>
                </a:lnTo>
                <a:lnTo>
                  <a:pt x="3079294" y="3685876"/>
                </a:lnTo>
                <a:cubicBezTo>
                  <a:pt x="3308449" y="3651928"/>
                  <a:pt x="3547161" y="3574278"/>
                  <a:pt x="3779122" y="3452565"/>
                </a:cubicBezTo>
                <a:lnTo>
                  <a:pt x="3906506" y="3376718"/>
                </a:lnTo>
                <a:lnTo>
                  <a:pt x="3885002" y="3286972"/>
                </a:lnTo>
                <a:cubicBezTo>
                  <a:pt x="3847878" y="3150299"/>
                  <a:pt x="3801707" y="3012801"/>
                  <a:pt x="3746215" y="2875775"/>
                </a:cubicBezTo>
                <a:cubicBezTo>
                  <a:pt x="3550013" y="2391288"/>
                  <a:pt x="3266031" y="1983642"/>
                  <a:pt x="2942776" y="1685594"/>
                </a:cubicBezTo>
                <a:close/>
                <a:moveTo>
                  <a:pt x="1763415" y="894037"/>
                </a:moveTo>
                <a:cubicBezTo>
                  <a:pt x="1349878" y="887207"/>
                  <a:pt x="989842" y="1033575"/>
                  <a:pt x="790803" y="1330755"/>
                </a:cubicBezTo>
                <a:cubicBezTo>
                  <a:pt x="484136" y="1788631"/>
                  <a:pt x="654009" y="2463640"/>
                  <a:pt x="1158832" y="2988894"/>
                </a:cubicBezTo>
                <a:lnTo>
                  <a:pt x="1275233" y="3101497"/>
                </a:lnTo>
                <a:lnTo>
                  <a:pt x="1292468" y="2875182"/>
                </a:lnTo>
                <a:cubicBezTo>
                  <a:pt x="1376450" y="2192731"/>
                  <a:pt x="1730731" y="1624724"/>
                  <a:pt x="2202444" y="1317224"/>
                </a:cubicBezTo>
                <a:lnTo>
                  <a:pt x="2295755" y="1261450"/>
                </a:lnTo>
                <a:lnTo>
                  <a:pt x="2258275" y="1245333"/>
                </a:lnTo>
                <a:cubicBezTo>
                  <a:pt x="2218936" y="1230072"/>
                  <a:pt x="2179510" y="1216433"/>
                  <a:pt x="2140065" y="1204461"/>
                </a:cubicBezTo>
                <a:lnTo>
                  <a:pt x="2128651" y="1201707"/>
                </a:lnTo>
                <a:lnTo>
                  <a:pt x="2134750" y="1198933"/>
                </a:lnTo>
                <a:lnTo>
                  <a:pt x="2008369" y="1136421"/>
                </a:lnTo>
                <a:cubicBezTo>
                  <a:pt x="1913884" y="1079345"/>
                  <a:pt x="1852160" y="1012494"/>
                  <a:pt x="1834210" y="940362"/>
                </a:cubicBezTo>
                <a:lnTo>
                  <a:pt x="1828981" y="898098"/>
                </a:lnTo>
                <a:close/>
                <a:moveTo>
                  <a:pt x="3931136" y="890498"/>
                </a:moveTo>
                <a:lnTo>
                  <a:pt x="3931877" y="896485"/>
                </a:lnTo>
                <a:cubicBezTo>
                  <a:pt x="3931877" y="1044615"/>
                  <a:pt x="3747973" y="1175215"/>
                  <a:pt x="3468260" y="1252335"/>
                </a:cubicBezTo>
                <a:lnTo>
                  <a:pt x="3420272" y="1262964"/>
                </a:lnTo>
                <a:lnTo>
                  <a:pt x="3453146" y="1280363"/>
                </a:lnTo>
                <a:cubicBezTo>
                  <a:pt x="3954255" y="1577865"/>
                  <a:pt x="4334871" y="2164462"/>
                  <a:pt x="4422331" y="2875181"/>
                </a:cubicBezTo>
                <a:lnTo>
                  <a:pt x="4428743" y="2959393"/>
                </a:lnTo>
                <a:lnTo>
                  <a:pt x="4519980" y="2857244"/>
                </a:lnTo>
                <a:cubicBezTo>
                  <a:pt x="4937630" y="2353131"/>
                  <a:pt x="5060598" y="1745464"/>
                  <a:pt x="4777521" y="1322808"/>
                </a:cubicBezTo>
                <a:cubicBezTo>
                  <a:pt x="4612393" y="1076259"/>
                  <a:pt x="4336453" y="933511"/>
                  <a:pt x="4011083" y="895928"/>
                </a:cubicBezTo>
                <a:close/>
                <a:moveTo>
                  <a:pt x="1554463" y="0"/>
                </a:moveTo>
                <a:cubicBezTo>
                  <a:pt x="1906585" y="0"/>
                  <a:pt x="2231361" y="144628"/>
                  <a:pt x="2491987" y="388418"/>
                </a:cubicBezTo>
                <a:lnTo>
                  <a:pt x="2586164" y="486482"/>
                </a:lnTo>
                <a:lnTo>
                  <a:pt x="2668406" y="476064"/>
                </a:lnTo>
                <a:cubicBezTo>
                  <a:pt x="2736859" y="470347"/>
                  <a:pt x="2807735" y="467345"/>
                  <a:pt x="2880329" y="467345"/>
                </a:cubicBezTo>
                <a:cubicBezTo>
                  <a:pt x="2952924" y="467345"/>
                  <a:pt x="3023800" y="470347"/>
                  <a:pt x="3092253" y="476064"/>
                </a:cubicBezTo>
                <a:lnTo>
                  <a:pt x="3162587" y="484974"/>
                </a:lnTo>
                <a:lnTo>
                  <a:pt x="3233490" y="411144"/>
                </a:lnTo>
                <a:cubicBezTo>
                  <a:pt x="3494116" y="167354"/>
                  <a:pt x="3818892" y="22726"/>
                  <a:pt x="4171013" y="22726"/>
                </a:cubicBezTo>
                <a:cubicBezTo>
                  <a:pt x="5029519" y="22726"/>
                  <a:pt x="5725476" y="882437"/>
                  <a:pt x="5725476" y="1942945"/>
                </a:cubicBezTo>
                <a:cubicBezTo>
                  <a:pt x="5725476" y="2605763"/>
                  <a:pt x="5453618" y="3190144"/>
                  <a:pt x="5040128" y="3535221"/>
                </a:cubicBezTo>
                <a:lnTo>
                  <a:pt x="4987162" y="3574970"/>
                </a:lnTo>
                <a:lnTo>
                  <a:pt x="4980534" y="3582762"/>
                </a:lnTo>
                <a:cubicBezTo>
                  <a:pt x="4520431" y="4069221"/>
                  <a:pt x="3741257" y="4389054"/>
                  <a:pt x="2857500" y="4389054"/>
                </a:cubicBezTo>
                <a:cubicBezTo>
                  <a:pt x="1973744" y="4389054"/>
                  <a:pt x="1194569" y="4069221"/>
                  <a:pt x="734466" y="3582762"/>
                </a:cubicBezTo>
                <a:lnTo>
                  <a:pt x="635679" y="3466614"/>
                </a:lnTo>
                <a:lnTo>
                  <a:pt x="565680" y="3401954"/>
                </a:lnTo>
                <a:cubicBezTo>
                  <a:pt x="220205" y="3049757"/>
                  <a:pt x="0" y="2516755"/>
                  <a:pt x="0" y="1920219"/>
                </a:cubicBezTo>
                <a:cubicBezTo>
                  <a:pt x="0" y="859711"/>
                  <a:pt x="695957" y="0"/>
                  <a:pt x="1554463" y="0"/>
                </a:cubicBezTo>
                <a:close/>
              </a:path>
            </a:pathLst>
          </a:cu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endParaRPr kumimoji="0" lang="en-US" sz="173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58597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App receives an </a:t>
            </a:r>
            <a:r>
              <a:rPr lang="en-US" err="1"/>
              <a:t>id_token</a:t>
            </a:r>
            <a:endParaRPr lang="en-US"/>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pic>
        <p:nvPicPr>
          <p:cNvPr id="17" name="Graphic 16" descr="User">
            <a:extLst>
              <a:ext uri="{FF2B5EF4-FFF2-40B4-BE49-F238E27FC236}">
                <a16:creationId xmlns:a16="http://schemas.microsoft.com/office/drawing/2014/main" id="{8F2F120C-3067-4B2D-896A-F8530A8EC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72145" y="5150497"/>
            <a:ext cx="914400" cy="914400"/>
          </a:xfrm>
          <a:prstGeom prst="rect">
            <a:avLst/>
          </a:prstGeom>
        </p:spPr>
      </p:pic>
      <p:sp>
        <p:nvSpPr>
          <p:cNvPr id="21" name="Oval 20">
            <a:extLst>
              <a:ext uri="{FF2B5EF4-FFF2-40B4-BE49-F238E27FC236}">
                <a16:creationId xmlns:a16="http://schemas.microsoft.com/office/drawing/2014/main" id="{7987F405-3020-4B5E-B72B-4C863B4918F3}"/>
              </a:ext>
            </a:extLst>
          </p:cNvPr>
          <p:cNvSpPr/>
          <p:nvPr/>
        </p:nvSpPr>
        <p:spPr bwMode="auto">
          <a:xfrm rot="19235533">
            <a:off x="1716905" y="2704152"/>
            <a:ext cx="5499699" cy="3745100"/>
          </a:xfrm>
          <a:prstGeom prst="ellipse">
            <a:avLst/>
          </a:prstGeom>
          <a:noFill/>
          <a:ln w="2222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072ED777-BA3C-4456-A5D1-333DF2984156}"/>
              </a:ext>
            </a:extLst>
          </p:cNvPr>
          <p:cNvCxnSpPr>
            <a:cxnSpLocks/>
          </p:cNvCxnSpPr>
          <p:nvPr/>
        </p:nvCxnSpPr>
        <p:spPr>
          <a:xfrm flipH="1">
            <a:off x="3525750" y="2757470"/>
            <a:ext cx="2108433" cy="2166461"/>
          </a:xfrm>
          <a:prstGeom prst="straightConnector1">
            <a:avLst/>
          </a:prstGeom>
          <a:ln w="920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13EFDAA-6E3F-46D8-87F3-11DCF96151CE}"/>
              </a:ext>
            </a:extLst>
          </p:cNvPr>
          <p:cNvSpPr txBox="1"/>
          <p:nvPr/>
        </p:nvSpPr>
        <p:spPr>
          <a:xfrm>
            <a:off x="4221018" y="4333830"/>
            <a:ext cx="1874982" cy="923330"/>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Private conversation with the user</a:t>
            </a:r>
          </a:p>
        </p:txBody>
      </p:sp>
      <p:grpSp>
        <p:nvGrpSpPr>
          <p:cNvPr id="24" name="Group 23">
            <a:extLst>
              <a:ext uri="{FF2B5EF4-FFF2-40B4-BE49-F238E27FC236}">
                <a16:creationId xmlns:a16="http://schemas.microsoft.com/office/drawing/2014/main" id="{AA3D97A6-31ED-4953-A133-45B2A5D873A7}"/>
              </a:ext>
            </a:extLst>
          </p:cNvPr>
          <p:cNvGrpSpPr/>
          <p:nvPr/>
        </p:nvGrpSpPr>
        <p:grpSpPr>
          <a:xfrm>
            <a:off x="2395133" y="4382288"/>
            <a:ext cx="1111283" cy="889377"/>
            <a:chOff x="3853373" y="4469966"/>
            <a:chExt cx="1111283" cy="889377"/>
          </a:xfrm>
        </p:grpSpPr>
        <p:pic>
          <p:nvPicPr>
            <p:cNvPr id="25" name="Picture 24">
              <a:extLst>
                <a:ext uri="{FF2B5EF4-FFF2-40B4-BE49-F238E27FC236}">
                  <a16:creationId xmlns:a16="http://schemas.microsoft.com/office/drawing/2014/main" id="{078FF6A6-75FA-4878-B3FA-360F286AC2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2970" y="4873152"/>
              <a:ext cx="471686" cy="471686"/>
            </a:xfrm>
            <a:prstGeom prst="rect">
              <a:avLst/>
            </a:prstGeom>
            <a:ln>
              <a:solidFill>
                <a:schemeClr val="tx2"/>
              </a:solidFill>
            </a:ln>
          </p:spPr>
        </p:pic>
        <p:sp>
          <p:nvSpPr>
            <p:cNvPr id="26" name="Browser" title="Icon of a browser window">
              <a:extLst>
                <a:ext uri="{FF2B5EF4-FFF2-40B4-BE49-F238E27FC236}">
                  <a16:creationId xmlns:a16="http://schemas.microsoft.com/office/drawing/2014/main" id="{BAC2C74D-09E8-40A1-A780-A0C305B6D69B}"/>
                </a:ext>
              </a:extLst>
            </p:cNvPr>
            <p:cNvSpPr>
              <a:spLocks noChangeAspect="1" noEditPoints="1"/>
            </p:cNvSpPr>
            <p:nvPr/>
          </p:nvSpPr>
          <p:spPr bwMode="auto">
            <a:xfrm>
              <a:off x="3853373" y="4469966"/>
              <a:ext cx="1111283" cy="889377"/>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3759C082-289D-8C42-A7F9-F12FEA265D23}"/>
              </a:ext>
            </a:extLst>
          </p:cNvPr>
          <p:cNvGrpSpPr/>
          <p:nvPr/>
        </p:nvGrpSpPr>
        <p:grpSpPr>
          <a:xfrm>
            <a:off x="8571592" y="3921587"/>
            <a:ext cx="3620409" cy="1914040"/>
            <a:chOff x="8571592" y="3921587"/>
            <a:chExt cx="3620409" cy="1914040"/>
          </a:xfrm>
        </p:grpSpPr>
        <p:sp>
          <p:nvSpPr>
            <p:cNvPr id="34" name="Rectangle 33">
              <a:extLst>
                <a:ext uri="{FF2B5EF4-FFF2-40B4-BE49-F238E27FC236}">
                  <a16:creationId xmlns:a16="http://schemas.microsoft.com/office/drawing/2014/main" id="{359A4C88-4C84-D24A-9FA5-C668EC2C7159}"/>
                </a:ext>
              </a:extLst>
            </p:cNvPr>
            <p:cNvSpPr/>
            <p:nvPr/>
          </p:nvSpPr>
          <p:spPr bwMode="auto">
            <a:xfrm>
              <a:off x="8571592" y="3999978"/>
              <a:ext cx="1281659" cy="134028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grpSp>
          <p:nvGrpSpPr>
            <p:cNvPr id="35" name="Group 34">
              <a:extLst>
                <a:ext uri="{FF2B5EF4-FFF2-40B4-BE49-F238E27FC236}">
                  <a16:creationId xmlns:a16="http://schemas.microsoft.com/office/drawing/2014/main" id="{C4853A7C-E2F4-6D45-9D09-875DE1C1F2B3}"/>
                </a:ext>
              </a:extLst>
            </p:cNvPr>
            <p:cNvGrpSpPr/>
            <p:nvPr/>
          </p:nvGrpSpPr>
          <p:grpSpPr>
            <a:xfrm>
              <a:off x="9784162" y="3921587"/>
              <a:ext cx="2407839" cy="1914040"/>
              <a:chOff x="8834500" y="3666276"/>
              <a:chExt cx="1966020" cy="1565791"/>
            </a:xfrm>
          </p:grpSpPr>
          <p:grpSp>
            <p:nvGrpSpPr>
              <p:cNvPr id="36" name="Group 35">
                <a:extLst>
                  <a:ext uri="{FF2B5EF4-FFF2-40B4-BE49-F238E27FC236}">
                    <a16:creationId xmlns:a16="http://schemas.microsoft.com/office/drawing/2014/main" id="{86EEF61C-7B82-A44D-A02F-08E91589A682}"/>
                  </a:ext>
                </a:extLst>
              </p:cNvPr>
              <p:cNvGrpSpPr/>
              <p:nvPr/>
            </p:nvGrpSpPr>
            <p:grpSpPr>
              <a:xfrm>
                <a:off x="8979292" y="3666276"/>
                <a:ext cx="1821228" cy="1312304"/>
                <a:chOff x="-3272346" y="4002157"/>
                <a:chExt cx="1476378" cy="1063819"/>
              </a:xfrm>
            </p:grpSpPr>
            <p:sp>
              <p:nvSpPr>
                <p:cNvPr id="38" name="Cloud">
                  <a:extLst>
                    <a:ext uri="{FF2B5EF4-FFF2-40B4-BE49-F238E27FC236}">
                      <a16:creationId xmlns:a16="http://schemas.microsoft.com/office/drawing/2014/main" id="{102D3139-4522-3B44-AC4B-BF81FDAE961A}"/>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9" name="Picture 38">
                  <a:extLst>
                    <a:ext uri="{FF2B5EF4-FFF2-40B4-BE49-F238E27FC236}">
                      <a16:creationId xmlns:a16="http://schemas.microsoft.com/office/drawing/2014/main" id="{F3D88BE0-BEFE-2C4D-B45A-1092B71543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40" name="Picture 39">
                  <a:extLst>
                    <a:ext uri="{FF2B5EF4-FFF2-40B4-BE49-F238E27FC236}">
                      <a16:creationId xmlns:a16="http://schemas.microsoft.com/office/drawing/2014/main" id="{B03E223B-9FB9-B646-B3FC-2C31C2F15D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37" name="TextBox 36">
                <a:extLst>
                  <a:ext uri="{FF2B5EF4-FFF2-40B4-BE49-F238E27FC236}">
                    <a16:creationId xmlns:a16="http://schemas.microsoft.com/office/drawing/2014/main" id="{1BCB0FBC-4D48-4E43-94C1-7A7B6173DFB5}"/>
                  </a:ext>
                </a:extLst>
              </p:cNvPr>
              <p:cNvSpPr txBox="1"/>
              <p:nvPr/>
            </p:nvSpPr>
            <p:spPr>
              <a:xfrm>
                <a:off x="8834500" y="4859151"/>
                <a:ext cx="1594657"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grpSp>
      <p:sp>
        <p:nvSpPr>
          <p:cNvPr id="42" name="Regular Pentagon 1">
            <a:extLst>
              <a:ext uri="{FF2B5EF4-FFF2-40B4-BE49-F238E27FC236}">
                <a16:creationId xmlns:a16="http://schemas.microsoft.com/office/drawing/2014/main" id="{2038DBA6-5598-7F4E-890E-92C6A385AF09}"/>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Freeform 1">
            <a:extLst>
              <a:ext uri="{FF2B5EF4-FFF2-40B4-BE49-F238E27FC236}">
                <a16:creationId xmlns:a16="http://schemas.microsoft.com/office/drawing/2014/main" id="{BC2FBA44-A1EB-3B42-A146-24C83BC13530}"/>
              </a:ext>
            </a:extLst>
          </p:cNvPr>
          <p:cNvSpPr/>
          <p:nvPr/>
        </p:nvSpPr>
        <p:spPr bwMode="auto">
          <a:xfrm>
            <a:off x="2552059" y="3992242"/>
            <a:ext cx="634485" cy="505693"/>
          </a:xfrm>
          <a:custGeom>
            <a:avLst/>
            <a:gdLst>
              <a:gd name="connsiteX0" fmla="*/ 2857400 w 5725476"/>
              <a:gd name="connsiteY0" fmla="*/ 1611086 h 4389054"/>
              <a:gd name="connsiteX1" fmla="*/ 2772022 w 5725476"/>
              <a:gd name="connsiteY1" fmla="*/ 1685596 h 4389054"/>
              <a:gd name="connsiteX2" fmla="*/ 1968584 w 5725476"/>
              <a:gd name="connsiteY2" fmla="*/ 2875776 h 4389054"/>
              <a:gd name="connsiteX3" fmla="*/ 1829797 w 5725476"/>
              <a:gd name="connsiteY3" fmla="*/ 3286974 h 4389054"/>
              <a:gd name="connsiteX4" fmla="*/ 1788744 w 5725476"/>
              <a:gd name="connsiteY4" fmla="*/ 3458309 h 4389054"/>
              <a:gd name="connsiteX5" fmla="*/ 1905670 w 5725476"/>
              <a:gd name="connsiteY5" fmla="*/ 3517698 h 4389054"/>
              <a:gd name="connsiteX6" fmla="*/ 2929769 w 5725476"/>
              <a:gd name="connsiteY6" fmla="*/ 3703554 h 4389054"/>
              <a:gd name="connsiteX7" fmla="*/ 2958703 w 5725476"/>
              <a:gd name="connsiteY7" fmla="*/ 3698768 h 4389054"/>
              <a:gd name="connsiteX8" fmla="*/ 3079294 w 5725476"/>
              <a:gd name="connsiteY8" fmla="*/ 3685876 h 4389054"/>
              <a:gd name="connsiteX9" fmla="*/ 3779122 w 5725476"/>
              <a:gd name="connsiteY9" fmla="*/ 3452565 h 4389054"/>
              <a:gd name="connsiteX10" fmla="*/ 3906506 w 5725476"/>
              <a:gd name="connsiteY10" fmla="*/ 3376718 h 4389054"/>
              <a:gd name="connsiteX11" fmla="*/ 3885002 w 5725476"/>
              <a:gd name="connsiteY11" fmla="*/ 3286972 h 4389054"/>
              <a:gd name="connsiteX12" fmla="*/ 3746215 w 5725476"/>
              <a:gd name="connsiteY12" fmla="*/ 2875775 h 4389054"/>
              <a:gd name="connsiteX13" fmla="*/ 2942776 w 5725476"/>
              <a:gd name="connsiteY13" fmla="*/ 1685594 h 4389054"/>
              <a:gd name="connsiteX14" fmla="*/ 1763415 w 5725476"/>
              <a:gd name="connsiteY14" fmla="*/ 894037 h 4389054"/>
              <a:gd name="connsiteX15" fmla="*/ 790803 w 5725476"/>
              <a:gd name="connsiteY15" fmla="*/ 1330755 h 4389054"/>
              <a:gd name="connsiteX16" fmla="*/ 1158832 w 5725476"/>
              <a:gd name="connsiteY16" fmla="*/ 2988894 h 4389054"/>
              <a:gd name="connsiteX17" fmla="*/ 1275233 w 5725476"/>
              <a:gd name="connsiteY17" fmla="*/ 3101497 h 4389054"/>
              <a:gd name="connsiteX18" fmla="*/ 1292468 w 5725476"/>
              <a:gd name="connsiteY18" fmla="*/ 2875182 h 4389054"/>
              <a:gd name="connsiteX19" fmla="*/ 2202444 w 5725476"/>
              <a:gd name="connsiteY19" fmla="*/ 1317224 h 4389054"/>
              <a:gd name="connsiteX20" fmla="*/ 2295755 w 5725476"/>
              <a:gd name="connsiteY20" fmla="*/ 1261450 h 4389054"/>
              <a:gd name="connsiteX21" fmla="*/ 2258275 w 5725476"/>
              <a:gd name="connsiteY21" fmla="*/ 1245333 h 4389054"/>
              <a:gd name="connsiteX22" fmla="*/ 2140065 w 5725476"/>
              <a:gd name="connsiteY22" fmla="*/ 1204461 h 4389054"/>
              <a:gd name="connsiteX23" fmla="*/ 2128651 w 5725476"/>
              <a:gd name="connsiteY23" fmla="*/ 1201707 h 4389054"/>
              <a:gd name="connsiteX24" fmla="*/ 2134750 w 5725476"/>
              <a:gd name="connsiteY24" fmla="*/ 1198933 h 4389054"/>
              <a:gd name="connsiteX25" fmla="*/ 2008369 w 5725476"/>
              <a:gd name="connsiteY25" fmla="*/ 1136421 h 4389054"/>
              <a:gd name="connsiteX26" fmla="*/ 1834210 w 5725476"/>
              <a:gd name="connsiteY26" fmla="*/ 940362 h 4389054"/>
              <a:gd name="connsiteX27" fmla="*/ 1828981 w 5725476"/>
              <a:gd name="connsiteY27" fmla="*/ 898098 h 4389054"/>
              <a:gd name="connsiteX28" fmla="*/ 3931136 w 5725476"/>
              <a:gd name="connsiteY28" fmla="*/ 890498 h 4389054"/>
              <a:gd name="connsiteX29" fmla="*/ 3931877 w 5725476"/>
              <a:gd name="connsiteY29" fmla="*/ 896485 h 4389054"/>
              <a:gd name="connsiteX30" fmla="*/ 3468260 w 5725476"/>
              <a:gd name="connsiteY30" fmla="*/ 1252335 h 4389054"/>
              <a:gd name="connsiteX31" fmla="*/ 3420272 w 5725476"/>
              <a:gd name="connsiteY31" fmla="*/ 1262964 h 4389054"/>
              <a:gd name="connsiteX32" fmla="*/ 3453146 w 5725476"/>
              <a:gd name="connsiteY32" fmla="*/ 1280363 h 4389054"/>
              <a:gd name="connsiteX33" fmla="*/ 4422331 w 5725476"/>
              <a:gd name="connsiteY33" fmla="*/ 2875181 h 4389054"/>
              <a:gd name="connsiteX34" fmla="*/ 4428743 w 5725476"/>
              <a:gd name="connsiteY34" fmla="*/ 2959393 h 4389054"/>
              <a:gd name="connsiteX35" fmla="*/ 4519980 w 5725476"/>
              <a:gd name="connsiteY35" fmla="*/ 2857244 h 4389054"/>
              <a:gd name="connsiteX36" fmla="*/ 4777521 w 5725476"/>
              <a:gd name="connsiteY36" fmla="*/ 1322808 h 4389054"/>
              <a:gd name="connsiteX37" fmla="*/ 4011083 w 5725476"/>
              <a:gd name="connsiteY37" fmla="*/ 895928 h 4389054"/>
              <a:gd name="connsiteX38" fmla="*/ 1554463 w 5725476"/>
              <a:gd name="connsiteY38" fmla="*/ 0 h 4389054"/>
              <a:gd name="connsiteX39" fmla="*/ 2491987 w 5725476"/>
              <a:gd name="connsiteY39" fmla="*/ 388418 h 4389054"/>
              <a:gd name="connsiteX40" fmla="*/ 2586164 w 5725476"/>
              <a:gd name="connsiteY40" fmla="*/ 486482 h 4389054"/>
              <a:gd name="connsiteX41" fmla="*/ 2668406 w 5725476"/>
              <a:gd name="connsiteY41" fmla="*/ 476064 h 4389054"/>
              <a:gd name="connsiteX42" fmla="*/ 2880329 w 5725476"/>
              <a:gd name="connsiteY42" fmla="*/ 467345 h 4389054"/>
              <a:gd name="connsiteX43" fmla="*/ 3092253 w 5725476"/>
              <a:gd name="connsiteY43" fmla="*/ 476064 h 4389054"/>
              <a:gd name="connsiteX44" fmla="*/ 3162587 w 5725476"/>
              <a:gd name="connsiteY44" fmla="*/ 484974 h 4389054"/>
              <a:gd name="connsiteX45" fmla="*/ 3233490 w 5725476"/>
              <a:gd name="connsiteY45" fmla="*/ 411144 h 4389054"/>
              <a:gd name="connsiteX46" fmla="*/ 4171013 w 5725476"/>
              <a:gd name="connsiteY46" fmla="*/ 22726 h 4389054"/>
              <a:gd name="connsiteX47" fmla="*/ 5725476 w 5725476"/>
              <a:gd name="connsiteY47" fmla="*/ 1942945 h 4389054"/>
              <a:gd name="connsiteX48" fmla="*/ 5040128 w 5725476"/>
              <a:gd name="connsiteY48" fmla="*/ 3535221 h 4389054"/>
              <a:gd name="connsiteX49" fmla="*/ 4987162 w 5725476"/>
              <a:gd name="connsiteY49" fmla="*/ 3574970 h 4389054"/>
              <a:gd name="connsiteX50" fmla="*/ 4980534 w 5725476"/>
              <a:gd name="connsiteY50" fmla="*/ 3582762 h 4389054"/>
              <a:gd name="connsiteX51" fmla="*/ 2857500 w 5725476"/>
              <a:gd name="connsiteY51" fmla="*/ 4389054 h 4389054"/>
              <a:gd name="connsiteX52" fmla="*/ 734466 w 5725476"/>
              <a:gd name="connsiteY52" fmla="*/ 3582762 h 4389054"/>
              <a:gd name="connsiteX53" fmla="*/ 635679 w 5725476"/>
              <a:gd name="connsiteY53" fmla="*/ 3466614 h 4389054"/>
              <a:gd name="connsiteX54" fmla="*/ 565680 w 5725476"/>
              <a:gd name="connsiteY54" fmla="*/ 3401954 h 4389054"/>
              <a:gd name="connsiteX55" fmla="*/ 0 w 5725476"/>
              <a:gd name="connsiteY55" fmla="*/ 1920219 h 4389054"/>
              <a:gd name="connsiteX56" fmla="*/ 1554463 w 5725476"/>
              <a:gd name="connsiteY56" fmla="*/ 0 h 438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725476" h="4389054">
                <a:moveTo>
                  <a:pt x="2857400" y="1611086"/>
                </a:moveTo>
                <a:lnTo>
                  <a:pt x="2772022" y="1685596"/>
                </a:lnTo>
                <a:cubicBezTo>
                  <a:pt x="2448768" y="1983643"/>
                  <a:pt x="2164786" y="2391289"/>
                  <a:pt x="1968584" y="2875776"/>
                </a:cubicBezTo>
                <a:cubicBezTo>
                  <a:pt x="1913092" y="3012802"/>
                  <a:pt x="1866921" y="3150300"/>
                  <a:pt x="1829797" y="3286974"/>
                </a:cubicBezTo>
                <a:lnTo>
                  <a:pt x="1788744" y="3458309"/>
                </a:lnTo>
                <a:lnTo>
                  <a:pt x="1905670" y="3517698"/>
                </a:lnTo>
                <a:cubicBezTo>
                  <a:pt x="2256308" y="3678252"/>
                  <a:pt x="2616020" y="3739796"/>
                  <a:pt x="2929769" y="3703554"/>
                </a:cubicBezTo>
                <a:lnTo>
                  <a:pt x="2958703" y="3698768"/>
                </a:lnTo>
                <a:lnTo>
                  <a:pt x="3079294" y="3685876"/>
                </a:lnTo>
                <a:cubicBezTo>
                  <a:pt x="3308449" y="3651928"/>
                  <a:pt x="3547161" y="3574278"/>
                  <a:pt x="3779122" y="3452565"/>
                </a:cubicBezTo>
                <a:lnTo>
                  <a:pt x="3906506" y="3376718"/>
                </a:lnTo>
                <a:lnTo>
                  <a:pt x="3885002" y="3286972"/>
                </a:lnTo>
                <a:cubicBezTo>
                  <a:pt x="3847878" y="3150299"/>
                  <a:pt x="3801707" y="3012801"/>
                  <a:pt x="3746215" y="2875775"/>
                </a:cubicBezTo>
                <a:cubicBezTo>
                  <a:pt x="3550013" y="2391288"/>
                  <a:pt x="3266031" y="1983642"/>
                  <a:pt x="2942776" y="1685594"/>
                </a:cubicBezTo>
                <a:close/>
                <a:moveTo>
                  <a:pt x="1763415" y="894037"/>
                </a:moveTo>
                <a:cubicBezTo>
                  <a:pt x="1349878" y="887207"/>
                  <a:pt x="989842" y="1033575"/>
                  <a:pt x="790803" y="1330755"/>
                </a:cubicBezTo>
                <a:cubicBezTo>
                  <a:pt x="484136" y="1788631"/>
                  <a:pt x="654009" y="2463640"/>
                  <a:pt x="1158832" y="2988894"/>
                </a:cubicBezTo>
                <a:lnTo>
                  <a:pt x="1275233" y="3101497"/>
                </a:lnTo>
                <a:lnTo>
                  <a:pt x="1292468" y="2875182"/>
                </a:lnTo>
                <a:cubicBezTo>
                  <a:pt x="1376450" y="2192731"/>
                  <a:pt x="1730731" y="1624724"/>
                  <a:pt x="2202444" y="1317224"/>
                </a:cubicBezTo>
                <a:lnTo>
                  <a:pt x="2295755" y="1261450"/>
                </a:lnTo>
                <a:lnTo>
                  <a:pt x="2258275" y="1245333"/>
                </a:lnTo>
                <a:cubicBezTo>
                  <a:pt x="2218936" y="1230072"/>
                  <a:pt x="2179510" y="1216433"/>
                  <a:pt x="2140065" y="1204461"/>
                </a:cubicBezTo>
                <a:lnTo>
                  <a:pt x="2128651" y="1201707"/>
                </a:lnTo>
                <a:lnTo>
                  <a:pt x="2134750" y="1198933"/>
                </a:lnTo>
                <a:lnTo>
                  <a:pt x="2008369" y="1136421"/>
                </a:lnTo>
                <a:cubicBezTo>
                  <a:pt x="1913884" y="1079345"/>
                  <a:pt x="1852160" y="1012494"/>
                  <a:pt x="1834210" y="940362"/>
                </a:cubicBezTo>
                <a:lnTo>
                  <a:pt x="1828981" y="898098"/>
                </a:lnTo>
                <a:close/>
                <a:moveTo>
                  <a:pt x="3931136" y="890498"/>
                </a:moveTo>
                <a:lnTo>
                  <a:pt x="3931877" y="896485"/>
                </a:lnTo>
                <a:cubicBezTo>
                  <a:pt x="3931877" y="1044615"/>
                  <a:pt x="3747973" y="1175215"/>
                  <a:pt x="3468260" y="1252335"/>
                </a:cubicBezTo>
                <a:lnTo>
                  <a:pt x="3420272" y="1262964"/>
                </a:lnTo>
                <a:lnTo>
                  <a:pt x="3453146" y="1280363"/>
                </a:lnTo>
                <a:cubicBezTo>
                  <a:pt x="3954255" y="1577865"/>
                  <a:pt x="4334871" y="2164462"/>
                  <a:pt x="4422331" y="2875181"/>
                </a:cubicBezTo>
                <a:lnTo>
                  <a:pt x="4428743" y="2959393"/>
                </a:lnTo>
                <a:lnTo>
                  <a:pt x="4519980" y="2857244"/>
                </a:lnTo>
                <a:cubicBezTo>
                  <a:pt x="4937630" y="2353131"/>
                  <a:pt x="5060598" y="1745464"/>
                  <a:pt x="4777521" y="1322808"/>
                </a:cubicBezTo>
                <a:cubicBezTo>
                  <a:pt x="4612393" y="1076259"/>
                  <a:pt x="4336453" y="933511"/>
                  <a:pt x="4011083" y="895928"/>
                </a:cubicBezTo>
                <a:close/>
                <a:moveTo>
                  <a:pt x="1554463" y="0"/>
                </a:moveTo>
                <a:cubicBezTo>
                  <a:pt x="1906585" y="0"/>
                  <a:pt x="2231361" y="144628"/>
                  <a:pt x="2491987" y="388418"/>
                </a:cubicBezTo>
                <a:lnTo>
                  <a:pt x="2586164" y="486482"/>
                </a:lnTo>
                <a:lnTo>
                  <a:pt x="2668406" y="476064"/>
                </a:lnTo>
                <a:cubicBezTo>
                  <a:pt x="2736859" y="470347"/>
                  <a:pt x="2807735" y="467345"/>
                  <a:pt x="2880329" y="467345"/>
                </a:cubicBezTo>
                <a:cubicBezTo>
                  <a:pt x="2952924" y="467345"/>
                  <a:pt x="3023800" y="470347"/>
                  <a:pt x="3092253" y="476064"/>
                </a:cubicBezTo>
                <a:lnTo>
                  <a:pt x="3162587" y="484974"/>
                </a:lnTo>
                <a:lnTo>
                  <a:pt x="3233490" y="411144"/>
                </a:lnTo>
                <a:cubicBezTo>
                  <a:pt x="3494116" y="167354"/>
                  <a:pt x="3818892" y="22726"/>
                  <a:pt x="4171013" y="22726"/>
                </a:cubicBezTo>
                <a:cubicBezTo>
                  <a:pt x="5029519" y="22726"/>
                  <a:pt x="5725476" y="882437"/>
                  <a:pt x="5725476" y="1942945"/>
                </a:cubicBezTo>
                <a:cubicBezTo>
                  <a:pt x="5725476" y="2605763"/>
                  <a:pt x="5453618" y="3190144"/>
                  <a:pt x="5040128" y="3535221"/>
                </a:cubicBezTo>
                <a:lnTo>
                  <a:pt x="4987162" y="3574970"/>
                </a:lnTo>
                <a:lnTo>
                  <a:pt x="4980534" y="3582762"/>
                </a:lnTo>
                <a:cubicBezTo>
                  <a:pt x="4520431" y="4069221"/>
                  <a:pt x="3741257" y="4389054"/>
                  <a:pt x="2857500" y="4389054"/>
                </a:cubicBezTo>
                <a:cubicBezTo>
                  <a:pt x="1973744" y="4389054"/>
                  <a:pt x="1194569" y="4069221"/>
                  <a:pt x="734466" y="3582762"/>
                </a:cubicBezTo>
                <a:lnTo>
                  <a:pt x="635679" y="3466614"/>
                </a:lnTo>
                <a:lnTo>
                  <a:pt x="565680" y="3401954"/>
                </a:lnTo>
                <a:cubicBezTo>
                  <a:pt x="220205" y="3049757"/>
                  <a:pt x="0" y="2516755"/>
                  <a:pt x="0" y="1920219"/>
                </a:cubicBezTo>
                <a:cubicBezTo>
                  <a:pt x="0" y="859711"/>
                  <a:pt x="695957" y="0"/>
                  <a:pt x="1554463" y="0"/>
                </a:cubicBezTo>
                <a:close/>
              </a:path>
            </a:pathLst>
          </a:cu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endParaRPr kumimoji="0" lang="en-US" sz="173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Box 2">
            <a:extLst>
              <a:ext uri="{FF2B5EF4-FFF2-40B4-BE49-F238E27FC236}">
                <a16:creationId xmlns:a16="http://schemas.microsoft.com/office/drawing/2014/main" id="{B197CAC6-019A-9241-A98B-69DD2F5A7444}"/>
              </a:ext>
            </a:extLst>
          </p:cNvPr>
          <p:cNvSpPr txBox="1"/>
          <p:nvPr/>
        </p:nvSpPr>
        <p:spPr>
          <a:xfrm>
            <a:off x="156166" y="1252174"/>
            <a:ext cx="11879668" cy="4801314"/>
          </a:xfrm>
          <a:prstGeom prst="rect">
            <a:avLst/>
          </a:prstGeom>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sz="2400"/>
              <a:t>{ "</a:t>
            </a:r>
            <a:r>
              <a:rPr lang="en-US" sz="2400" err="1"/>
              <a:t>typ</a:t>
            </a:r>
            <a:r>
              <a:rPr lang="en-US" sz="2400"/>
              <a:t>": "JWT", "</a:t>
            </a:r>
            <a:r>
              <a:rPr lang="en-US" sz="2400" err="1"/>
              <a:t>alg</a:t>
            </a:r>
            <a:r>
              <a:rPr lang="en-US" sz="2400"/>
              <a:t>": "RS256", "kid": "1LTMzakihiRla_8z2BEJVXeWMqo" }.</a:t>
            </a:r>
          </a:p>
          <a:p>
            <a:r>
              <a:rPr lang="en-US" sz="2400"/>
              <a:t>{ "</a:t>
            </a:r>
            <a:r>
              <a:rPr lang="en-US" sz="2400" err="1"/>
              <a:t>ver</a:t>
            </a:r>
            <a:r>
              <a:rPr lang="en-US" sz="2400"/>
              <a:t>": "2.0", </a:t>
            </a:r>
          </a:p>
          <a:p>
            <a:r>
              <a:rPr lang="en-US" sz="2400"/>
              <a:t>"</a:t>
            </a:r>
            <a:r>
              <a:rPr lang="en-US" sz="2400" err="1"/>
              <a:t>iss</a:t>
            </a:r>
            <a:r>
              <a:rPr lang="en-US" sz="2400"/>
              <a:t>": "https://login.microsoftonline.com/3338040d-6c67-4c5b-b112-36a304b66dad/v2.0",</a:t>
            </a:r>
          </a:p>
          <a:p>
            <a:r>
              <a:rPr lang="en-US" sz="2400"/>
              <a:t>"</a:t>
            </a:r>
            <a:r>
              <a:rPr lang="en-US" sz="2400" err="1"/>
              <a:t>aud</a:t>
            </a:r>
            <a:r>
              <a:rPr lang="en-US" sz="2400"/>
              <a:t>": "6cb04018-a3f5-46a7-b995-940c78f5aef3", </a:t>
            </a:r>
          </a:p>
          <a:p>
            <a:r>
              <a:rPr lang="en-US" sz="2400"/>
              <a:t>"exp": 1536361411,"iat": 1536274711, "</a:t>
            </a:r>
            <a:r>
              <a:rPr lang="en-US" sz="2400" err="1"/>
              <a:t>nbf</a:t>
            </a:r>
            <a:r>
              <a:rPr lang="en-US" sz="2400"/>
              <a:t>": 1536274711, </a:t>
            </a:r>
          </a:p>
          <a:p>
            <a:r>
              <a:rPr lang="en-US" sz="2400" b="1"/>
              <a:t>"sub": "AAAAAAAAAAAAAAAAAAAAAIkzqFVrSaSaFHy782bbtaQ", </a:t>
            </a:r>
          </a:p>
          <a:p>
            <a:r>
              <a:rPr lang="en-US" sz="2400" b="1"/>
              <a:t>"name": "Abe Lincoln", </a:t>
            </a:r>
          </a:p>
          <a:p>
            <a:r>
              <a:rPr lang="en-US" sz="2400" b="1"/>
              <a:t>"</a:t>
            </a:r>
            <a:r>
              <a:rPr lang="en-US" sz="2400" b="1" err="1"/>
              <a:t>preferred_username</a:t>
            </a:r>
            <a:r>
              <a:rPr lang="en-US" sz="2400" b="1"/>
              <a:t>": "AbeLi@microsoft.com", </a:t>
            </a:r>
          </a:p>
          <a:p>
            <a:r>
              <a:rPr lang="en-US" sz="2400" b="1"/>
              <a:t>"oid": "00000000-0000-0000-66f3-3332eca7ea81", </a:t>
            </a:r>
          </a:p>
          <a:p>
            <a:r>
              <a:rPr lang="en-US" sz="2400" b="1"/>
              <a:t>"</a:t>
            </a:r>
            <a:r>
              <a:rPr lang="en-US" sz="2400" b="1" err="1"/>
              <a:t>tid</a:t>
            </a:r>
            <a:r>
              <a:rPr lang="en-US" sz="2400" b="1"/>
              <a:t>": "3338040d-6c67-4c5b-b112-36a304b66dad", </a:t>
            </a:r>
          </a:p>
          <a:p>
            <a:r>
              <a:rPr lang="en-US" sz="2400"/>
              <a:t>}</a:t>
            </a:r>
          </a:p>
          <a:p>
            <a:r>
              <a:rPr lang="en-US" sz="2400"/>
              <a:t>.[Signature]</a:t>
            </a:r>
            <a:endParaRPr lang="en-US" sz="24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7372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App receives an access token</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pic>
        <p:nvPicPr>
          <p:cNvPr id="17" name="Graphic 16" descr="User">
            <a:extLst>
              <a:ext uri="{FF2B5EF4-FFF2-40B4-BE49-F238E27FC236}">
                <a16:creationId xmlns:a16="http://schemas.microsoft.com/office/drawing/2014/main" id="{8F2F120C-3067-4B2D-896A-F8530A8EC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72145" y="5150497"/>
            <a:ext cx="914400" cy="914400"/>
          </a:xfrm>
          <a:prstGeom prst="rect">
            <a:avLst/>
          </a:prstGeom>
        </p:spPr>
      </p:pic>
      <p:sp>
        <p:nvSpPr>
          <p:cNvPr id="21" name="Oval 20">
            <a:extLst>
              <a:ext uri="{FF2B5EF4-FFF2-40B4-BE49-F238E27FC236}">
                <a16:creationId xmlns:a16="http://schemas.microsoft.com/office/drawing/2014/main" id="{7987F405-3020-4B5E-B72B-4C863B4918F3}"/>
              </a:ext>
            </a:extLst>
          </p:cNvPr>
          <p:cNvSpPr/>
          <p:nvPr/>
        </p:nvSpPr>
        <p:spPr bwMode="auto">
          <a:xfrm rot="19235533">
            <a:off x="1716905" y="2704152"/>
            <a:ext cx="5499699" cy="3745100"/>
          </a:xfrm>
          <a:prstGeom prst="ellipse">
            <a:avLst/>
          </a:prstGeom>
          <a:noFill/>
          <a:ln w="2222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072ED777-BA3C-4456-A5D1-333DF2984156}"/>
              </a:ext>
            </a:extLst>
          </p:cNvPr>
          <p:cNvCxnSpPr>
            <a:cxnSpLocks/>
          </p:cNvCxnSpPr>
          <p:nvPr/>
        </p:nvCxnSpPr>
        <p:spPr>
          <a:xfrm flipH="1">
            <a:off x="3525750" y="2757470"/>
            <a:ext cx="2108433" cy="2166461"/>
          </a:xfrm>
          <a:prstGeom prst="straightConnector1">
            <a:avLst/>
          </a:prstGeom>
          <a:ln w="920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13EFDAA-6E3F-46D8-87F3-11DCF96151CE}"/>
              </a:ext>
            </a:extLst>
          </p:cNvPr>
          <p:cNvSpPr txBox="1"/>
          <p:nvPr/>
        </p:nvSpPr>
        <p:spPr>
          <a:xfrm>
            <a:off x="4221018" y="4333830"/>
            <a:ext cx="1874982" cy="923330"/>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Private conversation with the user</a:t>
            </a:r>
          </a:p>
        </p:txBody>
      </p:sp>
      <p:grpSp>
        <p:nvGrpSpPr>
          <p:cNvPr id="24" name="Group 23">
            <a:extLst>
              <a:ext uri="{FF2B5EF4-FFF2-40B4-BE49-F238E27FC236}">
                <a16:creationId xmlns:a16="http://schemas.microsoft.com/office/drawing/2014/main" id="{AA3D97A6-31ED-4953-A133-45B2A5D873A7}"/>
              </a:ext>
            </a:extLst>
          </p:cNvPr>
          <p:cNvGrpSpPr/>
          <p:nvPr/>
        </p:nvGrpSpPr>
        <p:grpSpPr>
          <a:xfrm>
            <a:off x="2395133" y="4382288"/>
            <a:ext cx="1111283" cy="889377"/>
            <a:chOff x="3853373" y="4469966"/>
            <a:chExt cx="1111283" cy="889377"/>
          </a:xfrm>
        </p:grpSpPr>
        <p:pic>
          <p:nvPicPr>
            <p:cNvPr id="25" name="Picture 24">
              <a:extLst>
                <a:ext uri="{FF2B5EF4-FFF2-40B4-BE49-F238E27FC236}">
                  <a16:creationId xmlns:a16="http://schemas.microsoft.com/office/drawing/2014/main" id="{078FF6A6-75FA-4878-B3FA-360F286AC2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2970" y="4873152"/>
              <a:ext cx="471686" cy="471686"/>
            </a:xfrm>
            <a:prstGeom prst="rect">
              <a:avLst/>
            </a:prstGeom>
            <a:ln>
              <a:solidFill>
                <a:schemeClr val="tx2"/>
              </a:solidFill>
            </a:ln>
          </p:spPr>
        </p:pic>
        <p:sp>
          <p:nvSpPr>
            <p:cNvPr id="26" name="Browser" title="Icon of a browser window">
              <a:extLst>
                <a:ext uri="{FF2B5EF4-FFF2-40B4-BE49-F238E27FC236}">
                  <a16:creationId xmlns:a16="http://schemas.microsoft.com/office/drawing/2014/main" id="{BAC2C74D-09E8-40A1-A780-A0C305B6D69B}"/>
                </a:ext>
              </a:extLst>
            </p:cNvPr>
            <p:cNvSpPr>
              <a:spLocks noChangeAspect="1" noEditPoints="1"/>
            </p:cNvSpPr>
            <p:nvPr/>
          </p:nvSpPr>
          <p:spPr bwMode="auto">
            <a:xfrm>
              <a:off x="3853373" y="4469966"/>
              <a:ext cx="1111283" cy="889377"/>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3759C082-289D-8C42-A7F9-F12FEA265D23}"/>
              </a:ext>
            </a:extLst>
          </p:cNvPr>
          <p:cNvGrpSpPr/>
          <p:nvPr/>
        </p:nvGrpSpPr>
        <p:grpSpPr>
          <a:xfrm>
            <a:off x="8571592" y="3921587"/>
            <a:ext cx="3620409" cy="1914040"/>
            <a:chOff x="8571592" y="3921587"/>
            <a:chExt cx="3620409" cy="1914040"/>
          </a:xfrm>
        </p:grpSpPr>
        <p:sp>
          <p:nvSpPr>
            <p:cNvPr id="34" name="Rectangle 33">
              <a:extLst>
                <a:ext uri="{FF2B5EF4-FFF2-40B4-BE49-F238E27FC236}">
                  <a16:creationId xmlns:a16="http://schemas.microsoft.com/office/drawing/2014/main" id="{359A4C88-4C84-D24A-9FA5-C668EC2C7159}"/>
                </a:ext>
              </a:extLst>
            </p:cNvPr>
            <p:cNvSpPr/>
            <p:nvPr/>
          </p:nvSpPr>
          <p:spPr bwMode="auto">
            <a:xfrm>
              <a:off x="8571592" y="3999978"/>
              <a:ext cx="1281659" cy="134028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grpSp>
          <p:nvGrpSpPr>
            <p:cNvPr id="35" name="Group 34">
              <a:extLst>
                <a:ext uri="{FF2B5EF4-FFF2-40B4-BE49-F238E27FC236}">
                  <a16:creationId xmlns:a16="http://schemas.microsoft.com/office/drawing/2014/main" id="{C4853A7C-E2F4-6D45-9D09-875DE1C1F2B3}"/>
                </a:ext>
              </a:extLst>
            </p:cNvPr>
            <p:cNvGrpSpPr/>
            <p:nvPr/>
          </p:nvGrpSpPr>
          <p:grpSpPr>
            <a:xfrm>
              <a:off x="9784162" y="3921587"/>
              <a:ext cx="2407839" cy="1914040"/>
              <a:chOff x="8834500" y="3666276"/>
              <a:chExt cx="1966020" cy="1565791"/>
            </a:xfrm>
          </p:grpSpPr>
          <p:grpSp>
            <p:nvGrpSpPr>
              <p:cNvPr id="36" name="Group 35">
                <a:extLst>
                  <a:ext uri="{FF2B5EF4-FFF2-40B4-BE49-F238E27FC236}">
                    <a16:creationId xmlns:a16="http://schemas.microsoft.com/office/drawing/2014/main" id="{86EEF61C-7B82-A44D-A02F-08E91589A682}"/>
                  </a:ext>
                </a:extLst>
              </p:cNvPr>
              <p:cNvGrpSpPr/>
              <p:nvPr/>
            </p:nvGrpSpPr>
            <p:grpSpPr>
              <a:xfrm>
                <a:off x="8979292" y="3666276"/>
                <a:ext cx="1821228" cy="1312304"/>
                <a:chOff x="-3272346" y="4002157"/>
                <a:chExt cx="1476378" cy="1063819"/>
              </a:xfrm>
            </p:grpSpPr>
            <p:sp>
              <p:nvSpPr>
                <p:cNvPr id="38" name="Cloud">
                  <a:extLst>
                    <a:ext uri="{FF2B5EF4-FFF2-40B4-BE49-F238E27FC236}">
                      <a16:creationId xmlns:a16="http://schemas.microsoft.com/office/drawing/2014/main" id="{102D3139-4522-3B44-AC4B-BF81FDAE961A}"/>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9" name="Picture 38">
                  <a:extLst>
                    <a:ext uri="{FF2B5EF4-FFF2-40B4-BE49-F238E27FC236}">
                      <a16:creationId xmlns:a16="http://schemas.microsoft.com/office/drawing/2014/main" id="{F3D88BE0-BEFE-2C4D-B45A-1092B71543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40" name="Picture 39">
                  <a:extLst>
                    <a:ext uri="{FF2B5EF4-FFF2-40B4-BE49-F238E27FC236}">
                      <a16:creationId xmlns:a16="http://schemas.microsoft.com/office/drawing/2014/main" id="{B03E223B-9FB9-B646-B3FC-2C31C2F15D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37" name="TextBox 36">
                <a:extLst>
                  <a:ext uri="{FF2B5EF4-FFF2-40B4-BE49-F238E27FC236}">
                    <a16:creationId xmlns:a16="http://schemas.microsoft.com/office/drawing/2014/main" id="{1BCB0FBC-4D48-4E43-94C1-7A7B6173DFB5}"/>
                  </a:ext>
                </a:extLst>
              </p:cNvPr>
              <p:cNvSpPr txBox="1"/>
              <p:nvPr/>
            </p:nvSpPr>
            <p:spPr>
              <a:xfrm>
                <a:off x="8834500" y="4859151"/>
                <a:ext cx="1594657"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grpSp>
      <p:sp>
        <p:nvSpPr>
          <p:cNvPr id="42" name="Regular Pentagon 1">
            <a:extLst>
              <a:ext uri="{FF2B5EF4-FFF2-40B4-BE49-F238E27FC236}">
                <a16:creationId xmlns:a16="http://schemas.microsoft.com/office/drawing/2014/main" id="{2038DBA6-5598-7F4E-890E-92C6A385AF09}"/>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Regular Pentagon 1">
            <a:extLst>
              <a:ext uri="{FF2B5EF4-FFF2-40B4-BE49-F238E27FC236}">
                <a16:creationId xmlns:a16="http://schemas.microsoft.com/office/drawing/2014/main" id="{20F4FA80-9BF7-6D42-89A5-3A624AC417B1}"/>
              </a:ext>
            </a:extLst>
          </p:cNvPr>
          <p:cNvSpPr/>
          <p:nvPr/>
        </p:nvSpPr>
        <p:spPr bwMode="auto">
          <a:xfrm>
            <a:off x="1153329" y="5379770"/>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
        <p:nvSpPr>
          <p:cNvPr id="28" name="Freeform 1">
            <a:extLst>
              <a:ext uri="{FF2B5EF4-FFF2-40B4-BE49-F238E27FC236}">
                <a16:creationId xmlns:a16="http://schemas.microsoft.com/office/drawing/2014/main" id="{032306BA-DDF5-944E-89F3-07CA82E1DD40}"/>
              </a:ext>
            </a:extLst>
          </p:cNvPr>
          <p:cNvSpPr/>
          <p:nvPr/>
        </p:nvSpPr>
        <p:spPr bwMode="auto">
          <a:xfrm>
            <a:off x="2552059" y="3992242"/>
            <a:ext cx="634485" cy="505693"/>
          </a:xfrm>
          <a:custGeom>
            <a:avLst/>
            <a:gdLst>
              <a:gd name="connsiteX0" fmla="*/ 2857400 w 5725476"/>
              <a:gd name="connsiteY0" fmla="*/ 1611086 h 4389054"/>
              <a:gd name="connsiteX1" fmla="*/ 2772022 w 5725476"/>
              <a:gd name="connsiteY1" fmla="*/ 1685596 h 4389054"/>
              <a:gd name="connsiteX2" fmla="*/ 1968584 w 5725476"/>
              <a:gd name="connsiteY2" fmla="*/ 2875776 h 4389054"/>
              <a:gd name="connsiteX3" fmla="*/ 1829797 w 5725476"/>
              <a:gd name="connsiteY3" fmla="*/ 3286974 h 4389054"/>
              <a:gd name="connsiteX4" fmla="*/ 1788744 w 5725476"/>
              <a:gd name="connsiteY4" fmla="*/ 3458309 h 4389054"/>
              <a:gd name="connsiteX5" fmla="*/ 1905670 w 5725476"/>
              <a:gd name="connsiteY5" fmla="*/ 3517698 h 4389054"/>
              <a:gd name="connsiteX6" fmla="*/ 2929769 w 5725476"/>
              <a:gd name="connsiteY6" fmla="*/ 3703554 h 4389054"/>
              <a:gd name="connsiteX7" fmla="*/ 2958703 w 5725476"/>
              <a:gd name="connsiteY7" fmla="*/ 3698768 h 4389054"/>
              <a:gd name="connsiteX8" fmla="*/ 3079294 w 5725476"/>
              <a:gd name="connsiteY8" fmla="*/ 3685876 h 4389054"/>
              <a:gd name="connsiteX9" fmla="*/ 3779122 w 5725476"/>
              <a:gd name="connsiteY9" fmla="*/ 3452565 h 4389054"/>
              <a:gd name="connsiteX10" fmla="*/ 3906506 w 5725476"/>
              <a:gd name="connsiteY10" fmla="*/ 3376718 h 4389054"/>
              <a:gd name="connsiteX11" fmla="*/ 3885002 w 5725476"/>
              <a:gd name="connsiteY11" fmla="*/ 3286972 h 4389054"/>
              <a:gd name="connsiteX12" fmla="*/ 3746215 w 5725476"/>
              <a:gd name="connsiteY12" fmla="*/ 2875775 h 4389054"/>
              <a:gd name="connsiteX13" fmla="*/ 2942776 w 5725476"/>
              <a:gd name="connsiteY13" fmla="*/ 1685594 h 4389054"/>
              <a:gd name="connsiteX14" fmla="*/ 1763415 w 5725476"/>
              <a:gd name="connsiteY14" fmla="*/ 894037 h 4389054"/>
              <a:gd name="connsiteX15" fmla="*/ 790803 w 5725476"/>
              <a:gd name="connsiteY15" fmla="*/ 1330755 h 4389054"/>
              <a:gd name="connsiteX16" fmla="*/ 1158832 w 5725476"/>
              <a:gd name="connsiteY16" fmla="*/ 2988894 h 4389054"/>
              <a:gd name="connsiteX17" fmla="*/ 1275233 w 5725476"/>
              <a:gd name="connsiteY17" fmla="*/ 3101497 h 4389054"/>
              <a:gd name="connsiteX18" fmla="*/ 1292468 w 5725476"/>
              <a:gd name="connsiteY18" fmla="*/ 2875182 h 4389054"/>
              <a:gd name="connsiteX19" fmla="*/ 2202444 w 5725476"/>
              <a:gd name="connsiteY19" fmla="*/ 1317224 h 4389054"/>
              <a:gd name="connsiteX20" fmla="*/ 2295755 w 5725476"/>
              <a:gd name="connsiteY20" fmla="*/ 1261450 h 4389054"/>
              <a:gd name="connsiteX21" fmla="*/ 2258275 w 5725476"/>
              <a:gd name="connsiteY21" fmla="*/ 1245333 h 4389054"/>
              <a:gd name="connsiteX22" fmla="*/ 2140065 w 5725476"/>
              <a:gd name="connsiteY22" fmla="*/ 1204461 h 4389054"/>
              <a:gd name="connsiteX23" fmla="*/ 2128651 w 5725476"/>
              <a:gd name="connsiteY23" fmla="*/ 1201707 h 4389054"/>
              <a:gd name="connsiteX24" fmla="*/ 2134750 w 5725476"/>
              <a:gd name="connsiteY24" fmla="*/ 1198933 h 4389054"/>
              <a:gd name="connsiteX25" fmla="*/ 2008369 w 5725476"/>
              <a:gd name="connsiteY25" fmla="*/ 1136421 h 4389054"/>
              <a:gd name="connsiteX26" fmla="*/ 1834210 w 5725476"/>
              <a:gd name="connsiteY26" fmla="*/ 940362 h 4389054"/>
              <a:gd name="connsiteX27" fmla="*/ 1828981 w 5725476"/>
              <a:gd name="connsiteY27" fmla="*/ 898098 h 4389054"/>
              <a:gd name="connsiteX28" fmla="*/ 3931136 w 5725476"/>
              <a:gd name="connsiteY28" fmla="*/ 890498 h 4389054"/>
              <a:gd name="connsiteX29" fmla="*/ 3931877 w 5725476"/>
              <a:gd name="connsiteY29" fmla="*/ 896485 h 4389054"/>
              <a:gd name="connsiteX30" fmla="*/ 3468260 w 5725476"/>
              <a:gd name="connsiteY30" fmla="*/ 1252335 h 4389054"/>
              <a:gd name="connsiteX31" fmla="*/ 3420272 w 5725476"/>
              <a:gd name="connsiteY31" fmla="*/ 1262964 h 4389054"/>
              <a:gd name="connsiteX32" fmla="*/ 3453146 w 5725476"/>
              <a:gd name="connsiteY32" fmla="*/ 1280363 h 4389054"/>
              <a:gd name="connsiteX33" fmla="*/ 4422331 w 5725476"/>
              <a:gd name="connsiteY33" fmla="*/ 2875181 h 4389054"/>
              <a:gd name="connsiteX34" fmla="*/ 4428743 w 5725476"/>
              <a:gd name="connsiteY34" fmla="*/ 2959393 h 4389054"/>
              <a:gd name="connsiteX35" fmla="*/ 4519980 w 5725476"/>
              <a:gd name="connsiteY35" fmla="*/ 2857244 h 4389054"/>
              <a:gd name="connsiteX36" fmla="*/ 4777521 w 5725476"/>
              <a:gd name="connsiteY36" fmla="*/ 1322808 h 4389054"/>
              <a:gd name="connsiteX37" fmla="*/ 4011083 w 5725476"/>
              <a:gd name="connsiteY37" fmla="*/ 895928 h 4389054"/>
              <a:gd name="connsiteX38" fmla="*/ 1554463 w 5725476"/>
              <a:gd name="connsiteY38" fmla="*/ 0 h 4389054"/>
              <a:gd name="connsiteX39" fmla="*/ 2491987 w 5725476"/>
              <a:gd name="connsiteY39" fmla="*/ 388418 h 4389054"/>
              <a:gd name="connsiteX40" fmla="*/ 2586164 w 5725476"/>
              <a:gd name="connsiteY40" fmla="*/ 486482 h 4389054"/>
              <a:gd name="connsiteX41" fmla="*/ 2668406 w 5725476"/>
              <a:gd name="connsiteY41" fmla="*/ 476064 h 4389054"/>
              <a:gd name="connsiteX42" fmla="*/ 2880329 w 5725476"/>
              <a:gd name="connsiteY42" fmla="*/ 467345 h 4389054"/>
              <a:gd name="connsiteX43" fmla="*/ 3092253 w 5725476"/>
              <a:gd name="connsiteY43" fmla="*/ 476064 h 4389054"/>
              <a:gd name="connsiteX44" fmla="*/ 3162587 w 5725476"/>
              <a:gd name="connsiteY44" fmla="*/ 484974 h 4389054"/>
              <a:gd name="connsiteX45" fmla="*/ 3233490 w 5725476"/>
              <a:gd name="connsiteY45" fmla="*/ 411144 h 4389054"/>
              <a:gd name="connsiteX46" fmla="*/ 4171013 w 5725476"/>
              <a:gd name="connsiteY46" fmla="*/ 22726 h 4389054"/>
              <a:gd name="connsiteX47" fmla="*/ 5725476 w 5725476"/>
              <a:gd name="connsiteY47" fmla="*/ 1942945 h 4389054"/>
              <a:gd name="connsiteX48" fmla="*/ 5040128 w 5725476"/>
              <a:gd name="connsiteY48" fmla="*/ 3535221 h 4389054"/>
              <a:gd name="connsiteX49" fmla="*/ 4987162 w 5725476"/>
              <a:gd name="connsiteY49" fmla="*/ 3574970 h 4389054"/>
              <a:gd name="connsiteX50" fmla="*/ 4980534 w 5725476"/>
              <a:gd name="connsiteY50" fmla="*/ 3582762 h 4389054"/>
              <a:gd name="connsiteX51" fmla="*/ 2857500 w 5725476"/>
              <a:gd name="connsiteY51" fmla="*/ 4389054 h 4389054"/>
              <a:gd name="connsiteX52" fmla="*/ 734466 w 5725476"/>
              <a:gd name="connsiteY52" fmla="*/ 3582762 h 4389054"/>
              <a:gd name="connsiteX53" fmla="*/ 635679 w 5725476"/>
              <a:gd name="connsiteY53" fmla="*/ 3466614 h 4389054"/>
              <a:gd name="connsiteX54" fmla="*/ 565680 w 5725476"/>
              <a:gd name="connsiteY54" fmla="*/ 3401954 h 4389054"/>
              <a:gd name="connsiteX55" fmla="*/ 0 w 5725476"/>
              <a:gd name="connsiteY55" fmla="*/ 1920219 h 4389054"/>
              <a:gd name="connsiteX56" fmla="*/ 1554463 w 5725476"/>
              <a:gd name="connsiteY56" fmla="*/ 0 h 438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725476" h="4389054">
                <a:moveTo>
                  <a:pt x="2857400" y="1611086"/>
                </a:moveTo>
                <a:lnTo>
                  <a:pt x="2772022" y="1685596"/>
                </a:lnTo>
                <a:cubicBezTo>
                  <a:pt x="2448768" y="1983643"/>
                  <a:pt x="2164786" y="2391289"/>
                  <a:pt x="1968584" y="2875776"/>
                </a:cubicBezTo>
                <a:cubicBezTo>
                  <a:pt x="1913092" y="3012802"/>
                  <a:pt x="1866921" y="3150300"/>
                  <a:pt x="1829797" y="3286974"/>
                </a:cubicBezTo>
                <a:lnTo>
                  <a:pt x="1788744" y="3458309"/>
                </a:lnTo>
                <a:lnTo>
                  <a:pt x="1905670" y="3517698"/>
                </a:lnTo>
                <a:cubicBezTo>
                  <a:pt x="2256308" y="3678252"/>
                  <a:pt x="2616020" y="3739796"/>
                  <a:pt x="2929769" y="3703554"/>
                </a:cubicBezTo>
                <a:lnTo>
                  <a:pt x="2958703" y="3698768"/>
                </a:lnTo>
                <a:lnTo>
                  <a:pt x="3079294" y="3685876"/>
                </a:lnTo>
                <a:cubicBezTo>
                  <a:pt x="3308449" y="3651928"/>
                  <a:pt x="3547161" y="3574278"/>
                  <a:pt x="3779122" y="3452565"/>
                </a:cubicBezTo>
                <a:lnTo>
                  <a:pt x="3906506" y="3376718"/>
                </a:lnTo>
                <a:lnTo>
                  <a:pt x="3885002" y="3286972"/>
                </a:lnTo>
                <a:cubicBezTo>
                  <a:pt x="3847878" y="3150299"/>
                  <a:pt x="3801707" y="3012801"/>
                  <a:pt x="3746215" y="2875775"/>
                </a:cubicBezTo>
                <a:cubicBezTo>
                  <a:pt x="3550013" y="2391288"/>
                  <a:pt x="3266031" y="1983642"/>
                  <a:pt x="2942776" y="1685594"/>
                </a:cubicBezTo>
                <a:close/>
                <a:moveTo>
                  <a:pt x="1763415" y="894037"/>
                </a:moveTo>
                <a:cubicBezTo>
                  <a:pt x="1349878" y="887207"/>
                  <a:pt x="989842" y="1033575"/>
                  <a:pt x="790803" y="1330755"/>
                </a:cubicBezTo>
                <a:cubicBezTo>
                  <a:pt x="484136" y="1788631"/>
                  <a:pt x="654009" y="2463640"/>
                  <a:pt x="1158832" y="2988894"/>
                </a:cubicBezTo>
                <a:lnTo>
                  <a:pt x="1275233" y="3101497"/>
                </a:lnTo>
                <a:lnTo>
                  <a:pt x="1292468" y="2875182"/>
                </a:lnTo>
                <a:cubicBezTo>
                  <a:pt x="1376450" y="2192731"/>
                  <a:pt x="1730731" y="1624724"/>
                  <a:pt x="2202444" y="1317224"/>
                </a:cubicBezTo>
                <a:lnTo>
                  <a:pt x="2295755" y="1261450"/>
                </a:lnTo>
                <a:lnTo>
                  <a:pt x="2258275" y="1245333"/>
                </a:lnTo>
                <a:cubicBezTo>
                  <a:pt x="2218936" y="1230072"/>
                  <a:pt x="2179510" y="1216433"/>
                  <a:pt x="2140065" y="1204461"/>
                </a:cubicBezTo>
                <a:lnTo>
                  <a:pt x="2128651" y="1201707"/>
                </a:lnTo>
                <a:lnTo>
                  <a:pt x="2134750" y="1198933"/>
                </a:lnTo>
                <a:lnTo>
                  <a:pt x="2008369" y="1136421"/>
                </a:lnTo>
                <a:cubicBezTo>
                  <a:pt x="1913884" y="1079345"/>
                  <a:pt x="1852160" y="1012494"/>
                  <a:pt x="1834210" y="940362"/>
                </a:cubicBezTo>
                <a:lnTo>
                  <a:pt x="1828981" y="898098"/>
                </a:lnTo>
                <a:close/>
                <a:moveTo>
                  <a:pt x="3931136" y="890498"/>
                </a:moveTo>
                <a:lnTo>
                  <a:pt x="3931877" y="896485"/>
                </a:lnTo>
                <a:cubicBezTo>
                  <a:pt x="3931877" y="1044615"/>
                  <a:pt x="3747973" y="1175215"/>
                  <a:pt x="3468260" y="1252335"/>
                </a:cubicBezTo>
                <a:lnTo>
                  <a:pt x="3420272" y="1262964"/>
                </a:lnTo>
                <a:lnTo>
                  <a:pt x="3453146" y="1280363"/>
                </a:lnTo>
                <a:cubicBezTo>
                  <a:pt x="3954255" y="1577865"/>
                  <a:pt x="4334871" y="2164462"/>
                  <a:pt x="4422331" y="2875181"/>
                </a:cubicBezTo>
                <a:lnTo>
                  <a:pt x="4428743" y="2959393"/>
                </a:lnTo>
                <a:lnTo>
                  <a:pt x="4519980" y="2857244"/>
                </a:lnTo>
                <a:cubicBezTo>
                  <a:pt x="4937630" y="2353131"/>
                  <a:pt x="5060598" y="1745464"/>
                  <a:pt x="4777521" y="1322808"/>
                </a:cubicBezTo>
                <a:cubicBezTo>
                  <a:pt x="4612393" y="1076259"/>
                  <a:pt x="4336453" y="933511"/>
                  <a:pt x="4011083" y="895928"/>
                </a:cubicBezTo>
                <a:close/>
                <a:moveTo>
                  <a:pt x="1554463" y="0"/>
                </a:moveTo>
                <a:cubicBezTo>
                  <a:pt x="1906585" y="0"/>
                  <a:pt x="2231361" y="144628"/>
                  <a:pt x="2491987" y="388418"/>
                </a:cubicBezTo>
                <a:lnTo>
                  <a:pt x="2586164" y="486482"/>
                </a:lnTo>
                <a:lnTo>
                  <a:pt x="2668406" y="476064"/>
                </a:lnTo>
                <a:cubicBezTo>
                  <a:pt x="2736859" y="470347"/>
                  <a:pt x="2807735" y="467345"/>
                  <a:pt x="2880329" y="467345"/>
                </a:cubicBezTo>
                <a:cubicBezTo>
                  <a:pt x="2952924" y="467345"/>
                  <a:pt x="3023800" y="470347"/>
                  <a:pt x="3092253" y="476064"/>
                </a:cubicBezTo>
                <a:lnTo>
                  <a:pt x="3162587" y="484974"/>
                </a:lnTo>
                <a:lnTo>
                  <a:pt x="3233490" y="411144"/>
                </a:lnTo>
                <a:cubicBezTo>
                  <a:pt x="3494116" y="167354"/>
                  <a:pt x="3818892" y="22726"/>
                  <a:pt x="4171013" y="22726"/>
                </a:cubicBezTo>
                <a:cubicBezTo>
                  <a:pt x="5029519" y="22726"/>
                  <a:pt x="5725476" y="882437"/>
                  <a:pt x="5725476" y="1942945"/>
                </a:cubicBezTo>
                <a:cubicBezTo>
                  <a:pt x="5725476" y="2605763"/>
                  <a:pt x="5453618" y="3190144"/>
                  <a:pt x="5040128" y="3535221"/>
                </a:cubicBezTo>
                <a:lnTo>
                  <a:pt x="4987162" y="3574970"/>
                </a:lnTo>
                <a:lnTo>
                  <a:pt x="4980534" y="3582762"/>
                </a:lnTo>
                <a:cubicBezTo>
                  <a:pt x="4520431" y="4069221"/>
                  <a:pt x="3741257" y="4389054"/>
                  <a:pt x="2857500" y="4389054"/>
                </a:cubicBezTo>
                <a:cubicBezTo>
                  <a:pt x="1973744" y="4389054"/>
                  <a:pt x="1194569" y="4069221"/>
                  <a:pt x="734466" y="3582762"/>
                </a:cubicBezTo>
                <a:lnTo>
                  <a:pt x="635679" y="3466614"/>
                </a:lnTo>
                <a:lnTo>
                  <a:pt x="565680" y="3401954"/>
                </a:lnTo>
                <a:cubicBezTo>
                  <a:pt x="220205" y="3049757"/>
                  <a:pt x="0" y="2516755"/>
                  <a:pt x="0" y="1920219"/>
                </a:cubicBezTo>
                <a:cubicBezTo>
                  <a:pt x="0" y="859711"/>
                  <a:pt x="695957" y="0"/>
                  <a:pt x="1554463" y="0"/>
                </a:cubicBezTo>
                <a:close/>
              </a:path>
            </a:pathLst>
          </a:cu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endParaRPr kumimoji="0" lang="en-US" sz="173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Box 2">
            <a:extLst>
              <a:ext uri="{FF2B5EF4-FFF2-40B4-BE49-F238E27FC236}">
                <a16:creationId xmlns:a16="http://schemas.microsoft.com/office/drawing/2014/main" id="{B80C4EB8-ECE3-4F72-BAC7-8862737E748B}"/>
              </a:ext>
            </a:extLst>
          </p:cNvPr>
          <p:cNvSpPr txBox="1"/>
          <p:nvPr/>
        </p:nvSpPr>
        <p:spPr>
          <a:xfrm>
            <a:off x="7489367" y="1590038"/>
            <a:ext cx="4437104" cy="615553"/>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a:gradFill>
                  <a:gsLst>
                    <a:gs pos="2917">
                      <a:srgbClr val="1A1A1A"/>
                    </a:gs>
                    <a:gs pos="30000">
                      <a:srgbClr val="1A1A1A"/>
                    </a:gs>
                  </a:gsLst>
                  <a:lin ang="5400000" scaled="0"/>
                </a:gradFill>
                <a:latin typeface="Segoe UI"/>
              </a:rPr>
              <a:t>Azure AD verifies permissions and evaluates conditional access policies</a:t>
            </a:r>
            <a:endPar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159437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App receives an access token</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pic>
        <p:nvPicPr>
          <p:cNvPr id="17" name="Graphic 16" descr="User">
            <a:extLst>
              <a:ext uri="{FF2B5EF4-FFF2-40B4-BE49-F238E27FC236}">
                <a16:creationId xmlns:a16="http://schemas.microsoft.com/office/drawing/2014/main" id="{8F2F120C-3067-4B2D-896A-F8530A8EC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72145" y="5150497"/>
            <a:ext cx="914400" cy="914400"/>
          </a:xfrm>
          <a:prstGeom prst="rect">
            <a:avLst/>
          </a:prstGeom>
        </p:spPr>
      </p:pic>
      <p:sp>
        <p:nvSpPr>
          <p:cNvPr id="21" name="Oval 20">
            <a:extLst>
              <a:ext uri="{FF2B5EF4-FFF2-40B4-BE49-F238E27FC236}">
                <a16:creationId xmlns:a16="http://schemas.microsoft.com/office/drawing/2014/main" id="{7987F405-3020-4B5E-B72B-4C863B4918F3}"/>
              </a:ext>
            </a:extLst>
          </p:cNvPr>
          <p:cNvSpPr/>
          <p:nvPr/>
        </p:nvSpPr>
        <p:spPr bwMode="auto">
          <a:xfrm rot="19235533">
            <a:off x="1716905" y="2704152"/>
            <a:ext cx="5499699" cy="3745100"/>
          </a:xfrm>
          <a:prstGeom prst="ellipse">
            <a:avLst/>
          </a:prstGeom>
          <a:noFill/>
          <a:ln w="2222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072ED777-BA3C-4456-A5D1-333DF2984156}"/>
              </a:ext>
            </a:extLst>
          </p:cNvPr>
          <p:cNvCxnSpPr>
            <a:cxnSpLocks/>
          </p:cNvCxnSpPr>
          <p:nvPr/>
        </p:nvCxnSpPr>
        <p:spPr>
          <a:xfrm flipH="1">
            <a:off x="3525750" y="2757470"/>
            <a:ext cx="2108433" cy="2166461"/>
          </a:xfrm>
          <a:prstGeom prst="straightConnector1">
            <a:avLst/>
          </a:prstGeom>
          <a:ln w="920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13EFDAA-6E3F-46D8-87F3-11DCF96151CE}"/>
              </a:ext>
            </a:extLst>
          </p:cNvPr>
          <p:cNvSpPr txBox="1"/>
          <p:nvPr/>
        </p:nvSpPr>
        <p:spPr>
          <a:xfrm>
            <a:off x="4221018" y="4333830"/>
            <a:ext cx="1874982" cy="923330"/>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Private conversation with the user</a:t>
            </a:r>
          </a:p>
        </p:txBody>
      </p:sp>
      <p:grpSp>
        <p:nvGrpSpPr>
          <p:cNvPr id="24" name="Group 23">
            <a:extLst>
              <a:ext uri="{FF2B5EF4-FFF2-40B4-BE49-F238E27FC236}">
                <a16:creationId xmlns:a16="http://schemas.microsoft.com/office/drawing/2014/main" id="{AA3D97A6-31ED-4953-A133-45B2A5D873A7}"/>
              </a:ext>
            </a:extLst>
          </p:cNvPr>
          <p:cNvGrpSpPr/>
          <p:nvPr/>
        </p:nvGrpSpPr>
        <p:grpSpPr>
          <a:xfrm>
            <a:off x="2395133" y="4382288"/>
            <a:ext cx="1111283" cy="889377"/>
            <a:chOff x="3853373" y="4469966"/>
            <a:chExt cx="1111283" cy="889377"/>
          </a:xfrm>
        </p:grpSpPr>
        <p:pic>
          <p:nvPicPr>
            <p:cNvPr id="25" name="Picture 24">
              <a:extLst>
                <a:ext uri="{FF2B5EF4-FFF2-40B4-BE49-F238E27FC236}">
                  <a16:creationId xmlns:a16="http://schemas.microsoft.com/office/drawing/2014/main" id="{078FF6A6-75FA-4878-B3FA-360F286AC2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2970" y="4873152"/>
              <a:ext cx="471686" cy="471686"/>
            </a:xfrm>
            <a:prstGeom prst="rect">
              <a:avLst/>
            </a:prstGeom>
            <a:ln>
              <a:solidFill>
                <a:schemeClr val="tx2"/>
              </a:solidFill>
            </a:ln>
          </p:spPr>
        </p:pic>
        <p:sp>
          <p:nvSpPr>
            <p:cNvPr id="26" name="Browser" title="Icon of a browser window">
              <a:extLst>
                <a:ext uri="{FF2B5EF4-FFF2-40B4-BE49-F238E27FC236}">
                  <a16:creationId xmlns:a16="http://schemas.microsoft.com/office/drawing/2014/main" id="{BAC2C74D-09E8-40A1-A780-A0C305B6D69B}"/>
                </a:ext>
              </a:extLst>
            </p:cNvPr>
            <p:cNvSpPr>
              <a:spLocks noChangeAspect="1" noEditPoints="1"/>
            </p:cNvSpPr>
            <p:nvPr/>
          </p:nvSpPr>
          <p:spPr bwMode="auto">
            <a:xfrm>
              <a:off x="3853373" y="4469966"/>
              <a:ext cx="1111283" cy="889377"/>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3759C082-289D-8C42-A7F9-F12FEA265D23}"/>
              </a:ext>
            </a:extLst>
          </p:cNvPr>
          <p:cNvGrpSpPr/>
          <p:nvPr/>
        </p:nvGrpSpPr>
        <p:grpSpPr>
          <a:xfrm>
            <a:off x="8571592" y="3921587"/>
            <a:ext cx="3620409" cy="1914040"/>
            <a:chOff x="8571592" y="3921587"/>
            <a:chExt cx="3620409" cy="1914040"/>
          </a:xfrm>
        </p:grpSpPr>
        <p:sp>
          <p:nvSpPr>
            <p:cNvPr id="34" name="Rectangle 33">
              <a:extLst>
                <a:ext uri="{FF2B5EF4-FFF2-40B4-BE49-F238E27FC236}">
                  <a16:creationId xmlns:a16="http://schemas.microsoft.com/office/drawing/2014/main" id="{359A4C88-4C84-D24A-9FA5-C668EC2C7159}"/>
                </a:ext>
              </a:extLst>
            </p:cNvPr>
            <p:cNvSpPr/>
            <p:nvPr/>
          </p:nvSpPr>
          <p:spPr bwMode="auto">
            <a:xfrm>
              <a:off x="8571592" y="3999978"/>
              <a:ext cx="1281659" cy="134028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grpSp>
          <p:nvGrpSpPr>
            <p:cNvPr id="35" name="Group 34">
              <a:extLst>
                <a:ext uri="{FF2B5EF4-FFF2-40B4-BE49-F238E27FC236}">
                  <a16:creationId xmlns:a16="http://schemas.microsoft.com/office/drawing/2014/main" id="{C4853A7C-E2F4-6D45-9D09-875DE1C1F2B3}"/>
                </a:ext>
              </a:extLst>
            </p:cNvPr>
            <p:cNvGrpSpPr/>
            <p:nvPr/>
          </p:nvGrpSpPr>
          <p:grpSpPr>
            <a:xfrm>
              <a:off x="9784162" y="3921587"/>
              <a:ext cx="2407839" cy="1914040"/>
              <a:chOff x="8834500" y="3666276"/>
              <a:chExt cx="1966020" cy="1565791"/>
            </a:xfrm>
          </p:grpSpPr>
          <p:grpSp>
            <p:nvGrpSpPr>
              <p:cNvPr id="36" name="Group 35">
                <a:extLst>
                  <a:ext uri="{FF2B5EF4-FFF2-40B4-BE49-F238E27FC236}">
                    <a16:creationId xmlns:a16="http://schemas.microsoft.com/office/drawing/2014/main" id="{86EEF61C-7B82-A44D-A02F-08E91589A682}"/>
                  </a:ext>
                </a:extLst>
              </p:cNvPr>
              <p:cNvGrpSpPr/>
              <p:nvPr/>
            </p:nvGrpSpPr>
            <p:grpSpPr>
              <a:xfrm>
                <a:off x="8979292" y="3666276"/>
                <a:ext cx="1821228" cy="1312304"/>
                <a:chOff x="-3272346" y="4002157"/>
                <a:chExt cx="1476378" cy="1063819"/>
              </a:xfrm>
            </p:grpSpPr>
            <p:sp>
              <p:nvSpPr>
                <p:cNvPr id="38" name="Cloud">
                  <a:extLst>
                    <a:ext uri="{FF2B5EF4-FFF2-40B4-BE49-F238E27FC236}">
                      <a16:creationId xmlns:a16="http://schemas.microsoft.com/office/drawing/2014/main" id="{102D3139-4522-3B44-AC4B-BF81FDAE961A}"/>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9" name="Picture 38">
                  <a:extLst>
                    <a:ext uri="{FF2B5EF4-FFF2-40B4-BE49-F238E27FC236}">
                      <a16:creationId xmlns:a16="http://schemas.microsoft.com/office/drawing/2014/main" id="{F3D88BE0-BEFE-2C4D-B45A-1092B71543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40" name="Picture 39">
                  <a:extLst>
                    <a:ext uri="{FF2B5EF4-FFF2-40B4-BE49-F238E27FC236}">
                      <a16:creationId xmlns:a16="http://schemas.microsoft.com/office/drawing/2014/main" id="{B03E223B-9FB9-B646-B3FC-2C31C2F15D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37" name="TextBox 36">
                <a:extLst>
                  <a:ext uri="{FF2B5EF4-FFF2-40B4-BE49-F238E27FC236}">
                    <a16:creationId xmlns:a16="http://schemas.microsoft.com/office/drawing/2014/main" id="{1BCB0FBC-4D48-4E43-94C1-7A7B6173DFB5}"/>
                  </a:ext>
                </a:extLst>
              </p:cNvPr>
              <p:cNvSpPr txBox="1"/>
              <p:nvPr/>
            </p:nvSpPr>
            <p:spPr>
              <a:xfrm>
                <a:off x="8834500" y="4859151"/>
                <a:ext cx="1594657"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grpSp>
      <p:sp>
        <p:nvSpPr>
          <p:cNvPr id="42" name="Regular Pentagon 1">
            <a:extLst>
              <a:ext uri="{FF2B5EF4-FFF2-40B4-BE49-F238E27FC236}">
                <a16:creationId xmlns:a16="http://schemas.microsoft.com/office/drawing/2014/main" id="{2038DBA6-5598-7F4E-890E-92C6A385AF09}"/>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Regular Pentagon 1">
            <a:extLst>
              <a:ext uri="{FF2B5EF4-FFF2-40B4-BE49-F238E27FC236}">
                <a16:creationId xmlns:a16="http://schemas.microsoft.com/office/drawing/2014/main" id="{20F4FA80-9BF7-6D42-89A5-3A624AC417B1}"/>
              </a:ext>
            </a:extLst>
          </p:cNvPr>
          <p:cNvSpPr/>
          <p:nvPr/>
        </p:nvSpPr>
        <p:spPr bwMode="auto">
          <a:xfrm>
            <a:off x="1153329" y="5379770"/>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
        <p:nvSpPr>
          <p:cNvPr id="29" name="Freeform 1">
            <a:extLst>
              <a:ext uri="{FF2B5EF4-FFF2-40B4-BE49-F238E27FC236}">
                <a16:creationId xmlns:a16="http://schemas.microsoft.com/office/drawing/2014/main" id="{2C8557E6-E09A-194C-AE3C-AD710146C6F8}"/>
              </a:ext>
            </a:extLst>
          </p:cNvPr>
          <p:cNvSpPr/>
          <p:nvPr/>
        </p:nvSpPr>
        <p:spPr bwMode="auto">
          <a:xfrm>
            <a:off x="2552059" y="3992242"/>
            <a:ext cx="634485" cy="505693"/>
          </a:xfrm>
          <a:custGeom>
            <a:avLst/>
            <a:gdLst>
              <a:gd name="connsiteX0" fmla="*/ 2857400 w 5725476"/>
              <a:gd name="connsiteY0" fmla="*/ 1611086 h 4389054"/>
              <a:gd name="connsiteX1" fmla="*/ 2772022 w 5725476"/>
              <a:gd name="connsiteY1" fmla="*/ 1685596 h 4389054"/>
              <a:gd name="connsiteX2" fmla="*/ 1968584 w 5725476"/>
              <a:gd name="connsiteY2" fmla="*/ 2875776 h 4389054"/>
              <a:gd name="connsiteX3" fmla="*/ 1829797 w 5725476"/>
              <a:gd name="connsiteY3" fmla="*/ 3286974 h 4389054"/>
              <a:gd name="connsiteX4" fmla="*/ 1788744 w 5725476"/>
              <a:gd name="connsiteY4" fmla="*/ 3458309 h 4389054"/>
              <a:gd name="connsiteX5" fmla="*/ 1905670 w 5725476"/>
              <a:gd name="connsiteY5" fmla="*/ 3517698 h 4389054"/>
              <a:gd name="connsiteX6" fmla="*/ 2929769 w 5725476"/>
              <a:gd name="connsiteY6" fmla="*/ 3703554 h 4389054"/>
              <a:gd name="connsiteX7" fmla="*/ 2958703 w 5725476"/>
              <a:gd name="connsiteY7" fmla="*/ 3698768 h 4389054"/>
              <a:gd name="connsiteX8" fmla="*/ 3079294 w 5725476"/>
              <a:gd name="connsiteY8" fmla="*/ 3685876 h 4389054"/>
              <a:gd name="connsiteX9" fmla="*/ 3779122 w 5725476"/>
              <a:gd name="connsiteY9" fmla="*/ 3452565 h 4389054"/>
              <a:gd name="connsiteX10" fmla="*/ 3906506 w 5725476"/>
              <a:gd name="connsiteY10" fmla="*/ 3376718 h 4389054"/>
              <a:gd name="connsiteX11" fmla="*/ 3885002 w 5725476"/>
              <a:gd name="connsiteY11" fmla="*/ 3286972 h 4389054"/>
              <a:gd name="connsiteX12" fmla="*/ 3746215 w 5725476"/>
              <a:gd name="connsiteY12" fmla="*/ 2875775 h 4389054"/>
              <a:gd name="connsiteX13" fmla="*/ 2942776 w 5725476"/>
              <a:gd name="connsiteY13" fmla="*/ 1685594 h 4389054"/>
              <a:gd name="connsiteX14" fmla="*/ 1763415 w 5725476"/>
              <a:gd name="connsiteY14" fmla="*/ 894037 h 4389054"/>
              <a:gd name="connsiteX15" fmla="*/ 790803 w 5725476"/>
              <a:gd name="connsiteY15" fmla="*/ 1330755 h 4389054"/>
              <a:gd name="connsiteX16" fmla="*/ 1158832 w 5725476"/>
              <a:gd name="connsiteY16" fmla="*/ 2988894 h 4389054"/>
              <a:gd name="connsiteX17" fmla="*/ 1275233 w 5725476"/>
              <a:gd name="connsiteY17" fmla="*/ 3101497 h 4389054"/>
              <a:gd name="connsiteX18" fmla="*/ 1292468 w 5725476"/>
              <a:gd name="connsiteY18" fmla="*/ 2875182 h 4389054"/>
              <a:gd name="connsiteX19" fmla="*/ 2202444 w 5725476"/>
              <a:gd name="connsiteY19" fmla="*/ 1317224 h 4389054"/>
              <a:gd name="connsiteX20" fmla="*/ 2295755 w 5725476"/>
              <a:gd name="connsiteY20" fmla="*/ 1261450 h 4389054"/>
              <a:gd name="connsiteX21" fmla="*/ 2258275 w 5725476"/>
              <a:gd name="connsiteY21" fmla="*/ 1245333 h 4389054"/>
              <a:gd name="connsiteX22" fmla="*/ 2140065 w 5725476"/>
              <a:gd name="connsiteY22" fmla="*/ 1204461 h 4389054"/>
              <a:gd name="connsiteX23" fmla="*/ 2128651 w 5725476"/>
              <a:gd name="connsiteY23" fmla="*/ 1201707 h 4389054"/>
              <a:gd name="connsiteX24" fmla="*/ 2134750 w 5725476"/>
              <a:gd name="connsiteY24" fmla="*/ 1198933 h 4389054"/>
              <a:gd name="connsiteX25" fmla="*/ 2008369 w 5725476"/>
              <a:gd name="connsiteY25" fmla="*/ 1136421 h 4389054"/>
              <a:gd name="connsiteX26" fmla="*/ 1834210 w 5725476"/>
              <a:gd name="connsiteY26" fmla="*/ 940362 h 4389054"/>
              <a:gd name="connsiteX27" fmla="*/ 1828981 w 5725476"/>
              <a:gd name="connsiteY27" fmla="*/ 898098 h 4389054"/>
              <a:gd name="connsiteX28" fmla="*/ 3931136 w 5725476"/>
              <a:gd name="connsiteY28" fmla="*/ 890498 h 4389054"/>
              <a:gd name="connsiteX29" fmla="*/ 3931877 w 5725476"/>
              <a:gd name="connsiteY29" fmla="*/ 896485 h 4389054"/>
              <a:gd name="connsiteX30" fmla="*/ 3468260 w 5725476"/>
              <a:gd name="connsiteY30" fmla="*/ 1252335 h 4389054"/>
              <a:gd name="connsiteX31" fmla="*/ 3420272 w 5725476"/>
              <a:gd name="connsiteY31" fmla="*/ 1262964 h 4389054"/>
              <a:gd name="connsiteX32" fmla="*/ 3453146 w 5725476"/>
              <a:gd name="connsiteY32" fmla="*/ 1280363 h 4389054"/>
              <a:gd name="connsiteX33" fmla="*/ 4422331 w 5725476"/>
              <a:gd name="connsiteY33" fmla="*/ 2875181 h 4389054"/>
              <a:gd name="connsiteX34" fmla="*/ 4428743 w 5725476"/>
              <a:gd name="connsiteY34" fmla="*/ 2959393 h 4389054"/>
              <a:gd name="connsiteX35" fmla="*/ 4519980 w 5725476"/>
              <a:gd name="connsiteY35" fmla="*/ 2857244 h 4389054"/>
              <a:gd name="connsiteX36" fmla="*/ 4777521 w 5725476"/>
              <a:gd name="connsiteY36" fmla="*/ 1322808 h 4389054"/>
              <a:gd name="connsiteX37" fmla="*/ 4011083 w 5725476"/>
              <a:gd name="connsiteY37" fmla="*/ 895928 h 4389054"/>
              <a:gd name="connsiteX38" fmla="*/ 1554463 w 5725476"/>
              <a:gd name="connsiteY38" fmla="*/ 0 h 4389054"/>
              <a:gd name="connsiteX39" fmla="*/ 2491987 w 5725476"/>
              <a:gd name="connsiteY39" fmla="*/ 388418 h 4389054"/>
              <a:gd name="connsiteX40" fmla="*/ 2586164 w 5725476"/>
              <a:gd name="connsiteY40" fmla="*/ 486482 h 4389054"/>
              <a:gd name="connsiteX41" fmla="*/ 2668406 w 5725476"/>
              <a:gd name="connsiteY41" fmla="*/ 476064 h 4389054"/>
              <a:gd name="connsiteX42" fmla="*/ 2880329 w 5725476"/>
              <a:gd name="connsiteY42" fmla="*/ 467345 h 4389054"/>
              <a:gd name="connsiteX43" fmla="*/ 3092253 w 5725476"/>
              <a:gd name="connsiteY43" fmla="*/ 476064 h 4389054"/>
              <a:gd name="connsiteX44" fmla="*/ 3162587 w 5725476"/>
              <a:gd name="connsiteY44" fmla="*/ 484974 h 4389054"/>
              <a:gd name="connsiteX45" fmla="*/ 3233490 w 5725476"/>
              <a:gd name="connsiteY45" fmla="*/ 411144 h 4389054"/>
              <a:gd name="connsiteX46" fmla="*/ 4171013 w 5725476"/>
              <a:gd name="connsiteY46" fmla="*/ 22726 h 4389054"/>
              <a:gd name="connsiteX47" fmla="*/ 5725476 w 5725476"/>
              <a:gd name="connsiteY47" fmla="*/ 1942945 h 4389054"/>
              <a:gd name="connsiteX48" fmla="*/ 5040128 w 5725476"/>
              <a:gd name="connsiteY48" fmla="*/ 3535221 h 4389054"/>
              <a:gd name="connsiteX49" fmla="*/ 4987162 w 5725476"/>
              <a:gd name="connsiteY49" fmla="*/ 3574970 h 4389054"/>
              <a:gd name="connsiteX50" fmla="*/ 4980534 w 5725476"/>
              <a:gd name="connsiteY50" fmla="*/ 3582762 h 4389054"/>
              <a:gd name="connsiteX51" fmla="*/ 2857500 w 5725476"/>
              <a:gd name="connsiteY51" fmla="*/ 4389054 h 4389054"/>
              <a:gd name="connsiteX52" fmla="*/ 734466 w 5725476"/>
              <a:gd name="connsiteY52" fmla="*/ 3582762 h 4389054"/>
              <a:gd name="connsiteX53" fmla="*/ 635679 w 5725476"/>
              <a:gd name="connsiteY53" fmla="*/ 3466614 h 4389054"/>
              <a:gd name="connsiteX54" fmla="*/ 565680 w 5725476"/>
              <a:gd name="connsiteY54" fmla="*/ 3401954 h 4389054"/>
              <a:gd name="connsiteX55" fmla="*/ 0 w 5725476"/>
              <a:gd name="connsiteY55" fmla="*/ 1920219 h 4389054"/>
              <a:gd name="connsiteX56" fmla="*/ 1554463 w 5725476"/>
              <a:gd name="connsiteY56" fmla="*/ 0 h 438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725476" h="4389054">
                <a:moveTo>
                  <a:pt x="2857400" y="1611086"/>
                </a:moveTo>
                <a:lnTo>
                  <a:pt x="2772022" y="1685596"/>
                </a:lnTo>
                <a:cubicBezTo>
                  <a:pt x="2448768" y="1983643"/>
                  <a:pt x="2164786" y="2391289"/>
                  <a:pt x="1968584" y="2875776"/>
                </a:cubicBezTo>
                <a:cubicBezTo>
                  <a:pt x="1913092" y="3012802"/>
                  <a:pt x="1866921" y="3150300"/>
                  <a:pt x="1829797" y="3286974"/>
                </a:cubicBezTo>
                <a:lnTo>
                  <a:pt x="1788744" y="3458309"/>
                </a:lnTo>
                <a:lnTo>
                  <a:pt x="1905670" y="3517698"/>
                </a:lnTo>
                <a:cubicBezTo>
                  <a:pt x="2256308" y="3678252"/>
                  <a:pt x="2616020" y="3739796"/>
                  <a:pt x="2929769" y="3703554"/>
                </a:cubicBezTo>
                <a:lnTo>
                  <a:pt x="2958703" y="3698768"/>
                </a:lnTo>
                <a:lnTo>
                  <a:pt x="3079294" y="3685876"/>
                </a:lnTo>
                <a:cubicBezTo>
                  <a:pt x="3308449" y="3651928"/>
                  <a:pt x="3547161" y="3574278"/>
                  <a:pt x="3779122" y="3452565"/>
                </a:cubicBezTo>
                <a:lnTo>
                  <a:pt x="3906506" y="3376718"/>
                </a:lnTo>
                <a:lnTo>
                  <a:pt x="3885002" y="3286972"/>
                </a:lnTo>
                <a:cubicBezTo>
                  <a:pt x="3847878" y="3150299"/>
                  <a:pt x="3801707" y="3012801"/>
                  <a:pt x="3746215" y="2875775"/>
                </a:cubicBezTo>
                <a:cubicBezTo>
                  <a:pt x="3550013" y="2391288"/>
                  <a:pt x="3266031" y="1983642"/>
                  <a:pt x="2942776" y="1685594"/>
                </a:cubicBezTo>
                <a:close/>
                <a:moveTo>
                  <a:pt x="1763415" y="894037"/>
                </a:moveTo>
                <a:cubicBezTo>
                  <a:pt x="1349878" y="887207"/>
                  <a:pt x="989842" y="1033575"/>
                  <a:pt x="790803" y="1330755"/>
                </a:cubicBezTo>
                <a:cubicBezTo>
                  <a:pt x="484136" y="1788631"/>
                  <a:pt x="654009" y="2463640"/>
                  <a:pt x="1158832" y="2988894"/>
                </a:cubicBezTo>
                <a:lnTo>
                  <a:pt x="1275233" y="3101497"/>
                </a:lnTo>
                <a:lnTo>
                  <a:pt x="1292468" y="2875182"/>
                </a:lnTo>
                <a:cubicBezTo>
                  <a:pt x="1376450" y="2192731"/>
                  <a:pt x="1730731" y="1624724"/>
                  <a:pt x="2202444" y="1317224"/>
                </a:cubicBezTo>
                <a:lnTo>
                  <a:pt x="2295755" y="1261450"/>
                </a:lnTo>
                <a:lnTo>
                  <a:pt x="2258275" y="1245333"/>
                </a:lnTo>
                <a:cubicBezTo>
                  <a:pt x="2218936" y="1230072"/>
                  <a:pt x="2179510" y="1216433"/>
                  <a:pt x="2140065" y="1204461"/>
                </a:cubicBezTo>
                <a:lnTo>
                  <a:pt x="2128651" y="1201707"/>
                </a:lnTo>
                <a:lnTo>
                  <a:pt x="2134750" y="1198933"/>
                </a:lnTo>
                <a:lnTo>
                  <a:pt x="2008369" y="1136421"/>
                </a:lnTo>
                <a:cubicBezTo>
                  <a:pt x="1913884" y="1079345"/>
                  <a:pt x="1852160" y="1012494"/>
                  <a:pt x="1834210" y="940362"/>
                </a:cubicBezTo>
                <a:lnTo>
                  <a:pt x="1828981" y="898098"/>
                </a:lnTo>
                <a:close/>
                <a:moveTo>
                  <a:pt x="3931136" y="890498"/>
                </a:moveTo>
                <a:lnTo>
                  <a:pt x="3931877" y="896485"/>
                </a:lnTo>
                <a:cubicBezTo>
                  <a:pt x="3931877" y="1044615"/>
                  <a:pt x="3747973" y="1175215"/>
                  <a:pt x="3468260" y="1252335"/>
                </a:cubicBezTo>
                <a:lnTo>
                  <a:pt x="3420272" y="1262964"/>
                </a:lnTo>
                <a:lnTo>
                  <a:pt x="3453146" y="1280363"/>
                </a:lnTo>
                <a:cubicBezTo>
                  <a:pt x="3954255" y="1577865"/>
                  <a:pt x="4334871" y="2164462"/>
                  <a:pt x="4422331" y="2875181"/>
                </a:cubicBezTo>
                <a:lnTo>
                  <a:pt x="4428743" y="2959393"/>
                </a:lnTo>
                <a:lnTo>
                  <a:pt x="4519980" y="2857244"/>
                </a:lnTo>
                <a:cubicBezTo>
                  <a:pt x="4937630" y="2353131"/>
                  <a:pt x="5060598" y="1745464"/>
                  <a:pt x="4777521" y="1322808"/>
                </a:cubicBezTo>
                <a:cubicBezTo>
                  <a:pt x="4612393" y="1076259"/>
                  <a:pt x="4336453" y="933511"/>
                  <a:pt x="4011083" y="895928"/>
                </a:cubicBezTo>
                <a:close/>
                <a:moveTo>
                  <a:pt x="1554463" y="0"/>
                </a:moveTo>
                <a:cubicBezTo>
                  <a:pt x="1906585" y="0"/>
                  <a:pt x="2231361" y="144628"/>
                  <a:pt x="2491987" y="388418"/>
                </a:cubicBezTo>
                <a:lnTo>
                  <a:pt x="2586164" y="486482"/>
                </a:lnTo>
                <a:lnTo>
                  <a:pt x="2668406" y="476064"/>
                </a:lnTo>
                <a:cubicBezTo>
                  <a:pt x="2736859" y="470347"/>
                  <a:pt x="2807735" y="467345"/>
                  <a:pt x="2880329" y="467345"/>
                </a:cubicBezTo>
                <a:cubicBezTo>
                  <a:pt x="2952924" y="467345"/>
                  <a:pt x="3023800" y="470347"/>
                  <a:pt x="3092253" y="476064"/>
                </a:cubicBezTo>
                <a:lnTo>
                  <a:pt x="3162587" y="484974"/>
                </a:lnTo>
                <a:lnTo>
                  <a:pt x="3233490" y="411144"/>
                </a:lnTo>
                <a:cubicBezTo>
                  <a:pt x="3494116" y="167354"/>
                  <a:pt x="3818892" y="22726"/>
                  <a:pt x="4171013" y="22726"/>
                </a:cubicBezTo>
                <a:cubicBezTo>
                  <a:pt x="5029519" y="22726"/>
                  <a:pt x="5725476" y="882437"/>
                  <a:pt x="5725476" y="1942945"/>
                </a:cubicBezTo>
                <a:cubicBezTo>
                  <a:pt x="5725476" y="2605763"/>
                  <a:pt x="5453618" y="3190144"/>
                  <a:pt x="5040128" y="3535221"/>
                </a:cubicBezTo>
                <a:lnTo>
                  <a:pt x="4987162" y="3574970"/>
                </a:lnTo>
                <a:lnTo>
                  <a:pt x="4980534" y="3582762"/>
                </a:lnTo>
                <a:cubicBezTo>
                  <a:pt x="4520431" y="4069221"/>
                  <a:pt x="3741257" y="4389054"/>
                  <a:pt x="2857500" y="4389054"/>
                </a:cubicBezTo>
                <a:cubicBezTo>
                  <a:pt x="1973744" y="4389054"/>
                  <a:pt x="1194569" y="4069221"/>
                  <a:pt x="734466" y="3582762"/>
                </a:cubicBezTo>
                <a:lnTo>
                  <a:pt x="635679" y="3466614"/>
                </a:lnTo>
                <a:lnTo>
                  <a:pt x="565680" y="3401954"/>
                </a:lnTo>
                <a:cubicBezTo>
                  <a:pt x="220205" y="3049757"/>
                  <a:pt x="0" y="2516755"/>
                  <a:pt x="0" y="1920219"/>
                </a:cubicBezTo>
                <a:cubicBezTo>
                  <a:pt x="0" y="859711"/>
                  <a:pt x="695957" y="0"/>
                  <a:pt x="1554463" y="0"/>
                </a:cubicBezTo>
                <a:close/>
              </a:path>
            </a:pathLst>
          </a:cu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endParaRPr kumimoji="0" lang="en-US" sz="173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TextBox 27">
            <a:extLst>
              <a:ext uri="{FF2B5EF4-FFF2-40B4-BE49-F238E27FC236}">
                <a16:creationId xmlns:a16="http://schemas.microsoft.com/office/drawing/2014/main" id="{B9739492-FD43-1D4C-B755-0FB2C86F46FE}"/>
              </a:ext>
            </a:extLst>
          </p:cNvPr>
          <p:cNvSpPr txBox="1"/>
          <p:nvPr/>
        </p:nvSpPr>
        <p:spPr>
          <a:xfrm>
            <a:off x="156166" y="1252174"/>
            <a:ext cx="11879668" cy="5539978"/>
          </a:xfrm>
          <a:prstGeom prst="rect">
            <a:avLst/>
          </a:prstGeom>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sz="2400"/>
              <a:t>eyJ0eXAiOiJKV1QiLCJhbGciOiJSUzI1NiIsImtpZCI6Imk2bEdrM0ZaenhSY1ViMkMzbkVRN3N5SEpsWSJ9.eyJhdWQiOiI2ZTc0MTcyYi1iZTU2LTQ4NDMtOWZmNC1lNjZhMzliYjEyZTMiLCJpc3MiOiJodHRwczovL2xvZ2luLm1pY3Jvc29mdG9ubGluZS5jb20vNzJmOTg4YmYtODZmMS00MWFmLTkxYWItMmQ3Y2QwMTFkYjQ3L3YyLjAiLCJpYXQiOjE1MzcyMzEwNDgsIm5iZiI6MTUzNzIzMTA0OCwiZXhwIjoxNTM3MjM0OTQ4LCJhaW8iOiJBWFFBaS84SUFBQUF0QWFaTG8zQ2hNaWY2S09udHRSQjdlQnE0L0RjY1F6amNKR3hQWXkvQzNqRGFOR3hYZDZ3TklJVkdSZ2hOUm53SjFsT2NBbk5aY2p2a295ckZ4Q3R0djMzMTQwUmlvT0ZKNGJDQ0dWdW9DYWcxdU9UVDIyMjIyZ0h3TFBZUS91Zjc5UVgrMEtJaWpkcm1wNjlSY3R6bVE9PSIsImF6cCI6IjZlNzQxNzJiLWJlNTYtNDg0My05ZmY0LWU2NmEzOWJiMTJlMyIsImF6cGFjciI6IjAiLCJuYW1lIjoiQWJlIExpbmNvbG4iLCJvaWQiOiI2OTAyMjJiZS1mZjFhLTRkNTYtYWJkMS03ZTRmN2QzOGU0NzQiLCJwcmVmZXJyZWRfdXNlcm5hbWUiOiJhYmVsaUBtaWNyb3NvZnQuY29tIiwicmgiOiJJIiwic2NwIjoiYWNjZXNzX2FzX3VzZXIiLCJzdWIiOiJIS1pwZmFIeVdhZGVPb3VZbGl0anJJLUtmZlRtMjIyWDVyclYzeERxZktRIiwidGlkIjoiNzJmOTg4YmYtODZmMS00MWFmLTkxYWItMmQ3Y2QwMTFkYjQ3IiwidXRpIjoiZnFpQnFYTFBqMGVRYTgyUy1JWUZBQSIsInZlciI6IjIuMCJ9.pj4N-w_3Us9DrBLfpCt</a:t>
            </a:r>
          </a:p>
        </p:txBody>
      </p:sp>
    </p:spTree>
    <p:extLst>
      <p:ext uri="{BB962C8B-B14F-4D97-AF65-F5344CB8AC3E}">
        <p14:creationId xmlns:p14="http://schemas.microsoft.com/office/powerpoint/2010/main" val="3793347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A04647-9C73-4717-B005-A0FB266091A9}"/>
              </a:ext>
            </a:extLst>
          </p:cNvPr>
          <p:cNvSpPr>
            <a:spLocks noGrp="1"/>
          </p:cNvSpPr>
          <p:nvPr>
            <p:ph type="title"/>
          </p:nvPr>
        </p:nvSpPr>
        <p:spPr>
          <a:xfrm>
            <a:off x="831850" y="2715816"/>
            <a:ext cx="10515600" cy="1846659"/>
          </a:xfrm>
        </p:spPr>
        <p:txBody>
          <a:bodyPr/>
          <a:lstStyle/>
          <a:p>
            <a:r>
              <a:rPr lang="en-US"/>
              <a:t>Microsoft identity platform overview</a:t>
            </a:r>
          </a:p>
        </p:txBody>
      </p:sp>
      <p:sp>
        <p:nvSpPr>
          <p:cNvPr id="3" name="Text Placeholder 2">
            <a:extLst>
              <a:ext uri="{FF2B5EF4-FFF2-40B4-BE49-F238E27FC236}">
                <a16:creationId xmlns:a16="http://schemas.microsoft.com/office/drawing/2014/main" id="{4CEACED1-8B3C-4E47-A1A2-1AA4794E75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778943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App has an authenticated user and a token to call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grpSp>
        <p:nvGrpSpPr>
          <p:cNvPr id="19" name="Group 18">
            <a:extLst>
              <a:ext uri="{FF2B5EF4-FFF2-40B4-BE49-F238E27FC236}">
                <a16:creationId xmlns:a16="http://schemas.microsoft.com/office/drawing/2014/main" id="{85A712B8-74CB-F549-A73E-FD5A1225D889}"/>
              </a:ext>
            </a:extLst>
          </p:cNvPr>
          <p:cNvGrpSpPr/>
          <p:nvPr/>
        </p:nvGrpSpPr>
        <p:grpSpPr>
          <a:xfrm>
            <a:off x="9784162" y="3921587"/>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1594657"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sp>
        <p:nvSpPr>
          <p:cNvPr id="32" name="Regular Pentagon 1">
            <a:extLst>
              <a:ext uri="{FF2B5EF4-FFF2-40B4-BE49-F238E27FC236}">
                <a16:creationId xmlns:a16="http://schemas.microsoft.com/office/drawing/2014/main" id="{2C828D1D-3E71-8A43-AA45-ACCBCD88BA2C}"/>
              </a:ext>
            </a:extLst>
          </p:cNvPr>
          <p:cNvSpPr/>
          <p:nvPr/>
        </p:nvSpPr>
        <p:spPr bwMode="auto">
          <a:xfrm>
            <a:off x="1198387" y="5392410"/>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Rectangle 22">
            <a:extLst>
              <a:ext uri="{FF2B5EF4-FFF2-40B4-BE49-F238E27FC236}">
                <a16:creationId xmlns:a16="http://schemas.microsoft.com/office/drawing/2014/main" id="{18D991C7-68F1-4E6F-AB9E-E7B8DCDC15D7}"/>
              </a:ext>
            </a:extLst>
          </p:cNvPr>
          <p:cNvSpPr/>
          <p:nvPr/>
        </p:nvSpPr>
        <p:spPr bwMode="auto">
          <a:xfrm>
            <a:off x="8571592" y="3999978"/>
            <a:ext cx="1281659" cy="134028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sp>
        <p:nvSpPr>
          <p:cNvPr id="24" name="Arrow: Right 23">
            <a:extLst>
              <a:ext uri="{FF2B5EF4-FFF2-40B4-BE49-F238E27FC236}">
                <a16:creationId xmlns:a16="http://schemas.microsoft.com/office/drawing/2014/main" id="{C1165E95-0614-4105-8F7F-CC4990B089B1}"/>
              </a:ext>
            </a:extLst>
          </p:cNvPr>
          <p:cNvSpPr/>
          <p:nvPr/>
        </p:nvSpPr>
        <p:spPr bwMode="auto">
          <a:xfrm>
            <a:off x="2375798" y="4401812"/>
            <a:ext cx="6155537"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83305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grpSp>
        <p:nvGrpSpPr>
          <p:cNvPr id="19" name="Group 18">
            <a:extLst>
              <a:ext uri="{FF2B5EF4-FFF2-40B4-BE49-F238E27FC236}">
                <a16:creationId xmlns:a16="http://schemas.microsoft.com/office/drawing/2014/main" id="{85A712B8-74CB-F549-A73E-FD5A1225D889}"/>
              </a:ext>
            </a:extLst>
          </p:cNvPr>
          <p:cNvGrpSpPr/>
          <p:nvPr/>
        </p:nvGrpSpPr>
        <p:grpSpPr>
          <a:xfrm>
            <a:off x="9784162" y="3921587"/>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1594657"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sp>
        <p:nvSpPr>
          <p:cNvPr id="32" name="Regular Pentagon 1">
            <a:extLst>
              <a:ext uri="{FF2B5EF4-FFF2-40B4-BE49-F238E27FC236}">
                <a16:creationId xmlns:a16="http://schemas.microsoft.com/office/drawing/2014/main" id="{2C828D1D-3E71-8A43-AA45-ACCBCD88BA2C}"/>
              </a:ext>
            </a:extLst>
          </p:cNvPr>
          <p:cNvSpPr/>
          <p:nvPr/>
        </p:nvSpPr>
        <p:spPr bwMode="auto">
          <a:xfrm>
            <a:off x="7432745" y="3414391"/>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Rectangle 22">
            <a:extLst>
              <a:ext uri="{FF2B5EF4-FFF2-40B4-BE49-F238E27FC236}">
                <a16:creationId xmlns:a16="http://schemas.microsoft.com/office/drawing/2014/main" id="{18D991C7-68F1-4E6F-AB9E-E7B8DCDC15D7}"/>
              </a:ext>
            </a:extLst>
          </p:cNvPr>
          <p:cNvSpPr/>
          <p:nvPr/>
        </p:nvSpPr>
        <p:spPr bwMode="auto">
          <a:xfrm>
            <a:off x="8571592" y="3999978"/>
            <a:ext cx="1281659" cy="134028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Authorization Required</a:t>
            </a:r>
          </a:p>
        </p:txBody>
      </p:sp>
      <p:sp>
        <p:nvSpPr>
          <p:cNvPr id="24" name="Arrow: Right 23">
            <a:extLst>
              <a:ext uri="{FF2B5EF4-FFF2-40B4-BE49-F238E27FC236}">
                <a16:creationId xmlns:a16="http://schemas.microsoft.com/office/drawing/2014/main" id="{C1165E95-0614-4105-8F7F-CC4990B089B1}"/>
              </a:ext>
            </a:extLst>
          </p:cNvPr>
          <p:cNvSpPr/>
          <p:nvPr/>
        </p:nvSpPr>
        <p:spPr bwMode="auto">
          <a:xfrm>
            <a:off x="2375798" y="4401812"/>
            <a:ext cx="6155537"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259089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7A8D-AD06-4344-B2FD-AEFE36A28782}"/>
              </a:ext>
            </a:extLst>
          </p:cNvPr>
          <p:cNvSpPr>
            <a:spLocks noGrp="1"/>
          </p:cNvSpPr>
          <p:nvPr>
            <p:ph type="title"/>
          </p:nvPr>
        </p:nvSpPr>
        <p:spPr>
          <a:xfrm>
            <a:off x="85143" y="472760"/>
            <a:ext cx="11018520" cy="553998"/>
          </a:xfrm>
        </p:spPr>
        <p:txBody>
          <a:bodyPr>
            <a:normAutofit/>
          </a:bodyPr>
          <a:lstStyle/>
          <a:p>
            <a:r>
              <a:rPr lang="en-US"/>
              <a:t>Call the API</a:t>
            </a:r>
          </a:p>
        </p:txBody>
      </p:sp>
      <p:sp>
        <p:nvSpPr>
          <p:cNvPr id="6" name="Browser_4" title="Icon of a website or an app window">
            <a:extLst>
              <a:ext uri="{FF2B5EF4-FFF2-40B4-BE49-F238E27FC236}">
                <a16:creationId xmlns:a16="http://schemas.microsoft.com/office/drawing/2014/main" id="{F1E30766-B2DC-4701-AF08-FB98A947CF0D}"/>
              </a:ext>
            </a:extLst>
          </p:cNvPr>
          <p:cNvSpPr>
            <a:spLocks noChangeAspect="1" noEditPoints="1"/>
          </p:cNvSpPr>
          <p:nvPr/>
        </p:nvSpPr>
        <p:spPr bwMode="auto">
          <a:xfrm>
            <a:off x="588263" y="4017364"/>
            <a:ext cx="1787536" cy="1322895"/>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1A1A1A"/>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0BEE951-90B1-4DB6-8798-2594298900A9}"/>
              </a:ext>
            </a:extLst>
          </p:cNvPr>
          <p:cNvGrpSpPr/>
          <p:nvPr/>
        </p:nvGrpSpPr>
        <p:grpSpPr>
          <a:xfrm>
            <a:off x="4657229" y="1026758"/>
            <a:ext cx="2590957" cy="1730712"/>
            <a:chOff x="4426431" y="1990592"/>
            <a:chExt cx="2642911" cy="1765416"/>
          </a:xfrm>
        </p:grpSpPr>
        <p:sp>
          <p:nvSpPr>
            <p:cNvPr id="8" name="Cloud">
              <a:extLst>
                <a:ext uri="{FF2B5EF4-FFF2-40B4-BE49-F238E27FC236}">
                  <a16:creationId xmlns:a16="http://schemas.microsoft.com/office/drawing/2014/main" id="{96B9AEA0-A2E5-4C86-8F44-AA9DCE7F630F}"/>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98D0AE71-BAA0-4175-99E3-58F4B25D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940" y="2220528"/>
              <a:ext cx="1327670" cy="1327670"/>
            </a:xfrm>
            <a:prstGeom prst="rect">
              <a:avLst/>
            </a:prstGeom>
          </p:spPr>
        </p:pic>
      </p:grpSp>
      <p:sp>
        <p:nvSpPr>
          <p:cNvPr id="22" name="Arrow: Right 21">
            <a:extLst>
              <a:ext uri="{FF2B5EF4-FFF2-40B4-BE49-F238E27FC236}">
                <a16:creationId xmlns:a16="http://schemas.microsoft.com/office/drawing/2014/main" id="{CB2CCB99-999A-461F-8A5B-A1CD060FBB0C}"/>
              </a:ext>
            </a:extLst>
          </p:cNvPr>
          <p:cNvSpPr/>
          <p:nvPr/>
        </p:nvSpPr>
        <p:spPr bwMode="auto">
          <a:xfrm>
            <a:off x="2375798" y="4401812"/>
            <a:ext cx="7408364" cy="55399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19" name="Group 18">
            <a:extLst>
              <a:ext uri="{FF2B5EF4-FFF2-40B4-BE49-F238E27FC236}">
                <a16:creationId xmlns:a16="http://schemas.microsoft.com/office/drawing/2014/main" id="{85A712B8-74CB-F549-A73E-FD5A1225D889}"/>
              </a:ext>
            </a:extLst>
          </p:cNvPr>
          <p:cNvGrpSpPr/>
          <p:nvPr/>
        </p:nvGrpSpPr>
        <p:grpSpPr>
          <a:xfrm>
            <a:off x="9784162" y="3921587"/>
            <a:ext cx="2407839" cy="1914040"/>
            <a:chOff x="8834500" y="3666276"/>
            <a:chExt cx="1966020" cy="1565791"/>
          </a:xfrm>
        </p:grpSpPr>
        <p:grpSp>
          <p:nvGrpSpPr>
            <p:cNvPr id="20" name="Group 19">
              <a:extLst>
                <a:ext uri="{FF2B5EF4-FFF2-40B4-BE49-F238E27FC236}">
                  <a16:creationId xmlns:a16="http://schemas.microsoft.com/office/drawing/2014/main" id="{64CBCB37-E7DC-E541-BD07-735453D75AE0}"/>
                </a:ext>
              </a:extLst>
            </p:cNvPr>
            <p:cNvGrpSpPr/>
            <p:nvPr/>
          </p:nvGrpSpPr>
          <p:grpSpPr>
            <a:xfrm>
              <a:off x="8979292" y="3666276"/>
              <a:ext cx="1821228" cy="1312304"/>
              <a:chOff x="-3272346" y="4002157"/>
              <a:chExt cx="1476378" cy="1063819"/>
            </a:xfrm>
          </p:grpSpPr>
          <p:sp>
            <p:nvSpPr>
              <p:cNvPr id="29" name="Cloud">
                <a:extLst>
                  <a:ext uri="{FF2B5EF4-FFF2-40B4-BE49-F238E27FC236}">
                    <a16:creationId xmlns:a16="http://schemas.microsoft.com/office/drawing/2014/main" id="{A9B0C5CD-A826-5549-9DEC-528BC68BF24B}"/>
                  </a:ext>
                </a:extLst>
              </p:cNvPr>
              <p:cNvSpPr>
                <a:spLocks/>
              </p:cNvSpPr>
              <p:nvPr/>
            </p:nvSpPr>
            <p:spPr bwMode="auto">
              <a:xfrm>
                <a:off x="-2975222" y="4133674"/>
                <a:ext cx="1075887" cy="718674"/>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25400" cap="flat">
                <a:solidFill>
                  <a:schemeClr val="bg1">
                    <a:lumMod val="8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F3FBECDF-E2AD-F744-8684-4B8B52BAE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46" y="4002157"/>
                <a:ext cx="834438" cy="667550"/>
              </a:xfrm>
              <a:prstGeom prst="rect">
                <a:avLst/>
              </a:prstGeom>
            </p:spPr>
          </p:pic>
          <p:pic>
            <p:nvPicPr>
              <p:cNvPr id="31" name="Picture 30">
                <a:extLst>
                  <a:ext uri="{FF2B5EF4-FFF2-40B4-BE49-F238E27FC236}">
                    <a16:creationId xmlns:a16="http://schemas.microsoft.com/office/drawing/2014/main" id="{FE275253-DF9F-FC4C-91FD-F65208132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059" y="4463885"/>
                <a:ext cx="602091" cy="602091"/>
              </a:xfrm>
              <a:prstGeom prst="rect">
                <a:avLst/>
              </a:prstGeom>
            </p:spPr>
          </p:pic>
        </p:grpSp>
        <p:sp>
          <p:nvSpPr>
            <p:cNvPr id="21" name="TextBox 20">
              <a:extLst>
                <a:ext uri="{FF2B5EF4-FFF2-40B4-BE49-F238E27FC236}">
                  <a16:creationId xmlns:a16="http://schemas.microsoft.com/office/drawing/2014/main" id="{14C9A705-5007-8244-AB45-025F9A3A4DF6}"/>
                </a:ext>
              </a:extLst>
            </p:cNvPr>
            <p:cNvSpPr txBox="1"/>
            <p:nvPr/>
          </p:nvSpPr>
          <p:spPr>
            <a:xfrm>
              <a:off x="8834500" y="4859151"/>
              <a:ext cx="1594657" cy="372916"/>
            </a:xfrm>
            <a:prstGeom prst="rect">
              <a:avLst/>
            </a:prstGeom>
            <a:noFill/>
          </p:spPr>
          <p:txBody>
            <a:bodyPr wrap="none" lIns="179285" tIns="143428" rIns="179285" bIns="143428" rtlCol="0">
              <a:spAutoFit/>
            </a:bodyPr>
            <a:lstStyle/>
            <a:p>
              <a:pPr lvl="0">
                <a:lnSpc>
                  <a:spcPct val="90000"/>
                </a:lnSpc>
                <a:spcAft>
                  <a:spcPts val="588"/>
                </a:spcAft>
                <a:defRPr/>
              </a:pPr>
              <a:r>
                <a:rPr lang="en-US" sz="1200">
                  <a:gradFill>
                    <a:gsLst>
                      <a:gs pos="2917">
                        <a:srgbClr val="1A1A1A"/>
                      </a:gs>
                      <a:gs pos="30000">
                        <a:srgbClr val="1A1A1A"/>
                      </a:gs>
                    </a:gsLst>
                    <a:lin ang="5400000" scaled="0"/>
                  </a:gradFill>
                  <a:latin typeface="Segoe UI" charset="0"/>
                  <a:ea typeface="Segoe UI" charset="0"/>
                  <a:cs typeface="Segoe UI" charset="0"/>
                </a:rPr>
                <a:t>Microsoft Graph User API</a:t>
              </a:r>
            </a:p>
          </p:txBody>
        </p:sp>
      </p:grpSp>
      <p:sp>
        <p:nvSpPr>
          <p:cNvPr id="32" name="Regular Pentagon 1">
            <a:extLst>
              <a:ext uri="{FF2B5EF4-FFF2-40B4-BE49-F238E27FC236}">
                <a16:creationId xmlns:a16="http://schemas.microsoft.com/office/drawing/2014/main" id="{2C828D1D-3E71-8A43-AA45-ACCBCD88BA2C}"/>
              </a:ext>
            </a:extLst>
          </p:cNvPr>
          <p:cNvSpPr/>
          <p:nvPr/>
        </p:nvSpPr>
        <p:spPr bwMode="auto">
          <a:xfrm>
            <a:off x="7432745" y="3414391"/>
            <a:ext cx="914400" cy="927040"/>
          </a:xfrm>
          <a:prstGeom prst="pent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a:t>
            </a:r>
          </a:p>
        </p:txBody>
      </p:sp>
      <p:sp>
        <p:nvSpPr>
          <p:cNvPr id="33" name="Regular Pentagon 1">
            <a:extLst>
              <a:ext uri="{FF2B5EF4-FFF2-40B4-BE49-F238E27FC236}">
                <a16:creationId xmlns:a16="http://schemas.microsoft.com/office/drawing/2014/main" id="{192D16CD-1B81-BB4A-8D5F-0DEDE0DF34DD}"/>
              </a:ext>
            </a:extLst>
          </p:cNvPr>
          <p:cNvSpPr/>
          <p:nvPr/>
        </p:nvSpPr>
        <p:spPr bwMode="auto">
          <a:xfrm>
            <a:off x="223783" y="5392410"/>
            <a:ext cx="914400" cy="914400"/>
          </a:xfrm>
          <a:prstGeom prst="pent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marL="0" marR="0" lvl="0" indent="0" algn="ctr" defTabSz="672140" rtl="0" eaLnBrk="1" fontAlgn="auto" latinLnBrk="0" hangingPunct="1">
              <a:lnSpc>
                <a:spcPct val="90000"/>
              </a:lnSpc>
              <a:spcBef>
                <a:spcPts val="0"/>
              </a:spcBef>
              <a:spcAft>
                <a:spcPts val="0"/>
              </a:spcAft>
              <a:buClrTx/>
              <a:buSzTx/>
              <a:buFontTx/>
              <a:buNone/>
              <a:tabLst/>
              <a:defRPr/>
            </a:pPr>
            <a:r>
              <a:rPr lang="en-US" sz="2400">
                <a:gradFill>
                  <a:gsLst>
                    <a:gs pos="0">
                      <a:srgbClr val="FFFFFF"/>
                    </a:gs>
                    <a:gs pos="100000">
                      <a:srgbClr val="FFFFFF"/>
                    </a:gs>
                  </a:gsLst>
                  <a:lin ang="5400000" scaled="0"/>
                </a:gradFill>
                <a:latin typeface="Segoe UI"/>
                <a:ea typeface="Segoe UI" pitchFamily="34" charset="0"/>
                <a:cs typeface="Segoe UI" pitchFamily="34" charset="0"/>
              </a:rPr>
              <a:t>ID</a:t>
            </a: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007215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FBD68-4C19-4A5B-A293-734924E1DEBB}"/>
              </a:ext>
            </a:extLst>
          </p:cNvPr>
          <p:cNvSpPr>
            <a:spLocks noGrp="1"/>
          </p:cNvSpPr>
          <p:nvPr>
            <p:ph type="title"/>
          </p:nvPr>
        </p:nvSpPr>
        <p:spPr>
          <a:xfrm>
            <a:off x="292100" y="519344"/>
            <a:ext cx="11018520" cy="553998"/>
          </a:xfrm>
        </p:spPr>
        <p:txBody>
          <a:bodyPr/>
          <a:lstStyle/>
          <a:p>
            <a:r>
              <a:rPr lang="en-US"/>
              <a:t>Golden Rules for Tokens</a:t>
            </a:r>
          </a:p>
        </p:txBody>
      </p:sp>
      <p:sp>
        <p:nvSpPr>
          <p:cNvPr id="3" name="Text Placeholder 2">
            <a:extLst>
              <a:ext uri="{FF2B5EF4-FFF2-40B4-BE49-F238E27FC236}">
                <a16:creationId xmlns:a16="http://schemas.microsoft.com/office/drawing/2014/main" id="{C1B080D6-77DB-4838-B8FD-E58FAF53AA12}"/>
              </a:ext>
            </a:extLst>
          </p:cNvPr>
          <p:cNvSpPr>
            <a:spLocks noGrp="1"/>
          </p:cNvSpPr>
          <p:nvPr>
            <p:ph idx="1"/>
          </p:nvPr>
        </p:nvSpPr>
        <p:spPr>
          <a:xfrm>
            <a:off x="292100" y="1487889"/>
            <a:ext cx="11607800" cy="4786787"/>
          </a:xfrm>
        </p:spPr>
        <p:txBody>
          <a:bodyPr>
            <a:noAutofit/>
          </a:bodyPr>
          <a:lstStyle/>
          <a:p>
            <a:pPr marL="0" indent="0">
              <a:buNone/>
            </a:pPr>
            <a:r>
              <a:rPr lang="en-US"/>
              <a:t>Use tokens only for their intended function</a:t>
            </a:r>
          </a:p>
          <a:p>
            <a:pPr marL="0" indent="0">
              <a:buNone/>
            </a:pPr>
            <a:r>
              <a:rPr lang="en-US"/>
              <a:t>	ID Tokens identify the user to the application</a:t>
            </a:r>
          </a:p>
          <a:p>
            <a:pPr marL="0" indent="0">
              <a:buNone/>
            </a:pPr>
            <a:r>
              <a:rPr lang="en-US"/>
              <a:t>	Access tokens authorize the app for a range of operation for an API</a:t>
            </a:r>
          </a:p>
          <a:p>
            <a:pPr marL="0" indent="0">
              <a:buNone/>
            </a:pPr>
            <a:r>
              <a:rPr lang="en-US"/>
              <a:t>Never mess with someone else’s tokens</a:t>
            </a:r>
          </a:p>
          <a:p>
            <a:pPr marL="0" indent="0">
              <a:buNone/>
            </a:pPr>
            <a:r>
              <a:rPr lang="en-US"/>
              <a:t>	Apps do not look at access tokens</a:t>
            </a:r>
          </a:p>
          <a:p>
            <a:pPr marL="0" indent="0">
              <a:buNone/>
            </a:pPr>
            <a:r>
              <a:rPr lang="en-US"/>
              <a:t>	APIs never use ID Tokens for authorization</a:t>
            </a:r>
          </a:p>
          <a:p>
            <a:pPr marL="0" indent="0">
              <a:buNone/>
            </a:pPr>
            <a:r>
              <a:rPr lang="en-US"/>
              <a:t>	APIs never accept Access Tokens for other APIs</a:t>
            </a:r>
          </a:p>
          <a:p>
            <a:pPr marL="0" indent="0">
              <a:buNone/>
            </a:pPr>
            <a:r>
              <a:rPr lang="en-US"/>
              <a:t>Cache Tokens Appropriately</a:t>
            </a:r>
          </a:p>
          <a:p>
            <a:pPr marL="0" indent="0">
              <a:buNone/>
            </a:pPr>
            <a:r>
              <a:rPr lang="en-US"/>
              <a:t>	MSAL handles this automatically</a:t>
            </a:r>
          </a:p>
        </p:txBody>
      </p:sp>
    </p:spTree>
    <p:extLst>
      <p:ext uri="{BB962C8B-B14F-4D97-AF65-F5344CB8AC3E}">
        <p14:creationId xmlns:p14="http://schemas.microsoft.com/office/powerpoint/2010/main" val="334581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DA3D-5D2E-42D6-A104-4A9E0AD8191D}"/>
              </a:ext>
            </a:extLst>
          </p:cNvPr>
          <p:cNvSpPr>
            <a:spLocks noGrp="1"/>
          </p:cNvSpPr>
          <p:nvPr>
            <p:ph type="title"/>
          </p:nvPr>
        </p:nvSpPr>
        <p:spPr/>
        <p:txBody>
          <a:bodyPr/>
          <a:lstStyle/>
          <a:p>
            <a:r>
              <a:rPr lang="en-US"/>
              <a:t>Basics of Modern Authentication summary</a:t>
            </a:r>
          </a:p>
        </p:txBody>
      </p:sp>
      <p:sp>
        <p:nvSpPr>
          <p:cNvPr id="3" name="Content Placeholder 2">
            <a:extLst>
              <a:ext uri="{FF2B5EF4-FFF2-40B4-BE49-F238E27FC236}">
                <a16:creationId xmlns:a16="http://schemas.microsoft.com/office/drawing/2014/main" id="{F48A3B16-0B1A-4626-ACC9-3475C318FD41}"/>
              </a:ext>
            </a:extLst>
          </p:cNvPr>
          <p:cNvSpPr>
            <a:spLocks noGrp="1"/>
          </p:cNvSpPr>
          <p:nvPr>
            <p:ph idx="1"/>
          </p:nvPr>
        </p:nvSpPr>
        <p:spPr>
          <a:xfrm>
            <a:off x="838200" y="1825625"/>
            <a:ext cx="10515600" cy="2317005"/>
          </a:xfrm>
        </p:spPr>
        <p:txBody>
          <a:bodyPr/>
          <a:lstStyle/>
          <a:p>
            <a:r>
              <a:rPr lang="en-US"/>
              <a:t>Apps request tokens from Microsoft Identity</a:t>
            </a:r>
          </a:p>
          <a:p>
            <a:r>
              <a:rPr lang="en-US"/>
              <a:t>Authentication happens over shared web surfaces to provide SSO</a:t>
            </a:r>
          </a:p>
          <a:p>
            <a:r>
              <a:rPr lang="en-US"/>
              <a:t>App pass Access Tokens to APIs</a:t>
            </a:r>
          </a:p>
          <a:p>
            <a:r>
              <a:rPr lang="en-US"/>
              <a:t>API validate Access Tokens before returning results</a:t>
            </a:r>
          </a:p>
        </p:txBody>
      </p:sp>
    </p:spTree>
    <p:extLst>
      <p:ext uri="{BB962C8B-B14F-4D97-AF65-F5344CB8AC3E}">
        <p14:creationId xmlns:p14="http://schemas.microsoft.com/office/powerpoint/2010/main" val="532286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1FF0-C1EB-4001-9FCB-5A6BA7506957}"/>
              </a:ext>
            </a:extLst>
          </p:cNvPr>
          <p:cNvSpPr>
            <a:spLocks noGrp="1"/>
          </p:cNvSpPr>
          <p:nvPr>
            <p:ph type="title"/>
          </p:nvPr>
        </p:nvSpPr>
        <p:spPr/>
        <p:txBody>
          <a:bodyPr/>
          <a:lstStyle/>
          <a:p>
            <a:r>
              <a:rPr lang="en-US"/>
              <a:t>Questions?</a:t>
            </a:r>
          </a:p>
        </p:txBody>
      </p:sp>
      <p:sp>
        <p:nvSpPr>
          <p:cNvPr id="5" name="Text Placeholder 4">
            <a:extLst>
              <a:ext uri="{FF2B5EF4-FFF2-40B4-BE49-F238E27FC236}">
                <a16:creationId xmlns:a16="http://schemas.microsoft.com/office/drawing/2014/main" id="{F8FEBE74-E5B4-4B0E-A5CE-6C35DD9D502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97376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A7AD83-4339-4211-BAEF-ADD0DCB57E6D}"/>
              </a:ext>
            </a:extLst>
          </p:cNvPr>
          <p:cNvSpPr>
            <a:spLocks noGrp="1"/>
          </p:cNvSpPr>
          <p:nvPr>
            <p:ph type="title"/>
          </p:nvPr>
        </p:nvSpPr>
        <p:spPr/>
        <p:txBody>
          <a:bodyPr/>
          <a:lstStyle/>
          <a:p>
            <a:r>
              <a:rPr lang="en-US"/>
              <a:t>Token Customization</a:t>
            </a:r>
          </a:p>
        </p:txBody>
      </p:sp>
      <p:sp>
        <p:nvSpPr>
          <p:cNvPr id="6" name="Text Placeholder 5">
            <a:extLst>
              <a:ext uri="{FF2B5EF4-FFF2-40B4-BE49-F238E27FC236}">
                <a16:creationId xmlns:a16="http://schemas.microsoft.com/office/drawing/2014/main" id="{4F2673BD-3AD8-4466-9CBB-51A6AD3A19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094230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524ED-03F5-5B4C-B021-3F6A5789EB26}"/>
              </a:ext>
            </a:extLst>
          </p:cNvPr>
          <p:cNvSpPr>
            <a:spLocks noGrp="1"/>
          </p:cNvSpPr>
          <p:nvPr>
            <p:ph type="title"/>
          </p:nvPr>
        </p:nvSpPr>
        <p:spPr/>
        <p:txBody>
          <a:bodyPr/>
          <a:lstStyle/>
          <a:p>
            <a:r>
              <a:rPr lang="en-US"/>
              <a:t>Why customize?</a:t>
            </a:r>
          </a:p>
        </p:txBody>
      </p:sp>
      <p:sp>
        <p:nvSpPr>
          <p:cNvPr id="3" name="Content Placeholder 2">
            <a:extLst>
              <a:ext uri="{FF2B5EF4-FFF2-40B4-BE49-F238E27FC236}">
                <a16:creationId xmlns:a16="http://schemas.microsoft.com/office/drawing/2014/main" id="{EDA76B4C-3714-5C4F-A543-E85A2A0CF71B}"/>
              </a:ext>
            </a:extLst>
          </p:cNvPr>
          <p:cNvSpPr>
            <a:spLocks noGrp="1"/>
          </p:cNvSpPr>
          <p:nvPr>
            <p:ph idx="1"/>
          </p:nvPr>
        </p:nvSpPr>
        <p:spPr/>
        <p:txBody>
          <a:bodyPr/>
          <a:lstStyle/>
          <a:p>
            <a:r>
              <a:rPr lang="en-US"/>
              <a:t>Include optional claims</a:t>
            </a:r>
          </a:p>
          <a:p>
            <a:r>
              <a:rPr lang="en-US"/>
              <a:t>Drive authorization decisions in your applications</a:t>
            </a:r>
          </a:p>
          <a:p>
            <a:r>
              <a:rPr lang="en-US"/>
              <a:t>Light up different parts of the application</a:t>
            </a:r>
          </a:p>
        </p:txBody>
      </p:sp>
    </p:spTree>
    <p:extLst>
      <p:ext uri="{BB962C8B-B14F-4D97-AF65-F5344CB8AC3E}">
        <p14:creationId xmlns:p14="http://schemas.microsoft.com/office/powerpoint/2010/main" val="2852551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8C460-F402-44A6-A533-FDA398255351}"/>
              </a:ext>
            </a:extLst>
          </p:cNvPr>
          <p:cNvSpPr>
            <a:spLocks noGrp="1"/>
          </p:cNvSpPr>
          <p:nvPr>
            <p:ph type="title"/>
          </p:nvPr>
        </p:nvSpPr>
        <p:spPr>
          <a:xfrm>
            <a:off x="839788" y="365125"/>
            <a:ext cx="10515600" cy="1325563"/>
          </a:xfrm>
        </p:spPr>
        <p:txBody>
          <a:bodyPr/>
          <a:lstStyle/>
          <a:p>
            <a:r>
              <a:rPr lang="en-US"/>
              <a:t>Claims Mapping vs Optional Claims</a:t>
            </a:r>
          </a:p>
        </p:txBody>
      </p:sp>
      <p:sp>
        <p:nvSpPr>
          <p:cNvPr id="2" name="Text Placeholder 1">
            <a:extLst>
              <a:ext uri="{FF2B5EF4-FFF2-40B4-BE49-F238E27FC236}">
                <a16:creationId xmlns:a16="http://schemas.microsoft.com/office/drawing/2014/main" id="{47DFB000-577E-4CC9-B164-F3637E928392}"/>
              </a:ext>
            </a:extLst>
          </p:cNvPr>
          <p:cNvSpPr>
            <a:spLocks noGrp="1"/>
          </p:cNvSpPr>
          <p:nvPr>
            <p:ph type="body" idx="1"/>
          </p:nvPr>
        </p:nvSpPr>
        <p:spPr>
          <a:xfrm>
            <a:off x="839788" y="1681163"/>
            <a:ext cx="5157787" cy="823912"/>
          </a:xfrm>
        </p:spPr>
        <p:txBody>
          <a:bodyPr/>
          <a:lstStyle/>
          <a:p>
            <a:r>
              <a:rPr lang="en-US"/>
              <a:t>Claims Mapping</a:t>
            </a:r>
          </a:p>
        </p:txBody>
      </p:sp>
      <p:sp>
        <p:nvSpPr>
          <p:cNvPr id="5" name="Content Placeholder 4">
            <a:extLst>
              <a:ext uri="{FF2B5EF4-FFF2-40B4-BE49-F238E27FC236}">
                <a16:creationId xmlns:a16="http://schemas.microsoft.com/office/drawing/2014/main" id="{49606A80-034B-4D66-85EA-6A5F1755B98F}"/>
              </a:ext>
            </a:extLst>
          </p:cNvPr>
          <p:cNvSpPr>
            <a:spLocks noGrp="1"/>
          </p:cNvSpPr>
          <p:nvPr>
            <p:ph sz="half" idx="2"/>
          </p:nvPr>
        </p:nvSpPr>
        <p:spPr>
          <a:xfrm>
            <a:off x="839788" y="2505075"/>
            <a:ext cx="5157787" cy="3684588"/>
          </a:xfrm>
        </p:spPr>
        <p:txBody>
          <a:bodyPr>
            <a:normAutofit/>
          </a:bodyPr>
          <a:lstStyle/>
          <a:p>
            <a:r>
              <a:rPr lang="en-US"/>
              <a:t>Tenant-specific information (e.g. </a:t>
            </a:r>
            <a:r>
              <a:rPr lang="en-US" err="1"/>
              <a:t>EmployeeID</a:t>
            </a:r>
            <a:r>
              <a:rPr lang="en-US"/>
              <a:t> or </a:t>
            </a:r>
            <a:r>
              <a:rPr lang="en-US" err="1"/>
              <a:t>DivisionName</a:t>
            </a:r>
            <a:r>
              <a:rPr lang="en-US"/>
              <a:t>) that has no schema</a:t>
            </a:r>
          </a:p>
          <a:p>
            <a:r>
              <a:rPr lang="en-US"/>
              <a:t>Applies at a service principal level, controlled by admin</a:t>
            </a:r>
          </a:p>
          <a:p>
            <a:r>
              <a:rPr lang="en-US"/>
              <a:t>Useful for moving LOB apps to the cloud</a:t>
            </a:r>
          </a:p>
        </p:txBody>
      </p:sp>
      <p:sp>
        <p:nvSpPr>
          <p:cNvPr id="3" name="Text Placeholder 2">
            <a:extLst>
              <a:ext uri="{FF2B5EF4-FFF2-40B4-BE49-F238E27FC236}">
                <a16:creationId xmlns:a16="http://schemas.microsoft.com/office/drawing/2014/main" id="{A30D2097-3785-4E6C-9886-49F38763EB73}"/>
              </a:ext>
            </a:extLst>
          </p:cNvPr>
          <p:cNvSpPr>
            <a:spLocks noGrp="1"/>
          </p:cNvSpPr>
          <p:nvPr>
            <p:ph type="body" sz="quarter" idx="3"/>
          </p:nvPr>
        </p:nvSpPr>
        <p:spPr>
          <a:xfrm>
            <a:off x="6172200" y="1681163"/>
            <a:ext cx="5183188" cy="823912"/>
          </a:xfrm>
        </p:spPr>
        <p:txBody>
          <a:bodyPr/>
          <a:lstStyle/>
          <a:p>
            <a:r>
              <a:rPr lang="en-US"/>
              <a:t>Optional Claims</a:t>
            </a:r>
          </a:p>
        </p:txBody>
      </p:sp>
      <p:sp>
        <p:nvSpPr>
          <p:cNvPr id="6" name="Content Placeholder 5">
            <a:extLst>
              <a:ext uri="{FF2B5EF4-FFF2-40B4-BE49-F238E27FC236}">
                <a16:creationId xmlns:a16="http://schemas.microsoft.com/office/drawing/2014/main" id="{2574B868-0C10-42DC-BD3D-5D4D0249E37B}"/>
              </a:ext>
            </a:extLst>
          </p:cNvPr>
          <p:cNvSpPr>
            <a:spLocks noGrp="1"/>
          </p:cNvSpPr>
          <p:nvPr>
            <p:ph sz="quarter" idx="4"/>
          </p:nvPr>
        </p:nvSpPr>
        <p:spPr>
          <a:xfrm>
            <a:off x="6172200" y="2505075"/>
            <a:ext cx="5183188" cy="3684588"/>
          </a:xfrm>
        </p:spPr>
        <p:txBody>
          <a:bodyPr>
            <a:normAutofit/>
          </a:bodyPr>
          <a:lstStyle/>
          <a:p>
            <a:r>
              <a:rPr lang="en-US"/>
              <a:t>Generic information that every tenant can have, with a defined schema</a:t>
            </a:r>
          </a:p>
          <a:p>
            <a:r>
              <a:rPr lang="en-US"/>
              <a:t>Applies at an application registration level, controlled by app developer</a:t>
            </a:r>
          </a:p>
        </p:txBody>
      </p:sp>
    </p:spTree>
    <p:extLst>
      <p:ext uri="{BB962C8B-B14F-4D97-AF65-F5344CB8AC3E}">
        <p14:creationId xmlns:p14="http://schemas.microsoft.com/office/powerpoint/2010/main" val="496692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48CE4D-DDB0-334E-AB9C-5AFA893DA3F1}"/>
              </a:ext>
            </a:extLst>
          </p:cNvPr>
          <p:cNvSpPr>
            <a:spLocks noGrp="1"/>
          </p:cNvSpPr>
          <p:nvPr>
            <p:ph type="title"/>
          </p:nvPr>
        </p:nvSpPr>
        <p:spPr>
          <a:xfrm>
            <a:off x="839788" y="365125"/>
            <a:ext cx="10515600" cy="1325563"/>
          </a:xfrm>
        </p:spPr>
        <p:txBody>
          <a:bodyPr/>
          <a:lstStyle/>
          <a:p>
            <a:r>
              <a:rPr lang="en-US"/>
              <a:t>What can you customize?</a:t>
            </a:r>
          </a:p>
        </p:txBody>
      </p:sp>
      <p:sp>
        <p:nvSpPr>
          <p:cNvPr id="5" name="Text Placeholder 4">
            <a:extLst>
              <a:ext uri="{FF2B5EF4-FFF2-40B4-BE49-F238E27FC236}">
                <a16:creationId xmlns:a16="http://schemas.microsoft.com/office/drawing/2014/main" id="{B6494CFE-5E68-8345-B24B-69424A109FDD}"/>
              </a:ext>
            </a:extLst>
          </p:cNvPr>
          <p:cNvSpPr>
            <a:spLocks noGrp="1"/>
          </p:cNvSpPr>
          <p:nvPr>
            <p:ph type="body" idx="1"/>
          </p:nvPr>
        </p:nvSpPr>
        <p:spPr>
          <a:xfrm>
            <a:off x="839788" y="1681163"/>
            <a:ext cx="5157787" cy="823912"/>
          </a:xfrm>
        </p:spPr>
        <p:txBody>
          <a:bodyPr>
            <a:normAutofit/>
          </a:bodyPr>
          <a:lstStyle/>
          <a:p>
            <a:r>
              <a:rPr lang="en-US"/>
              <a:t>ID Token</a:t>
            </a:r>
          </a:p>
        </p:txBody>
      </p:sp>
      <p:sp>
        <p:nvSpPr>
          <p:cNvPr id="6" name="Content Placeholder 5">
            <a:extLst>
              <a:ext uri="{FF2B5EF4-FFF2-40B4-BE49-F238E27FC236}">
                <a16:creationId xmlns:a16="http://schemas.microsoft.com/office/drawing/2014/main" id="{920515EF-8539-D94B-972E-33FA9E709647}"/>
              </a:ext>
            </a:extLst>
          </p:cNvPr>
          <p:cNvSpPr>
            <a:spLocks noGrp="1"/>
          </p:cNvSpPr>
          <p:nvPr>
            <p:ph sz="half" idx="2"/>
          </p:nvPr>
        </p:nvSpPr>
        <p:spPr>
          <a:xfrm>
            <a:off x="839788" y="2505075"/>
            <a:ext cx="5157787" cy="3684588"/>
          </a:xfrm>
        </p:spPr>
        <p:txBody>
          <a:bodyPr/>
          <a:lstStyle/>
          <a:p>
            <a:r>
              <a:rPr lang="en-US"/>
              <a:t>Intended for the client application.</a:t>
            </a:r>
          </a:p>
          <a:p>
            <a:r>
              <a:rPr lang="en-US"/>
              <a:t>The request to customize goes in the client application registration.</a:t>
            </a:r>
          </a:p>
        </p:txBody>
      </p:sp>
      <p:sp>
        <p:nvSpPr>
          <p:cNvPr id="7" name="Text Placeholder 6">
            <a:extLst>
              <a:ext uri="{FF2B5EF4-FFF2-40B4-BE49-F238E27FC236}">
                <a16:creationId xmlns:a16="http://schemas.microsoft.com/office/drawing/2014/main" id="{A32AD7F6-EF97-F54C-AE41-3369B2C41126}"/>
              </a:ext>
            </a:extLst>
          </p:cNvPr>
          <p:cNvSpPr>
            <a:spLocks noGrp="1"/>
          </p:cNvSpPr>
          <p:nvPr>
            <p:ph type="body" sz="quarter" idx="3"/>
          </p:nvPr>
        </p:nvSpPr>
        <p:spPr>
          <a:xfrm>
            <a:off x="6172200" y="1681163"/>
            <a:ext cx="5183188" cy="823912"/>
          </a:xfrm>
        </p:spPr>
        <p:txBody>
          <a:bodyPr>
            <a:normAutofit/>
          </a:bodyPr>
          <a:lstStyle/>
          <a:p>
            <a:r>
              <a:rPr lang="en-US"/>
              <a:t>Access Token</a:t>
            </a:r>
          </a:p>
        </p:txBody>
      </p:sp>
      <p:sp>
        <p:nvSpPr>
          <p:cNvPr id="8" name="Content Placeholder 7">
            <a:extLst>
              <a:ext uri="{FF2B5EF4-FFF2-40B4-BE49-F238E27FC236}">
                <a16:creationId xmlns:a16="http://schemas.microsoft.com/office/drawing/2014/main" id="{54470609-6E68-894B-AC38-8F40CE6BF161}"/>
              </a:ext>
            </a:extLst>
          </p:cNvPr>
          <p:cNvSpPr>
            <a:spLocks noGrp="1"/>
          </p:cNvSpPr>
          <p:nvPr>
            <p:ph sz="quarter" idx="4"/>
          </p:nvPr>
        </p:nvSpPr>
        <p:spPr>
          <a:xfrm>
            <a:off x="6172200" y="2505075"/>
            <a:ext cx="5183188" cy="3684588"/>
          </a:xfrm>
        </p:spPr>
        <p:txBody>
          <a:bodyPr/>
          <a:lstStyle/>
          <a:p>
            <a:r>
              <a:rPr lang="en-US"/>
              <a:t>Intended for the API.</a:t>
            </a:r>
          </a:p>
          <a:p>
            <a:r>
              <a:rPr lang="en-US"/>
              <a:t>The request to customize goes into the API registration.</a:t>
            </a:r>
          </a:p>
        </p:txBody>
      </p:sp>
    </p:spTree>
    <p:extLst>
      <p:ext uri="{BB962C8B-B14F-4D97-AF65-F5344CB8AC3E}">
        <p14:creationId xmlns:p14="http://schemas.microsoft.com/office/powerpoint/2010/main" val="1250221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0221-336B-4274-868A-F57742BFB1B2}"/>
              </a:ext>
            </a:extLst>
          </p:cNvPr>
          <p:cNvSpPr>
            <a:spLocks noGrp="1"/>
          </p:cNvSpPr>
          <p:nvPr>
            <p:ph type="title"/>
          </p:nvPr>
        </p:nvSpPr>
        <p:spPr/>
        <p:txBody>
          <a:bodyPr/>
          <a:lstStyle/>
          <a:p>
            <a:r>
              <a:rPr lang="en-US"/>
              <a:t>What Microsoft Identity does</a:t>
            </a:r>
          </a:p>
        </p:txBody>
      </p:sp>
      <p:sp>
        <p:nvSpPr>
          <p:cNvPr id="3" name="Text Placeholder 2">
            <a:extLst>
              <a:ext uri="{FF2B5EF4-FFF2-40B4-BE49-F238E27FC236}">
                <a16:creationId xmlns:a16="http://schemas.microsoft.com/office/drawing/2014/main" id="{B14FE0EE-5B0E-4271-897E-5DACE0B79BC9}"/>
              </a:ext>
            </a:extLst>
          </p:cNvPr>
          <p:cNvSpPr>
            <a:spLocks noGrp="1"/>
          </p:cNvSpPr>
          <p:nvPr>
            <p:ph type="body" sz="quarter" idx="10"/>
          </p:nvPr>
        </p:nvSpPr>
        <p:spPr>
          <a:xfrm>
            <a:off x="586390" y="1434370"/>
            <a:ext cx="11018520" cy="3360920"/>
          </a:xfrm>
        </p:spPr>
        <p:txBody>
          <a:bodyPr/>
          <a:lstStyle/>
          <a:p>
            <a:r>
              <a:rPr lang="en-US"/>
              <a:t>Frictionless user experience through single sign-on (SSO)</a:t>
            </a:r>
          </a:p>
          <a:p>
            <a:r>
              <a:rPr lang="en-US"/>
              <a:t>Automated provisioning workflows to reduce IT costs</a:t>
            </a:r>
          </a:p>
          <a:p>
            <a:r>
              <a:rPr lang="en-US"/>
              <a:t>Real-time machine learning guards against use of leaked or stolen credentials and blocks suspicious login attempts</a:t>
            </a:r>
          </a:p>
          <a:p>
            <a:r>
              <a:rPr lang="en-US"/>
              <a:t>Identity governance controls access to apps and data for all users, including privileged users, across hybrid environments</a:t>
            </a:r>
          </a:p>
          <a:p>
            <a:endParaRPr lang="en-US"/>
          </a:p>
        </p:txBody>
      </p:sp>
    </p:spTree>
    <p:extLst>
      <p:ext uri="{BB962C8B-B14F-4D97-AF65-F5344CB8AC3E}">
        <p14:creationId xmlns:p14="http://schemas.microsoft.com/office/powerpoint/2010/main" val="401105182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94CEAAC-D26D-4993-94CC-22CE1C0C8B6A}"/>
              </a:ext>
            </a:extLst>
          </p:cNvPr>
          <p:cNvSpPr>
            <a:spLocks noGrp="1"/>
          </p:cNvSpPr>
          <p:nvPr>
            <p:ph type="title"/>
          </p:nvPr>
        </p:nvSpPr>
        <p:spPr/>
        <p:txBody>
          <a:bodyPr/>
          <a:lstStyle/>
          <a:p>
            <a:r>
              <a:rPr lang="en-US"/>
              <a:t>Demo adding Optional Claims</a:t>
            </a:r>
          </a:p>
        </p:txBody>
      </p:sp>
      <p:sp>
        <p:nvSpPr>
          <p:cNvPr id="2" name="Text Placeholder 1">
            <a:extLst>
              <a:ext uri="{FF2B5EF4-FFF2-40B4-BE49-F238E27FC236}">
                <a16:creationId xmlns:a16="http://schemas.microsoft.com/office/drawing/2014/main" id="{05710055-6850-47F3-8F94-A8CA36DF81F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9165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0F6A4C-93AF-4A4B-8455-C28DA0CBC7F4}"/>
              </a:ext>
            </a:extLst>
          </p:cNvPr>
          <p:cNvSpPr>
            <a:spLocks noGrp="1"/>
          </p:cNvSpPr>
          <p:nvPr>
            <p:ph type="title"/>
          </p:nvPr>
        </p:nvSpPr>
        <p:spPr/>
        <p:txBody>
          <a:bodyPr/>
          <a:lstStyle/>
          <a:p>
            <a:r>
              <a:rPr lang="en-US"/>
              <a:t>Using groups for authorization</a:t>
            </a:r>
          </a:p>
        </p:txBody>
      </p:sp>
    </p:spTree>
    <p:extLst>
      <p:ext uri="{BB962C8B-B14F-4D97-AF65-F5344CB8AC3E}">
        <p14:creationId xmlns:p14="http://schemas.microsoft.com/office/powerpoint/2010/main" val="791560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F8F6-AACC-41AF-A45C-51532012CA53}"/>
              </a:ext>
            </a:extLst>
          </p:cNvPr>
          <p:cNvSpPr>
            <a:spLocks noGrp="1"/>
          </p:cNvSpPr>
          <p:nvPr>
            <p:ph type="title"/>
          </p:nvPr>
        </p:nvSpPr>
        <p:spPr/>
        <p:txBody>
          <a:bodyPr/>
          <a:lstStyle/>
          <a:p>
            <a:r>
              <a:rPr lang="en-US"/>
              <a:t>Demo </a:t>
            </a:r>
            <a:br>
              <a:rPr lang="en-US"/>
            </a:br>
            <a:r>
              <a:rPr lang="en-US"/>
              <a:t>Enterprise App Users and Groups</a:t>
            </a:r>
          </a:p>
        </p:txBody>
      </p:sp>
      <p:sp>
        <p:nvSpPr>
          <p:cNvPr id="4" name="Text Placeholder 3">
            <a:extLst>
              <a:ext uri="{FF2B5EF4-FFF2-40B4-BE49-F238E27FC236}">
                <a16:creationId xmlns:a16="http://schemas.microsoft.com/office/drawing/2014/main" id="{FF2FB8E5-89B0-4B30-9D2F-B4042E3C423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7826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E13375-F6D8-4E4F-9FF6-0E8333EA837C}"/>
              </a:ext>
            </a:extLst>
          </p:cNvPr>
          <p:cNvSpPr>
            <a:spLocks noGrp="1"/>
          </p:cNvSpPr>
          <p:nvPr>
            <p:ph type="title"/>
          </p:nvPr>
        </p:nvSpPr>
        <p:spPr>
          <a:xfrm>
            <a:off x="588263" y="457200"/>
            <a:ext cx="11018520" cy="553998"/>
          </a:xfrm>
        </p:spPr>
        <p:txBody>
          <a:bodyPr/>
          <a:lstStyle/>
          <a:p>
            <a:r>
              <a:rPr lang="en-US"/>
              <a:t>Security Groups</a:t>
            </a:r>
          </a:p>
        </p:txBody>
      </p:sp>
      <p:sp>
        <p:nvSpPr>
          <p:cNvPr id="7" name="Text Placeholder 6">
            <a:extLst>
              <a:ext uri="{FF2B5EF4-FFF2-40B4-BE49-F238E27FC236}">
                <a16:creationId xmlns:a16="http://schemas.microsoft.com/office/drawing/2014/main" id="{A12F26D8-525D-4CF7-9C25-FD64A65DAAC7}"/>
              </a:ext>
            </a:extLst>
          </p:cNvPr>
          <p:cNvSpPr>
            <a:spLocks noGrp="1"/>
          </p:cNvSpPr>
          <p:nvPr>
            <p:ph type="body" sz="quarter" idx="10"/>
          </p:nvPr>
        </p:nvSpPr>
        <p:spPr>
          <a:xfrm>
            <a:off x="586390" y="1434370"/>
            <a:ext cx="11018520" cy="2308324"/>
          </a:xfrm>
        </p:spPr>
        <p:txBody>
          <a:bodyPr/>
          <a:lstStyle/>
          <a:p>
            <a:r>
              <a:rPr lang="en-US"/>
              <a:t>Not tied to an app, groups can be used in multiple apps and for other access control purposes</a:t>
            </a:r>
          </a:p>
          <a:p>
            <a:r>
              <a:rPr lang="en-US"/>
              <a:t>Cloud only groups provide only the group ID in the token</a:t>
            </a:r>
          </a:p>
          <a:p>
            <a:r>
              <a:rPr lang="en-US"/>
              <a:t>On-Prem groups can use group name instead</a:t>
            </a:r>
          </a:p>
          <a:p>
            <a:r>
              <a:rPr lang="en-US"/>
              <a:t>On-Prem nested groups supported. Every group tier in the token</a:t>
            </a:r>
          </a:p>
          <a:p>
            <a:r>
              <a:rPr lang="en-US"/>
              <a:t>Selecting Application groups will result in only groups the user is a member of that have been assigned to the app will be in the token</a:t>
            </a:r>
          </a:p>
          <a:p>
            <a:r>
              <a:rPr lang="en-US"/>
              <a:t>	Nested groups not supported for Application groups</a:t>
            </a:r>
          </a:p>
          <a:p>
            <a:r>
              <a:rPr lang="en-US"/>
              <a:t>Groups can optionally be represented in the “roles” claim</a:t>
            </a:r>
          </a:p>
        </p:txBody>
      </p:sp>
      <p:sp>
        <p:nvSpPr>
          <p:cNvPr id="9" name="Rectangle 8">
            <a:extLst>
              <a:ext uri="{FF2B5EF4-FFF2-40B4-BE49-F238E27FC236}">
                <a16:creationId xmlns:a16="http://schemas.microsoft.com/office/drawing/2014/main" id="{E973FCF3-97D0-4D06-B730-6094336016F4}"/>
              </a:ext>
            </a:extLst>
          </p:cNvPr>
          <p:cNvSpPr/>
          <p:nvPr/>
        </p:nvSpPr>
        <p:spPr>
          <a:xfrm>
            <a:off x="1915897" y="6216134"/>
            <a:ext cx="7152844" cy="369332"/>
          </a:xfrm>
          <a:prstGeom prst="rect">
            <a:avLst/>
          </a:prstGeom>
        </p:spPr>
        <p:txBody>
          <a:bodyPr wrap="square">
            <a:spAutoFit/>
          </a:bodyPr>
          <a:lstStyle/>
          <a:p>
            <a:r>
              <a:rPr lang="en-US">
                <a:hlinkClick r:id="rId2"/>
              </a:rPr>
              <a:t>Configure group claims for applications with Azure Active Directory</a:t>
            </a:r>
            <a:endParaRPr lang="en-US"/>
          </a:p>
        </p:txBody>
      </p:sp>
    </p:spTree>
    <p:extLst>
      <p:ext uri="{BB962C8B-B14F-4D97-AF65-F5344CB8AC3E}">
        <p14:creationId xmlns:p14="http://schemas.microsoft.com/office/powerpoint/2010/main" val="2873043051"/>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F8F6-AACC-41AF-A45C-51532012CA53}"/>
              </a:ext>
            </a:extLst>
          </p:cNvPr>
          <p:cNvSpPr>
            <a:spLocks noGrp="1"/>
          </p:cNvSpPr>
          <p:nvPr>
            <p:ph type="title"/>
          </p:nvPr>
        </p:nvSpPr>
        <p:spPr/>
        <p:txBody>
          <a:bodyPr/>
          <a:lstStyle/>
          <a:p>
            <a:r>
              <a:rPr lang="en-US"/>
              <a:t>Demo </a:t>
            </a:r>
            <a:br>
              <a:rPr lang="en-US"/>
            </a:br>
            <a:r>
              <a:rPr lang="en-US"/>
              <a:t>Configure Group Claim</a:t>
            </a:r>
          </a:p>
        </p:txBody>
      </p:sp>
      <p:sp>
        <p:nvSpPr>
          <p:cNvPr id="3" name="Text Placeholder 2">
            <a:extLst>
              <a:ext uri="{FF2B5EF4-FFF2-40B4-BE49-F238E27FC236}">
                <a16:creationId xmlns:a16="http://schemas.microsoft.com/office/drawing/2014/main" id="{5FCEBC51-97A5-48E5-91E9-E16C747C2FC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5188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215120-B53A-4D89-9EDC-EE39C7055AD4}"/>
              </a:ext>
            </a:extLst>
          </p:cNvPr>
          <p:cNvSpPr>
            <a:spLocks noGrp="1"/>
          </p:cNvSpPr>
          <p:nvPr>
            <p:ph type="title"/>
          </p:nvPr>
        </p:nvSpPr>
        <p:spPr/>
        <p:txBody>
          <a:bodyPr/>
          <a:lstStyle/>
          <a:p>
            <a:r>
              <a:rPr lang="en-US"/>
              <a:t>Groups overage</a:t>
            </a:r>
          </a:p>
        </p:txBody>
      </p:sp>
      <p:sp>
        <p:nvSpPr>
          <p:cNvPr id="5" name="Text Placeholder 4">
            <a:extLst>
              <a:ext uri="{FF2B5EF4-FFF2-40B4-BE49-F238E27FC236}">
                <a16:creationId xmlns:a16="http://schemas.microsoft.com/office/drawing/2014/main" id="{E9D1284C-ED15-43C1-AC9F-FADDAD28A7AB}"/>
              </a:ext>
            </a:extLst>
          </p:cNvPr>
          <p:cNvSpPr>
            <a:spLocks noGrp="1"/>
          </p:cNvSpPr>
          <p:nvPr>
            <p:ph type="body" sz="quarter" idx="10"/>
          </p:nvPr>
        </p:nvSpPr>
        <p:spPr>
          <a:xfrm>
            <a:off x="586390" y="1434370"/>
            <a:ext cx="11018520" cy="3964162"/>
          </a:xfrm>
        </p:spPr>
        <p:txBody>
          <a:bodyPr/>
          <a:lstStyle/>
          <a:p>
            <a:r>
              <a:rPr lang="en-US"/>
              <a:t>Groups claim limited to 200 groups for JWT tokens</a:t>
            </a:r>
          </a:p>
          <a:p>
            <a:r>
              <a:rPr lang="en-US"/>
              <a:t>Groups claim limited to 150 groups for SAML tokens</a:t>
            </a:r>
          </a:p>
          <a:p>
            <a:r>
              <a:rPr lang="en-US"/>
              <a:t>Groups claim limited to 6 groups when using the implicit flow</a:t>
            </a:r>
          </a:p>
          <a:p>
            <a:r>
              <a:rPr lang="en-US"/>
              <a:t>	Implicit flow not  recommended for SPAs</a:t>
            </a:r>
          </a:p>
          <a:p>
            <a:r>
              <a:rPr lang="en-US"/>
              <a:t>	Implicit flow used in web apps</a:t>
            </a:r>
          </a:p>
          <a:p>
            <a:endParaRPr lang="en-US"/>
          </a:p>
          <a:p>
            <a:r>
              <a:rPr lang="en-US"/>
              <a:t>Apps must implement Microsoft Graph based group membership checking when configured for groups claim in the token</a:t>
            </a:r>
          </a:p>
        </p:txBody>
      </p:sp>
    </p:spTree>
    <p:extLst>
      <p:ext uri="{BB962C8B-B14F-4D97-AF65-F5344CB8AC3E}">
        <p14:creationId xmlns:p14="http://schemas.microsoft.com/office/powerpoint/2010/main" val="22080710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4BD1-6AFC-4316-8768-493E04DD3CB1}"/>
              </a:ext>
            </a:extLst>
          </p:cNvPr>
          <p:cNvSpPr>
            <a:spLocks noGrp="1"/>
          </p:cNvSpPr>
          <p:nvPr>
            <p:ph type="title"/>
          </p:nvPr>
        </p:nvSpPr>
        <p:spPr/>
        <p:txBody>
          <a:bodyPr/>
          <a:lstStyle/>
          <a:p>
            <a:r>
              <a:rPr lang="en-US"/>
              <a:t>App Roles for Users and Groups</a:t>
            </a:r>
          </a:p>
        </p:txBody>
      </p:sp>
    </p:spTree>
    <p:extLst>
      <p:ext uri="{BB962C8B-B14F-4D97-AF65-F5344CB8AC3E}">
        <p14:creationId xmlns:p14="http://schemas.microsoft.com/office/powerpoint/2010/main" val="92178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5FDDD1-187E-4AB4-AD84-BC9EED1ECC58}"/>
              </a:ext>
            </a:extLst>
          </p:cNvPr>
          <p:cNvSpPr>
            <a:spLocks noGrp="1"/>
          </p:cNvSpPr>
          <p:nvPr>
            <p:ph type="title"/>
          </p:nvPr>
        </p:nvSpPr>
        <p:spPr/>
        <p:txBody>
          <a:bodyPr/>
          <a:lstStyle/>
          <a:p>
            <a:r>
              <a:rPr lang="en-US"/>
              <a:t>App Roles</a:t>
            </a:r>
          </a:p>
        </p:txBody>
      </p:sp>
      <p:sp>
        <p:nvSpPr>
          <p:cNvPr id="4" name="Text Placeholder 3">
            <a:extLst>
              <a:ext uri="{FF2B5EF4-FFF2-40B4-BE49-F238E27FC236}">
                <a16:creationId xmlns:a16="http://schemas.microsoft.com/office/drawing/2014/main" id="{3108BF7E-C713-44B8-BDE0-2511FD0F5B20}"/>
              </a:ext>
            </a:extLst>
          </p:cNvPr>
          <p:cNvSpPr>
            <a:spLocks noGrp="1"/>
          </p:cNvSpPr>
          <p:nvPr>
            <p:ph type="body" sz="quarter" idx="10"/>
          </p:nvPr>
        </p:nvSpPr>
        <p:spPr>
          <a:xfrm>
            <a:off x="586390" y="1434370"/>
            <a:ext cx="11018520" cy="1465016"/>
          </a:xfrm>
        </p:spPr>
        <p:txBody>
          <a:bodyPr/>
          <a:lstStyle/>
          <a:p>
            <a:r>
              <a:rPr lang="en-US"/>
              <a:t>Used to assign permissions to users and groups</a:t>
            </a:r>
          </a:p>
          <a:p>
            <a:r>
              <a:rPr lang="en-US"/>
              <a:t>Specific to the application</a:t>
            </a:r>
          </a:p>
          <a:p>
            <a:endParaRPr lang="en-US"/>
          </a:p>
        </p:txBody>
      </p:sp>
      <p:sp>
        <p:nvSpPr>
          <p:cNvPr id="6" name="Rectangle 5">
            <a:extLst>
              <a:ext uri="{FF2B5EF4-FFF2-40B4-BE49-F238E27FC236}">
                <a16:creationId xmlns:a16="http://schemas.microsoft.com/office/drawing/2014/main" id="{E2977757-6D6A-455C-A1B8-57802AC35479}"/>
              </a:ext>
            </a:extLst>
          </p:cNvPr>
          <p:cNvSpPr/>
          <p:nvPr/>
        </p:nvSpPr>
        <p:spPr>
          <a:xfrm>
            <a:off x="2110981" y="5552658"/>
            <a:ext cx="6935232" cy="369332"/>
          </a:xfrm>
          <a:prstGeom prst="rect">
            <a:avLst/>
          </a:prstGeom>
        </p:spPr>
        <p:txBody>
          <a:bodyPr wrap="none">
            <a:spAutoFit/>
          </a:bodyPr>
          <a:lstStyle/>
          <a:p>
            <a:pPr algn="ctr"/>
            <a:r>
              <a:rPr lang="en-US">
                <a:hlinkClick r:id="rId2"/>
              </a:rPr>
              <a:t>How to: Add app roles in your application and receive them in the token</a:t>
            </a:r>
            <a:endParaRPr lang="en-US"/>
          </a:p>
        </p:txBody>
      </p:sp>
    </p:spTree>
    <p:extLst>
      <p:ext uri="{BB962C8B-B14F-4D97-AF65-F5344CB8AC3E}">
        <p14:creationId xmlns:p14="http://schemas.microsoft.com/office/powerpoint/2010/main" val="3886695012"/>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Demo</a:t>
            </a:r>
            <a:br>
              <a:rPr lang="en-US"/>
            </a:br>
            <a:r>
              <a:rPr lang="en-US"/>
              <a:t>App Roles assigned to Users</a:t>
            </a:r>
          </a:p>
        </p:txBody>
      </p:sp>
      <p:sp>
        <p:nvSpPr>
          <p:cNvPr id="2" name="Text Placeholder 1">
            <a:extLst>
              <a:ext uri="{FF2B5EF4-FFF2-40B4-BE49-F238E27FC236}">
                <a16:creationId xmlns:a16="http://schemas.microsoft.com/office/drawing/2014/main" id="{81E47A06-503A-4E7D-97D6-BD91E1AD7167}"/>
              </a:ext>
            </a:extLst>
          </p:cNvPr>
          <p:cNvSpPr>
            <a:spLocks noGrp="1"/>
          </p:cNvSpPr>
          <p:nvPr>
            <p:ph type="body" sz="quarter" idx="12"/>
          </p:nvPr>
        </p:nvSpPr>
        <p:spPr/>
        <p:txBody>
          <a:bodyPr/>
          <a:lstStyle/>
          <a:p>
            <a:endParaRPr lang="en-US"/>
          </a:p>
        </p:txBody>
      </p:sp>
      <p:sp>
        <p:nvSpPr>
          <p:cNvPr id="5" name="Title 3">
            <a:extLst>
              <a:ext uri="{FF2B5EF4-FFF2-40B4-BE49-F238E27FC236}">
                <a16:creationId xmlns:a16="http://schemas.microsoft.com/office/drawing/2014/main" id="{E778C6A9-B447-4688-9B6E-A8C0A160D46C}"/>
              </a:ext>
            </a:extLst>
          </p:cNvPr>
          <p:cNvSpPr txBox="1">
            <a:spLocks/>
          </p:cNvSpPr>
          <p:nvPr/>
        </p:nvSpPr>
        <p:spPr>
          <a:xfrm>
            <a:off x="1769831" y="5945897"/>
            <a:ext cx="8652338" cy="785741"/>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lgn="ctr"/>
            <a:r>
              <a:rPr lang="en-US" sz="4000">
                <a:gradFill>
                  <a:gsLst>
                    <a:gs pos="1250">
                      <a:srgbClr val="FFFFFF"/>
                    </a:gs>
                    <a:gs pos="100000">
                      <a:srgbClr val="FFFFFF"/>
                    </a:gs>
                  </a:gsLst>
                  <a:lin ang="5400000" scaled="0"/>
                </a:gradFill>
              </a:rPr>
              <a:t>http://aka.ms/approles</a:t>
            </a:r>
            <a:endParaRPr kumimoji="0" lang="en-US" sz="4000" b="0" i="0" u="none" strike="noStrike" kern="1200" cap="none" spc="-100" normalizeH="0" baseline="0" noProof="0">
              <a:ln w="3175">
                <a:noFill/>
              </a:ln>
              <a:gradFill>
                <a:gsLst>
                  <a:gs pos="1250">
                    <a:srgbClr val="FFFFFF"/>
                  </a:gs>
                  <a:gs pos="100000">
                    <a:srgbClr val="FFFFFF"/>
                  </a:gs>
                </a:gsLst>
                <a:lin ang="5400000" scaled="0"/>
              </a:gra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3837713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1FF0-C1EB-4001-9FCB-5A6BA7506957}"/>
              </a:ext>
            </a:extLst>
          </p:cNvPr>
          <p:cNvSpPr>
            <a:spLocks noGrp="1"/>
          </p:cNvSpPr>
          <p:nvPr>
            <p:ph type="title"/>
          </p:nvPr>
        </p:nvSpPr>
        <p:spPr/>
        <p:txBody>
          <a:bodyPr/>
          <a:lstStyle/>
          <a:p>
            <a:r>
              <a:rPr lang="en-US"/>
              <a:t>Questions?</a:t>
            </a:r>
          </a:p>
        </p:txBody>
      </p:sp>
      <p:sp>
        <p:nvSpPr>
          <p:cNvPr id="5" name="Text Placeholder 4">
            <a:extLst>
              <a:ext uri="{FF2B5EF4-FFF2-40B4-BE49-F238E27FC236}">
                <a16:creationId xmlns:a16="http://schemas.microsoft.com/office/drawing/2014/main" id="{F8FEBE74-E5B4-4B0E-A5CE-6C35DD9D502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3476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D657FC-6974-495A-A367-810A54DC75A8}"/>
              </a:ext>
            </a:extLst>
          </p:cNvPr>
          <p:cNvSpPr>
            <a:spLocks noGrp="1"/>
          </p:cNvSpPr>
          <p:nvPr>
            <p:ph type="title"/>
          </p:nvPr>
        </p:nvSpPr>
        <p:spPr/>
        <p:txBody>
          <a:bodyPr/>
          <a:lstStyle/>
          <a:p>
            <a:pPr algn="ctr"/>
            <a:r>
              <a:rPr lang="en-US"/>
              <a:t>Conditional Access + Identity Protection</a:t>
            </a:r>
          </a:p>
        </p:txBody>
      </p:sp>
      <p:sp>
        <p:nvSpPr>
          <p:cNvPr id="328" name="Freeform: Shape 327">
            <a:extLst>
              <a:ext uri="{FF2B5EF4-FFF2-40B4-BE49-F238E27FC236}">
                <a16:creationId xmlns:a16="http://schemas.microsoft.com/office/drawing/2014/main" id="{A41A005A-0222-4845-A733-1CB63B4EA60C}"/>
              </a:ext>
            </a:extLst>
          </p:cNvPr>
          <p:cNvSpPr/>
          <p:nvPr/>
        </p:nvSpPr>
        <p:spPr bwMode="auto">
          <a:xfrm>
            <a:off x="6246355" y="1850312"/>
            <a:ext cx="4689415" cy="4267319"/>
          </a:xfrm>
          <a:custGeom>
            <a:avLst/>
            <a:gdLst>
              <a:gd name="connsiteX0" fmla="*/ 4157776 w 5210461"/>
              <a:gd name="connsiteY0" fmla="*/ 0 h 4741466"/>
              <a:gd name="connsiteX1" fmla="*/ 4157776 w 5210461"/>
              <a:gd name="connsiteY1" fmla="*/ 616072 h 4741466"/>
              <a:gd name="connsiteX2" fmla="*/ 4077774 w 5210461"/>
              <a:gd name="connsiteY2" fmla="*/ 597635 h 4741466"/>
              <a:gd name="connsiteX3" fmla="*/ 3726029 w 5210461"/>
              <a:gd name="connsiteY3" fmla="*/ 604574 h 4741466"/>
              <a:gd name="connsiteX4" fmla="*/ 2971420 w 5210461"/>
              <a:gd name="connsiteY4" fmla="*/ 1453889 h 4741466"/>
              <a:gd name="connsiteX5" fmla="*/ 3794463 w 5210461"/>
              <a:gd name="connsiteY5" fmla="*/ 2005891 h 4741466"/>
              <a:gd name="connsiteX6" fmla="*/ 3838635 w 5210461"/>
              <a:gd name="connsiteY6" fmla="*/ 2003336 h 4741466"/>
              <a:gd name="connsiteX7" fmla="*/ 3838635 w 5210461"/>
              <a:gd name="connsiteY7" fmla="*/ 2014602 h 4741466"/>
              <a:gd name="connsiteX8" fmla="*/ 4394869 w 5210461"/>
              <a:gd name="connsiteY8" fmla="*/ 2014602 h 4741466"/>
              <a:gd name="connsiteX9" fmla="*/ 4394869 w 5210461"/>
              <a:gd name="connsiteY9" fmla="*/ 2648352 h 4741466"/>
              <a:gd name="connsiteX10" fmla="*/ 4271599 w 5210461"/>
              <a:gd name="connsiteY10" fmla="*/ 2640976 h 4741466"/>
              <a:gd name="connsiteX11" fmla="*/ 3166119 w 5210461"/>
              <a:gd name="connsiteY11" fmla="*/ 3297154 h 4741466"/>
              <a:gd name="connsiteX12" fmla="*/ 4271599 w 5210461"/>
              <a:gd name="connsiteY12" fmla="*/ 3953332 h 4741466"/>
              <a:gd name="connsiteX13" fmla="*/ 4889684 w 5210461"/>
              <a:gd name="connsiteY13" fmla="*/ 3841267 h 4741466"/>
              <a:gd name="connsiteX14" fmla="*/ 4927787 w 5210461"/>
              <a:gd name="connsiteY14" fmla="*/ 3822607 h 4741466"/>
              <a:gd name="connsiteX15" fmla="*/ 4998203 w 5210461"/>
              <a:gd name="connsiteY15" fmla="*/ 3860827 h 4741466"/>
              <a:gd name="connsiteX16" fmla="*/ 5210461 w 5210461"/>
              <a:gd name="connsiteY16" fmla="*/ 4260036 h 4741466"/>
              <a:gd name="connsiteX17" fmla="*/ 4729031 w 5210461"/>
              <a:gd name="connsiteY17" fmla="*/ 4741466 h 4741466"/>
              <a:gd name="connsiteX18" fmla="*/ 4541637 w 5210461"/>
              <a:gd name="connsiteY18" fmla="*/ 4703633 h 4741466"/>
              <a:gd name="connsiteX19" fmla="*/ 4484668 w 5210461"/>
              <a:gd name="connsiteY19" fmla="*/ 4672711 h 4741466"/>
              <a:gd name="connsiteX20" fmla="*/ 4484668 w 5210461"/>
              <a:gd name="connsiteY20" fmla="*/ 4729609 h 4741466"/>
              <a:gd name="connsiteX21" fmla="*/ 3897245 w 5210461"/>
              <a:gd name="connsiteY21" fmla="*/ 4729609 h 4741466"/>
              <a:gd name="connsiteX22" fmla="*/ 3875204 w 5210461"/>
              <a:gd name="connsiteY22" fmla="*/ 4716344 h 4741466"/>
              <a:gd name="connsiteX23" fmla="*/ 2657423 w 5210461"/>
              <a:gd name="connsiteY23" fmla="*/ 4313563 h 4741466"/>
              <a:gd name="connsiteX24" fmla="*/ 1772152 w 5210461"/>
              <a:gd name="connsiteY24" fmla="*/ 4274211 h 4741466"/>
              <a:gd name="connsiteX25" fmla="*/ 1630518 w 5210461"/>
              <a:gd name="connsiteY25" fmla="*/ 4288846 h 4741466"/>
              <a:gd name="connsiteX26" fmla="*/ 1452223 w 5210461"/>
              <a:gd name="connsiteY26" fmla="*/ 4283642 h 4741466"/>
              <a:gd name="connsiteX27" fmla="*/ 874406 w 5210461"/>
              <a:gd name="connsiteY27" fmla="*/ 4292233 h 4741466"/>
              <a:gd name="connsiteX28" fmla="*/ 120588 w 5210461"/>
              <a:gd name="connsiteY28" fmla="*/ 4358320 h 4741466"/>
              <a:gd name="connsiteX29" fmla="*/ 0 w 5210461"/>
              <a:gd name="connsiteY29" fmla="*/ 4375891 h 4741466"/>
              <a:gd name="connsiteX30" fmla="*/ 0 w 5210461"/>
              <a:gd name="connsiteY30" fmla="*/ 4374330 h 4741466"/>
              <a:gd name="connsiteX31" fmla="*/ 101584 w 5210461"/>
              <a:gd name="connsiteY31" fmla="*/ 4348211 h 4741466"/>
              <a:gd name="connsiteX32" fmla="*/ 1428197 w 5210461"/>
              <a:gd name="connsiteY32" fmla="*/ 2545027 h 4741466"/>
              <a:gd name="connsiteX33" fmla="*/ 101584 w 5210461"/>
              <a:gd name="connsiteY33" fmla="*/ 741844 h 4741466"/>
              <a:gd name="connsiteX34" fmla="*/ 32822 w 5210461"/>
              <a:gd name="connsiteY34" fmla="*/ 724164 h 4741466"/>
              <a:gd name="connsiteX35" fmla="*/ 120438 w 5210461"/>
              <a:gd name="connsiteY35" fmla="*/ 734824 h 4741466"/>
              <a:gd name="connsiteX36" fmla="*/ 696605 w 5210461"/>
              <a:gd name="connsiteY36" fmla="*/ 779296 h 4741466"/>
              <a:gd name="connsiteX37" fmla="*/ 2412341 w 5210461"/>
              <a:gd name="connsiteY37" fmla="*/ 648914 h 4741466"/>
              <a:gd name="connsiteX38" fmla="*/ 2442299 w 5210461"/>
              <a:gd name="connsiteY38" fmla="*/ 637721 h 4741466"/>
              <a:gd name="connsiteX39" fmla="*/ 2452045 w 5210461"/>
              <a:gd name="connsiteY39" fmla="*/ 636017 h 4741466"/>
              <a:gd name="connsiteX40" fmla="*/ 2723474 w 5210461"/>
              <a:gd name="connsiteY40" fmla="*/ 575499 h 4741466"/>
              <a:gd name="connsiteX41" fmla="*/ 3998156 w 5210461"/>
              <a:gd name="connsiteY41" fmla="*/ 91848 h 474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210461" h="4741466">
                <a:moveTo>
                  <a:pt x="4157776" y="0"/>
                </a:moveTo>
                <a:lnTo>
                  <a:pt x="4157776" y="616072"/>
                </a:lnTo>
                <a:lnTo>
                  <a:pt x="4077774" y="597635"/>
                </a:lnTo>
                <a:cubicBezTo>
                  <a:pt x="3966382" y="581470"/>
                  <a:pt x="3847341" y="582828"/>
                  <a:pt x="3726029" y="604574"/>
                </a:cubicBezTo>
                <a:cubicBezTo>
                  <a:pt x="3240779" y="691559"/>
                  <a:pt x="2902929" y="1071810"/>
                  <a:pt x="2971420" y="1453889"/>
                </a:cubicBezTo>
                <a:cubicBezTo>
                  <a:pt x="3031350" y="1788208"/>
                  <a:pt x="3382526" y="2013152"/>
                  <a:pt x="3794463" y="2005891"/>
                </a:cubicBezTo>
                <a:lnTo>
                  <a:pt x="3838635" y="2003336"/>
                </a:lnTo>
                <a:lnTo>
                  <a:pt x="3838635" y="2014602"/>
                </a:lnTo>
                <a:lnTo>
                  <a:pt x="4394869" y="2014602"/>
                </a:lnTo>
                <a:lnTo>
                  <a:pt x="4394869" y="2648352"/>
                </a:lnTo>
                <a:lnTo>
                  <a:pt x="4271599" y="2640976"/>
                </a:lnTo>
                <a:cubicBezTo>
                  <a:pt x="3661059" y="2640976"/>
                  <a:pt x="3166119" y="2934757"/>
                  <a:pt x="3166119" y="3297154"/>
                </a:cubicBezTo>
                <a:cubicBezTo>
                  <a:pt x="3166119" y="3659551"/>
                  <a:pt x="3661059" y="3953332"/>
                  <a:pt x="4271599" y="3953332"/>
                </a:cubicBezTo>
                <a:cubicBezTo>
                  <a:pt x="4500551" y="3953332"/>
                  <a:pt x="4713248" y="3912019"/>
                  <a:pt x="4889684" y="3841267"/>
                </a:cubicBezTo>
                <a:lnTo>
                  <a:pt x="4927787" y="3822607"/>
                </a:lnTo>
                <a:lnTo>
                  <a:pt x="4998203" y="3860827"/>
                </a:lnTo>
                <a:cubicBezTo>
                  <a:pt x="5126264" y="3947344"/>
                  <a:pt x="5210461" y="4093858"/>
                  <a:pt x="5210461" y="4260036"/>
                </a:cubicBezTo>
                <a:cubicBezTo>
                  <a:pt x="5210461" y="4525922"/>
                  <a:pt x="4994917" y="4741466"/>
                  <a:pt x="4729031" y="4741466"/>
                </a:cubicBezTo>
                <a:cubicBezTo>
                  <a:pt x="4662560" y="4741466"/>
                  <a:pt x="4599234" y="4727995"/>
                  <a:pt x="4541637" y="4703633"/>
                </a:cubicBezTo>
                <a:lnTo>
                  <a:pt x="4484668" y="4672711"/>
                </a:lnTo>
                <a:lnTo>
                  <a:pt x="4484668" y="4729609"/>
                </a:lnTo>
                <a:lnTo>
                  <a:pt x="3897245" y="4729609"/>
                </a:lnTo>
                <a:lnTo>
                  <a:pt x="3875204" y="4716344"/>
                </a:lnTo>
                <a:cubicBezTo>
                  <a:pt x="3538789" y="4529260"/>
                  <a:pt x="3120519" y="4385541"/>
                  <a:pt x="2657423" y="4313563"/>
                </a:cubicBezTo>
                <a:cubicBezTo>
                  <a:pt x="2348693" y="4265578"/>
                  <a:pt x="2049267" y="4254022"/>
                  <a:pt x="1772152" y="4274211"/>
                </a:cubicBezTo>
                <a:lnTo>
                  <a:pt x="1630518" y="4288846"/>
                </a:lnTo>
                <a:lnTo>
                  <a:pt x="1452223" y="4283642"/>
                </a:lnTo>
                <a:cubicBezTo>
                  <a:pt x="1269415" y="4280364"/>
                  <a:pt x="1075333" y="4282994"/>
                  <a:pt x="874406" y="4292233"/>
                </a:cubicBezTo>
                <a:cubicBezTo>
                  <a:pt x="606504" y="4304552"/>
                  <a:pt x="351796" y="4327453"/>
                  <a:pt x="120588" y="4358320"/>
                </a:cubicBezTo>
                <a:lnTo>
                  <a:pt x="0" y="4375891"/>
                </a:lnTo>
                <a:lnTo>
                  <a:pt x="0" y="4374330"/>
                </a:lnTo>
                <a:lnTo>
                  <a:pt x="101584" y="4348211"/>
                </a:lnTo>
                <a:cubicBezTo>
                  <a:pt x="870157" y="4109160"/>
                  <a:pt x="1428197" y="3392262"/>
                  <a:pt x="1428197" y="2545027"/>
                </a:cubicBezTo>
                <a:cubicBezTo>
                  <a:pt x="1428197" y="1697792"/>
                  <a:pt x="870157" y="980895"/>
                  <a:pt x="101584" y="741844"/>
                </a:cubicBezTo>
                <a:lnTo>
                  <a:pt x="32822" y="724164"/>
                </a:lnTo>
                <a:lnTo>
                  <a:pt x="120438" y="734824"/>
                </a:lnTo>
                <a:cubicBezTo>
                  <a:pt x="302173" y="754865"/>
                  <a:pt x="495678" y="770056"/>
                  <a:pt x="696605" y="779296"/>
                </a:cubicBezTo>
                <a:cubicBezTo>
                  <a:pt x="1433336" y="813172"/>
                  <a:pt x="2078048" y="758196"/>
                  <a:pt x="2412341" y="648914"/>
                </a:cubicBezTo>
                <a:lnTo>
                  <a:pt x="2442299" y="637721"/>
                </a:lnTo>
                <a:lnTo>
                  <a:pt x="2452045" y="636017"/>
                </a:lnTo>
                <a:cubicBezTo>
                  <a:pt x="2541797" y="618178"/>
                  <a:pt x="2632356" y="598020"/>
                  <a:pt x="2723474" y="575499"/>
                </a:cubicBezTo>
                <a:cubicBezTo>
                  <a:pt x="3201845" y="457261"/>
                  <a:pt x="3636208" y="288562"/>
                  <a:pt x="3998156" y="91848"/>
                </a:cubicBezTo>
                <a:close/>
              </a:path>
            </a:pathLst>
          </a:custGeom>
          <a:solidFill>
            <a:schemeClr val="bg1">
              <a:lumMod val="85000"/>
              <a:alpha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1973" rIns="0" bIns="41973" numCol="1" rtlCol="0" anchor="ctr" anchorCtr="0" compatLnSpc="1">
            <a:prstTxWarp prst="textNoShape">
              <a:avLst/>
            </a:prstTxWarp>
          </a:bodyPr>
          <a:lstStyle/>
          <a:p>
            <a:pPr marL="0" marR="0" lvl="0" indent="0" algn="ctr" defTabSz="839225" rtl="0" eaLnBrk="1" fontAlgn="base" latinLnBrk="0" hangingPunct="1">
              <a:lnSpc>
                <a:spcPct val="100000"/>
              </a:lnSpc>
              <a:spcBef>
                <a:spcPct val="0"/>
              </a:spcBef>
              <a:spcAft>
                <a:spcPct val="0"/>
              </a:spcAft>
              <a:buClrTx/>
              <a:buSzTx/>
              <a:buFontTx/>
              <a:buNone/>
              <a:tabLst/>
              <a:defRPr/>
            </a:pPr>
            <a:endParaRPr kumimoji="0" lang="en-US" sz="144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29" name="Freeform: Shape 328">
            <a:extLst>
              <a:ext uri="{FF2B5EF4-FFF2-40B4-BE49-F238E27FC236}">
                <a16:creationId xmlns:a16="http://schemas.microsoft.com/office/drawing/2014/main" id="{B2CFC5A9-80DD-4A54-BDDD-7152ADFD36DF}"/>
              </a:ext>
            </a:extLst>
          </p:cNvPr>
          <p:cNvSpPr/>
          <p:nvPr/>
        </p:nvSpPr>
        <p:spPr bwMode="auto">
          <a:xfrm rot="17609820">
            <a:off x="2574373" y="755217"/>
            <a:ext cx="899749" cy="3060713"/>
          </a:xfrm>
          <a:custGeom>
            <a:avLst/>
            <a:gdLst>
              <a:gd name="connsiteX0" fmla="*/ 1050915 w 1050915"/>
              <a:gd name="connsiteY0" fmla="*/ 0 h 3400792"/>
              <a:gd name="connsiteX1" fmla="*/ 1050915 w 1050915"/>
              <a:gd name="connsiteY1" fmla="*/ 47296 h 3400792"/>
              <a:gd name="connsiteX2" fmla="*/ 1019362 w 1050915"/>
              <a:gd name="connsiteY2" fmla="*/ 98000 h 3400792"/>
              <a:gd name="connsiteX3" fmla="*/ 666418 w 1050915"/>
              <a:gd name="connsiteY3" fmla="*/ 1660939 h 3400792"/>
              <a:gd name="connsiteX4" fmla="*/ 668437 w 1050915"/>
              <a:gd name="connsiteY4" fmla="*/ 1735296 h 3400792"/>
              <a:gd name="connsiteX5" fmla="*/ 662929 w 1050915"/>
              <a:gd name="connsiteY5" fmla="*/ 1787538 h 3400792"/>
              <a:gd name="connsiteX6" fmla="*/ 660192 w 1050915"/>
              <a:gd name="connsiteY6" fmla="*/ 2179787 h 3400792"/>
              <a:gd name="connsiteX7" fmla="*/ 726698 w 1050915"/>
              <a:gd name="connsiteY7" fmla="*/ 2662208 h 3400792"/>
              <a:gd name="connsiteX8" fmla="*/ 769012 w 1050915"/>
              <a:gd name="connsiteY8" fmla="*/ 2820936 h 3400792"/>
              <a:gd name="connsiteX9" fmla="*/ 777226 w 1050915"/>
              <a:gd name="connsiteY9" fmla="*/ 2835601 h 3400792"/>
              <a:gd name="connsiteX10" fmla="*/ 567795 w 1050915"/>
              <a:gd name="connsiteY10" fmla="*/ 3367190 h 3400792"/>
              <a:gd name="connsiteX11" fmla="*/ 36206 w 1050915"/>
              <a:gd name="connsiteY11" fmla="*/ 3157760 h 3400792"/>
              <a:gd name="connsiteX12" fmla="*/ 114076 w 1050915"/>
              <a:gd name="connsiteY12" fmla="*/ 2717986 h 3400792"/>
              <a:gd name="connsiteX13" fmla="*/ 119508 w 1050915"/>
              <a:gd name="connsiteY13" fmla="*/ 2713307 h 3400792"/>
              <a:gd name="connsiteX14" fmla="*/ 141904 w 1050915"/>
              <a:gd name="connsiteY14" fmla="*/ 2658335 h 3400792"/>
              <a:gd name="connsiteX15" fmla="*/ 290612 w 1050915"/>
              <a:gd name="connsiteY15" fmla="*/ 1562075 h 3400792"/>
              <a:gd name="connsiteX16" fmla="*/ 18063 w 1050915"/>
              <a:gd name="connsiteY16" fmla="*/ 489874 h 3400792"/>
              <a:gd name="connsiteX17" fmla="*/ 0 w 1050915"/>
              <a:gd name="connsiteY17" fmla="*/ 456886 h 3400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0915" h="3400792">
                <a:moveTo>
                  <a:pt x="1050915" y="0"/>
                </a:moveTo>
                <a:lnTo>
                  <a:pt x="1050915" y="47296"/>
                </a:lnTo>
                <a:lnTo>
                  <a:pt x="1019362" y="98000"/>
                </a:lnTo>
                <a:cubicBezTo>
                  <a:pt x="800984" y="487435"/>
                  <a:pt x="668340" y="1041305"/>
                  <a:pt x="666418" y="1660939"/>
                </a:cubicBezTo>
                <a:lnTo>
                  <a:pt x="668437" y="1735296"/>
                </a:lnTo>
                <a:lnTo>
                  <a:pt x="662929" y="1787538"/>
                </a:lnTo>
                <a:cubicBezTo>
                  <a:pt x="653709" y="1914714"/>
                  <a:pt x="652546" y="2045913"/>
                  <a:pt x="660192" y="2179787"/>
                </a:cubicBezTo>
                <a:cubicBezTo>
                  <a:pt x="669749" y="2347130"/>
                  <a:pt x="692504" y="2508752"/>
                  <a:pt x="726698" y="2662208"/>
                </a:cubicBezTo>
                <a:lnTo>
                  <a:pt x="769012" y="2820936"/>
                </a:lnTo>
                <a:lnTo>
                  <a:pt x="777226" y="2835601"/>
                </a:lnTo>
                <a:cubicBezTo>
                  <a:pt x="866188" y="3040229"/>
                  <a:pt x="772423" y="3278229"/>
                  <a:pt x="567795" y="3367190"/>
                </a:cubicBezTo>
                <a:cubicBezTo>
                  <a:pt x="363168" y="3456152"/>
                  <a:pt x="125168" y="3362387"/>
                  <a:pt x="36206" y="3157760"/>
                </a:cubicBezTo>
                <a:cubicBezTo>
                  <a:pt x="-30515" y="3004289"/>
                  <a:pt x="5547" y="2832047"/>
                  <a:pt x="114076" y="2717986"/>
                </a:cubicBezTo>
                <a:lnTo>
                  <a:pt x="119508" y="2713307"/>
                </a:lnTo>
                <a:lnTo>
                  <a:pt x="141904" y="2658335"/>
                </a:lnTo>
                <a:cubicBezTo>
                  <a:pt x="257209" y="2341240"/>
                  <a:pt x="313549" y="1963698"/>
                  <a:pt x="290612" y="1562075"/>
                </a:cubicBezTo>
                <a:cubicBezTo>
                  <a:pt x="267676" y="1160452"/>
                  <a:pt x="168719" y="791779"/>
                  <a:pt x="18063" y="489874"/>
                </a:cubicBezTo>
                <a:lnTo>
                  <a:pt x="0" y="456886"/>
                </a:lnTo>
                <a:close/>
              </a:path>
            </a:pathLst>
          </a:custGeom>
          <a:solidFill>
            <a:schemeClr val="bg1">
              <a:lumMod val="85000"/>
              <a:alpha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1973" rIns="0" bIns="41973" numCol="1" rtlCol="0" anchor="ctr" anchorCtr="0" compatLnSpc="1">
            <a:prstTxWarp prst="textNoShape">
              <a:avLst/>
            </a:prstTxWarp>
          </a:bodyPr>
          <a:lstStyle/>
          <a:p>
            <a:pPr marL="0" marR="0" lvl="0" indent="0" algn="ctr" defTabSz="839225" rtl="0" eaLnBrk="1" fontAlgn="base" latinLnBrk="0" hangingPunct="1">
              <a:lnSpc>
                <a:spcPct val="100000"/>
              </a:lnSpc>
              <a:spcBef>
                <a:spcPct val="0"/>
              </a:spcBef>
              <a:spcAft>
                <a:spcPct val="0"/>
              </a:spcAft>
              <a:buClrTx/>
              <a:buSzTx/>
              <a:buFontTx/>
              <a:buNone/>
              <a:tabLst/>
              <a:defRPr/>
            </a:pPr>
            <a:endParaRPr kumimoji="0" lang="en-US" sz="144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30" name="Freeform: Shape 329">
            <a:extLst>
              <a:ext uri="{FF2B5EF4-FFF2-40B4-BE49-F238E27FC236}">
                <a16:creationId xmlns:a16="http://schemas.microsoft.com/office/drawing/2014/main" id="{0900D33C-664C-46C0-B470-93CEA4AE55E0}"/>
              </a:ext>
            </a:extLst>
          </p:cNvPr>
          <p:cNvSpPr/>
          <p:nvPr/>
        </p:nvSpPr>
        <p:spPr bwMode="auto">
          <a:xfrm rot="16877039">
            <a:off x="2337091" y="2233873"/>
            <a:ext cx="1131847" cy="2408296"/>
          </a:xfrm>
          <a:custGeom>
            <a:avLst/>
            <a:gdLst>
              <a:gd name="connsiteX0" fmla="*/ 1393582 w 1393582"/>
              <a:gd name="connsiteY0" fmla="*/ 0 h 2675884"/>
              <a:gd name="connsiteX1" fmla="*/ 1393582 w 1393582"/>
              <a:gd name="connsiteY1" fmla="*/ 23544 h 2675884"/>
              <a:gd name="connsiteX2" fmla="*/ 1372714 w 1393582"/>
              <a:gd name="connsiteY2" fmla="*/ 54698 h 2675884"/>
              <a:gd name="connsiteX3" fmla="*/ 996210 w 1393582"/>
              <a:gd name="connsiteY3" fmla="*/ 1092961 h 2675884"/>
              <a:gd name="connsiteX4" fmla="*/ 962287 w 1393582"/>
              <a:gd name="connsiteY4" fmla="*/ 1842718 h 2675884"/>
              <a:gd name="connsiteX5" fmla="*/ 977686 w 1393582"/>
              <a:gd name="connsiteY5" fmla="*/ 1965150 h 2675884"/>
              <a:gd name="connsiteX6" fmla="*/ 993963 w 1393582"/>
              <a:gd name="connsiteY6" fmla="*/ 1979462 h 2675884"/>
              <a:gd name="connsiteX7" fmla="*/ 1100458 w 1393582"/>
              <a:gd name="connsiteY7" fmla="*/ 2196512 h 2675884"/>
              <a:gd name="connsiteX8" fmla="*/ 757922 w 1393582"/>
              <a:gd name="connsiteY8" fmla="*/ 2670562 h 2675884"/>
              <a:gd name="connsiteX9" fmla="*/ 283872 w 1393582"/>
              <a:gd name="connsiteY9" fmla="*/ 2328026 h 2675884"/>
              <a:gd name="connsiteX10" fmla="*/ 356961 w 1393582"/>
              <a:gd name="connsiteY10" fmla="*/ 2020059 h 2675884"/>
              <a:gd name="connsiteX11" fmla="*/ 377230 w 1393582"/>
              <a:gd name="connsiteY11" fmla="*/ 1997009 h 2675884"/>
              <a:gd name="connsiteX12" fmla="*/ 439903 w 1393582"/>
              <a:gd name="connsiteY12" fmla="*/ 1802790 h 2675884"/>
              <a:gd name="connsiteX13" fmla="*/ 465518 w 1393582"/>
              <a:gd name="connsiteY13" fmla="*/ 1133230 h 2675884"/>
              <a:gd name="connsiteX14" fmla="*/ 62030 w 1393582"/>
              <a:gd name="connsiteY14" fmla="*/ 284956 h 2675884"/>
              <a:gd name="connsiteX15" fmla="*/ 0 w 1393582"/>
              <a:gd name="connsiteY15" fmla="*/ 224440 h 2675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3582" h="2675884">
                <a:moveTo>
                  <a:pt x="1393582" y="0"/>
                </a:moveTo>
                <a:lnTo>
                  <a:pt x="1393582" y="23544"/>
                </a:lnTo>
                <a:lnTo>
                  <a:pt x="1372714" y="54698"/>
                </a:lnTo>
                <a:cubicBezTo>
                  <a:pt x="1196697" y="339665"/>
                  <a:pt x="1062273" y="696145"/>
                  <a:pt x="996210" y="1092961"/>
                </a:cubicBezTo>
                <a:cubicBezTo>
                  <a:pt x="952855" y="1353372"/>
                  <a:pt x="942982" y="1606887"/>
                  <a:pt x="962287" y="1842718"/>
                </a:cubicBezTo>
                <a:lnTo>
                  <a:pt x="977686" y="1965150"/>
                </a:lnTo>
                <a:lnTo>
                  <a:pt x="993963" y="1979462"/>
                </a:lnTo>
                <a:cubicBezTo>
                  <a:pt x="1048481" y="2037536"/>
                  <a:pt x="1086839" y="2111952"/>
                  <a:pt x="1100458" y="2196512"/>
                </a:cubicBezTo>
                <a:cubicBezTo>
                  <a:pt x="1136774" y="2422006"/>
                  <a:pt x="983416" y="2634245"/>
                  <a:pt x="757922" y="2670562"/>
                </a:cubicBezTo>
                <a:cubicBezTo>
                  <a:pt x="532427" y="2706878"/>
                  <a:pt x="320189" y="2553520"/>
                  <a:pt x="283872" y="2328026"/>
                </a:cubicBezTo>
                <a:cubicBezTo>
                  <a:pt x="265714" y="2215278"/>
                  <a:pt x="294974" y="2105845"/>
                  <a:pt x="356961" y="2020059"/>
                </a:cubicBezTo>
                <a:lnTo>
                  <a:pt x="377230" y="1997009"/>
                </a:lnTo>
                <a:lnTo>
                  <a:pt x="439903" y="1802790"/>
                </a:lnTo>
                <a:cubicBezTo>
                  <a:pt x="491712" y="1594420"/>
                  <a:pt x="503090" y="1366521"/>
                  <a:pt x="465518" y="1133230"/>
                </a:cubicBezTo>
                <a:cubicBezTo>
                  <a:pt x="411414" y="797291"/>
                  <a:pt x="264449" y="503837"/>
                  <a:pt x="62030" y="284956"/>
                </a:cubicBezTo>
                <a:lnTo>
                  <a:pt x="0" y="224440"/>
                </a:lnTo>
                <a:close/>
              </a:path>
            </a:pathLst>
          </a:custGeom>
          <a:solidFill>
            <a:schemeClr val="bg1">
              <a:lumMod val="85000"/>
              <a:alpha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1973" rIns="0" bIns="41973" numCol="1" rtlCol="0" anchor="ctr" anchorCtr="0" compatLnSpc="1">
            <a:prstTxWarp prst="textNoShape">
              <a:avLst/>
            </a:prstTxWarp>
          </a:bodyPr>
          <a:lstStyle/>
          <a:p>
            <a:pPr marL="0" marR="0" lvl="0" indent="0" algn="ctr" defTabSz="839225" rtl="0" eaLnBrk="1" fontAlgn="base" latinLnBrk="0" hangingPunct="1">
              <a:lnSpc>
                <a:spcPct val="100000"/>
              </a:lnSpc>
              <a:spcBef>
                <a:spcPct val="0"/>
              </a:spcBef>
              <a:spcAft>
                <a:spcPct val="0"/>
              </a:spcAft>
              <a:buClrTx/>
              <a:buSzTx/>
              <a:buFontTx/>
              <a:buNone/>
              <a:tabLst/>
              <a:defRPr/>
            </a:pPr>
            <a:endParaRPr kumimoji="0" lang="en-US" sz="144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31" name="Freeform: Shape 330">
            <a:extLst>
              <a:ext uri="{FF2B5EF4-FFF2-40B4-BE49-F238E27FC236}">
                <a16:creationId xmlns:a16="http://schemas.microsoft.com/office/drawing/2014/main" id="{A68C27CC-37C9-4E66-A6D5-08AFAEDAF6C8}"/>
              </a:ext>
            </a:extLst>
          </p:cNvPr>
          <p:cNvSpPr/>
          <p:nvPr/>
        </p:nvSpPr>
        <p:spPr bwMode="auto">
          <a:xfrm rot="15286219">
            <a:off x="2680915" y="4316829"/>
            <a:ext cx="764566" cy="2730875"/>
          </a:xfrm>
          <a:custGeom>
            <a:avLst/>
            <a:gdLst>
              <a:gd name="connsiteX0" fmla="*/ 841144 w 849518"/>
              <a:gd name="connsiteY0" fmla="*/ 2778548 h 3034306"/>
              <a:gd name="connsiteX1" fmla="*/ 812066 w 849518"/>
              <a:gd name="connsiteY1" fmla="*/ 2825471 h 3034306"/>
              <a:gd name="connsiteX2" fmla="*/ 467013 w 849518"/>
              <a:gd name="connsiteY2" fmla="*/ 3034306 h 3034306"/>
              <a:gd name="connsiteX3" fmla="*/ 182390 w 849518"/>
              <a:gd name="connsiteY3" fmla="*/ 2896892 h 3034306"/>
              <a:gd name="connsiteX4" fmla="*/ 123793 w 849518"/>
              <a:gd name="connsiteY4" fmla="*/ 2825138 h 3034306"/>
              <a:gd name="connsiteX5" fmla="*/ 104695 w 849518"/>
              <a:gd name="connsiteY5" fmla="*/ 2753757 h 3034306"/>
              <a:gd name="connsiteX6" fmla="*/ 104057 w 849518"/>
              <a:gd name="connsiteY6" fmla="*/ 2734299 h 3034306"/>
              <a:gd name="connsiteX7" fmla="*/ 94292 w 849518"/>
              <a:gd name="connsiteY7" fmla="*/ 2734299 h 3034306"/>
              <a:gd name="connsiteX8" fmla="*/ 103055 w 849518"/>
              <a:gd name="connsiteY8" fmla="*/ 2703764 h 3034306"/>
              <a:gd name="connsiteX9" fmla="*/ 102110 w 849518"/>
              <a:gd name="connsiteY9" fmla="*/ 2674941 h 3034306"/>
              <a:gd name="connsiteX10" fmla="*/ 114578 w 849518"/>
              <a:gd name="connsiteY10" fmla="*/ 2594774 h 3034306"/>
              <a:gd name="connsiteX11" fmla="*/ 141709 w 849518"/>
              <a:gd name="connsiteY11" fmla="*/ 2518888 h 3034306"/>
              <a:gd name="connsiteX12" fmla="*/ 150498 w 849518"/>
              <a:gd name="connsiteY12" fmla="*/ 2504072 h 3034306"/>
              <a:gd name="connsiteX13" fmla="*/ 172451 w 849518"/>
              <a:gd name="connsiteY13" fmla="*/ 2405386 h 3034306"/>
              <a:gd name="connsiteX14" fmla="*/ 252594 w 849518"/>
              <a:gd name="connsiteY14" fmla="*/ 1565552 h 3034306"/>
              <a:gd name="connsiteX15" fmla="*/ 26975 w 849518"/>
              <a:gd name="connsiteY15" fmla="*/ 104848 h 3034306"/>
              <a:gd name="connsiteX16" fmla="*/ 0 w 849518"/>
              <a:gd name="connsiteY16" fmla="*/ 38047 h 3034306"/>
              <a:gd name="connsiteX17" fmla="*/ 0 w 849518"/>
              <a:gd name="connsiteY17" fmla="*/ 0 h 3034306"/>
              <a:gd name="connsiteX18" fmla="*/ 779224 w 849518"/>
              <a:gd name="connsiteY18" fmla="*/ 227609 h 3034306"/>
              <a:gd name="connsiteX19" fmla="*/ 734634 w 849518"/>
              <a:gd name="connsiteY19" fmla="*/ 319951 h 3034306"/>
              <a:gd name="connsiteX20" fmla="*/ 517482 w 849518"/>
              <a:gd name="connsiteY20" fmla="*/ 1213152 h 3034306"/>
              <a:gd name="connsiteX21" fmla="*/ 673856 w 849518"/>
              <a:gd name="connsiteY21" fmla="*/ 2357687 h 3034306"/>
              <a:gd name="connsiteX22" fmla="*/ 676785 w 849518"/>
              <a:gd name="connsiteY22" fmla="*/ 2364235 h 3034306"/>
              <a:gd name="connsiteX23" fmla="*/ 706419 w 849518"/>
              <a:gd name="connsiteY23" fmla="*/ 2384470 h 3034306"/>
              <a:gd name="connsiteX24" fmla="*/ 847094 w 849518"/>
              <a:gd name="connsiteY24" fmla="*/ 2745408 h 303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9518" h="3034306">
                <a:moveTo>
                  <a:pt x="841144" y="2778548"/>
                </a:moveTo>
                <a:lnTo>
                  <a:pt x="812066" y="2825471"/>
                </a:lnTo>
                <a:cubicBezTo>
                  <a:pt x="717477" y="2958017"/>
                  <a:pt x="595805" y="3034583"/>
                  <a:pt x="467013" y="3034306"/>
                </a:cubicBezTo>
                <a:cubicBezTo>
                  <a:pt x="363980" y="3034086"/>
                  <a:pt x="265713" y="2984706"/>
                  <a:pt x="182390" y="2896892"/>
                </a:cubicBezTo>
                <a:lnTo>
                  <a:pt x="123793" y="2825138"/>
                </a:lnTo>
                <a:lnTo>
                  <a:pt x="104695" y="2753757"/>
                </a:lnTo>
                <a:lnTo>
                  <a:pt x="104057" y="2734299"/>
                </a:lnTo>
                <a:lnTo>
                  <a:pt x="94292" y="2734299"/>
                </a:lnTo>
                <a:lnTo>
                  <a:pt x="103055" y="2703764"/>
                </a:lnTo>
                <a:lnTo>
                  <a:pt x="102110" y="2674941"/>
                </a:lnTo>
                <a:cubicBezTo>
                  <a:pt x="103699" y="2648333"/>
                  <a:pt x="107796" y="2621501"/>
                  <a:pt x="114578" y="2594774"/>
                </a:cubicBezTo>
                <a:cubicBezTo>
                  <a:pt x="121361" y="2568045"/>
                  <a:pt x="130506" y="2542687"/>
                  <a:pt x="141709" y="2518888"/>
                </a:cubicBezTo>
                <a:lnTo>
                  <a:pt x="150498" y="2504072"/>
                </a:lnTo>
                <a:lnTo>
                  <a:pt x="172451" y="2405386"/>
                </a:lnTo>
                <a:cubicBezTo>
                  <a:pt x="221625" y="2145597"/>
                  <a:pt x="249909" y="1862293"/>
                  <a:pt x="252594" y="1565552"/>
                </a:cubicBezTo>
                <a:cubicBezTo>
                  <a:pt x="257604" y="1011637"/>
                  <a:pt x="172579" y="502673"/>
                  <a:pt x="26975" y="104848"/>
                </a:cubicBezTo>
                <a:lnTo>
                  <a:pt x="0" y="38047"/>
                </a:lnTo>
                <a:lnTo>
                  <a:pt x="0" y="0"/>
                </a:lnTo>
                <a:lnTo>
                  <a:pt x="779224" y="227609"/>
                </a:lnTo>
                <a:lnTo>
                  <a:pt x="734634" y="319951"/>
                </a:lnTo>
                <a:cubicBezTo>
                  <a:pt x="619650" y="578584"/>
                  <a:pt x="542161" y="883281"/>
                  <a:pt x="517482" y="1213152"/>
                </a:cubicBezTo>
                <a:cubicBezTo>
                  <a:pt x="485751" y="1637273"/>
                  <a:pt x="546388" y="2035251"/>
                  <a:pt x="673856" y="2357687"/>
                </a:cubicBezTo>
                <a:lnTo>
                  <a:pt x="676785" y="2364235"/>
                </a:lnTo>
                <a:lnTo>
                  <a:pt x="706419" y="2384470"/>
                </a:lnTo>
                <a:cubicBezTo>
                  <a:pt x="806696" y="2469001"/>
                  <a:pt x="862077" y="2605236"/>
                  <a:pt x="847094" y="2745408"/>
                </a:cubicBezTo>
                <a:close/>
              </a:path>
            </a:pathLst>
          </a:custGeom>
          <a:solidFill>
            <a:schemeClr val="bg1">
              <a:lumMod val="85000"/>
              <a:alpha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1973" rIns="0" bIns="41973" numCol="1" rtlCol="0" anchor="ctr" anchorCtr="0" compatLnSpc="1">
            <a:prstTxWarp prst="textNoShape">
              <a:avLst/>
            </a:prstTxWarp>
            <a:noAutofit/>
          </a:bodyPr>
          <a:lstStyle/>
          <a:p>
            <a:pPr marL="0" marR="0" lvl="0" indent="0" algn="ctr" defTabSz="839225" rtl="0" eaLnBrk="1" fontAlgn="base" latinLnBrk="0" hangingPunct="1">
              <a:lnSpc>
                <a:spcPct val="100000"/>
              </a:lnSpc>
              <a:spcBef>
                <a:spcPct val="0"/>
              </a:spcBef>
              <a:spcAft>
                <a:spcPct val="0"/>
              </a:spcAft>
              <a:buClrTx/>
              <a:buSzTx/>
              <a:buFontTx/>
              <a:buNone/>
              <a:tabLst/>
              <a:defRPr/>
            </a:pPr>
            <a:endParaRPr kumimoji="0" lang="en-US" sz="144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32" name="Freeform: Shape 331">
            <a:extLst>
              <a:ext uri="{FF2B5EF4-FFF2-40B4-BE49-F238E27FC236}">
                <a16:creationId xmlns:a16="http://schemas.microsoft.com/office/drawing/2014/main" id="{633A9C34-65DE-4F67-BBC2-AECCF279B8DA}"/>
              </a:ext>
            </a:extLst>
          </p:cNvPr>
          <p:cNvSpPr/>
          <p:nvPr/>
        </p:nvSpPr>
        <p:spPr bwMode="auto">
          <a:xfrm rot="15299248">
            <a:off x="2483088" y="3579911"/>
            <a:ext cx="780710" cy="2432891"/>
          </a:xfrm>
          <a:custGeom>
            <a:avLst/>
            <a:gdLst>
              <a:gd name="connsiteX0" fmla="*/ 785282 w 888747"/>
              <a:gd name="connsiteY0" fmla="*/ 2417736 h 2703212"/>
              <a:gd name="connsiteX1" fmla="*/ 313518 w 888747"/>
              <a:gd name="connsiteY1" fmla="*/ 2689971 h 2703212"/>
              <a:gd name="connsiteX2" fmla="*/ 41283 w 888747"/>
              <a:gd name="connsiteY2" fmla="*/ 2218207 h 2703212"/>
              <a:gd name="connsiteX3" fmla="*/ 68946 w 888747"/>
              <a:gd name="connsiteY3" fmla="*/ 2145263 h 2703212"/>
              <a:gd name="connsiteX4" fmla="*/ 101325 w 888747"/>
              <a:gd name="connsiteY4" fmla="*/ 2093962 h 2703212"/>
              <a:gd name="connsiteX5" fmla="*/ 119659 w 888747"/>
              <a:gd name="connsiteY5" fmla="*/ 2034674 h 2703212"/>
              <a:gd name="connsiteX6" fmla="*/ 218343 w 888747"/>
              <a:gd name="connsiteY6" fmla="*/ 1463595 h 2703212"/>
              <a:gd name="connsiteX7" fmla="*/ 40595 w 888747"/>
              <a:gd name="connsiteY7" fmla="*/ 85380 h 2703212"/>
              <a:gd name="connsiteX8" fmla="*/ 0 w 888747"/>
              <a:gd name="connsiteY8" fmla="*/ 0 h 2703212"/>
              <a:gd name="connsiteX9" fmla="*/ 888747 w 888747"/>
              <a:gd name="connsiteY9" fmla="*/ 238347 h 2703212"/>
              <a:gd name="connsiteX10" fmla="*/ 822021 w 888747"/>
              <a:gd name="connsiteY10" fmla="*/ 368819 h 2703212"/>
              <a:gd name="connsiteX11" fmla="*/ 647143 w 888747"/>
              <a:gd name="connsiteY11" fmla="*/ 2002502 h 2703212"/>
              <a:gd name="connsiteX12" fmla="*/ 654575 w 888747"/>
              <a:gd name="connsiteY12" fmla="*/ 2018375 h 2703212"/>
              <a:gd name="connsiteX13" fmla="*/ 703997 w 888747"/>
              <a:gd name="connsiteY13" fmla="*/ 2065283 h 2703212"/>
              <a:gd name="connsiteX14" fmla="*/ 785282 w 888747"/>
              <a:gd name="connsiteY14" fmla="*/ 2417736 h 270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8747" h="2703212">
                <a:moveTo>
                  <a:pt x="785282" y="2417736"/>
                </a:moveTo>
                <a:cubicBezTo>
                  <a:pt x="730184" y="2623186"/>
                  <a:pt x="518968" y="2745070"/>
                  <a:pt x="313518" y="2689971"/>
                </a:cubicBezTo>
                <a:cubicBezTo>
                  <a:pt x="108068" y="2634873"/>
                  <a:pt x="-13816" y="2423657"/>
                  <a:pt x="41283" y="2218207"/>
                </a:cubicBezTo>
                <a:cubicBezTo>
                  <a:pt x="48170" y="2192526"/>
                  <a:pt x="57497" y="2168151"/>
                  <a:pt x="68946" y="2145263"/>
                </a:cubicBezTo>
                <a:lnTo>
                  <a:pt x="101325" y="2093962"/>
                </a:lnTo>
                <a:lnTo>
                  <a:pt x="119659" y="2034674"/>
                </a:lnTo>
                <a:cubicBezTo>
                  <a:pt x="166599" y="1855681"/>
                  <a:pt x="200417" y="1663934"/>
                  <a:pt x="218343" y="1463595"/>
                </a:cubicBezTo>
                <a:cubicBezTo>
                  <a:pt x="265401" y="937707"/>
                  <a:pt x="194192" y="450636"/>
                  <a:pt x="40595" y="85380"/>
                </a:cubicBezTo>
                <a:lnTo>
                  <a:pt x="0" y="0"/>
                </a:lnTo>
                <a:lnTo>
                  <a:pt x="888747" y="238347"/>
                </a:lnTo>
                <a:lnTo>
                  <a:pt x="822021" y="368819"/>
                </a:lnTo>
                <a:cubicBezTo>
                  <a:pt x="541536" y="960939"/>
                  <a:pt x="487328" y="1569605"/>
                  <a:pt x="647143" y="2002502"/>
                </a:cubicBezTo>
                <a:lnTo>
                  <a:pt x="654575" y="2018375"/>
                </a:lnTo>
                <a:lnTo>
                  <a:pt x="703997" y="2065283"/>
                </a:lnTo>
                <a:cubicBezTo>
                  <a:pt x="785021" y="2158671"/>
                  <a:pt x="819718" y="2289330"/>
                  <a:pt x="785282" y="2417736"/>
                </a:cubicBezTo>
                <a:close/>
              </a:path>
            </a:pathLst>
          </a:custGeom>
          <a:solidFill>
            <a:schemeClr val="bg1">
              <a:lumMod val="85000"/>
              <a:alpha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1973" rIns="0" bIns="41973" numCol="1" rtlCol="0" anchor="ctr" anchorCtr="0" compatLnSpc="1">
            <a:prstTxWarp prst="textNoShape">
              <a:avLst/>
            </a:prstTxWarp>
          </a:bodyPr>
          <a:lstStyle/>
          <a:p>
            <a:pPr marL="0" marR="0" lvl="0" indent="0" algn="ctr" defTabSz="839225" rtl="0" eaLnBrk="1" fontAlgn="base" latinLnBrk="0" hangingPunct="1">
              <a:lnSpc>
                <a:spcPct val="100000"/>
              </a:lnSpc>
              <a:spcBef>
                <a:spcPct val="0"/>
              </a:spcBef>
              <a:spcAft>
                <a:spcPct val="0"/>
              </a:spcAft>
              <a:buClrTx/>
              <a:buSzTx/>
              <a:buFontTx/>
              <a:buNone/>
              <a:tabLst/>
              <a:defRPr/>
            </a:pPr>
            <a:endParaRPr kumimoji="0" lang="en-US" sz="144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333" name="Controls: Allow Block access">
            <a:extLst>
              <a:ext uri="{FF2B5EF4-FFF2-40B4-BE49-F238E27FC236}">
                <a16:creationId xmlns:a16="http://schemas.microsoft.com/office/drawing/2014/main" id="{712CD9C4-6465-4B4D-86B0-9B86A7E65196}"/>
              </a:ext>
            </a:extLst>
          </p:cNvPr>
          <p:cNvGrpSpPr/>
          <p:nvPr/>
        </p:nvGrpSpPr>
        <p:grpSpPr>
          <a:xfrm>
            <a:off x="7072613" y="2385848"/>
            <a:ext cx="668738" cy="668738"/>
            <a:chOff x="8344162" y="668091"/>
            <a:chExt cx="878803" cy="878803"/>
          </a:xfrm>
        </p:grpSpPr>
        <p:grpSp>
          <p:nvGrpSpPr>
            <p:cNvPr id="334" name="Controls: Allow access">
              <a:extLst>
                <a:ext uri="{FF2B5EF4-FFF2-40B4-BE49-F238E27FC236}">
                  <a16:creationId xmlns:a16="http://schemas.microsoft.com/office/drawing/2014/main" id="{FA6B06FD-C84F-4E9C-B0D5-F94E76394A53}"/>
                </a:ext>
              </a:extLst>
            </p:cNvPr>
            <p:cNvGrpSpPr/>
            <p:nvPr/>
          </p:nvGrpSpPr>
          <p:grpSpPr>
            <a:xfrm>
              <a:off x="8344162" y="668091"/>
              <a:ext cx="878803" cy="878803"/>
              <a:chOff x="6184395" y="1273877"/>
              <a:chExt cx="896425" cy="896425"/>
            </a:xfrm>
          </p:grpSpPr>
          <p:grpSp>
            <p:nvGrpSpPr>
              <p:cNvPr id="336" name="Group 335">
                <a:extLst>
                  <a:ext uri="{FF2B5EF4-FFF2-40B4-BE49-F238E27FC236}">
                    <a16:creationId xmlns:a16="http://schemas.microsoft.com/office/drawing/2014/main" id="{19906FD3-A97B-4FB3-9204-4AFD4E6F91A3}"/>
                  </a:ext>
                </a:extLst>
              </p:cNvPr>
              <p:cNvGrpSpPr/>
              <p:nvPr/>
            </p:nvGrpSpPr>
            <p:grpSpPr>
              <a:xfrm>
                <a:off x="6184395" y="1273877"/>
                <a:ext cx="896425" cy="896425"/>
                <a:chOff x="8603515" y="2504434"/>
                <a:chExt cx="1600200" cy="1600200"/>
              </a:xfrm>
            </p:grpSpPr>
            <p:sp>
              <p:nvSpPr>
                <p:cNvPr id="338" name="Oval 337">
                  <a:extLst>
                    <a:ext uri="{FF2B5EF4-FFF2-40B4-BE49-F238E27FC236}">
                      <a16:creationId xmlns:a16="http://schemas.microsoft.com/office/drawing/2014/main" id="{0DCDACF3-3F25-40B9-8816-77F1F49701BD}"/>
                    </a:ext>
                  </a:extLst>
                </p:cNvPr>
                <p:cNvSpPr/>
                <p:nvPr/>
              </p:nvSpPr>
              <p:spPr bwMode="auto">
                <a:xfrm>
                  <a:off x="8672093" y="2573014"/>
                  <a:ext cx="1463040" cy="146304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9" name="Circle: Hollow 338">
                  <a:extLst>
                    <a:ext uri="{FF2B5EF4-FFF2-40B4-BE49-F238E27FC236}">
                      <a16:creationId xmlns:a16="http://schemas.microsoft.com/office/drawing/2014/main" id="{B10AA82D-8AA3-4088-805F-5D0EABE38153}"/>
                    </a:ext>
                  </a:extLst>
                </p:cNvPr>
                <p:cNvSpPr/>
                <p:nvPr/>
              </p:nvSpPr>
              <p:spPr bwMode="auto">
                <a:xfrm>
                  <a:off x="8603515" y="2504434"/>
                  <a:ext cx="1600200" cy="1600200"/>
                </a:xfrm>
                <a:prstGeom prst="donut">
                  <a:avLst>
                    <a:gd name="adj" fmla="val 6045"/>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7" name="Freeform: Shape 336">
                <a:extLst>
                  <a:ext uri="{FF2B5EF4-FFF2-40B4-BE49-F238E27FC236}">
                    <a16:creationId xmlns:a16="http://schemas.microsoft.com/office/drawing/2014/main" id="{5FFEDE99-9CE9-48D3-91AC-CE90EE873487}"/>
                  </a:ext>
                </a:extLst>
              </p:cNvPr>
              <p:cNvSpPr>
                <a:spLocks noChangeAspect="1"/>
              </p:cNvSpPr>
              <p:nvPr/>
            </p:nvSpPr>
            <p:spPr bwMode="auto">
              <a:xfrm>
                <a:off x="6280718" y="1557278"/>
                <a:ext cx="329622" cy="329623"/>
              </a:xfrm>
              <a:custGeom>
                <a:avLst/>
                <a:gdLst>
                  <a:gd name="connsiteX0" fmla="*/ 1078302 w 1371600"/>
                  <a:gd name="connsiteY0" fmla="*/ 352791 h 1371600"/>
                  <a:gd name="connsiteX1" fmla="*/ 556967 w 1371600"/>
                  <a:gd name="connsiteY1" fmla="*/ 856238 h 1371600"/>
                  <a:gd name="connsiteX2" fmla="*/ 297534 w 1371600"/>
                  <a:gd name="connsiteY2" fmla="*/ 587588 h 1371600"/>
                  <a:gd name="connsiteX3" fmla="*/ 209258 w 1371600"/>
                  <a:gd name="connsiteY3" fmla="*/ 672836 h 1371600"/>
                  <a:gd name="connsiteX4" fmla="*/ 550630 w 1371600"/>
                  <a:gd name="connsiteY4" fmla="*/ 1026337 h 1371600"/>
                  <a:gd name="connsiteX5" fmla="*/ 1160242 w 1371600"/>
                  <a:gd name="connsiteY5" fmla="*/ 437642 h 1371600"/>
                  <a:gd name="connsiteX6" fmla="*/ 1170734 w 1371600"/>
                  <a:gd name="connsiteY6" fmla="*/ 200866 h 1371600"/>
                  <a:gd name="connsiteX7" fmla="*/ 1371600 w 1371600"/>
                  <a:gd name="connsiteY7" fmla="*/ 685800 h 1371600"/>
                  <a:gd name="connsiteX8" fmla="*/ 685800 w 1371600"/>
                  <a:gd name="connsiteY8" fmla="*/ 1371600 h 1371600"/>
                  <a:gd name="connsiteX9" fmla="*/ 0 w 1371600"/>
                  <a:gd name="connsiteY9" fmla="*/ 685800 h 1371600"/>
                  <a:gd name="connsiteX10" fmla="*/ 685800 w 1371600"/>
                  <a:gd name="connsiteY10" fmla="*/ 0 h 1371600"/>
                  <a:gd name="connsiteX11" fmla="*/ 1170734 w 1371600"/>
                  <a:gd name="connsiteY11" fmla="*/ 200866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600" h="1371600">
                    <a:moveTo>
                      <a:pt x="1078302" y="352791"/>
                    </a:moveTo>
                    <a:lnTo>
                      <a:pt x="556967" y="856238"/>
                    </a:lnTo>
                    <a:lnTo>
                      <a:pt x="297534" y="587588"/>
                    </a:lnTo>
                    <a:lnTo>
                      <a:pt x="209258" y="672836"/>
                    </a:lnTo>
                    <a:lnTo>
                      <a:pt x="550630" y="1026337"/>
                    </a:lnTo>
                    <a:lnTo>
                      <a:pt x="1160242" y="437642"/>
                    </a:lnTo>
                    <a:close/>
                    <a:moveTo>
                      <a:pt x="1170734" y="200866"/>
                    </a:moveTo>
                    <a:cubicBezTo>
                      <a:pt x="1294839" y="324972"/>
                      <a:pt x="1371600" y="496422"/>
                      <a:pt x="1371600" y="685800"/>
                    </a:cubicBezTo>
                    <a:cubicBezTo>
                      <a:pt x="1371600" y="1064557"/>
                      <a:pt x="1064557" y="1371600"/>
                      <a:pt x="685800" y="1371600"/>
                    </a:cubicBezTo>
                    <a:cubicBezTo>
                      <a:pt x="307043" y="1371600"/>
                      <a:pt x="0" y="1064557"/>
                      <a:pt x="0" y="685800"/>
                    </a:cubicBezTo>
                    <a:cubicBezTo>
                      <a:pt x="0" y="307043"/>
                      <a:pt x="307043" y="0"/>
                      <a:pt x="685800" y="0"/>
                    </a:cubicBezTo>
                    <a:cubicBezTo>
                      <a:pt x="875178" y="0"/>
                      <a:pt x="1046629" y="76761"/>
                      <a:pt x="1170734" y="200866"/>
                    </a:cubicBezTo>
                    <a:close/>
                  </a:path>
                </a:pathLst>
              </a:cu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58185" tIns="126548" rIns="158185" bIns="126548" numCol="1" spcCol="0" rtlCol="0" fromWordArt="0" anchor="t" anchorCtr="0" forceAA="0" compatLnSpc="1">
                <a:prstTxWarp prst="textNoShape">
                  <a:avLst/>
                </a:prstTxWarp>
                <a:noAutofit/>
              </a:bodyPr>
              <a:lstStyle/>
              <a:p>
                <a:pPr marL="0" marR="0" lvl="0" indent="0" algn="ctr" defTabSz="806485" rtl="0" eaLnBrk="1" fontAlgn="base" latinLnBrk="0" hangingPunct="1">
                  <a:lnSpc>
                    <a:spcPct val="90000"/>
                  </a:lnSpc>
                  <a:spcBef>
                    <a:spcPct val="0"/>
                  </a:spcBef>
                  <a:spcAft>
                    <a:spcPct val="0"/>
                  </a:spcAft>
                  <a:buClrTx/>
                  <a:buSzTx/>
                  <a:buFontTx/>
                  <a:buNone/>
                  <a:tabLst/>
                  <a:defRPr/>
                </a:pPr>
                <a:endParaRPr kumimoji="0" lang="en-US" sz="207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5" name="Freeform: Shape 334">
              <a:extLst>
                <a:ext uri="{FF2B5EF4-FFF2-40B4-BE49-F238E27FC236}">
                  <a16:creationId xmlns:a16="http://schemas.microsoft.com/office/drawing/2014/main" id="{9BBD521E-C771-443B-A404-709A38AAC994}"/>
                </a:ext>
              </a:extLst>
            </p:cNvPr>
            <p:cNvSpPr>
              <a:spLocks noChangeAspect="1"/>
            </p:cNvSpPr>
            <p:nvPr/>
          </p:nvSpPr>
          <p:spPr bwMode="auto">
            <a:xfrm>
              <a:off x="8801335" y="946894"/>
              <a:ext cx="320039" cy="320040"/>
            </a:xfrm>
            <a:custGeom>
              <a:avLst/>
              <a:gdLst>
                <a:gd name="connsiteX0" fmla="*/ 368104 w 1250088"/>
                <a:gd name="connsiteY0" fmla="*/ 281747 h 1250088"/>
                <a:gd name="connsiteX1" fmla="*/ 281747 w 1250088"/>
                <a:gd name="connsiteY1" fmla="*/ 368104 h 1250088"/>
                <a:gd name="connsiteX2" fmla="*/ 538687 w 1250088"/>
                <a:gd name="connsiteY2" fmla="*/ 625044 h 1250088"/>
                <a:gd name="connsiteX3" fmla="*/ 281747 w 1250088"/>
                <a:gd name="connsiteY3" fmla="*/ 881984 h 1250088"/>
                <a:gd name="connsiteX4" fmla="*/ 368104 w 1250088"/>
                <a:gd name="connsiteY4" fmla="*/ 968341 h 1250088"/>
                <a:gd name="connsiteX5" fmla="*/ 625044 w 1250088"/>
                <a:gd name="connsiteY5" fmla="*/ 711401 h 1250088"/>
                <a:gd name="connsiteX6" fmla="*/ 881984 w 1250088"/>
                <a:gd name="connsiteY6" fmla="*/ 968341 h 1250088"/>
                <a:gd name="connsiteX7" fmla="*/ 968341 w 1250088"/>
                <a:gd name="connsiteY7" fmla="*/ 881984 h 1250088"/>
                <a:gd name="connsiteX8" fmla="*/ 711401 w 1250088"/>
                <a:gd name="connsiteY8" fmla="*/ 625044 h 1250088"/>
                <a:gd name="connsiteX9" fmla="*/ 968341 w 1250088"/>
                <a:gd name="connsiteY9" fmla="*/ 368104 h 1250088"/>
                <a:gd name="connsiteX10" fmla="*/ 881984 w 1250088"/>
                <a:gd name="connsiteY10" fmla="*/ 281747 h 1250088"/>
                <a:gd name="connsiteX11" fmla="*/ 625044 w 1250088"/>
                <a:gd name="connsiteY11" fmla="*/ 538687 h 1250088"/>
                <a:gd name="connsiteX12" fmla="*/ 625044 w 1250088"/>
                <a:gd name="connsiteY12" fmla="*/ 0 h 1250088"/>
                <a:gd name="connsiteX13" fmla="*/ 1250088 w 1250088"/>
                <a:gd name="connsiteY13" fmla="*/ 625044 h 1250088"/>
                <a:gd name="connsiteX14" fmla="*/ 625044 w 1250088"/>
                <a:gd name="connsiteY14" fmla="*/ 1250088 h 1250088"/>
                <a:gd name="connsiteX15" fmla="*/ 0 w 1250088"/>
                <a:gd name="connsiteY15" fmla="*/ 625044 h 1250088"/>
                <a:gd name="connsiteX16" fmla="*/ 625044 w 1250088"/>
                <a:gd name="connsiteY16" fmla="*/ 0 h 125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0088" h="1250088">
                  <a:moveTo>
                    <a:pt x="368104" y="281747"/>
                  </a:moveTo>
                  <a:lnTo>
                    <a:pt x="281747" y="368104"/>
                  </a:lnTo>
                  <a:lnTo>
                    <a:pt x="538687" y="625044"/>
                  </a:lnTo>
                  <a:lnTo>
                    <a:pt x="281747" y="881984"/>
                  </a:lnTo>
                  <a:lnTo>
                    <a:pt x="368104" y="968341"/>
                  </a:lnTo>
                  <a:lnTo>
                    <a:pt x="625044" y="711401"/>
                  </a:lnTo>
                  <a:lnTo>
                    <a:pt x="881984" y="968341"/>
                  </a:lnTo>
                  <a:lnTo>
                    <a:pt x="968341" y="881984"/>
                  </a:lnTo>
                  <a:lnTo>
                    <a:pt x="711401" y="625044"/>
                  </a:lnTo>
                  <a:lnTo>
                    <a:pt x="968341" y="368104"/>
                  </a:lnTo>
                  <a:lnTo>
                    <a:pt x="881984" y="281747"/>
                  </a:lnTo>
                  <a:lnTo>
                    <a:pt x="625044" y="538687"/>
                  </a:lnTo>
                  <a:close/>
                  <a:moveTo>
                    <a:pt x="625044" y="0"/>
                  </a:moveTo>
                  <a:cubicBezTo>
                    <a:pt x="970246" y="0"/>
                    <a:pt x="1250088" y="279842"/>
                    <a:pt x="1250088" y="625044"/>
                  </a:cubicBezTo>
                  <a:cubicBezTo>
                    <a:pt x="1250088" y="970246"/>
                    <a:pt x="970246" y="1250088"/>
                    <a:pt x="625044" y="1250088"/>
                  </a:cubicBezTo>
                  <a:cubicBezTo>
                    <a:pt x="279842" y="1250088"/>
                    <a:pt x="0" y="970246"/>
                    <a:pt x="0" y="625044"/>
                  </a:cubicBezTo>
                  <a:cubicBezTo>
                    <a:pt x="0" y="279842"/>
                    <a:pt x="279842" y="0"/>
                    <a:pt x="625044" y="0"/>
                  </a:cubicBezTo>
                  <a:close/>
                </a:path>
              </a:pathLst>
            </a:custGeom>
            <a:solidFill>
              <a:srgbClr val="0078D7"/>
            </a:solid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58185" tIns="126548" rIns="158185" bIns="126548" numCol="1" spcCol="0" rtlCol="0" fromWordArt="0" anchor="t" anchorCtr="0" forceAA="0" compatLnSpc="1">
              <a:prstTxWarp prst="textNoShape">
                <a:avLst/>
              </a:prstTxWarp>
              <a:noAutofit/>
            </a:bodyPr>
            <a:lstStyle/>
            <a:p>
              <a:pPr marL="0" marR="0" lvl="0" indent="0" algn="ctr" defTabSz="806485" rtl="0" eaLnBrk="1" fontAlgn="base" latinLnBrk="0" hangingPunct="1">
                <a:lnSpc>
                  <a:spcPct val="90000"/>
                </a:lnSpc>
                <a:spcBef>
                  <a:spcPct val="0"/>
                </a:spcBef>
                <a:spcAft>
                  <a:spcPct val="0"/>
                </a:spcAft>
                <a:buClrTx/>
                <a:buSzTx/>
                <a:buFontTx/>
                <a:buNone/>
                <a:tabLst/>
                <a:defRPr/>
              </a:pPr>
              <a:endParaRPr kumimoji="0" lang="en-US" sz="207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40" name="Group 339">
            <a:extLst>
              <a:ext uri="{FF2B5EF4-FFF2-40B4-BE49-F238E27FC236}">
                <a16:creationId xmlns:a16="http://schemas.microsoft.com/office/drawing/2014/main" id="{470EEA04-D99F-4F73-99FC-A96407AD4BB5}"/>
              </a:ext>
            </a:extLst>
          </p:cNvPr>
          <p:cNvGrpSpPr/>
          <p:nvPr/>
        </p:nvGrpSpPr>
        <p:grpSpPr>
          <a:xfrm>
            <a:off x="655555" y="4584832"/>
            <a:ext cx="1234440" cy="928719"/>
            <a:chOff x="227451" y="4117110"/>
            <a:chExt cx="1371600" cy="1031910"/>
          </a:xfrm>
        </p:grpSpPr>
        <p:sp>
          <p:nvSpPr>
            <p:cNvPr id="341" name="Rectangle 340">
              <a:extLst>
                <a:ext uri="{FF2B5EF4-FFF2-40B4-BE49-F238E27FC236}">
                  <a16:creationId xmlns:a16="http://schemas.microsoft.com/office/drawing/2014/main" id="{96B19B23-91A3-471E-A739-F163FF5472F3}"/>
                </a:ext>
              </a:extLst>
            </p:cNvPr>
            <p:cNvSpPr/>
            <p:nvPr/>
          </p:nvSpPr>
          <p:spPr bwMode="auto">
            <a:xfrm flipH="1">
              <a:off x="227451" y="4117110"/>
              <a:ext cx="1371600" cy="1031910"/>
            </a:xfrm>
            <a:prstGeom prst="rect">
              <a:avLst/>
            </a:prstGeom>
            <a:solidFill>
              <a:schemeClr val="bg1"/>
            </a:solidFill>
            <a:ln w="19050" cap="sq" cmpd="sng" algn="ctr">
              <a:solidFill>
                <a:srgbClr val="E6E6E6"/>
              </a:solidFill>
              <a:prstDash val="solid"/>
              <a:miter lim="800000"/>
              <a:headEnd type="none" w="med" len="med"/>
              <a:tailEnd type="none" w="med" len="med"/>
            </a:ln>
            <a:effectLst/>
          </p:spPr>
          <p:txBody>
            <a:bodyPr rot="0" spcFirstLastPara="0" vertOverflow="overflow" horzOverflow="overflow" vert="horz" wrap="square" lIns="363000" tIns="129066" rIns="0" bIns="129066" numCol="1" spcCol="0" rtlCol="0" fromWordArt="0" anchor="ctr" anchorCtr="0" forceAA="0" compatLnSpc="1">
              <a:prstTxWarp prst="textNoShape">
                <a:avLst/>
              </a:prstTxWarp>
              <a:noAutofit/>
            </a:bodyPr>
            <a:lstStyle/>
            <a:p>
              <a:pPr marL="0" marR="0" lvl="0" indent="0" algn="l" defTabSz="822534" rtl="0" eaLnBrk="1" fontAlgn="base" latinLnBrk="0" hangingPunct="1">
                <a:lnSpc>
                  <a:spcPct val="90000"/>
                </a:lnSpc>
                <a:spcBef>
                  <a:spcPct val="0"/>
                </a:spcBef>
                <a:spcAft>
                  <a:spcPct val="0"/>
                </a:spcAft>
                <a:buClrTx/>
                <a:buSzTx/>
                <a:buFontTx/>
                <a:buNone/>
                <a:tabLst/>
                <a:defRPr/>
              </a:pPr>
              <a:endParaRPr kumimoji="0" lang="en-US" sz="1410" b="0" i="0" u="none" strike="noStrike" kern="0" cap="none" spc="-44" normalizeH="0" baseline="0" noProof="0">
                <a:ln>
                  <a:noFill/>
                </a:ln>
                <a:solidFill>
                  <a:srgbClr val="353535"/>
                </a:solidFill>
                <a:effectLst/>
                <a:uLnTx/>
                <a:uFillTx/>
                <a:latin typeface="Segoe UI Semilight"/>
                <a:ea typeface="Segoe UI" panose="020B0502040204020203" pitchFamily="34" charset="0"/>
                <a:cs typeface="Segoe UI" panose="020B0502040204020203" pitchFamily="34" charset="0"/>
              </a:endParaRPr>
            </a:p>
          </p:txBody>
        </p:sp>
        <p:sp>
          <p:nvSpPr>
            <p:cNvPr id="342" name="TextBox 341">
              <a:extLst>
                <a:ext uri="{FF2B5EF4-FFF2-40B4-BE49-F238E27FC236}">
                  <a16:creationId xmlns:a16="http://schemas.microsoft.com/office/drawing/2014/main" id="{31E5D685-6FA4-48C2-A5B0-2224BCBF18F4}"/>
                </a:ext>
              </a:extLst>
            </p:cNvPr>
            <p:cNvSpPr txBox="1"/>
            <p:nvPr/>
          </p:nvSpPr>
          <p:spPr>
            <a:xfrm>
              <a:off x="601154" y="4695003"/>
              <a:ext cx="672051" cy="304642"/>
            </a:xfrm>
            <a:prstGeom prst="rect">
              <a:avLst/>
            </a:prstGeom>
          </p:spPr>
          <p:txBody>
            <a:bodyPr wrap="none" lIns="41148" tIns="0" rIns="0" bIns="0" anchor="ctr">
              <a:spAutoFit/>
            </a:bodyPr>
            <a:lstStyle>
              <a:defPPr>
                <a:defRPr lang="en-US"/>
              </a:defPPr>
              <a:lvl1pPr defTabSz="878391">
                <a:lnSpc>
                  <a:spcPct val="90000"/>
                </a:lnSpc>
                <a:defRPr sz="1100"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990" b="0" i="0" u="none" strike="noStrike" kern="100" cap="none" spc="0" normalizeH="0" baseline="0" noProof="0">
                  <a:ln>
                    <a:noFill/>
                  </a:ln>
                  <a:solidFill>
                    <a:srgbClr val="353535"/>
                  </a:solidFill>
                  <a:effectLst/>
                  <a:uLnTx/>
                  <a:uFillTx/>
                  <a:latin typeface="Segoe UI"/>
                  <a:ea typeface="ＭＳ Ｐゴシック" charset="0"/>
                  <a:cs typeface="+mn-cs"/>
                </a:rPr>
                <a:t>Corporate</a:t>
              </a:r>
              <a:br>
                <a:rPr kumimoji="0" lang="en-US" sz="990" b="0" i="0" u="none" strike="noStrike" kern="100" cap="none" spc="0" normalizeH="0" baseline="0" noProof="0">
                  <a:ln>
                    <a:noFill/>
                  </a:ln>
                  <a:solidFill>
                    <a:srgbClr val="353535"/>
                  </a:solidFill>
                  <a:effectLst/>
                  <a:uLnTx/>
                  <a:uFillTx/>
                  <a:latin typeface="Segoe UI"/>
                  <a:ea typeface="ＭＳ Ｐゴシック" charset="0"/>
                  <a:cs typeface="+mn-cs"/>
                </a:rPr>
              </a:br>
              <a:r>
                <a:rPr kumimoji="0" lang="en-US" sz="990" b="0" i="0" u="none" strike="noStrike" kern="100" cap="none" spc="0" normalizeH="0" baseline="0" noProof="0">
                  <a:ln>
                    <a:noFill/>
                  </a:ln>
                  <a:solidFill>
                    <a:srgbClr val="353535"/>
                  </a:solidFill>
                  <a:effectLst/>
                  <a:uLnTx/>
                  <a:uFillTx/>
                  <a:latin typeface="Segoe UI"/>
                  <a:ea typeface="ＭＳ Ｐゴシック" charset="0"/>
                  <a:cs typeface="+mn-cs"/>
                </a:rPr>
                <a:t>Network</a:t>
              </a:r>
            </a:p>
          </p:txBody>
        </p:sp>
        <p:sp>
          <p:nvSpPr>
            <p:cNvPr id="343" name="TextBox 342">
              <a:extLst>
                <a:ext uri="{FF2B5EF4-FFF2-40B4-BE49-F238E27FC236}">
                  <a16:creationId xmlns:a16="http://schemas.microsoft.com/office/drawing/2014/main" id="{B78299C2-70FB-4D69-9072-9E6CAE37DDA6}"/>
                </a:ext>
              </a:extLst>
            </p:cNvPr>
            <p:cNvSpPr txBox="1"/>
            <p:nvPr/>
          </p:nvSpPr>
          <p:spPr>
            <a:xfrm>
              <a:off x="601154" y="4298641"/>
              <a:ext cx="851230" cy="152321"/>
            </a:xfrm>
            <a:prstGeom prst="rect">
              <a:avLst/>
            </a:prstGeom>
          </p:spPr>
          <p:txBody>
            <a:bodyPr wrap="none" lIns="41148" tIns="0" rIns="0" bIns="0" anchor="ctr">
              <a:spAutoFit/>
            </a:bodyPr>
            <a:lstStyle>
              <a:defPPr>
                <a:defRPr lang="en-US"/>
              </a:defPPr>
              <a:lvl1pPr defTabSz="878391">
                <a:lnSpc>
                  <a:spcPct val="90000"/>
                </a:lnSpc>
                <a:defRPr sz="1100"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990" b="0" i="0" u="none" strike="noStrike" kern="100" cap="none" spc="0" normalizeH="0" baseline="0" noProof="0">
                  <a:ln>
                    <a:noFill/>
                  </a:ln>
                  <a:solidFill>
                    <a:srgbClr val="353535"/>
                  </a:solidFill>
                  <a:effectLst/>
                  <a:uLnTx/>
                  <a:uFillTx/>
                  <a:latin typeface="Segoe UI"/>
                  <a:ea typeface="ＭＳ Ｐゴシック" charset="0"/>
                  <a:cs typeface="+mn-cs"/>
                </a:rPr>
                <a:t>Geo-location</a:t>
              </a:r>
            </a:p>
          </p:txBody>
        </p:sp>
        <p:sp>
          <p:nvSpPr>
            <p:cNvPr id="344" name="globe_4">
              <a:extLst>
                <a:ext uri="{FF2B5EF4-FFF2-40B4-BE49-F238E27FC236}">
                  <a16:creationId xmlns:a16="http://schemas.microsoft.com/office/drawing/2014/main" id="{69D4921A-BBF0-4A7D-B16C-EBA5B81910C4}"/>
                </a:ext>
              </a:extLst>
            </p:cNvPr>
            <p:cNvSpPr>
              <a:spLocks noChangeAspect="1" noEditPoints="1"/>
            </p:cNvSpPr>
            <p:nvPr/>
          </p:nvSpPr>
          <p:spPr bwMode="auto">
            <a:xfrm>
              <a:off x="318790" y="4240201"/>
              <a:ext cx="258210" cy="259088"/>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42 w 332"/>
                <a:gd name="T21" fmla="*/ 246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42" y="246"/>
                    <a:pt x="42" y="246"/>
                    <a:pt x="42" y="246"/>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0667" tIns="40333" rIns="80667" bIns="40333" numCol="1" anchor="t" anchorCtr="0" compatLnSpc="1">
              <a:prstTxWarp prst="textNoShape">
                <a:avLst/>
              </a:prstTxWarp>
            </a:bodyPr>
            <a:lstStyle/>
            <a:p>
              <a:pPr marL="0" marR="0" lvl="0" indent="0" algn="l" defTabSz="822725" rtl="0" eaLnBrk="1" fontAlgn="auto" latinLnBrk="0" hangingPunct="1">
                <a:lnSpc>
                  <a:spcPct val="100000"/>
                </a:lnSpc>
                <a:spcBef>
                  <a:spcPts val="0"/>
                </a:spcBef>
                <a:spcAft>
                  <a:spcPts val="0"/>
                </a:spcAft>
                <a:buClrTx/>
                <a:buSzTx/>
                <a:buFontTx/>
                <a:buNone/>
                <a:tabLst/>
                <a:defRPr/>
              </a:pPr>
              <a:endParaRPr kumimoji="0" lang="en-US" sz="794"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pic>
          <p:nvPicPr>
            <p:cNvPr id="345" name="Picture 344" descr="A drawing of a cartoon character&#10;&#10;Description generated with high confidence">
              <a:extLst>
                <a:ext uri="{FF2B5EF4-FFF2-40B4-BE49-F238E27FC236}">
                  <a16:creationId xmlns:a16="http://schemas.microsoft.com/office/drawing/2014/main" id="{9AAD64A8-6DC7-43DC-9779-C418AB91731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3888" y="4683523"/>
              <a:ext cx="308014" cy="308014"/>
            </a:xfrm>
            <a:prstGeom prst="rect">
              <a:avLst/>
            </a:prstGeom>
          </p:spPr>
        </p:pic>
      </p:grpSp>
      <p:grpSp>
        <p:nvGrpSpPr>
          <p:cNvPr id="346" name="Group 345">
            <a:extLst>
              <a:ext uri="{FF2B5EF4-FFF2-40B4-BE49-F238E27FC236}">
                <a16:creationId xmlns:a16="http://schemas.microsoft.com/office/drawing/2014/main" id="{2ABE72A2-251B-4F8E-8E63-27B1235566B4}"/>
              </a:ext>
            </a:extLst>
          </p:cNvPr>
          <p:cNvGrpSpPr/>
          <p:nvPr/>
        </p:nvGrpSpPr>
        <p:grpSpPr>
          <a:xfrm>
            <a:off x="9623827" y="3467185"/>
            <a:ext cx="1440180" cy="1410730"/>
            <a:chOff x="10192198" y="2810690"/>
            <a:chExt cx="1600200" cy="1567477"/>
          </a:xfrm>
        </p:grpSpPr>
        <p:sp>
          <p:nvSpPr>
            <p:cNvPr id="347" name="Freeform 38">
              <a:extLst>
                <a:ext uri="{FF2B5EF4-FFF2-40B4-BE49-F238E27FC236}">
                  <a16:creationId xmlns:a16="http://schemas.microsoft.com/office/drawing/2014/main" id="{103B993F-E803-4A2E-AE5D-2B869A745678}"/>
                </a:ext>
              </a:extLst>
            </p:cNvPr>
            <p:cNvSpPr>
              <a:spLocks/>
            </p:cNvSpPr>
            <p:nvPr/>
          </p:nvSpPr>
          <p:spPr bwMode="auto">
            <a:xfrm>
              <a:off x="10310518" y="2810690"/>
              <a:ext cx="1392531" cy="91566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blipFill>
              <a:blip r:embed="rId4" cstate="print">
                <a:extLst>
                  <a:ext uri="{28A0092B-C50C-407E-A947-70E740481C1C}">
                    <a14:useLocalDpi xmlns:a14="http://schemas.microsoft.com/office/drawing/2010/main"/>
                  </a:ext>
                </a:extLst>
              </a:blip>
              <a:stretch>
                <a:fillRect/>
              </a:stretch>
            </a:blipFill>
            <a:ln w="9525">
              <a:solidFill>
                <a:schemeClr val="bg2">
                  <a:lumMod val="75000"/>
                </a:schemeClr>
              </a:solidFill>
            </a:ln>
          </p:spPr>
          <p:txBody>
            <a:bodyPr vert="horz" wrap="square" lIns="82273" tIns="41135" rIns="82273" bIns="41135" numCol="1" anchor="t" anchorCtr="0" compatLnSpc="1">
              <a:prstTxWarp prst="textNoShape">
                <a:avLst/>
              </a:prstTxWarp>
            </a:bodyPr>
            <a:lstStyle/>
            <a:p>
              <a:pPr marL="0" marR="0" lvl="0" indent="0" algn="l" defTabSz="822644"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348" name="Rectangle 347">
              <a:extLst>
                <a:ext uri="{FF2B5EF4-FFF2-40B4-BE49-F238E27FC236}">
                  <a16:creationId xmlns:a16="http://schemas.microsoft.com/office/drawing/2014/main" id="{5FD80FCC-9868-4BA4-B261-8C045779ABB6}"/>
                </a:ext>
              </a:extLst>
            </p:cNvPr>
            <p:cNvSpPr/>
            <p:nvPr/>
          </p:nvSpPr>
          <p:spPr>
            <a:xfrm>
              <a:off x="10192198" y="3783133"/>
              <a:ext cx="1600200" cy="595034"/>
            </a:xfrm>
            <a:prstGeom prst="rect">
              <a:avLst/>
            </a:prstGeom>
          </p:spPr>
          <p:txBody>
            <a:bodyPr wrap="square">
              <a:spAutoFit/>
            </a:bodyPr>
            <a:lstStyle/>
            <a:p>
              <a:pPr marL="0" marR="0" lvl="0" indent="0" algn="ctr" defTabSz="822930" rtl="0" eaLnBrk="1" fontAlgn="auto" latinLnBrk="0" hangingPunct="1">
                <a:lnSpc>
                  <a:spcPct val="100000"/>
                </a:lnSpc>
                <a:spcBef>
                  <a:spcPts val="0"/>
                </a:spcBef>
                <a:spcAft>
                  <a:spcPts val="0"/>
                </a:spcAft>
                <a:buClrTx/>
                <a:buSzTx/>
                <a:buFontTx/>
                <a:buNone/>
                <a:tabLst/>
                <a:defRPr/>
              </a:pPr>
              <a:r>
                <a:rPr kumimoji="0" lang="en-US" sz="1440" b="0" i="0" u="none" strike="noStrike" kern="1200" cap="none" spc="-45" normalizeH="0" baseline="0" noProof="0">
                  <a:ln w="3175">
                    <a:noFill/>
                  </a:ln>
                  <a:gradFill>
                    <a:gsLst>
                      <a:gs pos="1250">
                        <a:srgbClr val="1A1A1A"/>
                      </a:gs>
                      <a:gs pos="100000">
                        <a:srgbClr val="1A1A1A"/>
                      </a:gs>
                    </a:gsLst>
                    <a:lin ang="5400000" scaled="0"/>
                  </a:gradFill>
                  <a:effectLst/>
                  <a:uLnTx/>
                  <a:uFillTx/>
                  <a:latin typeface="Segoe UI"/>
                  <a:ea typeface="+mn-ea"/>
                  <a:cs typeface="Segoe UI" pitchFamily="34" charset="0"/>
                </a:rPr>
                <a:t>Cloud SaaS apps</a:t>
              </a:r>
              <a:endParaRPr kumimoji="0" lang="en-US" sz="9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386" name="Group 385">
            <a:extLst>
              <a:ext uri="{FF2B5EF4-FFF2-40B4-BE49-F238E27FC236}">
                <a16:creationId xmlns:a16="http://schemas.microsoft.com/office/drawing/2014/main" id="{24A6E8F9-0442-481F-80AF-7069380A405F}"/>
              </a:ext>
            </a:extLst>
          </p:cNvPr>
          <p:cNvGrpSpPr/>
          <p:nvPr/>
        </p:nvGrpSpPr>
        <p:grpSpPr>
          <a:xfrm>
            <a:off x="9259056" y="3165029"/>
            <a:ext cx="912019" cy="753023"/>
            <a:chOff x="9786897" y="2615538"/>
            <a:chExt cx="1013354" cy="836692"/>
          </a:xfrm>
        </p:grpSpPr>
        <p:sp>
          <p:nvSpPr>
            <p:cNvPr id="387" name="Rectangle 386">
              <a:extLst>
                <a:ext uri="{FF2B5EF4-FFF2-40B4-BE49-F238E27FC236}">
                  <a16:creationId xmlns:a16="http://schemas.microsoft.com/office/drawing/2014/main" id="{EDAA7354-D3D7-46D9-A0AE-669997A7CE3C}"/>
                </a:ext>
              </a:extLst>
            </p:cNvPr>
            <p:cNvSpPr/>
            <p:nvPr/>
          </p:nvSpPr>
          <p:spPr>
            <a:xfrm>
              <a:off x="9786897" y="2615538"/>
              <a:ext cx="1013354" cy="332570"/>
            </a:xfrm>
            <a:prstGeom prst="rect">
              <a:avLst/>
            </a:prstGeom>
          </p:spPr>
          <p:txBody>
            <a:bodyPr wrap="square" lIns="0" tIns="0" rIns="0" bIns="0">
              <a:spAutoFit/>
            </a:bodyPr>
            <a:lstStyle/>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235" b="0" i="0" u="none" strike="noStrike" kern="0" cap="none" spc="-44" normalizeH="0" baseline="0" noProof="0">
                  <a:ln>
                    <a:noFill/>
                  </a:ln>
                  <a:solidFill>
                    <a:srgbClr val="0078D4"/>
                  </a:solidFill>
                  <a:effectLst/>
                  <a:uLnTx/>
                  <a:uFillTx/>
                  <a:latin typeface="Segoe UI"/>
                  <a:ea typeface="ＭＳ Ｐゴシック" charset="0"/>
                  <a:cs typeface="+mn-cs"/>
                </a:rPr>
                <a:t>Microsoft</a:t>
              </a:r>
              <a:br>
                <a:rPr kumimoji="0" lang="en-US" sz="1058" b="0" i="0" u="none" strike="noStrike" kern="0" cap="none" spc="-44" normalizeH="0" baseline="0" noProof="0">
                  <a:ln>
                    <a:noFill/>
                  </a:ln>
                  <a:solidFill>
                    <a:srgbClr val="0078D4"/>
                  </a:solidFill>
                  <a:effectLst/>
                  <a:uLnTx/>
                  <a:uFillTx/>
                  <a:latin typeface="Segoe UI"/>
                  <a:ea typeface="ＭＳ Ｐゴシック" charset="0"/>
                  <a:cs typeface="+mn-cs"/>
                </a:rPr>
              </a:br>
              <a:r>
                <a:rPr kumimoji="0" lang="en-US" sz="926" b="0" i="0" u="none" strike="noStrike" kern="0" cap="none" spc="-44" normalizeH="0" baseline="0" noProof="0">
                  <a:ln>
                    <a:noFill/>
                  </a:ln>
                  <a:solidFill>
                    <a:srgbClr val="0078D4"/>
                  </a:solidFill>
                  <a:effectLst/>
                  <a:uLnTx/>
                  <a:uFillTx/>
                  <a:latin typeface="Segoe UI"/>
                  <a:ea typeface="ＭＳ Ｐゴシック" charset="0"/>
                  <a:cs typeface="+mn-cs"/>
                </a:rPr>
                <a:t>Cloud App Security</a:t>
              </a:r>
              <a:endParaRPr kumimoji="0" lang="en-US" sz="1058" b="0" i="0" u="none" strike="noStrike" kern="0" cap="none" spc="-44" normalizeH="0" baseline="0" noProof="0">
                <a:ln>
                  <a:noFill/>
                </a:ln>
                <a:solidFill>
                  <a:srgbClr val="0078D4"/>
                </a:solidFill>
                <a:effectLst/>
                <a:uLnTx/>
                <a:uFillTx/>
                <a:latin typeface="Segoe UI"/>
                <a:ea typeface="ＭＳ Ｐゴシック" charset="0"/>
                <a:cs typeface="+mn-cs"/>
              </a:endParaRPr>
            </a:p>
          </p:txBody>
        </p:sp>
        <p:grpSp>
          <p:nvGrpSpPr>
            <p:cNvPr id="388" name="Group 387">
              <a:extLst>
                <a:ext uri="{FF2B5EF4-FFF2-40B4-BE49-F238E27FC236}">
                  <a16:creationId xmlns:a16="http://schemas.microsoft.com/office/drawing/2014/main" id="{30186EA8-4EEC-4F40-91EC-E802B8962B03}"/>
                </a:ext>
              </a:extLst>
            </p:cNvPr>
            <p:cNvGrpSpPr/>
            <p:nvPr/>
          </p:nvGrpSpPr>
          <p:grpSpPr>
            <a:xfrm>
              <a:off x="10055359" y="3004018"/>
              <a:ext cx="448212" cy="448212"/>
              <a:chOff x="9868268" y="3067903"/>
              <a:chExt cx="448212" cy="448212"/>
            </a:xfrm>
          </p:grpSpPr>
          <p:grpSp>
            <p:nvGrpSpPr>
              <p:cNvPr id="389" name="Group 388">
                <a:extLst>
                  <a:ext uri="{FF2B5EF4-FFF2-40B4-BE49-F238E27FC236}">
                    <a16:creationId xmlns:a16="http://schemas.microsoft.com/office/drawing/2014/main" id="{7DDB07B8-3413-4B7B-B960-AAAC0BF7070E}"/>
                  </a:ext>
                </a:extLst>
              </p:cNvPr>
              <p:cNvGrpSpPr/>
              <p:nvPr/>
            </p:nvGrpSpPr>
            <p:grpSpPr>
              <a:xfrm>
                <a:off x="9868268" y="3067903"/>
                <a:ext cx="448212" cy="448212"/>
                <a:chOff x="8603515" y="2504434"/>
                <a:chExt cx="1600200" cy="1600200"/>
              </a:xfrm>
            </p:grpSpPr>
            <p:sp>
              <p:nvSpPr>
                <p:cNvPr id="391" name="Oval 390">
                  <a:extLst>
                    <a:ext uri="{FF2B5EF4-FFF2-40B4-BE49-F238E27FC236}">
                      <a16:creationId xmlns:a16="http://schemas.microsoft.com/office/drawing/2014/main" id="{0CF36109-7A3F-46A5-A117-9D8AEC62547E}"/>
                    </a:ext>
                  </a:extLst>
                </p:cNvPr>
                <p:cNvSpPr/>
                <p:nvPr/>
              </p:nvSpPr>
              <p:spPr bwMode="auto">
                <a:xfrm>
                  <a:off x="8672095" y="2573014"/>
                  <a:ext cx="1463040" cy="146304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2" name="Circle: Hollow 391">
                  <a:extLst>
                    <a:ext uri="{FF2B5EF4-FFF2-40B4-BE49-F238E27FC236}">
                      <a16:creationId xmlns:a16="http://schemas.microsoft.com/office/drawing/2014/main" id="{972BE553-6E12-4DE9-BC65-BDBA127EC6E1}"/>
                    </a:ext>
                  </a:extLst>
                </p:cNvPr>
                <p:cNvSpPr/>
                <p:nvPr/>
              </p:nvSpPr>
              <p:spPr bwMode="auto">
                <a:xfrm>
                  <a:off x="8603515" y="2504434"/>
                  <a:ext cx="1600200" cy="1600200"/>
                </a:xfrm>
                <a:prstGeom prst="donut">
                  <a:avLst>
                    <a:gd name="adj" fmla="val 6045"/>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90" name="Freeform: Shape 389">
                <a:extLst>
                  <a:ext uri="{FF2B5EF4-FFF2-40B4-BE49-F238E27FC236}">
                    <a16:creationId xmlns:a16="http://schemas.microsoft.com/office/drawing/2014/main" id="{4A19C231-4A99-4F6D-B52C-8E167565675A}"/>
                  </a:ext>
                </a:extLst>
              </p:cNvPr>
              <p:cNvSpPr>
                <a:spLocks noChangeAspect="1"/>
              </p:cNvSpPr>
              <p:nvPr/>
            </p:nvSpPr>
            <p:spPr bwMode="auto">
              <a:xfrm>
                <a:off x="9950723" y="3156818"/>
                <a:ext cx="283303" cy="232283"/>
              </a:xfrm>
              <a:custGeom>
                <a:avLst/>
                <a:gdLst>
                  <a:gd name="connsiteX0" fmla="*/ 2175329 w 4360190"/>
                  <a:gd name="connsiteY0" fmla="*/ 1996622 h 3574944"/>
                  <a:gd name="connsiteX1" fmla="*/ 2510323 w 4360190"/>
                  <a:gd name="connsiteY1" fmla="*/ 2331616 h 3574944"/>
                  <a:gd name="connsiteX2" fmla="*/ 2242842 w 4360190"/>
                  <a:gd name="connsiteY2" fmla="*/ 2659804 h 3574944"/>
                  <a:gd name="connsiteX3" fmla="*/ 2239308 w 4360190"/>
                  <a:gd name="connsiteY3" fmla="*/ 2660160 h 3574944"/>
                  <a:gd name="connsiteX4" fmla="*/ 2239308 w 4360190"/>
                  <a:gd name="connsiteY4" fmla="*/ 3014241 h 3574944"/>
                  <a:gd name="connsiteX5" fmla="*/ 2200729 w 4360190"/>
                  <a:gd name="connsiteY5" fmla="*/ 3052820 h 3574944"/>
                  <a:gd name="connsiteX6" fmla="*/ 2149929 w 4360190"/>
                  <a:gd name="connsiteY6" fmla="*/ 3052820 h 3574944"/>
                  <a:gd name="connsiteX7" fmla="*/ 2111350 w 4360190"/>
                  <a:gd name="connsiteY7" fmla="*/ 3014241 h 3574944"/>
                  <a:gd name="connsiteX8" fmla="*/ 2111350 w 4360190"/>
                  <a:gd name="connsiteY8" fmla="*/ 2660160 h 3574944"/>
                  <a:gd name="connsiteX9" fmla="*/ 2107816 w 4360190"/>
                  <a:gd name="connsiteY9" fmla="*/ 2659804 h 3574944"/>
                  <a:gd name="connsiteX10" fmla="*/ 1840335 w 4360190"/>
                  <a:gd name="connsiteY10" fmla="*/ 2331616 h 3574944"/>
                  <a:gd name="connsiteX11" fmla="*/ 2175329 w 4360190"/>
                  <a:gd name="connsiteY11" fmla="*/ 1996622 h 3574944"/>
                  <a:gd name="connsiteX12" fmla="*/ 1764864 w 4360190"/>
                  <a:gd name="connsiteY12" fmla="*/ 1325944 h 3574944"/>
                  <a:gd name="connsiteX13" fmla="*/ 948670 w 4360190"/>
                  <a:gd name="connsiteY13" fmla="*/ 2142138 h 3574944"/>
                  <a:gd name="connsiteX14" fmla="*/ 964235 w 4360190"/>
                  <a:gd name="connsiteY14" fmla="*/ 2296543 h 3574944"/>
                  <a:gd name="connsiteX15" fmla="*/ 754296 w 4360190"/>
                  <a:gd name="connsiteY15" fmla="*/ 2296543 h 3574944"/>
                  <a:gd name="connsiteX16" fmla="*/ 250601 w 4360190"/>
                  <a:gd name="connsiteY16" fmla="*/ 2800238 h 3574944"/>
                  <a:gd name="connsiteX17" fmla="*/ 754296 w 4360190"/>
                  <a:gd name="connsiteY17" fmla="*/ 3303933 h 3574944"/>
                  <a:gd name="connsiteX18" fmla="*/ 3595256 w 4360190"/>
                  <a:gd name="connsiteY18" fmla="*/ 3303933 h 3574944"/>
                  <a:gd name="connsiteX19" fmla="*/ 4098951 w 4360190"/>
                  <a:gd name="connsiteY19" fmla="*/ 2800238 h 3574944"/>
                  <a:gd name="connsiteX20" fmla="*/ 3595256 w 4360190"/>
                  <a:gd name="connsiteY20" fmla="*/ 2296543 h 3574944"/>
                  <a:gd name="connsiteX21" fmla="*/ 3440809 w 4360190"/>
                  <a:gd name="connsiteY21" fmla="*/ 2296543 h 3574944"/>
                  <a:gd name="connsiteX22" fmla="*/ 3456508 w 4360190"/>
                  <a:gd name="connsiteY22" fmla="*/ 2245970 h 3574944"/>
                  <a:gd name="connsiteX23" fmla="*/ 3466930 w 4360190"/>
                  <a:gd name="connsiteY23" fmla="*/ 2142582 h 3574944"/>
                  <a:gd name="connsiteX24" fmla="*/ 2953925 w 4360190"/>
                  <a:gd name="connsiteY24" fmla="*/ 1629577 h 3574944"/>
                  <a:gd name="connsiteX25" fmla="*/ 2528533 w 4360190"/>
                  <a:gd name="connsiteY25" fmla="*/ 1855756 h 3574944"/>
                  <a:gd name="connsiteX26" fmla="*/ 2527328 w 4360190"/>
                  <a:gd name="connsiteY26" fmla="*/ 1857976 h 3574944"/>
                  <a:gd name="connsiteX27" fmla="*/ 2516917 w 4360190"/>
                  <a:gd name="connsiteY27" fmla="*/ 1824439 h 3574944"/>
                  <a:gd name="connsiteX28" fmla="*/ 1764864 w 4360190"/>
                  <a:gd name="connsiteY28" fmla="*/ 1325944 h 3574944"/>
                  <a:gd name="connsiteX29" fmla="*/ 2183747 w 4360190"/>
                  <a:gd name="connsiteY29" fmla="*/ 275601 h 3574944"/>
                  <a:gd name="connsiteX30" fmla="*/ 1678922 w 4360190"/>
                  <a:gd name="connsiteY30" fmla="*/ 780425 h 3574944"/>
                  <a:gd name="connsiteX31" fmla="*/ 1678922 w 4360190"/>
                  <a:gd name="connsiteY31" fmla="*/ 1082427 h 3574944"/>
                  <a:gd name="connsiteX32" fmla="*/ 1766833 w 4360190"/>
                  <a:gd name="connsiteY32" fmla="*/ 1077988 h 3574944"/>
                  <a:gd name="connsiteX33" fmla="*/ 2578792 w 4360190"/>
                  <a:gd name="connsiteY33" fmla="*/ 1449070 h 3574944"/>
                  <a:gd name="connsiteX34" fmla="*/ 2602937 w 4360190"/>
                  <a:gd name="connsiteY34" fmla="*/ 1480566 h 3574944"/>
                  <a:gd name="connsiteX35" fmla="*/ 2688571 w 4360190"/>
                  <a:gd name="connsiteY35" fmla="*/ 1434086 h 3574944"/>
                  <a:gd name="connsiteX36" fmla="*/ 2688571 w 4360190"/>
                  <a:gd name="connsiteY36" fmla="*/ 780426 h 3574944"/>
                  <a:gd name="connsiteX37" fmla="*/ 2183747 w 4360190"/>
                  <a:gd name="connsiteY37" fmla="*/ 275602 h 3574944"/>
                  <a:gd name="connsiteX38" fmla="*/ 2169808 w 4360190"/>
                  <a:gd name="connsiteY38" fmla="*/ 0 h 3574944"/>
                  <a:gd name="connsiteX39" fmla="*/ 2169808 w 4360190"/>
                  <a:gd name="connsiteY39" fmla="*/ 1 h 3574944"/>
                  <a:gd name="connsiteX40" fmla="*/ 2921478 w 4360190"/>
                  <a:gd name="connsiteY40" fmla="*/ 751671 h 3574944"/>
                  <a:gd name="connsiteX41" fmla="*/ 2921478 w 4360190"/>
                  <a:gd name="connsiteY41" fmla="*/ 1395406 h 3574944"/>
                  <a:gd name="connsiteX42" fmla="*/ 2987934 w 4360190"/>
                  <a:gd name="connsiteY42" fmla="*/ 1388707 h 3574944"/>
                  <a:gd name="connsiteX43" fmla="*/ 3670504 w 4360190"/>
                  <a:gd name="connsiteY43" fmla="*/ 1945017 h 3574944"/>
                  <a:gd name="connsiteX44" fmla="*/ 3681173 w 4360190"/>
                  <a:gd name="connsiteY44" fmla="*/ 2050854 h 3574944"/>
                  <a:gd name="connsiteX45" fmla="*/ 3749697 w 4360190"/>
                  <a:gd name="connsiteY45" fmla="*/ 2061312 h 3574944"/>
                  <a:gd name="connsiteX46" fmla="*/ 4360190 w 4360190"/>
                  <a:gd name="connsiteY46" fmla="*/ 2810361 h 3574944"/>
                  <a:gd name="connsiteX47" fmla="*/ 3595607 w 4360190"/>
                  <a:gd name="connsiteY47" fmla="*/ 3574944 h 3574944"/>
                  <a:gd name="connsiteX48" fmla="*/ 764583 w 4360190"/>
                  <a:gd name="connsiteY48" fmla="*/ 3574944 h 3574944"/>
                  <a:gd name="connsiteX49" fmla="*/ 0 w 4360190"/>
                  <a:gd name="connsiteY49" fmla="*/ 2810361 h 3574944"/>
                  <a:gd name="connsiteX50" fmla="*/ 686409 w 4360190"/>
                  <a:gd name="connsiteY50" fmla="*/ 2049725 h 3574944"/>
                  <a:gd name="connsiteX51" fmla="*/ 689664 w 4360190"/>
                  <a:gd name="connsiteY51" fmla="*/ 2049561 h 3574944"/>
                  <a:gd name="connsiteX52" fmla="*/ 691975 w 4360190"/>
                  <a:gd name="connsiteY52" fmla="*/ 2019023 h 3574944"/>
                  <a:gd name="connsiteX53" fmla="*/ 1346677 w 4360190"/>
                  <a:gd name="connsiteY53" fmla="*/ 1178701 h 3574944"/>
                  <a:gd name="connsiteX54" fmla="*/ 1418138 w 4360190"/>
                  <a:gd name="connsiteY54" fmla="*/ 1152546 h 3574944"/>
                  <a:gd name="connsiteX55" fmla="*/ 1418138 w 4360190"/>
                  <a:gd name="connsiteY55" fmla="*/ 751670 h 3574944"/>
                  <a:gd name="connsiteX56" fmla="*/ 2169808 w 4360190"/>
                  <a:gd name="connsiteY56" fmla="*/ 0 h 3574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360190" h="3574944">
                    <a:moveTo>
                      <a:pt x="2175329" y="1996622"/>
                    </a:moveTo>
                    <a:cubicBezTo>
                      <a:pt x="2360341" y="1996622"/>
                      <a:pt x="2510323" y="2146604"/>
                      <a:pt x="2510323" y="2331616"/>
                    </a:cubicBezTo>
                    <a:cubicBezTo>
                      <a:pt x="2510323" y="2493502"/>
                      <a:pt x="2395493" y="2628567"/>
                      <a:pt x="2242842" y="2659804"/>
                    </a:cubicBezTo>
                    <a:lnTo>
                      <a:pt x="2239308" y="2660160"/>
                    </a:lnTo>
                    <a:lnTo>
                      <a:pt x="2239308" y="3014241"/>
                    </a:lnTo>
                    <a:cubicBezTo>
                      <a:pt x="2239308" y="3035548"/>
                      <a:pt x="2222036" y="3052820"/>
                      <a:pt x="2200729" y="3052820"/>
                    </a:cubicBezTo>
                    <a:lnTo>
                      <a:pt x="2149929" y="3052820"/>
                    </a:lnTo>
                    <a:cubicBezTo>
                      <a:pt x="2128622" y="3052820"/>
                      <a:pt x="2111350" y="3035548"/>
                      <a:pt x="2111350" y="3014241"/>
                    </a:cubicBezTo>
                    <a:lnTo>
                      <a:pt x="2111350" y="2660160"/>
                    </a:lnTo>
                    <a:lnTo>
                      <a:pt x="2107816" y="2659804"/>
                    </a:lnTo>
                    <a:cubicBezTo>
                      <a:pt x="1955165" y="2628567"/>
                      <a:pt x="1840335" y="2493502"/>
                      <a:pt x="1840335" y="2331616"/>
                    </a:cubicBezTo>
                    <a:cubicBezTo>
                      <a:pt x="1840335" y="2146604"/>
                      <a:pt x="1990317" y="1996622"/>
                      <a:pt x="2175329" y="1996622"/>
                    </a:cubicBezTo>
                    <a:close/>
                    <a:moveTo>
                      <a:pt x="1764864" y="1325944"/>
                    </a:moveTo>
                    <a:cubicBezTo>
                      <a:pt x="1314093" y="1325944"/>
                      <a:pt x="948670" y="1691367"/>
                      <a:pt x="948670" y="2142138"/>
                    </a:cubicBezTo>
                    <a:lnTo>
                      <a:pt x="964235" y="2296543"/>
                    </a:lnTo>
                    <a:lnTo>
                      <a:pt x="754296" y="2296543"/>
                    </a:lnTo>
                    <a:cubicBezTo>
                      <a:pt x="476113" y="2296543"/>
                      <a:pt x="250601" y="2522055"/>
                      <a:pt x="250601" y="2800238"/>
                    </a:cubicBezTo>
                    <a:cubicBezTo>
                      <a:pt x="250601" y="3078421"/>
                      <a:pt x="476113" y="3303933"/>
                      <a:pt x="754296" y="3303933"/>
                    </a:cubicBezTo>
                    <a:lnTo>
                      <a:pt x="3595256" y="3303933"/>
                    </a:lnTo>
                    <a:cubicBezTo>
                      <a:pt x="3873439" y="3303933"/>
                      <a:pt x="4098951" y="3078421"/>
                      <a:pt x="4098951" y="2800238"/>
                    </a:cubicBezTo>
                    <a:cubicBezTo>
                      <a:pt x="4098951" y="2522055"/>
                      <a:pt x="3873439" y="2296543"/>
                      <a:pt x="3595256" y="2296543"/>
                    </a:cubicBezTo>
                    <a:lnTo>
                      <a:pt x="3440809" y="2296543"/>
                    </a:lnTo>
                    <a:lnTo>
                      <a:pt x="3456508" y="2245970"/>
                    </a:lnTo>
                    <a:cubicBezTo>
                      <a:pt x="3463341" y="2212575"/>
                      <a:pt x="3466930" y="2177998"/>
                      <a:pt x="3466930" y="2142582"/>
                    </a:cubicBezTo>
                    <a:cubicBezTo>
                      <a:pt x="3466930" y="1859257"/>
                      <a:pt x="3237250" y="1629577"/>
                      <a:pt x="2953925" y="1629577"/>
                    </a:cubicBezTo>
                    <a:cubicBezTo>
                      <a:pt x="2776847" y="1629577"/>
                      <a:pt x="2620724" y="1719296"/>
                      <a:pt x="2528533" y="1855756"/>
                    </a:cubicBezTo>
                    <a:lnTo>
                      <a:pt x="2527328" y="1857976"/>
                    </a:lnTo>
                    <a:lnTo>
                      <a:pt x="2516917" y="1824439"/>
                    </a:lnTo>
                    <a:cubicBezTo>
                      <a:pt x="2393012" y="1531494"/>
                      <a:pt x="2102942" y="1325944"/>
                      <a:pt x="1764864" y="1325944"/>
                    </a:cubicBezTo>
                    <a:close/>
                    <a:moveTo>
                      <a:pt x="2183747" y="275601"/>
                    </a:moveTo>
                    <a:cubicBezTo>
                      <a:pt x="1904941" y="275601"/>
                      <a:pt x="1678922" y="501618"/>
                      <a:pt x="1678922" y="780425"/>
                    </a:cubicBezTo>
                    <a:lnTo>
                      <a:pt x="1678922" y="1082427"/>
                    </a:lnTo>
                    <a:lnTo>
                      <a:pt x="1766833" y="1077988"/>
                    </a:lnTo>
                    <a:cubicBezTo>
                      <a:pt x="2091157" y="1077988"/>
                      <a:pt x="2381898" y="1221771"/>
                      <a:pt x="2578792" y="1449070"/>
                    </a:cubicBezTo>
                    <a:lnTo>
                      <a:pt x="2602937" y="1480566"/>
                    </a:lnTo>
                    <a:lnTo>
                      <a:pt x="2688571" y="1434086"/>
                    </a:lnTo>
                    <a:lnTo>
                      <a:pt x="2688571" y="780426"/>
                    </a:lnTo>
                    <a:cubicBezTo>
                      <a:pt x="2688571" y="501619"/>
                      <a:pt x="2462555" y="275602"/>
                      <a:pt x="2183747" y="275602"/>
                    </a:cubicBezTo>
                    <a:close/>
                    <a:moveTo>
                      <a:pt x="2169808" y="0"/>
                    </a:moveTo>
                    <a:lnTo>
                      <a:pt x="2169808" y="1"/>
                    </a:lnTo>
                    <a:cubicBezTo>
                      <a:pt x="2584944" y="1"/>
                      <a:pt x="2921478" y="336535"/>
                      <a:pt x="2921478" y="751671"/>
                    </a:cubicBezTo>
                    <a:lnTo>
                      <a:pt x="2921478" y="1395406"/>
                    </a:lnTo>
                    <a:lnTo>
                      <a:pt x="2987934" y="1388707"/>
                    </a:lnTo>
                    <a:cubicBezTo>
                      <a:pt x="3324626" y="1388707"/>
                      <a:pt x="3605537" y="1627532"/>
                      <a:pt x="3670504" y="1945017"/>
                    </a:cubicBezTo>
                    <a:lnTo>
                      <a:pt x="3681173" y="2050854"/>
                    </a:lnTo>
                    <a:lnTo>
                      <a:pt x="3749697" y="2061312"/>
                    </a:lnTo>
                    <a:cubicBezTo>
                      <a:pt x="4098105" y="2132606"/>
                      <a:pt x="4360190" y="2440876"/>
                      <a:pt x="4360190" y="2810361"/>
                    </a:cubicBezTo>
                    <a:cubicBezTo>
                      <a:pt x="4360190" y="3232629"/>
                      <a:pt x="4017875" y="3574944"/>
                      <a:pt x="3595607" y="3574944"/>
                    </a:cubicBezTo>
                    <a:lnTo>
                      <a:pt x="764583" y="3574944"/>
                    </a:lnTo>
                    <a:cubicBezTo>
                      <a:pt x="342315" y="3574944"/>
                      <a:pt x="0" y="3232629"/>
                      <a:pt x="0" y="2810361"/>
                    </a:cubicBezTo>
                    <a:cubicBezTo>
                      <a:pt x="0" y="2414485"/>
                      <a:pt x="300863" y="2088880"/>
                      <a:pt x="686409" y="2049725"/>
                    </a:cubicBezTo>
                    <a:lnTo>
                      <a:pt x="689664" y="2049561"/>
                    </a:lnTo>
                    <a:lnTo>
                      <a:pt x="691975" y="2019023"/>
                    </a:lnTo>
                    <a:cubicBezTo>
                      <a:pt x="750002" y="1639256"/>
                      <a:pt x="1003555" y="1323829"/>
                      <a:pt x="1346677" y="1178701"/>
                    </a:cubicBezTo>
                    <a:lnTo>
                      <a:pt x="1418138" y="1152546"/>
                    </a:lnTo>
                    <a:lnTo>
                      <a:pt x="1418138" y="751670"/>
                    </a:lnTo>
                    <a:cubicBezTo>
                      <a:pt x="1418138" y="336534"/>
                      <a:pt x="1754672" y="0"/>
                      <a:pt x="2169808"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2118"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393" name="Group 392">
            <a:extLst>
              <a:ext uri="{FF2B5EF4-FFF2-40B4-BE49-F238E27FC236}">
                <a16:creationId xmlns:a16="http://schemas.microsoft.com/office/drawing/2014/main" id="{972399B3-8C4F-4773-86E3-FEBAAED400D7}"/>
              </a:ext>
            </a:extLst>
          </p:cNvPr>
          <p:cNvGrpSpPr/>
          <p:nvPr/>
        </p:nvGrpSpPr>
        <p:grpSpPr>
          <a:xfrm>
            <a:off x="655555" y="2554546"/>
            <a:ext cx="1234440" cy="1581796"/>
            <a:chOff x="227451" y="1689099"/>
            <a:chExt cx="1371600" cy="1757551"/>
          </a:xfrm>
        </p:grpSpPr>
        <p:sp>
          <p:nvSpPr>
            <p:cNvPr id="394" name="Rectangle 393">
              <a:extLst>
                <a:ext uri="{FF2B5EF4-FFF2-40B4-BE49-F238E27FC236}">
                  <a16:creationId xmlns:a16="http://schemas.microsoft.com/office/drawing/2014/main" id="{6F55BEA2-1AA0-4EF5-9FC6-B83BBDE66258}"/>
                </a:ext>
              </a:extLst>
            </p:cNvPr>
            <p:cNvSpPr/>
            <p:nvPr/>
          </p:nvSpPr>
          <p:spPr bwMode="auto">
            <a:xfrm flipH="1">
              <a:off x="227451" y="1689099"/>
              <a:ext cx="1371600" cy="1757551"/>
            </a:xfrm>
            <a:prstGeom prst="rect">
              <a:avLst/>
            </a:prstGeom>
            <a:solidFill>
              <a:schemeClr val="bg1"/>
            </a:solidFill>
            <a:ln w="19050" cap="sq" cmpd="sng" algn="ctr">
              <a:solidFill>
                <a:srgbClr val="E6E6E6"/>
              </a:solidFill>
              <a:prstDash val="solid"/>
              <a:miter lim="800000"/>
              <a:headEnd type="none" w="med" len="med"/>
              <a:tailEnd type="none" w="med" len="med"/>
            </a:ln>
            <a:effectLst/>
          </p:spPr>
          <p:txBody>
            <a:bodyPr rot="0" spcFirstLastPara="0" vertOverflow="overflow" horzOverflow="overflow" vert="horz" wrap="square" lIns="363000" tIns="129066" rIns="0" bIns="129066" numCol="1" spcCol="0" rtlCol="0" fromWordArt="0" anchor="ctr" anchorCtr="0" forceAA="0" compatLnSpc="1">
              <a:prstTxWarp prst="textNoShape">
                <a:avLst/>
              </a:prstTxWarp>
              <a:noAutofit/>
            </a:bodyPr>
            <a:lstStyle/>
            <a:p>
              <a:pPr marL="0" marR="0" lvl="0" indent="0" algn="l" defTabSz="822534" rtl="0" eaLnBrk="1" fontAlgn="base" latinLnBrk="0" hangingPunct="1">
                <a:lnSpc>
                  <a:spcPct val="90000"/>
                </a:lnSpc>
                <a:spcBef>
                  <a:spcPct val="0"/>
                </a:spcBef>
                <a:spcAft>
                  <a:spcPct val="0"/>
                </a:spcAft>
                <a:buClrTx/>
                <a:buSzTx/>
                <a:buFontTx/>
                <a:buNone/>
                <a:tabLst/>
                <a:defRPr/>
              </a:pPr>
              <a:endParaRPr kumimoji="0" lang="en-US" sz="1410" b="0" i="0" u="none" strike="noStrike" kern="0" cap="none" spc="-44" normalizeH="0" baseline="0" noProof="0">
                <a:ln>
                  <a:noFill/>
                </a:ln>
                <a:solidFill>
                  <a:srgbClr val="353535"/>
                </a:solidFill>
                <a:effectLst/>
                <a:uLnTx/>
                <a:uFillTx/>
                <a:latin typeface="Segoe UI Semilight"/>
                <a:ea typeface="Segoe UI" panose="020B0502040204020203" pitchFamily="34" charset="0"/>
                <a:cs typeface="Segoe UI" panose="020B0502040204020203" pitchFamily="34" charset="0"/>
              </a:endParaRPr>
            </a:p>
          </p:txBody>
        </p:sp>
        <p:grpSp>
          <p:nvGrpSpPr>
            <p:cNvPr id="395" name="Group 394">
              <a:extLst>
                <a:ext uri="{FF2B5EF4-FFF2-40B4-BE49-F238E27FC236}">
                  <a16:creationId xmlns:a16="http://schemas.microsoft.com/office/drawing/2014/main" id="{CF998B69-9221-4A36-AB19-51D4E0B6E362}"/>
                </a:ext>
              </a:extLst>
            </p:cNvPr>
            <p:cNvGrpSpPr/>
            <p:nvPr/>
          </p:nvGrpSpPr>
          <p:grpSpPr>
            <a:xfrm>
              <a:off x="342501" y="2443053"/>
              <a:ext cx="775189" cy="232946"/>
              <a:chOff x="342501" y="2360592"/>
              <a:chExt cx="775189" cy="232946"/>
            </a:xfrm>
          </p:grpSpPr>
          <p:sp>
            <p:nvSpPr>
              <p:cNvPr id="412" name="TextBox 411">
                <a:extLst>
                  <a:ext uri="{FF2B5EF4-FFF2-40B4-BE49-F238E27FC236}">
                    <a16:creationId xmlns:a16="http://schemas.microsoft.com/office/drawing/2014/main" id="{B88F7826-0670-4466-844F-27604D3E13A9}"/>
                  </a:ext>
                </a:extLst>
              </p:cNvPr>
              <p:cNvSpPr txBox="1"/>
              <p:nvPr/>
            </p:nvSpPr>
            <p:spPr>
              <a:xfrm>
                <a:off x="585279" y="2419365"/>
                <a:ext cx="532411" cy="166215"/>
              </a:xfrm>
              <a:prstGeom prst="rect">
                <a:avLst/>
              </a:prstGeom>
            </p:spPr>
            <p:txBody>
              <a:bodyPr wrap="none" lIns="41148"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1080" b="0" i="0" u="none" strike="noStrike" kern="100" cap="none" spc="0" normalizeH="0" baseline="0" noProof="0">
                    <a:ln>
                      <a:noFill/>
                    </a:ln>
                    <a:solidFill>
                      <a:srgbClr val="353535"/>
                    </a:solidFill>
                    <a:effectLst/>
                    <a:uLnTx/>
                    <a:uFillTx/>
                    <a:latin typeface="Segoe UI"/>
                    <a:ea typeface="ＭＳ Ｐゴシック" charset="0"/>
                    <a:cs typeface="+mn-cs"/>
                  </a:rPr>
                  <a:t>MacOS</a:t>
                </a:r>
              </a:p>
            </p:txBody>
          </p:sp>
          <p:pic>
            <p:nvPicPr>
              <p:cNvPr id="413" name="Picture 2" descr="See the source image">
                <a:extLst>
                  <a:ext uri="{FF2B5EF4-FFF2-40B4-BE49-F238E27FC236}">
                    <a16:creationId xmlns:a16="http://schemas.microsoft.com/office/drawing/2014/main" id="{254B253D-5E9C-4317-9FEA-2F93B3C0D956}"/>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342501" y="2360592"/>
                <a:ext cx="232946" cy="2329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6" name="Group 395">
              <a:extLst>
                <a:ext uri="{FF2B5EF4-FFF2-40B4-BE49-F238E27FC236}">
                  <a16:creationId xmlns:a16="http://schemas.microsoft.com/office/drawing/2014/main" id="{F0C29E4D-F2A7-441B-821A-C103A07FC6F6}"/>
                </a:ext>
              </a:extLst>
            </p:cNvPr>
            <p:cNvGrpSpPr/>
            <p:nvPr/>
          </p:nvGrpSpPr>
          <p:grpSpPr>
            <a:xfrm>
              <a:off x="359430" y="1791053"/>
              <a:ext cx="829910" cy="218138"/>
              <a:chOff x="359430" y="1713007"/>
              <a:chExt cx="829910" cy="218138"/>
            </a:xfrm>
          </p:grpSpPr>
          <p:sp>
            <p:nvSpPr>
              <p:cNvPr id="410" name="TextBox 409">
                <a:extLst>
                  <a:ext uri="{FF2B5EF4-FFF2-40B4-BE49-F238E27FC236}">
                    <a16:creationId xmlns:a16="http://schemas.microsoft.com/office/drawing/2014/main" id="{11B23F5B-3591-44AD-903C-533D9003A466}"/>
                  </a:ext>
                </a:extLst>
              </p:cNvPr>
              <p:cNvSpPr txBox="1"/>
              <p:nvPr/>
            </p:nvSpPr>
            <p:spPr>
              <a:xfrm>
                <a:off x="594804" y="1738977"/>
                <a:ext cx="594536" cy="166215"/>
              </a:xfrm>
              <a:prstGeom prst="rect">
                <a:avLst/>
              </a:prstGeom>
            </p:spPr>
            <p:txBody>
              <a:bodyPr wrap="none" lIns="41148"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1080" b="0" i="0" u="none" strike="noStrike" kern="100" cap="none" spc="0" normalizeH="0" baseline="0" noProof="0">
                    <a:ln>
                      <a:noFill/>
                    </a:ln>
                    <a:solidFill>
                      <a:srgbClr val="353535"/>
                    </a:solidFill>
                    <a:effectLst/>
                    <a:uLnTx/>
                    <a:uFillTx/>
                    <a:latin typeface="Segoe UI"/>
                    <a:ea typeface="ＭＳ Ｐゴシック" charset="0"/>
                    <a:cs typeface="+mn-cs"/>
                  </a:rPr>
                  <a:t>Android</a:t>
                </a:r>
              </a:p>
            </p:txBody>
          </p:sp>
          <p:pic>
            <p:nvPicPr>
              <p:cNvPr id="411" name="Picture 2">
                <a:extLst>
                  <a:ext uri="{FF2B5EF4-FFF2-40B4-BE49-F238E27FC236}">
                    <a16:creationId xmlns:a16="http://schemas.microsoft.com/office/drawing/2014/main" id="{D2F9718C-3F37-4631-8D67-804A818F096E}"/>
                  </a:ext>
                </a:extLst>
              </p:cNvPr>
              <p:cNvPicPr>
                <a:picLocks noChangeAspect="1" noChangeArrowheads="1"/>
              </p:cNvPicPr>
              <p:nvPr/>
            </p:nvPicPr>
            <p:blipFill>
              <a:blip r:embed="rId6" cstate="print">
                <a:extLst>
                  <a:ext uri="{28A0092B-C50C-407E-A947-70E740481C1C}">
                    <a14:useLocalDpi xmlns:a14="http://schemas.microsoft.com/office/drawing/2010/main"/>
                  </a:ext>
                </a:extLst>
              </a:blip>
              <a:stretch>
                <a:fillRect/>
              </a:stretch>
            </p:blipFill>
            <p:spPr bwMode="auto">
              <a:xfrm>
                <a:off x="359430" y="1713007"/>
                <a:ext cx="218138" cy="2181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7" name="Group 396">
              <a:extLst>
                <a:ext uri="{FF2B5EF4-FFF2-40B4-BE49-F238E27FC236}">
                  <a16:creationId xmlns:a16="http://schemas.microsoft.com/office/drawing/2014/main" id="{5064302A-531F-4A7B-A6AC-5C66F21F456C}"/>
                </a:ext>
              </a:extLst>
            </p:cNvPr>
            <p:cNvGrpSpPr/>
            <p:nvPr/>
          </p:nvGrpSpPr>
          <p:grpSpPr>
            <a:xfrm>
              <a:off x="342501" y="2109649"/>
              <a:ext cx="524051" cy="232946"/>
              <a:chOff x="342501" y="2020430"/>
              <a:chExt cx="524051" cy="232946"/>
            </a:xfrm>
          </p:grpSpPr>
          <p:sp>
            <p:nvSpPr>
              <p:cNvPr id="408" name="TextBox 407">
                <a:extLst>
                  <a:ext uri="{FF2B5EF4-FFF2-40B4-BE49-F238E27FC236}">
                    <a16:creationId xmlns:a16="http://schemas.microsoft.com/office/drawing/2014/main" id="{84675B16-714E-4EF4-871E-FC7ED1466E5B}"/>
                  </a:ext>
                </a:extLst>
              </p:cNvPr>
              <p:cNvSpPr txBox="1"/>
              <p:nvPr/>
            </p:nvSpPr>
            <p:spPr>
              <a:xfrm>
                <a:off x="585279" y="2079203"/>
                <a:ext cx="281273" cy="166215"/>
              </a:xfrm>
              <a:prstGeom prst="rect">
                <a:avLst/>
              </a:prstGeom>
            </p:spPr>
            <p:txBody>
              <a:bodyPr wrap="none" lIns="41148"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1080" b="0" i="0" u="none" strike="noStrike" kern="100" cap="none" spc="0" normalizeH="0" baseline="0" noProof="0">
                    <a:ln>
                      <a:noFill/>
                    </a:ln>
                    <a:solidFill>
                      <a:srgbClr val="353535"/>
                    </a:solidFill>
                    <a:effectLst/>
                    <a:uLnTx/>
                    <a:uFillTx/>
                    <a:latin typeface="Segoe UI"/>
                    <a:ea typeface="ＭＳ Ｐゴシック" charset="0"/>
                    <a:cs typeface="+mn-cs"/>
                  </a:rPr>
                  <a:t>iOS</a:t>
                </a:r>
              </a:p>
            </p:txBody>
          </p:sp>
          <p:pic>
            <p:nvPicPr>
              <p:cNvPr id="409" name="Picture 2" descr="See the source image">
                <a:extLst>
                  <a:ext uri="{FF2B5EF4-FFF2-40B4-BE49-F238E27FC236}">
                    <a16:creationId xmlns:a16="http://schemas.microsoft.com/office/drawing/2014/main" id="{F65A87E2-3DB0-45A3-8FE9-2DADE71B81EB}"/>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342501" y="2020430"/>
                <a:ext cx="232946" cy="2329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8" name="Group 397">
              <a:extLst>
                <a:ext uri="{FF2B5EF4-FFF2-40B4-BE49-F238E27FC236}">
                  <a16:creationId xmlns:a16="http://schemas.microsoft.com/office/drawing/2014/main" id="{B0395768-ADF0-48B0-9035-D4E29204C593}"/>
                </a:ext>
              </a:extLst>
            </p:cNvPr>
            <p:cNvGrpSpPr/>
            <p:nvPr/>
          </p:nvGrpSpPr>
          <p:grpSpPr>
            <a:xfrm>
              <a:off x="366356" y="2776457"/>
              <a:ext cx="892042" cy="184484"/>
              <a:chOff x="366356" y="2735226"/>
              <a:chExt cx="892042" cy="184484"/>
            </a:xfrm>
          </p:grpSpPr>
          <p:sp>
            <p:nvSpPr>
              <p:cNvPr id="406" name="TextBox 405">
                <a:extLst>
                  <a:ext uri="{FF2B5EF4-FFF2-40B4-BE49-F238E27FC236}">
                    <a16:creationId xmlns:a16="http://schemas.microsoft.com/office/drawing/2014/main" id="{F064E164-F12B-4A6B-9959-C7E2CF7E1AC0}"/>
                  </a:ext>
                </a:extLst>
              </p:cNvPr>
              <p:cNvSpPr txBox="1"/>
              <p:nvPr/>
            </p:nvSpPr>
            <p:spPr>
              <a:xfrm>
                <a:off x="585279" y="2744369"/>
                <a:ext cx="673119" cy="166214"/>
              </a:xfrm>
              <a:prstGeom prst="rect">
                <a:avLst/>
              </a:prstGeom>
            </p:spPr>
            <p:txBody>
              <a:bodyPr wrap="none" lIns="41148"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1080" b="0" i="0" u="none" strike="noStrike" kern="100" cap="none" spc="0" normalizeH="0" baseline="0" noProof="0">
                    <a:ln>
                      <a:noFill/>
                    </a:ln>
                    <a:solidFill>
                      <a:srgbClr val="353535"/>
                    </a:solidFill>
                    <a:effectLst/>
                    <a:uLnTx/>
                    <a:uFillTx/>
                    <a:latin typeface="Segoe UI"/>
                    <a:ea typeface="ＭＳ Ｐゴシック" charset="0"/>
                    <a:cs typeface="+mn-cs"/>
                  </a:rPr>
                  <a:t>Windows</a:t>
                </a:r>
              </a:p>
            </p:txBody>
          </p:sp>
          <p:sp>
            <p:nvSpPr>
              <p:cNvPr id="407" name="Freeform 15">
                <a:extLst>
                  <a:ext uri="{FF2B5EF4-FFF2-40B4-BE49-F238E27FC236}">
                    <a16:creationId xmlns:a16="http://schemas.microsoft.com/office/drawing/2014/main" id="{46240A17-33AA-42DC-A8DB-AF6F6B88B5EB}"/>
                  </a:ext>
                </a:extLst>
              </p:cNvPr>
              <p:cNvSpPr>
                <a:spLocks noChangeAspect="1" noEditPoints="1"/>
              </p:cNvSpPr>
              <p:nvPr/>
            </p:nvSpPr>
            <p:spPr bwMode="black">
              <a:xfrm>
                <a:off x="366356" y="2735226"/>
                <a:ext cx="185236" cy="18448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accent1"/>
              </a:solidFill>
              <a:ln>
                <a:noFill/>
              </a:ln>
            </p:spPr>
            <p:txBody>
              <a:bodyPr vert="horz" wrap="square" lIns="82296" tIns="41148" rIns="82296" bIns="41148" numCol="1" anchor="t" anchorCtr="0" compatLnSpc="1">
                <a:prstTxWarp prst="textNoShape">
                  <a:avLst/>
                </a:prstTxWarp>
              </a:bodyPr>
              <a:lstStyle/>
              <a:p>
                <a:pPr marL="0" marR="0" lvl="0" indent="0" algn="l" defTabSz="822930" rtl="0" eaLnBrk="1" fontAlgn="auto" latinLnBrk="0" hangingPunct="1">
                  <a:lnSpc>
                    <a:spcPct val="100000"/>
                  </a:lnSpc>
                  <a:spcBef>
                    <a:spcPts val="0"/>
                  </a:spcBef>
                  <a:spcAft>
                    <a:spcPts val="0"/>
                  </a:spcAft>
                  <a:buClrTx/>
                  <a:buSzTx/>
                  <a:buFontTx/>
                  <a:buNone/>
                  <a:tabLst/>
                  <a:defRPr/>
                </a:pPr>
                <a:endParaRPr kumimoji="0" lang="en-US" sz="108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399" name="Group 398">
              <a:extLst>
                <a:ext uri="{FF2B5EF4-FFF2-40B4-BE49-F238E27FC236}">
                  <a16:creationId xmlns:a16="http://schemas.microsoft.com/office/drawing/2014/main" id="{E1B99CEC-343C-49D4-AC0F-0A8ABAF15310}"/>
                </a:ext>
              </a:extLst>
            </p:cNvPr>
            <p:cNvGrpSpPr/>
            <p:nvPr/>
          </p:nvGrpSpPr>
          <p:grpSpPr>
            <a:xfrm>
              <a:off x="345415" y="3061399"/>
              <a:ext cx="1124886" cy="304642"/>
              <a:chOff x="345415" y="3061399"/>
              <a:chExt cx="1124886" cy="304642"/>
            </a:xfrm>
          </p:grpSpPr>
          <p:sp>
            <p:nvSpPr>
              <p:cNvPr id="400" name="TextBox 399">
                <a:extLst>
                  <a:ext uri="{FF2B5EF4-FFF2-40B4-BE49-F238E27FC236}">
                    <a16:creationId xmlns:a16="http://schemas.microsoft.com/office/drawing/2014/main" id="{1F91C4F8-C132-438D-BCC3-D9981BD0176C}"/>
                  </a:ext>
                </a:extLst>
              </p:cNvPr>
              <p:cNvSpPr txBox="1"/>
              <p:nvPr/>
            </p:nvSpPr>
            <p:spPr>
              <a:xfrm>
                <a:off x="575754" y="3061399"/>
                <a:ext cx="894547" cy="304642"/>
              </a:xfrm>
              <a:prstGeom prst="rect">
                <a:avLst/>
              </a:prstGeom>
            </p:spPr>
            <p:txBody>
              <a:bodyPr wrap="none" lIns="41148"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990" b="0" i="0" u="none" strike="noStrike" kern="100" cap="none" spc="0" normalizeH="0" baseline="0" noProof="0">
                    <a:ln>
                      <a:noFill/>
                    </a:ln>
                    <a:solidFill>
                      <a:srgbClr val="353535"/>
                    </a:solidFill>
                    <a:effectLst/>
                    <a:uLnTx/>
                    <a:uFillTx/>
                    <a:latin typeface="Segoe UI"/>
                    <a:ea typeface="ＭＳ Ｐゴシック" charset="0"/>
                    <a:cs typeface="+mn-cs"/>
                  </a:rPr>
                  <a:t>Windows</a:t>
                </a:r>
                <a:br>
                  <a:rPr kumimoji="0" lang="en-US" sz="990" b="0" i="0" u="none" strike="noStrike" kern="100" cap="none" spc="0" normalizeH="0" baseline="0" noProof="0">
                    <a:ln>
                      <a:noFill/>
                    </a:ln>
                    <a:solidFill>
                      <a:srgbClr val="353535"/>
                    </a:solidFill>
                    <a:effectLst/>
                    <a:uLnTx/>
                    <a:uFillTx/>
                    <a:latin typeface="Segoe UI"/>
                    <a:ea typeface="ＭＳ Ｐゴシック" charset="0"/>
                    <a:cs typeface="+mn-cs"/>
                  </a:rPr>
                </a:br>
                <a:r>
                  <a:rPr kumimoji="0" lang="en-US" sz="990" b="0" i="0" u="none" strike="noStrike" kern="100" cap="none" spc="0" normalizeH="0" baseline="0" noProof="0">
                    <a:ln>
                      <a:noFill/>
                    </a:ln>
                    <a:solidFill>
                      <a:srgbClr val="353535"/>
                    </a:solidFill>
                    <a:effectLst/>
                    <a:uLnTx/>
                    <a:uFillTx/>
                    <a:latin typeface="Segoe UI"/>
                    <a:ea typeface="ＭＳ Ｐゴシック" charset="0"/>
                    <a:cs typeface="+mn-cs"/>
                  </a:rPr>
                  <a:t>Defender ATP</a:t>
                </a:r>
              </a:p>
            </p:txBody>
          </p:sp>
          <p:grpSp>
            <p:nvGrpSpPr>
              <p:cNvPr id="401" name="Group 400">
                <a:extLst>
                  <a:ext uri="{FF2B5EF4-FFF2-40B4-BE49-F238E27FC236}">
                    <a16:creationId xmlns:a16="http://schemas.microsoft.com/office/drawing/2014/main" id="{85577FDD-E103-492E-8F8D-15BB1ECD4F64}"/>
                  </a:ext>
                </a:extLst>
              </p:cNvPr>
              <p:cNvGrpSpPr>
                <a:grpSpLocks noChangeAspect="1"/>
              </p:cNvGrpSpPr>
              <p:nvPr/>
            </p:nvGrpSpPr>
            <p:grpSpPr>
              <a:xfrm>
                <a:off x="345415" y="3069624"/>
                <a:ext cx="211010" cy="265148"/>
                <a:chOff x="675965" y="5002817"/>
                <a:chExt cx="420971" cy="528978"/>
              </a:xfrm>
            </p:grpSpPr>
            <p:sp>
              <p:nvSpPr>
                <p:cNvPr id="402" name="Shield_EA18" title="Icon of a shield">
                  <a:extLst>
                    <a:ext uri="{FF2B5EF4-FFF2-40B4-BE49-F238E27FC236}">
                      <a16:creationId xmlns:a16="http://schemas.microsoft.com/office/drawing/2014/main" id="{F2B52672-562D-497C-9C84-FF5209BD2D2A}"/>
                    </a:ext>
                  </a:extLst>
                </p:cNvPr>
                <p:cNvSpPr>
                  <a:spLocks noChangeAspect="1"/>
                </p:cNvSpPr>
                <p:nvPr/>
              </p:nvSpPr>
              <p:spPr bwMode="auto">
                <a:xfrm>
                  <a:off x="693357" y="5012775"/>
                  <a:ext cx="386187" cy="509064"/>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accent1"/>
                </a:solidFill>
                <a:ln w="15875" cap="sq">
                  <a:noFill/>
                  <a:prstDash val="solid"/>
                  <a:miter lim="800000"/>
                  <a:headEnd/>
                  <a:tailEnd/>
                </a:ln>
              </p:spPr>
              <p:txBody>
                <a:bodyPr vert="horz" wrap="square" lIns="82296" tIns="41148" rIns="82296" bIns="41148" numCol="1" anchor="t" anchorCtr="0" compatLnSpc="1">
                  <a:prstTxWarp prst="textNoShape">
                    <a:avLst/>
                  </a:prstTxWarp>
                </a:bodyPr>
                <a:lstStyle/>
                <a:p>
                  <a:pPr marL="0" marR="0" lvl="0" indent="0" algn="l" defTabSz="822930" rtl="0" eaLnBrk="1" fontAlgn="auto" latinLnBrk="0" hangingPunct="1">
                    <a:lnSpc>
                      <a:spcPct val="100000"/>
                    </a:lnSpc>
                    <a:spcBef>
                      <a:spcPts val="0"/>
                    </a:spcBef>
                    <a:spcAft>
                      <a:spcPts val="0"/>
                    </a:spcAft>
                    <a:buClrTx/>
                    <a:buSzTx/>
                    <a:buFontTx/>
                    <a:buNone/>
                    <a:tabLst/>
                    <a:defRPr/>
                  </a:pPr>
                  <a:endParaRPr kumimoji="0" lang="en-US" sz="108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403" name="Group 402">
                  <a:extLst>
                    <a:ext uri="{FF2B5EF4-FFF2-40B4-BE49-F238E27FC236}">
                      <a16:creationId xmlns:a16="http://schemas.microsoft.com/office/drawing/2014/main" id="{94C28CF5-D85F-4729-B3A4-119F9BF91312}"/>
                    </a:ext>
                  </a:extLst>
                </p:cNvPr>
                <p:cNvGrpSpPr>
                  <a:grpSpLocks noChangeAspect="1"/>
                </p:cNvGrpSpPr>
                <p:nvPr/>
              </p:nvGrpSpPr>
              <p:grpSpPr>
                <a:xfrm>
                  <a:off x="675965" y="5002817"/>
                  <a:ext cx="420971" cy="528978"/>
                  <a:chOff x="7121029" y="7062921"/>
                  <a:chExt cx="511078" cy="642200"/>
                </a:xfrm>
              </p:grpSpPr>
              <p:cxnSp>
                <p:nvCxnSpPr>
                  <p:cNvPr id="404" name="Straight Connector 403">
                    <a:extLst>
                      <a:ext uri="{FF2B5EF4-FFF2-40B4-BE49-F238E27FC236}">
                        <a16:creationId xmlns:a16="http://schemas.microsoft.com/office/drawing/2014/main" id="{4521649B-D508-4B4B-85D7-375C8DE654F2}"/>
                      </a:ext>
                    </a:extLst>
                  </p:cNvPr>
                  <p:cNvCxnSpPr>
                    <a:cxnSpLocks/>
                  </p:cNvCxnSpPr>
                  <p:nvPr/>
                </p:nvCxnSpPr>
                <p:spPr>
                  <a:xfrm>
                    <a:off x="7377467" y="7062921"/>
                    <a:ext cx="0" cy="642200"/>
                  </a:xfrm>
                  <a:prstGeom prst="line">
                    <a:avLst/>
                  </a:prstGeom>
                  <a:ln w="19050">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CF6FA0A2-0E84-4277-A9A7-046E335314EA}"/>
                      </a:ext>
                    </a:extLst>
                  </p:cNvPr>
                  <p:cNvCxnSpPr>
                    <a:cxnSpLocks/>
                  </p:cNvCxnSpPr>
                  <p:nvPr/>
                </p:nvCxnSpPr>
                <p:spPr>
                  <a:xfrm>
                    <a:off x="7121029" y="7384021"/>
                    <a:ext cx="511078" cy="0"/>
                  </a:xfrm>
                  <a:prstGeom prst="line">
                    <a:avLst/>
                  </a:prstGeom>
                  <a:ln w="19050">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grpSp>
        <p:nvGrpSpPr>
          <p:cNvPr id="414" name="Group 413">
            <a:extLst>
              <a:ext uri="{FF2B5EF4-FFF2-40B4-BE49-F238E27FC236}">
                <a16:creationId xmlns:a16="http://schemas.microsoft.com/office/drawing/2014/main" id="{82254AE1-AAEB-40C7-90E6-5755057AE0CE}"/>
              </a:ext>
            </a:extLst>
          </p:cNvPr>
          <p:cNvGrpSpPr/>
          <p:nvPr/>
        </p:nvGrpSpPr>
        <p:grpSpPr>
          <a:xfrm>
            <a:off x="655555" y="5579242"/>
            <a:ext cx="1234440" cy="928719"/>
            <a:chOff x="227451" y="5049872"/>
            <a:chExt cx="1371600" cy="1031910"/>
          </a:xfrm>
        </p:grpSpPr>
        <p:grpSp>
          <p:nvGrpSpPr>
            <p:cNvPr id="415" name="Group 414">
              <a:extLst>
                <a:ext uri="{FF2B5EF4-FFF2-40B4-BE49-F238E27FC236}">
                  <a16:creationId xmlns:a16="http://schemas.microsoft.com/office/drawing/2014/main" id="{6B7BFDC9-7F1A-4906-8537-6B8BF5A85BC8}"/>
                </a:ext>
              </a:extLst>
            </p:cNvPr>
            <p:cNvGrpSpPr/>
            <p:nvPr/>
          </p:nvGrpSpPr>
          <p:grpSpPr>
            <a:xfrm>
              <a:off x="227451" y="5049872"/>
              <a:ext cx="1371600" cy="1031910"/>
              <a:chOff x="227451" y="4117110"/>
              <a:chExt cx="1371600" cy="1031910"/>
            </a:xfrm>
          </p:grpSpPr>
          <p:sp>
            <p:nvSpPr>
              <p:cNvPr id="422" name="Rectangle 421">
                <a:extLst>
                  <a:ext uri="{FF2B5EF4-FFF2-40B4-BE49-F238E27FC236}">
                    <a16:creationId xmlns:a16="http://schemas.microsoft.com/office/drawing/2014/main" id="{24EA78DD-A8FF-4C29-8B8C-82E48A09503D}"/>
                  </a:ext>
                </a:extLst>
              </p:cNvPr>
              <p:cNvSpPr/>
              <p:nvPr/>
            </p:nvSpPr>
            <p:spPr bwMode="auto">
              <a:xfrm flipH="1">
                <a:off x="227451" y="4117110"/>
                <a:ext cx="1371600" cy="1031910"/>
              </a:xfrm>
              <a:prstGeom prst="rect">
                <a:avLst/>
              </a:prstGeom>
              <a:solidFill>
                <a:schemeClr val="bg1"/>
              </a:solidFill>
              <a:ln w="19050" cap="sq" cmpd="sng" algn="ctr">
                <a:solidFill>
                  <a:srgbClr val="E6E6E6"/>
                </a:solidFill>
                <a:prstDash val="solid"/>
                <a:miter lim="800000"/>
                <a:headEnd type="none" w="med" len="med"/>
                <a:tailEnd type="none" w="med" len="med"/>
              </a:ln>
              <a:effectLst/>
            </p:spPr>
            <p:txBody>
              <a:bodyPr rot="0" spcFirstLastPara="0" vertOverflow="overflow" horzOverflow="overflow" vert="horz" wrap="square" lIns="363000" tIns="129066" rIns="0" bIns="129066" numCol="1" spcCol="0" rtlCol="0" fromWordArt="0" anchor="ctr" anchorCtr="0" forceAA="0" compatLnSpc="1">
                <a:prstTxWarp prst="textNoShape">
                  <a:avLst/>
                </a:prstTxWarp>
                <a:noAutofit/>
              </a:bodyPr>
              <a:lstStyle/>
              <a:p>
                <a:pPr marL="0" marR="0" lvl="0" indent="0" algn="l" defTabSz="822534" rtl="0" eaLnBrk="1" fontAlgn="base" latinLnBrk="0" hangingPunct="1">
                  <a:lnSpc>
                    <a:spcPct val="90000"/>
                  </a:lnSpc>
                  <a:spcBef>
                    <a:spcPct val="0"/>
                  </a:spcBef>
                  <a:spcAft>
                    <a:spcPct val="0"/>
                  </a:spcAft>
                  <a:buClrTx/>
                  <a:buSzTx/>
                  <a:buFontTx/>
                  <a:buNone/>
                  <a:tabLst/>
                  <a:defRPr/>
                </a:pPr>
                <a:endParaRPr kumimoji="0" lang="en-US" sz="1410" b="0" i="0" u="none" strike="noStrike" kern="0" cap="none" spc="-44" normalizeH="0" baseline="0" noProof="0">
                  <a:ln>
                    <a:noFill/>
                  </a:ln>
                  <a:solidFill>
                    <a:srgbClr val="353535"/>
                  </a:solidFill>
                  <a:effectLst/>
                  <a:uLnTx/>
                  <a:uFillTx/>
                  <a:latin typeface="Segoe UI Semilight"/>
                  <a:ea typeface="Segoe UI" panose="020B0502040204020203" pitchFamily="34" charset="0"/>
                  <a:cs typeface="Segoe UI" panose="020B0502040204020203" pitchFamily="34" charset="0"/>
                </a:endParaRPr>
              </a:p>
            </p:txBody>
          </p:sp>
          <p:sp>
            <p:nvSpPr>
              <p:cNvPr id="423" name="TextBox 422">
                <a:extLst>
                  <a:ext uri="{FF2B5EF4-FFF2-40B4-BE49-F238E27FC236}">
                    <a16:creationId xmlns:a16="http://schemas.microsoft.com/office/drawing/2014/main" id="{8AE37C7F-48B0-4DE9-92F4-B39F9DBF280C}"/>
                  </a:ext>
                </a:extLst>
              </p:cNvPr>
              <p:cNvSpPr txBox="1"/>
              <p:nvPr/>
            </p:nvSpPr>
            <p:spPr>
              <a:xfrm>
                <a:off x="601154" y="4771166"/>
                <a:ext cx="740801" cy="152321"/>
              </a:xfrm>
              <a:prstGeom prst="rect">
                <a:avLst/>
              </a:prstGeom>
            </p:spPr>
            <p:txBody>
              <a:bodyPr wrap="none" lIns="41148" tIns="0" rIns="0" bIns="0" anchor="ctr">
                <a:spAutoFit/>
              </a:bodyPr>
              <a:lstStyle>
                <a:defPPr>
                  <a:defRPr lang="en-US"/>
                </a:defPPr>
                <a:lvl1pPr defTabSz="878391">
                  <a:lnSpc>
                    <a:spcPct val="90000"/>
                  </a:lnSpc>
                  <a:defRPr sz="1100"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990" b="0" i="0" u="none" strike="noStrike" kern="100" cap="none" spc="0" normalizeH="0" baseline="0" noProof="0">
                    <a:ln>
                      <a:noFill/>
                    </a:ln>
                    <a:solidFill>
                      <a:srgbClr val="353535"/>
                    </a:solidFill>
                    <a:effectLst/>
                    <a:uLnTx/>
                    <a:uFillTx/>
                    <a:latin typeface="Segoe UI"/>
                    <a:ea typeface="ＭＳ Ｐゴシック" charset="0"/>
                    <a:cs typeface="+mn-cs"/>
                  </a:rPr>
                  <a:t>Client apps</a:t>
                </a:r>
              </a:p>
            </p:txBody>
          </p:sp>
          <p:sp>
            <p:nvSpPr>
              <p:cNvPr id="424" name="TextBox 423">
                <a:extLst>
                  <a:ext uri="{FF2B5EF4-FFF2-40B4-BE49-F238E27FC236}">
                    <a16:creationId xmlns:a16="http://schemas.microsoft.com/office/drawing/2014/main" id="{89BE14CD-2B1D-45CA-AD85-F0CB300B3481}"/>
                  </a:ext>
                </a:extLst>
              </p:cNvPr>
              <p:cNvSpPr txBox="1"/>
              <p:nvPr/>
            </p:nvSpPr>
            <p:spPr>
              <a:xfrm>
                <a:off x="601154" y="4298641"/>
                <a:ext cx="879658" cy="152321"/>
              </a:xfrm>
              <a:prstGeom prst="rect">
                <a:avLst/>
              </a:prstGeom>
            </p:spPr>
            <p:txBody>
              <a:bodyPr wrap="none" lIns="41148" tIns="0" rIns="0" bIns="0" anchor="ctr">
                <a:spAutoFit/>
              </a:bodyPr>
              <a:lstStyle>
                <a:defPPr>
                  <a:defRPr lang="en-US"/>
                </a:defPPr>
                <a:lvl1pPr defTabSz="878391">
                  <a:lnSpc>
                    <a:spcPct val="90000"/>
                  </a:lnSpc>
                  <a:defRPr sz="1100"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990" b="0" i="0" u="none" strike="noStrike" kern="100" cap="none" spc="0" normalizeH="0" baseline="0" noProof="0">
                    <a:ln>
                      <a:noFill/>
                    </a:ln>
                    <a:solidFill>
                      <a:srgbClr val="353535"/>
                    </a:solidFill>
                    <a:effectLst/>
                    <a:uLnTx/>
                    <a:uFillTx/>
                    <a:latin typeface="Segoe UI"/>
                    <a:ea typeface="ＭＳ Ｐゴシック" charset="0"/>
                    <a:cs typeface="+mn-cs"/>
                  </a:rPr>
                  <a:t>Browser apps</a:t>
                </a:r>
              </a:p>
            </p:txBody>
          </p:sp>
        </p:grpSp>
        <p:sp>
          <p:nvSpPr>
            <p:cNvPr id="416" name="Browser_2" title="Icon of a browser window with a home symbol inside">
              <a:extLst>
                <a:ext uri="{FF2B5EF4-FFF2-40B4-BE49-F238E27FC236}">
                  <a16:creationId xmlns:a16="http://schemas.microsoft.com/office/drawing/2014/main" id="{9F5DAD91-510F-4755-B5F8-B1EFA8E5CE50}"/>
                </a:ext>
              </a:extLst>
            </p:cNvPr>
            <p:cNvSpPr>
              <a:spLocks noChangeAspect="1" noEditPoints="1"/>
            </p:cNvSpPr>
            <p:nvPr/>
          </p:nvSpPr>
          <p:spPr bwMode="auto">
            <a:xfrm>
              <a:off x="321469" y="5196534"/>
              <a:ext cx="244436" cy="207812"/>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pPr marL="0" marR="0" lvl="0" indent="0" algn="l" defTabSz="822930" rtl="0" eaLnBrk="1" fontAlgn="auto" latinLnBrk="0" hangingPunct="1">
                <a:lnSpc>
                  <a:spcPct val="100000"/>
                </a:lnSpc>
                <a:spcBef>
                  <a:spcPts val="0"/>
                </a:spcBef>
                <a:spcAft>
                  <a:spcPts val="0"/>
                </a:spcAft>
                <a:buClrTx/>
                <a:buSzTx/>
                <a:buFontTx/>
                <a:buNone/>
                <a:tabLst/>
                <a:defRPr/>
              </a:pPr>
              <a:endParaRPr kumimoji="0" lang="en-US" sz="1589" b="0" i="0" u="none" strike="noStrike" kern="1200" cap="none" spc="0" normalizeH="0" baseline="0" noProof="0">
                <a:ln>
                  <a:noFill/>
                </a:ln>
                <a:solidFill>
                  <a:srgbClr val="000000"/>
                </a:solidFill>
                <a:effectLst/>
                <a:uLnTx/>
                <a:uFillTx/>
                <a:latin typeface="Segoe UI"/>
                <a:ea typeface="+mn-ea"/>
                <a:cs typeface="+mn-cs"/>
              </a:endParaRPr>
            </a:p>
          </p:txBody>
        </p:sp>
        <p:grpSp>
          <p:nvGrpSpPr>
            <p:cNvPr id="417" name="Group 416">
              <a:extLst>
                <a:ext uri="{FF2B5EF4-FFF2-40B4-BE49-F238E27FC236}">
                  <a16:creationId xmlns:a16="http://schemas.microsoft.com/office/drawing/2014/main" id="{00EF5D12-E2F2-4133-89D7-5BEA8776263D}"/>
                </a:ext>
              </a:extLst>
            </p:cNvPr>
            <p:cNvGrpSpPr/>
            <p:nvPr/>
          </p:nvGrpSpPr>
          <p:grpSpPr>
            <a:xfrm>
              <a:off x="322450" y="5643007"/>
              <a:ext cx="241012" cy="237560"/>
              <a:chOff x="9168011" y="5170684"/>
              <a:chExt cx="665163" cy="655637"/>
            </a:xfrm>
          </p:grpSpPr>
          <p:sp>
            <p:nvSpPr>
              <p:cNvPr id="418" name="Freeform 44">
                <a:extLst>
                  <a:ext uri="{FF2B5EF4-FFF2-40B4-BE49-F238E27FC236}">
                    <a16:creationId xmlns:a16="http://schemas.microsoft.com/office/drawing/2014/main" id="{C5046F1D-3808-4520-928E-6CEA18D45CAA}"/>
                  </a:ext>
                </a:extLst>
              </p:cNvPr>
              <p:cNvSpPr>
                <a:spLocks/>
              </p:cNvSpPr>
              <p:nvPr/>
            </p:nvSpPr>
            <p:spPr bwMode="auto">
              <a:xfrm>
                <a:off x="9168012" y="5170684"/>
                <a:ext cx="244474" cy="266700"/>
              </a:xfrm>
              <a:custGeom>
                <a:avLst/>
                <a:gdLst>
                  <a:gd name="T0" fmla="*/ 82 w 82"/>
                  <a:gd name="T1" fmla="*/ 76 h 82"/>
                  <a:gd name="T2" fmla="*/ 76 w 82"/>
                  <a:gd name="T3" fmla="*/ 82 h 82"/>
                  <a:gd name="T4" fmla="*/ 6 w 82"/>
                  <a:gd name="T5" fmla="*/ 82 h 82"/>
                  <a:gd name="T6" fmla="*/ 0 w 82"/>
                  <a:gd name="T7" fmla="*/ 76 h 82"/>
                  <a:gd name="T8" fmla="*/ 0 w 82"/>
                  <a:gd name="T9" fmla="*/ 5 h 82"/>
                  <a:gd name="T10" fmla="*/ 6 w 82"/>
                  <a:gd name="T11" fmla="*/ 0 h 82"/>
                  <a:gd name="T12" fmla="*/ 76 w 82"/>
                  <a:gd name="T13" fmla="*/ 0 h 82"/>
                  <a:gd name="T14" fmla="*/ 82 w 82"/>
                  <a:gd name="T15" fmla="*/ 5 h 82"/>
                  <a:gd name="T16" fmla="*/ 82 w 82"/>
                  <a:gd name="T17"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2">
                    <a:moveTo>
                      <a:pt x="82" y="76"/>
                    </a:moveTo>
                    <a:cubicBezTo>
                      <a:pt x="82" y="79"/>
                      <a:pt x="79" y="82"/>
                      <a:pt x="76" y="82"/>
                    </a:cubicBezTo>
                    <a:cubicBezTo>
                      <a:pt x="6" y="82"/>
                      <a:pt x="6" y="82"/>
                      <a:pt x="6" y="82"/>
                    </a:cubicBezTo>
                    <a:cubicBezTo>
                      <a:pt x="2" y="82"/>
                      <a:pt x="0" y="79"/>
                      <a:pt x="0" y="76"/>
                    </a:cubicBezTo>
                    <a:cubicBezTo>
                      <a:pt x="0" y="5"/>
                      <a:pt x="0" y="5"/>
                      <a:pt x="0" y="5"/>
                    </a:cubicBezTo>
                    <a:cubicBezTo>
                      <a:pt x="0" y="2"/>
                      <a:pt x="2" y="0"/>
                      <a:pt x="6" y="0"/>
                    </a:cubicBezTo>
                    <a:cubicBezTo>
                      <a:pt x="76" y="0"/>
                      <a:pt x="76" y="0"/>
                      <a:pt x="76" y="0"/>
                    </a:cubicBezTo>
                    <a:cubicBezTo>
                      <a:pt x="79" y="0"/>
                      <a:pt x="82" y="2"/>
                      <a:pt x="82" y="5"/>
                    </a:cubicBezTo>
                    <a:lnTo>
                      <a:pt x="82" y="76"/>
                    </a:lnTo>
                    <a:close/>
                  </a:path>
                </a:pathLst>
              </a:custGeom>
              <a:solidFill>
                <a:srgbClr val="0078D7"/>
              </a:solidFill>
              <a:ln w="9525" cap="flat">
                <a:solidFill>
                  <a:srgbClr val="0078D7"/>
                </a:solidFill>
                <a:prstDash val="solid"/>
                <a:miter lim="800000"/>
                <a:headEnd/>
                <a:tailEnd/>
              </a:ln>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w="12700">
                    <a:solidFill>
                      <a:srgbClr val="505050"/>
                    </a:solidFill>
                  </a:ln>
                  <a:solidFill>
                    <a:srgbClr val="002050"/>
                  </a:solidFill>
                  <a:effectLst/>
                  <a:uLnTx/>
                  <a:uFillTx/>
                  <a:latin typeface="Segoe UI"/>
                  <a:ea typeface="+mn-ea"/>
                  <a:cs typeface="+mn-cs"/>
                </a:endParaRPr>
              </a:p>
            </p:txBody>
          </p:sp>
          <p:sp>
            <p:nvSpPr>
              <p:cNvPr id="419" name="Freeform 45">
                <a:extLst>
                  <a:ext uri="{FF2B5EF4-FFF2-40B4-BE49-F238E27FC236}">
                    <a16:creationId xmlns:a16="http://schemas.microsoft.com/office/drawing/2014/main" id="{9A8AC035-11A0-4789-9437-ECCFC9DD3674}"/>
                  </a:ext>
                </a:extLst>
              </p:cNvPr>
              <p:cNvSpPr>
                <a:spLocks/>
              </p:cNvSpPr>
              <p:nvPr/>
            </p:nvSpPr>
            <p:spPr bwMode="auto">
              <a:xfrm>
                <a:off x="9168014" y="5481833"/>
                <a:ext cx="244474" cy="133350"/>
              </a:xfrm>
              <a:custGeom>
                <a:avLst/>
                <a:gdLst>
                  <a:gd name="T0" fmla="*/ 82 w 82"/>
                  <a:gd name="T1" fmla="*/ 38 h 41"/>
                  <a:gd name="T2" fmla="*/ 76 w 82"/>
                  <a:gd name="T3" fmla="*/ 41 h 41"/>
                  <a:gd name="T4" fmla="*/ 6 w 82"/>
                  <a:gd name="T5" fmla="*/ 41 h 41"/>
                  <a:gd name="T6" fmla="*/ 0 w 82"/>
                  <a:gd name="T7" fmla="*/ 38 h 41"/>
                  <a:gd name="T8" fmla="*/ 0 w 82"/>
                  <a:gd name="T9" fmla="*/ 3 h 41"/>
                  <a:gd name="T10" fmla="*/ 6 w 82"/>
                  <a:gd name="T11" fmla="*/ 0 h 41"/>
                  <a:gd name="T12" fmla="*/ 76 w 82"/>
                  <a:gd name="T13" fmla="*/ 0 h 41"/>
                  <a:gd name="T14" fmla="*/ 82 w 82"/>
                  <a:gd name="T15" fmla="*/ 3 h 41"/>
                  <a:gd name="T16" fmla="*/ 82 w 82"/>
                  <a:gd name="T17"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41">
                    <a:moveTo>
                      <a:pt x="82" y="38"/>
                    </a:moveTo>
                    <a:cubicBezTo>
                      <a:pt x="82" y="39"/>
                      <a:pt x="79" y="41"/>
                      <a:pt x="76" y="41"/>
                    </a:cubicBezTo>
                    <a:cubicBezTo>
                      <a:pt x="6" y="41"/>
                      <a:pt x="6" y="41"/>
                      <a:pt x="6" y="41"/>
                    </a:cubicBezTo>
                    <a:cubicBezTo>
                      <a:pt x="2" y="41"/>
                      <a:pt x="0" y="39"/>
                      <a:pt x="0" y="38"/>
                    </a:cubicBezTo>
                    <a:cubicBezTo>
                      <a:pt x="0" y="3"/>
                      <a:pt x="0" y="3"/>
                      <a:pt x="0" y="3"/>
                    </a:cubicBezTo>
                    <a:cubicBezTo>
                      <a:pt x="0" y="1"/>
                      <a:pt x="2" y="0"/>
                      <a:pt x="6" y="0"/>
                    </a:cubicBezTo>
                    <a:cubicBezTo>
                      <a:pt x="76" y="0"/>
                      <a:pt x="76" y="0"/>
                      <a:pt x="76" y="0"/>
                    </a:cubicBezTo>
                    <a:cubicBezTo>
                      <a:pt x="79" y="0"/>
                      <a:pt x="82" y="1"/>
                      <a:pt x="82" y="3"/>
                    </a:cubicBezTo>
                    <a:lnTo>
                      <a:pt x="82" y="38"/>
                    </a:lnTo>
                    <a:close/>
                  </a:path>
                </a:pathLst>
              </a:custGeom>
              <a:noFill/>
              <a:ln w="95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w="12700">
                    <a:solidFill>
                      <a:srgbClr val="505050"/>
                    </a:solidFill>
                  </a:ln>
                  <a:solidFill>
                    <a:srgbClr val="002050"/>
                  </a:solidFill>
                  <a:effectLst/>
                  <a:uLnTx/>
                  <a:uFillTx/>
                  <a:latin typeface="Segoe UI"/>
                  <a:ea typeface="+mn-ea"/>
                  <a:cs typeface="+mn-cs"/>
                </a:endParaRPr>
              </a:p>
            </p:txBody>
          </p:sp>
          <p:sp>
            <p:nvSpPr>
              <p:cNvPr id="420" name="Freeform 46">
                <a:extLst>
                  <a:ext uri="{FF2B5EF4-FFF2-40B4-BE49-F238E27FC236}">
                    <a16:creationId xmlns:a16="http://schemas.microsoft.com/office/drawing/2014/main" id="{4176A4B5-ACD2-4536-8022-C77E1D9B6135}"/>
                  </a:ext>
                </a:extLst>
              </p:cNvPr>
              <p:cNvSpPr>
                <a:spLocks/>
              </p:cNvSpPr>
              <p:nvPr/>
            </p:nvSpPr>
            <p:spPr bwMode="auto">
              <a:xfrm>
                <a:off x="9456935" y="5170684"/>
                <a:ext cx="376238" cy="444499"/>
              </a:xfrm>
              <a:custGeom>
                <a:avLst/>
                <a:gdLst>
                  <a:gd name="T0" fmla="*/ 126 w 126"/>
                  <a:gd name="T1" fmla="*/ 127 h 137"/>
                  <a:gd name="T2" fmla="*/ 117 w 126"/>
                  <a:gd name="T3" fmla="*/ 137 h 137"/>
                  <a:gd name="T4" fmla="*/ 9 w 126"/>
                  <a:gd name="T5" fmla="*/ 137 h 137"/>
                  <a:gd name="T6" fmla="*/ 0 w 126"/>
                  <a:gd name="T7" fmla="*/ 127 h 137"/>
                  <a:gd name="T8" fmla="*/ 0 w 126"/>
                  <a:gd name="T9" fmla="*/ 9 h 137"/>
                  <a:gd name="T10" fmla="*/ 9 w 126"/>
                  <a:gd name="T11" fmla="*/ 0 h 137"/>
                  <a:gd name="T12" fmla="*/ 117 w 126"/>
                  <a:gd name="T13" fmla="*/ 0 h 137"/>
                  <a:gd name="T14" fmla="*/ 126 w 126"/>
                  <a:gd name="T15" fmla="*/ 9 h 137"/>
                  <a:gd name="T16" fmla="*/ 126 w 126"/>
                  <a:gd name="T17" fmla="*/ 12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37">
                    <a:moveTo>
                      <a:pt x="126" y="127"/>
                    </a:moveTo>
                    <a:cubicBezTo>
                      <a:pt x="126" y="133"/>
                      <a:pt x="122" y="137"/>
                      <a:pt x="117" y="137"/>
                    </a:cubicBezTo>
                    <a:cubicBezTo>
                      <a:pt x="9" y="137"/>
                      <a:pt x="9" y="137"/>
                      <a:pt x="9" y="137"/>
                    </a:cubicBezTo>
                    <a:cubicBezTo>
                      <a:pt x="4" y="137"/>
                      <a:pt x="0" y="133"/>
                      <a:pt x="0" y="127"/>
                    </a:cubicBezTo>
                    <a:cubicBezTo>
                      <a:pt x="0" y="9"/>
                      <a:pt x="0" y="9"/>
                      <a:pt x="0" y="9"/>
                    </a:cubicBezTo>
                    <a:cubicBezTo>
                      <a:pt x="0" y="4"/>
                      <a:pt x="4" y="0"/>
                      <a:pt x="9" y="0"/>
                    </a:cubicBezTo>
                    <a:cubicBezTo>
                      <a:pt x="117" y="0"/>
                      <a:pt x="117" y="0"/>
                      <a:pt x="117" y="0"/>
                    </a:cubicBezTo>
                    <a:cubicBezTo>
                      <a:pt x="122" y="0"/>
                      <a:pt x="126" y="4"/>
                      <a:pt x="126" y="9"/>
                    </a:cubicBezTo>
                    <a:lnTo>
                      <a:pt x="126" y="127"/>
                    </a:lnTo>
                    <a:close/>
                  </a:path>
                </a:pathLst>
              </a:custGeom>
              <a:noFill/>
              <a:ln w="95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w="12700">
                    <a:solidFill>
                      <a:srgbClr val="505050"/>
                    </a:solidFill>
                  </a:ln>
                  <a:solidFill>
                    <a:srgbClr val="002050"/>
                  </a:solidFill>
                  <a:effectLst/>
                  <a:uLnTx/>
                  <a:uFillTx/>
                  <a:latin typeface="Segoe UI"/>
                  <a:ea typeface="+mn-ea"/>
                  <a:cs typeface="+mn-cs"/>
                </a:endParaRPr>
              </a:p>
            </p:txBody>
          </p:sp>
          <p:sp>
            <p:nvSpPr>
              <p:cNvPr id="421" name="Freeform 47">
                <a:extLst>
                  <a:ext uri="{FF2B5EF4-FFF2-40B4-BE49-F238E27FC236}">
                    <a16:creationId xmlns:a16="http://schemas.microsoft.com/office/drawing/2014/main" id="{90340AC6-62BC-4C82-8FCE-50CDF9FDC0B1}"/>
                  </a:ext>
                </a:extLst>
              </p:cNvPr>
              <p:cNvSpPr>
                <a:spLocks/>
              </p:cNvSpPr>
              <p:nvPr/>
            </p:nvSpPr>
            <p:spPr bwMode="auto">
              <a:xfrm>
                <a:off x="9168011" y="5667570"/>
                <a:ext cx="665163" cy="158751"/>
              </a:xfrm>
              <a:custGeom>
                <a:avLst/>
                <a:gdLst>
                  <a:gd name="T0" fmla="*/ 223 w 223"/>
                  <a:gd name="T1" fmla="*/ 46 h 49"/>
                  <a:gd name="T2" fmla="*/ 208 w 223"/>
                  <a:gd name="T3" fmla="*/ 49 h 49"/>
                  <a:gd name="T4" fmla="*/ 15 w 223"/>
                  <a:gd name="T5" fmla="*/ 49 h 49"/>
                  <a:gd name="T6" fmla="*/ 0 w 223"/>
                  <a:gd name="T7" fmla="*/ 46 h 49"/>
                  <a:gd name="T8" fmla="*/ 0 w 223"/>
                  <a:gd name="T9" fmla="*/ 3 h 49"/>
                  <a:gd name="T10" fmla="*/ 15 w 223"/>
                  <a:gd name="T11" fmla="*/ 0 h 49"/>
                  <a:gd name="T12" fmla="*/ 208 w 223"/>
                  <a:gd name="T13" fmla="*/ 0 h 49"/>
                  <a:gd name="T14" fmla="*/ 223 w 223"/>
                  <a:gd name="T15" fmla="*/ 3 h 49"/>
                  <a:gd name="T16" fmla="*/ 223 w 223"/>
                  <a:gd name="T17"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49">
                    <a:moveTo>
                      <a:pt x="223" y="46"/>
                    </a:moveTo>
                    <a:cubicBezTo>
                      <a:pt x="223" y="48"/>
                      <a:pt x="216" y="49"/>
                      <a:pt x="208" y="49"/>
                    </a:cubicBezTo>
                    <a:cubicBezTo>
                      <a:pt x="15" y="49"/>
                      <a:pt x="15" y="49"/>
                      <a:pt x="15" y="49"/>
                    </a:cubicBezTo>
                    <a:cubicBezTo>
                      <a:pt x="7" y="49"/>
                      <a:pt x="0" y="48"/>
                      <a:pt x="0" y="46"/>
                    </a:cubicBezTo>
                    <a:cubicBezTo>
                      <a:pt x="0" y="3"/>
                      <a:pt x="0" y="3"/>
                      <a:pt x="0" y="3"/>
                    </a:cubicBezTo>
                    <a:cubicBezTo>
                      <a:pt x="0" y="1"/>
                      <a:pt x="7" y="0"/>
                      <a:pt x="15" y="0"/>
                    </a:cubicBezTo>
                    <a:cubicBezTo>
                      <a:pt x="208" y="0"/>
                      <a:pt x="208" y="0"/>
                      <a:pt x="208" y="0"/>
                    </a:cubicBezTo>
                    <a:cubicBezTo>
                      <a:pt x="216" y="0"/>
                      <a:pt x="223" y="1"/>
                      <a:pt x="223" y="3"/>
                    </a:cubicBezTo>
                    <a:lnTo>
                      <a:pt x="223" y="46"/>
                    </a:lnTo>
                    <a:close/>
                  </a:path>
                </a:pathLst>
              </a:custGeom>
              <a:noFill/>
              <a:ln w="9525" cap="flat">
                <a:solidFill>
                  <a:srgbClr val="0078D7"/>
                </a:solidFill>
                <a:prstDash val="solid"/>
                <a:miter lim="800000"/>
                <a:headEnd/>
                <a:tailEnd/>
              </a:ln>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w="12700">
                    <a:solidFill>
                      <a:srgbClr val="505050"/>
                    </a:solidFill>
                  </a:ln>
                  <a:solidFill>
                    <a:srgbClr val="002050"/>
                  </a:solidFill>
                  <a:effectLst/>
                  <a:uLnTx/>
                  <a:uFillTx/>
                  <a:latin typeface="Segoe UI"/>
                  <a:ea typeface="+mn-ea"/>
                  <a:cs typeface="+mn-cs"/>
                </a:endParaRPr>
              </a:p>
            </p:txBody>
          </p:sp>
        </p:grpSp>
      </p:grpSp>
      <p:grpSp>
        <p:nvGrpSpPr>
          <p:cNvPr id="425" name="Group 424">
            <a:extLst>
              <a:ext uri="{FF2B5EF4-FFF2-40B4-BE49-F238E27FC236}">
                <a16:creationId xmlns:a16="http://schemas.microsoft.com/office/drawing/2014/main" id="{9C79C6DD-A2F2-4293-8B18-C5E8E0356E9B}"/>
              </a:ext>
            </a:extLst>
          </p:cNvPr>
          <p:cNvGrpSpPr/>
          <p:nvPr/>
        </p:nvGrpSpPr>
        <p:grpSpPr>
          <a:xfrm>
            <a:off x="655555" y="1162944"/>
            <a:ext cx="1234440" cy="1216413"/>
            <a:chOff x="227451" y="142875"/>
            <a:chExt cx="1371600" cy="1351570"/>
          </a:xfrm>
        </p:grpSpPr>
        <p:sp>
          <p:nvSpPr>
            <p:cNvPr id="426" name="Rectangle 425">
              <a:extLst>
                <a:ext uri="{FF2B5EF4-FFF2-40B4-BE49-F238E27FC236}">
                  <a16:creationId xmlns:a16="http://schemas.microsoft.com/office/drawing/2014/main" id="{0DC03DC0-EFDB-4E8F-B2B8-3482D04946E1}"/>
                </a:ext>
              </a:extLst>
            </p:cNvPr>
            <p:cNvSpPr/>
            <p:nvPr/>
          </p:nvSpPr>
          <p:spPr bwMode="auto">
            <a:xfrm flipH="1">
              <a:off x="227451" y="142875"/>
              <a:ext cx="1371600" cy="1351570"/>
            </a:xfrm>
            <a:prstGeom prst="rect">
              <a:avLst/>
            </a:prstGeom>
            <a:solidFill>
              <a:schemeClr val="bg1"/>
            </a:solidFill>
            <a:ln w="19050" cap="sq" cmpd="sng" algn="ctr">
              <a:solidFill>
                <a:srgbClr val="E6E6E6"/>
              </a:solidFill>
              <a:prstDash val="solid"/>
              <a:miter lim="800000"/>
              <a:headEnd type="none" w="med" len="med"/>
              <a:tailEnd type="none" w="med" len="med"/>
            </a:ln>
            <a:effectLst/>
          </p:spPr>
          <p:txBody>
            <a:bodyPr rot="0" spcFirstLastPara="0" vertOverflow="overflow" horzOverflow="overflow" vert="horz" wrap="square" lIns="363000" tIns="129066" rIns="0" bIns="129066" numCol="1" spcCol="0" rtlCol="0" fromWordArt="0" anchor="ctr" anchorCtr="0" forceAA="0" compatLnSpc="1">
              <a:prstTxWarp prst="textNoShape">
                <a:avLst/>
              </a:prstTxWarp>
              <a:noAutofit/>
            </a:bodyPr>
            <a:lstStyle/>
            <a:p>
              <a:pPr marL="0" marR="0" lvl="0" indent="0" algn="l" defTabSz="822534" rtl="0" eaLnBrk="1" fontAlgn="base" latinLnBrk="0" hangingPunct="1">
                <a:lnSpc>
                  <a:spcPct val="90000"/>
                </a:lnSpc>
                <a:spcBef>
                  <a:spcPct val="0"/>
                </a:spcBef>
                <a:spcAft>
                  <a:spcPct val="0"/>
                </a:spcAft>
                <a:buClrTx/>
                <a:buSzTx/>
                <a:buFontTx/>
                <a:buNone/>
                <a:tabLst/>
                <a:defRPr/>
              </a:pPr>
              <a:endParaRPr kumimoji="0" lang="en-US" sz="1410" b="0" i="0" u="none" strike="noStrike" kern="0" cap="none" spc="-44" normalizeH="0" baseline="0" noProof="0">
                <a:ln>
                  <a:noFill/>
                </a:ln>
                <a:solidFill>
                  <a:srgbClr val="353535"/>
                </a:solidFill>
                <a:effectLst/>
                <a:uLnTx/>
                <a:uFillTx/>
                <a:latin typeface="Segoe UI Semilight"/>
                <a:ea typeface="Segoe UI" panose="020B0502040204020203" pitchFamily="34" charset="0"/>
                <a:cs typeface="Segoe UI" panose="020B0502040204020203" pitchFamily="34" charset="0"/>
              </a:endParaRPr>
            </a:p>
          </p:txBody>
        </p:sp>
        <p:grpSp>
          <p:nvGrpSpPr>
            <p:cNvPr id="427" name="Group 426">
              <a:extLst>
                <a:ext uri="{FF2B5EF4-FFF2-40B4-BE49-F238E27FC236}">
                  <a16:creationId xmlns:a16="http://schemas.microsoft.com/office/drawing/2014/main" id="{0B1EA6E8-D0E0-4391-BF1E-DD4A85EA1D16}"/>
                </a:ext>
              </a:extLst>
            </p:cNvPr>
            <p:cNvGrpSpPr/>
            <p:nvPr/>
          </p:nvGrpSpPr>
          <p:grpSpPr>
            <a:xfrm>
              <a:off x="358981" y="1176619"/>
              <a:ext cx="959974" cy="228600"/>
              <a:chOff x="358981" y="1224358"/>
              <a:chExt cx="959974" cy="228600"/>
            </a:xfrm>
          </p:grpSpPr>
          <p:sp>
            <p:nvSpPr>
              <p:cNvPr id="442" name="TextBox 441">
                <a:extLst>
                  <a:ext uri="{FF2B5EF4-FFF2-40B4-BE49-F238E27FC236}">
                    <a16:creationId xmlns:a16="http://schemas.microsoft.com/office/drawing/2014/main" id="{8F823F39-F6B3-4995-93E4-9C034259622C}"/>
                  </a:ext>
                </a:extLst>
              </p:cNvPr>
              <p:cNvSpPr txBox="1"/>
              <p:nvPr/>
            </p:nvSpPr>
            <p:spPr>
              <a:xfrm>
                <a:off x="585279" y="1261296"/>
                <a:ext cx="733676" cy="166214"/>
              </a:xfrm>
              <a:prstGeom prst="rect">
                <a:avLst/>
              </a:prstGeom>
            </p:spPr>
            <p:txBody>
              <a:bodyPr wrap="none" lIns="41148"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1080" b="0" i="0" u="none" strike="noStrike" kern="100" cap="none" spc="0" normalizeH="0" baseline="0" noProof="0">
                    <a:ln>
                      <a:noFill/>
                    </a:ln>
                    <a:solidFill>
                      <a:srgbClr val="353535"/>
                    </a:solidFill>
                    <a:effectLst/>
                    <a:uLnTx/>
                    <a:uFillTx/>
                    <a:latin typeface="Segoe UI"/>
                    <a:ea typeface="ＭＳ Ｐゴシック" charset="0"/>
                    <a:cs typeface="+mn-cs"/>
                  </a:rPr>
                  <a:t>Google ID</a:t>
                </a:r>
              </a:p>
            </p:txBody>
          </p:sp>
          <p:pic>
            <p:nvPicPr>
              <p:cNvPr id="443" name="Picture 442">
                <a:extLst>
                  <a:ext uri="{FF2B5EF4-FFF2-40B4-BE49-F238E27FC236}">
                    <a16:creationId xmlns:a16="http://schemas.microsoft.com/office/drawing/2014/main" id="{A47E4A50-936B-4FC2-B506-766A6E5CE56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58981" y="1224358"/>
                <a:ext cx="228600" cy="228600"/>
              </a:xfrm>
              <a:prstGeom prst="rect">
                <a:avLst/>
              </a:prstGeom>
            </p:spPr>
          </p:pic>
        </p:grpSp>
        <p:grpSp>
          <p:nvGrpSpPr>
            <p:cNvPr id="428" name="Group 427">
              <a:extLst>
                <a:ext uri="{FF2B5EF4-FFF2-40B4-BE49-F238E27FC236}">
                  <a16:creationId xmlns:a16="http://schemas.microsoft.com/office/drawing/2014/main" id="{F8B93B1C-6E35-4F01-B928-B3504212156F}"/>
                </a:ext>
              </a:extLst>
            </p:cNvPr>
            <p:cNvGrpSpPr/>
            <p:nvPr/>
          </p:nvGrpSpPr>
          <p:grpSpPr>
            <a:xfrm>
              <a:off x="377825" y="879767"/>
              <a:ext cx="574221" cy="191060"/>
              <a:chOff x="377825" y="907298"/>
              <a:chExt cx="574221" cy="191060"/>
            </a:xfrm>
          </p:grpSpPr>
          <p:sp>
            <p:nvSpPr>
              <p:cNvPr id="440" name="TextBox 439">
                <a:extLst>
                  <a:ext uri="{FF2B5EF4-FFF2-40B4-BE49-F238E27FC236}">
                    <a16:creationId xmlns:a16="http://schemas.microsoft.com/office/drawing/2014/main" id="{41C149A1-DF44-4836-A862-853AD96F3F44}"/>
                  </a:ext>
                </a:extLst>
              </p:cNvPr>
              <p:cNvSpPr txBox="1"/>
              <p:nvPr/>
            </p:nvSpPr>
            <p:spPr>
              <a:xfrm>
                <a:off x="585279" y="919729"/>
                <a:ext cx="366767" cy="166214"/>
              </a:xfrm>
              <a:prstGeom prst="rect">
                <a:avLst/>
              </a:prstGeom>
            </p:spPr>
            <p:txBody>
              <a:bodyPr wrap="none" lIns="41148"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1080" b="0" i="0" u="none" strike="noStrike" kern="100" cap="none" spc="0" normalizeH="0" baseline="0" noProof="0">
                    <a:ln>
                      <a:noFill/>
                    </a:ln>
                    <a:solidFill>
                      <a:srgbClr val="353535"/>
                    </a:solidFill>
                    <a:effectLst/>
                    <a:uLnTx/>
                    <a:uFillTx/>
                    <a:latin typeface="Segoe UI"/>
                    <a:ea typeface="ＭＳ Ｐゴシック" charset="0"/>
                    <a:cs typeface="+mn-cs"/>
                  </a:rPr>
                  <a:t>MSA</a:t>
                </a:r>
              </a:p>
            </p:txBody>
          </p:sp>
          <p:pic>
            <p:nvPicPr>
              <p:cNvPr id="441" name="Picture 440">
                <a:extLst>
                  <a:ext uri="{FF2B5EF4-FFF2-40B4-BE49-F238E27FC236}">
                    <a16:creationId xmlns:a16="http://schemas.microsoft.com/office/drawing/2014/main" id="{77E3B453-0359-4DD6-95D0-1827F5D917C2}"/>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377825" y="907298"/>
                <a:ext cx="190912" cy="191060"/>
              </a:xfrm>
              <a:prstGeom prst="rect">
                <a:avLst/>
              </a:prstGeom>
            </p:spPr>
          </p:pic>
        </p:grpSp>
        <p:grpSp>
          <p:nvGrpSpPr>
            <p:cNvPr id="429" name="Group 428">
              <a:extLst>
                <a:ext uri="{FF2B5EF4-FFF2-40B4-BE49-F238E27FC236}">
                  <a16:creationId xmlns:a16="http://schemas.microsoft.com/office/drawing/2014/main" id="{A4D0A34F-70ED-4DFF-9156-790DC7A22DC8}"/>
                </a:ext>
              </a:extLst>
            </p:cNvPr>
            <p:cNvGrpSpPr/>
            <p:nvPr/>
          </p:nvGrpSpPr>
          <p:grpSpPr>
            <a:xfrm>
              <a:off x="368300" y="251062"/>
              <a:ext cx="911877" cy="209962"/>
              <a:chOff x="368300" y="251062"/>
              <a:chExt cx="911877" cy="209962"/>
            </a:xfrm>
          </p:grpSpPr>
          <p:sp>
            <p:nvSpPr>
              <p:cNvPr id="433" name="TextBox 432">
                <a:extLst>
                  <a:ext uri="{FF2B5EF4-FFF2-40B4-BE49-F238E27FC236}">
                    <a16:creationId xmlns:a16="http://schemas.microsoft.com/office/drawing/2014/main" id="{DC4764EC-85F3-4E08-B1A2-969EF9D096BF}"/>
                  </a:ext>
                </a:extLst>
              </p:cNvPr>
              <p:cNvSpPr txBox="1"/>
              <p:nvPr/>
            </p:nvSpPr>
            <p:spPr>
              <a:xfrm>
                <a:off x="594803" y="270176"/>
                <a:ext cx="685374" cy="166214"/>
              </a:xfrm>
              <a:prstGeom prst="rect">
                <a:avLst/>
              </a:prstGeom>
            </p:spPr>
            <p:txBody>
              <a:bodyPr wrap="none" lIns="41148"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1080" b="0" i="0" u="none" strike="noStrike" kern="100" cap="none" spc="0" normalizeH="0" baseline="0" noProof="0">
                    <a:ln>
                      <a:noFill/>
                    </a:ln>
                    <a:solidFill>
                      <a:srgbClr val="353535"/>
                    </a:solidFill>
                    <a:effectLst/>
                    <a:uLnTx/>
                    <a:uFillTx/>
                    <a:latin typeface="Segoe UI"/>
                    <a:ea typeface="ＭＳ Ｐゴシック" charset="0"/>
                    <a:cs typeface="+mn-cs"/>
                  </a:rPr>
                  <a:t>Azure AD</a:t>
                </a:r>
              </a:p>
            </p:txBody>
          </p:sp>
          <p:grpSp>
            <p:nvGrpSpPr>
              <p:cNvPr id="434" name="Group 433">
                <a:extLst>
                  <a:ext uri="{FF2B5EF4-FFF2-40B4-BE49-F238E27FC236}">
                    <a16:creationId xmlns:a16="http://schemas.microsoft.com/office/drawing/2014/main" id="{932CCC82-FFE0-4A55-97B5-3D099A22FEA0}"/>
                  </a:ext>
                </a:extLst>
              </p:cNvPr>
              <p:cNvGrpSpPr/>
              <p:nvPr/>
            </p:nvGrpSpPr>
            <p:grpSpPr>
              <a:xfrm>
                <a:off x="368300" y="251062"/>
                <a:ext cx="209962" cy="209962"/>
                <a:chOff x="372044" y="251062"/>
                <a:chExt cx="209962" cy="209962"/>
              </a:xfrm>
            </p:grpSpPr>
            <p:sp>
              <p:nvSpPr>
                <p:cNvPr id="435" name="Oval 434">
                  <a:extLst>
                    <a:ext uri="{FF2B5EF4-FFF2-40B4-BE49-F238E27FC236}">
                      <a16:creationId xmlns:a16="http://schemas.microsoft.com/office/drawing/2014/main" id="{051C791C-3CAB-49C7-A617-C4115302E411}"/>
                    </a:ext>
                  </a:extLst>
                </p:cNvPr>
                <p:cNvSpPr/>
                <p:nvPr/>
              </p:nvSpPr>
              <p:spPr bwMode="auto">
                <a:xfrm>
                  <a:off x="372044" y="251062"/>
                  <a:ext cx="209962" cy="209962"/>
                </a:xfrm>
                <a:prstGeom prst="ellipse">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1973" rIns="0" bIns="41973" numCol="1" rtlCol="0" anchor="ctr" anchorCtr="0" compatLnSpc="1">
                  <a:prstTxWarp prst="textNoShape">
                    <a:avLst/>
                  </a:prstTxWarp>
                </a:bodyPr>
                <a:lstStyle/>
                <a:p>
                  <a:pPr marL="0" marR="0" lvl="0" indent="0" algn="ctr" defTabSz="839225" rtl="0" eaLnBrk="1" fontAlgn="base" latinLnBrk="0" hangingPunct="1">
                    <a:lnSpc>
                      <a:spcPct val="100000"/>
                    </a:lnSpc>
                    <a:spcBef>
                      <a:spcPct val="0"/>
                    </a:spcBef>
                    <a:spcAft>
                      <a:spcPct val="0"/>
                    </a:spcAft>
                    <a:buClrTx/>
                    <a:buSzTx/>
                    <a:buFontTx/>
                    <a:buNone/>
                    <a:tabLst/>
                    <a:defRPr/>
                  </a:pPr>
                  <a:endParaRPr kumimoji="0" lang="en-US" sz="144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436" name="Graphic 382">
                  <a:extLst>
                    <a:ext uri="{FF2B5EF4-FFF2-40B4-BE49-F238E27FC236}">
                      <a16:creationId xmlns:a16="http://schemas.microsoft.com/office/drawing/2014/main" id="{250AA37D-D106-4880-9CA5-F4CD9143A437}"/>
                    </a:ext>
                  </a:extLst>
                </p:cNvPr>
                <p:cNvGrpSpPr/>
                <p:nvPr/>
              </p:nvGrpSpPr>
              <p:grpSpPr>
                <a:xfrm>
                  <a:off x="429400" y="277462"/>
                  <a:ext cx="95250" cy="157163"/>
                  <a:chOff x="419019" y="270731"/>
                  <a:chExt cx="95250" cy="157163"/>
                </a:xfrm>
              </p:grpSpPr>
              <p:sp>
                <p:nvSpPr>
                  <p:cNvPr id="437" name="Freeform: Shape 436">
                    <a:extLst>
                      <a:ext uri="{FF2B5EF4-FFF2-40B4-BE49-F238E27FC236}">
                        <a16:creationId xmlns:a16="http://schemas.microsoft.com/office/drawing/2014/main" id="{E7996F0C-A470-4B60-B8E5-7579990033E6}"/>
                      </a:ext>
                    </a:extLst>
                  </p:cNvPr>
                  <p:cNvSpPr/>
                  <p:nvPr/>
                </p:nvSpPr>
                <p:spPr>
                  <a:xfrm>
                    <a:off x="419019" y="270731"/>
                    <a:ext cx="95250" cy="157163"/>
                  </a:xfrm>
                  <a:custGeom>
                    <a:avLst/>
                    <a:gdLst>
                      <a:gd name="connsiteX0" fmla="*/ 97039 w 95250"/>
                      <a:gd name="connsiteY0" fmla="*/ 141622 h 157162"/>
                      <a:gd name="connsiteX1" fmla="*/ 97039 w 95250"/>
                      <a:gd name="connsiteY1" fmla="*/ 41610 h 157162"/>
                      <a:gd name="connsiteX2" fmla="*/ 83348 w 95250"/>
                      <a:gd name="connsiteY2" fmla="*/ 27322 h 157162"/>
                      <a:gd name="connsiteX3" fmla="*/ 82752 w 95250"/>
                      <a:gd name="connsiteY3" fmla="*/ 27322 h 157162"/>
                      <a:gd name="connsiteX4" fmla="*/ 63702 w 95250"/>
                      <a:gd name="connsiteY4" fmla="*/ 27322 h 157162"/>
                      <a:gd name="connsiteX5" fmla="*/ 63702 w 95250"/>
                      <a:gd name="connsiteY5" fmla="*/ 13035 h 157162"/>
                      <a:gd name="connsiteX6" fmla="*/ 73227 w 95250"/>
                      <a:gd name="connsiteY6" fmla="*/ 8272 h 157162"/>
                      <a:gd name="connsiteX7" fmla="*/ 68217 w 95250"/>
                      <a:gd name="connsiteY7" fmla="*/ 1786 h 157162"/>
                      <a:gd name="connsiteX8" fmla="*/ 49414 w 95250"/>
                      <a:gd name="connsiteY8" fmla="*/ 13035 h 157162"/>
                      <a:gd name="connsiteX9" fmla="*/ 30698 w 95250"/>
                      <a:gd name="connsiteY9" fmla="*/ 1834 h 157162"/>
                      <a:gd name="connsiteX10" fmla="*/ 25602 w 95250"/>
                      <a:gd name="connsiteY10" fmla="*/ 8272 h 157162"/>
                      <a:gd name="connsiteX11" fmla="*/ 35127 w 95250"/>
                      <a:gd name="connsiteY11" fmla="*/ 13035 h 157162"/>
                      <a:gd name="connsiteX12" fmla="*/ 35127 w 95250"/>
                      <a:gd name="connsiteY12" fmla="*/ 27322 h 157162"/>
                      <a:gd name="connsiteX13" fmla="*/ 16077 w 95250"/>
                      <a:gd name="connsiteY13" fmla="*/ 27322 h 157162"/>
                      <a:gd name="connsiteX14" fmla="*/ 1789 w 95250"/>
                      <a:gd name="connsiteY14" fmla="*/ 41013 h 157162"/>
                      <a:gd name="connsiteX15" fmla="*/ 1789 w 95250"/>
                      <a:gd name="connsiteY15" fmla="*/ 41610 h 157162"/>
                      <a:gd name="connsiteX16" fmla="*/ 1789 w 95250"/>
                      <a:gd name="connsiteY16" fmla="*/ 141622 h 157162"/>
                      <a:gd name="connsiteX17" fmla="*/ 15480 w 95250"/>
                      <a:gd name="connsiteY17" fmla="*/ 155910 h 157162"/>
                      <a:gd name="connsiteX18" fmla="*/ 16077 w 95250"/>
                      <a:gd name="connsiteY18" fmla="*/ 155910 h 157162"/>
                      <a:gd name="connsiteX19" fmla="*/ 82752 w 95250"/>
                      <a:gd name="connsiteY19" fmla="*/ 155910 h 157162"/>
                      <a:gd name="connsiteX20" fmla="*/ 97039 w 95250"/>
                      <a:gd name="connsiteY20" fmla="*/ 142219 h 157162"/>
                      <a:gd name="connsiteX21" fmla="*/ 97039 w 95250"/>
                      <a:gd name="connsiteY21" fmla="*/ 141622 h 157162"/>
                      <a:gd name="connsiteX22" fmla="*/ 82752 w 95250"/>
                      <a:gd name="connsiteY22" fmla="*/ 146385 h 157162"/>
                      <a:gd name="connsiteX23" fmla="*/ 16077 w 95250"/>
                      <a:gd name="connsiteY23" fmla="*/ 146385 h 157162"/>
                      <a:gd name="connsiteX24" fmla="*/ 11314 w 95250"/>
                      <a:gd name="connsiteY24" fmla="*/ 141825 h 157162"/>
                      <a:gd name="connsiteX25" fmla="*/ 11314 w 95250"/>
                      <a:gd name="connsiteY25" fmla="*/ 141622 h 157162"/>
                      <a:gd name="connsiteX26" fmla="*/ 11314 w 95250"/>
                      <a:gd name="connsiteY26" fmla="*/ 41610 h 157162"/>
                      <a:gd name="connsiteX27" fmla="*/ 15874 w 95250"/>
                      <a:gd name="connsiteY27" fmla="*/ 36847 h 157162"/>
                      <a:gd name="connsiteX28" fmla="*/ 16077 w 95250"/>
                      <a:gd name="connsiteY28" fmla="*/ 36847 h 157162"/>
                      <a:gd name="connsiteX29" fmla="*/ 44652 w 95250"/>
                      <a:gd name="connsiteY29" fmla="*/ 36847 h 157162"/>
                      <a:gd name="connsiteX30" fmla="*/ 44652 w 95250"/>
                      <a:gd name="connsiteY30" fmla="*/ 22560 h 157162"/>
                      <a:gd name="connsiteX31" fmla="*/ 54177 w 95250"/>
                      <a:gd name="connsiteY31" fmla="*/ 22560 h 157162"/>
                      <a:gd name="connsiteX32" fmla="*/ 54177 w 95250"/>
                      <a:gd name="connsiteY32" fmla="*/ 36847 h 157162"/>
                      <a:gd name="connsiteX33" fmla="*/ 82752 w 95250"/>
                      <a:gd name="connsiteY33" fmla="*/ 36847 h 157162"/>
                      <a:gd name="connsiteX34" fmla="*/ 87514 w 95250"/>
                      <a:gd name="connsiteY34" fmla="*/ 41408 h 157162"/>
                      <a:gd name="connsiteX35" fmla="*/ 87514 w 95250"/>
                      <a:gd name="connsiteY35" fmla="*/ 41610 h 157162"/>
                      <a:gd name="connsiteX36" fmla="*/ 87514 w 95250"/>
                      <a:gd name="connsiteY36" fmla="*/ 141622 h 157162"/>
                      <a:gd name="connsiteX37" fmla="*/ 82954 w 95250"/>
                      <a:gd name="connsiteY37" fmla="*/ 146385 h 157162"/>
                      <a:gd name="connsiteX38" fmla="*/ 82752 w 95250"/>
                      <a:gd name="connsiteY38" fmla="*/ 146385 h 15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5250" h="157162">
                        <a:moveTo>
                          <a:pt x="97039" y="141622"/>
                        </a:moveTo>
                        <a:lnTo>
                          <a:pt x="97039" y="41610"/>
                        </a:lnTo>
                        <a:cubicBezTo>
                          <a:pt x="97204" y="33884"/>
                          <a:pt x="91075" y="27487"/>
                          <a:pt x="83348" y="27322"/>
                        </a:cubicBezTo>
                        <a:cubicBezTo>
                          <a:pt x="83150" y="27318"/>
                          <a:pt x="82951" y="27318"/>
                          <a:pt x="82752" y="27322"/>
                        </a:cubicBezTo>
                        <a:lnTo>
                          <a:pt x="63702" y="27322"/>
                        </a:lnTo>
                        <a:lnTo>
                          <a:pt x="63702" y="13035"/>
                        </a:lnTo>
                        <a:lnTo>
                          <a:pt x="73227" y="8272"/>
                        </a:lnTo>
                        <a:lnTo>
                          <a:pt x="68217" y="1786"/>
                        </a:lnTo>
                        <a:lnTo>
                          <a:pt x="49414" y="13035"/>
                        </a:lnTo>
                        <a:lnTo>
                          <a:pt x="30698" y="1834"/>
                        </a:lnTo>
                        <a:lnTo>
                          <a:pt x="25602" y="8272"/>
                        </a:lnTo>
                        <a:lnTo>
                          <a:pt x="35127" y="13035"/>
                        </a:lnTo>
                        <a:lnTo>
                          <a:pt x="35127" y="27322"/>
                        </a:lnTo>
                        <a:lnTo>
                          <a:pt x="16077" y="27322"/>
                        </a:lnTo>
                        <a:cubicBezTo>
                          <a:pt x="8351" y="27158"/>
                          <a:pt x="1954" y="33287"/>
                          <a:pt x="1789" y="41013"/>
                        </a:cubicBezTo>
                        <a:cubicBezTo>
                          <a:pt x="1785" y="41212"/>
                          <a:pt x="1785" y="41411"/>
                          <a:pt x="1789" y="41610"/>
                        </a:cubicBezTo>
                        <a:lnTo>
                          <a:pt x="1789" y="141622"/>
                        </a:lnTo>
                        <a:cubicBezTo>
                          <a:pt x="1624" y="149348"/>
                          <a:pt x="7754" y="155745"/>
                          <a:pt x="15480" y="155910"/>
                        </a:cubicBezTo>
                        <a:cubicBezTo>
                          <a:pt x="15679" y="155914"/>
                          <a:pt x="15878" y="155914"/>
                          <a:pt x="16077" y="155910"/>
                        </a:cubicBezTo>
                        <a:lnTo>
                          <a:pt x="82752" y="155910"/>
                        </a:lnTo>
                        <a:cubicBezTo>
                          <a:pt x="90477" y="156075"/>
                          <a:pt x="96874" y="149945"/>
                          <a:pt x="97039" y="142219"/>
                        </a:cubicBezTo>
                        <a:cubicBezTo>
                          <a:pt x="97043" y="142021"/>
                          <a:pt x="97043" y="141822"/>
                          <a:pt x="97039" y="141622"/>
                        </a:cubicBezTo>
                        <a:close/>
                        <a:moveTo>
                          <a:pt x="82752" y="146385"/>
                        </a:moveTo>
                        <a:lnTo>
                          <a:pt x="16077" y="146385"/>
                        </a:lnTo>
                        <a:cubicBezTo>
                          <a:pt x="13502" y="146441"/>
                          <a:pt x="11370" y="144399"/>
                          <a:pt x="11314" y="141825"/>
                        </a:cubicBezTo>
                        <a:cubicBezTo>
                          <a:pt x="11313" y="141757"/>
                          <a:pt x="11313" y="141690"/>
                          <a:pt x="11314" y="141622"/>
                        </a:cubicBezTo>
                        <a:lnTo>
                          <a:pt x="11314" y="41610"/>
                        </a:lnTo>
                        <a:cubicBezTo>
                          <a:pt x="11258" y="39035"/>
                          <a:pt x="13300" y="36903"/>
                          <a:pt x="15874" y="36847"/>
                        </a:cubicBezTo>
                        <a:cubicBezTo>
                          <a:pt x="15942" y="36846"/>
                          <a:pt x="16009" y="36846"/>
                          <a:pt x="16077" y="36847"/>
                        </a:cubicBezTo>
                        <a:lnTo>
                          <a:pt x="44652" y="36847"/>
                        </a:lnTo>
                        <a:lnTo>
                          <a:pt x="44652" y="22560"/>
                        </a:lnTo>
                        <a:lnTo>
                          <a:pt x="54177" y="22560"/>
                        </a:lnTo>
                        <a:lnTo>
                          <a:pt x="54177" y="36847"/>
                        </a:lnTo>
                        <a:lnTo>
                          <a:pt x="82752" y="36847"/>
                        </a:lnTo>
                        <a:cubicBezTo>
                          <a:pt x="85326" y="36792"/>
                          <a:pt x="87458" y="38833"/>
                          <a:pt x="87514" y="41408"/>
                        </a:cubicBezTo>
                        <a:cubicBezTo>
                          <a:pt x="87516" y="41475"/>
                          <a:pt x="87516" y="41542"/>
                          <a:pt x="87514" y="41610"/>
                        </a:cubicBezTo>
                        <a:lnTo>
                          <a:pt x="87514" y="141622"/>
                        </a:lnTo>
                        <a:cubicBezTo>
                          <a:pt x="87570" y="144197"/>
                          <a:pt x="85528" y="146329"/>
                          <a:pt x="82954" y="146385"/>
                        </a:cubicBezTo>
                        <a:cubicBezTo>
                          <a:pt x="82886" y="146386"/>
                          <a:pt x="82819" y="146386"/>
                          <a:pt x="82752" y="146385"/>
                        </a:cubicBezTo>
                        <a:close/>
                      </a:path>
                    </a:pathLst>
                  </a:custGeom>
                  <a:solidFill>
                    <a:schemeClr val="accent1"/>
                  </a:solidFill>
                  <a:ln w="4763" cap="flat">
                    <a:noFill/>
                    <a:prstDash val="solid"/>
                    <a:miter/>
                  </a:ln>
                </p:spPr>
                <p:txBody>
                  <a:bodyPr rtlCol="0" anchor="ctr"/>
                  <a:lstStyle/>
                  <a:p>
                    <a:pPr marL="0" marR="0" lvl="0" indent="0" algn="l" defTabSz="822930" rtl="0" eaLnBrk="1" fontAlgn="auto" latinLnBrk="0" hangingPunct="1">
                      <a:lnSpc>
                        <a:spcPct val="100000"/>
                      </a:lnSpc>
                      <a:spcBef>
                        <a:spcPts val="0"/>
                      </a:spcBef>
                      <a:spcAft>
                        <a:spcPts val="0"/>
                      </a:spcAft>
                      <a:buClrTx/>
                      <a:buSzTx/>
                      <a:buFontTx/>
                      <a:buNone/>
                      <a:tabLst/>
                      <a:defRPr/>
                    </a:pPr>
                    <a:endParaRPr kumimoji="0" lang="en-US" sz="1589" b="0" i="0" u="none" strike="noStrike" kern="1200" cap="none" spc="0" normalizeH="0" baseline="0" noProof="0">
                      <a:ln>
                        <a:noFill/>
                      </a:ln>
                      <a:solidFill>
                        <a:srgbClr val="000000"/>
                      </a:solidFill>
                      <a:effectLst/>
                      <a:uLnTx/>
                      <a:uFillTx/>
                      <a:latin typeface="Segoe UI"/>
                      <a:ea typeface="+mn-ea"/>
                      <a:cs typeface="+mn-cs"/>
                    </a:endParaRPr>
                  </a:p>
                </p:txBody>
              </p:sp>
              <p:sp>
                <p:nvSpPr>
                  <p:cNvPr id="438" name="Freeform: Shape 437">
                    <a:extLst>
                      <a:ext uri="{FF2B5EF4-FFF2-40B4-BE49-F238E27FC236}">
                        <a16:creationId xmlns:a16="http://schemas.microsoft.com/office/drawing/2014/main" id="{E1D19E12-62F7-40D5-BA9A-3CD130E46CA4}"/>
                      </a:ext>
                    </a:extLst>
                  </p:cNvPr>
                  <p:cNvSpPr/>
                  <p:nvPr/>
                </p:nvSpPr>
                <p:spPr>
                  <a:xfrm>
                    <a:off x="436953" y="327344"/>
                    <a:ext cx="61913" cy="66675"/>
                  </a:xfrm>
                  <a:custGeom>
                    <a:avLst/>
                    <a:gdLst>
                      <a:gd name="connsiteX0" fmla="*/ 44653 w 61912"/>
                      <a:gd name="connsiteY0" fmla="*/ 39384 h 66675"/>
                      <a:gd name="connsiteX1" fmla="*/ 47968 w 61912"/>
                      <a:gd name="connsiteY1" fmla="*/ 9719 h 66675"/>
                      <a:gd name="connsiteX2" fmla="*/ 18302 w 61912"/>
                      <a:gd name="connsiteY2" fmla="*/ 6404 h 66675"/>
                      <a:gd name="connsiteX3" fmla="*/ 14988 w 61912"/>
                      <a:gd name="connsiteY3" fmla="*/ 36070 h 66675"/>
                      <a:gd name="connsiteX4" fmla="*/ 18302 w 61912"/>
                      <a:gd name="connsiteY4" fmla="*/ 39384 h 66675"/>
                      <a:gd name="connsiteX5" fmla="*/ 1786 w 61912"/>
                      <a:gd name="connsiteY5" fmla="*/ 65959 h 66675"/>
                      <a:gd name="connsiteX6" fmla="*/ 9658 w 61912"/>
                      <a:gd name="connsiteY6" fmla="*/ 65959 h 66675"/>
                      <a:gd name="connsiteX7" fmla="*/ 31483 w 61912"/>
                      <a:gd name="connsiteY7" fmla="*/ 44135 h 66675"/>
                      <a:gd name="connsiteX8" fmla="*/ 53307 w 61912"/>
                      <a:gd name="connsiteY8" fmla="*/ 65959 h 66675"/>
                      <a:gd name="connsiteX9" fmla="*/ 61179 w 61912"/>
                      <a:gd name="connsiteY9" fmla="*/ 65959 h 66675"/>
                      <a:gd name="connsiteX10" fmla="*/ 44653 w 61912"/>
                      <a:gd name="connsiteY10" fmla="*/ 39384 h 66675"/>
                      <a:gd name="connsiteX11" fmla="*/ 18240 w 61912"/>
                      <a:gd name="connsiteY11" fmla="*/ 23025 h 66675"/>
                      <a:gd name="connsiteX12" fmla="*/ 31480 w 61912"/>
                      <a:gd name="connsiteY12" fmla="*/ 9795 h 66675"/>
                      <a:gd name="connsiteX13" fmla="*/ 44710 w 61912"/>
                      <a:gd name="connsiteY13" fmla="*/ 23035 h 66675"/>
                      <a:gd name="connsiteX14" fmla="*/ 31480 w 61912"/>
                      <a:gd name="connsiteY14" fmla="*/ 36265 h 66675"/>
                      <a:gd name="connsiteX15" fmla="*/ 18245 w 61912"/>
                      <a:gd name="connsiteY15" fmla="*/ 2302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1912" h="66675">
                        <a:moveTo>
                          <a:pt x="44653" y="39384"/>
                        </a:moveTo>
                        <a:cubicBezTo>
                          <a:pt x="53761" y="32108"/>
                          <a:pt x="55245" y="18826"/>
                          <a:pt x="47968" y="9719"/>
                        </a:cubicBezTo>
                        <a:cubicBezTo>
                          <a:pt x="40691" y="612"/>
                          <a:pt x="27410" y="-873"/>
                          <a:pt x="18302" y="6404"/>
                        </a:cubicBezTo>
                        <a:cubicBezTo>
                          <a:pt x="9195" y="13680"/>
                          <a:pt x="7711" y="26962"/>
                          <a:pt x="14988" y="36070"/>
                        </a:cubicBezTo>
                        <a:cubicBezTo>
                          <a:pt x="15966" y="37294"/>
                          <a:pt x="17078" y="38406"/>
                          <a:pt x="18302" y="39384"/>
                        </a:cubicBezTo>
                        <a:cubicBezTo>
                          <a:pt x="8200" y="44390"/>
                          <a:pt x="1802" y="54685"/>
                          <a:pt x="1786" y="65959"/>
                        </a:cubicBezTo>
                        <a:lnTo>
                          <a:pt x="9658" y="65959"/>
                        </a:lnTo>
                        <a:cubicBezTo>
                          <a:pt x="9658" y="53906"/>
                          <a:pt x="19430" y="44135"/>
                          <a:pt x="31483" y="44135"/>
                        </a:cubicBezTo>
                        <a:cubicBezTo>
                          <a:pt x="43535" y="44135"/>
                          <a:pt x="53307" y="53906"/>
                          <a:pt x="53307" y="65959"/>
                        </a:cubicBezTo>
                        <a:lnTo>
                          <a:pt x="61179" y="65959"/>
                        </a:lnTo>
                        <a:cubicBezTo>
                          <a:pt x="61161" y="54682"/>
                          <a:pt x="54760" y="44388"/>
                          <a:pt x="44653" y="39384"/>
                        </a:cubicBezTo>
                        <a:close/>
                        <a:moveTo>
                          <a:pt x="18240" y="23025"/>
                        </a:moveTo>
                        <a:cubicBezTo>
                          <a:pt x="18243" y="15716"/>
                          <a:pt x="24171" y="9792"/>
                          <a:pt x="31480" y="9795"/>
                        </a:cubicBezTo>
                        <a:cubicBezTo>
                          <a:pt x="38790" y="9798"/>
                          <a:pt x="44713" y="15725"/>
                          <a:pt x="44710" y="23035"/>
                        </a:cubicBezTo>
                        <a:cubicBezTo>
                          <a:pt x="44707" y="30341"/>
                          <a:pt x="38786" y="36262"/>
                          <a:pt x="31480" y="36265"/>
                        </a:cubicBezTo>
                        <a:cubicBezTo>
                          <a:pt x="24173" y="36255"/>
                          <a:pt x="18253" y="30332"/>
                          <a:pt x="18245" y="23025"/>
                        </a:cubicBezTo>
                        <a:close/>
                      </a:path>
                    </a:pathLst>
                  </a:custGeom>
                  <a:solidFill>
                    <a:schemeClr val="accent1"/>
                  </a:solidFill>
                  <a:ln w="4763" cap="flat">
                    <a:noFill/>
                    <a:prstDash val="solid"/>
                    <a:miter/>
                  </a:ln>
                </p:spPr>
                <p:txBody>
                  <a:bodyPr rtlCol="0" anchor="ctr"/>
                  <a:lstStyle/>
                  <a:p>
                    <a:pPr marL="0" marR="0" lvl="0" indent="0" algn="l" defTabSz="822930" rtl="0" eaLnBrk="1" fontAlgn="auto" latinLnBrk="0" hangingPunct="1">
                      <a:lnSpc>
                        <a:spcPct val="100000"/>
                      </a:lnSpc>
                      <a:spcBef>
                        <a:spcPts val="0"/>
                      </a:spcBef>
                      <a:spcAft>
                        <a:spcPts val="0"/>
                      </a:spcAft>
                      <a:buClrTx/>
                      <a:buSzTx/>
                      <a:buFontTx/>
                      <a:buNone/>
                      <a:tabLst/>
                      <a:defRPr/>
                    </a:pPr>
                    <a:endParaRPr kumimoji="0" lang="en-US" sz="1589" b="0" i="0" u="none" strike="noStrike" kern="1200" cap="none" spc="0" normalizeH="0" baseline="0" noProof="0">
                      <a:ln>
                        <a:noFill/>
                      </a:ln>
                      <a:solidFill>
                        <a:srgbClr val="000000"/>
                      </a:solidFill>
                      <a:effectLst/>
                      <a:uLnTx/>
                      <a:uFillTx/>
                      <a:latin typeface="Segoe UI"/>
                      <a:ea typeface="+mn-ea"/>
                      <a:cs typeface="+mn-cs"/>
                    </a:endParaRPr>
                  </a:p>
                </p:txBody>
              </p:sp>
              <p:sp>
                <p:nvSpPr>
                  <p:cNvPr id="439" name="Freeform: Shape 438">
                    <a:extLst>
                      <a:ext uri="{FF2B5EF4-FFF2-40B4-BE49-F238E27FC236}">
                        <a16:creationId xmlns:a16="http://schemas.microsoft.com/office/drawing/2014/main" id="{94AE79A7-4DB5-461E-A679-4FD393C45C0B}"/>
                      </a:ext>
                    </a:extLst>
                  </p:cNvPr>
                  <p:cNvSpPr/>
                  <p:nvPr/>
                </p:nvSpPr>
                <p:spPr>
                  <a:xfrm>
                    <a:off x="452360" y="310555"/>
                    <a:ext cx="28575" cy="9525"/>
                  </a:xfrm>
                  <a:custGeom>
                    <a:avLst/>
                    <a:gdLst>
                      <a:gd name="connsiteX0" fmla="*/ 25598 w 28575"/>
                      <a:gd name="connsiteY0" fmla="*/ 1786 h 9525"/>
                      <a:gd name="connsiteX1" fmla="*/ 30361 w 28575"/>
                      <a:gd name="connsiteY1" fmla="*/ 6548 h 9525"/>
                      <a:gd name="connsiteX2" fmla="*/ 30361 w 28575"/>
                      <a:gd name="connsiteY2" fmla="*/ 6548 h 9525"/>
                      <a:gd name="connsiteX3" fmla="*/ 25598 w 28575"/>
                      <a:gd name="connsiteY3" fmla="*/ 11311 h 9525"/>
                      <a:gd name="connsiteX4" fmla="*/ 6548 w 28575"/>
                      <a:gd name="connsiteY4" fmla="*/ 11311 h 9525"/>
                      <a:gd name="connsiteX5" fmla="*/ 1786 w 28575"/>
                      <a:gd name="connsiteY5" fmla="*/ 6548 h 9525"/>
                      <a:gd name="connsiteX6" fmla="*/ 1786 w 28575"/>
                      <a:gd name="connsiteY6" fmla="*/ 6548 h 9525"/>
                      <a:gd name="connsiteX7" fmla="*/ 6548 w 28575"/>
                      <a:gd name="connsiteY7" fmla="*/ 1786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 h="9525">
                        <a:moveTo>
                          <a:pt x="25598" y="1786"/>
                        </a:moveTo>
                        <a:cubicBezTo>
                          <a:pt x="28229" y="1786"/>
                          <a:pt x="30361" y="3918"/>
                          <a:pt x="30361" y="6548"/>
                        </a:cubicBezTo>
                        <a:lnTo>
                          <a:pt x="30361" y="6548"/>
                        </a:lnTo>
                        <a:cubicBezTo>
                          <a:pt x="30361" y="9179"/>
                          <a:pt x="28229" y="11311"/>
                          <a:pt x="25598" y="11311"/>
                        </a:cubicBezTo>
                        <a:lnTo>
                          <a:pt x="6548" y="11311"/>
                        </a:lnTo>
                        <a:cubicBezTo>
                          <a:pt x="3918" y="11311"/>
                          <a:pt x="1786" y="9179"/>
                          <a:pt x="1786" y="6548"/>
                        </a:cubicBezTo>
                        <a:lnTo>
                          <a:pt x="1786" y="6548"/>
                        </a:lnTo>
                        <a:cubicBezTo>
                          <a:pt x="1786" y="3918"/>
                          <a:pt x="3918" y="1786"/>
                          <a:pt x="6548" y="1786"/>
                        </a:cubicBezTo>
                        <a:close/>
                      </a:path>
                    </a:pathLst>
                  </a:custGeom>
                  <a:solidFill>
                    <a:schemeClr val="accent1"/>
                  </a:solidFill>
                  <a:ln w="4763" cap="flat">
                    <a:noFill/>
                    <a:prstDash val="solid"/>
                    <a:miter/>
                  </a:ln>
                </p:spPr>
                <p:txBody>
                  <a:bodyPr rtlCol="0" anchor="ctr"/>
                  <a:lstStyle/>
                  <a:p>
                    <a:pPr marL="0" marR="0" lvl="0" indent="0" algn="l" defTabSz="822930" rtl="0" eaLnBrk="1" fontAlgn="auto" latinLnBrk="0" hangingPunct="1">
                      <a:lnSpc>
                        <a:spcPct val="100000"/>
                      </a:lnSpc>
                      <a:spcBef>
                        <a:spcPts val="0"/>
                      </a:spcBef>
                      <a:spcAft>
                        <a:spcPts val="0"/>
                      </a:spcAft>
                      <a:buClrTx/>
                      <a:buSzTx/>
                      <a:buFontTx/>
                      <a:buNone/>
                      <a:tabLst/>
                      <a:defRPr/>
                    </a:pPr>
                    <a:endParaRPr kumimoji="0" lang="en-US" sz="1589" b="0" i="0" u="none" strike="noStrike" kern="1200" cap="none" spc="0" normalizeH="0" baseline="0" noProof="0">
                      <a:ln>
                        <a:noFill/>
                      </a:ln>
                      <a:solidFill>
                        <a:srgbClr val="000000"/>
                      </a:solidFill>
                      <a:effectLst/>
                      <a:uLnTx/>
                      <a:uFillTx/>
                      <a:latin typeface="Segoe UI"/>
                      <a:ea typeface="+mn-ea"/>
                      <a:cs typeface="+mn-cs"/>
                    </a:endParaRPr>
                  </a:p>
                </p:txBody>
              </p:sp>
            </p:grpSp>
          </p:grpSp>
        </p:grpSp>
        <p:grpSp>
          <p:nvGrpSpPr>
            <p:cNvPr id="430" name="Group 429">
              <a:extLst>
                <a:ext uri="{FF2B5EF4-FFF2-40B4-BE49-F238E27FC236}">
                  <a16:creationId xmlns:a16="http://schemas.microsoft.com/office/drawing/2014/main" id="{46C74B77-98CD-4EF4-893E-79202C06C9D2}"/>
                </a:ext>
              </a:extLst>
            </p:cNvPr>
            <p:cNvGrpSpPr/>
            <p:nvPr/>
          </p:nvGrpSpPr>
          <p:grpSpPr>
            <a:xfrm>
              <a:off x="384901" y="545850"/>
              <a:ext cx="609679" cy="207176"/>
              <a:chOff x="384901" y="555169"/>
              <a:chExt cx="609679" cy="207176"/>
            </a:xfrm>
          </p:grpSpPr>
          <p:sp>
            <p:nvSpPr>
              <p:cNvPr id="431" name="TextBox 430">
                <a:extLst>
                  <a:ext uri="{FF2B5EF4-FFF2-40B4-BE49-F238E27FC236}">
                    <a16:creationId xmlns:a16="http://schemas.microsoft.com/office/drawing/2014/main" id="{FC199BA0-59A7-4597-904C-F80F38E8A2E6}"/>
                  </a:ext>
                </a:extLst>
              </p:cNvPr>
              <p:cNvSpPr txBox="1"/>
              <p:nvPr/>
            </p:nvSpPr>
            <p:spPr>
              <a:xfrm>
                <a:off x="585279" y="596131"/>
                <a:ext cx="409301" cy="166214"/>
              </a:xfrm>
              <a:prstGeom prst="rect">
                <a:avLst/>
              </a:prstGeom>
            </p:spPr>
            <p:txBody>
              <a:bodyPr wrap="none" lIns="41148"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552" rtl="0" eaLnBrk="1" fontAlgn="auto" latinLnBrk="0" hangingPunct="1">
                  <a:lnSpc>
                    <a:spcPct val="90000"/>
                  </a:lnSpc>
                  <a:spcBef>
                    <a:spcPts val="0"/>
                  </a:spcBef>
                  <a:spcAft>
                    <a:spcPts val="0"/>
                  </a:spcAft>
                  <a:buClrTx/>
                  <a:buSzTx/>
                  <a:buFontTx/>
                  <a:buNone/>
                  <a:tabLst/>
                  <a:defRPr/>
                </a:pPr>
                <a:r>
                  <a:rPr kumimoji="0" lang="en-US" sz="1080" b="0" i="0" u="none" strike="noStrike" kern="100" cap="none" spc="0" normalizeH="0" baseline="0" noProof="0">
                    <a:ln>
                      <a:noFill/>
                    </a:ln>
                    <a:solidFill>
                      <a:srgbClr val="353535"/>
                    </a:solidFill>
                    <a:effectLst/>
                    <a:uLnTx/>
                    <a:uFillTx/>
                    <a:latin typeface="Segoe UI"/>
                    <a:ea typeface="ＭＳ Ｐゴシック" charset="0"/>
                    <a:cs typeface="+mn-cs"/>
                  </a:rPr>
                  <a:t>ADFS</a:t>
                </a:r>
              </a:p>
            </p:txBody>
          </p:sp>
          <p:pic>
            <p:nvPicPr>
              <p:cNvPr id="432" name="Graphic 431">
                <a:extLst>
                  <a:ext uri="{FF2B5EF4-FFF2-40B4-BE49-F238E27FC236}">
                    <a16:creationId xmlns:a16="http://schemas.microsoft.com/office/drawing/2014/main" id="{3087030B-E0C1-411F-8D84-920838F6A322}"/>
                  </a:ext>
                </a:extLst>
              </p:cNvPr>
              <p:cNvPicPr>
                <a:picLocks noChangeAspect="1"/>
              </p:cNvPicPr>
              <p:nvPr/>
            </p:nvPicPr>
            <p:blipFill>
              <a:blip r:embed="rId9" cstate="print">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384901" y="555169"/>
                <a:ext cx="203762" cy="203762"/>
              </a:xfrm>
              <a:prstGeom prst="rect">
                <a:avLst/>
              </a:prstGeom>
            </p:spPr>
          </p:pic>
        </p:grpSp>
      </p:grpSp>
      <p:sp>
        <p:nvSpPr>
          <p:cNvPr id="444" name="Arc 443">
            <a:extLst>
              <a:ext uri="{FF2B5EF4-FFF2-40B4-BE49-F238E27FC236}">
                <a16:creationId xmlns:a16="http://schemas.microsoft.com/office/drawing/2014/main" id="{DC9CF352-E0EB-43B3-B342-319B3111F798}"/>
              </a:ext>
            </a:extLst>
          </p:cNvPr>
          <p:cNvSpPr/>
          <p:nvPr/>
        </p:nvSpPr>
        <p:spPr>
          <a:xfrm>
            <a:off x="4877313" y="3176215"/>
            <a:ext cx="1875850" cy="1875850"/>
          </a:xfrm>
          <a:prstGeom prst="arc">
            <a:avLst>
              <a:gd name="adj1" fmla="val 2249539"/>
              <a:gd name="adj2" fmla="val 5840073"/>
            </a:avLst>
          </a:prstGeom>
          <a:noFill/>
          <a:ln w="9525" cap="flat" cmpd="sng" algn="ctr">
            <a:solidFill>
              <a:srgbClr val="0078D7"/>
            </a:solidFill>
            <a:prstDash val="solid"/>
            <a:headEnd type="triangle" w="med" len="med"/>
            <a:tailEnd type="none" w="med" len="med"/>
          </a:ln>
          <a:effectLst/>
        </p:spPr>
        <p:txBody>
          <a:bodyPr rtlCol="0" anchor="ctr"/>
          <a:lstStyle/>
          <a:p>
            <a:pPr marL="0" marR="0" lvl="0" indent="0" algn="ctr" defTabSz="806747" rtl="0" eaLnBrk="1" fontAlgn="auto" latinLnBrk="0" hangingPunct="1">
              <a:lnSpc>
                <a:spcPct val="100000"/>
              </a:lnSpc>
              <a:spcBef>
                <a:spcPts val="0"/>
              </a:spcBef>
              <a:spcAft>
                <a:spcPts val="0"/>
              </a:spcAft>
              <a:buClrTx/>
              <a:buSzTx/>
              <a:buFontTx/>
              <a:buNone/>
              <a:tabLst/>
              <a:defRPr/>
            </a:pPr>
            <a:endParaRPr kumimoji="0" lang="en-US" sz="1589" b="0" i="0" u="none" strike="noStrike" kern="0" cap="none" spc="0" normalizeH="0" baseline="0" noProof="0">
              <a:ln>
                <a:noFill/>
              </a:ln>
              <a:solidFill>
                <a:srgbClr val="353535"/>
              </a:solidFill>
              <a:effectLst/>
              <a:uLnTx/>
              <a:uFillTx/>
              <a:latin typeface="Segoe UI Semilight"/>
              <a:ea typeface="+mn-ea"/>
              <a:cs typeface="+mn-cs"/>
            </a:endParaRPr>
          </a:p>
        </p:txBody>
      </p:sp>
      <p:sp>
        <p:nvSpPr>
          <p:cNvPr id="445" name="Arc 444">
            <a:extLst>
              <a:ext uri="{FF2B5EF4-FFF2-40B4-BE49-F238E27FC236}">
                <a16:creationId xmlns:a16="http://schemas.microsoft.com/office/drawing/2014/main" id="{BC7E0300-20AE-496F-9EEE-FB412561824E}"/>
              </a:ext>
            </a:extLst>
          </p:cNvPr>
          <p:cNvSpPr/>
          <p:nvPr/>
        </p:nvSpPr>
        <p:spPr>
          <a:xfrm rot="20984159">
            <a:off x="4893165" y="3076497"/>
            <a:ext cx="1929853" cy="1875850"/>
          </a:xfrm>
          <a:prstGeom prst="arc">
            <a:avLst>
              <a:gd name="adj1" fmla="val 17443363"/>
              <a:gd name="adj2" fmla="val 20404202"/>
            </a:avLst>
          </a:prstGeom>
          <a:noFill/>
          <a:ln w="9525" cap="flat" cmpd="sng" algn="ctr">
            <a:solidFill>
              <a:srgbClr val="0078D7"/>
            </a:solidFill>
            <a:prstDash val="solid"/>
            <a:headEnd type="none" w="med" len="med"/>
            <a:tailEnd type="triangle" w="med" len="med"/>
          </a:ln>
          <a:effectLst/>
        </p:spPr>
        <p:txBody>
          <a:bodyPr rtlCol="0" anchor="ctr"/>
          <a:lstStyle/>
          <a:p>
            <a:pPr marL="0" marR="0" lvl="0" indent="0" algn="ctr" defTabSz="806747" rtl="0" eaLnBrk="1" fontAlgn="auto" latinLnBrk="0" hangingPunct="1">
              <a:lnSpc>
                <a:spcPct val="100000"/>
              </a:lnSpc>
              <a:spcBef>
                <a:spcPts val="0"/>
              </a:spcBef>
              <a:spcAft>
                <a:spcPts val="0"/>
              </a:spcAft>
              <a:buClrTx/>
              <a:buSzTx/>
              <a:buFontTx/>
              <a:buNone/>
              <a:tabLst/>
              <a:defRPr/>
            </a:pPr>
            <a:endParaRPr kumimoji="0" lang="en-US" sz="1589" b="0" i="0" u="none" strike="noStrike" kern="0" cap="none" spc="0" normalizeH="0" baseline="0" noProof="0">
              <a:ln>
                <a:noFill/>
              </a:ln>
              <a:solidFill>
                <a:srgbClr val="353535"/>
              </a:solidFill>
              <a:effectLst/>
              <a:uLnTx/>
              <a:uFillTx/>
              <a:latin typeface="Segoe UI Semilight"/>
              <a:ea typeface="+mn-ea"/>
              <a:cs typeface="+mn-cs"/>
            </a:endParaRPr>
          </a:p>
        </p:txBody>
      </p:sp>
      <p:sp>
        <p:nvSpPr>
          <p:cNvPr id="446" name="Rectangle 445">
            <a:extLst>
              <a:ext uri="{FF2B5EF4-FFF2-40B4-BE49-F238E27FC236}">
                <a16:creationId xmlns:a16="http://schemas.microsoft.com/office/drawing/2014/main" id="{43B3B7EB-BA63-468D-8985-D94B364661EF}"/>
              </a:ext>
            </a:extLst>
          </p:cNvPr>
          <p:cNvSpPr/>
          <p:nvPr/>
        </p:nvSpPr>
        <p:spPr>
          <a:xfrm>
            <a:off x="8257111" y="3910412"/>
            <a:ext cx="712054" cy="427681"/>
          </a:xfrm>
          <a:prstGeom prst="rect">
            <a:avLst/>
          </a:prstGeom>
        </p:spPr>
        <p:txBody>
          <a:bodyPr wrap="none">
            <a:spAutoFit/>
          </a:bodyPr>
          <a:lstStyle/>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211" b="0" i="0" u="none" strike="noStrike" kern="0" cap="none" spc="0" normalizeH="0" baseline="0" noProof="0">
                <a:ln>
                  <a:noFill/>
                </a:ln>
                <a:solidFill>
                  <a:srgbClr val="353535"/>
                </a:solidFill>
                <a:effectLst/>
                <a:uLnTx/>
                <a:uFillTx/>
                <a:latin typeface="Segoe UI"/>
                <a:ea typeface="ＭＳ Ｐゴシック" charset="0"/>
                <a:cs typeface="+mn-cs"/>
              </a:rPr>
              <a:t>Require</a:t>
            </a:r>
          </a:p>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211" b="0" i="0" u="none" strike="noStrike" kern="0" cap="none" spc="0" normalizeH="0" baseline="0" noProof="0">
                <a:ln>
                  <a:noFill/>
                </a:ln>
                <a:solidFill>
                  <a:srgbClr val="353535"/>
                </a:solidFill>
                <a:effectLst/>
                <a:uLnTx/>
                <a:uFillTx/>
                <a:latin typeface="Segoe UI"/>
                <a:ea typeface="ＭＳ Ｐゴシック" charset="0"/>
                <a:cs typeface="+mn-cs"/>
              </a:rPr>
              <a:t>MFA</a:t>
            </a:r>
          </a:p>
        </p:txBody>
      </p:sp>
      <p:grpSp>
        <p:nvGrpSpPr>
          <p:cNvPr id="447" name="Controls: MFA">
            <a:extLst>
              <a:ext uri="{FF2B5EF4-FFF2-40B4-BE49-F238E27FC236}">
                <a16:creationId xmlns:a16="http://schemas.microsoft.com/office/drawing/2014/main" id="{D0D8CEE0-6E08-41D1-ABA0-926F8DCB4DE4}"/>
              </a:ext>
            </a:extLst>
          </p:cNvPr>
          <p:cNvGrpSpPr/>
          <p:nvPr/>
        </p:nvGrpSpPr>
        <p:grpSpPr>
          <a:xfrm>
            <a:off x="7589747" y="3785234"/>
            <a:ext cx="668738" cy="668738"/>
            <a:chOff x="6689925" y="2070504"/>
            <a:chExt cx="896425" cy="896425"/>
          </a:xfrm>
        </p:grpSpPr>
        <p:grpSp>
          <p:nvGrpSpPr>
            <p:cNvPr id="448" name="Group 447">
              <a:extLst>
                <a:ext uri="{FF2B5EF4-FFF2-40B4-BE49-F238E27FC236}">
                  <a16:creationId xmlns:a16="http://schemas.microsoft.com/office/drawing/2014/main" id="{53BA4562-DC12-4EE6-881F-7A559B5CFFAC}"/>
                </a:ext>
              </a:extLst>
            </p:cNvPr>
            <p:cNvGrpSpPr/>
            <p:nvPr/>
          </p:nvGrpSpPr>
          <p:grpSpPr>
            <a:xfrm>
              <a:off x="6689925" y="2070504"/>
              <a:ext cx="896425" cy="896425"/>
              <a:chOff x="8603515" y="2504434"/>
              <a:chExt cx="1600200" cy="1600200"/>
            </a:xfrm>
          </p:grpSpPr>
          <p:sp>
            <p:nvSpPr>
              <p:cNvPr id="450" name="Oval 449">
                <a:extLst>
                  <a:ext uri="{FF2B5EF4-FFF2-40B4-BE49-F238E27FC236}">
                    <a16:creationId xmlns:a16="http://schemas.microsoft.com/office/drawing/2014/main" id="{7582B8FF-925F-459C-9053-EE2DB4E147FF}"/>
                  </a:ext>
                </a:extLst>
              </p:cNvPr>
              <p:cNvSpPr/>
              <p:nvPr/>
            </p:nvSpPr>
            <p:spPr bwMode="auto">
              <a:xfrm>
                <a:off x="8672095" y="2573014"/>
                <a:ext cx="1463040" cy="146304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1" name="Circle: Hollow 450">
                <a:extLst>
                  <a:ext uri="{FF2B5EF4-FFF2-40B4-BE49-F238E27FC236}">
                    <a16:creationId xmlns:a16="http://schemas.microsoft.com/office/drawing/2014/main" id="{6A00CA83-1916-4876-9BAB-4A312C54ACED}"/>
                  </a:ext>
                </a:extLst>
              </p:cNvPr>
              <p:cNvSpPr/>
              <p:nvPr/>
            </p:nvSpPr>
            <p:spPr bwMode="auto">
              <a:xfrm>
                <a:off x="8603515" y="2504434"/>
                <a:ext cx="1600200" cy="1600200"/>
              </a:xfrm>
              <a:prstGeom prst="donut">
                <a:avLst>
                  <a:gd name="adj" fmla="val 6045"/>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449" name="Picture 448">
              <a:extLst>
                <a:ext uri="{FF2B5EF4-FFF2-40B4-BE49-F238E27FC236}">
                  <a16:creationId xmlns:a16="http://schemas.microsoft.com/office/drawing/2014/main" id="{B773DAB6-9306-462D-806A-53DFB9008917}"/>
                </a:ext>
              </a:extLst>
            </p:cNvPr>
            <p:cNvPicPr>
              <a:picLocks noChangeAspect="1"/>
            </p:cNvPicPr>
            <p:nvPr/>
          </p:nvPicPr>
          <p:blipFill>
            <a:blip r:embed="rId11" cstate="print">
              <a:biLevel thresh="25000"/>
              <a:extLst>
                <a:ext uri="{28A0092B-C50C-407E-A947-70E740481C1C}">
                  <a14:useLocalDpi xmlns:a14="http://schemas.microsoft.com/office/drawing/2010/main"/>
                </a:ext>
              </a:extLst>
            </a:blip>
            <a:stretch>
              <a:fillRect/>
            </a:stretch>
          </p:blipFill>
          <p:spPr>
            <a:xfrm>
              <a:off x="6884430" y="2240837"/>
              <a:ext cx="549135" cy="549135"/>
            </a:xfrm>
            <a:prstGeom prst="rect">
              <a:avLst/>
            </a:prstGeom>
          </p:spPr>
        </p:pic>
      </p:grpSp>
      <p:sp>
        <p:nvSpPr>
          <p:cNvPr id="452" name="Rectangle 451">
            <a:extLst>
              <a:ext uri="{FF2B5EF4-FFF2-40B4-BE49-F238E27FC236}">
                <a16:creationId xmlns:a16="http://schemas.microsoft.com/office/drawing/2014/main" id="{8B99EB68-DA4D-441F-B9C1-6C3014CC535F}"/>
              </a:ext>
            </a:extLst>
          </p:cNvPr>
          <p:cNvSpPr/>
          <p:nvPr/>
        </p:nvSpPr>
        <p:spPr>
          <a:xfrm>
            <a:off x="7744181" y="2511026"/>
            <a:ext cx="990977" cy="427681"/>
          </a:xfrm>
          <a:prstGeom prst="rect">
            <a:avLst/>
          </a:prstGeom>
        </p:spPr>
        <p:txBody>
          <a:bodyPr wrap="none">
            <a:spAutoFit/>
          </a:bodyPr>
          <a:lstStyle/>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t>Allow/block</a:t>
            </a:r>
          </a:p>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t>access</a:t>
            </a:r>
          </a:p>
        </p:txBody>
      </p:sp>
      <p:sp>
        <p:nvSpPr>
          <p:cNvPr id="453" name="Rectangle 452">
            <a:extLst>
              <a:ext uri="{FF2B5EF4-FFF2-40B4-BE49-F238E27FC236}">
                <a16:creationId xmlns:a16="http://schemas.microsoft.com/office/drawing/2014/main" id="{10D28F7E-044B-4286-9AD2-4B94BF549D74}"/>
              </a:ext>
            </a:extLst>
          </p:cNvPr>
          <p:cNvSpPr/>
          <p:nvPr/>
        </p:nvSpPr>
        <p:spPr>
          <a:xfrm>
            <a:off x="7744180" y="5309797"/>
            <a:ext cx="1172116" cy="427681"/>
          </a:xfrm>
          <a:prstGeom prst="rect">
            <a:avLst/>
          </a:prstGeom>
        </p:spPr>
        <p:txBody>
          <a:bodyPr wrap="none">
            <a:spAutoFit/>
          </a:bodyPr>
          <a:lstStyle/>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211" b="0" i="0" u="none" strike="noStrike" kern="0" cap="none" spc="0" normalizeH="0" baseline="0" noProof="0">
                <a:ln>
                  <a:noFill/>
                </a:ln>
                <a:solidFill>
                  <a:srgbClr val="353535"/>
                </a:solidFill>
                <a:effectLst/>
                <a:uLnTx/>
                <a:uFillTx/>
                <a:latin typeface="Segoe UI"/>
                <a:ea typeface="ＭＳ Ｐゴシック" charset="0"/>
                <a:cs typeface="+mn-cs"/>
              </a:rPr>
              <a:t>Block legacy</a:t>
            </a:r>
            <a:br>
              <a:rPr kumimoji="0" lang="en-US" sz="1211" b="0" i="0" u="none" strike="noStrike" kern="0" cap="none" spc="0" normalizeH="0" baseline="0" noProof="0">
                <a:ln>
                  <a:noFill/>
                </a:ln>
                <a:solidFill>
                  <a:srgbClr val="353535"/>
                </a:solidFill>
                <a:effectLst/>
                <a:uLnTx/>
                <a:uFillTx/>
                <a:latin typeface="Segoe UI"/>
                <a:ea typeface="ＭＳ Ｐゴシック" charset="0"/>
                <a:cs typeface="+mn-cs"/>
              </a:rPr>
            </a:br>
            <a:r>
              <a:rPr kumimoji="0" lang="en-US" sz="1211" b="0" i="0" u="none" strike="noStrike" kern="0" cap="none" spc="0" normalizeH="0" baseline="0" noProof="0">
                <a:ln>
                  <a:noFill/>
                </a:ln>
                <a:solidFill>
                  <a:srgbClr val="353535"/>
                </a:solidFill>
                <a:effectLst/>
                <a:uLnTx/>
                <a:uFillTx/>
                <a:latin typeface="Segoe UI"/>
                <a:ea typeface="ＭＳ Ｐゴシック" charset="0"/>
                <a:cs typeface="+mn-cs"/>
              </a:rPr>
              <a:t>authentication</a:t>
            </a:r>
          </a:p>
        </p:txBody>
      </p:sp>
      <p:grpSp>
        <p:nvGrpSpPr>
          <p:cNvPr id="454" name="Controls: Deny">
            <a:extLst>
              <a:ext uri="{FF2B5EF4-FFF2-40B4-BE49-F238E27FC236}">
                <a16:creationId xmlns:a16="http://schemas.microsoft.com/office/drawing/2014/main" id="{DC166407-8178-4495-8AEF-5DB2425818D1}"/>
              </a:ext>
            </a:extLst>
          </p:cNvPr>
          <p:cNvGrpSpPr/>
          <p:nvPr/>
        </p:nvGrpSpPr>
        <p:grpSpPr>
          <a:xfrm>
            <a:off x="7058782" y="5184620"/>
            <a:ext cx="668738" cy="668738"/>
            <a:chOff x="6689925" y="3891070"/>
            <a:chExt cx="896425" cy="896425"/>
          </a:xfrm>
        </p:grpSpPr>
        <p:grpSp>
          <p:nvGrpSpPr>
            <p:cNvPr id="455" name="Group 454">
              <a:extLst>
                <a:ext uri="{FF2B5EF4-FFF2-40B4-BE49-F238E27FC236}">
                  <a16:creationId xmlns:a16="http://schemas.microsoft.com/office/drawing/2014/main" id="{02F29BCE-6A84-41A1-B37D-B059A60DBD04}"/>
                </a:ext>
              </a:extLst>
            </p:cNvPr>
            <p:cNvGrpSpPr/>
            <p:nvPr/>
          </p:nvGrpSpPr>
          <p:grpSpPr>
            <a:xfrm>
              <a:off x="6689925" y="3891070"/>
              <a:ext cx="896425" cy="896425"/>
              <a:chOff x="8603515" y="2504434"/>
              <a:chExt cx="1600200" cy="1600200"/>
            </a:xfrm>
          </p:grpSpPr>
          <p:sp>
            <p:nvSpPr>
              <p:cNvPr id="457" name="Oval 456">
                <a:extLst>
                  <a:ext uri="{FF2B5EF4-FFF2-40B4-BE49-F238E27FC236}">
                    <a16:creationId xmlns:a16="http://schemas.microsoft.com/office/drawing/2014/main" id="{C340E416-53E5-4260-9BF7-AD293F6674CF}"/>
                  </a:ext>
                </a:extLst>
              </p:cNvPr>
              <p:cNvSpPr/>
              <p:nvPr/>
            </p:nvSpPr>
            <p:spPr bwMode="auto">
              <a:xfrm>
                <a:off x="8672095" y="2573014"/>
                <a:ext cx="1463040" cy="146304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8" name="Circle: Hollow 457">
                <a:extLst>
                  <a:ext uri="{FF2B5EF4-FFF2-40B4-BE49-F238E27FC236}">
                    <a16:creationId xmlns:a16="http://schemas.microsoft.com/office/drawing/2014/main" id="{867422BB-5D05-46DD-B12C-A941CA2A69A2}"/>
                  </a:ext>
                </a:extLst>
              </p:cNvPr>
              <p:cNvSpPr/>
              <p:nvPr/>
            </p:nvSpPr>
            <p:spPr bwMode="auto">
              <a:xfrm>
                <a:off x="8603515" y="2504434"/>
                <a:ext cx="1600200" cy="1600200"/>
              </a:xfrm>
              <a:prstGeom prst="donut">
                <a:avLst>
                  <a:gd name="adj" fmla="val 6045"/>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56" name="Freeform: Shape 455">
              <a:extLst>
                <a:ext uri="{FF2B5EF4-FFF2-40B4-BE49-F238E27FC236}">
                  <a16:creationId xmlns:a16="http://schemas.microsoft.com/office/drawing/2014/main" id="{4B36C7EB-0FBF-4FB8-B48F-018DAFA39B42}"/>
                </a:ext>
              </a:extLst>
            </p:cNvPr>
            <p:cNvSpPr>
              <a:spLocks noChangeAspect="1"/>
            </p:cNvSpPr>
            <p:nvPr/>
          </p:nvSpPr>
          <p:spPr bwMode="auto">
            <a:xfrm>
              <a:off x="6915722" y="4116639"/>
              <a:ext cx="448212" cy="448213"/>
            </a:xfrm>
            <a:custGeom>
              <a:avLst/>
              <a:gdLst>
                <a:gd name="connsiteX0" fmla="*/ 368104 w 1250088"/>
                <a:gd name="connsiteY0" fmla="*/ 281747 h 1250088"/>
                <a:gd name="connsiteX1" fmla="*/ 281747 w 1250088"/>
                <a:gd name="connsiteY1" fmla="*/ 368104 h 1250088"/>
                <a:gd name="connsiteX2" fmla="*/ 538687 w 1250088"/>
                <a:gd name="connsiteY2" fmla="*/ 625044 h 1250088"/>
                <a:gd name="connsiteX3" fmla="*/ 281747 w 1250088"/>
                <a:gd name="connsiteY3" fmla="*/ 881984 h 1250088"/>
                <a:gd name="connsiteX4" fmla="*/ 368104 w 1250088"/>
                <a:gd name="connsiteY4" fmla="*/ 968341 h 1250088"/>
                <a:gd name="connsiteX5" fmla="*/ 625044 w 1250088"/>
                <a:gd name="connsiteY5" fmla="*/ 711401 h 1250088"/>
                <a:gd name="connsiteX6" fmla="*/ 881984 w 1250088"/>
                <a:gd name="connsiteY6" fmla="*/ 968341 h 1250088"/>
                <a:gd name="connsiteX7" fmla="*/ 968341 w 1250088"/>
                <a:gd name="connsiteY7" fmla="*/ 881984 h 1250088"/>
                <a:gd name="connsiteX8" fmla="*/ 711401 w 1250088"/>
                <a:gd name="connsiteY8" fmla="*/ 625044 h 1250088"/>
                <a:gd name="connsiteX9" fmla="*/ 968341 w 1250088"/>
                <a:gd name="connsiteY9" fmla="*/ 368104 h 1250088"/>
                <a:gd name="connsiteX10" fmla="*/ 881984 w 1250088"/>
                <a:gd name="connsiteY10" fmla="*/ 281747 h 1250088"/>
                <a:gd name="connsiteX11" fmla="*/ 625044 w 1250088"/>
                <a:gd name="connsiteY11" fmla="*/ 538687 h 1250088"/>
                <a:gd name="connsiteX12" fmla="*/ 625044 w 1250088"/>
                <a:gd name="connsiteY12" fmla="*/ 0 h 1250088"/>
                <a:gd name="connsiteX13" fmla="*/ 1250088 w 1250088"/>
                <a:gd name="connsiteY13" fmla="*/ 625044 h 1250088"/>
                <a:gd name="connsiteX14" fmla="*/ 625044 w 1250088"/>
                <a:gd name="connsiteY14" fmla="*/ 1250088 h 1250088"/>
                <a:gd name="connsiteX15" fmla="*/ 0 w 1250088"/>
                <a:gd name="connsiteY15" fmla="*/ 625044 h 1250088"/>
                <a:gd name="connsiteX16" fmla="*/ 625044 w 1250088"/>
                <a:gd name="connsiteY16" fmla="*/ 0 h 125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0088" h="1250088">
                  <a:moveTo>
                    <a:pt x="368104" y="281747"/>
                  </a:moveTo>
                  <a:lnTo>
                    <a:pt x="281747" y="368104"/>
                  </a:lnTo>
                  <a:lnTo>
                    <a:pt x="538687" y="625044"/>
                  </a:lnTo>
                  <a:lnTo>
                    <a:pt x="281747" y="881984"/>
                  </a:lnTo>
                  <a:lnTo>
                    <a:pt x="368104" y="968341"/>
                  </a:lnTo>
                  <a:lnTo>
                    <a:pt x="625044" y="711401"/>
                  </a:lnTo>
                  <a:lnTo>
                    <a:pt x="881984" y="968341"/>
                  </a:lnTo>
                  <a:lnTo>
                    <a:pt x="968341" y="881984"/>
                  </a:lnTo>
                  <a:lnTo>
                    <a:pt x="711401" y="625044"/>
                  </a:lnTo>
                  <a:lnTo>
                    <a:pt x="968341" y="368104"/>
                  </a:lnTo>
                  <a:lnTo>
                    <a:pt x="881984" y="281747"/>
                  </a:lnTo>
                  <a:lnTo>
                    <a:pt x="625044" y="538687"/>
                  </a:lnTo>
                  <a:close/>
                  <a:moveTo>
                    <a:pt x="625044" y="0"/>
                  </a:moveTo>
                  <a:cubicBezTo>
                    <a:pt x="970246" y="0"/>
                    <a:pt x="1250088" y="279842"/>
                    <a:pt x="1250088" y="625044"/>
                  </a:cubicBezTo>
                  <a:cubicBezTo>
                    <a:pt x="1250088" y="970246"/>
                    <a:pt x="970246" y="1250088"/>
                    <a:pt x="625044" y="1250088"/>
                  </a:cubicBezTo>
                  <a:cubicBezTo>
                    <a:pt x="279842" y="1250088"/>
                    <a:pt x="0" y="970246"/>
                    <a:pt x="0" y="625044"/>
                  </a:cubicBezTo>
                  <a:cubicBezTo>
                    <a:pt x="0" y="279842"/>
                    <a:pt x="279842" y="0"/>
                    <a:pt x="625044" y="0"/>
                  </a:cubicBezTo>
                  <a:close/>
                </a:path>
              </a:pathLst>
            </a:custGeom>
            <a:solidFill>
              <a:srgbClr val="0078D7"/>
            </a:solidFill>
            <a:ln w="19050" cap="flat" cmpd="sng" algn="ctr">
              <a:solidFill>
                <a:srgbClr val="FFFFFF"/>
              </a:solidFill>
              <a:prstDash val="solid"/>
              <a:headEnd type="none" w="med" len="med"/>
              <a:tailEnd type="none" w="med" len="med"/>
            </a:ln>
            <a:effectLst/>
          </p:spPr>
          <p:txBody>
            <a:bodyPr rot="0" spcFirstLastPara="0" vertOverflow="overflow" horzOverflow="overflow" vert="horz" wrap="square" lIns="158185" tIns="126548" rIns="158185" bIns="126548" numCol="1" spcCol="0" rtlCol="0" fromWordArt="0" anchor="t" anchorCtr="0" forceAA="0" compatLnSpc="1">
              <a:prstTxWarp prst="textNoShape">
                <a:avLst/>
              </a:prstTxWarp>
              <a:noAutofit/>
            </a:bodyPr>
            <a:lstStyle/>
            <a:p>
              <a:pPr marL="0" marR="0" lvl="0" indent="0" algn="ctr" defTabSz="806485" rtl="0" eaLnBrk="1" fontAlgn="base" latinLnBrk="0" hangingPunct="1">
                <a:lnSpc>
                  <a:spcPct val="90000"/>
                </a:lnSpc>
                <a:spcBef>
                  <a:spcPct val="0"/>
                </a:spcBef>
                <a:spcAft>
                  <a:spcPct val="0"/>
                </a:spcAft>
                <a:buClrTx/>
                <a:buSzTx/>
                <a:buFontTx/>
                <a:buNone/>
                <a:tabLst/>
                <a:defRPr/>
              </a:pPr>
              <a:endParaRPr kumimoji="0" lang="en-US" sz="207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59" name="Rectangle 458">
            <a:extLst>
              <a:ext uri="{FF2B5EF4-FFF2-40B4-BE49-F238E27FC236}">
                <a16:creationId xmlns:a16="http://schemas.microsoft.com/office/drawing/2014/main" id="{9D31449C-8B6E-410E-A6CE-D67DC34DAE2A}"/>
              </a:ext>
            </a:extLst>
          </p:cNvPr>
          <p:cNvSpPr/>
          <p:nvPr/>
        </p:nvSpPr>
        <p:spPr>
          <a:xfrm>
            <a:off x="8135030" y="4568483"/>
            <a:ext cx="835485" cy="595356"/>
          </a:xfrm>
          <a:prstGeom prst="rect">
            <a:avLst/>
          </a:prstGeom>
        </p:spPr>
        <p:txBody>
          <a:bodyPr wrap="none">
            <a:spAutoFit/>
          </a:bodyPr>
          <a:lstStyle/>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211" b="0" i="0" u="none" strike="noStrike" kern="0" cap="none" spc="0" normalizeH="0" baseline="0" noProof="0">
                <a:ln>
                  <a:noFill/>
                </a:ln>
                <a:solidFill>
                  <a:srgbClr val="353535"/>
                </a:solidFill>
                <a:effectLst/>
                <a:uLnTx/>
                <a:uFillTx/>
                <a:latin typeface="Segoe UI"/>
                <a:ea typeface="ＭＳ Ｐゴシック" charset="0"/>
                <a:cs typeface="+mn-cs"/>
              </a:rPr>
              <a:t>Force</a:t>
            </a:r>
          </a:p>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211" b="0" i="0" u="none" strike="noStrike" kern="0" cap="none" spc="0" normalizeH="0" baseline="0" noProof="0">
                <a:ln>
                  <a:noFill/>
                </a:ln>
                <a:solidFill>
                  <a:srgbClr val="353535"/>
                </a:solidFill>
                <a:effectLst/>
                <a:uLnTx/>
                <a:uFillTx/>
                <a:latin typeface="Segoe UI"/>
                <a:ea typeface="ＭＳ Ｐゴシック" charset="0"/>
                <a:cs typeface="+mn-cs"/>
              </a:rPr>
              <a:t>password</a:t>
            </a:r>
          </a:p>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211" b="0" i="0" u="none" strike="noStrike" kern="0" cap="none" spc="0" normalizeH="0" baseline="0" noProof="0">
                <a:ln>
                  <a:noFill/>
                </a:ln>
                <a:solidFill>
                  <a:srgbClr val="353535"/>
                </a:solidFill>
                <a:effectLst/>
                <a:uLnTx/>
                <a:uFillTx/>
                <a:latin typeface="Segoe UI"/>
                <a:ea typeface="ＭＳ Ｐゴシック" charset="0"/>
                <a:cs typeface="+mn-cs"/>
              </a:rPr>
              <a:t>reset</a:t>
            </a:r>
          </a:p>
        </p:txBody>
      </p:sp>
      <p:grpSp>
        <p:nvGrpSpPr>
          <p:cNvPr id="460" name="Controls: Force password reset">
            <a:extLst>
              <a:ext uri="{FF2B5EF4-FFF2-40B4-BE49-F238E27FC236}">
                <a16:creationId xmlns:a16="http://schemas.microsoft.com/office/drawing/2014/main" id="{716740A4-A0E4-4D2F-AB09-50F2F34472FC}"/>
              </a:ext>
            </a:extLst>
          </p:cNvPr>
          <p:cNvGrpSpPr/>
          <p:nvPr/>
        </p:nvGrpSpPr>
        <p:grpSpPr>
          <a:xfrm>
            <a:off x="7461435" y="4527127"/>
            <a:ext cx="668738" cy="668738"/>
            <a:chOff x="6887735" y="2980787"/>
            <a:chExt cx="896425" cy="896425"/>
          </a:xfrm>
        </p:grpSpPr>
        <p:grpSp>
          <p:nvGrpSpPr>
            <p:cNvPr id="461" name="Group 460">
              <a:extLst>
                <a:ext uri="{FF2B5EF4-FFF2-40B4-BE49-F238E27FC236}">
                  <a16:creationId xmlns:a16="http://schemas.microsoft.com/office/drawing/2014/main" id="{8354D0B0-DFD2-4884-9635-BC2CC00FC687}"/>
                </a:ext>
              </a:extLst>
            </p:cNvPr>
            <p:cNvGrpSpPr/>
            <p:nvPr/>
          </p:nvGrpSpPr>
          <p:grpSpPr>
            <a:xfrm>
              <a:off x="6887735" y="2980787"/>
              <a:ext cx="896425" cy="896425"/>
              <a:chOff x="8603515" y="2504434"/>
              <a:chExt cx="1600200" cy="1600200"/>
            </a:xfrm>
          </p:grpSpPr>
          <p:sp>
            <p:nvSpPr>
              <p:cNvPr id="468" name="Oval 467">
                <a:extLst>
                  <a:ext uri="{FF2B5EF4-FFF2-40B4-BE49-F238E27FC236}">
                    <a16:creationId xmlns:a16="http://schemas.microsoft.com/office/drawing/2014/main" id="{312E5159-DD4E-461D-9F76-FD3E22410D38}"/>
                  </a:ext>
                </a:extLst>
              </p:cNvPr>
              <p:cNvSpPr/>
              <p:nvPr/>
            </p:nvSpPr>
            <p:spPr bwMode="auto">
              <a:xfrm>
                <a:off x="8672095" y="2573014"/>
                <a:ext cx="1463041" cy="1463041"/>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9" name="Circle: Hollow 468">
                <a:extLst>
                  <a:ext uri="{FF2B5EF4-FFF2-40B4-BE49-F238E27FC236}">
                    <a16:creationId xmlns:a16="http://schemas.microsoft.com/office/drawing/2014/main" id="{B00BB650-1E09-42BF-867A-66E41E0B6244}"/>
                  </a:ext>
                </a:extLst>
              </p:cNvPr>
              <p:cNvSpPr/>
              <p:nvPr/>
            </p:nvSpPr>
            <p:spPr bwMode="auto">
              <a:xfrm>
                <a:off x="8603515" y="2504434"/>
                <a:ext cx="1600200" cy="1600200"/>
              </a:xfrm>
              <a:prstGeom prst="donut">
                <a:avLst>
                  <a:gd name="adj" fmla="val 6045"/>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62" name="Group 461">
              <a:extLst>
                <a:ext uri="{FF2B5EF4-FFF2-40B4-BE49-F238E27FC236}">
                  <a16:creationId xmlns:a16="http://schemas.microsoft.com/office/drawing/2014/main" id="{45B5A3CF-1CA4-4422-B2C2-BC79532795AB}"/>
                </a:ext>
              </a:extLst>
            </p:cNvPr>
            <p:cNvGrpSpPr/>
            <p:nvPr/>
          </p:nvGrpSpPr>
          <p:grpSpPr>
            <a:xfrm>
              <a:off x="6965525" y="3299914"/>
              <a:ext cx="704934" cy="268928"/>
              <a:chOff x="9292873" y="3800013"/>
              <a:chExt cx="719069" cy="274320"/>
            </a:xfrm>
          </p:grpSpPr>
          <p:grpSp>
            <p:nvGrpSpPr>
              <p:cNvPr id="463" name="Group 462">
                <a:extLst>
                  <a:ext uri="{FF2B5EF4-FFF2-40B4-BE49-F238E27FC236}">
                    <a16:creationId xmlns:a16="http://schemas.microsoft.com/office/drawing/2014/main" id="{87B9129D-29AF-4D9F-B486-88C704996CC8}"/>
                  </a:ext>
                </a:extLst>
              </p:cNvPr>
              <p:cNvGrpSpPr>
                <a:grpSpLocks noChangeAspect="1"/>
              </p:cNvGrpSpPr>
              <p:nvPr/>
            </p:nvGrpSpPr>
            <p:grpSpPr>
              <a:xfrm>
                <a:off x="9492252" y="3822873"/>
                <a:ext cx="519690" cy="228600"/>
                <a:chOff x="8169311" y="5982085"/>
                <a:chExt cx="1251679" cy="550587"/>
              </a:xfrm>
            </p:grpSpPr>
            <p:sp>
              <p:nvSpPr>
                <p:cNvPr id="466" name="Rectangle 465">
                  <a:extLst>
                    <a:ext uri="{FF2B5EF4-FFF2-40B4-BE49-F238E27FC236}">
                      <a16:creationId xmlns:a16="http://schemas.microsoft.com/office/drawing/2014/main" id="{A099A3FF-4E0C-4A18-A984-FB71073788D1}"/>
                    </a:ext>
                  </a:extLst>
                </p:cNvPr>
                <p:cNvSpPr/>
                <p:nvPr/>
              </p:nvSpPr>
              <p:spPr bwMode="auto">
                <a:xfrm>
                  <a:off x="8169311" y="5982085"/>
                  <a:ext cx="1251679" cy="256707"/>
                </a:xfrm>
                <a:prstGeom prst="rect">
                  <a:avLst/>
                </a:prstGeom>
                <a:solidFill>
                  <a:srgbClr val="0078D7"/>
                </a:solidFill>
                <a:ln w="1079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marL="158141" marR="0" lvl="0" indent="0" algn="l" defTabSz="806331" rtl="0" eaLnBrk="1" fontAlgn="base" latinLnBrk="0" hangingPunct="1">
                    <a:lnSpc>
                      <a:spcPct val="90000"/>
                    </a:lnSpc>
                    <a:spcBef>
                      <a:spcPts val="0"/>
                    </a:spcBef>
                    <a:spcAft>
                      <a:spcPct val="0"/>
                    </a:spcAft>
                    <a:buClrTx/>
                    <a:buSzTx/>
                    <a:buFontTx/>
                    <a:buNone/>
                    <a:tabLst/>
                    <a:defRPr/>
                  </a:pPr>
                  <a:endParaRPr kumimoji="0" lang="en-US" sz="908" b="0" i="0" u="none" strike="noStrike" kern="0" cap="none" spc="0" normalizeH="0" baseline="0" noProof="0">
                    <a:ln>
                      <a:noFill/>
                    </a:ln>
                    <a:solidFill>
                      <a:srgbClr val="FFFFFF"/>
                    </a:solidFill>
                    <a:effectLst/>
                    <a:uLnTx/>
                    <a:uFillTx/>
                    <a:latin typeface="Segoe UI"/>
                    <a:ea typeface="+mn-ea"/>
                    <a:cs typeface="+mn-cs"/>
                  </a:endParaRPr>
                </a:p>
              </p:txBody>
            </p:sp>
            <p:sp>
              <p:nvSpPr>
                <p:cNvPr id="467" name="Rectangle 466">
                  <a:extLst>
                    <a:ext uri="{FF2B5EF4-FFF2-40B4-BE49-F238E27FC236}">
                      <a16:creationId xmlns:a16="http://schemas.microsoft.com/office/drawing/2014/main" id="{012C269C-29A4-48CF-AA83-1CD2913CAABD}"/>
                    </a:ext>
                  </a:extLst>
                </p:cNvPr>
                <p:cNvSpPr/>
                <p:nvPr/>
              </p:nvSpPr>
              <p:spPr bwMode="auto">
                <a:xfrm>
                  <a:off x="8169311" y="6275965"/>
                  <a:ext cx="1251679" cy="256707"/>
                </a:xfrm>
                <a:prstGeom prst="rect">
                  <a:avLst/>
                </a:prstGeom>
                <a:solidFill>
                  <a:srgbClr val="0078D7"/>
                </a:solidFill>
                <a:ln w="10795" cap="flat" cmpd="sng" algn="ctr">
                  <a:solidFill>
                    <a:srgbClr val="FFFFFF"/>
                  </a:solidFill>
                  <a:prstDash val="soli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806331" rtl="0" eaLnBrk="1" fontAlgn="base" latinLnBrk="0" hangingPunct="1">
                    <a:lnSpc>
                      <a:spcPct val="90000"/>
                    </a:lnSpc>
                    <a:spcBef>
                      <a:spcPts val="0"/>
                    </a:spcBef>
                    <a:spcAft>
                      <a:spcPct val="0"/>
                    </a:spcAft>
                    <a:buClrTx/>
                    <a:buSzTx/>
                    <a:buFontTx/>
                    <a:buNone/>
                    <a:tabLst/>
                    <a:defRPr/>
                  </a:pPr>
                  <a:r>
                    <a:rPr kumimoji="0" lang="en-US" sz="1038" b="0" i="0" u="none" strike="noStrike" kern="0" cap="none" spc="0" normalizeH="0" baseline="0" noProof="0">
                      <a:ln>
                        <a:noFill/>
                      </a:ln>
                      <a:solidFill>
                        <a:srgbClr val="FFFFFF"/>
                      </a:solidFill>
                      <a:effectLst/>
                      <a:uLnTx/>
                      <a:uFillTx/>
                      <a:latin typeface="Segoe UI"/>
                      <a:ea typeface="+mn-ea"/>
                      <a:cs typeface="+mn-cs"/>
                    </a:rPr>
                    <a:t>  ******</a:t>
                  </a:r>
                </a:p>
              </p:txBody>
            </p:sp>
          </p:grpSp>
          <p:sp>
            <p:nvSpPr>
              <p:cNvPr id="464" name="Oval 463">
                <a:extLst>
                  <a:ext uri="{FF2B5EF4-FFF2-40B4-BE49-F238E27FC236}">
                    <a16:creationId xmlns:a16="http://schemas.microsoft.com/office/drawing/2014/main" id="{3563946D-A79D-4358-947C-B64A7C2AB986}"/>
                  </a:ext>
                </a:extLst>
              </p:cNvPr>
              <p:cNvSpPr/>
              <p:nvPr/>
            </p:nvSpPr>
            <p:spPr bwMode="auto">
              <a:xfrm>
                <a:off x="9292873" y="3800013"/>
                <a:ext cx="274320" cy="274320"/>
              </a:xfrm>
              <a:prstGeom prst="ellipse">
                <a:avLst/>
              </a:prstGeom>
              <a:solidFill>
                <a:srgbClr val="0078D7"/>
              </a:solidFill>
              <a:ln w="10795" cap="flat" cmpd="sng" algn="ctr">
                <a:solidFill>
                  <a:srgbClr val="0078D7"/>
                </a:solidFill>
                <a:prstDash val="solid"/>
                <a:headEnd type="none" w="med" len="med"/>
                <a:tailEnd type="none" w="med" len="med"/>
              </a:ln>
              <a:effectLst/>
            </p:spPr>
            <p:txBody>
              <a:bodyPr vert="horz" wrap="square" lIns="0" tIns="40339" rIns="0" bIns="40339" numCol="1" rtlCol="0" anchor="ctr" anchorCtr="0" compatLnSpc="1">
                <a:prstTxWarp prst="textNoShape">
                  <a:avLst/>
                </a:prstTxWarp>
              </a:bodyPr>
              <a:lstStyle/>
              <a:p>
                <a:pPr marL="0" marR="0" lvl="0" indent="0" algn="ctr" defTabSz="806485" rtl="0" eaLnBrk="1" fontAlgn="base" latinLnBrk="0" hangingPunct="1">
                  <a:lnSpc>
                    <a:spcPct val="100000"/>
                  </a:lnSpc>
                  <a:spcBef>
                    <a:spcPct val="0"/>
                  </a:spcBef>
                  <a:spcAft>
                    <a:spcPct val="0"/>
                  </a:spcAft>
                  <a:buClrTx/>
                  <a:buSzTx/>
                  <a:buFontTx/>
                  <a:buNone/>
                  <a:tabLst/>
                  <a:defRPr/>
                </a:pPr>
                <a:endParaRPr kumimoji="0" lang="en-US" sz="173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65" name="Freeform: Shape 464">
                <a:extLst>
                  <a:ext uri="{FF2B5EF4-FFF2-40B4-BE49-F238E27FC236}">
                    <a16:creationId xmlns:a16="http://schemas.microsoft.com/office/drawing/2014/main" id="{DB104F39-42AA-42FD-A31E-885B1409C207}"/>
                  </a:ext>
                </a:extLst>
              </p:cNvPr>
              <p:cNvSpPr>
                <a:spLocks noChangeAspect="1"/>
              </p:cNvSpPr>
              <p:nvPr/>
            </p:nvSpPr>
            <p:spPr bwMode="auto">
              <a:xfrm>
                <a:off x="9304039" y="3812370"/>
                <a:ext cx="249606" cy="249606"/>
              </a:xfrm>
              <a:custGeom>
                <a:avLst/>
                <a:gdLst>
                  <a:gd name="connsiteX0" fmla="*/ 368104 w 1250088"/>
                  <a:gd name="connsiteY0" fmla="*/ 281747 h 1250088"/>
                  <a:gd name="connsiteX1" fmla="*/ 281747 w 1250088"/>
                  <a:gd name="connsiteY1" fmla="*/ 368104 h 1250088"/>
                  <a:gd name="connsiteX2" fmla="*/ 538687 w 1250088"/>
                  <a:gd name="connsiteY2" fmla="*/ 625044 h 1250088"/>
                  <a:gd name="connsiteX3" fmla="*/ 281747 w 1250088"/>
                  <a:gd name="connsiteY3" fmla="*/ 881984 h 1250088"/>
                  <a:gd name="connsiteX4" fmla="*/ 368104 w 1250088"/>
                  <a:gd name="connsiteY4" fmla="*/ 968341 h 1250088"/>
                  <a:gd name="connsiteX5" fmla="*/ 625044 w 1250088"/>
                  <a:gd name="connsiteY5" fmla="*/ 711401 h 1250088"/>
                  <a:gd name="connsiteX6" fmla="*/ 881984 w 1250088"/>
                  <a:gd name="connsiteY6" fmla="*/ 968341 h 1250088"/>
                  <a:gd name="connsiteX7" fmla="*/ 968341 w 1250088"/>
                  <a:gd name="connsiteY7" fmla="*/ 881984 h 1250088"/>
                  <a:gd name="connsiteX8" fmla="*/ 711401 w 1250088"/>
                  <a:gd name="connsiteY8" fmla="*/ 625044 h 1250088"/>
                  <a:gd name="connsiteX9" fmla="*/ 968341 w 1250088"/>
                  <a:gd name="connsiteY9" fmla="*/ 368104 h 1250088"/>
                  <a:gd name="connsiteX10" fmla="*/ 881984 w 1250088"/>
                  <a:gd name="connsiteY10" fmla="*/ 281747 h 1250088"/>
                  <a:gd name="connsiteX11" fmla="*/ 625044 w 1250088"/>
                  <a:gd name="connsiteY11" fmla="*/ 538687 h 1250088"/>
                  <a:gd name="connsiteX12" fmla="*/ 625044 w 1250088"/>
                  <a:gd name="connsiteY12" fmla="*/ 0 h 1250088"/>
                  <a:gd name="connsiteX13" fmla="*/ 1250088 w 1250088"/>
                  <a:gd name="connsiteY13" fmla="*/ 625044 h 1250088"/>
                  <a:gd name="connsiteX14" fmla="*/ 625044 w 1250088"/>
                  <a:gd name="connsiteY14" fmla="*/ 1250088 h 1250088"/>
                  <a:gd name="connsiteX15" fmla="*/ 0 w 1250088"/>
                  <a:gd name="connsiteY15" fmla="*/ 625044 h 1250088"/>
                  <a:gd name="connsiteX16" fmla="*/ 625044 w 1250088"/>
                  <a:gd name="connsiteY16" fmla="*/ 0 h 125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0088" h="1250088">
                    <a:moveTo>
                      <a:pt x="368104" y="281747"/>
                    </a:moveTo>
                    <a:lnTo>
                      <a:pt x="281747" y="368104"/>
                    </a:lnTo>
                    <a:lnTo>
                      <a:pt x="538687" y="625044"/>
                    </a:lnTo>
                    <a:lnTo>
                      <a:pt x="281747" y="881984"/>
                    </a:lnTo>
                    <a:lnTo>
                      <a:pt x="368104" y="968341"/>
                    </a:lnTo>
                    <a:lnTo>
                      <a:pt x="625044" y="711401"/>
                    </a:lnTo>
                    <a:lnTo>
                      <a:pt x="881984" y="968341"/>
                    </a:lnTo>
                    <a:lnTo>
                      <a:pt x="968341" y="881984"/>
                    </a:lnTo>
                    <a:lnTo>
                      <a:pt x="711401" y="625044"/>
                    </a:lnTo>
                    <a:lnTo>
                      <a:pt x="968341" y="368104"/>
                    </a:lnTo>
                    <a:lnTo>
                      <a:pt x="881984" y="281747"/>
                    </a:lnTo>
                    <a:lnTo>
                      <a:pt x="625044" y="538687"/>
                    </a:lnTo>
                    <a:close/>
                    <a:moveTo>
                      <a:pt x="625044" y="0"/>
                    </a:moveTo>
                    <a:cubicBezTo>
                      <a:pt x="970246" y="0"/>
                      <a:pt x="1250088" y="279842"/>
                      <a:pt x="1250088" y="625044"/>
                    </a:cubicBezTo>
                    <a:cubicBezTo>
                      <a:pt x="1250088" y="970246"/>
                      <a:pt x="970246" y="1250088"/>
                      <a:pt x="625044" y="1250088"/>
                    </a:cubicBezTo>
                    <a:cubicBezTo>
                      <a:pt x="279842" y="1250088"/>
                      <a:pt x="0" y="970246"/>
                      <a:pt x="0" y="625044"/>
                    </a:cubicBezTo>
                    <a:cubicBezTo>
                      <a:pt x="0" y="279842"/>
                      <a:pt x="279842" y="0"/>
                      <a:pt x="625044"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58185" tIns="126548" rIns="158185" bIns="126548" numCol="1" spcCol="0" rtlCol="0" fromWordArt="0" anchor="t" anchorCtr="0" forceAA="0" compatLnSpc="1">
                <a:prstTxWarp prst="textNoShape">
                  <a:avLst/>
                </a:prstTxWarp>
                <a:noAutofit/>
              </a:bodyPr>
              <a:lstStyle/>
              <a:p>
                <a:pPr marL="0" marR="0" lvl="0" indent="0" algn="ctr" defTabSz="806485" rtl="0" eaLnBrk="1" fontAlgn="base" latinLnBrk="0" hangingPunct="1">
                  <a:lnSpc>
                    <a:spcPct val="90000"/>
                  </a:lnSpc>
                  <a:spcBef>
                    <a:spcPct val="0"/>
                  </a:spcBef>
                  <a:spcAft>
                    <a:spcPct val="0"/>
                  </a:spcAft>
                  <a:buClrTx/>
                  <a:buSzTx/>
                  <a:buFontTx/>
                  <a:buNone/>
                  <a:tabLst/>
                  <a:defRPr/>
                </a:pPr>
                <a:endParaRPr kumimoji="0" lang="en-US" sz="207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470" name="Rectangle 469">
            <a:extLst>
              <a:ext uri="{FF2B5EF4-FFF2-40B4-BE49-F238E27FC236}">
                <a16:creationId xmlns:a16="http://schemas.microsoft.com/office/drawing/2014/main" id="{43D26B14-2473-4456-8AEC-521407CE3665}"/>
              </a:ext>
            </a:extLst>
          </p:cNvPr>
          <p:cNvSpPr/>
          <p:nvPr/>
        </p:nvSpPr>
        <p:spPr>
          <a:xfrm>
            <a:off x="8142177" y="3168518"/>
            <a:ext cx="691215" cy="427681"/>
          </a:xfrm>
          <a:prstGeom prst="rect">
            <a:avLst/>
          </a:prstGeom>
        </p:spPr>
        <p:txBody>
          <a:bodyPr wrap="none">
            <a:spAutoFit/>
          </a:bodyPr>
          <a:lstStyle/>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211" b="0" i="0" u="none" strike="noStrike" kern="0" cap="none" spc="0" normalizeH="0" baseline="0" noProof="0">
                <a:ln>
                  <a:noFill/>
                </a:ln>
                <a:solidFill>
                  <a:srgbClr val="353535"/>
                </a:solidFill>
                <a:effectLst/>
                <a:uLnTx/>
                <a:uFillTx/>
                <a:latin typeface="Segoe UI"/>
                <a:ea typeface="ＭＳ Ｐゴシック" charset="0"/>
                <a:cs typeface="+mn-cs"/>
              </a:rPr>
              <a:t>Limited</a:t>
            </a:r>
          </a:p>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211" b="0" i="0" u="none" strike="noStrike" kern="0" cap="none" spc="0" normalizeH="0" baseline="0" noProof="0">
                <a:ln>
                  <a:noFill/>
                </a:ln>
                <a:solidFill>
                  <a:srgbClr val="353535"/>
                </a:solidFill>
                <a:effectLst/>
                <a:uLnTx/>
                <a:uFillTx/>
                <a:latin typeface="Segoe UI"/>
                <a:ea typeface="ＭＳ Ｐゴシック" charset="0"/>
                <a:cs typeface="+mn-cs"/>
              </a:rPr>
              <a:t>access</a:t>
            </a:r>
          </a:p>
        </p:txBody>
      </p:sp>
      <p:grpSp>
        <p:nvGrpSpPr>
          <p:cNvPr id="471" name="Controls: Limit access">
            <a:extLst>
              <a:ext uri="{FF2B5EF4-FFF2-40B4-BE49-F238E27FC236}">
                <a16:creationId xmlns:a16="http://schemas.microsoft.com/office/drawing/2014/main" id="{85195616-3844-4DCF-88C4-3396BED90775}"/>
              </a:ext>
            </a:extLst>
          </p:cNvPr>
          <p:cNvGrpSpPr/>
          <p:nvPr/>
        </p:nvGrpSpPr>
        <p:grpSpPr>
          <a:xfrm>
            <a:off x="7461435" y="3043340"/>
            <a:ext cx="668738" cy="668738"/>
            <a:chOff x="6184395" y="4693508"/>
            <a:chExt cx="896425" cy="896425"/>
          </a:xfrm>
        </p:grpSpPr>
        <p:grpSp>
          <p:nvGrpSpPr>
            <p:cNvPr id="472" name="Group 471">
              <a:extLst>
                <a:ext uri="{FF2B5EF4-FFF2-40B4-BE49-F238E27FC236}">
                  <a16:creationId xmlns:a16="http://schemas.microsoft.com/office/drawing/2014/main" id="{58CADBA3-3F1D-4DB3-A79A-903E18B5586F}"/>
                </a:ext>
              </a:extLst>
            </p:cNvPr>
            <p:cNvGrpSpPr/>
            <p:nvPr/>
          </p:nvGrpSpPr>
          <p:grpSpPr>
            <a:xfrm>
              <a:off x="6184395" y="4693508"/>
              <a:ext cx="896425" cy="896425"/>
              <a:chOff x="8603515" y="2504434"/>
              <a:chExt cx="1600200" cy="1600200"/>
            </a:xfrm>
          </p:grpSpPr>
          <p:sp>
            <p:nvSpPr>
              <p:cNvPr id="477" name="Oval 476">
                <a:extLst>
                  <a:ext uri="{FF2B5EF4-FFF2-40B4-BE49-F238E27FC236}">
                    <a16:creationId xmlns:a16="http://schemas.microsoft.com/office/drawing/2014/main" id="{28F382EC-6ABA-4EE4-996C-A29E93D94E82}"/>
                  </a:ext>
                </a:extLst>
              </p:cNvPr>
              <p:cNvSpPr/>
              <p:nvPr/>
            </p:nvSpPr>
            <p:spPr bwMode="auto">
              <a:xfrm>
                <a:off x="8672095" y="2573014"/>
                <a:ext cx="1463040" cy="146304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8" name="Circle: Hollow 477">
                <a:extLst>
                  <a:ext uri="{FF2B5EF4-FFF2-40B4-BE49-F238E27FC236}">
                    <a16:creationId xmlns:a16="http://schemas.microsoft.com/office/drawing/2014/main" id="{77D8C518-266E-4809-BBCD-922ACEFACD21}"/>
                  </a:ext>
                </a:extLst>
              </p:cNvPr>
              <p:cNvSpPr/>
              <p:nvPr/>
            </p:nvSpPr>
            <p:spPr bwMode="auto">
              <a:xfrm>
                <a:off x="8603515" y="2504434"/>
                <a:ext cx="1600200" cy="1600200"/>
              </a:xfrm>
              <a:prstGeom prst="donut">
                <a:avLst>
                  <a:gd name="adj" fmla="val 6045"/>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73" name="Group 472">
              <a:extLst>
                <a:ext uri="{FF2B5EF4-FFF2-40B4-BE49-F238E27FC236}">
                  <a16:creationId xmlns:a16="http://schemas.microsoft.com/office/drawing/2014/main" id="{CC0B28EA-C36F-47C7-8116-F77C55D77C51}"/>
                </a:ext>
              </a:extLst>
            </p:cNvPr>
            <p:cNvGrpSpPr/>
            <p:nvPr/>
          </p:nvGrpSpPr>
          <p:grpSpPr>
            <a:xfrm>
              <a:off x="6421307" y="4884326"/>
              <a:ext cx="448213" cy="472342"/>
              <a:chOff x="4098925" y="2751141"/>
              <a:chExt cx="1798639" cy="1895477"/>
            </a:xfrm>
            <a:solidFill>
              <a:srgbClr val="505050"/>
            </a:solidFill>
          </p:grpSpPr>
          <p:sp>
            <p:nvSpPr>
              <p:cNvPr id="474" name="Freeform 1">
                <a:extLst>
                  <a:ext uri="{FF2B5EF4-FFF2-40B4-BE49-F238E27FC236}">
                    <a16:creationId xmlns:a16="http://schemas.microsoft.com/office/drawing/2014/main" id="{1C8C1322-1F88-4CFE-8908-C2A59DCB8076}"/>
                  </a:ext>
                </a:extLst>
              </p:cNvPr>
              <p:cNvSpPr>
                <a:spLocks noChangeArrowheads="1"/>
              </p:cNvSpPr>
              <p:nvPr/>
            </p:nvSpPr>
            <p:spPr bwMode="auto">
              <a:xfrm>
                <a:off x="4098925" y="2751141"/>
                <a:ext cx="1214439" cy="1603377"/>
              </a:xfrm>
              <a:custGeom>
                <a:avLst/>
                <a:gdLst>
                  <a:gd name="T0" fmla="*/ 3374 w 3375"/>
                  <a:gd name="T1" fmla="*/ 4194 h 4456"/>
                  <a:gd name="T2" fmla="*/ 3374 w 3375"/>
                  <a:gd name="T3" fmla="*/ 3400 h 4456"/>
                  <a:gd name="T4" fmla="*/ 3037 w 3375"/>
                  <a:gd name="T5" fmla="*/ 3400 h 4456"/>
                  <a:gd name="T6" fmla="*/ 3037 w 3375"/>
                  <a:gd name="T7" fmla="*/ 4109 h 4456"/>
                  <a:gd name="T8" fmla="*/ 346 w 3375"/>
                  <a:gd name="T9" fmla="*/ 4109 h 4456"/>
                  <a:gd name="T10" fmla="*/ 346 w 3375"/>
                  <a:gd name="T11" fmla="*/ 2127 h 4456"/>
                  <a:gd name="T12" fmla="*/ 3037 w 3375"/>
                  <a:gd name="T13" fmla="*/ 2127 h 4456"/>
                  <a:gd name="T14" fmla="*/ 3037 w 3375"/>
                  <a:gd name="T15" fmla="*/ 2819 h 4456"/>
                  <a:gd name="T16" fmla="*/ 3374 w 3375"/>
                  <a:gd name="T17" fmla="*/ 2819 h 4456"/>
                  <a:gd name="T18" fmla="*/ 3374 w 3375"/>
                  <a:gd name="T19" fmla="*/ 2043 h 4456"/>
                  <a:gd name="T20" fmla="*/ 3113 w 3375"/>
                  <a:gd name="T21" fmla="*/ 1781 h 4456"/>
                  <a:gd name="T22" fmla="*/ 2851 w 3375"/>
                  <a:gd name="T23" fmla="*/ 1781 h 4456"/>
                  <a:gd name="T24" fmla="*/ 2851 w 3375"/>
                  <a:gd name="T25" fmla="*/ 1131 h 4456"/>
                  <a:gd name="T26" fmla="*/ 2540 w 3375"/>
                  <a:gd name="T27" fmla="*/ 321 h 4456"/>
                  <a:gd name="T28" fmla="*/ 1688 w 3375"/>
                  <a:gd name="T29" fmla="*/ 0 h 4456"/>
                  <a:gd name="T30" fmla="*/ 540 w 3375"/>
                  <a:gd name="T31" fmla="*/ 1157 h 4456"/>
                  <a:gd name="T32" fmla="*/ 540 w 3375"/>
                  <a:gd name="T33" fmla="*/ 1781 h 4456"/>
                  <a:gd name="T34" fmla="*/ 261 w 3375"/>
                  <a:gd name="T35" fmla="*/ 1781 h 4456"/>
                  <a:gd name="T36" fmla="*/ 0 w 3375"/>
                  <a:gd name="T37" fmla="*/ 2043 h 4456"/>
                  <a:gd name="T38" fmla="*/ 0 w 3375"/>
                  <a:gd name="T39" fmla="*/ 4194 h 4456"/>
                  <a:gd name="T40" fmla="*/ 261 w 3375"/>
                  <a:gd name="T41" fmla="*/ 4455 h 4456"/>
                  <a:gd name="T42" fmla="*/ 3113 w 3375"/>
                  <a:gd name="T43" fmla="*/ 4455 h 4456"/>
                  <a:gd name="T44" fmla="*/ 3374 w 3375"/>
                  <a:gd name="T45" fmla="*/ 4194 h 4456"/>
                  <a:gd name="T46" fmla="*/ 877 w 3375"/>
                  <a:gd name="T47" fmla="*/ 1173 h 4456"/>
                  <a:gd name="T48" fmla="*/ 1688 w 3375"/>
                  <a:gd name="T49" fmla="*/ 346 h 4456"/>
                  <a:gd name="T50" fmla="*/ 2295 w 3375"/>
                  <a:gd name="T51" fmla="*/ 566 h 4456"/>
                  <a:gd name="T52" fmla="*/ 2515 w 3375"/>
                  <a:gd name="T53" fmla="*/ 1131 h 4456"/>
                  <a:gd name="T54" fmla="*/ 2515 w 3375"/>
                  <a:gd name="T55" fmla="*/ 1790 h 4456"/>
                  <a:gd name="T56" fmla="*/ 877 w 3375"/>
                  <a:gd name="T57" fmla="*/ 1790 h 4456"/>
                  <a:gd name="T58" fmla="*/ 877 w 3375"/>
                  <a:gd name="T59" fmla="*/ 1173 h 4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75" h="4456">
                    <a:moveTo>
                      <a:pt x="3374" y="4194"/>
                    </a:moveTo>
                    <a:lnTo>
                      <a:pt x="3374" y="3400"/>
                    </a:lnTo>
                    <a:lnTo>
                      <a:pt x="3037" y="3400"/>
                    </a:lnTo>
                    <a:lnTo>
                      <a:pt x="3037" y="4109"/>
                    </a:lnTo>
                    <a:lnTo>
                      <a:pt x="346" y="4109"/>
                    </a:lnTo>
                    <a:lnTo>
                      <a:pt x="346" y="2127"/>
                    </a:lnTo>
                    <a:lnTo>
                      <a:pt x="3037" y="2127"/>
                    </a:lnTo>
                    <a:lnTo>
                      <a:pt x="3037" y="2819"/>
                    </a:lnTo>
                    <a:lnTo>
                      <a:pt x="3374" y="2819"/>
                    </a:lnTo>
                    <a:lnTo>
                      <a:pt x="3374" y="2043"/>
                    </a:lnTo>
                    <a:cubicBezTo>
                      <a:pt x="3374" y="1899"/>
                      <a:pt x="3256" y="1781"/>
                      <a:pt x="3113" y="1781"/>
                    </a:cubicBezTo>
                    <a:lnTo>
                      <a:pt x="2851" y="1781"/>
                    </a:lnTo>
                    <a:cubicBezTo>
                      <a:pt x="2851" y="1587"/>
                      <a:pt x="2851" y="1283"/>
                      <a:pt x="2851" y="1131"/>
                    </a:cubicBezTo>
                    <a:cubicBezTo>
                      <a:pt x="2860" y="912"/>
                      <a:pt x="2775" y="574"/>
                      <a:pt x="2540" y="321"/>
                    </a:cubicBezTo>
                    <a:cubicBezTo>
                      <a:pt x="2329" y="110"/>
                      <a:pt x="2050" y="0"/>
                      <a:pt x="1688" y="0"/>
                    </a:cubicBezTo>
                    <a:cubicBezTo>
                      <a:pt x="818" y="0"/>
                      <a:pt x="557" y="752"/>
                      <a:pt x="540" y="1157"/>
                    </a:cubicBezTo>
                    <a:lnTo>
                      <a:pt x="540" y="1781"/>
                    </a:lnTo>
                    <a:lnTo>
                      <a:pt x="261" y="1781"/>
                    </a:lnTo>
                    <a:cubicBezTo>
                      <a:pt x="118" y="1781"/>
                      <a:pt x="0" y="1899"/>
                      <a:pt x="0" y="2043"/>
                    </a:cubicBezTo>
                    <a:lnTo>
                      <a:pt x="0" y="4194"/>
                    </a:lnTo>
                    <a:cubicBezTo>
                      <a:pt x="0" y="4337"/>
                      <a:pt x="118" y="4455"/>
                      <a:pt x="261" y="4455"/>
                    </a:cubicBezTo>
                    <a:lnTo>
                      <a:pt x="3113" y="4455"/>
                    </a:lnTo>
                    <a:cubicBezTo>
                      <a:pt x="3256" y="4455"/>
                      <a:pt x="3374" y="4337"/>
                      <a:pt x="3374" y="4194"/>
                    </a:cubicBezTo>
                    <a:close/>
                    <a:moveTo>
                      <a:pt x="877" y="1173"/>
                    </a:moveTo>
                    <a:cubicBezTo>
                      <a:pt x="877" y="1140"/>
                      <a:pt x="920" y="346"/>
                      <a:pt x="1688" y="346"/>
                    </a:cubicBezTo>
                    <a:cubicBezTo>
                      <a:pt x="1949" y="346"/>
                      <a:pt x="2152" y="422"/>
                      <a:pt x="2295" y="566"/>
                    </a:cubicBezTo>
                    <a:cubicBezTo>
                      <a:pt x="2472" y="752"/>
                      <a:pt x="2515" y="1005"/>
                      <a:pt x="2515" y="1131"/>
                    </a:cubicBezTo>
                    <a:cubicBezTo>
                      <a:pt x="2515" y="1292"/>
                      <a:pt x="2515" y="1595"/>
                      <a:pt x="2515" y="1790"/>
                    </a:cubicBezTo>
                    <a:lnTo>
                      <a:pt x="877" y="1790"/>
                    </a:lnTo>
                    <a:lnTo>
                      <a:pt x="877" y="1173"/>
                    </a:lnTo>
                    <a:close/>
                  </a:path>
                </a:pathLst>
              </a:custGeom>
              <a:solidFill>
                <a:srgbClr val="FFFFFF"/>
              </a:solidFill>
              <a:ln w="9525" cap="flat">
                <a:solidFill>
                  <a:srgbClr val="0078D7"/>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79070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75" name="Freeform 2">
                <a:extLst>
                  <a:ext uri="{FF2B5EF4-FFF2-40B4-BE49-F238E27FC236}">
                    <a16:creationId xmlns:a16="http://schemas.microsoft.com/office/drawing/2014/main" id="{7418DAE1-56BD-4F4E-B9F0-951A8DBB207E}"/>
                  </a:ext>
                </a:extLst>
              </p:cNvPr>
              <p:cNvSpPr>
                <a:spLocks noChangeArrowheads="1"/>
              </p:cNvSpPr>
              <p:nvPr/>
            </p:nvSpPr>
            <p:spPr bwMode="auto">
              <a:xfrm>
                <a:off x="4710112" y="3143252"/>
                <a:ext cx="1187452" cy="1503366"/>
              </a:xfrm>
              <a:custGeom>
                <a:avLst/>
                <a:gdLst>
                  <a:gd name="T0" fmla="*/ 3113 w 3300"/>
                  <a:gd name="T1" fmla="*/ 0 h 4177"/>
                  <a:gd name="T2" fmla="*/ 1316 w 3300"/>
                  <a:gd name="T3" fmla="*/ 0 h 4177"/>
                  <a:gd name="T4" fmla="*/ 1316 w 3300"/>
                  <a:gd name="T5" fmla="*/ 211 h 4177"/>
                  <a:gd name="T6" fmla="*/ 3079 w 3300"/>
                  <a:gd name="T7" fmla="*/ 211 h 4177"/>
                  <a:gd name="T8" fmla="*/ 3079 w 3300"/>
                  <a:gd name="T9" fmla="*/ 3965 h 4177"/>
                  <a:gd name="T10" fmla="*/ 211 w 3300"/>
                  <a:gd name="T11" fmla="*/ 3965 h 4177"/>
                  <a:gd name="T12" fmla="*/ 211 w 3300"/>
                  <a:gd name="T13" fmla="*/ 3484 h 4177"/>
                  <a:gd name="T14" fmla="*/ 0 w 3300"/>
                  <a:gd name="T15" fmla="*/ 3484 h 4177"/>
                  <a:gd name="T16" fmla="*/ 0 w 3300"/>
                  <a:gd name="T17" fmla="*/ 3999 h 4177"/>
                  <a:gd name="T18" fmla="*/ 177 w 3300"/>
                  <a:gd name="T19" fmla="*/ 4176 h 4177"/>
                  <a:gd name="T20" fmla="*/ 3113 w 3300"/>
                  <a:gd name="T21" fmla="*/ 4176 h 4177"/>
                  <a:gd name="T22" fmla="*/ 3290 w 3300"/>
                  <a:gd name="T23" fmla="*/ 3999 h 4177"/>
                  <a:gd name="T24" fmla="*/ 3290 w 3300"/>
                  <a:gd name="T25" fmla="*/ 186 h 4177"/>
                  <a:gd name="T26" fmla="*/ 3113 w 3300"/>
                  <a:gd name="T27" fmla="*/ 0 h 4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0" h="4177">
                    <a:moveTo>
                      <a:pt x="3113" y="0"/>
                    </a:moveTo>
                    <a:lnTo>
                      <a:pt x="1316" y="0"/>
                    </a:lnTo>
                    <a:lnTo>
                      <a:pt x="1316" y="211"/>
                    </a:lnTo>
                    <a:lnTo>
                      <a:pt x="3079" y="211"/>
                    </a:lnTo>
                    <a:lnTo>
                      <a:pt x="3079" y="3965"/>
                    </a:lnTo>
                    <a:lnTo>
                      <a:pt x="211" y="3965"/>
                    </a:lnTo>
                    <a:lnTo>
                      <a:pt x="211" y="3484"/>
                    </a:lnTo>
                    <a:lnTo>
                      <a:pt x="0" y="3484"/>
                    </a:lnTo>
                    <a:lnTo>
                      <a:pt x="0" y="3999"/>
                    </a:lnTo>
                    <a:cubicBezTo>
                      <a:pt x="0" y="4101"/>
                      <a:pt x="84" y="4176"/>
                      <a:pt x="177" y="4176"/>
                    </a:cubicBezTo>
                    <a:lnTo>
                      <a:pt x="3113" y="4176"/>
                    </a:lnTo>
                    <a:cubicBezTo>
                      <a:pt x="3214" y="4176"/>
                      <a:pt x="3290" y="4092"/>
                      <a:pt x="3290" y="3999"/>
                    </a:cubicBezTo>
                    <a:lnTo>
                      <a:pt x="3290" y="186"/>
                    </a:lnTo>
                    <a:cubicBezTo>
                      <a:pt x="3299" y="84"/>
                      <a:pt x="3214" y="0"/>
                      <a:pt x="3113" y="0"/>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79070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76" name="Freeform 3">
                <a:extLst>
                  <a:ext uri="{FF2B5EF4-FFF2-40B4-BE49-F238E27FC236}">
                    <a16:creationId xmlns:a16="http://schemas.microsoft.com/office/drawing/2014/main" id="{76DCEE81-ED36-4108-888C-73B3CB4EB214}"/>
                  </a:ext>
                </a:extLst>
              </p:cNvPr>
              <p:cNvSpPr>
                <a:spLocks noChangeArrowheads="1"/>
              </p:cNvSpPr>
              <p:nvPr/>
            </p:nvSpPr>
            <p:spPr bwMode="auto">
              <a:xfrm>
                <a:off x="4597402" y="3698874"/>
                <a:ext cx="1017588" cy="368302"/>
              </a:xfrm>
              <a:custGeom>
                <a:avLst/>
                <a:gdLst>
                  <a:gd name="T0" fmla="*/ 2826 w 2827"/>
                  <a:gd name="T1" fmla="*/ 489 h 1022"/>
                  <a:gd name="T2" fmla="*/ 2218 w 2827"/>
                  <a:gd name="T3" fmla="*/ 0 h 1022"/>
                  <a:gd name="T4" fmla="*/ 2218 w 2827"/>
                  <a:gd name="T5" fmla="*/ 320 h 1022"/>
                  <a:gd name="T6" fmla="*/ 793 w 2827"/>
                  <a:gd name="T7" fmla="*/ 320 h 1022"/>
                  <a:gd name="T8" fmla="*/ 413 w 2827"/>
                  <a:gd name="T9" fmla="*/ 76 h 1022"/>
                  <a:gd name="T10" fmla="*/ 0 w 2827"/>
                  <a:gd name="T11" fmla="*/ 489 h 1022"/>
                  <a:gd name="T12" fmla="*/ 413 w 2827"/>
                  <a:gd name="T13" fmla="*/ 902 h 1022"/>
                  <a:gd name="T14" fmla="*/ 793 w 2827"/>
                  <a:gd name="T15" fmla="*/ 658 h 1022"/>
                  <a:gd name="T16" fmla="*/ 2218 w 2827"/>
                  <a:gd name="T17" fmla="*/ 658 h 1022"/>
                  <a:gd name="T18" fmla="*/ 2218 w 2827"/>
                  <a:gd name="T19" fmla="*/ 1021 h 1022"/>
                  <a:gd name="T20" fmla="*/ 2826 w 2827"/>
                  <a:gd name="T21" fmla="*/ 489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7" h="1022">
                    <a:moveTo>
                      <a:pt x="2826" y="489"/>
                    </a:moveTo>
                    <a:lnTo>
                      <a:pt x="2218" y="0"/>
                    </a:lnTo>
                    <a:lnTo>
                      <a:pt x="2218" y="320"/>
                    </a:lnTo>
                    <a:lnTo>
                      <a:pt x="793" y="320"/>
                    </a:lnTo>
                    <a:cubicBezTo>
                      <a:pt x="726" y="178"/>
                      <a:pt x="582" y="76"/>
                      <a:pt x="413" y="76"/>
                    </a:cubicBezTo>
                    <a:cubicBezTo>
                      <a:pt x="185" y="76"/>
                      <a:pt x="0" y="262"/>
                      <a:pt x="0" y="489"/>
                    </a:cubicBezTo>
                    <a:cubicBezTo>
                      <a:pt x="0" y="717"/>
                      <a:pt x="185" y="902"/>
                      <a:pt x="413" y="902"/>
                    </a:cubicBezTo>
                    <a:cubicBezTo>
                      <a:pt x="582" y="902"/>
                      <a:pt x="726" y="801"/>
                      <a:pt x="793" y="658"/>
                    </a:cubicBezTo>
                    <a:lnTo>
                      <a:pt x="2218" y="658"/>
                    </a:lnTo>
                    <a:lnTo>
                      <a:pt x="2218" y="1021"/>
                    </a:lnTo>
                    <a:lnTo>
                      <a:pt x="2826" y="48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79070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a:noFill/>
                  </a:ln>
                  <a:solidFill>
                    <a:sysClr val="windowText" lastClr="000000"/>
                  </a:solidFill>
                  <a:effectLst/>
                  <a:uLnTx/>
                  <a:uFillTx/>
                  <a:latin typeface="Segoe UI"/>
                  <a:ea typeface="+mn-ea"/>
                  <a:cs typeface="+mn-cs"/>
                </a:endParaRPr>
              </a:p>
            </p:txBody>
          </p:sp>
        </p:grpSp>
      </p:grpSp>
      <p:sp>
        <p:nvSpPr>
          <p:cNvPr id="479" name="Rectangle 478">
            <a:extLst>
              <a:ext uri="{FF2B5EF4-FFF2-40B4-BE49-F238E27FC236}">
                <a16:creationId xmlns:a16="http://schemas.microsoft.com/office/drawing/2014/main" id="{5454DBC1-45A2-4EE8-88C2-40D5BC8DB751}"/>
              </a:ext>
            </a:extLst>
          </p:cNvPr>
          <p:cNvSpPr/>
          <p:nvPr/>
        </p:nvSpPr>
        <p:spPr>
          <a:xfrm>
            <a:off x="6968080" y="1579021"/>
            <a:ext cx="1107932" cy="379848"/>
          </a:xfrm>
          <a:prstGeom prst="rect">
            <a:avLst/>
          </a:prstGeom>
        </p:spPr>
        <p:txBody>
          <a:bodyPr wrap="none">
            <a:spAutoFit/>
          </a:bodyPr>
          <a:lstStyle/>
          <a:p>
            <a:pPr marL="0" marR="0" lvl="0" indent="0" algn="ctr" defTabSz="790704" rtl="0" eaLnBrk="1" fontAlgn="auto" latinLnBrk="0" hangingPunct="1">
              <a:lnSpc>
                <a:spcPct val="90000"/>
              </a:lnSpc>
              <a:spcBef>
                <a:spcPts val="0"/>
              </a:spcBef>
              <a:spcAft>
                <a:spcPts val="0"/>
              </a:spcAft>
              <a:buClrTx/>
              <a:buSzTx/>
              <a:buFontTx/>
              <a:buNone/>
              <a:tabLst/>
              <a:defRPr/>
            </a:pPr>
            <a:r>
              <a:rPr kumimoji="0" lang="en-US" sz="2076" b="0" i="0" u="none" strike="noStrike" kern="0" cap="none" spc="-61" normalizeH="0" baseline="0" noProof="0">
                <a:ln>
                  <a:noFill/>
                </a:ln>
                <a:solidFill>
                  <a:srgbClr val="353535"/>
                </a:solidFill>
                <a:effectLst/>
                <a:uLnTx/>
                <a:uFillTx/>
                <a:latin typeface="Segoe UI"/>
                <a:ea typeface="ＭＳ Ｐゴシック" charset="0"/>
                <a:cs typeface="Segoe UI Semibold" panose="020B0702040204020203" pitchFamily="34" charset="0"/>
              </a:rPr>
              <a:t>Controls</a:t>
            </a:r>
          </a:p>
        </p:txBody>
      </p:sp>
      <p:sp>
        <p:nvSpPr>
          <p:cNvPr id="480" name="Rectangle 479">
            <a:extLst>
              <a:ext uri="{FF2B5EF4-FFF2-40B4-BE49-F238E27FC236}">
                <a16:creationId xmlns:a16="http://schemas.microsoft.com/office/drawing/2014/main" id="{9D3C7711-BBC4-487D-9543-D6120F2650AD}"/>
              </a:ext>
            </a:extLst>
          </p:cNvPr>
          <p:cNvSpPr/>
          <p:nvPr/>
        </p:nvSpPr>
        <p:spPr bwMode="auto">
          <a:xfrm>
            <a:off x="2579354" y="3896615"/>
            <a:ext cx="1609687" cy="440374"/>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203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81" name="Condition: Location">
            <a:extLst>
              <a:ext uri="{FF2B5EF4-FFF2-40B4-BE49-F238E27FC236}">
                <a16:creationId xmlns:a16="http://schemas.microsoft.com/office/drawing/2014/main" id="{BA80B526-08EC-4298-BB29-3ACA6D9B1ACE}"/>
              </a:ext>
            </a:extLst>
          </p:cNvPr>
          <p:cNvGrpSpPr/>
          <p:nvPr/>
        </p:nvGrpSpPr>
        <p:grpSpPr>
          <a:xfrm>
            <a:off x="3372598" y="4258996"/>
            <a:ext cx="680009" cy="680011"/>
            <a:chOff x="-1490654" y="4458718"/>
            <a:chExt cx="896425" cy="896425"/>
          </a:xfrm>
        </p:grpSpPr>
        <p:sp>
          <p:nvSpPr>
            <p:cNvPr id="482" name="Oval 481">
              <a:extLst>
                <a:ext uri="{FF2B5EF4-FFF2-40B4-BE49-F238E27FC236}">
                  <a16:creationId xmlns:a16="http://schemas.microsoft.com/office/drawing/2014/main" id="{11ABE69F-A0BF-47D2-83A6-E94004B40FC8}"/>
                </a:ext>
              </a:extLst>
            </p:cNvPr>
            <p:cNvSpPr/>
            <p:nvPr/>
          </p:nvSpPr>
          <p:spPr bwMode="auto">
            <a:xfrm>
              <a:off x="-1490654" y="4458718"/>
              <a:ext cx="896425" cy="896425"/>
            </a:xfrm>
            <a:prstGeom prst="ellipse">
              <a:avLst/>
            </a:prstGeom>
            <a:solidFill>
              <a:schemeClr val="bg1"/>
            </a:solidFill>
            <a:ln w="9525" cap="flat" cmpd="sng" algn="ctr">
              <a:solidFill>
                <a:schemeClr val="accent1"/>
              </a:solidFill>
              <a:prstDash val="solid"/>
              <a:headEnd type="none"/>
              <a:tailEnd type="none"/>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467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483" name="Freeform 145">
              <a:extLst>
                <a:ext uri="{FF2B5EF4-FFF2-40B4-BE49-F238E27FC236}">
                  <a16:creationId xmlns:a16="http://schemas.microsoft.com/office/drawing/2014/main" id="{D4329563-26AF-490E-840B-FDEFE69D683B}"/>
                </a:ext>
              </a:extLst>
            </p:cNvPr>
            <p:cNvSpPr>
              <a:spLocks noChangeAspect="1" noEditPoints="1"/>
            </p:cNvSpPr>
            <p:nvPr/>
          </p:nvSpPr>
          <p:spPr bwMode="auto">
            <a:xfrm>
              <a:off x="-1244833" y="4678330"/>
              <a:ext cx="404782" cy="457200"/>
            </a:xfrm>
            <a:custGeom>
              <a:avLst/>
              <a:gdLst>
                <a:gd name="T0" fmla="*/ 94 w 114"/>
                <a:gd name="T1" fmla="*/ 20 h 130"/>
                <a:gd name="T2" fmla="*/ 20 w 114"/>
                <a:gd name="T3" fmla="*/ 20 h 130"/>
                <a:gd name="T4" fmla="*/ 20 w 114"/>
                <a:gd name="T5" fmla="*/ 93 h 130"/>
                <a:gd name="T6" fmla="*/ 57 w 114"/>
                <a:gd name="T7" fmla="*/ 130 h 130"/>
                <a:gd name="T8" fmla="*/ 94 w 114"/>
                <a:gd name="T9" fmla="*/ 93 h 130"/>
                <a:gd name="T10" fmla="*/ 94 w 114"/>
                <a:gd name="T11" fmla="*/ 20 h 130"/>
                <a:gd name="T12" fmla="*/ 57 w 114"/>
                <a:gd name="T13" fmla="*/ 119 h 130"/>
                <a:gd name="T14" fmla="*/ 26 w 114"/>
                <a:gd name="T15" fmla="*/ 88 h 130"/>
                <a:gd name="T16" fmla="*/ 26 w 114"/>
                <a:gd name="T17" fmla="*/ 26 h 130"/>
                <a:gd name="T18" fmla="*/ 88 w 114"/>
                <a:gd name="T19" fmla="*/ 26 h 130"/>
                <a:gd name="T20" fmla="*/ 88 w 114"/>
                <a:gd name="T21" fmla="*/ 88 h 130"/>
                <a:gd name="T22" fmla="*/ 57 w 114"/>
                <a:gd name="T23" fmla="*/ 119 h 130"/>
                <a:gd name="T24" fmla="*/ 80 w 114"/>
                <a:gd name="T25" fmla="*/ 34 h 130"/>
                <a:gd name="T26" fmla="*/ 34 w 114"/>
                <a:gd name="T27" fmla="*/ 34 h 130"/>
                <a:gd name="T28" fmla="*/ 34 w 114"/>
                <a:gd name="T29" fmla="*/ 79 h 130"/>
                <a:gd name="T30" fmla="*/ 80 w 114"/>
                <a:gd name="T31" fmla="*/ 79 h 130"/>
                <a:gd name="T32" fmla="*/ 80 w 114"/>
                <a:gd name="T33" fmla="*/ 34 h 130"/>
                <a:gd name="T34" fmla="*/ 40 w 114"/>
                <a:gd name="T35" fmla="*/ 74 h 130"/>
                <a:gd name="T36" fmla="*/ 40 w 114"/>
                <a:gd name="T37" fmla="*/ 40 h 130"/>
                <a:gd name="T38" fmla="*/ 74 w 114"/>
                <a:gd name="T39" fmla="*/ 40 h 130"/>
                <a:gd name="T40" fmla="*/ 74 w 114"/>
                <a:gd name="T41" fmla="*/ 74 h 130"/>
                <a:gd name="T42" fmla="*/ 40 w 114"/>
                <a:gd name="T43" fmla="*/ 7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30">
                  <a:moveTo>
                    <a:pt x="94" y="20"/>
                  </a:moveTo>
                  <a:cubicBezTo>
                    <a:pt x="74" y="0"/>
                    <a:pt x="41" y="0"/>
                    <a:pt x="20" y="20"/>
                  </a:cubicBezTo>
                  <a:cubicBezTo>
                    <a:pt x="0" y="40"/>
                    <a:pt x="0" y="73"/>
                    <a:pt x="20" y="93"/>
                  </a:cubicBezTo>
                  <a:cubicBezTo>
                    <a:pt x="57" y="130"/>
                    <a:pt x="57" y="130"/>
                    <a:pt x="57" y="130"/>
                  </a:cubicBezTo>
                  <a:cubicBezTo>
                    <a:pt x="94" y="93"/>
                    <a:pt x="94" y="93"/>
                    <a:pt x="94" y="93"/>
                  </a:cubicBezTo>
                  <a:cubicBezTo>
                    <a:pt x="114" y="73"/>
                    <a:pt x="114" y="40"/>
                    <a:pt x="94" y="20"/>
                  </a:cubicBezTo>
                  <a:close/>
                  <a:moveTo>
                    <a:pt x="57" y="119"/>
                  </a:moveTo>
                  <a:cubicBezTo>
                    <a:pt x="26" y="88"/>
                    <a:pt x="26" y="88"/>
                    <a:pt x="26" y="88"/>
                  </a:cubicBezTo>
                  <a:cubicBezTo>
                    <a:pt x="9" y="71"/>
                    <a:pt x="9" y="43"/>
                    <a:pt x="26" y="26"/>
                  </a:cubicBezTo>
                  <a:cubicBezTo>
                    <a:pt x="43" y="8"/>
                    <a:pt x="71" y="8"/>
                    <a:pt x="88" y="26"/>
                  </a:cubicBezTo>
                  <a:cubicBezTo>
                    <a:pt x="105" y="43"/>
                    <a:pt x="105" y="71"/>
                    <a:pt x="88" y="88"/>
                  </a:cubicBezTo>
                  <a:lnTo>
                    <a:pt x="57" y="119"/>
                  </a:lnTo>
                  <a:close/>
                  <a:moveTo>
                    <a:pt x="80" y="34"/>
                  </a:moveTo>
                  <a:cubicBezTo>
                    <a:pt x="67" y="22"/>
                    <a:pt x="47" y="22"/>
                    <a:pt x="34" y="34"/>
                  </a:cubicBezTo>
                  <a:cubicBezTo>
                    <a:pt x="22" y="46"/>
                    <a:pt x="22" y="67"/>
                    <a:pt x="34" y="79"/>
                  </a:cubicBezTo>
                  <a:cubicBezTo>
                    <a:pt x="47" y="92"/>
                    <a:pt x="67" y="92"/>
                    <a:pt x="80" y="79"/>
                  </a:cubicBezTo>
                  <a:cubicBezTo>
                    <a:pt x="92" y="67"/>
                    <a:pt x="92" y="46"/>
                    <a:pt x="80" y="34"/>
                  </a:cubicBezTo>
                  <a:close/>
                  <a:moveTo>
                    <a:pt x="40" y="74"/>
                  </a:moveTo>
                  <a:cubicBezTo>
                    <a:pt x="31" y="64"/>
                    <a:pt x="31" y="49"/>
                    <a:pt x="40" y="40"/>
                  </a:cubicBezTo>
                  <a:cubicBezTo>
                    <a:pt x="50" y="30"/>
                    <a:pt x="65" y="30"/>
                    <a:pt x="74" y="40"/>
                  </a:cubicBezTo>
                  <a:cubicBezTo>
                    <a:pt x="83" y="49"/>
                    <a:pt x="83" y="64"/>
                    <a:pt x="74" y="74"/>
                  </a:cubicBezTo>
                  <a:cubicBezTo>
                    <a:pt x="65" y="83"/>
                    <a:pt x="50" y="83"/>
                    <a:pt x="40" y="74"/>
                  </a:cubicBezTo>
                  <a:close/>
                </a:path>
              </a:pathLst>
            </a:custGeom>
            <a:solidFill>
              <a:srgbClr val="0078D7"/>
            </a:solidFill>
            <a:ln w="0">
              <a:solidFill>
                <a:srgbClr val="E6E6E6"/>
              </a:solidFill>
              <a:miter lim="800000"/>
            </a:ln>
          </p:spPr>
          <p:txBody>
            <a:bodyPr vert="horz" wrap="square" lIns="80678" tIns="40339" rIns="80678" bIns="40339" numCol="1" anchor="t" anchorCtr="0" compatLnSpc="1">
              <a:prstTxWarp prst="textNoShape">
                <a:avLst/>
              </a:prstTxWarp>
            </a:bodyPr>
            <a:lstStyle/>
            <a:p>
              <a:pPr marL="0" marR="0" lvl="0" indent="0" algn="l" defTabSz="806747" rtl="0" eaLnBrk="1" fontAlgn="auto" latinLnBrk="0" hangingPunct="1">
                <a:lnSpc>
                  <a:spcPct val="100000"/>
                </a:lnSpc>
                <a:spcBef>
                  <a:spcPts val="0"/>
                </a:spcBef>
                <a:spcAft>
                  <a:spcPts val="0"/>
                </a:spcAft>
                <a:buClrTx/>
                <a:buSzTx/>
                <a:buFontTx/>
                <a:buNone/>
                <a:tabLst/>
                <a:defRPr/>
              </a:pPr>
              <a:endParaRPr kumimoji="0" lang="en-US" sz="1589" b="0" i="0" u="none" strike="noStrike" kern="0" cap="none" spc="0" normalizeH="0" baseline="0" noProof="0">
                <a:ln>
                  <a:noFill/>
                </a:ln>
                <a:solidFill>
                  <a:srgbClr val="353535"/>
                </a:solidFill>
                <a:effectLst/>
                <a:uLnTx/>
                <a:uFillTx/>
                <a:latin typeface="Segoe UI"/>
                <a:ea typeface="+mn-ea"/>
                <a:cs typeface="+mn-cs"/>
              </a:endParaRPr>
            </a:p>
          </p:txBody>
        </p:sp>
      </p:grpSp>
      <p:grpSp>
        <p:nvGrpSpPr>
          <p:cNvPr id="484" name="Condition: Apps">
            <a:extLst>
              <a:ext uri="{FF2B5EF4-FFF2-40B4-BE49-F238E27FC236}">
                <a16:creationId xmlns:a16="http://schemas.microsoft.com/office/drawing/2014/main" id="{F24847D7-B4E1-4AFF-8467-C5A958351985}"/>
              </a:ext>
            </a:extLst>
          </p:cNvPr>
          <p:cNvGrpSpPr>
            <a:grpSpLocks noChangeAspect="1"/>
          </p:cNvGrpSpPr>
          <p:nvPr/>
        </p:nvGrpSpPr>
        <p:grpSpPr>
          <a:xfrm>
            <a:off x="3719075" y="5034618"/>
            <a:ext cx="680009" cy="680011"/>
            <a:chOff x="10968827" y="1678521"/>
            <a:chExt cx="758952" cy="758953"/>
          </a:xfrm>
        </p:grpSpPr>
        <p:sp>
          <p:nvSpPr>
            <p:cNvPr id="485" name="Oval 484">
              <a:extLst>
                <a:ext uri="{FF2B5EF4-FFF2-40B4-BE49-F238E27FC236}">
                  <a16:creationId xmlns:a16="http://schemas.microsoft.com/office/drawing/2014/main" id="{E39EFC32-834E-4F38-A1C1-87435E0D7583}"/>
                </a:ext>
              </a:extLst>
            </p:cNvPr>
            <p:cNvSpPr/>
            <p:nvPr/>
          </p:nvSpPr>
          <p:spPr bwMode="auto">
            <a:xfrm>
              <a:off x="10968827" y="1678521"/>
              <a:ext cx="758952" cy="758953"/>
            </a:xfrm>
            <a:prstGeom prst="ellipse">
              <a:avLst/>
            </a:prstGeom>
            <a:solidFill>
              <a:schemeClr val="bg1"/>
            </a:solidFill>
            <a:ln w="9525" cap="flat" cmpd="sng" algn="ctr">
              <a:solidFill>
                <a:schemeClr val="accent1"/>
              </a:solidFill>
              <a:prstDash val="solid"/>
              <a:headEnd type="none"/>
              <a:tailEnd type="none"/>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467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86" name="Group 485">
              <a:extLst>
                <a:ext uri="{FF2B5EF4-FFF2-40B4-BE49-F238E27FC236}">
                  <a16:creationId xmlns:a16="http://schemas.microsoft.com/office/drawing/2014/main" id="{0E89F769-BEC9-440A-9600-F074C1C3013D}"/>
                </a:ext>
              </a:extLst>
            </p:cNvPr>
            <p:cNvGrpSpPr/>
            <p:nvPr/>
          </p:nvGrpSpPr>
          <p:grpSpPr>
            <a:xfrm>
              <a:off x="11150726" y="1863657"/>
              <a:ext cx="405343" cy="399538"/>
              <a:chOff x="9168011" y="5170684"/>
              <a:chExt cx="665163" cy="655637"/>
            </a:xfrm>
          </p:grpSpPr>
          <p:sp>
            <p:nvSpPr>
              <p:cNvPr id="487" name="Freeform 44">
                <a:extLst>
                  <a:ext uri="{FF2B5EF4-FFF2-40B4-BE49-F238E27FC236}">
                    <a16:creationId xmlns:a16="http://schemas.microsoft.com/office/drawing/2014/main" id="{B940FEB6-C99C-4805-B9AC-3C2A685A1908}"/>
                  </a:ext>
                </a:extLst>
              </p:cNvPr>
              <p:cNvSpPr>
                <a:spLocks/>
              </p:cNvSpPr>
              <p:nvPr/>
            </p:nvSpPr>
            <p:spPr bwMode="auto">
              <a:xfrm>
                <a:off x="9168012" y="5170684"/>
                <a:ext cx="244474" cy="266700"/>
              </a:xfrm>
              <a:custGeom>
                <a:avLst/>
                <a:gdLst>
                  <a:gd name="T0" fmla="*/ 82 w 82"/>
                  <a:gd name="T1" fmla="*/ 76 h 82"/>
                  <a:gd name="T2" fmla="*/ 76 w 82"/>
                  <a:gd name="T3" fmla="*/ 82 h 82"/>
                  <a:gd name="T4" fmla="*/ 6 w 82"/>
                  <a:gd name="T5" fmla="*/ 82 h 82"/>
                  <a:gd name="T6" fmla="*/ 0 w 82"/>
                  <a:gd name="T7" fmla="*/ 76 h 82"/>
                  <a:gd name="T8" fmla="*/ 0 w 82"/>
                  <a:gd name="T9" fmla="*/ 5 h 82"/>
                  <a:gd name="T10" fmla="*/ 6 w 82"/>
                  <a:gd name="T11" fmla="*/ 0 h 82"/>
                  <a:gd name="T12" fmla="*/ 76 w 82"/>
                  <a:gd name="T13" fmla="*/ 0 h 82"/>
                  <a:gd name="T14" fmla="*/ 82 w 82"/>
                  <a:gd name="T15" fmla="*/ 5 h 82"/>
                  <a:gd name="T16" fmla="*/ 82 w 82"/>
                  <a:gd name="T17"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2">
                    <a:moveTo>
                      <a:pt x="82" y="76"/>
                    </a:moveTo>
                    <a:cubicBezTo>
                      <a:pt x="82" y="79"/>
                      <a:pt x="79" y="82"/>
                      <a:pt x="76" y="82"/>
                    </a:cubicBezTo>
                    <a:cubicBezTo>
                      <a:pt x="6" y="82"/>
                      <a:pt x="6" y="82"/>
                      <a:pt x="6" y="82"/>
                    </a:cubicBezTo>
                    <a:cubicBezTo>
                      <a:pt x="2" y="82"/>
                      <a:pt x="0" y="79"/>
                      <a:pt x="0" y="76"/>
                    </a:cubicBezTo>
                    <a:cubicBezTo>
                      <a:pt x="0" y="5"/>
                      <a:pt x="0" y="5"/>
                      <a:pt x="0" y="5"/>
                    </a:cubicBezTo>
                    <a:cubicBezTo>
                      <a:pt x="0" y="2"/>
                      <a:pt x="2" y="0"/>
                      <a:pt x="6" y="0"/>
                    </a:cubicBezTo>
                    <a:cubicBezTo>
                      <a:pt x="76" y="0"/>
                      <a:pt x="76" y="0"/>
                      <a:pt x="76" y="0"/>
                    </a:cubicBezTo>
                    <a:cubicBezTo>
                      <a:pt x="79" y="0"/>
                      <a:pt x="82" y="2"/>
                      <a:pt x="82" y="5"/>
                    </a:cubicBezTo>
                    <a:lnTo>
                      <a:pt x="82" y="76"/>
                    </a:lnTo>
                    <a:close/>
                  </a:path>
                </a:pathLst>
              </a:custGeom>
              <a:solidFill>
                <a:srgbClr val="0078D7"/>
              </a:solidFill>
              <a:ln w="19050" cap="flat">
                <a:solidFill>
                  <a:srgbClr val="0078D7"/>
                </a:solidFill>
                <a:prstDash val="solid"/>
                <a:miter lim="800000"/>
                <a:headEnd/>
                <a:tailEnd/>
              </a:ln>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w="12700">
                    <a:solidFill>
                      <a:srgbClr val="505050"/>
                    </a:solidFill>
                  </a:ln>
                  <a:solidFill>
                    <a:srgbClr val="002050"/>
                  </a:solidFill>
                  <a:effectLst/>
                  <a:uLnTx/>
                  <a:uFillTx/>
                  <a:latin typeface="Segoe UI"/>
                  <a:ea typeface="+mn-ea"/>
                  <a:cs typeface="+mn-cs"/>
                </a:endParaRPr>
              </a:p>
            </p:txBody>
          </p:sp>
          <p:sp>
            <p:nvSpPr>
              <p:cNvPr id="488" name="Freeform 45">
                <a:extLst>
                  <a:ext uri="{FF2B5EF4-FFF2-40B4-BE49-F238E27FC236}">
                    <a16:creationId xmlns:a16="http://schemas.microsoft.com/office/drawing/2014/main" id="{AFB1374B-904F-4C4D-B975-A53D86D538A3}"/>
                  </a:ext>
                </a:extLst>
              </p:cNvPr>
              <p:cNvSpPr>
                <a:spLocks/>
              </p:cNvSpPr>
              <p:nvPr/>
            </p:nvSpPr>
            <p:spPr bwMode="auto">
              <a:xfrm>
                <a:off x="9168014" y="5481833"/>
                <a:ext cx="244474" cy="133350"/>
              </a:xfrm>
              <a:custGeom>
                <a:avLst/>
                <a:gdLst>
                  <a:gd name="T0" fmla="*/ 82 w 82"/>
                  <a:gd name="T1" fmla="*/ 38 h 41"/>
                  <a:gd name="T2" fmla="*/ 76 w 82"/>
                  <a:gd name="T3" fmla="*/ 41 h 41"/>
                  <a:gd name="T4" fmla="*/ 6 w 82"/>
                  <a:gd name="T5" fmla="*/ 41 h 41"/>
                  <a:gd name="T6" fmla="*/ 0 w 82"/>
                  <a:gd name="T7" fmla="*/ 38 h 41"/>
                  <a:gd name="T8" fmla="*/ 0 w 82"/>
                  <a:gd name="T9" fmla="*/ 3 h 41"/>
                  <a:gd name="T10" fmla="*/ 6 w 82"/>
                  <a:gd name="T11" fmla="*/ 0 h 41"/>
                  <a:gd name="T12" fmla="*/ 76 w 82"/>
                  <a:gd name="T13" fmla="*/ 0 h 41"/>
                  <a:gd name="T14" fmla="*/ 82 w 82"/>
                  <a:gd name="T15" fmla="*/ 3 h 41"/>
                  <a:gd name="T16" fmla="*/ 82 w 82"/>
                  <a:gd name="T17"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41">
                    <a:moveTo>
                      <a:pt x="82" y="38"/>
                    </a:moveTo>
                    <a:cubicBezTo>
                      <a:pt x="82" y="39"/>
                      <a:pt x="79" y="41"/>
                      <a:pt x="76" y="41"/>
                    </a:cubicBezTo>
                    <a:cubicBezTo>
                      <a:pt x="6" y="41"/>
                      <a:pt x="6" y="41"/>
                      <a:pt x="6" y="41"/>
                    </a:cubicBezTo>
                    <a:cubicBezTo>
                      <a:pt x="2" y="41"/>
                      <a:pt x="0" y="39"/>
                      <a:pt x="0" y="38"/>
                    </a:cubicBezTo>
                    <a:cubicBezTo>
                      <a:pt x="0" y="3"/>
                      <a:pt x="0" y="3"/>
                      <a:pt x="0" y="3"/>
                    </a:cubicBezTo>
                    <a:cubicBezTo>
                      <a:pt x="0" y="1"/>
                      <a:pt x="2" y="0"/>
                      <a:pt x="6" y="0"/>
                    </a:cubicBezTo>
                    <a:cubicBezTo>
                      <a:pt x="76" y="0"/>
                      <a:pt x="76" y="0"/>
                      <a:pt x="76" y="0"/>
                    </a:cubicBezTo>
                    <a:cubicBezTo>
                      <a:pt x="79" y="0"/>
                      <a:pt x="82" y="1"/>
                      <a:pt x="82" y="3"/>
                    </a:cubicBezTo>
                    <a:lnTo>
                      <a:pt x="82" y="38"/>
                    </a:lnTo>
                    <a:close/>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w="12700">
                    <a:solidFill>
                      <a:srgbClr val="505050"/>
                    </a:solidFill>
                  </a:ln>
                  <a:solidFill>
                    <a:srgbClr val="002050"/>
                  </a:solidFill>
                  <a:effectLst/>
                  <a:uLnTx/>
                  <a:uFillTx/>
                  <a:latin typeface="Segoe UI"/>
                  <a:ea typeface="+mn-ea"/>
                  <a:cs typeface="+mn-cs"/>
                </a:endParaRPr>
              </a:p>
            </p:txBody>
          </p:sp>
          <p:sp>
            <p:nvSpPr>
              <p:cNvPr id="489" name="Freeform 46">
                <a:extLst>
                  <a:ext uri="{FF2B5EF4-FFF2-40B4-BE49-F238E27FC236}">
                    <a16:creationId xmlns:a16="http://schemas.microsoft.com/office/drawing/2014/main" id="{B946D15C-90C4-402F-AA10-B75617D47B32}"/>
                  </a:ext>
                </a:extLst>
              </p:cNvPr>
              <p:cNvSpPr>
                <a:spLocks/>
              </p:cNvSpPr>
              <p:nvPr/>
            </p:nvSpPr>
            <p:spPr bwMode="auto">
              <a:xfrm>
                <a:off x="9456935" y="5170684"/>
                <a:ext cx="376238" cy="444499"/>
              </a:xfrm>
              <a:custGeom>
                <a:avLst/>
                <a:gdLst>
                  <a:gd name="T0" fmla="*/ 126 w 126"/>
                  <a:gd name="T1" fmla="*/ 127 h 137"/>
                  <a:gd name="T2" fmla="*/ 117 w 126"/>
                  <a:gd name="T3" fmla="*/ 137 h 137"/>
                  <a:gd name="T4" fmla="*/ 9 w 126"/>
                  <a:gd name="T5" fmla="*/ 137 h 137"/>
                  <a:gd name="T6" fmla="*/ 0 w 126"/>
                  <a:gd name="T7" fmla="*/ 127 h 137"/>
                  <a:gd name="T8" fmla="*/ 0 w 126"/>
                  <a:gd name="T9" fmla="*/ 9 h 137"/>
                  <a:gd name="T10" fmla="*/ 9 w 126"/>
                  <a:gd name="T11" fmla="*/ 0 h 137"/>
                  <a:gd name="T12" fmla="*/ 117 w 126"/>
                  <a:gd name="T13" fmla="*/ 0 h 137"/>
                  <a:gd name="T14" fmla="*/ 126 w 126"/>
                  <a:gd name="T15" fmla="*/ 9 h 137"/>
                  <a:gd name="T16" fmla="*/ 126 w 126"/>
                  <a:gd name="T17" fmla="*/ 12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37">
                    <a:moveTo>
                      <a:pt x="126" y="127"/>
                    </a:moveTo>
                    <a:cubicBezTo>
                      <a:pt x="126" y="133"/>
                      <a:pt x="122" y="137"/>
                      <a:pt x="117" y="137"/>
                    </a:cubicBezTo>
                    <a:cubicBezTo>
                      <a:pt x="9" y="137"/>
                      <a:pt x="9" y="137"/>
                      <a:pt x="9" y="137"/>
                    </a:cubicBezTo>
                    <a:cubicBezTo>
                      <a:pt x="4" y="137"/>
                      <a:pt x="0" y="133"/>
                      <a:pt x="0" y="127"/>
                    </a:cubicBezTo>
                    <a:cubicBezTo>
                      <a:pt x="0" y="9"/>
                      <a:pt x="0" y="9"/>
                      <a:pt x="0" y="9"/>
                    </a:cubicBezTo>
                    <a:cubicBezTo>
                      <a:pt x="0" y="4"/>
                      <a:pt x="4" y="0"/>
                      <a:pt x="9" y="0"/>
                    </a:cubicBezTo>
                    <a:cubicBezTo>
                      <a:pt x="117" y="0"/>
                      <a:pt x="117" y="0"/>
                      <a:pt x="117" y="0"/>
                    </a:cubicBezTo>
                    <a:cubicBezTo>
                      <a:pt x="122" y="0"/>
                      <a:pt x="126" y="4"/>
                      <a:pt x="126" y="9"/>
                    </a:cubicBezTo>
                    <a:lnTo>
                      <a:pt x="126" y="127"/>
                    </a:lnTo>
                    <a:close/>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w="12700">
                    <a:solidFill>
                      <a:srgbClr val="505050"/>
                    </a:solidFill>
                  </a:ln>
                  <a:solidFill>
                    <a:srgbClr val="002050"/>
                  </a:solidFill>
                  <a:effectLst/>
                  <a:uLnTx/>
                  <a:uFillTx/>
                  <a:latin typeface="Segoe UI"/>
                  <a:ea typeface="+mn-ea"/>
                  <a:cs typeface="+mn-cs"/>
                </a:endParaRPr>
              </a:p>
            </p:txBody>
          </p:sp>
          <p:sp>
            <p:nvSpPr>
              <p:cNvPr id="490" name="Freeform 47">
                <a:extLst>
                  <a:ext uri="{FF2B5EF4-FFF2-40B4-BE49-F238E27FC236}">
                    <a16:creationId xmlns:a16="http://schemas.microsoft.com/office/drawing/2014/main" id="{D0C4E63B-F07F-40DB-8D48-D679E2E1C7FF}"/>
                  </a:ext>
                </a:extLst>
              </p:cNvPr>
              <p:cNvSpPr>
                <a:spLocks/>
              </p:cNvSpPr>
              <p:nvPr/>
            </p:nvSpPr>
            <p:spPr bwMode="auto">
              <a:xfrm>
                <a:off x="9168011" y="5667570"/>
                <a:ext cx="665163" cy="158751"/>
              </a:xfrm>
              <a:custGeom>
                <a:avLst/>
                <a:gdLst>
                  <a:gd name="T0" fmla="*/ 223 w 223"/>
                  <a:gd name="T1" fmla="*/ 46 h 49"/>
                  <a:gd name="T2" fmla="*/ 208 w 223"/>
                  <a:gd name="T3" fmla="*/ 49 h 49"/>
                  <a:gd name="T4" fmla="*/ 15 w 223"/>
                  <a:gd name="T5" fmla="*/ 49 h 49"/>
                  <a:gd name="T6" fmla="*/ 0 w 223"/>
                  <a:gd name="T7" fmla="*/ 46 h 49"/>
                  <a:gd name="T8" fmla="*/ 0 w 223"/>
                  <a:gd name="T9" fmla="*/ 3 h 49"/>
                  <a:gd name="T10" fmla="*/ 15 w 223"/>
                  <a:gd name="T11" fmla="*/ 0 h 49"/>
                  <a:gd name="T12" fmla="*/ 208 w 223"/>
                  <a:gd name="T13" fmla="*/ 0 h 49"/>
                  <a:gd name="T14" fmla="*/ 223 w 223"/>
                  <a:gd name="T15" fmla="*/ 3 h 49"/>
                  <a:gd name="T16" fmla="*/ 223 w 223"/>
                  <a:gd name="T17"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49">
                    <a:moveTo>
                      <a:pt x="223" y="46"/>
                    </a:moveTo>
                    <a:cubicBezTo>
                      <a:pt x="223" y="48"/>
                      <a:pt x="216" y="49"/>
                      <a:pt x="208" y="49"/>
                    </a:cubicBezTo>
                    <a:cubicBezTo>
                      <a:pt x="15" y="49"/>
                      <a:pt x="15" y="49"/>
                      <a:pt x="15" y="49"/>
                    </a:cubicBezTo>
                    <a:cubicBezTo>
                      <a:pt x="7" y="49"/>
                      <a:pt x="0" y="48"/>
                      <a:pt x="0" y="46"/>
                    </a:cubicBezTo>
                    <a:cubicBezTo>
                      <a:pt x="0" y="3"/>
                      <a:pt x="0" y="3"/>
                      <a:pt x="0" y="3"/>
                    </a:cubicBezTo>
                    <a:cubicBezTo>
                      <a:pt x="0" y="1"/>
                      <a:pt x="7" y="0"/>
                      <a:pt x="15" y="0"/>
                    </a:cubicBezTo>
                    <a:cubicBezTo>
                      <a:pt x="208" y="0"/>
                      <a:pt x="208" y="0"/>
                      <a:pt x="208" y="0"/>
                    </a:cubicBezTo>
                    <a:cubicBezTo>
                      <a:pt x="216" y="0"/>
                      <a:pt x="223" y="1"/>
                      <a:pt x="223" y="3"/>
                    </a:cubicBezTo>
                    <a:lnTo>
                      <a:pt x="223" y="46"/>
                    </a:lnTo>
                    <a:close/>
                  </a:path>
                </a:pathLst>
              </a:custGeom>
              <a:noFill/>
              <a:ln w="19050" cap="flat">
                <a:solidFill>
                  <a:srgbClr val="0078D7"/>
                </a:solidFill>
                <a:prstDash val="solid"/>
                <a:miter lim="800000"/>
                <a:headEnd/>
                <a:tailEnd/>
              </a:ln>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w="12700">
                    <a:solidFill>
                      <a:srgbClr val="505050"/>
                    </a:solidFill>
                  </a:ln>
                  <a:solidFill>
                    <a:srgbClr val="002050"/>
                  </a:solidFill>
                  <a:effectLst/>
                  <a:uLnTx/>
                  <a:uFillTx/>
                  <a:latin typeface="Segoe UI"/>
                  <a:ea typeface="+mn-ea"/>
                  <a:cs typeface="+mn-cs"/>
                </a:endParaRPr>
              </a:p>
            </p:txBody>
          </p:sp>
        </p:grpSp>
      </p:grpSp>
      <p:grpSp>
        <p:nvGrpSpPr>
          <p:cNvPr id="491" name="Condition: Devices">
            <a:extLst>
              <a:ext uri="{FF2B5EF4-FFF2-40B4-BE49-F238E27FC236}">
                <a16:creationId xmlns:a16="http://schemas.microsoft.com/office/drawing/2014/main" id="{0F0339BA-4DF5-49E8-8168-1DFCB3CAEB94}"/>
              </a:ext>
            </a:extLst>
          </p:cNvPr>
          <p:cNvGrpSpPr>
            <a:grpSpLocks noChangeAspect="1"/>
          </p:cNvGrpSpPr>
          <p:nvPr/>
        </p:nvGrpSpPr>
        <p:grpSpPr>
          <a:xfrm>
            <a:off x="3372598" y="3271993"/>
            <a:ext cx="680009" cy="680011"/>
            <a:chOff x="8997947" y="1475843"/>
            <a:chExt cx="1187753" cy="1187753"/>
          </a:xfrm>
        </p:grpSpPr>
        <p:sp>
          <p:nvSpPr>
            <p:cNvPr id="492" name="Oval 491">
              <a:extLst>
                <a:ext uri="{FF2B5EF4-FFF2-40B4-BE49-F238E27FC236}">
                  <a16:creationId xmlns:a16="http://schemas.microsoft.com/office/drawing/2014/main" id="{24CBA622-E780-4A4B-993D-A4C160CBFDCE}"/>
                </a:ext>
              </a:extLst>
            </p:cNvPr>
            <p:cNvSpPr/>
            <p:nvPr/>
          </p:nvSpPr>
          <p:spPr bwMode="auto">
            <a:xfrm>
              <a:off x="8997947" y="1475843"/>
              <a:ext cx="1187753" cy="1187753"/>
            </a:xfrm>
            <a:prstGeom prst="ellipse">
              <a:avLst/>
            </a:prstGeom>
            <a:solidFill>
              <a:schemeClr val="bg1"/>
            </a:solidFill>
            <a:ln w="9525" cap="flat" cmpd="sng" algn="ctr">
              <a:solidFill>
                <a:schemeClr val="accent1"/>
              </a:solidFill>
              <a:prstDash val="solid"/>
              <a:headEnd type="none"/>
              <a:tailEnd type="none"/>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467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93" name="Group 492">
              <a:extLst>
                <a:ext uri="{FF2B5EF4-FFF2-40B4-BE49-F238E27FC236}">
                  <a16:creationId xmlns:a16="http://schemas.microsoft.com/office/drawing/2014/main" id="{76D1E2F9-219B-4D95-92F0-1291AD7EB824}"/>
                </a:ext>
              </a:extLst>
            </p:cNvPr>
            <p:cNvGrpSpPr/>
            <p:nvPr/>
          </p:nvGrpSpPr>
          <p:grpSpPr>
            <a:xfrm>
              <a:off x="9290152" y="1848014"/>
              <a:ext cx="576390" cy="488371"/>
              <a:chOff x="4947743" y="5339803"/>
              <a:chExt cx="825499" cy="706436"/>
            </a:xfrm>
          </p:grpSpPr>
          <p:sp>
            <p:nvSpPr>
              <p:cNvPr id="494" name="Freeform 5">
                <a:extLst>
                  <a:ext uri="{FF2B5EF4-FFF2-40B4-BE49-F238E27FC236}">
                    <a16:creationId xmlns:a16="http://schemas.microsoft.com/office/drawing/2014/main" id="{5A5BA653-7C93-4517-B814-062DA8BA85D3}"/>
                  </a:ext>
                </a:extLst>
              </p:cNvPr>
              <p:cNvSpPr>
                <a:spLocks/>
              </p:cNvSpPr>
              <p:nvPr/>
            </p:nvSpPr>
            <p:spPr bwMode="auto">
              <a:xfrm>
                <a:off x="5217618" y="5870026"/>
                <a:ext cx="211136" cy="106364"/>
              </a:xfrm>
              <a:custGeom>
                <a:avLst/>
                <a:gdLst>
                  <a:gd name="T0" fmla="*/ 42 w 48"/>
                  <a:gd name="T1" fmla="*/ 0 h 24"/>
                  <a:gd name="T2" fmla="*/ 42 w 48"/>
                  <a:gd name="T3" fmla="*/ 11 h 24"/>
                  <a:gd name="T4" fmla="*/ 48 w 48"/>
                  <a:gd name="T5" fmla="*/ 22 h 24"/>
                  <a:gd name="T6" fmla="*/ 45 w 48"/>
                  <a:gd name="T7" fmla="*/ 23 h 24"/>
                  <a:gd name="T8" fmla="*/ 3 w 48"/>
                  <a:gd name="T9" fmla="*/ 23 h 24"/>
                  <a:gd name="T10" fmla="*/ 0 w 48"/>
                  <a:gd name="T11" fmla="*/ 22 h 24"/>
                  <a:gd name="T12" fmla="*/ 6 w 48"/>
                  <a:gd name="T13" fmla="*/ 11 h 24"/>
                  <a:gd name="T14" fmla="*/ 6 w 48"/>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4">
                    <a:moveTo>
                      <a:pt x="42" y="0"/>
                    </a:moveTo>
                    <a:cubicBezTo>
                      <a:pt x="42" y="11"/>
                      <a:pt x="42" y="11"/>
                      <a:pt x="42" y="11"/>
                    </a:cubicBezTo>
                    <a:cubicBezTo>
                      <a:pt x="48" y="22"/>
                      <a:pt x="48" y="22"/>
                      <a:pt x="48" y="22"/>
                    </a:cubicBezTo>
                    <a:cubicBezTo>
                      <a:pt x="48" y="24"/>
                      <a:pt x="47" y="23"/>
                      <a:pt x="45" y="23"/>
                    </a:cubicBezTo>
                    <a:cubicBezTo>
                      <a:pt x="3" y="23"/>
                      <a:pt x="3" y="23"/>
                      <a:pt x="3" y="23"/>
                    </a:cubicBezTo>
                    <a:cubicBezTo>
                      <a:pt x="1" y="23"/>
                      <a:pt x="0" y="24"/>
                      <a:pt x="0" y="22"/>
                    </a:cubicBezTo>
                    <a:cubicBezTo>
                      <a:pt x="6" y="11"/>
                      <a:pt x="6" y="11"/>
                      <a:pt x="6" y="11"/>
                    </a:cubicBezTo>
                    <a:cubicBezTo>
                      <a:pt x="6" y="0"/>
                      <a:pt x="6" y="0"/>
                      <a:pt x="6" y="0"/>
                    </a:cubicBezTo>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a:noFill/>
                  </a:ln>
                  <a:solidFill>
                    <a:srgbClr val="505050"/>
                  </a:solidFill>
                  <a:effectLst/>
                  <a:uLnTx/>
                  <a:uFillTx/>
                  <a:latin typeface="Segoe UI"/>
                  <a:ea typeface="+mn-ea"/>
                  <a:cs typeface="+mn-cs"/>
                </a:endParaRPr>
              </a:p>
            </p:txBody>
          </p:sp>
          <p:sp>
            <p:nvSpPr>
              <p:cNvPr id="495" name="Freeform 6">
                <a:extLst>
                  <a:ext uri="{FF2B5EF4-FFF2-40B4-BE49-F238E27FC236}">
                    <a16:creationId xmlns:a16="http://schemas.microsoft.com/office/drawing/2014/main" id="{DEB2277A-4976-4860-B310-71E8F1E8971C}"/>
                  </a:ext>
                </a:extLst>
              </p:cNvPr>
              <p:cNvSpPr>
                <a:spLocks/>
              </p:cNvSpPr>
              <p:nvPr/>
            </p:nvSpPr>
            <p:spPr bwMode="auto">
              <a:xfrm>
                <a:off x="4947743" y="5339803"/>
                <a:ext cx="742950" cy="531812"/>
              </a:xfrm>
              <a:custGeom>
                <a:avLst/>
                <a:gdLst>
                  <a:gd name="T0" fmla="*/ 118 w 168"/>
                  <a:gd name="T1" fmla="*/ 120 h 120"/>
                  <a:gd name="T2" fmla="*/ 10 w 168"/>
                  <a:gd name="T3" fmla="*/ 120 h 120"/>
                  <a:gd name="T4" fmla="*/ 0 w 168"/>
                  <a:gd name="T5" fmla="*/ 110 h 120"/>
                  <a:gd name="T6" fmla="*/ 0 w 168"/>
                  <a:gd name="T7" fmla="*/ 10 h 120"/>
                  <a:gd name="T8" fmla="*/ 10 w 168"/>
                  <a:gd name="T9" fmla="*/ 0 h 120"/>
                  <a:gd name="T10" fmla="*/ 158 w 168"/>
                  <a:gd name="T11" fmla="*/ 0 h 120"/>
                  <a:gd name="T12" fmla="*/ 168 w 168"/>
                  <a:gd name="T13" fmla="*/ 10 h 120"/>
                  <a:gd name="T14" fmla="*/ 168 w 168"/>
                  <a:gd name="T15" fmla="*/ 29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20">
                    <a:moveTo>
                      <a:pt x="118" y="120"/>
                    </a:moveTo>
                    <a:cubicBezTo>
                      <a:pt x="10" y="120"/>
                      <a:pt x="10" y="120"/>
                      <a:pt x="10" y="120"/>
                    </a:cubicBezTo>
                    <a:cubicBezTo>
                      <a:pt x="4" y="120"/>
                      <a:pt x="0" y="115"/>
                      <a:pt x="0" y="110"/>
                    </a:cubicBezTo>
                    <a:cubicBezTo>
                      <a:pt x="0" y="10"/>
                      <a:pt x="0" y="10"/>
                      <a:pt x="0" y="10"/>
                    </a:cubicBezTo>
                    <a:cubicBezTo>
                      <a:pt x="0" y="4"/>
                      <a:pt x="4" y="0"/>
                      <a:pt x="10" y="0"/>
                    </a:cubicBezTo>
                    <a:cubicBezTo>
                      <a:pt x="158" y="0"/>
                      <a:pt x="158" y="0"/>
                      <a:pt x="158" y="0"/>
                    </a:cubicBezTo>
                    <a:cubicBezTo>
                      <a:pt x="164" y="0"/>
                      <a:pt x="168" y="4"/>
                      <a:pt x="168" y="10"/>
                    </a:cubicBezTo>
                    <a:cubicBezTo>
                      <a:pt x="168" y="29"/>
                      <a:pt x="168" y="29"/>
                      <a:pt x="168" y="29"/>
                    </a:cubicBezTo>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a:noFill/>
                  </a:ln>
                  <a:solidFill>
                    <a:srgbClr val="505050"/>
                  </a:solidFill>
                  <a:effectLst/>
                  <a:uLnTx/>
                  <a:uFillTx/>
                  <a:latin typeface="Segoe UI"/>
                  <a:ea typeface="+mn-ea"/>
                  <a:cs typeface="+mn-cs"/>
                </a:endParaRPr>
              </a:p>
            </p:txBody>
          </p:sp>
          <p:sp>
            <p:nvSpPr>
              <p:cNvPr id="496" name="Freeform 7">
                <a:extLst>
                  <a:ext uri="{FF2B5EF4-FFF2-40B4-BE49-F238E27FC236}">
                    <a16:creationId xmlns:a16="http://schemas.microsoft.com/office/drawing/2014/main" id="{D8488B83-1FF8-4D5B-A017-470D4BFEB3E4}"/>
                  </a:ext>
                </a:extLst>
              </p:cNvPr>
              <p:cNvSpPr>
                <a:spLocks/>
              </p:cNvSpPr>
              <p:nvPr/>
            </p:nvSpPr>
            <p:spPr bwMode="auto">
              <a:xfrm>
                <a:off x="4957269" y="5776364"/>
                <a:ext cx="511173" cy="0"/>
              </a:xfrm>
              <a:custGeom>
                <a:avLst/>
                <a:gdLst>
                  <a:gd name="T0" fmla="*/ 0 w 321"/>
                  <a:gd name="T1" fmla="*/ 179 w 321"/>
                  <a:gd name="T2" fmla="*/ 321 w 321"/>
                </a:gdLst>
                <a:ahLst/>
                <a:cxnLst>
                  <a:cxn ang="0">
                    <a:pos x="T0" y="0"/>
                  </a:cxn>
                  <a:cxn ang="0">
                    <a:pos x="T1" y="0"/>
                  </a:cxn>
                  <a:cxn ang="0">
                    <a:pos x="T2" y="0"/>
                  </a:cxn>
                </a:cxnLst>
                <a:rect l="0" t="0" r="r" b="b"/>
                <a:pathLst>
                  <a:path w="321">
                    <a:moveTo>
                      <a:pt x="0" y="0"/>
                    </a:moveTo>
                    <a:lnTo>
                      <a:pt x="179" y="0"/>
                    </a:lnTo>
                    <a:lnTo>
                      <a:pt x="321" y="0"/>
                    </a:lnTo>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a:noFill/>
                  </a:ln>
                  <a:solidFill>
                    <a:srgbClr val="505050"/>
                  </a:solidFill>
                  <a:effectLst/>
                  <a:uLnTx/>
                  <a:uFillTx/>
                  <a:latin typeface="Segoe UI"/>
                  <a:ea typeface="+mn-ea"/>
                  <a:cs typeface="+mn-cs"/>
                </a:endParaRPr>
              </a:p>
            </p:txBody>
          </p:sp>
          <p:sp>
            <p:nvSpPr>
              <p:cNvPr id="497" name="Freeform 8">
                <a:extLst>
                  <a:ext uri="{FF2B5EF4-FFF2-40B4-BE49-F238E27FC236}">
                    <a16:creationId xmlns:a16="http://schemas.microsoft.com/office/drawing/2014/main" id="{CE94A88A-5F68-402E-ABCC-D9AB7D7752C5}"/>
                  </a:ext>
                </a:extLst>
              </p:cNvPr>
              <p:cNvSpPr>
                <a:spLocks/>
              </p:cNvSpPr>
              <p:nvPr/>
            </p:nvSpPr>
            <p:spPr bwMode="auto">
              <a:xfrm>
                <a:off x="5468442" y="5466803"/>
                <a:ext cx="304800" cy="579436"/>
              </a:xfrm>
              <a:custGeom>
                <a:avLst/>
                <a:gdLst>
                  <a:gd name="T0" fmla="*/ 69 w 69"/>
                  <a:gd name="T1" fmla="*/ 118 h 131"/>
                  <a:gd name="T2" fmla="*/ 56 w 69"/>
                  <a:gd name="T3" fmla="*/ 131 h 131"/>
                  <a:gd name="T4" fmla="*/ 12 w 69"/>
                  <a:gd name="T5" fmla="*/ 131 h 131"/>
                  <a:gd name="T6" fmla="*/ 0 w 69"/>
                  <a:gd name="T7" fmla="*/ 118 h 131"/>
                  <a:gd name="T8" fmla="*/ 0 w 69"/>
                  <a:gd name="T9" fmla="*/ 13 h 131"/>
                  <a:gd name="T10" fmla="*/ 12 w 69"/>
                  <a:gd name="T11" fmla="*/ 0 h 131"/>
                  <a:gd name="T12" fmla="*/ 56 w 69"/>
                  <a:gd name="T13" fmla="*/ 0 h 131"/>
                  <a:gd name="T14" fmla="*/ 69 w 69"/>
                  <a:gd name="T15" fmla="*/ 13 h 131"/>
                  <a:gd name="T16" fmla="*/ 69 w 69"/>
                  <a:gd name="T17" fmla="*/ 11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31">
                    <a:moveTo>
                      <a:pt x="69" y="118"/>
                    </a:moveTo>
                    <a:cubicBezTo>
                      <a:pt x="69" y="126"/>
                      <a:pt x="64" y="131"/>
                      <a:pt x="56" y="131"/>
                    </a:cubicBezTo>
                    <a:cubicBezTo>
                      <a:pt x="12" y="131"/>
                      <a:pt x="12" y="131"/>
                      <a:pt x="12" y="131"/>
                    </a:cubicBezTo>
                    <a:cubicBezTo>
                      <a:pt x="4" y="131"/>
                      <a:pt x="0" y="126"/>
                      <a:pt x="0" y="118"/>
                    </a:cubicBezTo>
                    <a:cubicBezTo>
                      <a:pt x="0" y="13"/>
                      <a:pt x="0" y="13"/>
                      <a:pt x="0" y="13"/>
                    </a:cubicBezTo>
                    <a:cubicBezTo>
                      <a:pt x="0" y="4"/>
                      <a:pt x="4" y="0"/>
                      <a:pt x="12" y="0"/>
                    </a:cubicBezTo>
                    <a:cubicBezTo>
                      <a:pt x="56" y="0"/>
                      <a:pt x="56" y="0"/>
                      <a:pt x="56" y="0"/>
                    </a:cubicBezTo>
                    <a:cubicBezTo>
                      <a:pt x="64" y="0"/>
                      <a:pt x="69" y="4"/>
                      <a:pt x="69" y="13"/>
                    </a:cubicBezTo>
                    <a:lnTo>
                      <a:pt x="69" y="118"/>
                    </a:lnTo>
                    <a:close/>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a:noFill/>
                  </a:ln>
                  <a:solidFill>
                    <a:srgbClr val="505050"/>
                  </a:solidFill>
                  <a:effectLst/>
                  <a:uLnTx/>
                  <a:uFillTx/>
                  <a:latin typeface="Segoe UI"/>
                  <a:ea typeface="+mn-ea"/>
                  <a:cs typeface="+mn-cs"/>
                </a:endParaRPr>
              </a:p>
            </p:txBody>
          </p:sp>
          <p:sp>
            <p:nvSpPr>
              <p:cNvPr id="498" name="Line 9">
                <a:extLst>
                  <a:ext uri="{FF2B5EF4-FFF2-40B4-BE49-F238E27FC236}">
                    <a16:creationId xmlns:a16="http://schemas.microsoft.com/office/drawing/2014/main" id="{EDFA8AD3-4AAD-4B35-B74D-2D7B38E6D773}"/>
                  </a:ext>
                </a:extLst>
              </p:cNvPr>
              <p:cNvSpPr>
                <a:spLocks noChangeShapeType="1"/>
              </p:cNvSpPr>
              <p:nvPr/>
            </p:nvSpPr>
            <p:spPr bwMode="auto">
              <a:xfrm flipH="1" flipV="1">
                <a:off x="5468442" y="5963690"/>
                <a:ext cx="304800" cy="0"/>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a:noFill/>
                  </a:ln>
                  <a:solidFill>
                    <a:srgbClr val="505050"/>
                  </a:solidFill>
                  <a:effectLst/>
                  <a:uLnTx/>
                  <a:uFillTx/>
                  <a:latin typeface="Segoe UI"/>
                  <a:ea typeface="+mn-ea"/>
                  <a:cs typeface="+mn-cs"/>
                </a:endParaRPr>
              </a:p>
            </p:txBody>
          </p:sp>
          <p:sp>
            <p:nvSpPr>
              <p:cNvPr id="499" name="Line 10">
                <a:extLst>
                  <a:ext uri="{FF2B5EF4-FFF2-40B4-BE49-F238E27FC236}">
                    <a16:creationId xmlns:a16="http://schemas.microsoft.com/office/drawing/2014/main" id="{658F39B0-AD56-49D7-9343-177C244A86CB}"/>
                  </a:ext>
                </a:extLst>
              </p:cNvPr>
              <p:cNvSpPr>
                <a:spLocks noChangeShapeType="1"/>
              </p:cNvSpPr>
              <p:nvPr/>
            </p:nvSpPr>
            <p:spPr bwMode="auto">
              <a:xfrm>
                <a:off x="5468442" y="5543002"/>
                <a:ext cx="304800" cy="4763"/>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a:noFill/>
                  </a:ln>
                  <a:solidFill>
                    <a:srgbClr val="505050"/>
                  </a:solidFill>
                  <a:effectLst/>
                  <a:uLnTx/>
                  <a:uFillTx/>
                  <a:latin typeface="Segoe UI"/>
                  <a:ea typeface="+mn-ea"/>
                  <a:cs typeface="+mn-cs"/>
                </a:endParaRPr>
              </a:p>
            </p:txBody>
          </p:sp>
        </p:grpSp>
      </p:grpSp>
      <p:grpSp>
        <p:nvGrpSpPr>
          <p:cNvPr id="500" name="Condition: Users">
            <a:extLst>
              <a:ext uri="{FF2B5EF4-FFF2-40B4-BE49-F238E27FC236}">
                <a16:creationId xmlns:a16="http://schemas.microsoft.com/office/drawing/2014/main" id="{6615DD81-3E98-45D1-B3E1-4369F3BDA752}"/>
              </a:ext>
            </a:extLst>
          </p:cNvPr>
          <p:cNvGrpSpPr/>
          <p:nvPr/>
        </p:nvGrpSpPr>
        <p:grpSpPr>
          <a:xfrm>
            <a:off x="3719075" y="2510047"/>
            <a:ext cx="680009" cy="680011"/>
            <a:chOff x="2389913" y="1545064"/>
            <a:chExt cx="896425" cy="896425"/>
          </a:xfrm>
        </p:grpSpPr>
        <p:sp>
          <p:nvSpPr>
            <p:cNvPr id="501" name="Oval 500">
              <a:extLst>
                <a:ext uri="{FF2B5EF4-FFF2-40B4-BE49-F238E27FC236}">
                  <a16:creationId xmlns:a16="http://schemas.microsoft.com/office/drawing/2014/main" id="{F44E75A8-5535-4BBD-854F-4CF2A6E455EA}"/>
                </a:ext>
              </a:extLst>
            </p:cNvPr>
            <p:cNvSpPr/>
            <p:nvPr/>
          </p:nvSpPr>
          <p:spPr bwMode="auto">
            <a:xfrm>
              <a:off x="2389913" y="1545064"/>
              <a:ext cx="896425" cy="896425"/>
            </a:xfrm>
            <a:prstGeom prst="ellipse">
              <a:avLst/>
            </a:prstGeom>
            <a:solidFill>
              <a:schemeClr val="bg1"/>
            </a:solidFill>
            <a:ln w="9525" cap="flat" cmpd="sng" algn="ctr">
              <a:solidFill>
                <a:schemeClr val="accent1"/>
              </a:solidFill>
              <a:prstDash val="solid"/>
              <a:headEnd type="none"/>
              <a:tailEnd type="none"/>
            </a:ln>
            <a:effectLst/>
          </p:spPr>
          <p:txBody>
            <a:bodyPr rot="0" spcFirstLastPara="0" vertOverflow="overflow" horzOverflow="overflow" vert="horz" wrap="square" lIns="155075" tIns="124061" rIns="155075" bIns="124061" numCol="1" spcCol="0" rtlCol="0" fromWordArt="0" anchor="t"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467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02" name="Group 501">
              <a:extLst>
                <a:ext uri="{FF2B5EF4-FFF2-40B4-BE49-F238E27FC236}">
                  <a16:creationId xmlns:a16="http://schemas.microsoft.com/office/drawing/2014/main" id="{4B9518E5-C778-4BD4-A7FB-4ECBB4635B68}"/>
                </a:ext>
              </a:extLst>
            </p:cNvPr>
            <p:cNvGrpSpPr/>
            <p:nvPr/>
          </p:nvGrpSpPr>
          <p:grpSpPr>
            <a:xfrm>
              <a:off x="2677696" y="1796615"/>
              <a:ext cx="320858" cy="381540"/>
              <a:chOff x="6701391" y="5898584"/>
              <a:chExt cx="414034" cy="492343"/>
            </a:xfrm>
          </p:grpSpPr>
          <p:sp>
            <p:nvSpPr>
              <p:cNvPr id="503" name="Freeform 9">
                <a:extLst>
                  <a:ext uri="{FF2B5EF4-FFF2-40B4-BE49-F238E27FC236}">
                    <a16:creationId xmlns:a16="http://schemas.microsoft.com/office/drawing/2014/main" id="{BA0B9013-4780-4BC9-8C67-8F075D56198C}"/>
                  </a:ext>
                </a:extLst>
              </p:cNvPr>
              <p:cNvSpPr>
                <a:spLocks/>
              </p:cNvSpPr>
              <p:nvPr/>
            </p:nvSpPr>
            <p:spPr bwMode="auto">
              <a:xfrm>
                <a:off x="6701391" y="6188868"/>
                <a:ext cx="414034" cy="202059"/>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2284" tIns="41142" rIns="82284" bIns="41142" numCol="1" anchor="t" anchorCtr="0" compatLnSpc="1">
                <a:prstTxWarp prst="textNoShape">
                  <a:avLst/>
                </a:prstTxWarp>
              </a:bodyPr>
              <a:lstStyle/>
              <a:p>
                <a:pPr marL="0" marR="0" lvl="0" indent="0" algn="l" defTabSz="806747"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353535"/>
                  </a:solidFill>
                  <a:effectLst/>
                  <a:uLnTx/>
                  <a:uFillTx/>
                  <a:latin typeface="Segoe UI"/>
                  <a:ea typeface="+mn-ea"/>
                  <a:cs typeface="+mn-cs"/>
                </a:endParaRPr>
              </a:p>
            </p:txBody>
          </p:sp>
          <p:sp>
            <p:nvSpPr>
              <p:cNvPr id="504" name="Oval 503">
                <a:extLst>
                  <a:ext uri="{FF2B5EF4-FFF2-40B4-BE49-F238E27FC236}">
                    <a16:creationId xmlns:a16="http://schemas.microsoft.com/office/drawing/2014/main" id="{255525E6-F472-4B62-AFF9-385E6947B1D1}"/>
                  </a:ext>
                </a:extLst>
              </p:cNvPr>
              <p:cNvSpPr>
                <a:spLocks noChangeArrowheads="1"/>
              </p:cNvSpPr>
              <p:nvPr/>
            </p:nvSpPr>
            <p:spPr bwMode="auto">
              <a:xfrm>
                <a:off x="6761604" y="5898584"/>
                <a:ext cx="293586" cy="290227"/>
              </a:xfrm>
              <a:prstGeom prst="ellipse">
                <a:avLst/>
              </a:prstGeom>
              <a:noFill/>
              <a:ln w="12700" cap="flat">
                <a:solidFill>
                  <a:srgbClr val="0078D7"/>
                </a:solidFill>
                <a:prstDash val="solid"/>
                <a:miter lim="800000"/>
                <a:headEnd/>
                <a:tailEnd/>
              </a:ln>
            </p:spPr>
            <p:txBody>
              <a:bodyPr vert="horz" wrap="square" lIns="82284" tIns="41142" rIns="82284" bIns="41142" numCol="1" anchor="t" anchorCtr="0" compatLnSpc="1">
                <a:prstTxWarp prst="textNoShape">
                  <a:avLst/>
                </a:prstTxWarp>
              </a:bodyPr>
              <a:lstStyle/>
              <a:p>
                <a:pPr marL="0" marR="0" lvl="0" indent="0" algn="l" defTabSz="806747"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353535"/>
                  </a:solidFill>
                  <a:effectLst/>
                  <a:uLnTx/>
                  <a:uFillTx/>
                  <a:latin typeface="Segoe UI"/>
                  <a:ea typeface="+mn-ea"/>
                  <a:cs typeface="+mn-cs"/>
                </a:endParaRPr>
              </a:p>
            </p:txBody>
          </p:sp>
        </p:grpSp>
      </p:grpSp>
      <p:sp>
        <p:nvSpPr>
          <p:cNvPr id="505" name="Oval 504">
            <a:extLst>
              <a:ext uri="{FF2B5EF4-FFF2-40B4-BE49-F238E27FC236}">
                <a16:creationId xmlns:a16="http://schemas.microsoft.com/office/drawing/2014/main" id="{6D495B41-FEA7-45A2-9649-6C3AA4888BEC}"/>
              </a:ext>
            </a:extLst>
          </p:cNvPr>
          <p:cNvSpPr/>
          <p:nvPr/>
        </p:nvSpPr>
        <p:spPr bwMode="auto">
          <a:xfrm>
            <a:off x="4091204" y="2385848"/>
            <a:ext cx="3467706" cy="3467509"/>
          </a:xfrm>
          <a:prstGeom prst="ellipse">
            <a:avLst/>
          </a:prstGeom>
          <a:noFill/>
          <a:ln w="228600" cap="flat" cmpd="sng" algn="ctr">
            <a:solidFill>
              <a:srgbClr val="0078D7"/>
            </a:solidFill>
            <a:prstDash val="solid"/>
            <a:headEnd type="none"/>
            <a:tailEnd type="none"/>
          </a:ln>
          <a:effectLst/>
        </p:spPr>
        <p:txBody>
          <a:bodyPr rot="0" spcFirstLastPara="0" vertOverflow="overflow" horzOverflow="overflow" vert="horz" wrap="square" lIns="155075" tIns="124061" rIns="155075" bIns="124061" numCol="1" spcCol="0" rtlCol="0" fromWordArt="0" anchor="ctr"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138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06" name="Policy Result">
            <a:extLst>
              <a:ext uri="{FF2B5EF4-FFF2-40B4-BE49-F238E27FC236}">
                <a16:creationId xmlns:a16="http://schemas.microsoft.com/office/drawing/2014/main" id="{53106835-6418-4374-92DB-1F65843EC190}"/>
              </a:ext>
            </a:extLst>
          </p:cNvPr>
          <p:cNvGrpSpPr/>
          <p:nvPr/>
        </p:nvGrpSpPr>
        <p:grpSpPr>
          <a:xfrm>
            <a:off x="5980147" y="4685545"/>
            <a:ext cx="476483" cy="477060"/>
            <a:chOff x="4912910" y="3539396"/>
            <a:chExt cx="640080" cy="640853"/>
          </a:xfrm>
        </p:grpSpPr>
        <p:sp>
          <p:nvSpPr>
            <p:cNvPr id="507" name="Oval 506">
              <a:extLst>
                <a:ext uri="{FF2B5EF4-FFF2-40B4-BE49-F238E27FC236}">
                  <a16:creationId xmlns:a16="http://schemas.microsoft.com/office/drawing/2014/main" id="{08D6BCE3-A2A3-4D2F-B4DC-6452AC69CF87}"/>
                </a:ext>
              </a:extLst>
            </p:cNvPr>
            <p:cNvSpPr/>
            <p:nvPr/>
          </p:nvSpPr>
          <p:spPr bwMode="auto">
            <a:xfrm>
              <a:off x="4912910" y="3539782"/>
              <a:ext cx="640080" cy="640080"/>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211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08" name="Group 155">
              <a:extLst>
                <a:ext uri="{FF2B5EF4-FFF2-40B4-BE49-F238E27FC236}">
                  <a16:creationId xmlns:a16="http://schemas.microsoft.com/office/drawing/2014/main" id="{5D9D8BF5-078E-4808-957D-CA04E6AE1538}"/>
                </a:ext>
              </a:extLst>
            </p:cNvPr>
            <p:cNvGrpSpPr>
              <a:grpSpLocks noChangeAspect="1"/>
            </p:cNvGrpSpPr>
            <p:nvPr/>
          </p:nvGrpSpPr>
          <p:grpSpPr bwMode="auto">
            <a:xfrm>
              <a:off x="4912910" y="3539396"/>
              <a:ext cx="640080" cy="640853"/>
              <a:chOff x="5006" y="757"/>
              <a:chExt cx="828" cy="829"/>
            </a:xfrm>
            <a:solidFill>
              <a:srgbClr val="0078D7"/>
            </a:solidFill>
          </p:grpSpPr>
          <p:sp>
            <p:nvSpPr>
              <p:cNvPr id="509" name="Freeform 156">
                <a:extLst>
                  <a:ext uri="{FF2B5EF4-FFF2-40B4-BE49-F238E27FC236}">
                    <a16:creationId xmlns:a16="http://schemas.microsoft.com/office/drawing/2014/main" id="{D6039796-5A79-4E9F-89C5-56F2E69DD3FA}"/>
                  </a:ext>
                </a:extLst>
              </p:cNvPr>
              <p:cNvSpPr>
                <a:spLocks noEditPoints="1"/>
              </p:cNvSpPr>
              <p:nvPr/>
            </p:nvSpPr>
            <p:spPr bwMode="auto">
              <a:xfrm>
                <a:off x="5006" y="757"/>
                <a:ext cx="828" cy="829"/>
              </a:xfrm>
              <a:custGeom>
                <a:avLst/>
                <a:gdLst>
                  <a:gd name="T0" fmla="*/ 1567 w 3135"/>
                  <a:gd name="T1" fmla="*/ 25 h 3135"/>
                  <a:gd name="T2" fmla="*/ 1567 w 3135"/>
                  <a:gd name="T3" fmla="*/ 25 h 3135"/>
                  <a:gd name="T4" fmla="*/ 26 w 3135"/>
                  <a:gd name="T5" fmla="*/ 1567 h 3135"/>
                  <a:gd name="T6" fmla="*/ 1567 w 3135"/>
                  <a:gd name="T7" fmla="*/ 3108 h 3135"/>
                  <a:gd name="T8" fmla="*/ 3109 w 3135"/>
                  <a:gd name="T9" fmla="*/ 1567 h 3135"/>
                  <a:gd name="T10" fmla="*/ 1567 w 3135"/>
                  <a:gd name="T11" fmla="*/ 25 h 3135"/>
                  <a:gd name="T12" fmla="*/ 1567 w 3135"/>
                  <a:gd name="T13" fmla="*/ 3135 h 3135"/>
                  <a:gd name="T14" fmla="*/ 1567 w 3135"/>
                  <a:gd name="T15" fmla="*/ 3135 h 3135"/>
                  <a:gd name="T16" fmla="*/ 0 w 3135"/>
                  <a:gd name="T17" fmla="*/ 1567 h 3135"/>
                  <a:gd name="T18" fmla="*/ 1567 w 3135"/>
                  <a:gd name="T19" fmla="*/ 0 h 3135"/>
                  <a:gd name="T20" fmla="*/ 3135 w 3135"/>
                  <a:gd name="T21" fmla="*/ 1567 h 3135"/>
                  <a:gd name="T22" fmla="*/ 1567 w 3135"/>
                  <a:gd name="T23" fmla="*/ 3135 h 3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35" h="3135">
                    <a:moveTo>
                      <a:pt x="1567" y="25"/>
                    </a:moveTo>
                    <a:lnTo>
                      <a:pt x="1567" y="25"/>
                    </a:lnTo>
                    <a:cubicBezTo>
                      <a:pt x="718" y="25"/>
                      <a:pt x="26" y="717"/>
                      <a:pt x="26" y="1567"/>
                    </a:cubicBezTo>
                    <a:cubicBezTo>
                      <a:pt x="26" y="2416"/>
                      <a:pt x="718" y="3108"/>
                      <a:pt x="1567" y="3108"/>
                    </a:cubicBezTo>
                    <a:cubicBezTo>
                      <a:pt x="2417" y="3108"/>
                      <a:pt x="3109" y="2416"/>
                      <a:pt x="3109" y="1567"/>
                    </a:cubicBezTo>
                    <a:cubicBezTo>
                      <a:pt x="3109" y="717"/>
                      <a:pt x="2417" y="25"/>
                      <a:pt x="1567" y="25"/>
                    </a:cubicBezTo>
                    <a:close/>
                    <a:moveTo>
                      <a:pt x="1567" y="3135"/>
                    </a:moveTo>
                    <a:lnTo>
                      <a:pt x="1567" y="3135"/>
                    </a:lnTo>
                    <a:cubicBezTo>
                      <a:pt x="703" y="3135"/>
                      <a:pt x="0" y="2431"/>
                      <a:pt x="0" y="1567"/>
                    </a:cubicBezTo>
                    <a:cubicBezTo>
                      <a:pt x="0" y="702"/>
                      <a:pt x="703" y="0"/>
                      <a:pt x="1567" y="0"/>
                    </a:cubicBezTo>
                    <a:cubicBezTo>
                      <a:pt x="2432" y="0"/>
                      <a:pt x="3135" y="702"/>
                      <a:pt x="3135" y="1567"/>
                    </a:cubicBezTo>
                    <a:cubicBezTo>
                      <a:pt x="3135" y="2431"/>
                      <a:pt x="2432" y="3135"/>
                      <a:pt x="1567" y="3135"/>
                    </a:cubicBezTo>
                    <a:close/>
                  </a:path>
                </a:pathLst>
              </a:custGeom>
              <a:grpFill/>
              <a:ln w="9525">
                <a:solidFill>
                  <a:srgbClr val="0078D7"/>
                </a:solid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510" name="Freeform 157">
                <a:extLst>
                  <a:ext uri="{FF2B5EF4-FFF2-40B4-BE49-F238E27FC236}">
                    <a16:creationId xmlns:a16="http://schemas.microsoft.com/office/drawing/2014/main" id="{97A0727F-32F0-400F-B92F-BC8FC8163DF3}"/>
                  </a:ext>
                </a:extLst>
              </p:cNvPr>
              <p:cNvSpPr>
                <a:spLocks/>
              </p:cNvSpPr>
              <p:nvPr/>
            </p:nvSpPr>
            <p:spPr bwMode="auto">
              <a:xfrm>
                <a:off x="5235" y="934"/>
                <a:ext cx="381" cy="479"/>
              </a:xfrm>
              <a:custGeom>
                <a:avLst/>
                <a:gdLst>
                  <a:gd name="T0" fmla="*/ 1357 w 1440"/>
                  <a:gd name="T1" fmla="*/ 1813 h 1813"/>
                  <a:gd name="T2" fmla="*/ 1357 w 1440"/>
                  <a:gd name="T3" fmla="*/ 1813 h 1813"/>
                  <a:gd name="T4" fmla="*/ 79 w 1440"/>
                  <a:gd name="T5" fmla="*/ 1813 h 1813"/>
                  <a:gd name="T6" fmla="*/ 0 w 1440"/>
                  <a:gd name="T7" fmla="*/ 1730 h 1813"/>
                  <a:gd name="T8" fmla="*/ 0 w 1440"/>
                  <a:gd name="T9" fmla="*/ 81 h 1813"/>
                  <a:gd name="T10" fmla="*/ 79 w 1440"/>
                  <a:gd name="T11" fmla="*/ 0 h 1813"/>
                  <a:gd name="T12" fmla="*/ 573 w 1440"/>
                  <a:gd name="T13" fmla="*/ 0 h 1813"/>
                  <a:gd name="T14" fmla="*/ 573 w 1440"/>
                  <a:gd name="T15" fmla="*/ 27 h 1813"/>
                  <a:gd name="T16" fmla="*/ 79 w 1440"/>
                  <a:gd name="T17" fmla="*/ 27 h 1813"/>
                  <a:gd name="T18" fmla="*/ 27 w 1440"/>
                  <a:gd name="T19" fmla="*/ 81 h 1813"/>
                  <a:gd name="T20" fmla="*/ 27 w 1440"/>
                  <a:gd name="T21" fmla="*/ 1730 h 1813"/>
                  <a:gd name="T22" fmla="*/ 79 w 1440"/>
                  <a:gd name="T23" fmla="*/ 1787 h 1813"/>
                  <a:gd name="T24" fmla="*/ 1357 w 1440"/>
                  <a:gd name="T25" fmla="*/ 1787 h 1813"/>
                  <a:gd name="T26" fmla="*/ 1413 w 1440"/>
                  <a:gd name="T27" fmla="*/ 1730 h 1813"/>
                  <a:gd name="T28" fmla="*/ 1413 w 1440"/>
                  <a:gd name="T29" fmla="*/ 81 h 1813"/>
                  <a:gd name="T30" fmla="*/ 1357 w 1440"/>
                  <a:gd name="T31" fmla="*/ 27 h 1813"/>
                  <a:gd name="T32" fmla="*/ 853 w 1440"/>
                  <a:gd name="T33" fmla="*/ 27 h 1813"/>
                  <a:gd name="T34" fmla="*/ 853 w 1440"/>
                  <a:gd name="T35" fmla="*/ 0 h 1813"/>
                  <a:gd name="T36" fmla="*/ 1357 w 1440"/>
                  <a:gd name="T37" fmla="*/ 0 h 1813"/>
                  <a:gd name="T38" fmla="*/ 1440 w 1440"/>
                  <a:gd name="T39" fmla="*/ 81 h 1813"/>
                  <a:gd name="T40" fmla="*/ 1440 w 1440"/>
                  <a:gd name="T41" fmla="*/ 1730 h 1813"/>
                  <a:gd name="T42" fmla="*/ 1357 w 1440"/>
                  <a:gd name="T43" fmla="*/ 1813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0" h="1813">
                    <a:moveTo>
                      <a:pt x="1357" y="1813"/>
                    </a:moveTo>
                    <a:lnTo>
                      <a:pt x="1357" y="1813"/>
                    </a:lnTo>
                    <a:lnTo>
                      <a:pt x="79" y="1813"/>
                    </a:lnTo>
                    <a:cubicBezTo>
                      <a:pt x="37" y="1813"/>
                      <a:pt x="0" y="1774"/>
                      <a:pt x="0" y="1730"/>
                    </a:cubicBezTo>
                    <a:lnTo>
                      <a:pt x="0" y="81"/>
                    </a:lnTo>
                    <a:cubicBezTo>
                      <a:pt x="0" y="38"/>
                      <a:pt x="37" y="0"/>
                      <a:pt x="79" y="0"/>
                    </a:cubicBezTo>
                    <a:lnTo>
                      <a:pt x="573" y="0"/>
                    </a:lnTo>
                    <a:lnTo>
                      <a:pt x="573" y="27"/>
                    </a:lnTo>
                    <a:lnTo>
                      <a:pt x="79" y="27"/>
                    </a:lnTo>
                    <a:cubicBezTo>
                      <a:pt x="52" y="27"/>
                      <a:pt x="27" y="53"/>
                      <a:pt x="27" y="81"/>
                    </a:cubicBezTo>
                    <a:lnTo>
                      <a:pt x="27" y="1730"/>
                    </a:lnTo>
                    <a:cubicBezTo>
                      <a:pt x="27" y="1758"/>
                      <a:pt x="52" y="1787"/>
                      <a:pt x="79" y="1787"/>
                    </a:cubicBezTo>
                    <a:lnTo>
                      <a:pt x="1357" y="1787"/>
                    </a:lnTo>
                    <a:cubicBezTo>
                      <a:pt x="1385" y="1787"/>
                      <a:pt x="1413" y="1757"/>
                      <a:pt x="1413" y="1730"/>
                    </a:cubicBezTo>
                    <a:lnTo>
                      <a:pt x="1413" y="81"/>
                    </a:lnTo>
                    <a:cubicBezTo>
                      <a:pt x="1413" y="54"/>
                      <a:pt x="1385" y="27"/>
                      <a:pt x="1357" y="27"/>
                    </a:cubicBezTo>
                    <a:lnTo>
                      <a:pt x="853" y="27"/>
                    </a:lnTo>
                    <a:lnTo>
                      <a:pt x="853" y="0"/>
                    </a:lnTo>
                    <a:lnTo>
                      <a:pt x="1357" y="0"/>
                    </a:lnTo>
                    <a:cubicBezTo>
                      <a:pt x="1400" y="0"/>
                      <a:pt x="1440" y="39"/>
                      <a:pt x="1440" y="81"/>
                    </a:cubicBezTo>
                    <a:lnTo>
                      <a:pt x="1440" y="1730"/>
                    </a:lnTo>
                    <a:cubicBezTo>
                      <a:pt x="1440" y="1773"/>
                      <a:pt x="1400" y="1813"/>
                      <a:pt x="1357" y="1813"/>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511" name="Freeform 158">
                <a:extLst>
                  <a:ext uri="{FF2B5EF4-FFF2-40B4-BE49-F238E27FC236}">
                    <a16:creationId xmlns:a16="http://schemas.microsoft.com/office/drawing/2014/main" id="{32A6AB00-BAB0-429D-B8C9-83F14FE6538C}"/>
                  </a:ext>
                </a:extLst>
              </p:cNvPr>
              <p:cNvSpPr>
                <a:spLocks/>
              </p:cNvSpPr>
              <p:nvPr/>
            </p:nvSpPr>
            <p:spPr bwMode="auto">
              <a:xfrm>
                <a:off x="5267" y="980"/>
                <a:ext cx="314" cy="401"/>
              </a:xfrm>
              <a:custGeom>
                <a:avLst/>
                <a:gdLst>
                  <a:gd name="T0" fmla="*/ 1173 w 1187"/>
                  <a:gd name="T1" fmla="*/ 1520 h 1520"/>
                  <a:gd name="T2" fmla="*/ 1173 w 1187"/>
                  <a:gd name="T3" fmla="*/ 1520 h 1520"/>
                  <a:gd name="T4" fmla="*/ 13 w 1187"/>
                  <a:gd name="T5" fmla="*/ 1520 h 1520"/>
                  <a:gd name="T6" fmla="*/ 0 w 1187"/>
                  <a:gd name="T7" fmla="*/ 1507 h 1520"/>
                  <a:gd name="T8" fmla="*/ 0 w 1187"/>
                  <a:gd name="T9" fmla="*/ 14 h 1520"/>
                  <a:gd name="T10" fmla="*/ 13 w 1187"/>
                  <a:gd name="T11" fmla="*/ 0 h 1520"/>
                  <a:gd name="T12" fmla="*/ 133 w 1187"/>
                  <a:gd name="T13" fmla="*/ 0 h 1520"/>
                  <a:gd name="T14" fmla="*/ 133 w 1187"/>
                  <a:gd name="T15" fmla="*/ 27 h 1520"/>
                  <a:gd name="T16" fmla="*/ 27 w 1187"/>
                  <a:gd name="T17" fmla="*/ 27 h 1520"/>
                  <a:gd name="T18" fmla="*/ 27 w 1187"/>
                  <a:gd name="T19" fmla="*/ 1494 h 1520"/>
                  <a:gd name="T20" fmla="*/ 1160 w 1187"/>
                  <a:gd name="T21" fmla="*/ 1494 h 1520"/>
                  <a:gd name="T22" fmla="*/ 1160 w 1187"/>
                  <a:gd name="T23" fmla="*/ 27 h 1520"/>
                  <a:gd name="T24" fmla="*/ 1053 w 1187"/>
                  <a:gd name="T25" fmla="*/ 27 h 1520"/>
                  <a:gd name="T26" fmla="*/ 1053 w 1187"/>
                  <a:gd name="T27" fmla="*/ 0 h 1520"/>
                  <a:gd name="T28" fmla="*/ 1173 w 1187"/>
                  <a:gd name="T29" fmla="*/ 0 h 1520"/>
                  <a:gd name="T30" fmla="*/ 1187 w 1187"/>
                  <a:gd name="T31" fmla="*/ 14 h 1520"/>
                  <a:gd name="T32" fmla="*/ 1187 w 1187"/>
                  <a:gd name="T33" fmla="*/ 1507 h 1520"/>
                  <a:gd name="T34" fmla="*/ 1173 w 1187"/>
                  <a:gd name="T35" fmla="*/ 1520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7" h="1520">
                    <a:moveTo>
                      <a:pt x="1173" y="1520"/>
                    </a:moveTo>
                    <a:lnTo>
                      <a:pt x="1173" y="1520"/>
                    </a:lnTo>
                    <a:lnTo>
                      <a:pt x="13" y="1520"/>
                    </a:lnTo>
                    <a:cubicBezTo>
                      <a:pt x="6" y="1520"/>
                      <a:pt x="0" y="1514"/>
                      <a:pt x="0" y="1507"/>
                    </a:cubicBezTo>
                    <a:lnTo>
                      <a:pt x="0" y="14"/>
                    </a:lnTo>
                    <a:cubicBezTo>
                      <a:pt x="0" y="6"/>
                      <a:pt x="6" y="0"/>
                      <a:pt x="13" y="0"/>
                    </a:cubicBezTo>
                    <a:lnTo>
                      <a:pt x="133" y="0"/>
                    </a:lnTo>
                    <a:lnTo>
                      <a:pt x="133" y="27"/>
                    </a:lnTo>
                    <a:lnTo>
                      <a:pt x="27" y="27"/>
                    </a:lnTo>
                    <a:lnTo>
                      <a:pt x="27" y="1494"/>
                    </a:lnTo>
                    <a:lnTo>
                      <a:pt x="1160" y="1494"/>
                    </a:lnTo>
                    <a:lnTo>
                      <a:pt x="1160" y="27"/>
                    </a:lnTo>
                    <a:lnTo>
                      <a:pt x="1053" y="27"/>
                    </a:lnTo>
                    <a:lnTo>
                      <a:pt x="1053" y="0"/>
                    </a:lnTo>
                    <a:lnTo>
                      <a:pt x="1173" y="0"/>
                    </a:lnTo>
                    <a:cubicBezTo>
                      <a:pt x="1181" y="0"/>
                      <a:pt x="1187" y="6"/>
                      <a:pt x="1187" y="14"/>
                    </a:cubicBezTo>
                    <a:lnTo>
                      <a:pt x="1187" y="1507"/>
                    </a:lnTo>
                    <a:cubicBezTo>
                      <a:pt x="1187" y="1514"/>
                      <a:pt x="1181" y="1520"/>
                      <a:pt x="1173" y="1520"/>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512" name="Freeform 159">
                <a:extLst>
                  <a:ext uri="{FF2B5EF4-FFF2-40B4-BE49-F238E27FC236}">
                    <a16:creationId xmlns:a16="http://schemas.microsoft.com/office/drawing/2014/main" id="{2EC918B9-5871-422F-88CE-97C4CCDA4204}"/>
                  </a:ext>
                </a:extLst>
              </p:cNvPr>
              <p:cNvSpPr>
                <a:spLocks noEditPoints="1"/>
              </p:cNvSpPr>
              <p:nvPr/>
            </p:nvSpPr>
            <p:spPr bwMode="auto">
              <a:xfrm>
                <a:off x="5299" y="917"/>
                <a:ext cx="250" cy="91"/>
              </a:xfrm>
              <a:custGeom>
                <a:avLst/>
                <a:gdLst>
                  <a:gd name="T0" fmla="*/ 478 w 947"/>
                  <a:gd name="T1" fmla="*/ 122 h 344"/>
                  <a:gd name="T2" fmla="*/ 478 w 947"/>
                  <a:gd name="T3" fmla="*/ 122 h 344"/>
                  <a:gd name="T4" fmla="*/ 442 w 947"/>
                  <a:gd name="T5" fmla="*/ 158 h 344"/>
                  <a:gd name="T6" fmla="*/ 478 w 947"/>
                  <a:gd name="T7" fmla="*/ 194 h 344"/>
                  <a:gd name="T8" fmla="*/ 514 w 947"/>
                  <a:gd name="T9" fmla="*/ 158 h 344"/>
                  <a:gd name="T10" fmla="*/ 478 w 947"/>
                  <a:gd name="T11" fmla="*/ 122 h 344"/>
                  <a:gd name="T12" fmla="*/ 478 w 947"/>
                  <a:gd name="T13" fmla="*/ 220 h 344"/>
                  <a:gd name="T14" fmla="*/ 478 w 947"/>
                  <a:gd name="T15" fmla="*/ 220 h 344"/>
                  <a:gd name="T16" fmla="*/ 416 w 947"/>
                  <a:gd name="T17" fmla="*/ 158 h 344"/>
                  <a:gd name="T18" fmla="*/ 478 w 947"/>
                  <a:gd name="T19" fmla="*/ 95 h 344"/>
                  <a:gd name="T20" fmla="*/ 541 w 947"/>
                  <a:gd name="T21" fmla="*/ 158 h 344"/>
                  <a:gd name="T22" fmla="*/ 478 w 947"/>
                  <a:gd name="T23" fmla="*/ 220 h 344"/>
                  <a:gd name="T24" fmla="*/ 27 w 947"/>
                  <a:gd name="T25" fmla="*/ 317 h 344"/>
                  <a:gd name="T26" fmla="*/ 27 w 947"/>
                  <a:gd name="T27" fmla="*/ 317 h 344"/>
                  <a:gd name="T28" fmla="*/ 920 w 947"/>
                  <a:gd name="T29" fmla="*/ 317 h 344"/>
                  <a:gd name="T30" fmla="*/ 920 w 947"/>
                  <a:gd name="T31" fmla="*/ 227 h 344"/>
                  <a:gd name="T32" fmla="*/ 868 w 947"/>
                  <a:gd name="T33" fmla="*/ 184 h 344"/>
                  <a:gd name="T34" fmla="*/ 624 w 947"/>
                  <a:gd name="T35" fmla="*/ 184 h 344"/>
                  <a:gd name="T36" fmla="*/ 610 w 947"/>
                  <a:gd name="T37" fmla="*/ 171 h 344"/>
                  <a:gd name="T38" fmla="*/ 611 w 947"/>
                  <a:gd name="T39" fmla="*/ 169 h 344"/>
                  <a:gd name="T40" fmla="*/ 611 w 947"/>
                  <a:gd name="T41" fmla="*/ 161 h 344"/>
                  <a:gd name="T42" fmla="*/ 478 w 947"/>
                  <a:gd name="T43" fmla="*/ 27 h 344"/>
                  <a:gd name="T44" fmla="*/ 345 w 947"/>
                  <a:gd name="T45" fmla="*/ 161 h 344"/>
                  <a:gd name="T46" fmla="*/ 346 w 947"/>
                  <a:gd name="T47" fmla="*/ 170 h 344"/>
                  <a:gd name="T48" fmla="*/ 342 w 947"/>
                  <a:gd name="T49" fmla="*/ 180 h 344"/>
                  <a:gd name="T50" fmla="*/ 332 w 947"/>
                  <a:gd name="T51" fmla="*/ 184 h 344"/>
                  <a:gd name="T52" fmla="*/ 89 w 947"/>
                  <a:gd name="T53" fmla="*/ 184 h 344"/>
                  <a:gd name="T54" fmla="*/ 27 w 947"/>
                  <a:gd name="T55" fmla="*/ 227 h 344"/>
                  <a:gd name="T56" fmla="*/ 27 w 947"/>
                  <a:gd name="T57" fmla="*/ 317 h 344"/>
                  <a:gd name="T58" fmla="*/ 933 w 947"/>
                  <a:gd name="T59" fmla="*/ 344 h 344"/>
                  <a:gd name="T60" fmla="*/ 933 w 947"/>
                  <a:gd name="T61" fmla="*/ 344 h 344"/>
                  <a:gd name="T62" fmla="*/ 13 w 947"/>
                  <a:gd name="T63" fmla="*/ 344 h 344"/>
                  <a:gd name="T64" fmla="*/ 0 w 947"/>
                  <a:gd name="T65" fmla="*/ 331 h 344"/>
                  <a:gd name="T66" fmla="*/ 0 w 947"/>
                  <a:gd name="T67" fmla="*/ 227 h 344"/>
                  <a:gd name="T68" fmla="*/ 89 w 947"/>
                  <a:gd name="T69" fmla="*/ 157 h 344"/>
                  <a:gd name="T70" fmla="*/ 319 w 947"/>
                  <a:gd name="T71" fmla="*/ 157 h 344"/>
                  <a:gd name="T72" fmla="*/ 478 w 947"/>
                  <a:gd name="T73" fmla="*/ 0 h 344"/>
                  <a:gd name="T74" fmla="*/ 637 w 947"/>
                  <a:gd name="T75" fmla="*/ 157 h 344"/>
                  <a:gd name="T76" fmla="*/ 868 w 947"/>
                  <a:gd name="T77" fmla="*/ 157 h 344"/>
                  <a:gd name="T78" fmla="*/ 947 w 947"/>
                  <a:gd name="T79" fmla="*/ 227 h 344"/>
                  <a:gd name="T80" fmla="*/ 947 w 947"/>
                  <a:gd name="T81" fmla="*/ 331 h 344"/>
                  <a:gd name="T82" fmla="*/ 933 w 947"/>
                  <a:gd name="T8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7" h="344">
                    <a:moveTo>
                      <a:pt x="478" y="122"/>
                    </a:moveTo>
                    <a:lnTo>
                      <a:pt x="478" y="122"/>
                    </a:lnTo>
                    <a:cubicBezTo>
                      <a:pt x="458" y="122"/>
                      <a:pt x="442" y="138"/>
                      <a:pt x="442" y="158"/>
                    </a:cubicBezTo>
                    <a:cubicBezTo>
                      <a:pt x="442" y="178"/>
                      <a:pt x="458" y="194"/>
                      <a:pt x="478" y="194"/>
                    </a:cubicBezTo>
                    <a:cubicBezTo>
                      <a:pt x="498" y="194"/>
                      <a:pt x="514" y="178"/>
                      <a:pt x="514" y="158"/>
                    </a:cubicBezTo>
                    <a:cubicBezTo>
                      <a:pt x="514" y="138"/>
                      <a:pt x="498" y="122"/>
                      <a:pt x="478" y="122"/>
                    </a:cubicBezTo>
                    <a:close/>
                    <a:moveTo>
                      <a:pt x="478" y="220"/>
                    </a:moveTo>
                    <a:lnTo>
                      <a:pt x="478" y="220"/>
                    </a:lnTo>
                    <a:cubicBezTo>
                      <a:pt x="444" y="220"/>
                      <a:pt x="416" y="192"/>
                      <a:pt x="416" y="158"/>
                    </a:cubicBezTo>
                    <a:cubicBezTo>
                      <a:pt x="416" y="123"/>
                      <a:pt x="444" y="95"/>
                      <a:pt x="478" y="95"/>
                    </a:cubicBezTo>
                    <a:cubicBezTo>
                      <a:pt x="513" y="95"/>
                      <a:pt x="541" y="123"/>
                      <a:pt x="541" y="158"/>
                    </a:cubicBezTo>
                    <a:cubicBezTo>
                      <a:pt x="541" y="192"/>
                      <a:pt x="513" y="220"/>
                      <a:pt x="478" y="220"/>
                    </a:cubicBezTo>
                    <a:close/>
                    <a:moveTo>
                      <a:pt x="27" y="317"/>
                    </a:moveTo>
                    <a:lnTo>
                      <a:pt x="27" y="317"/>
                    </a:lnTo>
                    <a:lnTo>
                      <a:pt x="920" y="317"/>
                    </a:lnTo>
                    <a:lnTo>
                      <a:pt x="920" y="227"/>
                    </a:lnTo>
                    <a:cubicBezTo>
                      <a:pt x="920" y="199"/>
                      <a:pt x="893" y="184"/>
                      <a:pt x="868" y="184"/>
                    </a:cubicBezTo>
                    <a:lnTo>
                      <a:pt x="624" y="184"/>
                    </a:lnTo>
                    <a:cubicBezTo>
                      <a:pt x="616" y="184"/>
                      <a:pt x="610" y="178"/>
                      <a:pt x="610" y="171"/>
                    </a:cubicBezTo>
                    <a:cubicBezTo>
                      <a:pt x="610" y="170"/>
                      <a:pt x="611" y="169"/>
                      <a:pt x="611" y="169"/>
                    </a:cubicBezTo>
                    <a:cubicBezTo>
                      <a:pt x="611" y="167"/>
                      <a:pt x="611" y="162"/>
                      <a:pt x="611" y="161"/>
                    </a:cubicBezTo>
                    <a:cubicBezTo>
                      <a:pt x="611" y="87"/>
                      <a:pt x="551" y="27"/>
                      <a:pt x="478" y="27"/>
                    </a:cubicBezTo>
                    <a:cubicBezTo>
                      <a:pt x="405" y="27"/>
                      <a:pt x="345" y="87"/>
                      <a:pt x="345" y="161"/>
                    </a:cubicBezTo>
                    <a:cubicBezTo>
                      <a:pt x="345" y="164"/>
                      <a:pt x="346" y="170"/>
                      <a:pt x="346" y="170"/>
                    </a:cubicBezTo>
                    <a:cubicBezTo>
                      <a:pt x="346" y="174"/>
                      <a:pt x="344" y="177"/>
                      <a:pt x="342" y="180"/>
                    </a:cubicBezTo>
                    <a:cubicBezTo>
                      <a:pt x="339" y="182"/>
                      <a:pt x="336" y="184"/>
                      <a:pt x="332" y="184"/>
                    </a:cubicBezTo>
                    <a:lnTo>
                      <a:pt x="89" y="184"/>
                    </a:lnTo>
                    <a:cubicBezTo>
                      <a:pt x="59" y="184"/>
                      <a:pt x="27" y="202"/>
                      <a:pt x="27" y="227"/>
                    </a:cubicBezTo>
                    <a:lnTo>
                      <a:pt x="27" y="317"/>
                    </a:lnTo>
                    <a:close/>
                    <a:moveTo>
                      <a:pt x="933" y="344"/>
                    </a:moveTo>
                    <a:lnTo>
                      <a:pt x="933" y="344"/>
                    </a:lnTo>
                    <a:lnTo>
                      <a:pt x="13" y="344"/>
                    </a:lnTo>
                    <a:cubicBezTo>
                      <a:pt x="6" y="344"/>
                      <a:pt x="0" y="338"/>
                      <a:pt x="0" y="331"/>
                    </a:cubicBezTo>
                    <a:lnTo>
                      <a:pt x="0" y="227"/>
                    </a:lnTo>
                    <a:cubicBezTo>
                      <a:pt x="0" y="185"/>
                      <a:pt x="46" y="157"/>
                      <a:pt x="89" y="157"/>
                    </a:cubicBezTo>
                    <a:lnTo>
                      <a:pt x="319" y="157"/>
                    </a:lnTo>
                    <a:cubicBezTo>
                      <a:pt x="321" y="70"/>
                      <a:pt x="392" y="0"/>
                      <a:pt x="478" y="0"/>
                    </a:cubicBezTo>
                    <a:cubicBezTo>
                      <a:pt x="565" y="0"/>
                      <a:pt x="636" y="70"/>
                      <a:pt x="637" y="157"/>
                    </a:cubicBezTo>
                    <a:lnTo>
                      <a:pt x="868" y="157"/>
                    </a:lnTo>
                    <a:cubicBezTo>
                      <a:pt x="913" y="157"/>
                      <a:pt x="947" y="187"/>
                      <a:pt x="947" y="227"/>
                    </a:cubicBezTo>
                    <a:lnTo>
                      <a:pt x="947" y="331"/>
                    </a:lnTo>
                    <a:cubicBezTo>
                      <a:pt x="947" y="338"/>
                      <a:pt x="941" y="344"/>
                      <a:pt x="933" y="344"/>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513" name="Freeform 160">
                <a:extLst>
                  <a:ext uri="{FF2B5EF4-FFF2-40B4-BE49-F238E27FC236}">
                    <a16:creationId xmlns:a16="http://schemas.microsoft.com/office/drawing/2014/main" id="{4A7D473D-6463-4C7A-A592-639C0880C980}"/>
                  </a:ext>
                </a:extLst>
              </p:cNvPr>
              <p:cNvSpPr>
                <a:spLocks noEditPoints="1"/>
              </p:cNvSpPr>
              <p:nvPr/>
            </p:nvSpPr>
            <p:spPr bwMode="auto">
              <a:xfrm>
                <a:off x="5366" y="1055"/>
                <a:ext cx="118" cy="119"/>
              </a:xfrm>
              <a:custGeom>
                <a:avLst/>
                <a:gdLst>
                  <a:gd name="T0" fmla="*/ 225 w 450"/>
                  <a:gd name="T1" fmla="*/ 27 h 450"/>
                  <a:gd name="T2" fmla="*/ 225 w 450"/>
                  <a:gd name="T3" fmla="*/ 27 h 450"/>
                  <a:gd name="T4" fmla="*/ 27 w 450"/>
                  <a:gd name="T5" fmla="*/ 225 h 450"/>
                  <a:gd name="T6" fmla="*/ 225 w 450"/>
                  <a:gd name="T7" fmla="*/ 423 h 450"/>
                  <a:gd name="T8" fmla="*/ 423 w 450"/>
                  <a:gd name="T9" fmla="*/ 225 h 450"/>
                  <a:gd name="T10" fmla="*/ 225 w 450"/>
                  <a:gd name="T11" fmla="*/ 27 h 450"/>
                  <a:gd name="T12" fmla="*/ 225 w 450"/>
                  <a:gd name="T13" fmla="*/ 450 h 450"/>
                  <a:gd name="T14" fmla="*/ 225 w 450"/>
                  <a:gd name="T15" fmla="*/ 450 h 450"/>
                  <a:gd name="T16" fmla="*/ 0 w 450"/>
                  <a:gd name="T17" fmla="*/ 225 h 450"/>
                  <a:gd name="T18" fmla="*/ 225 w 450"/>
                  <a:gd name="T19" fmla="*/ 0 h 450"/>
                  <a:gd name="T20" fmla="*/ 450 w 450"/>
                  <a:gd name="T21" fmla="*/ 225 h 450"/>
                  <a:gd name="T22" fmla="*/ 225 w 450"/>
                  <a:gd name="T23"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0" h="450">
                    <a:moveTo>
                      <a:pt x="225" y="27"/>
                    </a:moveTo>
                    <a:lnTo>
                      <a:pt x="225" y="27"/>
                    </a:lnTo>
                    <a:cubicBezTo>
                      <a:pt x="116" y="27"/>
                      <a:pt x="27" y="116"/>
                      <a:pt x="27" y="225"/>
                    </a:cubicBezTo>
                    <a:cubicBezTo>
                      <a:pt x="27" y="334"/>
                      <a:pt x="116" y="423"/>
                      <a:pt x="225" y="423"/>
                    </a:cubicBezTo>
                    <a:cubicBezTo>
                      <a:pt x="334" y="423"/>
                      <a:pt x="423" y="334"/>
                      <a:pt x="423" y="225"/>
                    </a:cubicBezTo>
                    <a:cubicBezTo>
                      <a:pt x="423" y="116"/>
                      <a:pt x="334" y="27"/>
                      <a:pt x="225" y="27"/>
                    </a:cubicBezTo>
                    <a:close/>
                    <a:moveTo>
                      <a:pt x="225" y="450"/>
                    </a:moveTo>
                    <a:lnTo>
                      <a:pt x="225" y="450"/>
                    </a:lnTo>
                    <a:cubicBezTo>
                      <a:pt x="101" y="450"/>
                      <a:pt x="0" y="349"/>
                      <a:pt x="0" y="225"/>
                    </a:cubicBezTo>
                    <a:cubicBezTo>
                      <a:pt x="0" y="101"/>
                      <a:pt x="101" y="0"/>
                      <a:pt x="225" y="0"/>
                    </a:cubicBezTo>
                    <a:cubicBezTo>
                      <a:pt x="349" y="0"/>
                      <a:pt x="450" y="101"/>
                      <a:pt x="450" y="225"/>
                    </a:cubicBezTo>
                    <a:cubicBezTo>
                      <a:pt x="450" y="349"/>
                      <a:pt x="349" y="450"/>
                      <a:pt x="225" y="450"/>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514" name="Freeform 161">
                <a:extLst>
                  <a:ext uri="{FF2B5EF4-FFF2-40B4-BE49-F238E27FC236}">
                    <a16:creationId xmlns:a16="http://schemas.microsoft.com/office/drawing/2014/main" id="{DF333732-E1C4-4067-A7A8-D93616DE62F2}"/>
                  </a:ext>
                </a:extLst>
              </p:cNvPr>
              <p:cNvSpPr>
                <a:spLocks/>
              </p:cNvSpPr>
              <p:nvPr/>
            </p:nvSpPr>
            <p:spPr bwMode="auto">
              <a:xfrm>
                <a:off x="5396" y="1089"/>
                <a:ext cx="60" cy="49"/>
              </a:xfrm>
              <a:custGeom>
                <a:avLst/>
                <a:gdLst>
                  <a:gd name="T0" fmla="*/ 58 w 229"/>
                  <a:gd name="T1" fmla="*/ 185 h 185"/>
                  <a:gd name="T2" fmla="*/ 58 w 229"/>
                  <a:gd name="T3" fmla="*/ 185 h 185"/>
                  <a:gd name="T4" fmla="*/ 48 w 229"/>
                  <a:gd name="T5" fmla="*/ 181 h 185"/>
                  <a:gd name="T6" fmla="*/ 0 w 229"/>
                  <a:gd name="T7" fmla="*/ 133 h 185"/>
                  <a:gd name="T8" fmla="*/ 19 w 229"/>
                  <a:gd name="T9" fmla="*/ 114 h 185"/>
                  <a:gd name="T10" fmla="*/ 58 w 229"/>
                  <a:gd name="T11" fmla="*/ 153 h 185"/>
                  <a:gd name="T12" fmla="*/ 210 w 229"/>
                  <a:gd name="T13" fmla="*/ 0 h 185"/>
                  <a:gd name="T14" fmla="*/ 229 w 229"/>
                  <a:gd name="T15" fmla="*/ 19 h 185"/>
                  <a:gd name="T16" fmla="*/ 67 w 229"/>
                  <a:gd name="T17" fmla="*/ 181 h 185"/>
                  <a:gd name="T18" fmla="*/ 58 w 229"/>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5">
                    <a:moveTo>
                      <a:pt x="58" y="185"/>
                    </a:moveTo>
                    <a:lnTo>
                      <a:pt x="58" y="185"/>
                    </a:lnTo>
                    <a:cubicBezTo>
                      <a:pt x="54" y="185"/>
                      <a:pt x="51" y="184"/>
                      <a:pt x="48" y="181"/>
                    </a:cubicBezTo>
                    <a:lnTo>
                      <a:pt x="0" y="133"/>
                    </a:lnTo>
                    <a:lnTo>
                      <a:pt x="19" y="114"/>
                    </a:lnTo>
                    <a:lnTo>
                      <a:pt x="58" y="153"/>
                    </a:lnTo>
                    <a:lnTo>
                      <a:pt x="210" y="0"/>
                    </a:lnTo>
                    <a:lnTo>
                      <a:pt x="229" y="19"/>
                    </a:lnTo>
                    <a:lnTo>
                      <a:pt x="67" y="181"/>
                    </a:lnTo>
                    <a:cubicBezTo>
                      <a:pt x="64" y="184"/>
                      <a:pt x="61" y="185"/>
                      <a:pt x="58" y="185"/>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515" name="Freeform 162">
                <a:extLst>
                  <a:ext uri="{FF2B5EF4-FFF2-40B4-BE49-F238E27FC236}">
                    <a16:creationId xmlns:a16="http://schemas.microsoft.com/office/drawing/2014/main" id="{F783AF22-EF75-494B-9529-8FB64E210681}"/>
                  </a:ext>
                </a:extLst>
              </p:cNvPr>
              <p:cNvSpPr>
                <a:spLocks/>
              </p:cNvSpPr>
              <p:nvPr/>
            </p:nvSpPr>
            <p:spPr bwMode="auto">
              <a:xfrm>
                <a:off x="5355" y="1209"/>
                <a:ext cx="144" cy="7"/>
              </a:xfrm>
              <a:custGeom>
                <a:avLst/>
                <a:gdLst>
                  <a:gd name="T0" fmla="*/ 534 w 547"/>
                  <a:gd name="T1" fmla="*/ 27 h 27"/>
                  <a:gd name="T2" fmla="*/ 534 w 547"/>
                  <a:gd name="T3" fmla="*/ 27 h 27"/>
                  <a:gd name="T4" fmla="*/ 14 w 547"/>
                  <a:gd name="T5" fmla="*/ 27 h 27"/>
                  <a:gd name="T6" fmla="*/ 0 w 547"/>
                  <a:gd name="T7" fmla="*/ 13 h 27"/>
                  <a:gd name="T8" fmla="*/ 14 w 547"/>
                  <a:gd name="T9" fmla="*/ 0 h 27"/>
                  <a:gd name="T10" fmla="*/ 534 w 547"/>
                  <a:gd name="T11" fmla="*/ 0 h 27"/>
                  <a:gd name="T12" fmla="*/ 547 w 547"/>
                  <a:gd name="T13" fmla="*/ 13 h 27"/>
                  <a:gd name="T14" fmla="*/ 534 w 54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 h="27">
                    <a:moveTo>
                      <a:pt x="534" y="27"/>
                    </a:moveTo>
                    <a:lnTo>
                      <a:pt x="534" y="27"/>
                    </a:lnTo>
                    <a:lnTo>
                      <a:pt x="14" y="27"/>
                    </a:lnTo>
                    <a:cubicBezTo>
                      <a:pt x="6" y="27"/>
                      <a:pt x="0" y="21"/>
                      <a:pt x="0" y="13"/>
                    </a:cubicBezTo>
                    <a:cubicBezTo>
                      <a:pt x="0" y="6"/>
                      <a:pt x="6" y="0"/>
                      <a:pt x="14" y="0"/>
                    </a:cubicBezTo>
                    <a:lnTo>
                      <a:pt x="534" y="0"/>
                    </a:lnTo>
                    <a:cubicBezTo>
                      <a:pt x="541" y="0"/>
                      <a:pt x="547" y="6"/>
                      <a:pt x="547" y="13"/>
                    </a:cubicBezTo>
                    <a:cubicBezTo>
                      <a:pt x="547" y="21"/>
                      <a:pt x="541" y="27"/>
                      <a:pt x="534"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516" name="Freeform 163">
                <a:extLst>
                  <a:ext uri="{FF2B5EF4-FFF2-40B4-BE49-F238E27FC236}">
                    <a16:creationId xmlns:a16="http://schemas.microsoft.com/office/drawing/2014/main" id="{D996CC2B-EA53-4884-B84D-5FC8F9510EA4}"/>
                  </a:ext>
                </a:extLst>
              </p:cNvPr>
              <p:cNvSpPr>
                <a:spLocks/>
              </p:cNvSpPr>
              <p:nvPr/>
            </p:nvSpPr>
            <p:spPr bwMode="auto">
              <a:xfrm>
                <a:off x="5334" y="1261"/>
                <a:ext cx="183" cy="8"/>
              </a:xfrm>
              <a:custGeom>
                <a:avLst/>
                <a:gdLst>
                  <a:gd name="T0" fmla="*/ 680 w 694"/>
                  <a:gd name="T1" fmla="*/ 27 h 27"/>
                  <a:gd name="T2" fmla="*/ 680 w 694"/>
                  <a:gd name="T3" fmla="*/ 27 h 27"/>
                  <a:gd name="T4" fmla="*/ 14 w 694"/>
                  <a:gd name="T5" fmla="*/ 27 h 27"/>
                  <a:gd name="T6" fmla="*/ 0 w 694"/>
                  <a:gd name="T7" fmla="*/ 13 h 27"/>
                  <a:gd name="T8" fmla="*/ 14 w 694"/>
                  <a:gd name="T9" fmla="*/ 0 h 27"/>
                  <a:gd name="T10" fmla="*/ 680 w 694"/>
                  <a:gd name="T11" fmla="*/ 0 h 27"/>
                  <a:gd name="T12" fmla="*/ 694 w 694"/>
                  <a:gd name="T13" fmla="*/ 13 h 27"/>
                  <a:gd name="T14" fmla="*/ 680 w 69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27">
                    <a:moveTo>
                      <a:pt x="680" y="27"/>
                    </a:moveTo>
                    <a:lnTo>
                      <a:pt x="680" y="27"/>
                    </a:lnTo>
                    <a:lnTo>
                      <a:pt x="14" y="27"/>
                    </a:lnTo>
                    <a:cubicBezTo>
                      <a:pt x="6" y="27"/>
                      <a:pt x="0" y="21"/>
                      <a:pt x="0" y="13"/>
                    </a:cubicBezTo>
                    <a:cubicBezTo>
                      <a:pt x="0" y="6"/>
                      <a:pt x="6" y="0"/>
                      <a:pt x="14" y="0"/>
                    </a:cubicBezTo>
                    <a:lnTo>
                      <a:pt x="680" y="0"/>
                    </a:lnTo>
                    <a:cubicBezTo>
                      <a:pt x="688" y="0"/>
                      <a:pt x="694" y="6"/>
                      <a:pt x="694" y="13"/>
                    </a:cubicBezTo>
                    <a:cubicBezTo>
                      <a:pt x="694" y="21"/>
                      <a:pt x="688" y="27"/>
                      <a:pt x="680"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517" name="Freeform 164">
                <a:extLst>
                  <a:ext uri="{FF2B5EF4-FFF2-40B4-BE49-F238E27FC236}">
                    <a16:creationId xmlns:a16="http://schemas.microsoft.com/office/drawing/2014/main" id="{A1FE5F34-2A19-453E-AF62-AA9215084920}"/>
                  </a:ext>
                </a:extLst>
              </p:cNvPr>
              <p:cNvSpPr>
                <a:spLocks/>
              </p:cNvSpPr>
              <p:nvPr/>
            </p:nvSpPr>
            <p:spPr bwMode="auto">
              <a:xfrm>
                <a:off x="5359" y="1307"/>
                <a:ext cx="130" cy="7"/>
              </a:xfrm>
              <a:custGeom>
                <a:avLst/>
                <a:gdLst>
                  <a:gd name="T0" fmla="*/ 480 w 493"/>
                  <a:gd name="T1" fmla="*/ 27 h 27"/>
                  <a:gd name="T2" fmla="*/ 480 w 493"/>
                  <a:gd name="T3" fmla="*/ 27 h 27"/>
                  <a:gd name="T4" fmla="*/ 13 w 493"/>
                  <a:gd name="T5" fmla="*/ 27 h 27"/>
                  <a:gd name="T6" fmla="*/ 0 w 493"/>
                  <a:gd name="T7" fmla="*/ 14 h 27"/>
                  <a:gd name="T8" fmla="*/ 13 w 493"/>
                  <a:gd name="T9" fmla="*/ 0 h 27"/>
                  <a:gd name="T10" fmla="*/ 480 w 493"/>
                  <a:gd name="T11" fmla="*/ 0 h 27"/>
                  <a:gd name="T12" fmla="*/ 493 w 493"/>
                  <a:gd name="T13" fmla="*/ 14 h 27"/>
                  <a:gd name="T14" fmla="*/ 480 w 49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3" h="27">
                    <a:moveTo>
                      <a:pt x="480" y="27"/>
                    </a:moveTo>
                    <a:lnTo>
                      <a:pt x="480" y="27"/>
                    </a:lnTo>
                    <a:lnTo>
                      <a:pt x="13" y="27"/>
                    </a:lnTo>
                    <a:cubicBezTo>
                      <a:pt x="5" y="27"/>
                      <a:pt x="0" y="21"/>
                      <a:pt x="0" y="14"/>
                    </a:cubicBezTo>
                    <a:cubicBezTo>
                      <a:pt x="0" y="6"/>
                      <a:pt x="5" y="0"/>
                      <a:pt x="13" y="0"/>
                    </a:cubicBezTo>
                    <a:lnTo>
                      <a:pt x="480" y="0"/>
                    </a:lnTo>
                    <a:cubicBezTo>
                      <a:pt x="487" y="0"/>
                      <a:pt x="493" y="6"/>
                      <a:pt x="493" y="14"/>
                    </a:cubicBezTo>
                    <a:cubicBezTo>
                      <a:pt x="493" y="21"/>
                      <a:pt x="487" y="27"/>
                      <a:pt x="480"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grpSp>
      </p:grpSp>
      <p:sp>
        <p:nvSpPr>
          <p:cNvPr id="518" name="Isosceles Triangle 517">
            <a:extLst>
              <a:ext uri="{FF2B5EF4-FFF2-40B4-BE49-F238E27FC236}">
                <a16:creationId xmlns:a16="http://schemas.microsoft.com/office/drawing/2014/main" id="{43C4CD79-817A-449E-84B4-64F1779ECE86}"/>
              </a:ext>
            </a:extLst>
          </p:cNvPr>
          <p:cNvSpPr/>
          <p:nvPr/>
        </p:nvSpPr>
        <p:spPr bwMode="auto">
          <a:xfrm flipV="1">
            <a:off x="4877312" y="1716005"/>
            <a:ext cx="1676221" cy="1148288"/>
          </a:xfrm>
          <a:prstGeom prst="triangle">
            <a:avLst/>
          </a:prstGeom>
          <a:gradFill flip="none" rotWithShape="1">
            <a:gsLst>
              <a:gs pos="0">
                <a:srgbClr val="FFFFFF">
                  <a:lumMod val="50000"/>
                  <a:alpha val="56000"/>
                </a:srgbClr>
              </a:gs>
              <a:gs pos="72000">
                <a:srgbClr val="E6E6E6"/>
              </a:gs>
              <a:gs pos="100000">
                <a:srgbClr val="E6E6E6">
                  <a:alpha val="0"/>
                </a:srgbClr>
              </a:gs>
            </a:gsLst>
            <a:lin ang="162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r>
              <a:rPr kumimoji="0" lang="en-US" sz="211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t>
            </a:r>
          </a:p>
        </p:txBody>
      </p:sp>
      <p:sp>
        <p:nvSpPr>
          <p:cNvPr id="519" name="TextBox 518">
            <a:extLst>
              <a:ext uri="{FF2B5EF4-FFF2-40B4-BE49-F238E27FC236}">
                <a16:creationId xmlns:a16="http://schemas.microsoft.com/office/drawing/2014/main" id="{50BB35E8-B8D4-45E9-A6C3-E396D1B4ED15}"/>
              </a:ext>
            </a:extLst>
          </p:cNvPr>
          <p:cNvSpPr txBox="1"/>
          <p:nvPr/>
        </p:nvSpPr>
        <p:spPr>
          <a:xfrm>
            <a:off x="2242269" y="2331285"/>
            <a:ext cx="1561966" cy="427681"/>
          </a:xfrm>
          <a:prstGeom prst="rect">
            <a:avLst/>
          </a:prstGeom>
        </p:spPr>
        <p:txBody>
          <a:bodyPr wrap="none">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r" defTabSz="790704" rtl="0" eaLnBrk="1" fontAlgn="auto" latinLnBrk="0" hangingPunct="1">
              <a:lnSpc>
                <a:spcPct val="90000"/>
              </a:lnSpc>
              <a:spcBef>
                <a:spcPts val="0"/>
              </a:spcBef>
              <a:spcAft>
                <a:spcPts val="0"/>
              </a:spcAft>
              <a:buClrTx/>
              <a:buSzTx/>
              <a:buFontTx/>
              <a:buNone/>
              <a:tabLst/>
              <a:defRPr/>
            </a:pPr>
            <a: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t>Employee &amp; Partner</a:t>
            </a:r>
            <a:b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br>
            <a: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t>Users and Roles</a:t>
            </a:r>
          </a:p>
        </p:txBody>
      </p:sp>
      <p:sp>
        <p:nvSpPr>
          <p:cNvPr id="520" name="TextBox 519">
            <a:extLst>
              <a:ext uri="{FF2B5EF4-FFF2-40B4-BE49-F238E27FC236}">
                <a16:creationId xmlns:a16="http://schemas.microsoft.com/office/drawing/2014/main" id="{2CBC9D80-5C14-43C6-9A2A-636DB6400AA6}"/>
              </a:ext>
            </a:extLst>
          </p:cNvPr>
          <p:cNvSpPr txBox="1"/>
          <p:nvPr/>
        </p:nvSpPr>
        <p:spPr>
          <a:xfrm>
            <a:off x="2003881" y="3084925"/>
            <a:ext cx="1454245" cy="427681"/>
          </a:xfrm>
          <a:prstGeom prst="rect">
            <a:avLst/>
          </a:prstGeom>
        </p:spPr>
        <p:txBody>
          <a:bodyPr wrap="none">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r" defTabSz="790704" rtl="0" eaLnBrk="1" fontAlgn="auto" latinLnBrk="0" hangingPunct="1">
              <a:lnSpc>
                <a:spcPct val="90000"/>
              </a:lnSpc>
              <a:spcBef>
                <a:spcPts val="0"/>
              </a:spcBef>
              <a:spcAft>
                <a:spcPts val="0"/>
              </a:spcAft>
              <a:buClrTx/>
              <a:buSzTx/>
              <a:buFontTx/>
              <a:buNone/>
              <a:tabLst/>
              <a:defRPr/>
            </a:pPr>
            <a: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t>Trusted &amp;</a:t>
            </a:r>
            <a:b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br>
            <a: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t>Compliant Devices</a:t>
            </a:r>
          </a:p>
        </p:txBody>
      </p:sp>
      <p:sp>
        <p:nvSpPr>
          <p:cNvPr id="521" name="TextBox 520">
            <a:extLst>
              <a:ext uri="{FF2B5EF4-FFF2-40B4-BE49-F238E27FC236}">
                <a16:creationId xmlns:a16="http://schemas.microsoft.com/office/drawing/2014/main" id="{BB27236A-E457-4995-9EF2-C90737FCA63A}"/>
              </a:ext>
            </a:extLst>
          </p:cNvPr>
          <p:cNvSpPr txBox="1"/>
          <p:nvPr/>
        </p:nvSpPr>
        <p:spPr>
          <a:xfrm>
            <a:off x="2175802" y="4700391"/>
            <a:ext cx="1261564" cy="427681"/>
          </a:xfrm>
          <a:prstGeom prst="rect">
            <a:avLst/>
          </a:prstGeom>
        </p:spPr>
        <p:txBody>
          <a:bodyPr wrap="none">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r" defTabSz="790704" rtl="0" eaLnBrk="1" fontAlgn="auto" latinLnBrk="0" hangingPunct="1">
              <a:lnSpc>
                <a:spcPct val="90000"/>
              </a:lnSpc>
              <a:spcBef>
                <a:spcPts val="0"/>
              </a:spcBef>
              <a:spcAft>
                <a:spcPts val="0"/>
              </a:spcAft>
              <a:buClrTx/>
              <a:buSzTx/>
              <a:buFontTx/>
              <a:buNone/>
              <a:tabLst/>
              <a:defRPr/>
            </a:pPr>
            <a: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t>Physical &amp;</a:t>
            </a:r>
            <a:b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br>
            <a: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t>Virtual Location</a:t>
            </a:r>
          </a:p>
        </p:txBody>
      </p:sp>
      <p:sp>
        <p:nvSpPr>
          <p:cNvPr id="522" name="TextBox 521">
            <a:extLst>
              <a:ext uri="{FF2B5EF4-FFF2-40B4-BE49-F238E27FC236}">
                <a16:creationId xmlns:a16="http://schemas.microsoft.com/office/drawing/2014/main" id="{FD88CC20-C5F9-4A8B-830B-2AD5B6EFB512}"/>
              </a:ext>
            </a:extLst>
          </p:cNvPr>
          <p:cNvSpPr txBox="1"/>
          <p:nvPr/>
        </p:nvSpPr>
        <p:spPr>
          <a:xfrm>
            <a:off x="2594430" y="5411674"/>
            <a:ext cx="1116011" cy="427681"/>
          </a:xfrm>
          <a:prstGeom prst="rect">
            <a:avLst/>
          </a:prstGeom>
        </p:spPr>
        <p:txBody>
          <a:bodyPr wrap="none">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r" defTabSz="790704" rtl="0" eaLnBrk="1" fontAlgn="auto" latinLnBrk="0" hangingPunct="1">
              <a:lnSpc>
                <a:spcPct val="90000"/>
              </a:lnSpc>
              <a:spcBef>
                <a:spcPts val="0"/>
              </a:spcBef>
              <a:spcAft>
                <a:spcPts val="0"/>
              </a:spcAft>
              <a:buClrTx/>
              <a:buSzTx/>
              <a:buFontTx/>
              <a:buNone/>
              <a:tabLst/>
              <a:defRPr/>
            </a:pPr>
            <a: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t>Client apps &amp;</a:t>
            </a:r>
            <a:b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br>
            <a:r>
              <a:rPr kumimoji="0" lang="en-US" sz="1211" b="0" i="0" u="none" strike="noStrike" kern="100" cap="none" spc="0" normalizeH="0" baseline="0" noProof="0">
                <a:ln>
                  <a:noFill/>
                </a:ln>
                <a:solidFill>
                  <a:srgbClr val="353535"/>
                </a:solidFill>
                <a:effectLst/>
                <a:uLnTx/>
                <a:uFillTx/>
                <a:latin typeface="Segoe UI"/>
                <a:ea typeface="ＭＳ Ｐゴシック" charset="0"/>
                <a:cs typeface="+mn-cs"/>
              </a:rPr>
              <a:t>Auth Method</a:t>
            </a:r>
          </a:p>
        </p:txBody>
      </p:sp>
      <p:grpSp>
        <p:nvGrpSpPr>
          <p:cNvPr id="523" name="User">
            <a:extLst>
              <a:ext uri="{FF2B5EF4-FFF2-40B4-BE49-F238E27FC236}">
                <a16:creationId xmlns:a16="http://schemas.microsoft.com/office/drawing/2014/main" id="{2180F76C-D67D-4275-894D-3273583F3D43}"/>
              </a:ext>
            </a:extLst>
          </p:cNvPr>
          <p:cNvGrpSpPr/>
          <p:nvPr/>
        </p:nvGrpSpPr>
        <p:grpSpPr>
          <a:xfrm>
            <a:off x="2183080" y="3672976"/>
            <a:ext cx="887653" cy="887653"/>
            <a:chOff x="458079" y="2826567"/>
            <a:chExt cx="1006058" cy="1006058"/>
          </a:xfrm>
        </p:grpSpPr>
        <p:sp>
          <p:nvSpPr>
            <p:cNvPr id="524" name="Oval 523">
              <a:extLst>
                <a:ext uri="{FF2B5EF4-FFF2-40B4-BE49-F238E27FC236}">
                  <a16:creationId xmlns:a16="http://schemas.microsoft.com/office/drawing/2014/main" id="{CB5A5A9D-A4ED-4C3A-8594-12A9BA23D1CA}"/>
                </a:ext>
              </a:extLst>
            </p:cNvPr>
            <p:cNvSpPr/>
            <p:nvPr/>
          </p:nvSpPr>
          <p:spPr bwMode="auto">
            <a:xfrm>
              <a:off x="458079" y="2826567"/>
              <a:ext cx="1006058" cy="1006058"/>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1235"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25" name="Group 524">
              <a:extLst>
                <a:ext uri="{FF2B5EF4-FFF2-40B4-BE49-F238E27FC236}">
                  <a16:creationId xmlns:a16="http://schemas.microsoft.com/office/drawing/2014/main" id="{301D3B1E-9516-44F2-BCA7-A45409E1B561}"/>
                </a:ext>
              </a:extLst>
            </p:cNvPr>
            <p:cNvGrpSpPr/>
            <p:nvPr/>
          </p:nvGrpSpPr>
          <p:grpSpPr>
            <a:xfrm>
              <a:off x="619199" y="3053561"/>
              <a:ext cx="683818" cy="552071"/>
              <a:chOff x="1124660" y="2438555"/>
              <a:chExt cx="1323363" cy="1068399"/>
            </a:xfrm>
          </p:grpSpPr>
          <p:sp>
            <p:nvSpPr>
              <p:cNvPr id="526" name="Freeform 5">
                <a:extLst>
                  <a:ext uri="{FF2B5EF4-FFF2-40B4-BE49-F238E27FC236}">
                    <a16:creationId xmlns:a16="http://schemas.microsoft.com/office/drawing/2014/main" id="{72910A94-3A66-434C-8655-6D9FB435F0EA}"/>
                  </a:ext>
                </a:extLst>
              </p:cNvPr>
              <p:cNvSpPr>
                <a:spLocks noEditPoints="1"/>
              </p:cNvSpPr>
              <p:nvPr/>
            </p:nvSpPr>
            <p:spPr bwMode="auto">
              <a:xfrm>
                <a:off x="1610118" y="2948250"/>
                <a:ext cx="837905" cy="55870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2222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9092" tIns="39546" rIns="79092" bIns="39546" numCol="1" anchor="t" anchorCtr="0" compatLnSpc="1">
                <a:prstTxWarp prst="textNoShape">
                  <a:avLst/>
                </a:prstTxWarp>
              </a:bodyPr>
              <a:lstStyle/>
              <a:p>
                <a:pPr marL="0" marR="0" lvl="0" indent="0" algn="l" defTabSz="790854" rtl="0" eaLnBrk="1" fontAlgn="auto" latinLnBrk="0" hangingPunct="1">
                  <a:lnSpc>
                    <a:spcPct val="100000"/>
                  </a:lnSpc>
                  <a:spcBef>
                    <a:spcPts val="0"/>
                  </a:spcBef>
                  <a:spcAft>
                    <a:spcPts val="0"/>
                  </a:spcAft>
                  <a:buClrTx/>
                  <a:buSzTx/>
                  <a:buFontTx/>
                  <a:buNone/>
                  <a:tabLst/>
                  <a:defRPr/>
                </a:pPr>
                <a:endParaRPr kumimoji="0" lang="en-US" sz="1557"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527" name="Group 526">
                <a:extLst>
                  <a:ext uri="{FF2B5EF4-FFF2-40B4-BE49-F238E27FC236}">
                    <a16:creationId xmlns:a16="http://schemas.microsoft.com/office/drawing/2014/main" id="{74F02A64-DEB7-4F2E-8514-7531E8F70CC3}"/>
                  </a:ext>
                </a:extLst>
              </p:cNvPr>
              <p:cNvGrpSpPr/>
              <p:nvPr/>
            </p:nvGrpSpPr>
            <p:grpSpPr>
              <a:xfrm>
                <a:off x="1124660" y="2438555"/>
                <a:ext cx="593820" cy="706058"/>
                <a:chOff x="6447047" y="5804307"/>
                <a:chExt cx="414034" cy="492291"/>
              </a:xfrm>
            </p:grpSpPr>
            <p:sp>
              <p:nvSpPr>
                <p:cNvPr id="528" name="Freeform 9">
                  <a:extLst>
                    <a:ext uri="{FF2B5EF4-FFF2-40B4-BE49-F238E27FC236}">
                      <a16:creationId xmlns:a16="http://schemas.microsoft.com/office/drawing/2014/main" id="{3829C648-2B99-4E07-8624-0F515AB33482}"/>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2284" tIns="41142" rIns="82284" bIns="41142" numCol="1" anchor="t" anchorCtr="0" compatLnSpc="1">
                  <a:prstTxWarp prst="textNoShape">
                    <a:avLst/>
                  </a:prstTxWarp>
                </a:bodyPr>
                <a:lstStyle/>
                <a:p>
                  <a:pPr marL="0" marR="0" lvl="0" indent="0" algn="l" defTabSz="806747"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353535"/>
                    </a:solidFill>
                    <a:effectLst/>
                    <a:uLnTx/>
                    <a:uFillTx/>
                    <a:latin typeface="Segoe UI"/>
                    <a:ea typeface="+mn-ea"/>
                    <a:cs typeface="+mn-cs"/>
                  </a:endParaRPr>
                </a:p>
              </p:txBody>
            </p:sp>
            <p:sp>
              <p:nvSpPr>
                <p:cNvPr id="529" name="Oval 528">
                  <a:extLst>
                    <a:ext uri="{FF2B5EF4-FFF2-40B4-BE49-F238E27FC236}">
                      <a16:creationId xmlns:a16="http://schemas.microsoft.com/office/drawing/2014/main" id="{48B71D9D-97F6-42DF-B94D-5D3F0B7D3545}"/>
                    </a:ext>
                  </a:extLst>
                </p:cNvPr>
                <p:cNvSpPr>
                  <a:spLocks noChangeArrowheads="1"/>
                </p:cNvSpPr>
                <p:nvPr/>
              </p:nvSpPr>
              <p:spPr bwMode="auto">
                <a:xfrm>
                  <a:off x="6507270" y="5804307"/>
                  <a:ext cx="293587" cy="290228"/>
                </a:xfrm>
                <a:prstGeom prst="ellipse">
                  <a:avLst/>
                </a:prstGeom>
                <a:noFill/>
                <a:ln w="19050" cap="flat">
                  <a:solidFill>
                    <a:srgbClr val="FFFFFF"/>
                  </a:solidFill>
                  <a:prstDash val="solid"/>
                  <a:miter lim="800000"/>
                  <a:headEnd/>
                  <a:tailEnd/>
                </a:ln>
              </p:spPr>
              <p:txBody>
                <a:bodyPr vert="horz" wrap="square" lIns="82284" tIns="41142" rIns="82284" bIns="41142" numCol="1" anchor="t" anchorCtr="0" compatLnSpc="1">
                  <a:prstTxWarp prst="textNoShape">
                    <a:avLst/>
                  </a:prstTxWarp>
                </a:bodyPr>
                <a:lstStyle/>
                <a:p>
                  <a:pPr marL="0" marR="0" lvl="0" indent="0" algn="l" defTabSz="806747"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353535"/>
                    </a:solidFill>
                    <a:effectLst/>
                    <a:uLnTx/>
                    <a:uFillTx/>
                    <a:latin typeface="Segoe UI"/>
                    <a:ea typeface="+mn-ea"/>
                    <a:cs typeface="+mn-cs"/>
                  </a:endParaRPr>
                </a:p>
              </p:txBody>
            </p:sp>
          </p:grpSp>
        </p:grpSp>
      </p:grpSp>
      <p:sp>
        <p:nvSpPr>
          <p:cNvPr id="530" name="Conditions">
            <a:extLst>
              <a:ext uri="{FF2B5EF4-FFF2-40B4-BE49-F238E27FC236}">
                <a16:creationId xmlns:a16="http://schemas.microsoft.com/office/drawing/2014/main" id="{69E01598-834D-43AA-9B6E-EE442E947493}"/>
              </a:ext>
            </a:extLst>
          </p:cNvPr>
          <p:cNvSpPr/>
          <p:nvPr/>
        </p:nvSpPr>
        <p:spPr>
          <a:xfrm>
            <a:off x="3412542" y="1579021"/>
            <a:ext cx="1371209" cy="379848"/>
          </a:xfrm>
          <a:prstGeom prst="rect">
            <a:avLst/>
          </a:prstGeom>
        </p:spPr>
        <p:txBody>
          <a:bodyPr wrap="none">
            <a:spAutoFit/>
          </a:bodyPr>
          <a:lstStyle/>
          <a:p>
            <a:pPr marL="0" marR="0" lvl="0" indent="0" algn="ctr" defTabSz="790704" rtl="0" eaLnBrk="1" fontAlgn="auto" latinLnBrk="0" hangingPunct="1">
              <a:lnSpc>
                <a:spcPct val="90000"/>
              </a:lnSpc>
              <a:spcBef>
                <a:spcPts val="0"/>
              </a:spcBef>
              <a:spcAft>
                <a:spcPts val="0"/>
              </a:spcAft>
              <a:buClrTx/>
              <a:buSzTx/>
              <a:buFontTx/>
              <a:buNone/>
              <a:tabLst/>
              <a:defRPr/>
            </a:pPr>
            <a:r>
              <a:rPr kumimoji="0" lang="en-US" sz="2076" b="0" i="0" u="none" strike="noStrike" kern="0" cap="none" spc="-61" normalizeH="0" baseline="0" noProof="0">
                <a:ln>
                  <a:noFill/>
                </a:ln>
                <a:solidFill>
                  <a:srgbClr val="353535"/>
                </a:solidFill>
                <a:effectLst/>
                <a:uLnTx/>
                <a:uFillTx/>
                <a:latin typeface="Segoe UI"/>
                <a:ea typeface="ＭＳ Ｐゴシック" charset="0"/>
                <a:cs typeface="Segoe UI Semibold" panose="020B0702040204020203" pitchFamily="34" charset="0"/>
              </a:rPr>
              <a:t>Conditions</a:t>
            </a:r>
          </a:p>
        </p:txBody>
      </p:sp>
      <p:grpSp>
        <p:nvGrpSpPr>
          <p:cNvPr id="531" name="Group 530">
            <a:extLst>
              <a:ext uri="{FF2B5EF4-FFF2-40B4-BE49-F238E27FC236}">
                <a16:creationId xmlns:a16="http://schemas.microsoft.com/office/drawing/2014/main" id="{53190DBC-2F25-4AAC-831D-1801F435D672}"/>
              </a:ext>
            </a:extLst>
          </p:cNvPr>
          <p:cNvGrpSpPr/>
          <p:nvPr/>
        </p:nvGrpSpPr>
        <p:grpSpPr>
          <a:xfrm>
            <a:off x="4091204" y="2385848"/>
            <a:ext cx="3472112" cy="3467509"/>
            <a:chOff x="2873757" y="1463979"/>
            <a:chExt cx="3935261" cy="3930044"/>
          </a:xfrm>
        </p:grpSpPr>
        <p:sp>
          <p:nvSpPr>
            <p:cNvPr id="532" name="Freeform: Shape 531">
              <a:extLst>
                <a:ext uri="{FF2B5EF4-FFF2-40B4-BE49-F238E27FC236}">
                  <a16:creationId xmlns:a16="http://schemas.microsoft.com/office/drawing/2014/main" id="{9B8E980F-87FE-4B3D-BEB5-1AB7F4611D3B}"/>
                </a:ext>
              </a:extLst>
            </p:cNvPr>
            <p:cNvSpPr/>
            <p:nvPr/>
          </p:nvSpPr>
          <p:spPr bwMode="auto">
            <a:xfrm>
              <a:off x="6080484" y="2489200"/>
              <a:ext cx="728534" cy="1892300"/>
            </a:xfrm>
            <a:custGeom>
              <a:avLst/>
              <a:gdLst>
                <a:gd name="connsiteX0" fmla="*/ 542325 w 728534"/>
                <a:gd name="connsiteY0" fmla="*/ 0 h 1932398"/>
                <a:gd name="connsiteX1" fmla="*/ 567747 w 728534"/>
                <a:gd name="connsiteY1" fmla="*/ 64118 h 1932398"/>
                <a:gd name="connsiteX2" fmla="*/ 728534 w 728534"/>
                <a:gd name="connsiteY2" fmla="*/ 977107 h 1932398"/>
                <a:gd name="connsiteX3" fmla="*/ 567747 w 728534"/>
                <a:gd name="connsiteY3" fmla="*/ 1890097 h 1932398"/>
                <a:gd name="connsiteX4" fmla="*/ 550975 w 728534"/>
                <a:gd name="connsiteY4" fmla="*/ 1932398 h 1932398"/>
                <a:gd name="connsiteX5" fmla="*/ 518993 w 728534"/>
                <a:gd name="connsiteY5" fmla="*/ 1886246 h 1932398"/>
                <a:gd name="connsiteX6" fmla="*/ 128515 w 728534"/>
                <a:gd name="connsiteY6" fmla="*/ 1650916 h 1932398"/>
                <a:gd name="connsiteX7" fmla="*/ 0 w 728534"/>
                <a:gd name="connsiteY7" fmla="*/ 1637961 h 1932398"/>
                <a:gd name="connsiteX8" fmla="*/ 0 w 728534"/>
                <a:gd name="connsiteY8" fmla="*/ 281954 h 1932398"/>
                <a:gd name="connsiteX9" fmla="*/ 128515 w 728534"/>
                <a:gd name="connsiteY9" fmla="*/ 268998 h 1932398"/>
                <a:gd name="connsiteX10" fmla="*/ 518993 w 728534"/>
                <a:gd name="connsiteY10" fmla="*/ 33669 h 193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534" h="1932398">
                  <a:moveTo>
                    <a:pt x="542325" y="0"/>
                  </a:moveTo>
                  <a:lnTo>
                    <a:pt x="567747" y="64118"/>
                  </a:lnTo>
                  <a:cubicBezTo>
                    <a:pt x="672844" y="353168"/>
                    <a:pt x="728534" y="661686"/>
                    <a:pt x="728534" y="977107"/>
                  </a:cubicBezTo>
                  <a:cubicBezTo>
                    <a:pt x="728534" y="1292528"/>
                    <a:pt x="672844" y="1601047"/>
                    <a:pt x="567747" y="1890097"/>
                  </a:cubicBezTo>
                  <a:lnTo>
                    <a:pt x="550975" y="1932398"/>
                  </a:lnTo>
                  <a:lnTo>
                    <a:pt x="518993" y="1886246"/>
                  </a:lnTo>
                  <a:cubicBezTo>
                    <a:pt x="421286" y="1767853"/>
                    <a:pt x="284566" y="1682849"/>
                    <a:pt x="128515" y="1650916"/>
                  </a:cubicBezTo>
                  <a:lnTo>
                    <a:pt x="0" y="1637961"/>
                  </a:lnTo>
                  <a:lnTo>
                    <a:pt x="0" y="281954"/>
                  </a:lnTo>
                  <a:lnTo>
                    <a:pt x="128515" y="268998"/>
                  </a:lnTo>
                  <a:cubicBezTo>
                    <a:pt x="284566" y="237066"/>
                    <a:pt x="421286" y="152062"/>
                    <a:pt x="518993" y="33669"/>
                  </a:cubicBezTo>
                  <a:close/>
                </a:path>
              </a:pathLst>
            </a:cu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211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3" name="Oval 532">
              <a:extLst>
                <a:ext uri="{FF2B5EF4-FFF2-40B4-BE49-F238E27FC236}">
                  <a16:creationId xmlns:a16="http://schemas.microsoft.com/office/drawing/2014/main" id="{C04E260F-D052-450F-8FCF-74D004D6EF67}"/>
                </a:ext>
              </a:extLst>
            </p:cNvPr>
            <p:cNvSpPr/>
            <p:nvPr/>
          </p:nvSpPr>
          <p:spPr bwMode="auto">
            <a:xfrm>
              <a:off x="2873757" y="1463979"/>
              <a:ext cx="3930268" cy="3930044"/>
            </a:xfrm>
            <a:prstGeom prst="ellipse">
              <a:avLst/>
            </a:prstGeom>
            <a:noFill/>
            <a:ln w="228600" cap="flat" cmpd="sng" algn="ctr">
              <a:solidFill>
                <a:srgbClr val="0078D7"/>
              </a:solidFill>
              <a:prstDash val="solid"/>
              <a:headEnd type="none"/>
              <a:tailEnd type="none"/>
            </a:ln>
            <a:effectLst/>
          </p:spPr>
          <p:txBody>
            <a:bodyPr rot="0" spcFirstLastPara="0" vertOverflow="overflow" horzOverflow="overflow" vert="horz" wrap="square" lIns="155075" tIns="124061" rIns="155075" bIns="124061" numCol="1" spcCol="0" rtlCol="0" fromWordArt="0" anchor="ctr"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138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4" name="Oval 533">
              <a:extLst>
                <a:ext uri="{FF2B5EF4-FFF2-40B4-BE49-F238E27FC236}">
                  <a16:creationId xmlns:a16="http://schemas.microsoft.com/office/drawing/2014/main" id="{6F970767-5684-43CE-9F66-3FEF51C3D534}"/>
                </a:ext>
              </a:extLst>
            </p:cNvPr>
            <p:cNvSpPr/>
            <p:nvPr/>
          </p:nvSpPr>
          <p:spPr bwMode="auto">
            <a:xfrm>
              <a:off x="5312236" y="2759381"/>
              <a:ext cx="1339238" cy="1339238"/>
            </a:xfrm>
            <a:prstGeom prst="ellipse">
              <a:avLst/>
            </a:prstGeom>
            <a:solidFill>
              <a:srgbClr val="0078D7"/>
            </a:solidFill>
            <a:ln w="19050" cap="rnd" cmpd="sng" algn="ctr">
              <a:solidFill>
                <a:srgbClr val="00B0F0"/>
              </a:solidFill>
              <a:prstDash val="sysDot"/>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1235"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535" name="Group 534">
              <a:extLst>
                <a:ext uri="{FF2B5EF4-FFF2-40B4-BE49-F238E27FC236}">
                  <a16:creationId xmlns:a16="http://schemas.microsoft.com/office/drawing/2014/main" id="{05E6831D-4FFA-4541-860A-D42629C0019B}"/>
                </a:ext>
              </a:extLst>
            </p:cNvPr>
            <p:cNvGrpSpPr/>
            <p:nvPr/>
          </p:nvGrpSpPr>
          <p:grpSpPr>
            <a:xfrm rot="7443536">
              <a:off x="3418347" y="3378043"/>
              <a:ext cx="1407673" cy="1932398"/>
              <a:chOff x="5553745" y="2621551"/>
              <a:chExt cx="1407673" cy="1932398"/>
            </a:xfrm>
          </p:grpSpPr>
          <p:sp>
            <p:nvSpPr>
              <p:cNvPr id="539" name="Freeform: Shape 538">
                <a:extLst>
                  <a:ext uri="{FF2B5EF4-FFF2-40B4-BE49-F238E27FC236}">
                    <a16:creationId xmlns:a16="http://schemas.microsoft.com/office/drawing/2014/main" id="{FF86515C-39FB-4611-817A-DCD93A197AB4}"/>
                  </a:ext>
                </a:extLst>
              </p:cNvPr>
              <p:cNvSpPr/>
              <p:nvPr/>
            </p:nvSpPr>
            <p:spPr bwMode="auto">
              <a:xfrm>
                <a:off x="6232884" y="2621551"/>
                <a:ext cx="728534" cy="1932398"/>
              </a:xfrm>
              <a:custGeom>
                <a:avLst/>
                <a:gdLst>
                  <a:gd name="connsiteX0" fmla="*/ 542325 w 728534"/>
                  <a:gd name="connsiteY0" fmla="*/ 0 h 1932398"/>
                  <a:gd name="connsiteX1" fmla="*/ 567747 w 728534"/>
                  <a:gd name="connsiteY1" fmla="*/ 64118 h 1932398"/>
                  <a:gd name="connsiteX2" fmla="*/ 728534 w 728534"/>
                  <a:gd name="connsiteY2" fmla="*/ 977107 h 1932398"/>
                  <a:gd name="connsiteX3" fmla="*/ 567747 w 728534"/>
                  <a:gd name="connsiteY3" fmla="*/ 1890097 h 1932398"/>
                  <a:gd name="connsiteX4" fmla="*/ 550975 w 728534"/>
                  <a:gd name="connsiteY4" fmla="*/ 1932398 h 1932398"/>
                  <a:gd name="connsiteX5" fmla="*/ 518993 w 728534"/>
                  <a:gd name="connsiteY5" fmla="*/ 1886246 h 1932398"/>
                  <a:gd name="connsiteX6" fmla="*/ 128515 w 728534"/>
                  <a:gd name="connsiteY6" fmla="*/ 1650916 h 1932398"/>
                  <a:gd name="connsiteX7" fmla="*/ 0 w 728534"/>
                  <a:gd name="connsiteY7" fmla="*/ 1637961 h 1932398"/>
                  <a:gd name="connsiteX8" fmla="*/ 0 w 728534"/>
                  <a:gd name="connsiteY8" fmla="*/ 281954 h 1932398"/>
                  <a:gd name="connsiteX9" fmla="*/ 128515 w 728534"/>
                  <a:gd name="connsiteY9" fmla="*/ 268998 h 1932398"/>
                  <a:gd name="connsiteX10" fmla="*/ 518993 w 728534"/>
                  <a:gd name="connsiteY10" fmla="*/ 33669 h 193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534" h="1932398">
                    <a:moveTo>
                      <a:pt x="542325" y="0"/>
                    </a:moveTo>
                    <a:lnTo>
                      <a:pt x="567747" y="64118"/>
                    </a:lnTo>
                    <a:cubicBezTo>
                      <a:pt x="672844" y="353168"/>
                      <a:pt x="728534" y="661686"/>
                      <a:pt x="728534" y="977107"/>
                    </a:cubicBezTo>
                    <a:cubicBezTo>
                      <a:pt x="728534" y="1292528"/>
                      <a:pt x="672844" y="1601047"/>
                      <a:pt x="567747" y="1890097"/>
                    </a:cubicBezTo>
                    <a:lnTo>
                      <a:pt x="550975" y="1932398"/>
                    </a:lnTo>
                    <a:lnTo>
                      <a:pt x="518993" y="1886246"/>
                    </a:lnTo>
                    <a:cubicBezTo>
                      <a:pt x="421286" y="1767853"/>
                      <a:pt x="284566" y="1682849"/>
                      <a:pt x="128515" y="1650916"/>
                    </a:cubicBezTo>
                    <a:lnTo>
                      <a:pt x="0" y="1637961"/>
                    </a:lnTo>
                    <a:lnTo>
                      <a:pt x="0" y="281954"/>
                    </a:lnTo>
                    <a:lnTo>
                      <a:pt x="128515" y="268998"/>
                    </a:lnTo>
                    <a:cubicBezTo>
                      <a:pt x="284566" y="237066"/>
                      <a:pt x="421286" y="152062"/>
                      <a:pt x="518993" y="33669"/>
                    </a:cubicBezTo>
                    <a:close/>
                  </a:path>
                </a:pathLst>
              </a:cu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211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0" name="Oval 539">
                <a:extLst>
                  <a:ext uri="{FF2B5EF4-FFF2-40B4-BE49-F238E27FC236}">
                    <a16:creationId xmlns:a16="http://schemas.microsoft.com/office/drawing/2014/main" id="{B84BF283-4E42-4783-9ECE-4914EAEA1107}"/>
                  </a:ext>
                </a:extLst>
              </p:cNvPr>
              <p:cNvSpPr/>
              <p:nvPr/>
            </p:nvSpPr>
            <p:spPr bwMode="auto">
              <a:xfrm>
                <a:off x="5553745" y="2911781"/>
                <a:ext cx="1339238" cy="1339238"/>
              </a:xfrm>
              <a:prstGeom prst="ellipse">
                <a:avLst/>
              </a:prstGeom>
              <a:solidFill>
                <a:srgbClr val="0078D7"/>
              </a:solidFill>
              <a:ln w="19050" cap="rnd" cmpd="sng" algn="ctr">
                <a:solidFill>
                  <a:srgbClr val="00B0F0"/>
                </a:solidFill>
                <a:prstDash val="sysDot"/>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1235"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536" name="Group 535">
              <a:extLst>
                <a:ext uri="{FF2B5EF4-FFF2-40B4-BE49-F238E27FC236}">
                  <a16:creationId xmlns:a16="http://schemas.microsoft.com/office/drawing/2014/main" id="{BF0D44A8-4395-4D86-9F55-08B1AFE8BC33}"/>
                </a:ext>
              </a:extLst>
            </p:cNvPr>
            <p:cNvGrpSpPr/>
            <p:nvPr/>
          </p:nvGrpSpPr>
          <p:grpSpPr>
            <a:xfrm rot="14861745">
              <a:off x="3691207" y="1366766"/>
              <a:ext cx="1407673" cy="1932398"/>
              <a:chOff x="5553745" y="2621551"/>
              <a:chExt cx="1407673" cy="1932398"/>
            </a:xfrm>
          </p:grpSpPr>
          <p:sp>
            <p:nvSpPr>
              <p:cNvPr id="537" name="Freeform: Shape 536">
                <a:extLst>
                  <a:ext uri="{FF2B5EF4-FFF2-40B4-BE49-F238E27FC236}">
                    <a16:creationId xmlns:a16="http://schemas.microsoft.com/office/drawing/2014/main" id="{DF709F70-B2E7-48E9-A76B-93DB1CA69B34}"/>
                  </a:ext>
                </a:extLst>
              </p:cNvPr>
              <p:cNvSpPr/>
              <p:nvPr/>
            </p:nvSpPr>
            <p:spPr bwMode="auto">
              <a:xfrm>
                <a:off x="6232884" y="2621551"/>
                <a:ext cx="728534" cy="1932398"/>
              </a:xfrm>
              <a:custGeom>
                <a:avLst/>
                <a:gdLst>
                  <a:gd name="connsiteX0" fmla="*/ 542325 w 728534"/>
                  <a:gd name="connsiteY0" fmla="*/ 0 h 1932398"/>
                  <a:gd name="connsiteX1" fmla="*/ 567747 w 728534"/>
                  <a:gd name="connsiteY1" fmla="*/ 64118 h 1932398"/>
                  <a:gd name="connsiteX2" fmla="*/ 728534 w 728534"/>
                  <a:gd name="connsiteY2" fmla="*/ 977107 h 1932398"/>
                  <a:gd name="connsiteX3" fmla="*/ 567747 w 728534"/>
                  <a:gd name="connsiteY3" fmla="*/ 1890097 h 1932398"/>
                  <a:gd name="connsiteX4" fmla="*/ 550975 w 728534"/>
                  <a:gd name="connsiteY4" fmla="*/ 1932398 h 1932398"/>
                  <a:gd name="connsiteX5" fmla="*/ 518993 w 728534"/>
                  <a:gd name="connsiteY5" fmla="*/ 1886246 h 1932398"/>
                  <a:gd name="connsiteX6" fmla="*/ 128515 w 728534"/>
                  <a:gd name="connsiteY6" fmla="*/ 1650916 h 1932398"/>
                  <a:gd name="connsiteX7" fmla="*/ 0 w 728534"/>
                  <a:gd name="connsiteY7" fmla="*/ 1637961 h 1932398"/>
                  <a:gd name="connsiteX8" fmla="*/ 0 w 728534"/>
                  <a:gd name="connsiteY8" fmla="*/ 281954 h 1932398"/>
                  <a:gd name="connsiteX9" fmla="*/ 128515 w 728534"/>
                  <a:gd name="connsiteY9" fmla="*/ 268998 h 1932398"/>
                  <a:gd name="connsiteX10" fmla="*/ 518993 w 728534"/>
                  <a:gd name="connsiteY10" fmla="*/ 33669 h 193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534" h="1932398">
                    <a:moveTo>
                      <a:pt x="542325" y="0"/>
                    </a:moveTo>
                    <a:lnTo>
                      <a:pt x="567747" y="64118"/>
                    </a:lnTo>
                    <a:cubicBezTo>
                      <a:pt x="672844" y="353168"/>
                      <a:pt x="728534" y="661686"/>
                      <a:pt x="728534" y="977107"/>
                    </a:cubicBezTo>
                    <a:cubicBezTo>
                      <a:pt x="728534" y="1292528"/>
                      <a:pt x="672844" y="1601047"/>
                      <a:pt x="567747" y="1890097"/>
                    </a:cubicBezTo>
                    <a:lnTo>
                      <a:pt x="550975" y="1932398"/>
                    </a:lnTo>
                    <a:lnTo>
                      <a:pt x="518993" y="1886246"/>
                    </a:lnTo>
                    <a:cubicBezTo>
                      <a:pt x="421286" y="1767853"/>
                      <a:pt x="284566" y="1682849"/>
                      <a:pt x="128515" y="1650916"/>
                    </a:cubicBezTo>
                    <a:lnTo>
                      <a:pt x="0" y="1637961"/>
                    </a:lnTo>
                    <a:lnTo>
                      <a:pt x="0" y="281954"/>
                    </a:lnTo>
                    <a:lnTo>
                      <a:pt x="128515" y="268998"/>
                    </a:lnTo>
                    <a:cubicBezTo>
                      <a:pt x="284566" y="237066"/>
                      <a:pt x="421286" y="152062"/>
                      <a:pt x="518993" y="33669"/>
                    </a:cubicBezTo>
                    <a:close/>
                  </a:path>
                </a:pathLst>
              </a:cu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211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8" name="Oval 537">
                <a:extLst>
                  <a:ext uri="{FF2B5EF4-FFF2-40B4-BE49-F238E27FC236}">
                    <a16:creationId xmlns:a16="http://schemas.microsoft.com/office/drawing/2014/main" id="{3E9C4400-ACF6-44FC-B47D-E37A4F0CC8FC}"/>
                  </a:ext>
                </a:extLst>
              </p:cNvPr>
              <p:cNvSpPr/>
              <p:nvPr/>
            </p:nvSpPr>
            <p:spPr bwMode="auto">
              <a:xfrm>
                <a:off x="5553745" y="2911781"/>
                <a:ext cx="1339238" cy="1339238"/>
              </a:xfrm>
              <a:prstGeom prst="ellipse">
                <a:avLst/>
              </a:prstGeom>
              <a:solidFill>
                <a:srgbClr val="0078D7"/>
              </a:solidFill>
              <a:ln w="19050" cap="rnd" cmpd="sng" algn="ctr">
                <a:solidFill>
                  <a:srgbClr val="00B0F0"/>
                </a:solidFill>
                <a:prstDash val="sysDot"/>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1235"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nvGrpSpPr>
          <p:cNvPr id="541" name="Math stuff">
            <a:extLst>
              <a:ext uri="{FF2B5EF4-FFF2-40B4-BE49-F238E27FC236}">
                <a16:creationId xmlns:a16="http://schemas.microsoft.com/office/drawing/2014/main" id="{972B2DD6-9124-4FA3-A4BF-FBD884DD70C4}"/>
              </a:ext>
            </a:extLst>
          </p:cNvPr>
          <p:cNvGrpSpPr/>
          <p:nvPr/>
        </p:nvGrpSpPr>
        <p:grpSpPr>
          <a:xfrm>
            <a:off x="4990789" y="2707764"/>
            <a:ext cx="917926" cy="930027"/>
            <a:chOff x="4304659" y="1589541"/>
            <a:chExt cx="1073894" cy="1088052"/>
          </a:xfrm>
        </p:grpSpPr>
        <p:pic>
          <p:nvPicPr>
            <p:cNvPr id="542" name="Picture 541" descr="A picture containing water, rain, nature&#10;&#10;Description generated with high confidence">
              <a:extLst>
                <a:ext uri="{FF2B5EF4-FFF2-40B4-BE49-F238E27FC236}">
                  <a16:creationId xmlns:a16="http://schemas.microsoft.com/office/drawing/2014/main" id="{FC654FAA-5295-4DEF-B306-8E2167E0354D}"/>
                </a:ext>
              </a:extLst>
            </p:cNvPr>
            <p:cNvPicPr>
              <a:picLocks noChangeAspect="1"/>
            </p:cNvPicPr>
            <p:nvPr/>
          </p:nvPicPr>
          <p:blipFill>
            <a:blip r:embed="rId12" cstate="print">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4424394" y="1709531"/>
              <a:ext cx="811362" cy="827347"/>
            </a:xfrm>
            <a:prstGeom prst="roundRect">
              <a:avLst>
                <a:gd name="adj" fmla="val 9137"/>
              </a:avLst>
            </a:prstGeom>
            <a:ln w="9525">
              <a:solidFill>
                <a:srgbClr val="353535"/>
              </a:solidFill>
            </a:ln>
          </p:spPr>
        </p:pic>
        <p:sp>
          <p:nvSpPr>
            <p:cNvPr id="543" name="chip">
              <a:extLst>
                <a:ext uri="{FF2B5EF4-FFF2-40B4-BE49-F238E27FC236}">
                  <a16:creationId xmlns:a16="http://schemas.microsoft.com/office/drawing/2014/main" id="{EFE6A795-FD76-4DA6-B324-00FB9311D3A2}"/>
                </a:ext>
              </a:extLst>
            </p:cNvPr>
            <p:cNvSpPr>
              <a:spLocks noChangeAspect="1" noEditPoints="1"/>
            </p:cNvSpPr>
            <p:nvPr/>
          </p:nvSpPr>
          <p:spPr bwMode="auto">
            <a:xfrm>
              <a:off x="4304659" y="1589541"/>
              <a:ext cx="1073894" cy="1088052"/>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952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0678" tIns="40339" rIns="80678" bIns="40339" numCol="1" anchor="t" anchorCtr="0" compatLnSpc="1">
              <a:prstTxWarp prst="textNoShape">
                <a:avLst/>
              </a:prstTxWarp>
            </a:bodyPr>
            <a:lstStyle/>
            <a:p>
              <a:pPr marL="0" marR="0" lvl="0" indent="0" algn="ctr" defTabSz="806747" rtl="0" eaLnBrk="1" fontAlgn="auto" latinLnBrk="0" hangingPunct="1">
                <a:lnSpc>
                  <a:spcPct val="100000"/>
                </a:lnSpc>
                <a:spcBef>
                  <a:spcPts val="0"/>
                </a:spcBef>
                <a:spcAft>
                  <a:spcPts val="0"/>
                </a:spcAft>
                <a:buClrTx/>
                <a:buSzTx/>
                <a:buFontTx/>
                <a:buNone/>
                <a:tabLst/>
                <a:defRPr/>
              </a:pPr>
              <a:endParaRPr kumimoji="0" lang="en-US" sz="1235" b="0" i="0" u="none" strike="noStrike" kern="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44" name="TextBox 543">
              <a:extLst>
                <a:ext uri="{FF2B5EF4-FFF2-40B4-BE49-F238E27FC236}">
                  <a16:creationId xmlns:a16="http://schemas.microsoft.com/office/drawing/2014/main" id="{BA8B35B9-E8B5-4502-831E-52E14AFBBCA1}"/>
                </a:ext>
              </a:extLst>
            </p:cNvPr>
            <p:cNvSpPr txBox="1"/>
            <p:nvPr/>
          </p:nvSpPr>
          <p:spPr>
            <a:xfrm>
              <a:off x="4437444" y="1911492"/>
              <a:ext cx="788318" cy="422334"/>
            </a:xfrm>
            <a:prstGeom prst="rect">
              <a:avLst/>
            </a:prstGeom>
            <a:ln w="9525">
              <a:noFill/>
            </a:ln>
          </p:spPr>
          <p:txBody>
            <a:bodyPr wrap="square">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ctr" defTabSz="790704" rtl="0" eaLnBrk="1" fontAlgn="auto" latinLnBrk="0" hangingPunct="1">
                <a:lnSpc>
                  <a:spcPct val="90000"/>
                </a:lnSpc>
                <a:spcBef>
                  <a:spcPts val="0"/>
                </a:spcBef>
                <a:spcAft>
                  <a:spcPts val="0"/>
                </a:spcAft>
                <a:buClrTx/>
                <a:buSzTx/>
                <a:buFontTx/>
                <a:buNone/>
                <a:tabLst/>
                <a:defRPr/>
              </a:pPr>
              <a:r>
                <a:rPr kumimoji="0" lang="en-US" sz="970" b="0" i="0" u="none" strike="noStrike" kern="100" cap="none" spc="0" normalizeH="0" baseline="0" noProof="0">
                  <a:ln>
                    <a:noFill/>
                  </a:ln>
                  <a:solidFill>
                    <a:srgbClr val="FFFFFF"/>
                  </a:solidFill>
                  <a:effectLst/>
                  <a:uLnTx/>
                  <a:uFillTx/>
                  <a:latin typeface="Segoe UI Semibold"/>
                  <a:ea typeface="ＭＳ Ｐゴシック" charset="0"/>
                  <a:cs typeface="+mn-cs"/>
                </a:rPr>
                <a:t>Machine</a:t>
              </a:r>
              <a:br>
                <a:rPr kumimoji="0" lang="en-US" sz="970" b="0" i="0" u="none" strike="noStrike" kern="100" cap="none" spc="0" normalizeH="0" baseline="0" noProof="0">
                  <a:ln>
                    <a:noFill/>
                  </a:ln>
                  <a:solidFill>
                    <a:srgbClr val="FFFFFF"/>
                  </a:solidFill>
                  <a:effectLst/>
                  <a:uLnTx/>
                  <a:uFillTx/>
                  <a:latin typeface="Segoe UI Semibold"/>
                  <a:ea typeface="ＭＳ Ｐゴシック" charset="0"/>
                  <a:cs typeface="+mn-cs"/>
                </a:rPr>
              </a:br>
              <a:r>
                <a:rPr kumimoji="0" lang="en-US" sz="970" b="0" i="0" u="none" strike="noStrike" kern="100" cap="none" spc="0" normalizeH="0" baseline="0" noProof="0">
                  <a:ln>
                    <a:noFill/>
                  </a:ln>
                  <a:solidFill>
                    <a:srgbClr val="FFFFFF"/>
                  </a:solidFill>
                  <a:effectLst/>
                  <a:uLnTx/>
                  <a:uFillTx/>
                  <a:latin typeface="Segoe UI Semibold"/>
                  <a:ea typeface="ＭＳ Ｐゴシック" charset="0"/>
                  <a:cs typeface="+mn-cs"/>
                </a:rPr>
                <a:t>learning</a:t>
              </a:r>
            </a:p>
          </p:txBody>
        </p:sp>
      </p:grpSp>
      <p:grpSp>
        <p:nvGrpSpPr>
          <p:cNvPr id="545" name="Group 544">
            <a:extLst>
              <a:ext uri="{FF2B5EF4-FFF2-40B4-BE49-F238E27FC236}">
                <a16:creationId xmlns:a16="http://schemas.microsoft.com/office/drawing/2014/main" id="{1DE7AE38-FA75-4AD6-A625-A3A3A94C5AEF}"/>
              </a:ext>
            </a:extLst>
          </p:cNvPr>
          <p:cNvGrpSpPr/>
          <p:nvPr/>
        </p:nvGrpSpPr>
        <p:grpSpPr>
          <a:xfrm>
            <a:off x="4841899" y="4599001"/>
            <a:ext cx="760291" cy="789099"/>
            <a:chOff x="3725362" y="3896538"/>
            <a:chExt cx="861706" cy="894358"/>
          </a:xfrm>
        </p:grpSpPr>
        <p:grpSp>
          <p:nvGrpSpPr>
            <p:cNvPr id="546" name="Group 545">
              <a:extLst>
                <a:ext uri="{FF2B5EF4-FFF2-40B4-BE49-F238E27FC236}">
                  <a16:creationId xmlns:a16="http://schemas.microsoft.com/office/drawing/2014/main" id="{0C9B6537-C411-4105-AE87-60553EA4A288}"/>
                </a:ext>
              </a:extLst>
            </p:cNvPr>
            <p:cNvGrpSpPr/>
            <p:nvPr/>
          </p:nvGrpSpPr>
          <p:grpSpPr>
            <a:xfrm>
              <a:off x="3725362" y="3896538"/>
              <a:ext cx="790940" cy="602507"/>
              <a:chOff x="4314657" y="4074265"/>
              <a:chExt cx="1059471" cy="807063"/>
            </a:xfrm>
            <a:solidFill>
              <a:srgbClr val="FFFFFF"/>
            </a:solidFill>
          </p:grpSpPr>
          <p:grpSp>
            <p:nvGrpSpPr>
              <p:cNvPr id="548" name="Group 547">
                <a:extLst>
                  <a:ext uri="{FF2B5EF4-FFF2-40B4-BE49-F238E27FC236}">
                    <a16:creationId xmlns:a16="http://schemas.microsoft.com/office/drawing/2014/main" id="{63D5FAB4-764A-4357-952B-2788ACEC2C7B}"/>
                  </a:ext>
                </a:extLst>
              </p:cNvPr>
              <p:cNvGrpSpPr/>
              <p:nvPr/>
            </p:nvGrpSpPr>
            <p:grpSpPr>
              <a:xfrm>
                <a:off x="4816142" y="4074265"/>
                <a:ext cx="557986" cy="539640"/>
                <a:chOff x="9763287" y="5133362"/>
                <a:chExt cx="590975" cy="571545"/>
              </a:xfrm>
              <a:grpFill/>
            </p:grpSpPr>
            <p:sp>
              <p:nvSpPr>
                <p:cNvPr id="581" name="Freeform 212">
                  <a:extLst>
                    <a:ext uri="{FF2B5EF4-FFF2-40B4-BE49-F238E27FC236}">
                      <a16:creationId xmlns:a16="http://schemas.microsoft.com/office/drawing/2014/main" id="{5424AAF6-6B0E-4322-8B3B-B68E4F3CCDF2}"/>
                    </a:ext>
                  </a:extLst>
                </p:cNvPr>
                <p:cNvSpPr>
                  <a:spLocks/>
                </p:cNvSpPr>
                <p:nvPr/>
              </p:nvSpPr>
              <p:spPr bwMode="auto">
                <a:xfrm>
                  <a:off x="9860434" y="5617475"/>
                  <a:ext cx="87432" cy="87432"/>
                </a:xfrm>
                <a:custGeom>
                  <a:avLst/>
                  <a:gdLst>
                    <a:gd name="T0" fmla="*/ 255 w 268"/>
                    <a:gd name="T1" fmla="*/ 269 h 269"/>
                    <a:gd name="T2" fmla="*/ 255 w 268"/>
                    <a:gd name="T3" fmla="*/ 269 h 269"/>
                    <a:gd name="T4" fmla="*/ 0 w 268"/>
                    <a:gd name="T5" fmla="*/ 13 h 269"/>
                    <a:gd name="T6" fmla="*/ 13 w 268"/>
                    <a:gd name="T7" fmla="*/ 0 h 269"/>
                    <a:gd name="T8" fmla="*/ 27 w 268"/>
                    <a:gd name="T9" fmla="*/ 13 h 269"/>
                    <a:gd name="T10" fmla="*/ 255 w 268"/>
                    <a:gd name="T11" fmla="*/ 242 h 269"/>
                    <a:gd name="T12" fmla="*/ 268 w 268"/>
                    <a:gd name="T13" fmla="*/ 255 h 269"/>
                    <a:gd name="T14" fmla="*/ 255 w 268"/>
                    <a:gd name="T15" fmla="*/ 269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8" h="269">
                      <a:moveTo>
                        <a:pt x="255" y="269"/>
                      </a:moveTo>
                      <a:lnTo>
                        <a:pt x="255" y="269"/>
                      </a:lnTo>
                      <a:cubicBezTo>
                        <a:pt x="114" y="269"/>
                        <a:pt x="0" y="154"/>
                        <a:pt x="0" y="13"/>
                      </a:cubicBezTo>
                      <a:cubicBezTo>
                        <a:pt x="0" y="6"/>
                        <a:pt x="6" y="0"/>
                        <a:pt x="13" y="0"/>
                      </a:cubicBezTo>
                      <a:cubicBezTo>
                        <a:pt x="21" y="0"/>
                        <a:pt x="27" y="6"/>
                        <a:pt x="27" y="13"/>
                      </a:cubicBezTo>
                      <a:cubicBezTo>
                        <a:pt x="27" y="139"/>
                        <a:pt x="129" y="242"/>
                        <a:pt x="255" y="242"/>
                      </a:cubicBezTo>
                      <a:cubicBezTo>
                        <a:pt x="262" y="242"/>
                        <a:pt x="268" y="248"/>
                        <a:pt x="268" y="255"/>
                      </a:cubicBezTo>
                      <a:cubicBezTo>
                        <a:pt x="268" y="263"/>
                        <a:pt x="262" y="269"/>
                        <a:pt x="255" y="269"/>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82" name="Freeform 213">
                  <a:extLst>
                    <a:ext uri="{FF2B5EF4-FFF2-40B4-BE49-F238E27FC236}">
                      <a16:creationId xmlns:a16="http://schemas.microsoft.com/office/drawing/2014/main" id="{0D7C75F3-1858-4354-A847-97D674952D3B}"/>
                    </a:ext>
                  </a:extLst>
                </p:cNvPr>
                <p:cNvSpPr>
                  <a:spLocks noEditPoints="1"/>
                </p:cNvSpPr>
                <p:nvPr/>
              </p:nvSpPr>
              <p:spPr bwMode="auto">
                <a:xfrm>
                  <a:off x="10187494" y="5617475"/>
                  <a:ext cx="166768" cy="87432"/>
                </a:xfrm>
                <a:custGeom>
                  <a:avLst/>
                  <a:gdLst>
                    <a:gd name="T0" fmla="*/ 27 w 510"/>
                    <a:gd name="T1" fmla="*/ 27 h 269"/>
                    <a:gd name="T2" fmla="*/ 27 w 510"/>
                    <a:gd name="T3" fmla="*/ 27 h 269"/>
                    <a:gd name="T4" fmla="*/ 255 w 510"/>
                    <a:gd name="T5" fmla="*/ 242 h 269"/>
                    <a:gd name="T6" fmla="*/ 483 w 510"/>
                    <a:gd name="T7" fmla="*/ 27 h 269"/>
                    <a:gd name="T8" fmla="*/ 27 w 510"/>
                    <a:gd name="T9" fmla="*/ 27 h 269"/>
                    <a:gd name="T10" fmla="*/ 255 w 510"/>
                    <a:gd name="T11" fmla="*/ 269 h 269"/>
                    <a:gd name="T12" fmla="*/ 255 w 510"/>
                    <a:gd name="T13" fmla="*/ 269 h 269"/>
                    <a:gd name="T14" fmla="*/ 0 w 510"/>
                    <a:gd name="T15" fmla="*/ 13 h 269"/>
                    <a:gd name="T16" fmla="*/ 0 w 510"/>
                    <a:gd name="T17" fmla="*/ 0 h 269"/>
                    <a:gd name="T18" fmla="*/ 510 w 510"/>
                    <a:gd name="T19" fmla="*/ 0 h 269"/>
                    <a:gd name="T20" fmla="*/ 510 w 510"/>
                    <a:gd name="T21" fmla="*/ 13 h 269"/>
                    <a:gd name="T22" fmla="*/ 255 w 510"/>
                    <a:gd name="T23"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269">
                      <a:moveTo>
                        <a:pt x="27" y="27"/>
                      </a:moveTo>
                      <a:lnTo>
                        <a:pt x="27" y="27"/>
                      </a:lnTo>
                      <a:cubicBezTo>
                        <a:pt x="34" y="146"/>
                        <a:pt x="134" y="242"/>
                        <a:pt x="255" y="242"/>
                      </a:cubicBezTo>
                      <a:cubicBezTo>
                        <a:pt x="377" y="242"/>
                        <a:pt x="476" y="146"/>
                        <a:pt x="483" y="27"/>
                      </a:cubicBezTo>
                      <a:lnTo>
                        <a:pt x="27" y="27"/>
                      </a:lnTo>
                      <a:close/>
                      <a:moveTo>
                        <a:pt x="255" y="269"/>
                      </a:moveTo>
                      <a:lnTo>
                        <a:pt x="255" y="269"/>
                      </a:lnTo>
                      <a:cubicBezTo>
                        <a:pt x="115" y="269"/>
                        <a:pt x="0" y="154"/>
                        <a:pt x="0" y="13"/>
                      </a:cubicBezTo>
                      <a:lnTo>
                        <a:pt x="0" y="0"/>
                      </a:lnTo>
                      <a:lnTo>
                        <a:pt x="510" y="0"/>
                      </a:lnTo>
                      <a:lnTo>
                        <a:pt x="510" y="13"/>
                      </a:lnTo>
                      <a:cubicBezTo>
                        <a:pt x="510" y="154"/>
                        <a:pt x="396" y="269"/>
                        <a:pt x="255" y="269"/>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83" name="Freeform 214">
                  <a:extLst>
                    <a:ext uri="{FF2B5EF4-FFF2-40B4-BE49-F238E27FC236}">
                      <a16:creationId xmlns:a16="http://schemas.microsoft.com/office/drawing/2014/main" id="{8B0BEDDB-3401-4B2B-89FD-0D922922E857}"/>
                    </a:ext>
                  </a:extLst>
                </p:cNvPr>
                <p:cNvSpPr>
                  <a:spLocks/>
                </p:cNvSpPr>
                <p:nvPr/>
              </p:nvSpPr>
              <p:spPr bwMode="auto">
                <a:xfrm>
                  <a:off x="10187494" y="5212698"/>
                  <a:ext cx="8096" cy="412873"/>
                </a:xfrm>
                <a:custGeom>
                  <a:avLst/>
                  <a:gdLst>
                    <a:gd name="T0" fmla="*/ 14 w 27"/>
                    <a:gd name="T1" fmla="*/ 1260 h 1260"/>
                    <a:gd name="T2" fmla="*/ 14 w 27"/>
                    <a:gd name="T3" fmla="*/ 1260 h 1260"/>
                    <a:gd name="T4" fmla="*/ 0 w 27"/>
                    <a:gd name="T5" fmla="*/ 1246 h 1260"/>
                    <a:gd name="T6" fmla="*/ 0 w 27"/>
                    <a:gd name="T7" fmla="*/ 13 h 1260"/>
                    <a:gd name="T8" fmla="*/ 14 w 27"/>
                    <a:gd name="T9" fmla="*/ 0 h 1260"/>
                    <a:gd name="T10" fmla="*/ 27 w 27"/>
                    <a:gd name="T11" fmla="*/ 13 h 1260"/>
                    <a:gd name="T12" fmla="*/ 27 w 27"/>
                    <a:gd name="T13" fmla="*/ 1246 h 1260"/>
                    <a:gd name="T14" fmla="*/ 14 w 27"/>
                    <a:gd name="T15" fmla="*/ 1260 h 1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260">
                      <a:moveTo>
                        <a:pt x="14" y="1260"/>
                      </a:moveTo>
                      <a:lnTo>
                        <a:pt x="14" y="1260"/>
                      </a:lnTo>
                      <a:cubicBezTo>
                        <a:pt x="6" y="1260"/>
                        <a:pt x="0" y="1254"/>
                        <a:pt x="0" y="1246"/>
                      </a:cubicBezTo>
                      <a:lnTo>
                        <a:pt x="0" y="13"/>
                      </a:lnTo>
                      <a:cubicBezTo>
                        <a:pt x="0" y="6"/>
                        <a:pt x="6" y="0"/>
                        <a:pt x="14" y="0"/>
                      </a:cubicBezTo>
                      <a:cubicBezTo>
                        <a:pt x="21" y="0"/>
                        <a:pt x="27" y="6"/>
                        <a:pt x="27" y="13"/>
                      </a:cubicBezTo>
                      <a:lnTo>
                        <a:pt x="27" y="1246"/>
                      </a:lnTo>
                      <a:cubicBezTo>
                        <a:pt x="27" y="1254"/>
                        <a:pt x="21" y="1260"/>
                        <a:pt x="14" y="1260"/>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84" name="Freeform 215">
                  <a:extLst>
                    <a:ext uri="{FF2B5EF4-FFF2-40B4-BE49-F238E27FC236}">
                      <a16:creationId xmlns:a16="http://schemas.microsoft.com/office/drawing/2014/main" id="{CF36226F-EEC1-412D-BB6D-0EF6525D6A7C}"/>
                    </a:ext>
                  </a:extLst>
                </p:cNvPr>
                <p:cNvSpPr>
                  <a:spLocks/>
                </p:cNvSpPr>
                <p:nvPr/>
              </p:nvSpPr>
              <p:spPr bwMode="auto">
                <a:xfrm>
                  <a:off x="9860434" y="5212698"/>
                  <a:ext cx="8096" cy="412873"/>
                </a:xfrm>
                <a:custGeom>
                  <a:avLst/>
                  <a:gdLst>
                    <a:gd name="T0" fmla="*/ 13 w 27"/>
                    <a:gd name="T1" fmla="*/ 1260 h 1260"/>
                    <a:gd name="T2" fmla="*/ 13 w 27"/>
                    <a:gd name="T3" fmla="*/ 1260 h 1260"/>
                    <a:gd name="T4" fmla="*/ 0 w 27"/>
                    <a:gd name="T5" fmla="*/ 1246 h 1260"/>
                    <a:gd name="T6" fmla="*/ 0 w 27"/>
                    <a:gd name="T7" fmla="*/ 13 h 1260"/>
                    <a:gd name="T8" fmla="*/ 13 w 27"/>
                    <a:gd name="T9" fmla="*/ 0 h 1260"/>
                    <a:gd name="T10" fmla="*/ 27 w 27"/>
                    <a:gd name="T11" fmla="*/ 13 h 1260"/>
                    <a:gd name="T12" fmla="*/ 27 w 27"/>
                    <a:gd name="T13" fmla="*/ 1246 h 1260"/>
                    <a:gd name="T14" fmla="*/ 13 w 27"/>
                    <a:gd name="T15" fmla="*/ 1260 h 1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260">
                      <a:moveTo>
                        <a:pt x="13" y="1260"/>
                      </a:moveTo>
                      <a:lnTo>
                        <a:pt x="13" y="1260"/>
                      </a:lnTo>
                      <a:cubicBezTo>
                        <a:pt x="6" y="1260"/>
                        <a:pt x="0" y="1254"/>
                        <a:pt x="0" y="1246"/>
                      </a:cubicBezTo>
                      <a:lnTo>
                        <a:pt x="0" y="13"/>
                      </a:lnTo>
                      <a:cubicBezTo>
                        <a:pt x="0" y="6"/>
                        <a:pt x="6" y="0"/>
                        <a:pt x="13" y="0"/>
                      </a:cubicBezTo>
                      <a:cubicBezTo>
                        <a:pt x="21" y="0"/>
                        <a:pt x="27" y="6"/>
                        <a:pt x="27" y="13"/>
                      </a:cubicBezTo>
                      <a:lnTo>
                        <a:pt x="27" y="1246"/>
                      </a:lnTo>
                      <a:cubicBezTo>
                        <a:pt x="27" y="1254"/>
                        <a:pt x="21" y="1260"/>
                        <a:pt x="13" y="1260"/>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85" name="Freeform 216">
                  <a:extLst>
                    <a:ext uri="{FF2B5EF4-FFF2-40B4-BE49-F238E27FC236}">
                      <a16:creationId xmlns:a16="http://schemas.microsoft.com/office/drawing/2014/main" id="{DFA3B8F4-C729-4773-B265-A6F1DC983D85}"/>
                    </a:ext>
                  </a:extLst>
                </p:cNvPr>
                <p:cNvSpPr>
                  <a:spLocks/>
                </p:cNvSpPr>
                <p:nvPr/>
              </p:nvSpPr>
              <p:spPr bwMode="auto">
                <a:xfrm>
                  <a:off x="9842623" y="5133362"/>
                  <a:ext cx="273630" cy="9715"/>
                </a:xfrm>
                <a:custGeom>
                  <a:avLst/>
                  <a:gdLst>
                    <a:gd name="T0" fmla="*/ 831 w 844"/>
                    <a:gd name="T1" fmla="*/ 27 h 27"/>
                    <a:gd name="T2" fmla="*/ 831 w 844"/>
                    <a:gd name="T3" fmla="*/ 27 h 27"/>
                    <a:gd name="T4" fmla="*/ 14 w 844"/>
                    <a:gd name="T5" fmla="*/ 27 h 27"/>
                    <a:gd name="T6" fmla="*/ 0 w 844"/>
                    <a:gd name="T7" fmla="*/ 13 h 27"/>
                    <a:gd name="T8" fmla="*/ 14 w 844"/>
                    <a:gd name="T9" fmla="*/ 0 h 27"/>
                    <a:gd name="T10" fmla="*/ 831 w 844"/>
                    <a:gd name="T11" fmla="*/ 0 h 27"/>
                    <a:gd name="T12" fmla="*/ 844 w 844"/>
                    <a:gd name="T13" fmla="*/ 13 h 27"/>
                    <a:gd name="T14" fmla="*/ 831 w 84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4" h="27">
                      <a:moveTo>
                        <a:pt x="831" y="27"/>
                      </a:moveTo>
                      <a:lnTo>
                        <a:pt x="831" y="27"/>
                      </a:lnTo>
                      <a:lnTo>
                        <a:pt x="14" y="27"/>
                      </a:lnTo>
                      <a:cubicBezTo>
                        <a:pt x="6" y="27"/>
                        <a:pt x="0" y="21"/>
                        <a:pt x="0" y="13"/>
                      </a:cubicBezTo>
                      <a:cubicBezTo>
                        <a:pt x="0" y="6"/>
                        <a:pt x="6" y="0"/>
                        <a:pt x="14" y="0"/>
                      </a:cubicBezTo>
                      <a:lnTo>
                        <a:pt x="831" y="0"/>
                      </a:lnTo>
                      <a:cubicBezTo>
                        <a:pt x="838" y="0"/>
                        <a:pt x="844" y="6"/>
                        <a:pt x="844" y="13"/>
                      </a:cubicBezTo>
                      <a:cubicBezTo>
                        <a:pt x="844" y="21"/>
                        <a:pt x="838" y="27"/>
                        <a:pt x="831"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86" name="Freeform 217">
                  <a:extLst>
                    <a:ext uri="{FF2B5EF4-FFF2-40B4-BE49-F238E27FC236}">
                      <a16:creationId xmlns:a16="http://schemas.microsoft.com/office/drawing/2014/main" id="{79ABB1AE-3BE9-464B-B933-CB3D6F392225}"/>
                    </a:ext>
                  </a:extLst>
                </p:cNvPr>
                <p:cNvSpPr>
                  <a:spLocks/>
                </p:cNvSpPr>
                <p:nvPr/>
              </p:nvSpPr>
              <p:spPr bwMode="auto">
                <a:xfrm>
                  <a:off x="9939770" y="5695192"/>
                  <a:ext cx="335156" cy="9715"/>
                </a:xfrm>
                <a:custGeom>
                  <a:avLst/>
                  <a:gdLst>
                    <a:gd name="T0" fmla="*/ 1016 w 1030"/>
                    <a:gd name="T1" fmla="*/ 27 h 27"/>
                    <a:gd name="T2" fmla="*/ 1016 w 1030"/>
                    <a:gd name="T3" fmla="*/ 27 h 27"/>
                    <a:gd name="T4" fmla="*/ 14 w 1030"/>
                    <a:gd name="T5" fmla="*/ 27 h 27"/>
                    <a:gd name="T6" fmla="*/ 0 w 1030"/>
                    <a:gd name="T7" fmla="*/ 13 h 27"/>
                    <a:gd name="T8" fmla="*/ 14 w 1030"/>
                    <a:gd name="T9" fmla="*/ 0 h 27"/>
                    <a:gd name="T10" fmla="*/ 1016 w 1030"/>
                    <a:gd name="T11" fmla="*/ 0 h 27"/>
                    <a:gd name="T12" fmla="*/ 1030 w 1030"/>
                    <a:gd name="T13" fmla="*/ 13 h 27"/>
                    <a:gd name="T14" fmla="*/ 1016 w 1030"/>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0" h="27">
                      <a:moveTo>
                        <a:pt x="1016" y="27"/>
                      </a:moveTo>
                      <a:lnTo>
                        <a:pt x="1016" y="27"/>
                      </a:lnTo>
                      <a:lnTo>
                        <a:pt x="14" y="27"/>
                      </a:lnTo>
                      <a:cubicBezTo>
                        <a:pt x="6" y="27"/>
                        <a:pt x="0" y="21"/>
                        <a:pt x="0" y="13"/>
                      </a:cubicBezTo>
                      <a:cubicBezTo>
                        <a:pt x="0" y="6"/>
                        <a:pt x="6" y="0"/>
                        <a:pt x="14" y="0"/>
                      </a:cubicBezTo>
                      <a:lnTo>
                        <a:pt x="1016" y="0"/>
                      </a:lnTo>
                      <a:cubicBezTo>
                        <a:pt x="1024" y="0"/>
                        <a:pt x="1030" y="6"/>
                        <a:pt x="1030" y="13"/>
                      </a:cubicBezTo>
                      <a:cubicBezTo>
                        <a:pt x="1030" y="21"/>
                        <a:pt x="1024" y="27"/>
                        <a:pt x="1016"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87" name="Freeform 218">
                  <a:extLst>
                    <a:ext uri="{FF2B5EF4-FFF2-40B4-BE49-F238E27FC236}">
                      <a16:creationId xmlns:a16="http://schemas.microsoft.com/office/drawing/2014/main" id="{5A2F7879-B21C-43E4-8F72-C518B286AAF7}"/>
                    </a:ext>
                  </a:extLst>
                </p:cNvPr>
                <p:cNvSpPr>
                  <a:spLocks/>
                </p:cNvSpPr>
                <p:nvPr/>
              </p:nvSpPr>
              <p:spPr bwMode="auto">
                <a:xfrm>
                  <a:off x="9763287" y="5133362"/>
                  <a:ext cx="432302" cy="89051"/>
                </a:xfrm>
                <a:custGeom>
                  <a:avLst/>
                  <a:gdLst>
                    <a:gd name="T0" fmla="*/ 1314 w 1327"/>
                    <a:gd name="T1" fmla="*/ 269 h 269"/>
                    <a:gd name="T2" fmla="*/ 1314 w 1327"/>
                    <a:gd name="T3" fmla="*/ 269 h 269"/>
                    <a:gd name="T4" fmla="*/ 1300 w 1327"/>
                    <a:gd name="T5" fmla="*/ 255 h 269"/>
                    <a:gd name="T6" fmla="*/ 1072 w 1327"/>
                    <a:gd name="T7" fmla="*/ 27 h 269"/>
                    <a:gd name="T8" fmla="*/ 843 w 1327"/>
                    <a:gd name="T9" fmla="*/ 255 h 269"/>
                    <a:gd name="T10" fmla="*/ 843 w 1327"/>
                    <a:gd name="T11" fmla="*/ 269 h 269"/>
                    <a:gd name="T12" fmla="*/ 0 w 1327"/>
                    <a:gd name="T13" fmla="*/ 269 h 269"/>
                    <a:gd name="T14" fmla="*/ 0 w 1327"/>
                    <a:gd name="T15" fmla="*/ 255 h 269"/>
                    <a:gd name="T16" fmla="*/ 255 w 1327"/>
                    <a:gd name="T17" fmla="*/ 0 h 269"/>
                    <a:gd name="T18" fmla="*/ 268 w 1327"/>
                    <a:gd name="T19" fmla="*/ 13 h 269"/>
                    <a:gd name="T20" fmla="*/ 255 w 1327"/>
                    <a:gd name="T21" fmla="*/ 27 h 269"/>
                    <a:gd name="T22" fmla="*/ 27 w 1327"/>
                    <a:gd name="T23" fmla="*/ 242 h 269"/>
                    <a:gd name="T24" fmla="*/ 817 w 1327"/>
                    <a:gd name="T25" fmla="*/ 242 h 269"/>
                    <a:gd name="T26" fmla="*/ 1072 w 1327"/>
                    <a:gd name="T27" fmla="*/ 0 h 269"/>
                    <a:gd name="T28" fmla="*/ 1327 w 1327"/>
                    <a:gd name="T29" fmla="*/ 255 h 269"/>
                    <a:gd name="T30" fmla="*/ 1314 w 1327"/>
                    <a:gd name="T31"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7" h="269">
                      <a:moveTo>
                        <a:pt x="1314" y="269"/>
                      </a:moveTo>
                      <a:lnTo>
                        <a:pt x="1314" y="269"/>
                      </a:lnTo>
                      <a:cubicBezTo>
                        <a:pt x="1306" y="269"/>
                        <a:pt x="1300" y="263"/>
                        <a:pt x="1300" y="255"/>
                      </a:cubicBezTo>
                      <a:cubicBezTo>
                        <a:pt x="1300" y="129"/>
                        <a:pt x="1198" y="27"/>
                        <a:pt x="1072" y="27"/>
                      </a:cubicBezTo>
                      <a:cubicBezTo>
                        <a:pt x="946" y="27"/>
                        <a:pt x="843" y="129"/>
                        <a:pt x="843" y="255"/>
                      </a:cubicBezTo>
                      <a:lnTo>
                        <a:pt x="843" y="269"/>
                      </a:lnTo>
                      <a:lnTo>
                        <a:pt x="0" y="269"/>
                      </a:lnTo>
                      <a:lnTo>
                        <a:pt x="0" y="255"/>
                      </a:lnTo>
                      <a:cubicBezTo>
                        <a:pt x="0" y="115"/>
                        <a:pt x="114" y="0"/>
                        <a:pt x="255" y="0"/>
                      </a:cubicBezTo>
                      <a:cubicBezTo>
                        <a:pt x="262" y="0"/>
                        <a:pt x="268" y="6"/>
                        <a:pt x="268" y="13"/>
                      </a:cubicBezTo>
                      <a:cubicBezTo>
                        <a:pt x="268" y="21"/>
                        <a:pt x="262" y="27"/>
                        <a:pt x="255" y="27"/>
                      </a:cubicBezTo>
                      <a:cubicBezTo>
                        <a:pt x="133" y="27"/>
                        <a:pt x="33" y="122"/>
                        <a:pt x="27" y="242"/>
                      </a:cubicBezTo>
                      <a:lnTo>
                        <a:pt x="817" y="242"/>
                      </a:lnTo>
                      <a:cubicBezTo>
                        <a:pt x="824" y="107"/>
                        <a:pt x="936" y="0"/>
                        <a:pt x="1072" y="0"/>
                      </a:cubicBezTo>
                      <a:cubicBezTo>
                        <a:pt x="1213" y="0"/>
                        <a:pt x="1327" y="115"/>
                        <a:pt x="1327" y="255"/>
                      </a:cubicBezTo>
                      <a:cubicBezTo>
                        <a:pt x="1327" y="263"/>
                        <a:pt x="1321" y="269"/>
                        <a:pt x="1314" y="269"/>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88" name="Freeform 219">
                  <a:extLst>
                    <a:ext uri="{FF2B5EF4-FFF2-40B4-BE49-F238E27FC236}">
                      <a16:creationId xmlns:a16="http://schemas.microsoft.com/office/drawing/2014/main" id="{5832D0AD-D1C4-4CB7-9811-9ED7CFE7C19E}"/>
                    </a:ext>
                  </a:extLst>
                </p:cNvPr>
                <p:cNvSpPr>
                  <a:spLocks/>
                </p:cNvSpPr>
                <p:nvPr/>
              </p:nvSpPr>
              <p:spPr bwMode="auto">
                <a:xfrm>
                  <a:off x="9920341" y="5266129"/>
                  <a:ext cx="221818" cy="9715"/>
                </a:xfrm>
                <a:custGeom>
                  <a:avLst/>
                  <a:gdLst>
                    <a:gd name="T0" fmla="*/ 665 w 678"/>
                    <a:gd name="T1" fmla="*/ 27 h 27"/>
                    <a:gd name="T2" fmla="*/ 665 w 678"/>
                    <a:gd name="T3" fmla="*/ 27 h 27"/>
                    <a:gd name="T4" fmla="*/ 13 w 678"/>
                    <a:gd name="T5" fmla="*/ 27 h 27"/>
                    <a:gd name="T6" fmla="*/ 0 w 678"/>
                    <a:gd name="T7" fmla="*/ 14 h 27"/>
                    <a:gd name="T8" fmla="*/ 13 w 678"/>
                    <a:gd name="T9" fmla="*/ 0 h 27"/>
                    <a:gd name="T10" fmla="*/ 665 w 678"/>
                    <a:gd name="T11" fmla="*/ 0 h 27"/>
                    <a:gd name="T12" fmla="*/ 678 w 678"/>
                    <a:gd name="T13" fmla="*/ 14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4"/>
                      </a:cubicBezTo>
                      <a:cubicBezTo>
                        <a:pt x="0" y="6"/>
                        <a:pt x="6" y="0"/>
                        <a:pt x="13" y="0"/>
                      </a:cubicBezTo>
                      <a:lnTo>
                        <a:pt x="665" y="0"/>
                      </a:lnTo>
                      <a:cubicBezTo>
                        <a:pt x="672" y="0"/>
                        <a:pt x="678" y="6"/>
                        <a:pt x="678" y="14"/>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89" name="Freeform 220">
                  <a:extLst>
                    <a:ext uri="{FF2B5EF4-FFF2-40B4-BE49-F238E27FC236}">
                      <a16:creationId xmlns:a16="http://schemas.microsoft.com/office/drawing/2014/main" id="{36F087B7-FF01-4D80-840C-5843F5E207B7}"/>
                    </a:ext>
                  </a:extLst>
                </p:cNvPr>
                <p:cNvSpPr>
                  <a:spLocks/>
                </p:cNvSpPr>
                <p:nvPr/>
              </p:nvSpPr>
              <p:spPr bwMode="auto">
                <a:xfrm>
                  <a:off x="9920341" y="5314702"/>
                  <a:ext cx="221818" cy="9715"/>
                </a:xfrm>
                <a:custGeom>
                  <a:avLst/>
                  <a:gdLst>
                    <a:gd name="T0" fmla="*/ 665 w 678"/>
                    <a:gd name="T1" fmla="*/ 27 h 27"/>
                    <a:gd name="T2" fmla="*/ 665 w 678"/>
                    <a:gd name="T3" fmla="*/ 27 h 27"/>
                    <a:gd name="T4" fmla="*/ 13 w 678"/>
                    <a:gd name="T5" fmla="*/ 27 h 27"/>
                    <a:gd name="T6" fmla="*/ 0 w 678"/>
                    <a:gd name="T7" fmla="*/ 13 h 27"/>
                    <a:gd name="T8" fmla="*/ 13 w 678"/>
                    <a:gd name="T9" fmla="*/ 0 h 27"/>
                    <a:gd name="T10" fmla="*/ 665 w 678"/>
                    <a:gd name="T11" fmla="*/ 0 h 27"/>
                    <a:gd name="T12" fmla="*/ 678 w 678"/>
                    <a:gd name="T13" fmla="*/ 13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3"/>
                      </a:cubicBezTo>
                      <a:cubicBezTo>
                        <a:pt x="0" y="6"/>
                        <a:pt x="6" y="0"/>
                        <a:pt x="13" y="0"/>
                      </a:cubicBezTo>
                      <a:lnTo>
                        <a:pt x="665" y="0"/>
                      </a:lnTo>
                      <a:cubicBezTo>
                        <a:pt x="672" y="0"/>
                        <a:pt x="678" y="6"/>
                        <a:pt x="678" y="13"/>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90" name="Freeform 221">
                  <a:extLst>
                    <a:ext uri="{FF2B5EF4-FFF2-40B4-BE49-F238E27FC236}">
                      <a16:creationId xmlns:a16="http://schemas.microsoft.com/office/drawing/2014/main" id="{4CDC166A-C1A8-41E1-B604-D9E5BD8D325C}"/>
                    </a:ext>
                  </a:extLst>
                </p:cNvPr>
                <p:cNvSpPr>
                  <a:spLocks/>
                </p:cNvSpPr>
                <p:nvPr/>
              </p:nvSpPr>
              <p:spPr bwMode="auto">
                <a:xfrm>
                  <a:off x="9920341" y="5364894"/>
                  <a:ext cx="221818" cy="8096"/>
                </a:xfrm>
                <a:custGeom>
                  <a:avLst/>
                  <a:gdLst>
                    <a:gd name="T0" fmla="*/ 665 w 678"/>
                    <a:gd name="T1" fmla="*/ 26 h 26"/>
                    <a:gd name="T2" fmla="*/ 665 w 678"/>
                    <a:gd name="T3" fmla="*/ 26 h 26"/>
                    <a:gd name="T4" fmla="*/ 13 w 678"/>
                    <a:gd name="T5" fmla="*/ 26 h 26"/>
                    <a:gd name="T6" fmla="*/ 0 w 678"/>
                    <a:gd name="T7" fmla="*/ 13 h 26"/>
                    <a:gd name="T8" fmla="*/ 13 w 678"/>
                    <a:gd name="T9" fmla="*/ 0 h 26"/>
                    <a:gd name="T10" fmla="*/ 665 w 678"/>
                    <a:gd name="T11" fmla="*/ 0 h 26"/>
                    <a:gd name="T12" fmla="*/ 678 w 678"/>
                    <a:gd name="T13" fmla="*/ 13 h 26"/>
                    <a:gd name="T14" fmla="*/ 665 w 678"/>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6">
                      <a:moveTo>
                        <a:pt x="665" y="26"/>
                      </a:moveTo>
                      <a:lnTo>
                        <a:pt x="665" y="26"/>
                      </a:lnTo>
                      <a:lnTo>
                        <a:pt x="13" y="26"/>
                      </a:lnTo>
                      <a:cubicBezTo>
                        <a:pt x="6" y="26"/>
                        <a:pt x="0" y="20"/>
                        <a:pt x="0" y="13"/>
                      </a:cubicBezTo>
                      <a:cubicBezTo>
                        <a:pt x="0" y="6"/>
                        <a:pt x="6" y="0"/>
                        <a:pt x="13" y="0"/>
                      </a:cubicBezTo>
                      <a:lnTo>
                        <a:pt x="665" y="0"/>
                      </a:lnTo>
                      <a:cubicBezTo>
                        <a:pt x="672" y="0"/>
                        <a:pt x="678" y="6"/>
                        <a:pt x="678" y="13"/>
                      </a:cubicBezTo>
                      <a:cubicBezTo>
                        <a:pt x="678" y="20"/>
                        <a:pt x="672" y="26"/>
                        <a:pt x="665" y="26"/>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91" name="Freeform 222">
                  <a:extLst>
                    <a:ext uri="{FF2B5EF4-FFF2-40B4-BE49-F238E27FC236}">
                      <a16:creationId xmlns:a16="http://schemas.microsoft.com/office/drawing/2014/main" id="{ED05D515-2865-4B96-8D31-D23636FFE16A}"/>
                    </a:ext>
                  </a:extLst>
                </p:cNvPr>
                <p:cNvSpPr>
                  <a:spLocks/>
                </p:cNvSpPr>
                <p:nvPr/>
              </p:nvSpPr>
              <p:spPr bwMode="auto">
                <a:xfrm>
                  <a:off x="9920341" y="5413468"/>
                  <a:ext cx="221818" cy="8096"/>
                </a:xfrm>
                <a:custGeom>
                  <a:avLst/>
                  <a:gdLst>
                    <a:gd name="T0" fmla="*/ 665 w 678"/>
                    <a:gd name="T1" fmla="*/ 27 h 27"/>
                    <a:gd name="T2" fmla="*/ 665 w 678"/>
                    <a:gd name="T3" fmla="*/ 27 h 27"/>
                    <a:gd name="T4" fmla="*/ 13 w 678"/>
                    <a:gd name="T5" fmla="*/ 27 h 27"/>
                    <a:gd name="T6" fmla="*/ 0 w 678"/>
                    <a:gd name="T7" fmla="*/ 14 h 27"/>
                    <a:gd name="T8" fmla="*/ 13 w 678"/>
                    <a:gd name="T9" fmla="*/ 0 h 27"/>
                    <a:gd name="T10" fmla="*/ 665 w 678"/>
                    <a:gd name="T11" fmla="*/ 0 h 27"/>
                    <a:gd name="T12" fmla="*/ 678 w 678"/>
                    <a:gd name="T13" fmla="*/ 14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4"/>
                      </a:cubicBezTo>
                      <a:cubicBezTo>
                        <a:pt x="0" y="6"/>
                        <a:pt x="6" y="0"/>
                        <a:pt x="13" y="0"/>
                      </a:cubicBezTo>
                      <a:lnTo>
                        <a:pt x="665" y="0"/>
                      </a:lnTo>
                      <a:cubicBezTo>
                        <a:pt x="672" y="0"/>
                        <a:pt x="678" y="6"/>
                        <a:pt x="678" y="14"/>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92" name="Freeform 223">
                  <a:extLst>
                    <a:ext uri="{FF2B5EF4-FFF2-40B4-BE49-F238E27FC236}">
                      <a16:creationId xmlns:a16="http://schemas.microsoft.com/office/drawing/2014/main" id="{651183B5-3FE2-4741-A223-292D1FC315C4}"/>
                    </a:ext>
                  </a:extLst>
                </p:cNvPr>
                <p:cNvSpPr>
                  <a:spLocks/>
                </p:cNvSpPr>
                <p:nvPr/>
              </p:nvSpPr>
              <p:spPr bwMode="auto">
                <a:xfrm>
                  <a:off x="9920341" y="5462041"/>
                  <a:ext cx="221818" cy="9715"/>
                </a:xfrm>
                <a:custGeom>
                  <a:avLst/>
                  <a:gdLst>
                    <a:gd name="T0" fmla="*/ 665 w 678"/>
                    <a:gd name="T1" fmla="*/ 27 h 27"/>
                    <a:gd name="T2" fmla="*/ 665 w 678"/>
                    <a:gd name="T3" fmla="*/ 27 h 27"/>
                    <a:gd name="T4" fmla="*/ 13 w 678"/>
                    <a:gd name="T5" fmla="*/ 27 h 27"/>
                    <a:gd name="T6" fmla="*/ 0 w 678"/>
                    <a:gd name="T7" fmla="*/ 13 h 27"/>
                    <a:gd name="T8" fmla="*/ 13 w 678"/>
                    <a:gd name="T9" fmla="*/ 0 h 27"/>
                    <a:gd name="T10" fmla="*/ 665 w 678"/>
                    <a:gd name="T11" fmla="*/ 0 h 27"/>
                    <a:gd name="T12" fmla="*/ 678 w 678"/>
                    <a:gd name="T13" fmla="*/ 13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3"/>
                      </a:cubicBezTo>
                      <a:cubicBezTo>
                        <a:pt x="0" y="6"/>
                        <a:pt x="6" y="0"/>
                        <a:pt x="13" y="0"/>
                      </a:cubicBezTo>
                      <a:lnTo>
                        <a:pt x="665" y="0"/>
                      </a:lnTo>
                      <a:cubicBezTo>
                        <a:pt x="672" y="0"/>
                        <a:pt x="678" y="6"/>
                        <a:pt x="678" y="13"/>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93" name="Freeform 224">
                  <a:extLst>
                    <a:ext uri="{FF2B5EF4-FFF2-40B4-BE49-F238E27FC236}">
                      <a16:creationId xmlns:a16="http://schemas.microsoft.com/office/drawing/2014/main" id="{763CA870-2E30-4E73-B125-486D463A8DBA}"/>
                    </a:ext>
                  </a:extLst>
                </p:cNvPr>
                <p:cNvSpPr>
                  <a:spLocks/>
                </p:cNvSpPr>
                <p:nvPr/>
              </p:nvSpPr>
              <p:spPr bwMode="auto">
                <a:xfrm>
                  <a:off x="9920340" y="5518710"/>
                  <a:ext cx="219456" cy="9715"/>
                </a:xfrm>
                <a:custGeom>
                  <a:avLst/>
                  <a:gdLst>
                    <a:gd name="T0" fmla="*/ 330 w 344"/>
                    <a:gd name="T1" fmla="*/ 27 h 27"/>
                    <a:gd name="T2" fmla="*/ 330 w 344"/>
                    <a:gd name="T3" fmla="*/ 27 h 27"/>
                    <a:gd name="T4" fmla="*/ 13 w 344"/>
                    <a:gd name="T5" fmla="*/ 27 h 27"/>
                    <a:gd name="T6" fmla="*/ 0 w 344"/>
                    <a:gd name="T7" fmla="*/ 14 h 27"/>
                    <a:gd name="T8" fmla="*/ 13 w 344"/>
                    <a:gd name="T9" fmla="*/ 0 h 27"/>
                    <a:gd name="T10" fmla="*/ 330 w 344"/>
                    <a:gd name="T11" fmla="*/ 0 h 27"/>
                    <a:gd name="T12" fmla="*/ 344 w 344"/>
                    <a:gd name="T13" fmla="*/ 14 h 27"/>
                    <a:gd name="T14" fmla="*/ 330 w 34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7">
                      <a:moveTo>
                        <a:pt x="330" y="27"/>
                      </a:moveTo>
                      <a:lnTo>
                        <a:pt x="330" y="27"/>
                      </a:lnTo>
                      <a:lnTo>
                        <a:pt x="13" y="27"/>
                      </a:lnTo>
                      <a:cubicBezTo>
                        <a:pt x="6" y="27"/>
                        <a:pt x="0" y="21"/>
                        <a:pt x="0" y="14"/>
                      </a:cubicBezTo>
                      <a:cubicBezTo>
                        <a:pt x="0" y="6"/>
                        <a:pt x="6" y="0"/>
                        <a:pt x="13" y="0"/>
                      </a:cubicBezTo>
                      <a:lnTo>
                        <a:pt x="330" y="0"/>
                      </a:lnTo>
                      <a:cubicBezTo>
                        <a:pt x="338" y="0"/>
                        <a:pt x="344" y="6"/>
                        <a:pt x="344" y="14"/>
                      </a:cubicBezTo>
                      <a:cubicBezTo>
                        <a:pt x="344" y="21"/>
                        <a:pt x="338" y="27"/>
                        <a:pt x="330"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grpSp>
          <p:grpSp>
            <p:nvGrpSpPr>
              <p:cNvPr id="549" name="Group 548">
                <a:extLst>
                  <a:ext uri="{FF2B5EF4-FFF2-40B4-BE49-F238E27FC236}">
                    <a16:creationId xmlns:a16="http://schemas.microsoft.com/office/drawing/2014/main" id="{15734778-99E0-44CB-A165-BA6458CE966B}"/>
                  </a:ext>
                </a:extLst>
              </p:cNvPr>
              <p:cNvGrpSpPr/>
              <p:nvPr/>
            </p:nvGrpSpPr>
            <p:grpSpPr>
              <a:xfrm>
                <a:off x="4565401" y="4207980"/>
                <a:ext cx="557986" cy="539640"/>
                <a:chOff x="4212581" y="4384439"/>
                <a:chExt cx="590975" cy="571545"/>
              </a:xfrm>
              <a:grpFill/>
            </p:grpSpPr>
            <p:sp>
              <p:nvSpPr>
                <p:cNvPr id="566" name="Rectangle: Top Corners Rounded 565">
                  <a:extLst>
                    <a:ext uri="{FF2B5EF4-FFF2-40B4-BE49-F238E27FC236}">
                      <a16:creationId xmlns:a16="http://schemas.microsoft.com/office/drawing/2014/main" id="{CD5CCDE5-18D8-4B8A-96E5-557F23DCB399}"/>
                    </a:ext>
                  </a:extLst>
                </p:cNvPr>
                <p:cNvSpPr/>
                <p:nvPr/>
              </p:nvSpPr>
              <p:spPr bwMode="auto">
                <a:xfrm>
                  <a:off x="4317350" y="4394156"/>
                  <a:ext cx="319438" cy="493088"/>
                </a:xfrm>
                <a:prstGeom prst="round2SameRect">
                  <a:avLst>
                    <a:gd name="adj1" fmla="val 22258"/>
                    <a:gd name="adj2" fmla="val 0"/>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211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67" name="Group 566">
                  <a:extLst>
                    <a:ext uri="{FF2B5EF4-FFF2-40B4-BE49-F238E27FC236}">
                      <a16:creationId xmlns:a16="http://schemas.microsoft.com/office/drawing/2014/main" id="{7E3D45AE-31E1-433C-A9A3-F9956B9A8439}"/>
                    </a:ext>
                  </a:extLst>
                </p:cNvPr>
                <p:cNvGrpSpPr/>
                <p:nvPr/>
              </p:nvGrpSpPr>
              <p:grpSpPr>
                <a:xfrm>
                  <a:off x="4212581" y="4384439"/>
                  <a:ext cx="590975" cy="571545"/>
                  <a:chOff x="9763287" y="5133362"/>
                  <a:chExt cx="590975" cy="571545"/>
                </a:xfrm>
                <a:grpFill/>
              </p:grpSpPr>
              <p:sp>
                <p:nvSpPr>
                  <p:cNvPr id="568" name="Freeform 212">
                    <a:extLst>
                      <a:ext uri="{FF2B5EF4-FFF2-40B4-BE49-F238E27FC236}">
                        <a16:creationId xmlns:a16="http://schemas.microsoft.com/office/drawing/2014/main" id="{4B7F42B5-CBE8-4BD0-A044-C6B44201172E}"/>
                      </a:ext>
                    </a:extLst>
                  </p:cNvPr>
                  <p:cNvSpPr>
                    <a:spLocks/>
                  </p:cNvSpPr>
                  <p:nvPr/>
                </p:nvSpPr>
                <p:spPr bwMode="auto">
                  <a:xfrm>
                    <a:off x="9860434" y="5617475"/>
                    <a:ext cx="87432" cy="87432"/>
                  </a:xfrm>
                  <a:custGeom>
                    <a:avLst/>
                    <a:gdLst>
                      <a:gd name="T0" fmla="*/ 255 w 268"/>
                      <a:gd name="T1" fmla="*/ 269 h 269"/>
                      <a:gd name="T2" fmla="*/ 255 w 268"/>
                      <a:gd name="T3" fmla="*/ 269 h 269"/>
                      <a:gd name="T4" fmla="*/ 0 w 268"/>
                      <a:gd name="T5" fmla="*/ 13 h 269"/>
                      <a:gd name="T6" fmla="*/ 13 w 268"/>
                      <a:gd name="T7" fmla="*/ 0 h 269"/>
                      <a:gd name="T8" fmla="*/ 27 w 268"/>
                      <a:gd name="T9" fmla="*/ 13 h 269"/>
                      <a:gd name="T10" fmla="*/ 255 w 268"/>
                      <a:gd name="T11" fmla="*/ 242 h 269"/>
                      <a:gd name="T12" fmla="*/ 268 w 268"/>
                      <a:gd name="T13" fmla="*/ 255 h 269"/>
                      <a:gd name="T14" fmla="*/ 255 w 268"/>
                      <a:gd name="T15" fmla="*/ 269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8" h="269">
                        <a:moveTo>
                          <a:pt x="255" y="269"/>
                        </a:moveTo>
                        <a:lnTo>
                          <a:pt x="255" y="269"/>
                        </a:lnTo>
                        <a:cubicBezTo>
                          <a:pt x="114" y="269"/>
                          <a:pt x="0" y="154"/>
                          <a:pt x="0" y="13"/>
                        </a:cubicBezTo>
                        <a:cubicBezTo>
                          <a:pt x="0" y="6"/>
                          <a:pt x="6" y="0"/>
                          <a:pt x="13" y="0"/>
                        </a:cubicBezTo>
                        <a:cubicBezTo>
                          <a:pt x="21" y="0"/>
                          <a:pt x="27" y="6"/>
                          <a:pt x="27" y="13"/>
                        </a:cubicBezTo>
                        <a:cubicBezTo>
                          <a:pt x="27" y="139"/>
                          <a:pt x="129" y="242"/>
                          <a:pt x="255" y="242"/>
                        </a:cubicBezTo>
                        <a:cubicBezTo>
                          <a:pt x="262" y="242"/>
                          <a:pt x="268" y="248"/>
                          <a:pt x="268" y="255"/>
                        </a:cubicBezTo>
                        <a:cubicBezTo>
                          <a:pt x="268" y="263"/>
                          <a:pt x="262" y="269"/>
                          <a:pt x="255" y="269"/>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69" name="Freeform 213">
                    <a:extLst>
                      <a:ext uri="{FF2B5EF4-FFF2-40B4-BE49-F238E27FC236}">
                        <a16:creationId xmlns:a16="http://schemas.microsoft.com/office/drawing/2014/main" id="{A426B478-DB92-4AB4-BD9F-C86892494491}"/>
                      </a:ext>
                    </a:extLst>
                  </p:cNvPr>
                  <p:cNvSpPr>
                    <a:spLocks noEditPoints="1"/>
                  </p:cNvSpPr>
                  <p:nvPr/>
                </p:nvSpPr>
                <p:spPr bwMode="auto">
                  <a:xfrm>
                    <a:off x="10187494" y="5617475"/>
                    <a:ext cx="166768" cy="87432"/>
                  </a:xfrm>
                  <a:custGeom>
                    <a:avLst/>
                    <a:gdLst>
                      <a:gd name="T0" fmla="*/ 27 w 510"/>
                      <a:gd name="T1" fmla="*/ 27 h 269"/>
                      <a:gd name="T2" fmla="*/ 27 w 510"/>
                      <a:gd name="T3" fmla="*/ 27 h 269"/>
                      <a:gd name="T4" fmla="*/ 255 w 510"/>
                      <a:gd name="T5" fmla="*/ 242 h 269"/>
                      <a:gd name="T6" fmla="*/ 483 w 510"/>
                      <a:gd name="T7" fmla="*/ 27 h 269"/>
                      <a:gd name="T8" fmla="*/ 27 w 510"/>
                      <a:gd name="T9" fmla="*/ 27 h 269"/>
                      <a:gd name="T10" fmla="*/ 255 w 510"/>
                      <a:gd name="T11" fmla="*/ 269 h 269"/>
                      <a:gd name="T12" fmla="*/ 255 w 510"/>
                      <a:gd name="T13" fmla="*/ 269 h 269"/>
                      <a:gd name="T14" fmla="*/ 0 w 510"/>
                      <a:gd name="T15" fmla="*/ 13 h 269"/>
                      <a:gd name="T16" fmla="*/ 0 w 510"/>
                      <a:gd name="T17" fmla="*/ 0 h 269"/>
                      <a:gd name="T18" fmla="*/ 510 w 510"/>
                      <a:gd name="T19" fmla="*/ 0 h 269"/>
                      <a:gd name="T20" fmla="*/ 510 w 510"/>
                      <a:gd name="T21" fmla="*/ 13 h 269"/>
                      <a:gd name="T22" fmla="*/ 255 w 510"/>
                      <a:gd name="T23"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269">
                        <a:moveTo>
                          <a:pt x="27" y="27"/>
                        </a:moveTo>
                        <a:lnTo>
                          <a:pt x="27" y="27"/>
                        </a:lnTo>
                        <a:cubicBezTo>
                          <a:pt x="34" y="146"/>
                          <a:pt x="134" y="242"/>
                          <a:pt x="255" y="242"/>
                        </a:cubicBezTo>
                        <a:cubicBezTo>
                          <a:pt x="377" y="242"/>
                          <a:pt x="476" y="146"/>
                          <a:pt x="483" y="27"/>
                        </a:cubicBezTo>
                        <a:lnTo>
                          <a:pt x="27" y="27"/>
                        </a:lnTo>
                        <a:close/>
                        <a:moveTo>
                          <a:pt x="255" y="269"/>
                        </a:moveTo>
                        <a:lnTo>
                          <a:pt x="255" y="269"/>
                        </a:lnTo>
                        <a:cubicBezTo>
                          <a:pt x="115" y="269"/>
                          <a:pt x="0" y="154"/>
                          <a:pt x="0" y="13"/>
                        </a:cubicBezTo>
                        <a:lnTo>
                          <a:pt x="0" y="0"/>
                        </a:lnTo>
                        <a:lnTo>
                          <a:pt x="510" y="0"/>
                        </a:lnTo>
                        <a:lnTo>
                          <a:pt x="510" y="13"/>
                        </a:lnTo>
                        <a:cubicBezTo>
                          <a:pt x="510" y="154"/>
                          <a:pt x="396" y="269"/>
                          <a:pt x="255" y="269"/>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70" name="Freeform 214">
                    <a:extLst>
                      <a:ext uri="{FF2B5EF4-FFF2-40B4-BE49-F238E27FC236}">
                        <a16:creationId xmlns:a16="http://schemas.microsoft.com/office/drawing/2014/main" id="{A39FA354-FE77-41C9-9C82-1ADF339FC23A}"/>
                      </a:ext>
                    </a:extLst>
                  </p:cNvPr>
                  <p:cNvSpPr>
                    <a:spLocks/>
                  </p:cNvSpPr>
                  <p:nvPr/>
                </p:nvSpPr>
                <p:spPr bwMode="auto">
                  <a:xfrm>
                    <a:off x="10187494" y="5212698"/>
                    <a:ext cx="8096" cy="412873"/>
                  </a:xfrm>
                  <a:custGeom>
                    <a:avLst/>
                    <a:gdLst>
                      <a:gd name="T0" fmla="*/ 14 w 27"/>
                      <a:gd name="T1" fmla="*/ 1260 h 1260"/>
                      <a:gd name="T2" fmla="*/ 14 w 27"/>
                      <a:gd name="T3" fmla="*/ 1260 h 1260"/>
                      <a:gd name="T4" fmla="*/ 0 w 27"/>
                      <a:gd name="T5" fmla="*/ 1246 h 1260"/>
                      <a:gd name="T6" fmla="*/ 0 w 27"/>
                      <a:gd name="T7" fmla="*/ 13 h 1260"/>
                      <a:gd name="T8" fmla="*/ 14 w 27"/>
                      <a:gd name="T9" fmla="*/ 0 h 1260"/>
                      <a:gd name="T10" fmla="*/ 27 w 27"/>
                      <a:gd name="T11" fmla="*/ 13 h 1260"/>
                      <a:gd name="T12" fmla="*/ 27 w 27"/>
                      <a:gd name="T13" fmla="*/ 1246 h 1260"/>
                      <a:gd name="T14" fmla="*/ 14 w 27"/>
                      <a:gd name="T15" fmla="*/ 1260 h 1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260">
                        <a:moveTo>
                          <a:pt x="14" y="1260"/>
                        </a:moveTo>
                        <a:lnTo>
                          <a:pt x="14" y="1260"/>
                        </a:lnTo>
                        <a:cubicBezTo>
                          <a:pt x="6" y="1260"/>
                          <a:pt x="0" y="1254"/>
                          <a:pt x="0" y="1246"/>
                        </a:cubicBezTo>
                        <a:lnTo>
                          <a:pt x="0" y="13"/>
                        </a:lnTo>
                        <a:cubicBezTo>
                          <a:pt x="0" y="6"/>
                          <a:pt x="6" y="0"/>
                          <a:pt x="14" y="0"/>
                        </a:cubicBezTo>
                        <a:cubicBezTo>
                          <a:pt x="21" y="0"/>
                          <a:pt x="27" y="6"/>
                          <a:pt x="27" y="13"/>
                        </a:cubicBezTo>
                        <a:lnTo>
                          <a:pt x="27" y="1246"/>
                        </a:lnTo>
                        <a:cubicBezTo>
                          <a:pt x="27" y="1254"/>
                          <a:pt x="21" y="1260"/>
                          <a:pt x="14" y="1260"/>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71" name="Freeform 215">
                    <a:extLst>
                      <a:ext uri="{FF2B5EF4-FFF2-40B4-BE49-F238E27FC236}">
                        <a16:creationId xmlns:a16="http://schemas.microsoft.com/office/drawing/2014/main" id="{B697DB82-70F4-4C02-984A-53B42A773016}"/>
                      </a:ext>
                    </a:extLst>
                  </p:cNvPr>
                  <p:cNvSpPr>
                    <a:spLocks/>
                  </p:cNvSpPr>
                  <p:nvPr/>
                </p:nvSpPr>
                <p:spPr bwMode="auto">
                  <a:xfrm>
                    <a:off x="9860434" y="5212698"/>
                    <a:ext cx="8096" cy="412873"/>
                  </a:xfrm>
                  <a:custGeom>
                    <a:avLst/>
                    <a:gdLst>
                      <a:gd name="T0" fmla="*/ 13 w 27"/>
                      <a:gd name="T1" fmla="*/ 1260 h 1260"/>
                      <a:gd name="T2" fmla="*/ 13 w 27"/>
                      <a:gd name="T3" fmla="*/ 1260 h 1260"/>
                      <a:gd name="T4" fmla="*/ 0 w 27"/>
                      <a:gd name="T5" fmla="*/ 1246 h 1260"/>
                      <a:gd name="T6" fmla="*/ 0 w 27"/>
                      <a:gd name="T7" fmla="*/ 13 h 1260"/>
                      <a:gd name="T8" fmla="*/ 13 w 27"/>
                      <a:gd name="T9" fmla="*/ 0 h 1260"/>
                      <a:gd name="T10" fmla="*/ 27 w 27"/>
                      <a:gd name="T11" fmla="*/ 13 h 1260"/>
                      <a:gd name="T12" fmla="*/ 27 w 27"/>
                      <a:gd name="T13" fmla="*/ 1246 h 1260"/>
                      <a:gd name="T14" fmla="*/ 13 w 27"/>
                      <a:gd name="T15" fmla="*/ 1260 h 1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260">
                        <a:moveTo>
                          <a:pt x="13" y="1260"/>
                        </a:moveTo>
                        <a:lnTo>
                          <a:pt x="13" y="1260"/>
                        </a:lnTo>
                        <a:cubicBezTo>
                          <a:pt x="6" y="1260"/>
                          <a:pt x="0" y="1254"/>
                          <a:pt x="0" y="1246"/>
                        </a:cubicBezTo>
                        <a:lnTo>
                          <a:pt x="0" y="13"/>
                        </a:lnTo>
                        <a:cubicBezTo>
                          <a:pt x="0" y="6"/>
                          <a:pt x="6" y="0"/>
                          <a:pt x="13" y="0"/>
                        </a:cubicBezTo>
                        <a:cubicBezTo>
                          <a:pt x="21" y="0"/>
                          <a:pt x="27" y="6"/>
                          <a:pt x="27" y="13"/>
                        </a:cubicBezTo>
                        <a:lnTo>
                          <a:pt x="27" y="1246"/>
                        </a:lnTo>
                        <a:cubicBezTo>
                          <a:pt x="27" y="1254"/>
                          <a:pt x="21" y="1260"/>
                          <a:pt x="13" y="1260"/>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72" name="Freeform 216">
                    <a:extLst>
                      <a:ext uri="{FF2B5EF4-FFF2-40B4-BE49-F238E27FC236}">
                        <a16:creationId xmlns:a16="http://schemas.microsoft.com/office/drawing/2014/main" id="{33B64933-95B5-47C1-80BB-F7A9354A907A}"/>
                      </a:ext>
                    </a:extLst>
                  </p:cNvPr>
                  <p:cNvSpPr>
                    <a:spLocks/>
                  </p:cNvSpPr>
                  <p:nvPr/>
                </p:nvSpPr>
                <p:spPr bwMode="auto">
                  <a:xfrm>
                    <a:off x="9842623" y="5133362"/>
                    <a:ext cx="273630" cy="9715"/>
                  </a:xfrm>
                  <a:custGeom>
                    <a:avLst/>
                    <a:gdLst>
                      <a:gd name="T0" fmla="*/ 831 w 844"/>
                      <a:gd name="T1" fmla="*/ 27 h 27"/>
                      <a:gd name="T2" fmla="*/ 831 w 844"/>
                      <a:gd name="T3" fmla="*/ 27 h 27"/>
                      <a:gd name="T4" fmla="*/ 14 w 844"/>
                      <a:gd name="T5" fmla="*/ 27 h 27"/>
                      <a:gd name="T6" fmla="*/ 0 w 844"/>
                      <a:gd name="T7" fmla="*/ 13 h 27"/>
                      <a:gd name="T8" fmla="*/ 14 w 844"/>
                      <a:gd name="T9" fmla="*/ 0 h 27"/>
                      <a:gd name="T10" fmla="*/ 831 w 844"/>
                      <a:gd name="T11" fmla="*/ 0 h 27"/>
                      <a:gd name="T12" fmla="*/ 844 w 844"/>
                      <a:gd name="T13" fmla="*/ 13 h 27"/>
                      <a:gd name="T14" fmla="*/ 831 w 84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4" h="27">
                        <a:moveTo>
                          <a:pt x="831" y="27"/>
                        </a:moveTo>
                        <a:lnTo>
                          <a:pt x="831" y="27"/>
                        </a:lnTo>
                        <a:lnTo>
                          <a:pt x="14" y="27"/>
                        </a:lnTo>
                        <a:cubicBezTo>
                          <a:pt x="6" y="27"/>
                          <a:pt x="0" y="21"/>
                          <a:pt x="0" y="13"/>
                        </a:cubicBezTo>
                        <a:cubicBezTo>
                          <a:pt x="0" y="6"/>
                          <a:pt x="6" y="0"/>
                          <a:pt x="14" y="0"/>
                        </a:cubicBezTo>
                        <a:lnTo>
                          <a:pt x="831" y="0"/>
                        </a:lnTo>
                        <a:cubicBezTo>
                          <a:pt x="838" y="0"/>
                          <a:pt x="844" y="6"/>
                          <a:pt x="844" y="13"/>
                        </a:cubicBezTo>
                        <a:cubicBezTo>
                          <a:pt x="844" y="21"/>
                          <a:pt x="838" y="27"/>
                          <a:pt x="831"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73" name="Freeform 218">
                    <a:extLst>
                      <a:ext uri="{FF2B5EF4-FFF2-40B4-BE49-F238E27FC236}">
                        <a16:creationId xmlns:a16="http://schemas.microsoft.com/office/drawing/2014/main" id="{169CBCC7-A0BF-43BE-8000-5B820AC035EA}"/>
                      </a:ext>
                    </a:extLst>
                  </p:cNvPr>
                  <p:cNvSpPr>
                    <a:spLocks/>
                  </p:cNvSpPr>
                  <p:nvPr/>
                </p:nvSpPr>
                <p:spPr bwMode="auto">
                  <a:xfrm>
                    <a:off x="9763287" y="5133362"/>
                    <a:ext cx="432302" cy="89051"/>
                  </a:xfrm>
                  <a:custGeom>
                    <a:avLst/>
                    <a:gdLst>
                      <a:gd name="T0" fmla="*/ 1314 w 1327"/>
                      <a:gd name="T1" fmla="*/ 269 h 269"/>
                      <a:gd name="T2" fmla="*/ 1314 w 1327"/>
                      <a:gd name="T3" fmla="*/ 269 h 269"/>
                      <a:gd name="T4" fmla="*/ 1300 w 1327"/>
                      <a:gd name="T5" fmla="*/ 255 h 269"/>
                      <a:gd name="T6" fmla="*/ 1072 w 1327"/>
                      <a:gd name="T7" fmla="*/ 27 h 269"/>
                      <a:gd name="T8" fmla="*/ 843 w 1327"/>
                      <a:gd name="T9" fmla="*/ 255 h 269"/>
                      <a:gd name="T10" fmla="*/ 843 w 1327"/>
                      <a:gd name="T11" fmla="*/ 269 h 269"/>
                      <a:gd name="T12" fmla="*/ 0 w 1327"/>
                      <a:gd name="T13" fmla="*/ 269 h 269"/>
                      <a:gd name="T14" fmla="*/ 0 w 1327"/>
                      <a:gd name="T15" fmla="*/ 255 h 269"/>
                      <a:gd name="T16" fmla="*/ 255 w 1327"/>
                      <a:gd name="T17" fmla="*/ 0 h 269"/>
                      <a:gd name="T18" fmla="*/ 268 w 1327"/>
                      <a:gd name="T19" fmla="*/ 13 h 269"/>
                      <a:gd name="T20" fmla="*/ 255 w 1327"/>
                      <a:gd name="T21" fmla="*/ 27 h 269"/>
                      <a:gd name="T22" fmla="*/ 27 w 1327"/>
                      <a:gd name="T23" fmla="*/ 242 h 269"/>
                      <a:gd name="T24" fmla="*/ 817 w 1327"/>
                      <a:gd name="T25" fmla="*/ 242 h 269"/>
                      <a:gd name="T26" fmla="*/ 1072 w 1327"/>
                      <a:gd name="T27" fmla="*/ 0 h 269"/>
                      <a:gd name="T28" fmla="*/ 1327 w 1327"/>
                      <a:gd name="T29" fmla="*/ 255 h 269"/>
                      <a:gd name="T30" fmla="*/ 1314 w 1327"/>
                      <a:gd name="T31"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7" h="269">
                        <a:moveTo>
                          <a:pt x="1314" y="269"/>
                        </a:moveTo>
                        <a:lnTo>
                          <a:pt x="1314" y="269"/>
                        </a:lnTo>
                        <a:cubicBezTo>
                          <a:pt x="1306" y="269"/>
                          <a:pt x="1300" y="263"/>
                          <a:pt x="1300" y="255"/>
                        </a:cubicBezTo>
                        <a:cubicBezTo>
                          <a:pt x="1300" y="129"/>
                          <a:pt x="1198" y="27"/>
                          <a:pt x="1072" y="27"/>
                        </a:cubicBezTo>
                        <a:cubicBezTo>
                          <a:pt x="946" y="27"/>
                          <a:pt x="843" y="129"/>
                          <a:pt x="843" y="255"/>
                        </a:cubicBezTo>
                        <a:lnTo>
                          <a:pt x="843" y="269"/>
                        </a:lnTo>
                        <a:lnTo>
                          <a:pt x="0" y="269"/>
                        </a:lnTo>
                        <a:lnTo>
                          <a:pt x="0" y="255"/>
                        </a:lnTo>
                        <a:cubicBezTo>
                          <a:pt x="0" y="115"/>
                          <a:pt x="114" y="0"/>
                          <a:pt x="255" y="0"/>
                        </a:cubicBezTo>
                        <a:cubicBezTo>
                          <a:pt x="262" y="0"/>
                          <a:pt x="268" y="6"/>
                          <a:pt x="268" y="13"/>
                        </a:cubicBezTo>
                        <a:cubicBezTo>
                          <a:pt x="268" y="21"/>
                          <a:pt x="262" y="27"/>
                          <a:pt x="255" y="27"/>
                        </a:cubicBezTo>
                        <a:cubicBezTo>
                          <a:pt x="133" y="27"/>
                          <a:pt x="33" y="122"/>
                          <a:pt x="27" y="242"/>
                        </a:cubicBezTo>
                        <a:lnTo>
                          <a:pt x="817" y="242"/>
                        </a:lnTo>
                        <a:cubicBezTo>
                          <a:pt x="824" y="107"/>
                          <a:pt x="936" y="0"/>
                          <a:pt x="1072" y="0"/>
                        </a:cubicBezTo>
                        <a:cubicBezTo>
                          <a:pt x="1213" y="0"/>
                          <a:pt x="1327" y="115"/>
                          <a:pt x="1327" y="255"/>
                        </a:cubicBezTo>
                        <a:cubicBezTo>
                          <a:pt x="1327" y="263"/>
                          <a:pt x="1321" y="269"/>
                          <a:pt x="1314" y="269"/>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74" name="Freeform 219">
                    <a:extLst>
                      <a:ext uri="{FF2B5EF4-FFF2-40B4-BE49-F238E27FC236}">
                        <a16:creationId xmlns:a16="http://schemas.microsoft.com/office/drawing/2014/main" id="{53596FA7-6F93-4917-A70D-1A2965B1DB47}"/>
                      </a:ext>
                    </a:extLst>
                  </p:cNvPr>
                  <p:cNvSpPr>
                    <a:spLocks/>
                  </p:cNvSpPr>
                  <p:nvPr/>
                </p:nvSpPr>
                <p:spPr bwMode="auto">
                  <a:xfrm>
                    <a:off x="9920341" y="5266129"/>
                    <a:ext cx="221818" cy="9715"/>
                  </a:xfrm>
                  <a:custGeom>
                    <a:avLst/>
                    <a:gdLst>
                      <a:gd name="T0" fmla="*/ 665 w 678"/>
                      <a:gd name="T1" fmla="*/ 27 h 27"/>
                      <a:gd name="T2" fmla="*/ 665 w 678"/>
                      <a:gd name="T3" fmla="*/ 27 h 27"/>
                      <a:gd name="T4" fmla="*/ 13 w 678"/>
                      <a:gd name="T5" fmla="*/ 27 h 27"/>
                      <a:gd name="T6" fmla="*/ 0 w 678"/>
                      <a:gd name="T7" fmla="*/ 14 h 27"/>
                      <a:gd name="T8" fmla="*/ 13 w 678"/>
                      <a:gd name="T9" fmla="*/ 0 h 27"/>
                      <a:gd name="T10" fmla="*/ 665 w 678"/>
                      <a:gd name="T11" fmla="*/ 0 h 27"/>
                      <a:gd name="T12" fmla="*/ 678 w 678"/>
                      <a:gd name="T13" fmla="*/ 14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4"/>
                        </a:cubicBezTo>
                        <a:cubicBezTo>
                          <a:pt x="0" y="6"/>
                          <a:pt x="6" y="0"/>
                          <a:pt x="13" y="0"/>
                        </a:cubicBezTo>
                        <a:lnTo>
                          <a:pt x="665" y="0"/>
                        </a:lnTo>
                        <a:cubicBezTo>
                          <a:pt x="672" y="0"/>
                          <a:pt x="678" y="6"/>
                          <a:pt x="678" y="14"/>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75" name="Freeform 220">
                    <a:extLst>
                      <a:ext uri="{FF2B5EF4-FFF2-40B4-BE49-F238E27FC236}">
                        <a16:creationId xmlns:a16="http://schemas.microsoft.com/office/drawing/2014/main" id="{042AB26D-A5E0-4B16-9B70-FDCAE579BDEC}"/>
                      </a:ext>
                    </a:extLst>
                  </p:cNvPr>
                  <p:cNvSpPr>
                    <a:spLocks/>
                  </p:cNvSpPr>
                  <p:nvPr/>
                </p:nvSpPr>
                <p:spPr bwMode="auto">
                  <a:xfrm>
                    <a:off x="9920341" y="5314702"/>
                    <a:ext cx="221818" cy="9715"/>
                  </a:xfrm>
                  <a:custGeom>
                    <a:avLst/>
                    <a:gdLst>
                      <a:gd name="T0" fmla="*/ 665 w 678"/>
                      <a:gd name="T1" fmla="*/ 27 h 27"/>
                      <a:gd name="T2" fmla="*/ 665 w 678"/>
                      <a:gd name="T3" fmla="*/ 27 h 27"/>
                      <a:gd name="T4" fmla="*/ 13 w 678"/>
                      <a:gd name="T5" fmla="*/ 27 h 27"/>
                      <a:gd name="T6" fmla="*/ 0 w 678"/>
                      <a:gd name="T7" fmla="*/ 13 h 27"/>
                      <a:gd name="T8" fmla="*/ 13 w 678"/>
                      <a:gd name="T9" fmla="*/ 0 h 27"/>
                      <a:gd name="T10" fmla="*/ 665 w 678"/>
                      <a:gd name="T11" fmla="*/ 0 h 27"/>
                      <a:gd name="T12" fmla="*/ 678 w 678"/>
                      <a:gd name="T13" fmla="*/ 13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3"/>
                        </a:cubicBezTo>
                        <a:cubicBezTo>
                          <a:pt x="0" y="6"/>
                          <a:pt x="6" y="0"/>
                          <a:pt x="13" y="0"/>
                        </a:cubicBezTo>
                        <a:lnTo>
                          <a:pt x="665" y="0"/>
                        </a:lnTo>
                        <a:cubicBezTo>
                          <a:pt x="672" y="0"/>
                          <a:pt x="678" y="6"/>
                          <a:pt x="678" y="13"/>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76" name="Freeform 221">
                    <a:extLst>
                      <a:ext uri="{FF2B5EF4-FFF2-40B4-BE49-F238E27FC236}">
                        <a16:creationId xmlns:a16="http://schemas.microsoft.com/office/drawing/2014/main" id="{D09E7D78-F1F9-4480-AD17-2178BC85D8D6}"/>
                      </a:ext>
                    </a:extLst>
                  </p:cNvPr>
                  <p:cNvSpPr>
                    <a:spLocks/>
                  </p:cNvSpPr>
                  <p:nvPr/>
                </p:nvSpPr>
                <p:spPr bwMode="auto">
                  <a:xfrm>
                    <a:off x="9920341" y="5364894"/>
                    <a:ext cx="221818" cy="8096"/>
                  </a:xfrm>
                  <a:custGeom>
                    <a:avLst/>
                    <a:gdLst>
                      <a:gd name="T0" fmla="*/ 665 w 678"/>
                      <a:gd name="T1" fmla="*/ 26 h 26"/>
                      <a:gd name="T2" fmla="*/ 665 w 678"/>
                      <a:gd name="T3" fmla="*/ 26 h 26"/>
                      <a:gd name="T4" fmla="*/ 13 w 678"/>
                      <a:gd name="T5" fmla="*/ 26 h 26"/>
                      <a:gd name="T6" fmla="*/ 0 w 678"/>
                      <a:gd name="T7" fmla="*/ 13 h 26"/>
                      <a:gd name="T8" fmla="*/ 13 w 678"/>
                      <a:gd name="T9" fmla="*/ 0 h 26"/>
                      <a:gd name="T10" fmla="*/ 665 w 678"/>
                      <a:gd name="T11" fmla="*/ 0 h 26"/>
                      <a:gd name="T12" fmla="*/ 678 w 678"/>
                      <a:gd name="T13" fmla="*/ 13 h 26"/>
                      <a:gd name="T14" fmla="*/ 665 w 678"/>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6">
                        <a:moveTo>
                          <a:pt x="665" y="26"/>
                        </a:moveTo>
                        <a:lnTo>
                          <a:pt x="665" y="26"/>
                        </a:lnTo>
                        <a:lnTo>
                          <a:pt x="13" y="26"/>
                        </a:lnTo>
                        <a:cubicBezTo>
                          <a:pt x="6" y="26"/>
                          <a:pt x="0" y="20"/>
                          <a:pt x="0" y="13"/>
                        </a:cubicBezTo>
                        <a:cubicBezTo>
                          <a:pt x="0" y="6"/>
                          <a:pt x="6" y="0"/>
                          <a:pt x="13" y="0"/>
                        </a:cubicBezTo>
                        <a:lnTo>
                          <a:pt x="665" y="0"/>
                        </a:lnTo>
                        <a:cubicBezTo>
                          <a:pt x="672" y="0"/>
                          <a:pt x="678" y="6"/>
                          <a:pt x="678" y="13"/>
                        </a:cubicBezTo>
                        <a:cubicBezTo>
                          <a:pt x="678" y="20"/>
                          <a:pt x="672" y="26"/>
                          <a:pt x="665" y="26"/>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77" name="Freeform 222">
                    <a:extLst>
                      <a:ext uri="{FF2B5EF4-FFF2-40B4-BE49-F238E27FC236}">
                        <a16:creationId xmlns:a16="http://schemas.microsoft.com/office/drawing/2014/main" id="{B8B7F26A-C7DC-41B7-9B69-576BB6C83733}"/>
                      </a:ext>
                    </a:extLst>
                  </p:cNvPr>
                  <p:cNvSpPr>
                    <a:spLocks/>
                  </p:cNvSpPr>
                  <p:nvPr/>
                </p:nvSpPr>
                <p:spPr bwMode="auto">
                  <a:xfrm>
                    <a:off x="9920341" y="5413468"/>
                    <a:ext cx="221818" cy="8096"/>
                  </a:xfrm>
                  <a:custGeom>
                    <a:avLst/>
                    <a:gdLst>
                      <a:gd name="T0" fmla="*/ 665 w 678"/>
                      <a:gd name="T1" fmla="*/ 27 h 27"/>
                      <a:gd name="T2" fmla="*/ 665 w 678"/>
                      <a:gd name="T3" fmla="*/ 27 h 27"/>
                      <a:gd name="T4" fmla="*/ 13 w 678"/>
                      <a:gd name="T5" fmla="*/ 27 h 27"/>
                      <a:gd name="T6" fmla="*/ 0 w 678"/>
                      <a:gd name="T7" fmla="*/ 14 h 27"/>
                      <a:gd name="T8" fmla="*/ 13 w 678"/>
                      <a:gd name="T9" fmla="*/ 0 h 27"/>
                      <a:gd name="T10" fmla="*/ 665 w 678"/>
                      <a:gd name="T11" fmla="*/ 0 h 27"/>
                      <a:gd name="T12" fmla="*/ 678 w 678"/>
                      <a:gd name="T13" fmla="*/ 14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4"/>
                        </a:cubicBezTo>
                        <a:cubicBezTo>
                          <a:pt x="0" y="6"/>
                          <a:pt x="6" y="0"/>
                          <a:pt x="13" y="0"/>
                        </a:cubicBezTo>
                        <a:lnTo>
                          <a:pt x="665" y="0"/>
                        </a:lnTo>
                        <a:cubicBezTo>
                          <a:pt x="672" y="0"/>
                          <a:pt x="678" y="6"/>
                          <a:pt x="678" y="14"/>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78" name="Freeform 223">
                    <a:extLst>
                      <a:ext uri="{FF2B5EF4-FFF2-40B4-BE49-F238E27FC236}">
                        <a16:creationId xmlns:a16="http://schemas.microsoft.com/office/drawing/2014/main" id="{BC951FB3-FAA1-4354-82F6-A6F57A4B05FA}"/>
                      </a:ext>
                    </a:extLst>
                  </p:cNvPr>
                  <p:cNvSpPr>
                    <a:spLocks/>
                  </p:cNvSpPr>
                  <p:nvPr/>
                </p:nvSpPr>
                <p:spPr bwMode="auto">
                  <a:xfrm>
                    <a:off x="9920341" y="5462041"/>
                    <a:ext cx="221818" cy="9715"/>
                  </a:xfrm>
                  <a:custGeom>
                    <a:avLst/>
                    <a:gdLst>
                      <a:gd name="T0" fmla="*/ 665 w 678"/>
                      <a:gd name="T1" fmla="*/ 27 h 27"/>
                      <a:gd name="T2" fmla="*/ 665 w 678"/>
                      <a:gd name="T3" fmla="*/ 27 h 27"/>
                      <a:gd name="T4" fmla="*/ 13 w 678"/>
                      <a:gd name="T5" fmla="*/ 27 h 27"/>
                      <a:gd name="T6" fmla="*/ 0 w 678"/>
                      <a:gd name="T7" fmla="*/ 13 h 27"/>
                      <a:gd name="T8" fmla="*/ 13 w 678"/>
                      <a:gd name="T9" fmla="*/ 0 h 27"/>
                      <a:gd name="T10" fmla="*/ 665 w 678"/>
                      <a:gd name="T11" fmla="*/ 0 h 27"/>
                      <a:gd name="T12" fmla="*/ 678 w 678"/>
                      <a:gd name="T13" fmla="*/ 13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3"/>
                        </a:cubicBezTo>
                        <a:cubicBezTo>
                          <a:pt x="0" y="6"/>
                          <a:pt x="6" y="0"/>
                          <a:pt x="13" y="0"/>
                        </a:cubicBezTo>
                        <a:lnTo>
                          <a:pt x="665" y="0"/>
                        </a:lnTo>
                        <a:cubicBezTo>
                          <a:pt x="672" y="0"/>
                          <a:pt x="678" y="6"/>
                          <a:pt x="678" y="13"/>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79" name="Freeform 224">
                    <a:extLst>
                      <a:ext uri="{FF2B5EF4-FFF2-40B4-BE49-F238E27FC236}">
                        <a16:creationId xmlns:a16="http://schemas.microsoft.com/office/drawing/2014/main" id="{60408666-CAAE-4BA6-A906-F771E420CAC2}"/>
                      </a:ext>
                    </a:extLst>
                  </p:cNvPr>
                  <p:cNvSpPr>
                    <a:spLocks/>
                  </p:cNvSpPr>
                  <p:nvPr/>
                </p:nvSpPr>
                <p:spPr bwMode="auto">
                  <a:xfrm>
                    <a:off x="9920340" y="5518710"/>
                    <a:ext cx="219456" cy="9715"/>
                  </a:xfrm>
                  <a:custGeom>
                    <a:avLst/>
                    <a:gdLst>
                      <a:gd name="T0" fmla="*/ 330 w 344"/>
                      <a:gd name="T1" fmla="*/ 27 h 27"/>
                      <a:gd name="T2" fmla="*/ 330 w 344"/>
                      <a:gd name="T3" fmla="*/ 27 h 27"/>
                      <a:gd name="T4" fmla="*/ 13 w 344"/>
                      <a:gd name="T5" fmla="*/ 27 h 27"/>
                      <a:gd name="T6" fmla="*/ 0 w 344"/>
                      <a:gd name="T7" fmla="*/ 14 h 27"/>
                      <a:gd name="T8" fmla="*/ 13 w 344"/>
                      <a:gd name="T9" fmla="*/ 0 h 27"/>
                      <a:gd name="T10" fmla="*/ 330 w 344"/>
                      <a:gd name="T11" fmla="*/ 0 h 27"/>
                      <a:gd name="T12" fmla="*/ 344 w 344"/>
                      <a:gd name="T13" fmla="*/ 14 h 27"/>
                      <a:gd name="T14" fmla="*/ 330 w 34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7">
                        <a:moveTo>
                          <a:pt x="330" y="27"/>
                        </a:moveTo>
                        <a:lnTo>
                          <a:pt x="330" y="27"/>
                        </a:lnTo>
                        <a:lnTo>
                          <a:pt x="13" y="27"/>
                        </a:lnTo>
                        <a:cubicBezTo>
                          <a:pt x="6" y="27"/>
                          <a:pt x="0" y="21"/>
                          <a:pt x="0" y="14"/>
                        </a:cubicBezTo>
                        <a:cubicBezTo>
                          <a:pt x="0" y="6"/>
                          <a:pt x="6" y="0"/>
                          <a:pt x="13" y="0"/>
                        </a:cubicBezTo>
                        <a:lnTo>
                          <a:pt x="330" y="0"/>
                        </a:lnTo>
                        <a:cubicBezTo>
                          <a:pt x="338" y="0"/>
                          <a:pt x="344" y="6"/>
                          <a:pt x="344" y="14"/>
                        </a:cubicBezTo>
                        <a:cubicBezTo>
                          <a:pt x="344" y="21"/>
                          <a:pt x="338" y="27"/>
                          <a:pt x="330"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80" name="Freeform 217">
                    <a:extLst>
                      <a:ext uri="{FF2B5EF4-FFF2-40B4-BE49-F238E27FC236}">
                        <a16:creationId xmlns:a16="http://schemas.microsoft.com/office/drawing/2014/main" id="{8F08D730-52D4-4C69-8F66-0F8034A5CA5C}"/>
                      </a:ext>
                    </a:extLst>
                  </p:cNvPr>
                  <p:cNvSpPr>
                    <a:spLocks/>
                  </p:cNvSpPr>
                  <p:nvPr/>
                </p:nvSpPr>
                <p:spPr bwMode="auto">
                  <a:xfrm>
                    <a:off x="9939770" y="5695192"/>
                    <a:ext cx="335156" cy="9715"/>
                  </a:xfrm>
                  <a:custGeom>
                    <a:avLst/>
                    <a:gdLst>
                      <a:gd name="T0" fmla="*/ 1016 w 1030"/>
                      <a:gd name="T1" fmla="*/ 27 h 27"/>
                      <a:gd name="T2" fmla="*/ 1016 w 1030"/>
                      <a:gd name="T3" fmla="*/ 27 h 27"/>
                      <a:gd name="T4" fmla="*/ 14 w 1030"/>
                      <a:gd name="T5" fmla="*/ 27 h 27"/>
                      <a:gd name="T6" fmla="*/ 0 w 1030"/>
                      <a:gd name="T7" fmla="*/ 13 h 27"/>
                      <a:gd name="T8" fmla="*/ 14 w 1030"/>
                      <a:gd name="T9" fmla="*/ 0 h 27"/>
                      <a:gd name="T10" fmla="*/ 1016 w 1030"/>
                      <a:gd name="T11" fmla="*/ 0 h 27"/>
                      <a:gd name="T12" fmla="*/ 1030 w 1030"/>
                      <a:gd name="T13" fmla="*/ 13 h 27"/>
                      <a:gd name="T14" fmla="*/ 1016 w 1030"/>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0" h="27">
                        <a:moveTo>
                          <a:pt x="1016" y="27"/>
                        </a:moveTo>
                        <a:lnTo>
                          <a:pt x="1016" y="27"/>
                        </a:lnTo>
                        <a:lnTo>
                          <a:pt x="14" y="27"/>
                        </a:lnTo>
                        <a:cubicBezTo>
                          <a:pt x="6" y="27"/>
                          <a:pt x="0" y="21"/>
                          <a:pt x="0" y="13"/>
                        </a:cubicBezTo>
                        <a:cubicBezTo>
                          <a:pt x="0" y="6"/>
                          <a:pt x="6" y="0"/>
                          <a:pt x="14" y="0"/>
                        </a:cubicBezTo>
                        <a:lnTo>
                          <a:pt x="1016" y="0"/>
                        </a:lnTo>
                        <a:cubicBezTo>
                          <a:pt x="1024" y="0"/>
                          <a:pt x="1030" y="6"/>
                          <a:pt x="1030" y="13"/>
                        </a:cubicBezTo>
                        <a:cubicBezTo>
                          <a:pt x="1030" y="21"/>
                          <a:pt x="1024" y="27"/>
                          <a:pt x="1016"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grpSp>
          </p:grpSp>
          <p:grpSp>
            <p:nvGrpSpPr>
              <p:cNvPr id="550" name="Group 549">
                <a:extLst>
                  <a:ext uri="{FF2B5EF4-FFF2-40B4-BE49-F238E27FC236}">
                    <a16:creationId xmlns:a16="http://schemas.microsoft.com/office/drawing/2014/main" id="{5DC0F9AD-2668-4E34-8862-BC6F6D40BA02}"/>
                  </a:ext>
                </a:extLst>
              </p:cNvPr>
              <p:cNvGrpSpPr/>
              <p:nvPr/>
            </p:nvGrpSpPr>
            <p:grpSpPr>
              <a:xfrm>
                <a:off x="4314657" y="4341688"/>
                <a:ext cx="557986" cy="539640"/>
                <a:chOff x="4212581" y="4384439"/>
                <a:chExt cx="590975" cy="571545"/>
              </a:xfrm>
              <a:grpFill/>
            </p:grpSpPr>
            <p:sp>
              <p:nvSpPr>
                <p:cNvPr id="551" name="Rectangle: Top Corners Rounded 550">
                  <a:extLst>
                    <a:ext uri="{FF2B5EF4-FFF2-40B4-BE49-F238E27FC236}">
                      <a16:creationId xmlns:a16="http://schemas.microsoft.com/office/drawing/2014/main" id="{CDD6A51D-A2BD-4CE6-958B-3430657B3BAC}"/>
                    </a:ext>
                  </a:extLst>
                </p:cNvPr>
                <p:cNvSpPr/>
                <p:nvPr/>
              </p:nvSpPr>
              <p:spPr bwMode="auto">
                <a:xfrm>
                  <a:off x="4317350" y="4394156"/>
                  <a:ext cx="319438" cy="493088"/>
                </a:xfrm>
                <a:prstGeom prst="round2SameRect">
                  <a:avLst>
                    <a:gd name="adj1" fmla="val 22258"/>
                    <a:gd name="adj2" fmla="val 0"/>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211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52" name="Group 551">
                  <a:extLst>
                    <a:ext uri="{FF2B5EF4-FFF2-40B4-BE49-F238E27FC236}">
                      <a16:creationId xmlns:a16="http://schemas.microsoft.com/office/drawing/2014/main" id="{B52B8DCE-E111-41DB-A475-C39C754B1C64}"/>
                    </a:ext>
                  </a:extLst>
                </p:cNvPr>
                <p:cNvGrpSpPr/>
                <p:nvPr/>
              </p:nvGrpSpPr>
              <p:grpSpPr>
                <a:xfrm>
                  <a:off x="4212581" y="4384439"/>
                  <a:ext cx="590975" cy="571545"/>
                  <a:chOff x="9763287" y="5133362"/>
                  <a:chExt cx="590975" cy="571545"/>
                </a:xfrm>
                <a:grpFill/>
              </p:grpSpPr>
              <p:sp>
                <p:nvSpPr>
                  <p:cNvPr id="553" name="Freeform 212">
                    <a:extLst>
                      <a:ext uri="{FF2B5EF4-FFF2-40B4-BE49-F238E27FC236}">
                        <a16:creationId xmlns:a16="http://schemas.microsoft.com/office/drawing/2014/main" id="{F0D9B205-85CD-44FA-8D38-8C8890A17EFC}"/>
                      </a:ext>
                    </a:extLst>
                  </p:cNvPr>
                  <p:cNvSpPr>
                    <a:spLocks/>
                  </p:cNvSpPr>
                  <p:nvPr/>
                </p:nvSpPr>
                <p:spPr bwMode="auto">
                  <a:xfrm>
                    <a:off x="9860434" y="5617475"/>
                    <a:ext cx="87432" cy="87432"/>
                  </a:xfrm>
                  <a:custGeom>
                    <a:avLst/>
                    <a:gdLst>
                      <a:gd name="T0" fmla="*/ 255 w 268"/>
                      <a:gd name="T1" fmla="*/ 269 h 269"/>
                      <a:gd name="T2" fmla="*/ 255 w 268"/>
                      <a:gd name="T3" fmla="*/ 269 h 269"/>
                      <a:gd name="T4" fmla="*/ 0 w 268"/>
                      <a:gd name="T5" fmla="*/ 13 h 269"/>
                      <a:gd name="T6" fmla="*/ 13 w 268"/>
                      <a:gd name="T7" fmla="*/ 0 h 269"/>
                      <a:gd name="T8" fmla="*/ 27 w 268"/>
                      <a:gd name="T9" fmla="*/ 13 h 269"/>
                      <a:gd name="T10" fmla="*/ 255 w 268"/>
                      <a:gd name="T11" fmla="*/ 242 h 269"/>
                      <a:gd name="T12" fmla="*/ 268 w 268"/>
                      <a:gd name="T13" fmla="*/ 255 h 269"/>
                      <a:gd name="T14" fmla="*/ 255 w 268"/>
                      <a:gd name="T15" fmla="*/ 269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8" h="269">
                        <a:moveTo>
                          <a:pt x="255" y="269"/>
                        </a:moveTo>
                        <a:lnTo>
                          <a:pt x="255" y="269"/>
                        </a:lnTo>
                        <a:cubicBezTo>
                          <a:pt x="114" y="269"/>
                          <a:pt x="0" y="154"/>
                          <a:pt x="0" y="13"/>
                        </a:cubicBezTo>
                        <a:cubicBezTo>
                          <a:pt x="0" y="6"/>
                          <a:pt x="6" y="0"/>
                          <a:pt x="13" y="0"/>
                        </a:cubicBezTo>
                        <a:cubicBezTo>
                          <a:pt x="21" y="0"/>
                          <a:pt x="27" y="6"/>
                          <a:pt x="27" y="13"/>
                        </a:cubicBezTo>
                        <a:cubicBezTo>
                          <a:pt x="27" y="139"/>
                          <a:pt x="129" y="242"/>
                          <a:pt x="255" y="242"/>
                        </a:cubicBezTo>
                        <a:cubicBezTo>
                          <a:pt x="262" y="242"/>
                          <a:pt x="268" y="248"/>
                          <a:pt x="268" y="255"/>
                        </a:cubicBezTo>
                        <a:cubicBezTo>
                          <a:pt x="268" y="263"/>
                          <a:pt x="262" y="269"/>
                          <a:pt x="255" y="269"/>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54" name="Freeform 213">
                    <a:extLst>
                      <a:ext uri="{FF2B5EF4-FFF2-40B4-BE49-F238E27FC236}">
                        <a16:creationId xmlns:a16="http://schemas.microsoft.com/office/drawing/2014/main" id="{0DFEFA1B-5353-46AD-9762-26FCC1EE55DC}"/>
                      </a:ext>
                    </a:extLst>
                  </p:cNvPr>
                  <p:cNvSpPr>
                    <a:spLocks noEditPoints="1"/>
                  </p:cNvSpPr>
                  <p:nvPr/>
                </p:nvSpPr>
                <p:spPr bwMode="auto">
                  <a:xfrm>
                    <a:off x="10187494" y="5617475"/>
                    <a:ext cx="166768" cy="87432"/>
                  </a:xfrm>
                  <a:custGeom>
                    <a:avLst/>
                    <a:gdLst>
                      <a:gd name="T0" fmla="*/ 27 w 510"/>
                      <a:gd name="T1" fmla="*/ 27 h 269"/>
                      <a:gd name="T2" fmla="*/ 27 w 510"/>
                      <a:gd name="T3" fmla="*/ 27 h 269"/>
                      <a:gd name="T4" fmla="*/ 255 w 510"/>
                      <a:gd name="T5" fmla="*/ 242 h 269"/>
                      <a:gd name="T6" fmla="*/ 483 w 510"/>
                      <a:gd name="T7" fmla="*/ 27 h 269"/>
                      <a:gd name="T8" fmla="*/ 27 w 510"/>
                      <a:gd name="T9" fmla="*/ 27 h 269"/>
                      <a:gd name="T10" fmla="*/ 255 w 510"/>
                      <a:gd name="T11" fmla="*/ 269 h 269"/>
                      <a:gd name="T12" fmla="*/ 255 w 510"/>
                      <a:gd name="T13" fmla="*/ 269 h 269"/>
                      <a:gd name="T14" fmla="*/ 0 w 510"/>
                      <a:gd name="T15" fmla="*/ 13 h 269"/>
                      <a:gd name="T16" fmla="*/ 0 w 510"/>
                      <a:gd name="T17" fmla="*/ 0 h 269"/>
                      <a:gd name="T18" fmla="*/ 510 w 510"/>
                      <a:gd name="T19" fmla="*/ 0 h 269"/>
                      <a:gd name="T20" fmla="*/ 510 w 510"/>
                      <a:gd name="T21" fmla="*/ 13 h 269"/>
                      <a:gd name="T22" fmla="*/ 255 w 510"/>
                      <a:gd name="T23"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269">
                        <a:moveTo>
                          <a:pt x="27" y="27"/>
                        </a:moveTo>
                        <a:lnTo>
                          <a:pt x="27" y="27"/>
                        </a:lnTo>
                        <a:cubicBezTo>
                          <a:pt x="34" y="146"/>
                          <a:pt x="134" y="242"/>
                          <a:pt x="255" y="242"/>
                        </a:cubicBezTo>
                        <a:cubicBezTo>
                          <a:pt x="377" y="242"/>
                          <a:pt x="476" y="146"/>
                          <a:pt x="483" y="27"/>
                        </a:cubicBezTo>
                        <a:lnTo>
                          <a:pt x="27" y="27"/>
                        </a:lnTo>
                        <a:close/>
                        <a:moveTo>
                          <a:pt x="255" y="269"/>
                        </a:moveTo>
                        <a:lnTo>
                          <a:pt x="255" y="269"/>
                        </a:lnTo>
                        <a:cubicBezTo>
                          <a:pt x="115" y="269"/>
                          <a:pt x="0" y="154"/>
                          <a:pt x="0" y="13"/>
                        </a:cubicBezTo>
                        <a:lnTo>
                          <a:pt x="0" y="0"/>
                        </a:lnTo>
                        <a:lnTo>
                          <a:pt x="510" y="0"/>
                        </a:lnTo>
                        <a:lnTo>
                          <a:pt x="510" y="13"/>
                        </a:lnTo>
                        <a:cubicBezTo>
                          <a:pt x="510" y="154"/>
                          <a:pt x="396" y="269"/>
                          <a:pt x="255" y="269"/>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55" name="Freeform 214">
                    <a:extLst>
                      <a:ext uri="{FF2B5EF4-FFF2-40B4-BE49-F238E27FC236}">
                        <a16:creationId xmlns:a16="http://schemas.microsoft.com/office/drawing/2014/main" id="{E9B9DBA6-B2D0-4620-A340-8CA1A62B0154}"/>
                      </a:ext>
                    </a:extLst>
                  </p:cNvPr>
                  <p:cNvSpPr>
                    <a:spLocks/>
                  </p:cNvSpPr>
                  <p:nvPr/>
                </p:nvSpPr>
                <p:spPr bwMode="auto">
                  <a:xfrm>
                    <a:off x="10187494" y="5212698"/>
                    <a:ext cx="8096" cy="412873"/>
                  </a:xfrm>
                  <a:custGeom>
                    <a:avLst/>
                    <a:gdLst>
                      <a:gd name="T0" fmla="*/ 14 w 27"/>
                      <a:gd name="T1" fmla="*/ 1260 h 1260"/>
                      <a:gd name="T2" fmla="*/ 14 w 27"/>
                      <a:gd name="T3" fmla="*/ 1260 h 1260"/>
                      <a:gd name="T4" fmla="*/ 0 w 27"/>
                      <a:gd name="T5" fmla="*/ 1246 h 1260"/>
                      <a:gd name="T6" fmla="*/ 0 w 27"/>
                      <a:gd name="T7" fmla="*/ 13 h 1260"/>
                      <a:gd name="T8" fmla="*/ 14 w 27"/>
                      <a:gd name="T9" fmla="*/ 0 h 1260"/>
                      <a:gd name="T10" fmla="*/ 27 w 27"/>
                      <a:gd name="T11" fmla="*/ 13 h 1260"/>
                      <a:gd name="T12" fmla="*/ 27 w 27"/>
                      <a:gd name="T13" fmla="*/ 1246 h 1260"/>
                      <a:gd name="T14" fmla="*/ 14 w 27"/>
                      <a:gd name="T15" fmla="*/ 1260 h 1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260">
                        <a:moveTo>
                          <a:pt x="14" y="1260"/>
                        </a:moveTo>
                        <a:lnTo>
                          <a:pt x="14" y="1260"/>
                        </a:lnTo>
                        <a:cubicBezTo>
                          <a:pt x="6" y="1260"/>
                          <a:pt x="0" y="1254"/>
                          <a:pt x="0" y="1246"/>
                        </a:cubicBezTo>
                        <a:lnTo>
                          <a:pt x="0" y="13"/>
                        </a:lnTo>
                        <a:cubicBezTo>
                          <a:pt x="0" y="6"/>
                          <a:pt x="6" y="0"/>
                          <a:pt x="14" y="0"/>
                        </a:cubicBezTo>
                        <a:cubicBezTo>
                          <a:pt x="21" y="0"/>
                          <a:pt x="27" y="6"/>
                          <a:pt x="27" y="13"/>
                        </a:cubicBezTo>
                        <a:lnTo>
                          <a:pt x="27" y="1246"/>
                        </a:lnTo>
                        <a:cubicBezTo>
                          <a:pt x="27" y="1254"/>
                          <a:pt x="21" y="1260"/>
                          <a:pt x="14" y="1260"/>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56" name="Freeform 215">
                    <a:extLst>
                      <a:ext uri="{FF2B5EF4-FFF2-40B4-BE49-F238E27FC236}">
                        <a16:creationId xmlns:a16="http://schemas.microsoft.com/office/drawing/2014/main" id="{47002783-B2CC-4EBF-A193-4A8C34353829}"/>
                      </a:ext>
                    </a:extLst>
                  </p:cNvPr>
                  <p:cNvSpPr>
                    <a:spLocks/>
                  </p:cNvSpPr>
                  <p:nvPr/>
                </p:nvSpPr>
                <p:spPr bwMode="auto">
                  <a:xfrm>
                    <a:off x="9860434" y="5212698"/>
                    <a:ext cx="8096" cy="412873"/>
                  </a:xfrm>
                  <a:custGeom>
                    <a:avLst/>
                    <a:gdLst>
                      <a:gd name="T0" fmla="*/ 13 w 27"/>
                      <a:gd name="T1" fmla="*/ 1260 h 1260"/>
                      <a:gd name="T2" fmla="*/ 13 w 27"/>
                      <a:gd name="T3" fmla="*/ 1260 h 1260"/>
                      <a:gd name="T4" fmla="*/ 0 w 27"/>
                      <a:gd name="T5" fmla="*/ 1246 h 1260"/>
                      <a:gd name="T6" fmla="*/ 0 w 27"/>
                      <a:gd name="T7" fmla="*/ 13 h 1260"/>
                      <a:gd name="T8" fmla="*/ 13 w 27"/>
                      <a:gd name="T9" fmla="*/ 0 h 1260"/>
                      <a:gd name="T10" fmla="*/ 27 w 27"/>
                      <a:gd name="T11" fmla="*/ 13 h 1260"/>
                      <a:gd name="T12" fmla="*/ 27 w 27"/>
                      <a:gd name="T13" fmla="*/ 1246 h 1260"/>
                      <a:gd name="T14" fmla="*/ 13 w 27"/>
                      <a:gd name="T15" fmla="*/ 1260 h 1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260">
                        <a:moveTo>
                          <a:pt x="13" y="1260"/>
                        </a:moveTo>
                        <a:lnTo>
                          <a:pt x="13" y="1260"/>
                        </a:lnTo>
                        <a:cubicBezTo>
                          <a:pt x="6" y="1260"/>
                          <a:pt x="0" y="1254"/>
                          <a:pt x="0" y="1246"/>
                        </a:cubicBezTo>
                        <a:lnTo>
                          <a:pt x="0" y="13"/>
                        </a:lnTo>
                        <a:cubicBezTo>
                          <a:pt x="0" y="6"/>
                          <a:pt x="6" y="0"/>
                          <a:pt x="13" y="0"/>
                        </a:cubicBezTo>
                        <a:cubicBezTo>
                          <a:pt x="21" y="0"/>
                          <a:pt x="27" y="6"/>
                          <a:pt x="27" y="13"/>
                        </a:cubicBezTo>
                        <a:lnTo>
                          <a:pt x="27" y="1246"/>
                        </a:lnTo>
                        <a:cubicBezTo>
                          <a:pt x="27" y="1254"/>
                          <a:pt x="21" y="1260"/>
                          <a:pt x="13" y="1260"/>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57" name="Freeform 216">
                    <a:extLst>
                      <a:ext uri="{FF2B5EF4-FFF2-40B4-BE49-F238E27FC236}">
                        <a16:creationId xmlns:a16="http://schemas.microsoft.com/office/drawing/2014/main" id="{556A1691-414D-475F-8927-993B070B2164}"/>
                      </a:ext>
                    </a:extLst>
                  </p:cNvPr>
                  <p:cNvSpPr>
                    <a:spLocks/>
                  </p:cNvSpPr>
                  <p:nvPr/>
                </p:nvSpPr>
                <p:spPr bwMode="auto">
                  <a:xfrm>
                    <a:off x="9842623" y="5133362"/>
                    <a:ext cx="273630" cy="9715"/>
                  </a:xfrm>
                  <a:custGeom>
                    <a:avLst/>
                    <a:gdLst>
                      <a:gd name="T0" fmla="*/ 831 w 844"/>
                      <a:gd name="T1" fmla="*/ 27 h 27"/>
                      <a:gd name="T2" fmla="*/ 831 w 844"/>
                      <a:gd name="T3" fmla="*/ 27 h 27"/>
                      <a:gd name="T4" fmla="*/ 14 w 844"/>
                      <a:gd name="T5" fmla="*/ 27 h 27"/>
                      <a:gd name="T6" fmla="*/ 0 w 844"/>
                      <a:gd name="T7" fmla="*/ 13 h 27"/>
                      <a:gd name="T8" fmla="*/ 14 w 844"/>
                      <a:gd name="T9" fmla="*/ 0 h 27"/>
                      <a:gd name="T10" fmla="*/ 831 w 844"/>
                      <a:gd name="T11" fmla="*/ 0 h 27"/>
                      <a:gd name="T12" fmla="*/ 844 w 844"/>
                      <a:gd name="T13" fmla="*/ 13 h 27"/>
                      <a:gd name="T14" fmla="*/ 831 w 84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4" h="27">
                        <a:moveTo>
                          <a:pt x="831" y="27"/>
                        </a:moveTo>
                        <a:lnTo>
                          <a:pt x="831" y="27"/>
                        </a:lnTo>
                        <a:lnTo>
                          <a:pt x="14" y="27"/>
                        </a:lnTo>
                        <a:cubicBezTo>
                          <a:pt x="6" y="27"/>
                          <a:pt x="0" y="21"/>
                          <a:pt x="0" y="13"/>
                        </a:cubicBezTo>
                        <a:cubicBezTo>
                          <a:pt x="0" y="6"/>
                          <a:pt x="6" y="0"/>
                          <a:pt x="14" y="0"/>
                        </a:cubicBezTo>
                        <a:lnTo>
                          <a:pt x="831" y="0"/>
                        </a:lnTo>
                        <a:cubicBezTo>
                          <a:pt x="838" y="0"/>
                          <a:pt x="844" y="6"/>
                          <a:pt x="844" y="13"/>
                        </a:cubicBezTo>
                        <a:cubicBezTo>
                          <a:pt x="844" y="21"/>
                          <a:pt x="838" y="27"/>
                          <a:pt x="831"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58" name="Freeform 218">
                    <a:extLst>
                      <a:ext uri="{FF2B5EF4-FFF2-40B4-BE49-F238E27FC236}">
                        <a16:creationId xmlns:a16="http://schemas.microsoft.com/office/drawing/2014/main" id="{6DB1485B-EDE0-46A2-BD10-0800165C6045}"/>
                      </a:ext>
                    </a:extLst>
                  </p:cNvPr>
                  <p:cNvSpPr>
                    <a:spLocks/>
                  </p:cNvSpPr>
                  <p:nvPr/>
                </p:nvSpPr>
                <p:spPr bwMode="auto">
                  <a:xfrm>
                    <a:off x="9763287" y="5133362"/>
                    <a:ext cx="432302" cy="89051"/>
                  </a:xfrm>
                  <a:custGeom>
                    <a:avLst/>
                    <a:gdLst>
                      <a:gd name="T0" fmla="*/ 1314 w 1327"/>
                      <a:gd name="T1" fmla="*/ 269 h 269"/>
                      <a:gd name="T2" fmla="*/ 1314 w 1327"/>
                      <a:gd name="T3" fmla="*/ 269 h 269"/>
                      <a:gd name="T4" fmla="*/ 1300 w 1327"/>
                      <a:gd name="T5" fmla="*/ 255 h 269"/>
                      <a:gd name="T6" fmla="*/ 1072 w 1327"/>
                      <a:gd name="T7" fmla="*/ 27 h 269"/>
                      <a:gd name="T8" fmla="*/ 843 w 1327"/>
                      <a:gd name="T9" fmla="*/ 255 h 269"/>
                      <a:gd name="T10" fmla="*/ 843 w 1327"/>
                      <a:gd name="T11" fmla="*/ 269 h 269"/>
                      <a:gd name="T12" fmla="*/ 0 w 1327"/>
                      <a:gd name="T13" fmla="*/ 269 h 269"/>
                      <a:gd name="T14" fmla="*/ 0 w 1327"/>
                      <a:gd name="T15" fmla="*/ 255 h 269"/>
                      <a:gd name="T16" fmla="*/ 255 w 1327"/>
                      <a:gd name="T17" fmla="*/ 0 h 269"/>
                      <a:gd name="T18" fmla="*/ 268 w 1327"/>
                      <a:gd name="T19" fmla="*/ 13 h 269"/>
                      <a:gd name="T20" fmla="*/ 255 w 1327"/>
                      <a:gd name="T21" fmla="*/ 27 h 269"/>
                      <a:gd name="T22" fmla="*/ 27 w 1327"/>
                      <a:gd name="T23" fmla="*/ 242 h 269"/>
                      <a:gd name="T24" fmla="*/ 817 w 1327"/>
                      <a:gd name="T25" fmla="*/ 242 h 269"/>
                      <a:gd name="T26" fmla="*/ 1072 w 1327"/>
                      <a:gd name="T27" fmla="*/ 0 h 269"/>
                      <a:gd name="T28" fmla="*/ 1327 w 1327"/>
                      <a:gd name="T29" fmla="*/ 255 h 269"/>
                      <a:gd name="T30" fmla="*/ 1314 w 1327"/>
                      <a:gd name="T31"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7" h="269">
                        <a:moveTo>
                          <a:pt x="1314" y="269"/>
                        </a:moveTo>
                        <a:lnTo>
                          <a:pt x="1314" y="269"/>
                        </a:lnTo>
                        <a:cubicBezTo>
                          <a:pt x="1306" y="269"/>
                          <a:pt x="1300" y="263"/>
                          <a:pt x="1300" y="255"/>
                        </a:cubicBezTo>
                        <a:cubicBezTo>
                          <a:pt x="1300" y="129"/>
                          <a:pt x="1198" y="27"/>
                          <a:pt x="1072" y="27"/>
                        </a:cubicBezTo>
                        <a:cubicBezTo>
                          <a:pt x="946" y="27"/>
                          <a:pt x="843" y="129"/>
                          <a:pt x="843" y="255"/>
                        </a:cubicBezTo>
                        <a:lnTo>
                          <a:pt x="843" y="269"/>
                        </a:lnTo>
                        <a:lnTo>
                          <a:pt x="0" y="269"/>
                        </a:lnTo>
                        <a:lnTo>
                          <a:pt x="0" y="255"/>
                        </a:lnTo>
                        <a:cubicBezTo>
                          <a:pt x="0" y="115"/>
                          <a:pt x="114" y="0"/>
                          <a:pt x="255" y="0"/>
                        </a:cubicBezTo>
                        <a:cubicBezTo>
                          <a:pt x="262" y="0"/>
                          <a:pt x="268" y="6"/>
                          <a:pt x="268" y="13"/>
                        </a:cubicBezTo>
                        <a:cubicBezTo>
                          <a:pt x="268" y="21"/>
                          <a:pt x="262" y="27"/>
                          <a:pt x="255" y="27"/>
                        </a:cubicBezTo>
                        <a:cubicBezTo>
                          <a:pt x="133" y="27"/>
                          <a:pt x="33" y="122"/>
                          <a:pt x="27" y="242"/>
                        </a:cubicBezTo>
                        <a:lnTo>
                          <a:pt x="817" y="242"/>
                        </a:lnTo>
                        <a:cubicBezTo>
                          <a:pt x="824" y="107"/>
                          <a:pt x="936" y="0"/>
                          <a:pt x="1072" y="0"/>
                        </a:cubicBezTo>
                        <a:cubicBezTo>
                          <a:pt x="1213" y="0"/>
                          <a:pt x="1327" y="115"/>
                          <a:pt x="1327" y="255"/>
                        </a:cubicBezTo>
                        <a:cubicBezTo>
                          <a:pt x="1327" y="263"/>
                          <a:pt x="1321" y="269"/>
                          <a:pt x="1314" y="269"/>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59" name="Freeform 219">
                    <a:extLst>
                      <a:ext uri="{FF2B5EF4-FFF2-40B4-BE49-F238E27FC236}">
                        <a16:creationId xmlns:a16="http://schemas.microsoft.com/office/drawing/2014/main" id="{CF92F3E7-2DA1-49A2-927E-9762BB685FC7}"/>
                      </a:ext>
                    </a:extLst>
                  </p:cNvPr>
                  <p:cNvSpPr>
                    <a:spLocks/>
                  </p:cNvSpPr>
                  <p:nvPr/>
                </p:nvSpPr>
                <p:spPr bwMode="auto">
                  <a:xfrm>
                    <a:off x="9920341" y="5266129"/>
                    <a:ext cx="221818" cy="9715"/>
                  </a:xfrm>
                  <a:custGeom>
                    <a:avLst/>
                    <a:gdLst>
                      <a:gd name="T0" fmla="*/ 665 w 678"/>
                      <a:gd name="T1" fmla="*/ 27 h 27"/>
                      <a:gd name="T2" fmla="*/ 665 w 678"/>
                      <a:gd name="T3" fmla="*/ 27 h 27"/>
                      <a:gd name="T4" fmla="*/ 13 w 678"/>
                      <a:gd name="T5" fmla="*/ 27 h 27"/>
                      <a:gd name="T6" fmla="*/ 0 w 678"/>
                      <a:gd name="T7" fmla="*/ 14 h 27"/>
                      <a:gd name="T8" fmla="*/ 13 w 678"/>
                      <a:gd name="T9" fmla="*/ 0 h 27"/>
                      <a:gd name="T10" fmla="*/ 665 w 678"/>
                      <a:gd name="T11" fmla="*/ 0 h 27"/>
                      <a:gd name="T12" fmla="*/ 678 w 678"/>
                      <a:gd name="T13" fmla="*/ 14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4"/>
                        </a:cubicBezTo>
                        <a:cubicBezTo>
                          <a:pt x="0" y="6"/>
                          <a:pt x="6" y="0"/>
                          <a:pt x="13" y="0"/>
                        </a:cubicBezTo>
                        <a:lnTo>
                          <a:pt x="665" y="0"/>
                        </a:lnTo>
                        <a:cubicBezTo>
                          <a:pt x="672" y="0"/>
                          <a:pt x="678" y="6"/>
                          <a:pt x="678" y="14"/>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60" name="Freeform 220">
                    <a:extLst>
                      <a:ext uri="{FF2B5EF4-FFF2-40B4-BE49-F238E27FC236}">
                        <a16:creationId xmlns:a16="http://schemas.microsoft.com/office/drawing/2014/main" id="{0ABC7B76-E145-4FE7-BAF5-C2354CB33943}"/>
                      </a:ext>
                    </a:extLst>
                  </p:cNvPr>
                  <p:cNvSpPr>
                    <a:spLocks/>
                  </p:cNvSpPr>
                  <p:nvPr/>
                </p:nvSpPr>
                <p:spPr bwMode="auto">
                  <a:xfrm>
                    <a:off x="9920341" y="5314702"/>
                    <a:ext cx="221818" cy="9715"/>
                  </a:xfrm>
                  <a:custGeom>
                    <a:avLst/>
                    <a:gdLst>
                      <a:gd name="T0" fmla="*/ 665 w 678"/>
                      <a:gd name="T1" fmla="*/ 27 h 27"/>
                      <a:gd name="T2" fmla="*/ 665 w 678"/>
                      <a:gd name="T3" fmla="*/ 27 h 27"/>
                      <a:gd name="T4" fmla="*/ 13 w 678"/>
                      <a:gd name="T5" fmla="*/ 27 h 27"/>
                      <a:gd name="T6" fmla="*/ 0 w 678"/>
                      <a:gd name="T7" fmla="*/ 13 h 27"/>
                      <a:gd name="T8" fmla="*/ 13 w 678"/>
                      <a:gd name="T9" fmla="*/ 0 h 27"/>
                      <a:gd name="T10" fmla="*/ 665 w 678"/>
                      <a:gd name="T11" fmla="*/ 0 h 27"/>
                      <a:gd name="T12" fmla="*/ 678 w 678"/>
                      <a:gd name="T13" fmla="*/ 13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3"/>
                        </a:cubicBezTo>
                        <a:cubicBezTo>
                          <a:pt x="0" y="6"/>
                          <a:pt x="6" y="0"/>
                          <a:pt x="13" y="0"/>
                        </a:cubicBezTo>
                        <a:lnTo>
                          <a:pt x="665" y="0"/>
                        </a:lnTo>
                        <a:cubicBezTo>
                          <a:pt x="672" y="0"/>
                          <a:pt x="678" y="6"/>
                          <a:pt x="678" y="13"/>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61" name="Freeform 221">
                    <a:extLst>
                      <a:ext uri="{FF2B5EF4-FFF2-40B4-BE49-F238E27FC236}">
                        <a16:creationId xmlns:a16="http://schemas.microsoft.com/office/drawing/2014/main" id="{85E657CE-5B2B-43BB-9074-F1DC3A0C2FEE}"/>
                      </a:ext>
                    </a:extLst>
                  </p:cNvPr>
                  <p:cNvSpPr>
                    <a:spLocks/>
                  </p:cNvSpPr>
                  <p:nvPr/>
                </p:nvSpPr>
                <p:spPr bwMode="auto">
                  <a:xfrm>
                    <a:off x="9920341" y="5364894"/>
                    <a:ext cx="221818" cy="8096"/>
                  </a:xfrm>
                  <a:custGeom>
                    <a:avLst/>
                    <a:gdLst>
                      <a:gd name="T0" fmla="*/ 665 w 678"/>
                      <a:gd name="T1" fmla="*/ 26 h 26"/>
                      <a:gd name="T2" fmla="*/ 665 w 678"/>
                      <a:gd name="T3" fmla="*/ 26 h 26"/>
                      <a:gd name="T4" fmla="*/ 13 w 678"/>
                      <a:gd name="T5" fmla="*/ 26 h 26"/>
                      <a:gd name="T6" fmla="*/ 0 w 678"/>
                      <a:gd name="T7" fmla="*/ 13 h 26"/>
                      <a:gd name="T8" fmla="*/ 13 w 678"/>
                      <a:gd name="T9" fmla="*/ 0 h 26"/>
                      <a:gd name="T10" fmla="*/ 665 w 678"/>
                      <a:gd name="T11" fmla="*/ 0 h 26"/>
                      <a:gd name="T12" fmla="*/ 678 w 678"/>
                      <a:gd name="T13" fmla="*/ 13 h 26"/>
                      <a:gd name="T14" fmla="*/ 665 w 678"/>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6">
                        <a:moveTo>
                          <a:pt x="665" y="26"/>
                        </a:moveTo>
                        <a:lnTo>
                          <a:pt x="665" y="26"/>
                        </a:lnTo>
                        <a:lnTo>
                          <a:pt x="13" y="26"/>
                        </a:lnTo>
                        <a:cubicBezTo>
                          <a:pt x="6" y="26"/>
                          <a:pt x="0" y="20"/>
                          <a:pt x="0" y="13"/>
                        </a:cubicBezTo>
                        <a:cubicBezTo>
                          <a:pt x="0" y="6"/>
                          <a:pt x="6" y="0"/>
                          <a:pt x="13" y="0"/>
                        </a:cubicBezTo>
                        <a:lnTo>
                          <a:pt x="665" y="0"/>
                        </a:lnTo>
                        <a:cubicBezTo>
                          <a:pt x="672" y="0"/>
                          <a:pt x="678" y="6"/>
                          <a:pt x="678" y="13"/>
                        </a:cubicBezTo>
                        <a:cubicBezTo>
                          <a:pt x="678" y="20"/>
                          <a:pt x="672" y="26"/>
                          <a:pt x="665" y="26"/>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62" name="Freeform 222">
                    <a:extLst>
                      <a:ext uri="{FF2B5EF4-FFF2-40B4-BE49-F238E27FC236}">
                        <a16:creationId xmlns:a16="http://schemas.microsoft.com/office/drawing/2014/main" id="{5D7A5ED3-8070-4E59-A142-7FD47127C5D3}"/>
                      </a:ext>
                    </a:extLst>
                  </p:cNvPr>
                  <p:cNvSpPr>
                    <a:spLocks/>
                  </p:cNvSpPr>
                  <p:nvPr/>
                </p:nvSpPr>
                <p:spPr bwMode="auto">
                  <a:xfrm>
                    <a:off x="9920341" y="5413468"/>
                    <a:ext cx="221818" cy="8096"/>
                  </a:xfrm>
                  <a:custGeom>
                    <a:avLst/>
                    <a:gdLst>
                      <a:gd name="T0" fmla="*/ 665 w 678"/>
                      <a:gd name="T1" fmla="*/ 27 h 27"/>
                      <a:gd name="T2" fmla="*/ 665 w 678"/>
                      <a:gd name="T3" fmla="*/ 27 h 27"/>
                      <a:gd name="T4" fmla="*/ 13 w 678"/>
                      <a:gd name="T5" fmla="*/ 27 h 27"/>
                      <a:gd name="T6" fmla="*/ 0 w 678"/>
                      <a:gd name="T7" fmla="*/ 14 h 27"/>
                      <a:gd name="T8" fmla="*/ 13 w 678"/>
                      <a:gd name="T9" fmla="*/ 0 h 27"/>
                      <a:gd name="T10" fmla="*/ 665 w 678"/>
                      <a:gd name="T11" fmla="*/ 0 h 27"/>
                      <a:gd name="T12" fmla="*/ 678 w 678"/>
                      <a:gd name="T13" fmla="*/ 14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4"/>
                        </a:cubicBezTo>
                        <a:cubicBezTo>
                          <a:pt x="0" y="6"/>
                          <a:pt x="6" y="0"/>
                          <a:pt x="13" y="0"/>
                        </a:cubicBezTo>
                        <a:lnTo>
                          <a:pt x="665" y="0"/>
                        </a:lnTo>
                        <a:cubicBezTo>
                          <a:pt x="672" y="0"/>
                          <a:pt x="678" y="6"/>
                          <a:pt x="678" y="14"/>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63" name="Freeform 223">
                    <a:extLst>
                      <a:ext uri="{FF2B5EF4-FFF2-40B4-BE49-F238E27FC236}">
                        <a16:creationId xmlns:a16="http://schemas.microsoft.com/office/drawing/2014/main" id="{956199FE-1CBD-4FA8-B127-C4567ACCD0F5}"/>
                      </a:ext>
                    </a:extLst>
                  </p:cNvPr>
                  <p:cNvSpPr>
                    <a:spLocks/>
                  </p:cNvSpPr>
                  <p:nvPr/>
                </p:nvSpPr>
                <p:spPr bwMode="auto">
                  <a:xfrm>
                    <a:off x="9920341" y="5462041"/>
                    <a:ext cx="221818" cy="9715"/>
                  </a:xfrm>
                  <a:custGeom>
                    <a:avLst/>
                    <a:gdLst>
                      <a:gd name="T0" fmla="*/ 665 w 678"/>
                      <a:gd name="T1" fmla="*/ 27 h 27"/>
                      <a:gd name="T2" fmla="*/ 665 w 678"/>
                      <a:gd name="T3" fmla="*/ 27 h 27"/>
                      <a:gd name="T4" fmla="*/ 13 w 678"/>
                      <a:gd name="T5" fmla="*/ 27 h 27"/>
                      <a:gd name="T6" fmla="*/ 0 w 678"/>
                      <a:gd name="T7" fmla="*/ 13 h 27"/>
                      <a:gd name="T8" fmla="*/ 13 w 678"/>
                      <a:gd name="T9" fmla="*/ 0 h 27"/>
                      <a:gd name="T10" fmla="*/ 665 w 678"/>
                      <a:gd name="T11" fmla="*/ 0 h 27"/>
                      <a:gd name="T12" fmla="*/ 678 w 678"/>
                      <a:gd name="T13" fmla="*/ 13 h 27"/>
                      <a:gd name="T14" fmla="*/ 665 w 678"/>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8" h="27">
                        <a:moveTo>
                          <a:pt x="665" y="27"/>
                        </a:moveTo>
                        <a:lnTo>
                          <a:pt x="665" y="27"/>
                        </a:lnTo>
                        <a:lnTo>
                          <a:pt x="13" y="27"/>
                        </a:lnTo>
                        <a:cubicBezTo>
                          <a:pt x="6" y="27"/>
                          <a:pt x="0" y="21"/>
                          <a:pt x="0" y="13"/>
                        </a:cubicBezTo>
                        <a:cubicBezTo>
                          <a:pt x="0" y="6"/>
                          <a:pt x="6" y="0"/>
                          <a:pt x="13" y="0"/>
                        </a:cubicBezTo>
                        <a:lnTo>
                          <a:pt x="665" y="0"/>
                        </a:lnTo>
                        <a:cubicBezTo>
                          <a:pt x="672" y="0"/>
                          <a:pt x="678" y="6"/>
                          <a:pt x="678" y="13"/>
                        </a:cubicBezTo>
                        <a:cubicBezTo>
                          <a:pt x="678" y="21"/>
                          <a:pt x="672" y="27"/>
                          <a:pt x="665"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64" name="Freeform 224">
                    <a:extLst>
                      <a:ext uri="{FF2B5EF4-FFF2-40B4-BE49-F238E27FC236}">
                        <a16:creationId xmlns:a16="http://schemas.microsoft.com/office/drawing/2014/main" id="{BE5EDACC-0D9D-4FFB-A563-5C4D06C525D0}"/>
                      </a:ext>
                    </a:extLst>
                  </p:cNvPr>
                  <p:cNvSpPr>
                    <a:spLocks/>
                  </p:cNvSpPr>
                  <p:nvPr/>
                </p:nvSpPr>
                <p:spPr bwMode="auto">
                  <a:xfrm>
                    <a:off x="9920340" y="5518710"/>
                    <a:ext cx="219456" cy="9715"/>
                  </a:xfrm>
                  <a:custGeom>
                    <a:avLst/>
                    <a:gdLst>
                      <a:gd name="T0" fmla="*/ 330 w 344"/>
                      <a:gd name="T1" fmla="*/ 27 h 27"/>
                      <a:gd name="T2" fmla="*/ 330 w 344"/>
                      <a:gd name="T3" fmla="*/ 27 h 27"/>
                      <a:gd name="T4" fmla="*/ 13 w 344"/>
                      <a:gd name="T5" fmla="*/ 27 h 27"/>
                      <a:gd name="T6" fmla="*/ 0 w 344"/>
                      <a:gd name="T7" fmla="*/ 14 h 27"/>
                      <a:gd name="T8" fmla="*/ 13 w 344"/>
                      <a:gd name="T9" fmla="*/ 0 h 27"/>
                      <a:gd name="T10" fmla="*/ 330 w 344"/>
                      <a:gd name="T11" fmla="*/ 0 h 27"/>
                      <a:gd name="T12" fmla="*/ 344 w 344"/>
                      <a:gd name="T13" fmla="*/ 14 h 27"/>
                      <a:gd name="T14" fmla="*/ 330 w 34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7">
                        <a:moveTo>
                          <a:pt x="330" y="27"/>
                        </a:moveTo>
                        <a:lnTo>
                          <a:pt x="330" y="27"/>
                        </a:lnTo>
                        <a:lnTo>
                          <a:pt x="13" y="27"/>
                        </a:lnTo>
                        <a:cubicBezTo>
                          <a:pt x="6" y="27"/>
                          <a:pt x="0" y="21"/>
                          <a:pt x="0" y="14"/>
                        </a:cubicBezTo>
                        <a:cubicBezTo>
                          <a:pt x="0" y="6"/>
                          <a:pt x="6" y="0"/>
                          <a:pt x="13" y="0"/>
                        </a:cubicBezTo>
                        <a:lnTo>
                          <a:pt x="330" y="0"/>
                        </a:lnTo>
                        <a:cubicBezTo>
                          <a:pt x="338" y="0"/>
                          <a:pt x="344" y="6"/>
                          <a:pt x="344" y="14"/>
                        </a:cubicBezTo>
                        <a:cubicBezTo>
                          <a:pt x="344" y="21"/>
                          <a:pt x="338" y="27"/>
                          <a:pt x="330"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sp>
                <p:nvSpPr>
                  <p:cNvPr id="565" name="Freeform 217">
                    <a:extLst>
                      <a:ext uri="{FF2B5EF4-FFF2-40B4-BE49-F238E27FC236}">
                        <a16:creationId xmlns:a16="http://schemas.microsoft.com/office/drawing/2014/main" id="{569A5F3A-1B5B-46DC-B144-F74F44EECC77}"/>
                      </a:ext>
                    </a:extLst>
                  </p:cNvPr>
                  <p:cNvSpPr>
                    <a:spLocks/>
                  </p:cNvSpPr>
                  <p:nvPr/>
                </p:nvSpPr>
                <p:spPr bwMode="auto">
                  <a:xfrm>
                    <a:off x="9939770" y="5695192"/>
                    <a:ext cx="335156" cy="9715"/>
                  </a:xfrm>
                  <a:custGeom>
                    <a:avLst/>
                    <a:gdLst>
                      <a:gd name="T0" fmla="*/ 1016 w 1030"/>
                      <a:gd name="T1" fmla="*/ 27 h 27"/>
                      <a:gd name="T2" fmla="*/ 1016 w 1030"/>
                      <a:gd name="T3" fmla="*/ 27 h 27"/>
                      <a:gd name="T4" fmla="*/ 14 w 1030"/>
                      <a:gd name="T5" fmla="*/ 27 h 27"/>
                      <a:gd name="T6" fmla="*/ 0 w 1030"/>
                      <a:gd name="T7" fmla="*/ 13 h 27"/>
                      <a:gd name="T8" fmla="*/ 14 w 1030"/>
                      <a:gd name="T9" fmla="*/ 0 h 27"/>
                      <a:gd name="T10" fmla="*/ 1016 w 1030"/>
                      <a:gd name="T11" fmla="*/ 0 h 27"/>
                      <a:gd name="T12" fmla="*/ 1030 w 1030"/>
                      <a:gd name="T13" fmla="*/ 13 h 27"/>
                      <a:gd name="T14" fmla="*/ 1016 w 1030"/>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0" h="27">
                        <a:moveTo>
                          <a:pt x="1016" y="27"/>
                        </a:moveTo>
                        <a:lnTo>
                          <a:pt x="1016" y="27"/>
                        </a:lnTo>
                        <a:lnTo>
                          <a:pt x="14" y="27"/>
                        </a:lnTo>
                        <a:cubicBezTo>
                          <a:pt x="6" y="27"/>
                          <a:pt x="0" y="21"/>
                          <a:pt x="0" y="13"/>
                        </a:cubicBezTo>
                        <a:cubicBezTo>
                          <a:pt x="0" y="6"/>
                          <a:pt x="6" y="0"/>
                          <a:pt x="14" y="0"/>
                        </a:cubicBezTo>
                        <a:lnTo>
                          <a:pt x="1016" y="0"/>
                        </a:lnTo>
                        <a:cubicBezTo>
                          <a:pt x="1024" y="0"/>
                          <a:pt x="1030" y="6"/>
                          <a:pt x="1030" y="13"/>
                        </a:cubicBezTo>
                        <a:cubicBezTo>
                          <a:pt x="1030" y="21"/>
                          <a:pt x="1024" y="27"/>
                          <a:pt x="1016" y="2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505050"/>
                      </a:solidFill>
                      <a:effectLst/>
                      <a:uLnTx/>
                      <a:uFillTx/>
                      <a:latin typeface="Segoe UI"/>
                      <a:ea typeface="+mn-ea"/>
                      <a:cs typeface="+mn-cs"/>
                    </a:endParaRPr>
                  </a:p>
                </p:txBody>
              </p:sp>
            </p:grpSp>
          </p:grpSp>
        </p:grpSp>
        <p:sp>
          <p:nvSpPr>
            <p:cNvPr id="547" name="TextBox 546">
              <a:extLst>
                <a:ext uri="{FF2B5EF4-FFF2-40B4-BE49-F238E27FC236}">
                  <a16:creationId xmlns:a16="http://schemas.microsoft.com/office/drawing/2014/main" id="{141E6792-54B9-4A8A-995D-D43A887C9B02}"/>
                </a:ext>
              </a:extLst>
            </p:cNvPr>
            <p:cNvSpPr txBox="1"/>
            <p:nvPr/>
          </p:nvSpPr>
          <p:spPr>
            <a:xfrm>
              <a:off x="3882065" y="4520188"/>
              <a:ext cx="705003" cy="270708"/>
            </a:xfrm>
            <a:prstGeom prst="rect">
              <a:avLst/>
            </a:prstGeom>
          </p:spPr>
          <p:txBody>
            <a:bodyPr wrap="none">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058" b="0" i="0" u="none" strike="noStrike" kern="100" cap="none" spc="0" normalizeH="0" baseline="0" noProof="0">
                  <a:ln>
                    <a:noFill/>
                  </a:ln>
                  <a:solidFill>
                    <a:srgbClr val="FFFFFF"/>
                  </a:solidFill>
                  <a:effectLst/>
                  <a:uLnTx/>
                  <a:uFillTx/>
                  <a:latin typeface="Segoe UI"/>
                  <a:ea typeface="ＭＳ Ｐゴシック" charset="0"/>
                  <a:cs typeface="+mn-cs"/>
                </a:rPr>
                <a:t>Policies</a:t>
              </a:r>
            </a:p>
          </p:txBody>
        </p:sp>
      </p:grpSp>
      <p:grpSp>
        <p:nvGrpSpPr>
          <p:cNvPr id="594" name="Group 593">
            <a:extLst>
              <a:ext uri="{FF2B5EF4-FFF2-40B4-BE49-F238E27FC236}">
                <a16:creationId xmlns:a16="http://schemas.microsoft.com/office/drawing/2014/main" id="{1E58F4E4-A6D8-42E5-8156-D0A64EA85E82}"/>
              </a:ext>
            </a:extLst>
          </p:cNvPr>
          <p:cNvGrpSpPr/>
          <p:nvPr/>
        </p:nvGrpSpPr>
        <p:grpSpPr>
          <a:xfrm>
            <a:off x="6418269" y="3656199"/>
            <a:ext cx="885986" cy="1004771"/>
            <a:chOff x="5727971" y="2924092"/>
            <a:chExt cx="1004169" cy="1138799"/>
          </a:xfrm>
        </p:grpSpPr>
        <p:grpSp>
          <p:nvGrpSpPr>
            <p:cNvPr id="595" name="Group 594">
              <a:extLst>
                <a:ext uri="{FF2B5EF4-FFF2-40B4-BE49-F238E27FC236}">
                  <a16:creationId xmlns:a16="http://schemas.microsoft.com/office/drawing/2014/main" id="{5D0FACA6-E01C-40F1-B880-7FC11E179E87}"/>
                </a:ext>
              </a:extLst>
            </p:cNvPr>
            <p:cNvGrpSpPr/>
            <p:nvPr/>
          </p:nvGrpSpPr>
          <p:grpSpPr>
            <a:xfrm>
              <a:off x="5727971" y="2924092"/>
              <a:ext cx="729430" cy="562554"/>
              <a:chOff x="5199063" y="3544889"/>
              <a:chExt cx="673100" cy="519112"/>
            </a:xfrm>
            <a:solidFill>
              <a:srgbClr val="FFFFFF"/>
            </a:solidFill>
          </p:grpSpPr>
          <p:sp>
            <p:nvSpPr>
              <p:cNvPr id="597" name="Freeform 160">
                <a:extLst>
                  <a:ext uri="{FF2B5EF4-FFF2-40B4-BE49-F238E27FC236}">
                    <a16:creationId xmlns:a16="http://schemas.microsoft.com/office/drawing/2014/main" id="{06463D55-8CEE-4A82-A9FE-E53B2B0B2B0A}"/>
                  </a:ext>
                </a:extLst>
              </p:cNvPr>
              <p:cNvSpPr>
                <a:spLocks noEditPoints="1"/>
              </p:cNvSpPr>
              <p:nvPr/>
            </p:nvSpPr>
            <p:spPr bwMode="auto">
              <a:xfrm>
                <a:off x="5426075" y="3614739"/>
                <a:ext cx="196850" cy="196850"/>
              </a:xfrm>
              <a:custGeom>
                <a:avLst/>
                <a:gdLst>
                  <a:gd name="T0" fmla="*/ 329 w 720"/>
                  <a:gd name="T1" fmla="*/ 433 h 720"/>
                  <a:gd name="T2" fmla="*/ 433 w 720"/>
                  <a:gd name="T3" fmla="*/ 330 h 720"/>
                  <a:gd name="T4" fmla="*/ 330 w 720"/>
                  <a:gd name="T5" fmla="*/ 287 h 720"/>
                  <a:gd name="T6" fmla="*/ 329 w 720"/>
                  <a:gd name="T7" fmla="*/ 433 h 720"/>
                  <a:gd name="T8" fmla="*/ 360 w 720"/>
                  <a:gd name="T9" fmla="*/ 466 h 720"/>
                  <a:gd name="T10" fmla="*/ 319 w 720"/>
                  <a:gd name="T11" fmla="*/ 458 h 720"/>
                  <a:gd name="T12" fmla="*/ 262 w 720"/>
                  <a:gd name="T13" fmla="*/ 319 h 720"/>
                  <a:gd name="T14" fmla="*/ 401 w 720"/>
                  <a:gd name="T15" fmla="*/ 263 h 720"/>
                  <a:gd name="T16" fmla="*/ 458 w 720"/>
                  <a:gd name="T17" fmla="*/ 401 h 720"/>
                  <a:gd name="T18" fmla="*/ 322 w 720"/>
                  <a:gd name="T19" fmla="*/ 613 h 720"/>
                  <a:gd name="T20" fmla="*/ 395 w 720"/>
                  <a:gd name="T21" fmla="*/ 613 h 720"/>
                  <a:gd name="T22" fmla="*/ 519 w 720"/>
                  <a:gd name="T23" fmla="*/ 665 h 720"/>
                  <a:gd name="T24" fmla="*/ 563 w 720"/>
                  <a:gd name="T25" fmla="*/ 515 h 720"/>
                  <a:gd name="T26" fmla="*/ 688 w 720"/>
                  <a:gd name="T27" fmla="*/ 463 h 720"/>
                  <a:gd name="T28" fmla="*/ 613 w 720"/>
                  <a:gd name="T29" fmla="*/ 326 h 720"/>
                  <a:gd name="T30" fmla="*/ 665 w 720"/>
                  <a:gd name="T31" fmla="*/ 201 h 720"/>
                  <a:gd name="T32" fmla="*/ 514 w 720"/>
                  <a:gd name="T33" fmla="*/ 157 h 720"/>
                  <a:gd name="T34" fmla="*/ 463 w 720"/>
                  <a:gd name="T35" fmla="*/ 32 h 720"/>
                  <a:gd name="T36" fmla="*/ 325 w 720"/>
                  <a:gd name="T37" fmla="*/ 107 h 720"/>
                  <a:gd name="T38" fmla="*/ 201 w 720"/>
                  <a:gd name="T39" fmla="*/ 55 h 720"/>
                  <a:gd name="T40" fmla="*/ 157 w 720"/>
                  <a:gd name="T41" fmla="*/ 206 h 720"/>
                  <a:gd name="T42" fmla="*/ 32 w 720"/>
                  <a:gd name="T43" fmla="*/ 257 h 720"/>
                  <a:gd name="T44" fmla="*/ 107 w 720"/>
                  <a:gd name="T45" fmla="*/ 395 h 720"/>
                  <a:gd name="T46" fmla="*/ 55 w 720"/>
                  <a:gd name="T47" fmla="*/ 519 h 720"/>
                  <a:gd name="T48" fmla="*/ 205 w 720"/>
                  <a:gd name="T49" fmla="*/ 564 h 720"/>
                  <a:gd name="T50" fmla="*/ 257 w 720"/>
                  <a:gd name="T51" fmla="*/ 688 h 720"/>
                  <a:gd name="T52" fmla="*/ 264 w 720"/>
                  <a:gd name="T53" fmla="*/ 720 h 720"/>
                  <a:gd name="T54" fmla="*/ 172 w 720"/>
                  <a:gd name="T55" fmla="*/ 681 h 720"/>
                  <a:gd name="T56" fmla="*/ 144 w 720"/>
                  <a:gd name="T57" fmla="*/ 540 h 720"/>
                  <a:gd name="T58" fmla="*/ 0 w 720"/>
                  <a:gd name="T59" fmla="*/ 455 h 720"/>
                  <a:gd name="T60" fmla="*/ 81 w 720"/>
                  <a:gd name="T61" fmla="*/ 335 h 720"/>
                  <a:gd name="T62" fmla="*/ 39 w 720"/>
                  <a:gd name="T63" fmla="*/ 172 h 720"/>
                  <a:gd name="T64" fmla="*/ 181 w 720"/>
                  <a:gd name="T65" fmla="*/ 144 h 720"/>
                  <a:gd name="T66" fmla="*/ 266 w 720"/>
                  <a:gd name="T67" fmla="*/ 0 h 720"/>
                  <a:gd name="T68" fmla="*/ 386 w 720"/>
                  <a:gd name="T69" fmla="*/ 81 h 720"/>
                  <a:gd name="T70" fmla="*/ 548 w 720"/>
                  <a:gd name="T71" fmla="*/ 39 h 720"/>
                  <a:gd name="T72" fmla="*/ 576 w 720"/>
                  <a:gd name="T73" fmla="*/ 181 h 720"/>
                  <a:gd name="T74" fmla="*/ 720 w 720"/>
                  <a:gd name="T75" fmla="*/ 266 h 720"/>
                  <a:gd name="T76" fmla="*/ 639 w 720"/>
                  <a:gd name="T77" fmla="*/ 386 h 720"/>
                  <a:gd name="T78" fmla="*/ 681 w 720"/>
                  <a:gd name="T79" fmla="*/ 548 h 720"/>
                  <a:gd name="T80" fmla="*/ 539 w 720"/>
                  <a:gd name="T81" fmla="*/ 576 h 720"/>
                  <a:gd name="T82" fmla="*/ 454 w 720"/>
                  <a:gd name="T83" fmla="*/ 720 h 720"/>
                  <a:gd name="T84" fmla="*/ 334 w 720"/>
                  <a:gd name="T85" fmla="*/ 64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0" h="720">
                    <a:moveTo>
                      <a:pt x="329" y="433"/>
                    </a:moveTo>
                    <a:lnTo>
                      <a:pt x="329" y="433"/>
                    </a:lnTo>
                    <a:cubicBezTo>
                      <a:pt x="369" y="450"/>
                      <a:pt x="416" y="431"/>
                      <a:pt x="433" y="391"/>
                    </a:cubicBezTo>
                    <a:cubicBezTo>
                      <a:pt x="441" y="372"/>
                      <a:pt x="441" y="350"/>
                      <a:pt x="433" y="330"/>
                    </a:cubicBezTo>
                    <a:cubicBezTo>
                      <a:pt x="425" y="311"/>
                      <a:pt x="410" y="295"/>
                      <a:pt x="391" y="287"/>
                    </a:cubicBezTo>
                    <a:cubicBezTo>
                      <a:pt x="371" y="279"/>
                      <a:pt x="350" y="279"/>
                      <a:pt x="330" y="287"/>
                    </a:cubicBezTo>
                    <a:cubicBezTo>
                      <a:pt x="310" y="295"/>
                      <a:pt x="295" y="310"/>
                      <a:pt x="287" y="329"/>
                    </a:cubicBezTo>
                    <a:cubicBezTo>
                      <a:pt x="270" y="370"/>
                      <a:pt x="289" y="416"/>
                      <a:pt x="329" y="433"/>
                    </a:cubicBezTo>
                    <a:lnTo>
                      <a:pt x="329" y="433"/>
                    </a:lnTo>
                    <a:close/>
                    <a:moveTo>
                      <a:pt x="360" y="466"/>
                    </a:moveTo>
                    <a:lnTo>
                      <a:pt x="360" y="466"/>
                    </a:lnTo>
                    <a:cubicBezTo>
                      <a:pt x="346" y="466"/>
                      <a:pt x="332" y="464"/>
                      <a:pt x="319" y="458"/>
                    </a:cubicBezTo>
                    <a:lnTo>
                      <a:pt x="319" y="458"/>
                    </a:lnTo>
                    <a:cubicBezTo>
                      <a:pt x="265" y="435"/>
                      <a:pt x="240" y="373"/>
                      <a:pt x="262" y="319"/>
                    </a:cubicBezTo>
                    <a:cubicBezTo>
                      <a:pt x="273" y="293"/>
                      <a:pt x="294" y="273"/>
                      <a:pt x="320" y="262"/>
                    </a:cubicBezTo>
                    <a:cubicBezTo>
                      <a:pt x="346" y="251"/>
                      <a:pt x="375" y="252"/>
                      <a:pt x="401" y="263"/>
                    </a:cubicBezTo>
                    <a:cubicBezTo>
                      <a:pt x="427" y="274"/>
                      <a:pt x="447" y="294"/>
                      <a:pt x="458" y="320"/>
                    </a:cubicBezTo>
                    <a:cubicBezTo>
                      <a:pt x="469" y="347"/>
                      <a:pt x="469" y="375"/>
                      <a:pt x="458" y="401"/>
                    </a:cubicBezTo>
                    <a:cubicBezTo>
                      <a:pt x="441" y="442"/>
                      <a:pt x="401" y="466"/>
                      <a:pt x="360" y="466"/>
                    </a:cubicBezTo>
                    <a:close/>
                    <a:moveTo>
                      <a:pt x="322" y="613"/>
                    </a:moveTo>
                    <a:lnTo>
                      <a:pt x="322" y="613"/>
                    </a:lnTo>
                    <a:lnTo>
                      <a:pt x="395" y="613"/>
                    </a:lnTo>
                    <a:lnTo>
                      <a:pt x="462" y="688"/>
                    </a:lnTo>
                    <a:lnTo>
                      <a:pt x="519" y="665"/>
                    </a:lnTo>
                    <a:lnTo>
                      <a:pt x="512" y="566"/>
                    </a:lnTo>
                    <a:lnTo>
                      <a:pt x="563" y="515"/>
                    </a:lnTo>
                    <a:lnTo>
                      <a:pt x="664" y="520"/>
                    </a:lnTo>
                    <a:lnTo>
                      <a:pt x="688" y="463"/>
                    </a:lnTo>
                    <a:lnTo>
                      <a:pt x="613" y="398"/>
                    </a:lnTo>
                    <a:lnTo>
                      <a:pt x="613" y="326"/>
                    </a:lnTo>
                    <a:lnTo>
                      <a:pt x="688" y="259"/>
                    </a:lnTo>
                    <a:lnTo>
                      <a:pt x="665" y="201"/>
                    </a:lnTo>
                    <a:lnTo>
                      <a:pt x="565" y="208"/>
                    </a:lnTo>
                    <a:lnTo>
                      <a:pt x="514" y="157"/>
                    </a:lnTo>
                    <a:lnTo>
                      <a:pt x="520" y="56"/>
                    </a:lnTo>
                    <a:lnTo>
                      <a:pt x="463" y="32"/>
                    </a:lnTo>
                    <a:lnTo>
                      <a:pt x="398" y="108"/>
                    </a:lnTo>
                    <a:lnTo>
                      <a:pt x="325" y="107"/>
                    </a:lnTo>
                    <a:lnTo>
                      <a:pt x="258" y="32"/>
                    </a:lnTo>
                    <a:lnTo>
                      <a:pt x="201" y="55"/>
                    </a:lnTo>
                    <a:lnTo>
                      <a:pt x="208" y="155"/>
                    </a:lnTo>
                    <a:lnTo>
                      <a:pt x="157" y="206"/>
                    </a:lnTo>
                    <a:lnTo>
                      <a:pt x="56" y="200"/>
                    </a:lnTo>
                    <a:lnTo>
                      <a:pt x="32" y="257"/>
                    </a:lnTo>
                    <a:lnTo>
                      <a:pt x="107" y="322"/>
                    </a:lnTo>
                    <a:lnTo>
                      <a:pt x="107" y="395"/>
                    </a:lnTo>
                    <a:lnTo>
                      <a:pt x="32" y="462"/>
                    </a:lnTo>
                    <a:lnTo>
                      <a:pt x="55" y="519"/>
                    </a:lnTo>
                    <a:lnTo>
                      <a:pt x="155" y="512"/>
                    </a:lnTo>
                    <a:lnTo>
                      <a:pt x="205" y="564"/>
                    </a:lnTo>
                    <a:lnTo>
                      <a:pt x="200" y="664"/>
                    </a:lnTo>
                    <a:lnTo>
                      <a:pt x="257" y="688"/>
                    </a:lnTo>
                    <a:lnTo>
                      <a:pt x="322" y="613"/>
                    </a:lnTo>
                    <a:close/>
                    <a:moveTo>
                      <a:pt x="264" y="720"/>
                    </a:moveTo>
                    <a:lnTo>
                      <a:pt x="264" y="720"/>
                    </a:lnTo>
                    <a:lnTo>
                      <a:pt x="172" y="681"/>
                    </a:lnTo>
                    <a:lnTo>
                      <a:pt x="178" y="574"/>
                    </a:lnTo>
                    <a:lnTo>
                      <a:pt x="144" y="540"/>
                    </a:lnTo>
                    <a:lnTo>
                      <a:pt x="38" y="547"/>
                    </a:lnTo>
                    <a:lnTo>
                      <a:pt x="0" y="455"/>
                    </a:lnTo>
                    <a:lnTo>
                      <a:pt x="80" y="383"/>
                    </a:lnTo>
                    <a:lnTo>
                      <a:pt x="81" y="335"/>
                    </a:lnTo>
                    <a:lnTo>
                      <a:pt x="0" y="265"/>
                    </a:lnTo>
                    <a:lnTo>
                      <a:pt x="39" y="172"/>
                    </a:lnTo>
                    <a:lnTo>
                      <a:pt x="146" y="178"/>
                    </a:lnTo>
                    <a:lnTo>
                      <a:pt x="181" y="144"/>
                    </a:lnTo>
                    <a:lnTo>
                      <a:pt x="173" y="38"/>
                    </a:lnTo>
                    <a:lnTo>
                      <a:pt x="266" y="0"/>
                    </a:lnTo>
                    <a:lnTo>
                      <a:pt x="337" y="81"/>
                    </a:lnTo>
                    <a:lnTo>
                      <a:pt x="386" y="81"/>
                    </a:lnTo>
                    <a:lnTo>
                      <a:pt x="456" y="0"/>
                    </a:lnTo>
                    <a:lnTo>
                      <a:pt x="548" y="39"/>
                    </a:lnTo>
                    <a:lnTo>
                      <a:pt x="542" y="146"/>
                    </a:lnTo>
                    <a:lnTo>
                      <a:pt x="576" y="181"/>
                    </a:lnTo>
                    <a:lnTo>
                      <a:pt x="682" y="173"/>
                    </a:lnTo>
                    <a:lnTo>
                      <a:pt x="720" y="266"/>
                    </a:lnTo>
                    <a:lnTo>
                      <a:pt x="640" y="338"/>
                    </a:lnTo>
                    <a:lnTo>
                      <a:pt x="639" y="386"/>
                    </a:lnTo>
                    <a:lnTo>
                      <a:pt x="720" y="456"/>
                    </a:lnTo>
                    <a:lnTo>
                      <a:pt x="681" y="548"/>
                    </a:lnTo>
                    <a:lnTo>
                      <a:pt x="574" y="542"/>
                    </a:lnTo>
                    <a:lnTo>
                      <a:pt x="539" y="576"/>
                    </a:lnTo>
                    <a:lnTo>
                      <a:pt x="547" y="682"/>
                    </a:lnTo>
                    <a:lnTo>
                      <a:pt x="454" y="720"/>
                    </a:lnTo>
                    <a:lnTo>
                      <a:pt x="383" y="640"/>
                    </a:lnTo>
                    <a:lnTo>
                      <a:pt x="334" y="640"/>
                    </a:lnTo>
                    <a:lnTo>
                      <a:pt x="264" y="720"/>
                    </a:ln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598" name="Freeform 161">
                <a:extLst>
                  <a:ext uri="{FF2B5EF4-FFF2-40B4-BE49-F238E27FC236}">
                    <a16:creationId xmlns:a16="http://schemas.microsoft.com/office/drawing/2014/main" id="{1580C000-631D-431D-8C28-4BC441B6C718}"/>
                  </a:ext>
                </a:extLst>
              </p:cNvPr>
              <p:cNvSpPr>
                <a:spLocks noEditPoints="1"/>
              </p:cNvSpPr>
              <p:nvPr/>
            </p:nvSpPr>
            <p:spPr bwMode="auto">
              <a:xfrm>
                <a:off x="5589588" y="3744914"/>
                <a:ext cx="138113" cy="138113"/>
              </a:xfrm>
              <a:custGeom>
                <a:avLst/>
                <a:gdLst>
                  <a:gd name="T0" fmla="*/ 253 w 505"/>
                  <a:gd name="T1" fmla="*/ 202 h 505"/>
                  <a:gd name="T2" fmla="*/ 233 w 505"/>
                  <a:gd name="T3" fmla="*/ 299 h 505"/>
                  <a:gd name="T4" fmla="*/ 272 w 505"/>
                  <a:gd name="T5" fmla="*/ 299 h 505"/>
                  <a:gd name="T6" fmla="*/ 272 w 505"/>
                  <a:gd name="T7" fmla="*/ 206 h 505"/>
                  <a:gd name="T8" fmla="*/ 253 w 505"/>
                  <a:gd name="T9" fmla="*/ 329 h 505"/>
                  <a:gd name="T10" fmla="*/ 223 w 505"/>
                  <a:gd name="T11" fmla="*/ 323 h 505"/>
                  <a:gd name="T12" fmla="*/ 283 w 505"/>
                  <a:gd name="T13" fmla="*/ 181 h 505"/>
                  <a:gd name="T14" fmla="*/ 282 w 505"/>
                  <a:gd name="T15" fmla="*/ 324 h 505"/>
                  <a:gd name="T16" fmla="*/ 225 w 505"/>
                  <a:gd name="T17" fmla="*/ 422 h 505"/>
                  <a:gd name="T18" fmla="*/ 279 w 505"/>
                  <a:gd name="T19" fmla="*/ 422 h 505"/>
                  <a:gd name="T20" fmla="*/ 358 w 505"/>
                  <a:gd name="T21" fmla="*/ 459 h 505"/>
                  <a:gd name="T22" fmla="*/ 391 w 505"/>
                  <a:gd name="T23" fmla="*/ 354 h 505"/>
                  <a:gd name="T24" fmla="*/ 473 w 505"/>
                  <a:gd name="T25" fmla="*/ 324 h 505"/>
                  <a:gd name="T26" fmla="*/ 423 w 505"/>
                  <a:gd name="T27" fmla="*/ 227 h 505"/>
                  <a:gd name="T28" fmla="*/ 460 w 505"/>
                  <a:gd name="T29" fmla="*/ 147 h 505"/>
                  <a:gd name="T30" fmla="*/ 355 w 505"/>
                  <a:gd name="T31" fmla="*/ 114 h 505"/>
                  <a:gd name="T32" fmla="*/ 325 w 505"/>
                  <a:gd name="T33" fmla="*/ 32 h 505"/>
                  <a:gd name="T34" fmla="*/ 227 w 505"/>
                  <a:gd name="T35" fmla="*/ 82 h 505"/>
                  <a:gd name="T36" fmla="*/ 148 w 505"/>
                  <a:gd name="T37" fmla="*/ 45 h 505"/>
                  <a:gd name="T38" fmla="*/ 114 w 505"/>
                  <a:gd name="T39" fmla="*/ 150 h 505"/>
                  <a:gd name="T40" fmla="*/ 32 w 505"/>
                  <a:gd name="T41" fmla="*/ 180 h 505"/>
                  <a:gd name="T42" fmla="*/ 83 w 505"/>
                  <a:gd name="T43" fmla="*/ 278 h 505"/>
                  <a:gd name="T44" fmla="*/ 46 w 505"/>
                  <a:gd name="T45" fmla="*/ 357 h 505"/>
                  <a:gd name="T46" fmla="*/ 151 w 505"/>
                  <a:gd name="T47" fmla="*/ 391 h 505"/>
                  <a:gd name="T48" fmla="*/ 181 w 505"/>
                  <a:gd name="T49" fmla="*/ 473 h 505"/>
                  <a:gd name="T50" fmla="*/ 188 w 505"/>
                  <a:gd name="T51" fmla="*/ 505 h 505"/>
                  <a:gd name="T52" fmla="*/ 119 w 505"/>
                  <a:gd name="T53" fmla="*/ 476 h 505"/>
                  <a:gd name="T54" fmla="*/ 103 w 505"/>
                  <a:gd name="T55" fmla="*/ 380 h 505"/>
                  <a:gd name="T56" fmla="*/ 0 w 505"/>
                  <a:gd name="T57" fmla="*/ 316 h 505"/>
                  <a:gd name="T58" fmla="*/ 56 w 505"/>
                  <a:gd name="T59" fmla="*/ 236 h 505"/>
                  <a:gd name="T60" fmla="*/ 29 w 505"/>
                  <a:gd name="T61" fmla="*/ 119 h 505"/>
                  <a:gd name="T62" fmla="*/ 125 w 505"/>
                  <a:gd name="T63" fmla="*/ 102 h 505"/>
                  <a:gd name="T64" fmla="*/ 189 w 505"/>
                  <a:gd name="T65" fmla="*/ 0 h 505"/>
                  <a:gd name="T66" fmla="*/ 269 w 505"/>
                  <a:gd name="T67" fmla="*/ 56 h 505"/>
                  <a:gd name="T68" fmla="*/ 386 w 505"/>
                  <a:gd name="T69" fmla="*/ 29 h 505"/>
                  <a:gd name="T70" fmla="*/ 403 w 505"/>
                  <a:gd name="T71" fmla="*/ 125 h 505"/>
                  <a:gd name="T72" fmla="*/ 505 w 505"/>
                  <a:gd name="T73" fmla="*/ 189 h 505"/>
                  <a:gd name="T74" fmla="*/ 449 w 505"/>
                  <a:gd name="T75" fmla="*/ 268 h 505"/>
                  <a:gd name="T76" fmla="*/ 476 w 505"/>
                  <a:gd name="T77" fmla="*/ 386 h 505"/>
                  <a:gd name="T78" fmla="*/ 381 w 505"/>
                  <a:gd name="T79" fmla="*/ 402 h 505"/>
                  <a:gd name="T80" fmla="*/ 317 w 505"/>
                  <a:gd name="T81" fmla="*/ 505 h 505"/>
                  <a:gd name="T82" fmla="*/ 237 w 505"/>
                  <a:gd name="T83" fmla="*/ 449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05" h="505">
                    <a:moveTo>
                      <a:pt x="253" y="202"/>
                    </a:moveTo>
                    <a:lnTo>
                      <a:pt x="253" y="202"/>
                    </a:lnTo>
                    <a:cubicBezTo>
                      <a:pt x="233" y="202"/>
                      <a:pt x="215" y="213"/>
                      <a:pt x="206" y="233"/>
                    </a:cubicBezTo>
                    <a:cubicBezTo>
                      <a:pt x="196" y="258"/>
                      <a:pt x="208" y="288"/>
                      <a:pt x="233" y="299"/>
                    </a:cubicBezTo>
                    <a:lnTo>
                      <a:pt x="233" y="299"/>
                    </a:lnTo>
                    <a:cubicBezTo>
                      <a:pt x="246" y="304"/>
                      <a:pt x="259" y="304"/>
                      <a:pt x="272" y="299"/>
                    </a:cubicBezTo>
                    <a:cubicBezTo>
                      <a:pt x="284" y="294"/>
                      <a:pt x="294" y="284"/>
                      <a:pt x="299" y="272"/>
                    </a:cubicBezTo>
                    <a:cubicBezTo>
                      <a:pt x="310" y="246"/>
                      <a:pt x="298" y="217"/>
                      <a:pt x="272" y="206"/>
                    </a:cubicBezTo>
                    <a:cubicBezTo>
                      <a:pt x="266" y="203"/>
                      <a:pt x="259" y="202"/>
                      <a:pt x="253" y="202"/>
                    </a:cubicBezTo>
                    <a:close/>
                    <a:moveTo>
                      <a:pt x="253" y="329"/>
                    </a:moveTo>
                    <a:lnTo>
                      <a:pt x="253" y="329"/>
                    </a:lnTo>
                    <a:cubicBezTo>
                      <a:pt x="243" y="329"/>
                      <a:pt x="233" y="327"/>
                      <a:pt x="223" y="323"/>
                    </a:cubicBezTo>
                    <a:cubicBezTo>
                      <a:pt x="184" y="307"/>
                      <a:pt x="165" y="261"/>
                      <a:pt x="182" y="222"/>
                    </a:cubicBezTo>
                    <a:cubicBezTo>
                      <a:pt x="198" y="183"/>
                      <a:pt x="244" y="165"/>
                      <a:pt x="283" y="181"/>
                    </a:cubicBezTo>
                    <a:cubicBezTo>
                      <a:pt x="322" y="198"/>
                      <a:pt x="340" y="243"/>
                      <a:pt x="324" y="282"/>
                    </a:cubicBezTo>
                    <a:cubicBezTo>
                      <a:pt x="316" y="301"/>
                      <a:pt x="301" y="316"/>
                      <a:pt x="282" y="324"/>
                    </a:cubicBezTo>
                    <a:cubicBezTo>
                      <a:pt x="272" y="327"/>
                      <a:pt x="263" y="329"/>
                      <a:pt x="253" y="329"/>
                    </a:cubicBezTo>
                    <a:close/>
                    <a:moveTo>
                      <a:pt x="225" y="422"/>
                    </a:moveTo>
                    <a:lnTo>
                      <a:pt x="225" y="422"/>
                    </a:lnTo>
                    <a:lnTo>
                      <a:pt x="279" y="422"/>
                    </a:lnTo>
                    <a:lnTo>
                      <a:pt x="324" y="473"/>
                    </a:lnTo>
                    <a:lnTo>
                      <a:pt x="358" y="459"/>
                    </a:lnTo>
                    <a:lnTo>
                      <a:pt x="353" y="392"/>
                    </a:lnTo>
                    <a:lnTo>
                      <a:pt x="391" y="354"/>
                    </a:lnTo>
                    <a:lnTo>
                      <a:pt x="459" y="358"/>
                    </a:lnTo>
                    <a:lnTo>
                      <a:pt x="473" y="324"/>
                    </a:lnTo>
                    <a:lnTo>
                      <a:pt x="422" y="280"/>
                    </a:lnTo>
                    <a:lnTo>
                      <a:pt x="423" y="227"/>
                    </a:lnTo>
                    <a:lnTo>
                      <a:pt x="474" y="181"/>
                    </a:lnTo>
                    <a:lnTo>
                      <a:pt x="460" y="147"/>
                    </a:lnTo>
                    <a:lnTo>
                      <a:pt x="393" y="152"/>
                    </a:lnTo>
                    <a:lnTo>
                      <a:pt x="355" y="114"/>
                    </a:lnTo>
                    <a:lnTo>
                      <a:pt x="359" y="46"/>
                    </a:lnTo>
                    <a:lnTo>
                      <a:pt x="325" y="32"/>
                    </a:lnTo>
                    <a:lnTo>
                      <a:pt x="281" y="83"/>
                    </a:lnTo>
                    <a:lnTo>
                      <a:pt x="227" y="82"/>
                    </a:lnTo>
                    <a:lnTo>
                      <a:pt x="182" y="32"/>
                    </a:lnTo>
                    <a:lnTo>
                      <a:pt x="148" y="45"/>
                    </a:lnTo>
                    <a:lnTo>
                      <a:pt x="153" y="113"/>
                    </a:lnTo>
                    <a:lnTo>
                      <a:pt x="114" y="150"/>
                    </a:lnTo>
                    <a:lnTo>
                      <a:pt x="46" y="146"/>
                    </a:lnTo>
                    <a:lnTo>
                      <a:pt x="32" y="180"/>
                    </a:lnTo>
                    <a:lnTo>
                      <a:pt x="83" y="224"/>
                    </a:lnTo>
                    <a:lnTo>
                      <a:pt x="83" y="278"/>
                    </a:lnTo>
                    <a:lnTo>
                      <a:pt x="32" y="323"/>
                    </a:lnTo>
                    <a:lnTo>
                      <a:pt x="46" y="357"/>
                    </a:lnTo>
                    <a:lnTo>
                      <a:pt x="113" y="353"/>
                    </a:lnTo>
                    <a:lnTo>
                      <a:pt x="151" y="391"/>
                    </a:lnTo>
                    <a:lnTo>
                      <a:pt x="147" y="459"/>
                    </a:lnTo>
                    <a:lnTo>
                      <a:pt x="181" y="473"/>
                    </a:lnTo>
                    <a:lnTo>
                      <a:pt x="225" y="422"/>
                    </a:lnTo>
                    <a:close/>
                    <a:moveTo>
                      <a:pt x="188" y="505"/>
                    </a:moveTo>
                    <a:lnTo>
                      <a:pt x="188" y="505"/>
                    </a:lnTo>
                    <a:lnTo>
                      <a:pt x="119" y="476"/>
                    </a:lnTo>
                    <a:lnTo>
                      <a:pt x="123" y="401"/>
                    </a:lnTo>
                    <a:lnTo>
                      <a:pt x="103" y="380"/>
                    </a:lnTo>
                    <a:lnTo>
                      <a:pt x="28" y="385"/>
                    </a:lnTo>
                    <a:lnTo>
                      <a:pt x="0" y="316"/>
                    </a:lnTo>
                    <a:lnTo>
                      <a:pt x="56" y="266"/>
                    </a:lnTo>
                    <a:lnTo>
                      <a:pt x="56" y="236"/>
                    </a:lnTo>
                    <a:lnTo>
                      <a:pt x="0" y="188"/>
                    </a:lnTo>
                    <a:lnTo>
                      <a:pt x="29" y="119"/>
                    </a:lnTo>
                    <a:lnTo>
                      <a:pt x="104" y="123"/>
                    </a:lnTo>
                    <a:lnTo>
                      <a:pt x="125" y="102"/>
                    </a:lnTo>
                    <a:lnTo>
                      <a:pt x="120" y="28"/>
                    </a:lnTo>
                    <a:lnTo>
                      <a:pt x="189" y="0"/>
                    </a:lnTo>
                    <a:lnTo>
                      <a:pt x="239" y="56"/>
                    </a:lnTo>
                    <a:lnTo>
                      <a:pt x="269" y="56"/>
                    </a:lnTo>
                    <a:lnTo>
                      <a:pt x="317" y="0"/>
                    </a:lnTo>
                    <a:lnTo>
                      <a:pt x="386" y="29"/>
                    </a:lnTo>
                    <a:lnTo>
                      <a:pt x="382" y="104"/>
                    </a:lnTo>
                    <a:lnTo>
                      <a:pt x="403" y="125"/>
                    </a:lnTo>
                    <a:lnTo>
                      <a:pt x="477" y="119"/>
                    </a:lnTo>
                    <a:lnTo>
                      <a:pt x="505" y="189"/>
                    </a:lnTo>
                    <a:lnTo>
                      <a:pt x="449" y="239"/>
                    </a:lnTo>
                    <a:lnTo>
                      <a:pt x="449" y="268"/>
                    </a:lnTo>
                    <a:lnTo>
                      <a:pt x="505" y="317"/>
                    </a:lnTo>
                    <a:lnTo>
                      <a:pt x="476" y="386"/>
                    </a:lnTo>
                    <a:lnTo>
                      <a:pt x="402" y="382"/>
                    </a:lnTo>
                    <a:lnTo>
                      <a:pt x="381" y="402"/>
                    </a:lnTo>
                    <a:lnTo>
                      <a:pt x="386" y="477"/>
                    </a:lnTo>
                    <a:lnTo>
                      <a:pt x="317" y="505"/>
                    </a:lnTo>
                    <a:lnTo>
                      <a:pt x="267" y="449"/>
                    </a:lnTo>
                    <a:lnTo>
                      <a:pt x="237" y="449"/>
                    </a:lnTo>
                    <a:lnTo>
                      <a:pt x="188" y="505"/>
                    </a:ln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599" name="Freeform 162">
                <a:extLst>
                  <a:ext uri="{FF2B5EF4-FFF2-40B4-BE49-F238E27FC236}">
                    <a16:creationId xmlns:a16="http://schemas.microsoft.com/office/drawing/2014/main" id="{087E9CCD-F814-4405-A402-A8C29BD09402}"/>
                  </a:ext>
                </a:extLst>
              </p:cNvPr>
              <p:cNvSpPr>
                <a:spLocks/>
              </p:cNvSpPr>
              <p:nvPr/>
            </p:nvSpPr>
            <p:spPr bwMode="auto">
              <a:xfrm>
                <a:off x="5281613" y="3752851"/>
                <a:ext cx="201613" cy="201613"/>
              </a:xfrm>
              <a:custGeom>
                <a:avLst/>
                <a:gdLst>
                  <a:gd name="T0" fmla="*/ 457 w 738"/>
                  <a:gd name="T1" fmla="*/ 606 h 738"/>
                  <a:gd name="T2" fmla="*/ 401 w 738"/>
                  <a:gd name="T3" fmla="*/ 711 h 738"/>
                  <a:gd name="T4" fmla="*/ 306 w 738"/>
                  <a:gd name="T5" fmla="*/ 616 h 738"/>
                  <a:gd name="T6" fmla="*/ 150 w 738"/>
                  <a:gd name="T7" fmla="*/ 634 h 738"/>
                  <a:gd name="T8" fmla="*/ 149 w 738"/>
                  <a:gd name="T9" fmla="*/ 499 h 738"/>
                  <a:gd name="T10" fmla="*/ 27 w 738"/>
                  <a:gd name="T11" fmla="*/ 401 h 738"/>
                  <a:gd name="T12" fmla="*/ 121 w 738"/>
                  <a:gd name="T13" fmla="*/ 305 h 738"/>
                  <a:gd name="T14" fmla="*/ 104 w 738"/>
                  <a:gd name="T15" fmla="*/ 150 h 738"/>
                  <a:gd name="T16" fmla="*/ 239 w 738"/>
                  <a:gd name="T17" fmla="*/ 149 h 738"/>
                  <a:gd name="T18" fmla="*/ 337 w 738"/>
                  <a:gd name="T19" fmla="*/ 26 h 738"/>
                  <a:gd name="T20" fmla="*/ 432 w 738"/>
                  <a:gd name="T21" fmla="*/ 121 h 738"/>
                  <a:gd name="T22" fmla="*/ 588 w 738"/>
                  <a:gd name="T23" fmla="*/ 104 h 738"/>
                  <a:gd name="T24" fmla="*/ 589 w 738"/>
                  <a:gd name="T25" fmla="*/ 239 h 738"/>
                  <a:gd name="T26" fmla="*/ 711 w 738"/>
                  <a:gd name="T27" fmla="*/ 336 h 738"/>
                  <a:gd name="T28" fmla="*/ 616 w 738"/>
                  <a:gd name="T29" fmla="*/ 432 h 738"/>
                  <a:gd name="T30" fmla="*/ 616 w 738"/>
                  <a:gd name="T31" fmla="*/ 467 h 738"/>
                  <a:gd name="T32" fmla="*/ 637 w 738"/>
                  <a:gd name="T33" fmla="*/ 453 h 738"/>
                  <a:gd name="T34" fmla="*/ 738 w 738"/>
                  <a:gd name="T35" fmla="*/ 317 h 738"/>
                  <a:gd name="T36" fmla="*/ 618 w 738"/>
                  <a:gd name="T37" fmla="*/ 239 h 738"/>
                  <a:gd name="T38" fmla="*/ 593 w 738"/>
                  <a:gd name="T39" fmla="*/ 71 h 738"/>
                  <a:gd name="T40" fmla="*/ 453 w 738"/>
                  <a:gd name="T41" fmla="*/ 101 h 738"/>
                  <a:gd name="T42" fmla="*/ 317 w 738"/>
                  <a:gd name="T43" fmla="*/ 0 h 738"/>
                  <a:gd name="T44" fmla="*/ 239 w 738"/>
                  <a:gd name="T45" fmla="*/ 120 h 738"/>
                  <a:gd name="T46" fmla="*/ 72 w 738"/>
                  <a:gd name="T47" fmla="*/ 144 h 738"/>
                  <a:gd name="T48" fmla="*/ 101 w 738"/>
                  <a:gd name="T49" fmla="*/ 284 h 738"/>
                  <a:gd name="T50" fmla="*/ 0 w 738"/>
                  <a:gd name="T51" fmla="*/ 420 h 738"/>
                  <a:gd name="T52" fmla="*/ 120 w 738"/>
                  <a:gd name="T53" fmla="*/ 498 h 738"/>
                  <a:gd name="T54" fmla="*/ 145 w 738"/>
                  <a:gd name="T55" fmla="*/ 666 h 738"/>
                  <a:gd name="T56" fmla="*/ 284 w 738"/>
                  <a:gd name="T57" fmla="*/ 636 h 738"/>
                  <a:gd name="T58" fmla="*/ 421 w 738"/>
                  <a:gd name="T59" fmla="*/ 738 h 738"/>
                  <a:gd name="T60" fmla="*/ 476 w 738"/>
                  <a:gd name="T61" fmla="*/ 627 h 738"/>
                  <a:gd name="T62" fmla="*/ 457 w 738"/>
                  <a:gd name="T63" fmla="*/ 606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8" h="738">
                    <a:moveTo>
                      <a:pt x="457" y="606"/>
                    </a:moveTo>
                    <a:lnTo>
                      <a:pt x="457" y="606"/>
                    </a:lnTo>
                    <a:lnTo>
                      <a:pt x="432" y="616"/>
                    </a:lnTo>
                    <a:lnTo>
                      <a:pt x="401" y="711"/>
                    </a:lnTo>
                    <a:lnTo>
                      <a:pt x="339" y="711"/>
                    </a:lnTo>
                    <a:lnTo>
                      <a:pt x="306" y="616"/>
                    </a:lnTo>
                    <a:lnTo>
                      <a:pt x="239" y="588"/>
                    </a:lnTo>
                    <a:lnTo>
                      <a:pt x="150" y="634"/>
                    </a:lnTo>
                    <a:lnTo>
                      <a:pt x="106" y="590"/>
                    </a:lnTo>
                    <a:lnTo>
                      <a:pt x="149" y="499"/>
                    </a:lnTo>
                    <a:lnTo>
                      <a:pt x="121" y="432"/>
                    </a:lnTo>
                    <a:lnTo>
                      <a:pt x="27" y="401"/>
                    </a:lnTo>
                    <a:lnTo>
                      <a:pt x="27" y="339"/>
                    </a:lnTo>
                    <a:lnTo>
                      <a:pt x="121" y="305"/>
                    </a:lnTo>
                    <a:lnTo>
                      <a:pt x="149" y="238"/>
                    </a:lnTo>
                    <a:lnTo>
                      <a:pt x="104" y="150"/>
                    </a:lnTo>
                    <a:lnTo>
                      <a:pt x="148" y="106"/>
                    </a:lnTo>
                    <a:lnTo>
                      <a:pt x="239" y="149"/>
                    </a:lnTo>
                    <a:lnTo>
                      <a:pt x="306" y="121"/>
                    </a:lnTo>
                    <a:lnTo>
                      <a:pt x="337" y="26"/>
                    </a:lnTo>
                    <a:lnTo>
                      <a:pt x="398" y="27"/>
                    </a:lnTo>
                    <a:lnTo>
                      <a:pt x="432" y="121"/>
                    </a:lnTo>
                    <a:lnTo>
                      <a:pt x="499" y="149"/>
                    </a:lnTo>
                    <a:lnTo>
                      <a:pt x="588" y="104"/>
                    </a:lnTo>
                    <a:lnTo>
                      <a:pt x="632" y="148"/>
                    </a:lnTo>
                    <a:lnTo>
                      <a:pt x="589" y="239"/>
                    </a:lnTo>
                    <a:lnTo>
                      <a:pt x="616" y="305"/>
                    </a:lnTo>
                    <a:lnTo>
                      <a:pt x="711" y="336"/>
                    </a:lnTo>
                    <a:lnTo>
                      <a:pt x="711" y="398"/>
                    </a:lnTo>
                    <a:lnTo>
                      <a:pt x="616" y="432"/>
                    </a:lnTo>
                    <a:lnTo>
                      <a:pt x="606" y="457"/>
                    </a:lnTo>
                    <a:lnTo>
                      <a:pt x="616" y="467"/>
                    </a:lnTo>
                    <a:lnTo>
                      <a:pt x="627" y="477"/>
                    </a:lnTo>
                    <a:lnTo>
                      <a:pt x="637" y="453"/>
                    </a:lnTo>
                    <a:lnTo>
                      <a:pt x="738" y="417"/>
                    </a:lnTo>
                    <a:lnTo>
                      <a:pt x="738" y="317"/>
                    </a:lnTo>
                    <a:lnTo>
                      <a:pt x="636" y="284"/>
                    </a:lnTo>
                    <a:lnTo>
                      <a:pt x="618" y="239"/>
                    </a:lnTo>
                    <a:lnTo>
                      <a:pt x="664" y="142"/>
                    </a:lnTo>
                    <a:lnTo>
                      <a:pt x="593" y="71"/>
                    </a:lnTo>
                    <a:lnTo>
                      <a:pt x="498" y="120"/>
                    </a:lnTo>
                    <a:lnTo>
                      <a:pt x="453" y="101"/>
                    </a:lnTo>
                    <a:lnTo>
                      <a:pt x="417" y="0"/>
                    </a:lnTo>
                    <a:lnTo>
                      <a:pt x="317" y="0"/>
                    </a:lnTo>
                    <a:lnTo>
                      <a:pt x="284" y="101"/>
                    </a:lnTo>
                    <a:lnTo>
                      <a:pt x="239" y="120"/>
                    </a:lnTo>
                    <a:lnTo>
                      <a:pt x="142" y="74"/>
                    </a:lnTo>
                    <a:lnTo>
                      <a:pt x="72" y="144"/>
                    </a:lnTo>
                    <a:lnTo>
                      <a:pt x="120" y="240"/>
                    </a:lnTo>
                    <a:lnTo>
                      <a:pt x="101" y="284"/>
                    </a:lnTo>
                    <a:lnTo>
                      <a:pt x="0" y="320"/>
                    </a:lnTo>
                    <a:lnTo>
                      <a:pt x="0" y="420"/>
                    </a:lnTo>
                    <a:lnTo>
                      <a:pt x="101" y="454"/>
                    </a:lnTo>
                    <a:lnTo>
                      <a:pt x="120" y="498"/>
                    </a:lnTo>
                    <a:lnTo>
                      <a:pt x="74" y="595"/>
                    </a:lnTo>
                    <a:lnTo>
                      <a:pt x="145" y="666"/>
                    </a:lnTo>
                    <a:lnTo>
                      <a:pt x="240" y="618"/>
                    </a:lnTo>
                    <a:lnTo>
                      <a:pt x="284" y="636"/>
                    </a:lnTo>
                    <a:lnTo>
                      <a:pt x="321" y="738"/>
                    </a:lnTo>
                    <a:lnTo>
                      <a:pt x="421" y="738"/>
                    </a:lnTo>
                    <a:lnTo>
                      <a:pt x="454" y="636"/>
                    </a:lnTo>
                    <a:lnTo>
                      <a:pt x="476" y="627"/>
                    </a:lnTo>
                    <a:lnTo>
                      <a:pt x="467" y="617"/>
                    </a:lnTo>
                    <a:lnTo>
                      <a:pt x="457" y="606"/>
                    </a:ln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00" name="Freeform 163">
                <a:extLst>
                  <a:ext uri="{FF2B5EF4-FFF2-40B4-BE49-F238E27FC236}">
                    <a16:creationId xmlns:a16="http://schemas.microsoft.com/office/drawing/2014/main" id="{1BE26770-DC3D-481A-9B4D-316DA1663739}"/>
                  </a:ext>
                </a:extLst>
              </p:cNvPr>
              <p:cNvSpPr>
                <a:spLocks noEditPoints="1"/>
              </p:cNvSpPr>
              <p:nvPr/>
            </p:nvSpPr>
            <p:spPr bwMode="auto">
              <a:xfrm>
                <a:off x="5353050" y="3822701"/>
                <a:ext cx="58738" cy="60325"/>
              </a:xfrm>
              <a:custGeom>
                <a:avLst/>
                <a:gdLst>
                  <a:gd name="T0" fmla="*/ 185 w 212"/>
                  <a:gd name="T1" fmla="*/ 112 h 218"/>
                  <a:gd name="T2" fmla="*/ 185 w 212"/>
                  <a:gd name="T3" fmla="*/ 112 h 218"/>
                  <a:gd name="T4" fmla="*/ 162 w 212"/>
                  <a:gd name="T5" fmla="*/ 168 h 218"/>
                  <a:gd name="T6" fmla="*/ 50 w 212"/>
                  <a:gd name="T7" fmla="*/ 168 h 218"/>
                  <a:gd name="T8" fmla="*/ 27 w 212"/>
                  <a:gd name="T9" fmla="*/ 112 h 218"/>
                  <a:gd name="T10" fmla="*/ 50 w 212"/>
                  <a:gd name="T11" fmla="*/ 56 h 218"/>
                  <a:gd name="T12" fmla="*/ 106 w 212"/>
                  <a:gd name="T13" fmla="*/ 32 h 218"/>
                  <a:gd name="T14" fmla="*/ 162 w 212"/>
                  <a:gd name="T15" fmla="*/ 56 h 218"/>
                  <a:gd name="T16" fmla="*/ 185 w 212"/>
                  <a:gd name="T17" fmla="*/ 112 h 218"/>
                  <a:gd name="T18" fmla="*/ 31 w 212"/>
                  <a:gd name="T19" fmla="*/ 37 h 218"/>
                  <a:gd name="T20" fmla="*/ 31 w 212"/>
                  <a:gd name="T21" fmla="*/ 37 h 218"/>
                  <a:gd name="T22" fmla="*/ 0 w 212"/>
                  <a:gd name="T23" fmla="*/ 112 h 218"/>
                  <a:gd name="T24" fmla="*/ 3 w 212"/>
                  <a:gd name="T25" fmla="*/ 136 h 218"/>
                  <a:gd name="T26" fmla="*/ 16 w 212"/>
                  <a:gd name="T27" fmla="*/ 167 h 218"/>
                  <a:gd name="T28" fmla="*/ 31 w 212"/>
                  <a:gd name="T29" fmla="*/ 187 h 218"/>
                  <a:gd name="T30" fmla="*/ 106 w 212"/>
                  <a:gd name="T31" fmla="*/ 218 h 218"/>
                  <a:gd name="T32" fmla="*/ 181 w 212"/>
                  <a:gd name="T33" fmla="*/ 187 h 218"/>
                  <a:gd name="T34" fmla="*/ 212 w 212"/>
                  <a:gd name="T35" fmla="*/ 112 h 218"/>
                  <a:gd name="T36" fmla="*/ 181 w 212"/>
                  <a:gd name="T37" fmla="*/ 37 h 218"/>
                  <a:gd name="T38" fmla="*/ 162 w 212"/>
                  <a:gd name="T39" fmla="*/ 21 h 218"/>
                  <a:gd name="T40" fmla="*/ 131 w 212"/>
                  <a:gd name="T41" fmla="*/ 9 h 218"/>
                  <a:gd name="T42" fmla="*/ 31 w 212"/>
                  <a:gd name="T43" fmla="*/ 3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2" h="218">
                    <a:moveTo>
                      <a:pt x="185" y="112"/>
                    </a:moveTo>
                    <a:lnTo>
                      <a:pt x="185" y="112"/>
                    </a:lnTo>
                    <a:cubicBezTo>
                      <a:pt x="185" y="133"/>
                      <a:pt x="177" y="153"/>
                      <a:pt x="162" y="168"/>
                    </a:cubicBezTo>
                    <a:cubicBezTo>
                      <a:pt x="131" y="199"/>
                      <a:pt x="81" y="199"/>
                      <a:pt x="50" y="168"/>
                    </a:cubicBezTo>
                    <a:cubicBezTo>
                      <a:pt x="35" y="153"/>
                      <a:pt x="27" y="133"/>
                      <a:pt x="27" y="112"/>
                    </a:cubicBezTo>
                    <a:cubicBezTo>
                      <a:pt x="27" y="90"/>
                      <a:pt x="35" y="70"/>
                      <a:pt x="50" y="56"/>
                    </a:cubicBezTo>
                    <a:cubicBezTo>
                      <a:pt x="66" y="40"/>
                      <a:pt x="86" y="32"/>
                      <a:pt x="106" y="32"/>
                    </a:cubicBezTo>
                    <a:cubicBezTo>
                      <a:pt x="126" y="32"/>
                      <a:pt x="147" y="40"/>
                      <a:pt x="162" y="56"/>
                    </a:cubicBezTo>
                    <a:cubicBezTo>
                      <a:pt x="177" y="70"/>
                      <a:pt x="185" y="90"/>
                      <a:pt x="185" y="112"/>
                    </a:cubicBezTo>
                    <a:close/>
                    <a:moveTo>
                      <a:pt x="31" y="37"/>
                    </a:moveTo>
                    <a:lnTo>
                      <a:pt x="31" y="37"/>
                    </a:lnTo>
                    <a:cubicBezTo>
                      <a:pt x="11" y="57"/>
                      <a:pt x="0" y="83"/>
                      <a:pt x="0" y="112"/>
                    </a:cubicBezTo>
                    <a:cubicBezTo>
                      <a:pt x="0" y="120"/>
                      <a:pt x="1" y="128"/>
                      <a:pt x="3" y="136"/>
                    </a:cubicBezTo>
                    <a:cubicBezTo>
                      <a:pt x="6" y="147"/>
                      <a:pt x="10" y="157"/>
                      <a:pt x="16" y="167"/>
                    </a:cubicBezTo>
                    <a:cubicBezTo>
                      <a:pt x="20" y="174"/>
                      <a:pt x="25" y="181"/>
                      <a:pt x="31" y="187"/>
                    </a:cubicBezTo>
                    <a:cubicBezTo>
                      <a:pt x="52" y="207"/>
                      <a:pt x="79" y="218"/>
                      <a:pt x="106" y="218"/>
                    </a:cubicBezTo>
                    <a:cubicBezTo>
                      <a:pt x="133" y="218"/>
                      <a:pt x="160" y="207"/>
                      <a:pt x="181" y="187"/>
                    </a:cubicBezTo>
                    <a:cubicBezTo>
                      <a:pt x="201" y="167"/>
                      <a:pt x="212" y="140"/>
                      <a:pt x="212" y="112"/>
                    </a:cubicBezTo>
                    <a:cubicBezTo>
                      <a:pt x="212" y="83"/>
                      <a:pt x="201" y="57"/>
                      <a:pt x="181" y="37"/>
                    </a:cubicBezTo>
                    <a:cubicBezTo>
                      <a:pt x="175" y="31"/>
                      <a:pt x="169" y="26"/>
                      <a:pt x="162" y="21"/>
                    </a:cubicBezTo>
                    <a:cubicBezTo>
                      <a:pt x="152" y="15"/>
                      <a:pt x="141" y="11"/>
                      <a:pt x="131" y="9"/>
                    </a:cubicBezTo>
                    <a:cubicBezTo>
                      <a:pt x="96" y="0"/>
                      <a:pt x="58" y="10"/>
                      <a:pt x="31" y="3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01" name="Freeform 164">
                <a:extLst>
                  <a:ext uri="{FF2B5EF4-FFF2-40B4-BE49-F238E27FC236}">
                    <a16:creationId xmlns:a16="http://schemas.microsoft.com/office/drawing/2014/main" id="{B728C7AA-AC6C-4659-B730-90B58947C12F}"/>
                  </a:ext>
                </a:extLst>
              </p:cNvPr>
              <p:cNvSpPr>
                <a:spLocks/>
              </p:cNvSpPr>
              <p:nvPr/>
            </p:nvSpPr>
            <p:spPr bwMode="auto">
              <a:xfrm>
                <a:off x="5199063" y="3544889"/>
                <a:ext cx="673100" cy="442913"/>
              </a:xfrm>
              <a:custGeom>
                <a:avLst/>
                <a:gdLst>
                  <a:gd name="T0" fmla="*/ 2209 w 2450"/>
                  <a:gd name="T1" fmla="*/ 633 h 1612"/>
                  <a:gd name="T2" fmla="*/ 2209 w 2450"/>
                  <a:gd name="T3" fmla="*/ 633 h 1612"/>
                  <a:gd name="T4" fmla="*/ 2032 w 2450"/>
                  <a:gd name="T5" fmla="*/ 316 h 1612"/>
                  <a:gd name="T6" fmla="*/ 1809 w 2450"/>
                  <a:gd name="T7" fmla="*/ 249 h 1612"/>
                  <a:gd name="T8" fmla="*/ 1630 w 2450"/>
                  <a:gd name="T9" fmla="*/ 294 h 1612"/>
                  <a:gd name="T10" fmla="*/ 1069 w 2450"/>
                  <a:gd name="T11" fmla="*/ 0 h 1612"/>
                  <a:gd name="T12" fmla="*/ 687 w 2450"/>
                  <a:gd name="T13" fmla="*/ 116 h 1612"/>
                  <a:gd name="T14" fmla="*/ 385 w 2450"/>
                  <a:gd name="T15" fmla="*/ 681 h 1612"/>
                  <a:gd name="T16" fmla="*/ 385 w 2450"/>
                  <a:gd name="T17" fmla="*/ 701 h 1612"/>
                  <a:gd name="T18" fmla="*/ 0 w 2450"/>
                  <a:gd name="T19" fmla="*/ 1153 h 1612"/>
                  <a:gd name="T20" fmla="*/ 464 w 2450"/>
                  <a:gd name="T21" fmla="*/ 1612 h 1612"/>
                  <a:gd name="T22" fmla="*/ 1007 w 2450"/>
                  <a:gd name="T23" fmla="*/ 1612 h 1612"/>
                  <a:gd name="T24" fmla="*/ 980 w 2450"/>
                  <a:gd name="T25" fmla="*/ 1585 h 1612"/>
                  <a:gd name="T26" fmla="*/ 464 w 2450"/>
                  <a:gd name="T27" fmla="*/ 1585 h 1612"/>
                  <a:gd name="T28" fmla="*/ 26 w 2450"/>
                  <a:gd name="T29" fmla="*/ 1153 h 1612"/>
                  <a:gd name="T30" fmla="*/ 401 w 2450"/>
                  <a:gd name="T31" fmla="*/ 725 h 1612"/>
                  <a:gd name="T32" fmla="*/ 412 w 2450"/>
                  <a:gd name="T33" fmla="*/ 723 h 1612"/>
                  <a:gd name="T34" fmla="*/ 412 w 2450"/>
                  <a:gd name="T35" fmla="*/ 681 h 1612"/>
                  <a:gd name="T36" fmla="*/ 702 w 2450"/>
                  <a:gd name="T37" fmla="*/ 138 h 1612"/>
                  <a:gd name="T38" fmla="*/ 1069 w 2450"/>
                  <a:gd name="T39" fmla="*/ 27 h 1612"/>
                  <a:gd name="T40" fmla="*/ 1615 w 2450"/>
                  <a:gd name="T41" fmla="*/ 319 h 1612"/>
                  <a:gd name="T42" fmla="*/ 1622 w 2450"/>
                  <a:gd name="T43" fmla="*/ 329 h 1612"/>
                  <a:gd name="T44" fmla="*/ 1633 w 2450"/>
                  <a:gd name="T45" fmla="*/ 323 h 1612"/>
                  <a:gd name="T46" fmla="*/ 1809 w 2450"/>
                  <a:gd name="T47" fmla="*/ 276 h 1612"/>
                  <a:gd name="T48" fmla="*/ 2017 w 2450"/>
                  <a:gd name="T49" fmla="*/ 338 h 1612"/>
                  <a:gd name="T50" fmla="*/ 2183 w 2450"/>
                  <a:gd name="T51" fmla="*/ 641 h 1612"/>
                  <a:gd name="T52" fmla="*/ 2183 w 2450"/>
                  <a:gd name="T53" fmla="*/ 648 h 1612"/>
                  <a:gd name="T54" fmla="*/ 2189 w 2450"/>
                  <a:gd name="T55" fmla="*/ 652 h 1612"/>
                  <a:gd name="T56" fmla="*/ 2423 w 2450"/>
                  <a:gd name="T57" fmla="*/ 1077 h 1612"/>
                  <a:gd name="T58" fmla="*/ 1969 w 2450"/>
                  <a:gd name="T59" fmla="*/ 1585 h 1612"/>
                  <a:gd name="T60" fmla="*/ 1280 w 2450"/>
                  <a:gd name="T61" fmla="*/ 1585 h 1612"/>
                  <a:gd name="T62" fmla="*/ 1306 w 2450"/>
                  <a:gd name="T63" fmla="*/ 1612 h 1612"/>
                  <a:gd name="T64" fmla="*/ 1911 w 2450"/>
                  <a:gd name="T65" fmla="*/ 1612 h 1612"/>
                  <a:gd name="T66" fmla="*/ 1971 w 2450"/>
                  <a:gd name="T67" fmla="*/ 1612 h 1612"/>
                  <a:gd name="T68" fmla="*/ 2450 w 2450"/>
                  <a:gd name="T69" fmla="*/ 1077 h 1612"/>
                  <a:gd name="T70" fmla="*/ 2209 w 2450"/>
                  <a:gd name="T71" fmla="*/ 633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0" h="1612">
                    <a:moveTo>
                      <a:pt x="2209" y="633"/>
                    </a:moveTo>
                    <a:lnTo>
                      <a:pt x="2209" y="633"/>
                    </a:lnTo>
                    <a:cubicBezTo>
                      <a:pt x="2204" y="505"/>
                      <a:pt x="2139" y="387"/>
                      <a:pt x="2032" y="316"/>
                    </a:cubicBezTo>
                    <a:cubicBezTo>
                      <a:pt x="1966" y="272"/>
                      <a:pt x="1889" y="249"/>
                      <a:pt x="1809" y="249"/>
                    </a:cubicBezTo>
                    <a:cubicBezTo>
                      <a:pt x="1746" y="249"/>
                      <a:pt x="1685" y="265"/>
                      <a:pt x="1630" y="294"/>
                    </a:cubicBezTo>
                    <a:cubicBezTo>
                      <a:pt x="1501" y="110"/>
                      <a:pt x="1292" y="0"/>
                      <a:pt x="1069" y="0"/>
                    </a:cubicBezTo>
                    <a:cubicBezTo>
                      <a:pt x="932" y="0"/>
                      <a:pt x="800" y="40"/>
                      <a:pt x="687" y="116"/>
                    </a:cubicBezTo>
                    <a:cubicBezTo>
                      <a:pt x="498" y="243"/>
                      <a:pt x="385" y="455"/>
                      <a:pt x="385" y="681"/>
                    </a:cubicBezTo>
                    <a:lnTo>
                      <a:pt x="385" y="701"/>
                    </a:lnTo>
                    <a:cubicBezTo>
                      <a:pt x="168" y="739"/>
                      <a:pt x="0" y="936"/>
                      <a:pt x="0" y="1153"/>
                    </a:cubicBezTo>
                    <a:cubicBezTo>
                      <a:pt x="0" y="1406"/>
                      <a:pt x="208" y="1612"/>
                      <a:pt x="464" y="1612"/>
                    </a:cubicBezTo>
                    <a:lnTo>
                      <a:pt x="1007" y="1612"/>
                    </a:lnTo>
                    <a:lnTo>
                      <a:pt x="980" y="1585"/>
                    </a:lnTo>
                    <a:lnTo>
                      <a:pt x="464" y="1585"/>
                    </a:lnTo>
                    <a:cubicBezTo>
                      <a:pt x="223" y="1585"/>
                      <a:pt x="26" y="1391"/>
                      <a:pt x="26" y="1153"/>
                    </a:cubicBezTo>
                    <a:cubicBezTo>
                      <a:pt x="26" y="945"/>
                      <a:pt x="191" y="757"/>
                      <a:pt x="401" y="725"/>
                    </a:cubicBezTo>
                    <a:lnTo>
                      <a:pt x="412" y="723"/>
                    </a:lnTo>
                    <a:lnTo>
                      <a:pt x="412" y="681"/>
                    </a:lnTo>
                    <a:cubicBezTo>
                      <a:pt x="412" y="463"/>
                      <a:pt x="520" y="261"/>
                      <a:pt x="702" y="138"/>
                    </a:cubicBezTo>
                    <a:cubicBezTo>
                      <a:pt x="810" y="65"/>
                      <a:pt x="937" y="27"/>
                      <a:pt x="1069" y="27"/>
                    </a:cubicBezTo>
                    <a:cubicBezTo>
                      <a:pt x="1287" y="27"/>
                      <a:pt x="1491" y="136"/>
                      <a:pt x="1615" y="319"/>
                    </a:cubicBezTo>
                    <a:lnTo>
                      <a:pt x="1622" y="329"/>
                    </a:lnTo>
                    <a:lnTo>
                      <a:pt x="1633" y="323"/>
                    </a:lnTo>
                    <a:cubicBezTo>
                      <a:pt x="1686" y="292"/>
                      <a:pt x="1747" y="276"/>
                      <a:pt x="1809" y="276"/>
                    </a:cubicBezTo>
                    <a:cubicBezTo>
                      <a:pt x="1884" y="276"/>
                      <a:pt x="1956" y="297"/>
                      <a:pt x="2017" y="338"/>
                    </a:cubicBezTo>
                    <a:cubicBezTo>
                      <a:pt x="2118" y="406"/>
                      <a:pt x="2180" y="519"/>
                      <a:pt x="2183" y="641"/>
                    </a:cubicBezTo>
                    <a:lnTo>
                      <a:pt x="2183" y="648"/>
                    </a:lnTo>
                    <a:lnTo>
                      <a:pt x="2189" y="652"/>
                    </a:lnTo>
                    <a:cubicBezTo>
                      <a:pt x="2336" y="748"/>
                      <a:pt x="2423" y="907"/>
                      <a:pt x="2423" y="1077"/>
                    </a:cubicBezTo>
                    <a:cubicBezTo>
                      <a:pt x="2423" y="1342"/>
                      <a:pt x="2228" y="1560"/>
                      <a:pt x="1969" y="1585"/>
                    </a:cubicBezTo>
                    <a:lnTo>
                      <a:pt x="1280" y="1585"/>
                    </a:lnTo>
                    <a:lnTo>
                      <a:pt x="1306" y="1612"/>
                    </a:lnTo>
                    <a:lnTo>
                      <a:pt x="1911" y="1612"/>
                    </a:lnTo>
                    <a:lnTo>
                      <a:pt x="1971" y="1612"/>
                    </a:lnTo>
                    <a:cubicBezTo>
                      <a:pt x="2244" y="1585"/>
                      <a:pt x="2450" y="1355"/>
                      <a:pt x="2450" y="1077"/>
                    </a:cubicBezTo>
                    <a:cubicBezTo>
                      <a:pt x="2450" y="900"/>
                      <a:pt x="2360" y="735"/>
                      <a:pt x="2209" y="633"/>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02" name="Freeform 165">
                <a:extLst>
                  <a:ext uri="{FF2B5EF4-FFF2-40B4-BE49-F238E27FC236}">
                    <a16:creationId xmlns:a16="http://schemas.microsoft.com/office/drawing/2014/main" id="{093A4688-0C9A-41DE-A8B0-95C0216C67A6}"/>
                  </a:ext>
                </a:extLst>
              </p:cNvPr>
              <p:cNvSpPr>
                <a:spLocks noEditPoints="1"/>
              </p:cNvSpPr>
              <p:nvPr/>
            </p:nvSpPr>
            <p:spPr bwMode="auto">
              <a:xfrm>
                <a:off x="5543550" y="4014789"/>
                <a:ext cx="34925" cy="34925"/>
              </a:xfrm>
              <a:custGeom>
                <a:avLst/>
                <a:gdLst>
                  <a:gd name="T0" fmla="*/ 63 w 125"/>
                  <a:gd name="T1" fmla="*/ 26 h 125"/>
                  <a:gd name="T2" fmla="*/ 63 w 125"/>
                  <a:gd name="T3" fmla="*/ 26 h 125"/>
                  <a:gd name="T4" fmla="*/ 37 w 125"/>
                  <a:gd name="T5" fmla="*/ 37 h 125"/>
                  <a:gd name="T6" fmla="*/ 27 w 125"/>
                  <a:gd name="T7" fmla="*/ 62 h 125"/>
                  <a:gd name="T8" fmla="*/ 37 w 125"/>
                  <a:gd name="T9" fmla="*/ 87 h 125"/>
                  <a:gd name="T10" fmla="*/ 88 w 125"/>
                  <a:gd name="T11" fmla="*/ 87 h 125"/>
                  <a:gd name="T12" fmla="*/ 98 w 125"/>
                  <a:gd name="T13" fmla="*/ 62 h 125"/>
                  <a:gd name="T14" fmla="*/ 88 w 125"/>
                  <a:gd name="T15" fmla="*/ 37 h 125"/>
                  <a:gd name="T16" fmla="*/ 63 w 125"/>
                  <a:gd name="T17" fmla="*/ 26 h 125"/>
                  <a:gd name="T18" fmla="*/ 63 w 125"/>
                  <a:gd name="T19" fmla="*/ 125 h 125"/>
                  <a:gd name="T20" fmla="*/ 63 w 125"/>
                  <a:gd name="T21" fmla="*/ 125 h 125"/>
                  <a:gd name="T22" fmla="*/ 19 w 125"/>
                  <a:gd name="T23" fmla="*/ 106 h 125"/>
                  <a:gd name="T24" fmla="*/ 0 w 125"/>
                  <a:gd name="T25" fmla="*/ 62 h 125"/>
                  <a:gd name="T26" fmla="*/ 19 w 125"/>
                  <a:gd name="T27" fmla="*/ 18 h 125"/>
                  <a:gd name="T28" fmla="*/ 63 w 125"/>
                  <a:gd name="T29" fmla="*/ 0 h 125"/>
                  <a:gd name="T30" fmla="*/ 107 w 125"/>
                  <a:gd name="T31" fmla="*/ 18 h 125"/>
                  <a:gd name="T32" fmla="*/ 125 w 125"/>
                  <a:gd name="T33" fmla="*/ 62 h 125"/>
                  <a:gd name="T34" fmla="*/ 107 w 125"/>
                  <a:gd name="T35" fmla="*/ 106 h 125"/>
                  <a:gd name="T36" fmla="*/ 63 w 125"/>
                  <a:gd name="T37"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125">
                    <a:moveTo>
                      <a:pt x="63" y="26"/>
                    </a:moveTo>
                    <a:lnTo>
                      <a:pt x="63" y="26"/>
                    </a:lnTo>
                    <a:cubicBezTo>
                      <a:pt x="53" y="26"/>
                      <a:pt x="44" y="30"/>
                      <a:pt x="37" y="37"/>
                    </a:cubicBezTo>
                    <a:cubicBezTo>
                      <a:pt x="31" y="44"/>
                      <a:pt x="27" y="53"/>
                      <a:pt x="27" y="62"/>
                    </a:cubicBezTo>
                    <a:cubicBezTo>
                      <a:pt x="27" y="72"/>
                      <a:pt x="31" y="81"/>
                      <a:pt x="37" y="87"/>
                    </a:cubicBezTo>
                    <a:cubicBezTo>
                      <a:pt x="51" y="101"/>
                      <a:pt x="74" y="101"/>
                      <a:pt x="88" y="87"/>
                    </a:cubicBezTo>
                    <a:cubicBezTo>
                      <a:pt x="95" y="81"/>
                      <a:pt x="98" y="72"/>
                      <a:pt x="98" y="62"/>
                    </a:cubicBezTo>
                    <a:cubicBezTo>
                      <a:pt x="98" y="53"/>
                      <a:pt x="95" y="44"/>
                      <a:pt x="88" y="37"/>
                    </a:cubicBezTo>
                    <a:cubicBezTo>
                      <a:pt x="81" y="30"/>
                      <a:pt x="72" y="26"/>
                      <a:pt x="63" y="26"/>
                    </a:cubicBezTo>
                    <a:close/>
                    <a:moveTo>
                      <a:pt x="63" y="125"/>
                    </a:moveTo>
                    <a:lnTo>
                      <a:pt x="63" y="125"/>
                    </a:lnTo>
                    <a:cubicBezTo>
                      <a:pt x="47" y="125"/>
                      <a:pt x="31" y="118"/>
                      <a:pt x="19" y="106"/>
                    </a:cubicBezTo>
                    <a:cubicBezTo>
                      <a:pt x="7" y="94"/>
                      <a:pt x="0" y="79"/>
                      <a:pt x="0" y="62"/>
                    </a:cubicBezTo>
                    <a:cubicBezTo>
                      <a:pt x="0" y="45"/>
                      <a:pt x="7" y="30"/>
                      <a:pt x="19" y="18"/>
                    </a:cubicBezTo>
                    <a:cubicBezTo>
                      <a:pt x="30" y="6"/>
                      <a:pt x="46" y="0"/>
                      <a:pt x="63" y="0"/>
                    </a:cubicBezTo>
                    <a:cubicBezTo>
                      <a:pt x="79" y="0"/>
                      <a:pt x="95" y="6"/>
                      <a:pt x="107" y="18"/>
                    </a:cubicBezTo>
                    <a:cubicBezTo>
                      <a:pt x="119" y="30"/>
                      <a:pt x="125" y="45"/>
                      <a:pt x="125" y="62"/>
                    </a:cubicBezTo>
                    <a:cubicBezTo>
                      <a:pt x="125" y="79"/>
                      <a:pt x="119" y="94"/>
                      <a:pt x="107" y="106"/>
                    </a:cubicBezTo>
                    <a:cubicBezTo>
                      <a:pt x="95" y="118"/>
                      <a:pt x="79" y="125"/>
                      <a:pt x="63" y="125"/>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03" name="Freeform 166">
                <a:extLst>
                  <a:ext uri="{FF2B5EF4-FFF2-40B4-BE49-F238E27FC236}">
                    <a16:creationId xmlns:a16="http://schemas.microsoft.com/office/drawing/2014/main" id="{FACAAC2C-C21F-4785-A073-9952514D1EB8}"/>
                  </a:ext>
                </a:extLst>
              </p:cNvPr>
              <p:cNvSpPr>
                <a:spLocks/>
              </p:cNvSpPr>
              <p:nvPr/>
            </p:nvSpPr>
            <p:spPr bwMode="auto">
              <a:xfrm>
                <a:off x="5329238" y="3800476"/>
                <a:ext cx="263525" cy="263525"/>
              </a:xfrm>
              <a:custGeom>
                <a:avLst/>
                <a:gdLst>
                  <a:gd name="T0" fmla="*/ 454 w 961"/>
                  <a:gd name="T1" fmla="*/ 303 h 960"/>
                  <a:gd name="T2" fmla="*/ 454 w 961"/>
                  <a:gd name="T3" fmla="*/ 303 h 960"/>
                  <a:gd name="T4" fmla="*/ 443 w 961"/>
                  <a:gd name="T5" fmla="*/ 293 h 960"/>
                  <a:gd name="T6" fmla="*/ 433 w 961"/>
                  <a:gd name="T7" fmla="*/ 283 h 960"/>
                  <a:gd name="T8" fmla="*/ 428 w 961"/>
                  <a:gd name="T9" fmla="*/ 278 h 960"/>
                  <a:gd name="T10" fmla="*/ 374 w 961"/>
                  <a:gd name="T11" fmla="*/ 66 h 960"/>
                  <a:gd name="T12" fmla="*/ 373 w 961"/>
                  <a:gd name="T13" fmla="*/ 65 h 960"/>
                  <a:gd name="T14" fmla="*/ 213 w 961"/>
                  <a:gd name="T15" fmla="*/ 1 h 960"/>
                  <a:gd name="T16" fmla="*/ 196 w 961"/>
                  <a:gd name="T17" fmla="*/ 2 h 960"/>
                  <a:gd name="T18" fmla="*/ 221 w 961"/>
                  <a:gd name="T19" fmla="*/ 93 h 960"/>
                  <a:gd name="T20" fmla="*/ 252 w 961"/>
                  <a:gd name="T21" fmla="*/ 105 h 960"/>
                  <a:gd name="T22" fmla="*/ 231 w 961"/>
                  <a:gd name="T23" fmla="*/ 28 h 960"/>
                  <a:gd name="T24" fmla="*/ 353 w 961"/>
                  <a:gd name="T25" fmla="*/ 83 h 960"/>
                  <a:gd name="T26" fmla="*/ 354 w 961"/>
                  <a:gd name="T27" fmla="*/ 83 h 960"/>
                  <a:gd name="T28" fmla="*/ 400 w 961"/>
                  <a:gd name="T29" fmla="*/ 278 h 960"/>
                  <a:gd name="T30" fmla="*/ 397 w 961"/>
                  <a:gd name="T31" fmla="*/ 286 h 960"/>
                  <a:gd name="T32" fmla="*/ 425 w 961"/>
                  <a:gd name="T33" fmla="*/ 312 h 960"/>
                  <a:gd name="T34" fmla="*/ 913 w 961"/>
                  <a:gd name="T35" fmla="*/ 801 h 960"/>
                  <a:gd name="T36" fmla="*/ 934 w 961"/>
                  <a:gd name="T37" fmla="*/ 851 h 960"/>
                  <a:gd name="T38" fmla="*/ 913 w 961"/>
                  <a:gd name="T39" fmla="*/ 901 h 960"/>
                  <a:gd name="T40" fmla="*/ 901 w 961"/>
                  <a:gd name="T41" fmla="*/ 913 h 960"/>
                  <a:gd name="T42" fmla="*/ 801 w 961"/>
                  <a:gd name="T43" fmla="*/ 913 h 960"/>
                  <a:gd name="T44" fmla="*/ 313 w 961"/>
                  <a:gd name="T45" fmla="*/ 425 h 960"/>
                  <a:gd name="T46" fmla="*/ 287 w 961"/>
                  <a:gd name="T47" fmla="*/ 397 h 960"/>
                  <a:gd name="T48" fmla="*/ 279 w 961"/>
                  <a:gd name="T49" fmla="*/ 399 h 960"/>
                  <a:gd name="T50" fmla="*/ 85 w 961"/>
                  <a:gd name="T51" fmla="*/ 354 h 960"/>
                  <a:gd name="T52" fmla="*/ 84 w 961"/>
                  <a:gd name="T53" fmla="*/ 353 h 960"/>
                  <a:gd name="T54" fmla="*/ 29 w 961"/>
                  <a:gd name="T55" fmla="*/ 230 h 960"/>
                  <a:gd name="T56" fmla="*/ 106 w 961"/>
                  <a:gd name="T57" fmla="*/ 251 h 960"/>
                  <a:gd name="T58" fmla="*/ 93 w 961"/>
                  <a:gd name="T59" fmla="*/ 220 h 960"/>
                  <a:gd name="T60" fmla="*/ 2 w 961"/>
                  <a:gd name="T61" fmla="*/ 196 h 960"/>
                  <a:gd name="T62" fmla="*/ 2 w 961"/>
                  <a:gd name="T63" fmla="*/ 213 h 960"/>
                  <a:gd name="T64" fmla="*/ 64 w 961"/>
                  <a:gd name="T65" fmla="*/ 371 h 960"/>
                  <a:gd name="T66" fmla="*/ 65 w 961"/>
                  <a:gd name="T67" fmla="*/ 372 h 960"/>
                  <a:gd name="T68" fmla="*/ 279 w 961"/>
                  <a:gd name="T69" fmla="*/ 427 h 960"/>
                  <a:gd name="T70" fmla="*/ 284 w 961"/>
                  <a:gd name="T71" fmla="*/ 432 h 960"/>
                  <a:gd name="T72" fmla="*/ 294 w 961"/>
                  <a:gd name="T73" fmla="*/ 443 h 960"/>
                  <a:gd name="T74" fmla="*/ 303 w 961"/>
                  <a:gd name="T75" fmla="*/ 453 h 960"/>
                  <a:gd name="T76" fmla="*/ 508 w 961"/>
                  <a:gd name="T77" fmla="*/ 657 h 960"/>
                  <a:gd name="T78" fmla="*/ 535 w 961"/>
                  <a:gd name="T79" fmla="*/ 684 h 960"/>
                  <a:gd name="T80" fmla="*/ 782 w 961"/>
                  <a:gd name="T81" fmla="*/ 932 h 960"/>
                  <a:gd name="T82" fmla="*/ 851 w 961"/>
                  <a:gd name="T83" fmla="*/ 960 h 960"/>
                  <a:gd name="T84" fmla="*/ 920 w 961"/>
                  <a:gd name="T85" fmla="*/ 932 h 960"/>
                  <a:gd name="T86" fmla="*/ 932 w 961"/>
                  <a:gd name="T87" fmla="*/ 920 h 960"/>
                  <a:gd name="T88" fmla="*/ 961 w 961"/>
                  <a:gd name="T89" fmla="*/ 851 h 960"/>
                  <a:gd name="T90" fmla="*/ 932 w 961"/>
                  <a:gd name="T91" fmla="*/ 782 h 960"/>
                  <a:gd name="T92" fmla="*/ 834 w 961"/>
                  <a:gd name="T93" fmla="*/ 684 h 960"/>
                  <a:gd name="T94" fmla="*/ 808 w 961"/>
                  <a:gd name="T95" fmla="*/ 657 h 960"/>
                  <a:gd name="T96" fmla="*/ 454 w 961"/>
                  <a:gd name="T97" fmla="*/ 303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61" h="960">
                    <a:moveTo>
                      <a:pt x="454" y="303"/>
                    </a:moveTo>
                    <a:lnTo>
                      <a:pt x="454" y="303"/>
                    </a:lnTo>
                    <a:lnTo>
                      <a:pt x="443" y="293"/>
                    </a:lnTo>
                    <a:lnTo>
                      <a:pt x="433" y="283"/>
                    </a:lnTo>
                    <a:lnTo>
                      <a:pt x="428" y="278"/>
                    </a:lnTo>
                    <a:cubicBezTo>
                      <a:pt x="450" y="203"/>
                      <a:pt x="429" y="122"/>
                      <a:pt x="374" y="66"/>
                    </a:cubicBezTo>
                    <a:lnTo>
                      <a:pt x="373" y="65"/>
                    </a:lnTo>
                    <a:cubicBezTo>
                      <a:pt x="330" y="22"/>
                      <a:pt x="273" y="0"/>
                      <a:pt x="213" y="1"/>
                    </a:cubicBezTo>
                    <a:lnTo>
                      <a:pt x="196" y="2"/>
                    </a:lnTo>
                    <a:lnTo>
                      <a:pt x="221" y="93"/>
                    </a:lnTo>
                    <a:cubicBezTo>
                      <a:pt x="231" y="95"/>
                      <a:pt x="242" y="99"/>
                      <a:pt x="252" y="105"/>
                    </a:cubicBezTo>
                    <a:lnTo>
                      <a:pt x="231" y="28"/>
                    </a:lnTo>
                    <a:cubicBezTo>
                      <a:pt x="277" y="31"/>
                      <a:pt x="320" y="50"/>
                      <a:pt x="353" y="83"/>
                    </a:cubicBezTo>
                    <a:lnTo>
                      <a:pt x="354" y="83"/>
                    </a:lnTo>
                    <a:cubicBezTo>
                      <a:pt x="405" y="135"/>
                      <a:pt x="423" y="209"/>
                      <a:pt x="400" y="278"/>
                    </a:cubicBezTo>
                    <a:lnTo>
                      <a:pt x="397" y="286"/>
                    </a:lnTo>
                    <a:lnTo>
                      <a:pt x="425" y="312"/>
                    </a:lnTo>
                    <a:lnTo>
                      <a:pt x="913" y="801"/>
                    </a:lnTo>
                    <a:cubicBezTo>
                      <a:pt x="927" y="814"/>
                      <a:pt x="934" y="832"/>
                      <a:pt x="934" y="851"/>
                    </a:cubicBezTo>
                    <a:cubicBezTo>
                      <a:pt x="934" y="870"/>
                      <a:pt x="927" y="887"/>
                      <a:pt x="913" y="901"/>
                    </a:cubicBezTo>
                    <a:lnTo>
                      <a:pt x="901" y="913"/>
                    </a:lnTo>
                    <a:cubicBezTo>
                      <a:pt x="874" y="940"/>
                      <a:pt x="829" y="940"/>
                      <a:pt x="801" y="913"/>
                    </a:cubicBezTo>
                    <a:lnTo>
                      <a:pt x="313" y="425"/>
                    </a:lnTo>
                    <a:lnTo>
                      <a:pt x="287" y="397"/>
                    </a:lnTo>
                    <a:lnTo>
                      <a:pt x="279" y="399"/>
                    </a:lnTo>
                    <a:cubicBezTo>
                      <a:pt x="210" y="422"/>
                      <a:pt x="136" y="405"/>
                      <a:pt x="85" y="354"/>
                    </a:cubicBezTo>
                    <a:lnTo>
                      <a:pt x="84" y="353"/>
                    </a:lnTo>
                    <a:cubicBezTo>
                      <a:pt x="51" y="320"/>
                      <a:pt x="31" y="277"/>
                      <a:pt x="29" y="230"/>
                    </a:cubicBezTo>
                    <a:lnTo>
                      <a:pt x="106" y="251"/>
                    </a:lnTo>
                    <a:cubicBezTo>
                      <a:pt x="100" y="241"/>
                      <a:pt x="96" y="231"/>
                      <a:pt x="93" y="220"/>
                    </a:cubicBezTo>
                    <a:lnTo>
                      <a:pt x="2" y="196"/>
                    </a:lnTo>
                    <a:lnTo>
                      <a:pt x="2" y="213"/>
                    </a:lnTo>
                    <a:cubicBezTo>
                      <a:pt x="0" y="273"/>
                      <a:pt x="22" y="329"/>
                      <a:pt x="64" y="371"/>
                    </a:cubicBezTo>
                    <a:lnTo>
                      <a:pt x="65" y="372"/>
                    </a:lnTo>
                    <a:cubicBezTo>
                      <a:pt x="122" y="429"/>
                      <a:pt x="203" y="449"/>
                      <a:pt x="279" y="427"/>
                    </a:cubicBezTo>
                    <a:lnTo>
                      <a:pt x="284" y="432"/>
                    </a:lnTo>
                    <a:lnTo>
                      <a:pt x="294" y="443"/>
                    </a:lnTo>
                    <a:lnTo>
                      <a:pt x="303" y="453"/>
                    </a:lnTo>
                    <a:lnTo>
                      <a:pt x="508" y="657"/>
                    </a:lnTo>
                    <a:lnTo>
                      <a:pt x="535" y="684"/>
                    </a:lnTo>
                    <a:lnTo>
                      <a:pt x="782" y="932"/>
                    </a:lnTo>
                    <a:cubicBezTo>
                      <a:pt x="801" y="951"/>
                      <a:pt x="826" y="960"/>
                      <a:pt x="851" y="960"/>
                    </a:cubicBezTo>
                    <a:cubicBezTo>
                      <a:pt x="876" y="960"/>
                      <a:pt x="901" y="951"/>
                      <a:pt x="920" y="932"/>
                    </a:cubicBezTo>
                    <a:lnTo>
                      <a:pt x="932" y="920"/>
                    </a:lnTo>
                    <a:cubicBezTo>
                      <a:pt x="951" y="901"/>
                      <a:pt x="961" y="877"/>
                      <a:pt x="961" y="851"/>
                    </a:cubicBezTo>
                    <a:cubicBezTo>
                      <a:pt x="961" y="825"/>
                      <a:pt x="951" y="800"/>
                      <a:pt x="932" y="782"/>
                    </a:cubicBezTo>
                    <a:lnTo>
                      <a:pt x="834" y="684"/>
                    </a:lnTo>
                    <a:lnTo>
                      <a:pt x="808" y="657"/>
                    </a:lnTo>
                    <a:lnTo>
                      <a:pt x="454" y="303"/>
                    </a:ln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grpSp>
        <p:sp>
          <p:nvSpPr>
            <p:cNvPr id="596" name="TextBox 595">
              <a:extLst>
                <a:ext uri="{FF2B5EF4-FFF2-40B4-BE49-F238E27FC236}">
                  <a16:creationId xmlns:a16="http://schemas.microsoft.com/office/drawing/2014/main" id="{23242336-8D59-403B-B008-20117A7FCBAA}"/>
                </a:ext>
              </a:extLst>
            </p:cNvPr>
            <p:cNvSpPr txBox="1"/>
            <p:nvPr/>
          </p:nvSpPr>
          <p:spPr>
            <a:xfrm>
              <a:off x="5826123" y="3460066"/>
              <a:ext cx="906017" cy="602825"/>
            </a:xfrm>
            <a:prstGeom prst="rect">
              <a:avLst/>
            </a:prstGeom>
          </p:spPr>
          <p:txBody>
            <a:bodyPr wrap="none">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058" b="0" i="0" u="none" strike="noStrike" kern="100" cap="none" spc="0" normalizeH="0" baseline="0" noProof="0">
                  <a:ln>
                    <a:noFill/>
                  </a:ln>
                  <a:solidFill>
                    <a:srgbClr val="FFFFFF"/>
                  </a:solidFill>
                  <a:effectLst/>
                  <a:uLnTx/>
                  <a:uFillTx/>
                  <a:latin typeface="Segoe UI"/>
                  <a:ea typeface="ＭＳ Ｐゴシック" charset="0"/>
                  <a:cs typeface="+mn-cs"/>
                </a:rPr>
                <a:t>Real time</a:t>
              </a:r>
              <a:br>
                <a:rPr kumimoji="0" lang="en-US" sz="1058" b="0" i="0" u="none" strike="noStrike" kern="100" cap="none" spc="0" normalizeH="0" baseline="0" noProof="0">
                  <a:ln>
                    <a:noFill/>
                  </a:ln>
                  <a:solidFill>
                    <a:srgbClr val="FFFFFF"/>
                  </a:solidFill>
                  <a:effectLst/>
                  <a:uLnTx/>
                  <a:uFillTx/>
                  <a:latin typeface="Segoe UI"/>
                  <a:ea typeface="ＭＳ Ｐゴシック" charset="0"/>
                  <a:cs typeface="+mn-cs"/>
                </a:rPr>
              </a:br>
              <a:r>
                <a:rPr kumimoji="0" lang="en-US" sz="1058" b="0" i="0" u="none" strike="noStrike" kern="100" cap="none" spc="0" normalizeH="0" baseline="0" noProof="0">
                  <a:ln>
                    <a:noFill/>
                  </a:ln>
                  <a:solidFill>
                    <a:srgbClr val="FFFFFF"/>
                  </a:solidFill>
                  <a:effectLst/>
                  <a:uLnTx/>
                  <a:uFillTx/>
                  <a:latin typeface="Segoe UI"/>
                  <a:ea typeface="ＭＳ Ｐゴシック" charset="0"/>
                  <a:cs typeface="+mn-cs"/>
                </a:rPr>
                <a:t>Evaluation</a:t>
              </a:r>
            </a:p>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058" b="0" i="0" u="none" strike="noStrike" kern="100" cap="none" spc="0" normalizeH="0" baseline="0" noProof="0">
                  <a:ln>
                    <a:noFill/>
                  </a:ln>
                  <a:solidFill>
                    <a:srgbClr val="FFFFFF"/>
                  </a:solidFill>
                  <a:effectLst/>
                  <a:uLnTx/>
                  <a:uFillTx/>
                  <a:latin typeface="Segoe UI"/>
                  <a:ea typeface="ＭＳ Ｐゴシック" charset="0"/>
                  <a:cs typeface="+mn-cs"/>
                </a:rPr>
                <a:t>Engine</a:t>
              </a:r>
            </a:p>
          </p:txBody>
        </p:sp>
      </p:grpSp>
      <p:sp>
        <p:nvSpPr>
          <p:cNvPr id="604" name="TextBox 603">
            <a:extLst>
              <a:ext uri="{FF2B5EF4-FFF2-40B4-BE49-F238E27FC236}">
                <a16:creationId xmlns:a16="http://schemas.microsoft.com/office/drawing/2014/main" id="{5D863C3B-EA7D-4FCD-9AC8-810BB64FF066}"/>
              </a:ext>
            </a:extLst>
          </p:cNvPr>
          <p:cNvSpPr txBox="1"/>
          <p:nvPr/>
        </p:nvSpPr>
        <p:spPr>
          <a:xfrm>
            <a:off x="5993223" y="2638263"/>
            <a:ext cx="631904" cy="385362"/>
          </a:xfrm>
          <a:prstGeom prst="rect">
            <a:avLst/>
          </a:prstGeom>
        </p:spPr>
        <p:txBody>
          <a:bodyPr wrap="none">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058" b="0" i="0" u="none" strike="noStrike" kern="100" cap="none" spc="0" normalizeH="0" baseline="0" noProof="0">
                <a:ln>
                  <a:noFill/>
                </a:ln>
                <a:solidFill>
                  <a:srgbClr val="353535"/>
                </a:solidFill>
                <a:effectLst/>
                <a:uLnTx/>
                <a:uFillTx/>
                <a:latin typeface="Segoe UI"/>
                <a:ea typeface="ＭＳ Ｐゴシック" charset="0"/>
                <a:cs typeface="+mn-cs"/>
              </a:rPr>
              <a:t>Session</a:t>
            </a:r>
            <a:br>
              <a:rPr kumimoji="0" lang="en-US" sz="1058" b="0" i="0" u="none" strike="noStrike" kern="100" cap="none" spc="0" normalizeH="0" baseline="0" noProof="0">
                <a:ln>
                  <a:noFill/>
                </a:ln>
                <a:solidFill>
                  <a:srgbClr val="353535"/>
                </a:solidFill>
                <a:effectLst/>
                <a:uLnTx/>
                <a:uFillTx/>
                <a:latin typeface="Segoe UI"/>
                <a:ea typeface="ＭＳ Ｐゴシック" charset="0"/>
                <a:cs typeface="+mn-cs"/>
              </a:rPr>
            </a:br>
            <a:r>
              <a:rPr kumimoji="0" lang="en-US" sz="1058" b="0" i="0" u="none" strike="noStrike" kern="100" cap="none" spc="0" normalizeH="0" baseline="0" noProof="0">
                <a:ln>
                  <a:noFill/>
                </a:ln>
                <a:solidFill>
                  <a:srgbClr val="353535"/>
                </a:solidFill>
                <a:effectLst/>
                <a:uLnTx/>
                <a:uFillTx/>
                <a:latin typeface="Segoe UI"/>
                <a:ea typeface="ＭＳ Ｐゴシック" charset="0"/>
                <a:cs typeface="+mn-cs"/>
              </a:rPr>
              <a:t>Risk</a:t>
            </a:r>
          </a:p>
        </p:txBody>
      </p:sp>
      <p:grpSp>
        <p:nvGrpSpPr>
          <p:cNvPr id="605" name="Group 604">
            <a:extLst>
              <a:ext uri="{FF2B5EF4-FFF2-40B4-BE49-F238E27FC236}">
                <a16:creationId xmlns:a16="http://schemas.microsoft.com/office/drawing/2014/main" id="{85858631-5D6E-49A0-90D6-7DD7AD37123A}"/>
              </a:ext>
            </a:extLst>
          </p:cNvPr>
          <p:cNvGrpSpPr/>
          <p:nvPr/>
        </p:nvGrpSpPr>
        <p:grpSpPr>
          <a:xfrm>
            <a:off x="6193231" y="2967823"/>
            <a:ext cx="476375" cy="476377"/>
            <a:chOff x="5462286" y="2128965"/>
            <a:chExt cx="539920" cy="539922"/>
          </a:xfrm>
        </p:grpSpPr>
        <p:grpSp>
          <p:nvGrpSpPr>
            <p:cNvPr id="606" name="Group 605">
              <a:extLst>
                <a:ext uri="{FF2B5EF4-FFF2-40B4-BE49-F238E27FC236}">
                  <a16:creationId xmlns:a16="http://schemas.microsoft.com/office/drawing/2014/main" id="{73695A97-9E61-4713-AFC3-A1CDD1F8EAF6}"/>
                </a:ext>
              </a:extLst>
            </p:cNvPr>
            <p:cNvGrpSpPr/>
            <p:nvPr/>
          </p:nvGrpSpPr>
          <p:grpSpPr>
            <a:xfrm>
              <a:off x="5462286" y="2128965"/>
              <a:ext cx="539920" cy="539922"/>
              <a:chOff x="3060314" y="5492593"/>
              <a:chExt cx="820074" cy="820072"/>
            </a:xfrm>
          </p:grpSpPr>
          <p:sp>
            <p:nvSpPr>
              <p:cNvPr id="608" name="Circle: Hollow 607">
                <a:extLst>
                  <a:ext uri="{FF2B5EF4-FFF2-40B4-BE49-F238E27FC236}">
                    <a16:creationId xmlns:a16="http://schemas.microsoft.com/office/drawing/2014/main" id="{75F23340-C874-4392-BF1D-4737D2B84E63}"/>
                  </a:ext>
                </a:extLst>
              </p:cNvPr>
              <p:cNvSpPr/>
              <p:nvPr/>
            </p:nvSpPr>
            <p:spPr bwMode="auto">
              <a:xfrm flipH="1">
                <a:off x="3060314" y="5492593"/>
                <a:ext cx="820074" cy="820072"/>
              </a:xfrm>
              <a:prstGeom prst="donu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ctr"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2118" b="0" i="0" u="none" strike="noStrike" kern="0" cap="none" spc="0" normalizeH="0" baseline="0" noProof="0">
                  <a:ln>
                    <a:noFill/>
                  </a:ln>
                  <a:solidFill>
                    <a:srgbClr val="353535"/>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609" name="Block Arc 608">
                <a:extLst>
                  <a:ext uri="{FF2B5EF4-FFF2-40B4-BE49-F238E27FC236}">
                    <a16:creationId xmlns:a16="http://schemas.microsoft.com/office/drawing/2014/main" id="{9C77B113-240C-4E84-8297-F485A97E4EF6}"/>
                  </a:ext>
                </a:extLst>
              </p:cNvPr>
              <p:cNvSpPr/>
              <p:nvPr/>
            </p:nvSpPr>
            <p:spPr bwMode="auto">
              <a:xfrm rot="16200000" flipH="1">
                <a:off x="3060316" y="5492593"/>
                <a:ext cx="820072" cy="820072"/>
              </a:xfrm>
              <a:prstGeom prst="blockArc">
                <a:avLst>
                  <a:gd name="adj1" fmla="val 6914879"/>
                  <a:gd name="adj2" fmla="val 0"/>
                  <a:gd name="adj3" fmla="val 25000"/>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105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10" name="Block Arc 609">
                <a:extLst>
                  <a:ext uri="{FF2B5EF4-FFF2-40B4-BE49-F238E27FC236}">
                    <a16:creationId xmlns:a16="http://schemas.microsoft.com/office/drawing/2014/main" id="{179AA19D-D6CA-445C-95B5-90316E753F23}"/>
                  </a:ext>
                </a:extLst>
              </p:cNvPr>
              <p:cNvSpPr/>
              <p:nvPr/>
            </p:nvSpPr>
            <p:spPr bwMode="auto">
              <a:xfrm rot="16200000" flipH="1">
                <a:off x="3060316" y="5492593"/>
                <a:ext cx="820072" cy="820072"/>
              </a:xfrm>
              <a:prstGeom prst="blockArc">
                <a:avLst>
                  <a:gd name="adj1" fmla="val 14771597"/>
                  <a:gd name="adj2" fmla="val 0"/>
                  <a:gd name="adj3" fmla="val 25000"/>
                </a:avLst>
              </a:prstGeom>
              <a:solidFill>
                <a:srgbClr val="00B050"/>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105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607" name="Oval 606">
              <a:extLst>
                <a:ext uri="{FF2B5EF4-FFF2-40B4-BE49-F238E27FC236}">
                  <a16:creationId xmlns:a16="http://schemas.microsoft.com/office/drawing/2014/main" id="{5820BA90-44F1-4EC8-8567-3E660D4C45D8}"/>
                </a:ext>
              </a:extLst>
            </p:cNvPr>
            <p:cNvSpPr/>
            <p:nvPr/>
          </p:nvSpPr>
          <p:spPr bwMode="auto">
            <a:xfrm>
              <a:off x="5564235" y="2230913"/>
              <a:ext cx="336022" cy="336026"/>
            </a:xfrm>
            <a:prstGeom prst="ellipse">
              <a:avLst/>
            </a:prstGeom>
            <a:solidFill>
              <a:srgbClr val="FFFFFF"/>
            </a:solidFill>
            <a:ln w="9525" cap="flat" cmpd="sng" algn="ctr">
              <a:solidFill>
                <a:srgbClr val="353535"/>
              </a:solid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ctr"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794" b="0" i="0" u="none" strike="noStrike" kern="0" cap="none" spc="0" normalizeH="0" baseline="0" noProof="0">
                <a:ln>
                  <a:noFill/>
                </a:ln>
                <a:solidFill>
                  <a:srgbClr val="353535"/>
                </a:solidFill>
                <a:effectLst/>
                <a:uLnTx/>
                <a:uFillTx/>
                <a:latin typeface="Segoe UI Semibold" panose="020B0702040204020203" pitchFamily="34" charset="0"/>
                <a:ea typeface="Segoe UI" pitchFamily="34" charset="0"/>
                <a:cs typeface="Segoe UI Semibold" panose="020B0702040204020203" pitchFamily="34" charset="0"/>
              </a:endParaRPr>
            </a:p>
          </p:txBody>
        </p:sp>
      </p:grpSp>
      <p:grpSp>
        <p:nvGrpSpPr>
          <p:cNvPr id="611" name="Group 610">
            <a:extLst>
              <a:ext uri="{FF2B5EF4-FFF2-40B4-BE49-F238E27FC236}">
                <a16:creationId xmlns:a16="http://schemas.microsoft.com/office/drawing/2014/main" id="{B8EC1882-931B-4FA9-A109-FC5C1699D1CF}"/>
              </a:ext>
            </a:extLst>
          </p:cNvPr>
          <p:cNvGrpSpPr/>
          <p:nvPr/>
        </p:nvGrpSpPr>
        <p:grpSpPr>
          <a:xfrm>
            <a:off x="6193565" y="3060385"/>
            <a:ext cx="475708" cy="296478"/>
            <a:chOff x="5464398" y="2233873"/>
            <a:chExt cx="539163" cy="336026"/>
          </a:xfrm>
        </p:grpSpPr>
        <p:sp>
          <p:nvSpPr>
            <p:cNvPr id="612" name="Isosceles Triangle 611">
              <a:extLst>
                <a:ext uri="{FF2B5EF4-FFF2-40B4-BE49-F238E27FC236}">
                  <a16:creationId xmlns:a16="http://schemas.microsoft.com/office/drawing/2014/main" id="{7C9EE63B-1F2A-4AD7-A1DA-C8F9FF3C3779}"/>
                </a:ext>
              </a:extLst>
            </p:cNvPr>
            <p:cNvSpPr/>
            <p:nvPr/>
          </p:nvSpPr>
          <p:spPr bwMode="auto">
            <a:xfrm rot="16200000">
              <a:off x="5464398" y="2344804"/>
              <a:ext cx="114164" cy="114164"/>
            </a:xfrm>
            <a:prstGeom prst="triangle">
              <a:avLst/>
            </a:prstGeom>
            <a:solidFill>
              <a:srgbClr val="353535"/>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211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13" name="Isosceles Triangle 612">
              <a:extLst>
                <a:ext uri="{FF2B5EF4-FFF2-40B4-BE49-F238E27FC236}">
                  <a16:creationId xmlns:a16="http://schemas.microsoft.com/office/drawing/2014/main" id="{CB521EFC-A851-4896-AE8D-638DA310B03B}"/>
                </a:ext>
              </a:extLst>
            </p:cNvPr>
            <p:cNvSpPr/>
            <p:nvPr/>
          </p:nvSpPr>
          <p:spPr bwMode="auto">
            <a:xfrm rot="5400000" flipH="1">
              <a:off x="5889397" y="2344804"/>
              <a:ext cx="114164" cy="114164"/>
            </a:xfrm>
            <a:prstGeom prst="triangle">
              <a:avLst/>
            </a:prstGeom>
            <a:no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211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14" name="Oval 613">
              <a:extLst>
                <a:ext uri="{FF2B5EF4-FFF2-40B4-BE49-F238E27FC236}">
                  <a16:creationId xmlns:a16="http://schemas.microsoft.com/office/drawing/2014/main" id="{06CB4D91-FDF9-4D4D-9FA9-E27DCC7FC848}"/>
                </a:ext>
              </a:extLst>
            </p:cNvPr>
            <p:cNvSpPr/>
            <p:nvPr/>
          </p:nvSpPr>
          <p:spPr bwMode="auto">
            <a:xfrm>
              <a:off x="5565969" y="2233873"/>
              <a:ext cx="336022" cy="336026"/>
            </a:xfrm>
            <a:prstGeom prst="ellipse">
              <a:avLst/>
            </a:prstGeom>
            <a:solidFill>
              <a:srgbClr val="FFFFFF"/>
            </a:solidFill>
            <a:ln w="9525" cap="flat" cmpd="sng" algn="ctr">
              <a:solidFill>
                <a:srgbClr val="353535"/>
              </a:solid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ctr"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endParaRPr kumimoji="0" lang="en-US" sz="794" b="0" i="0" u="none" strike="noStrike" kern="0" cap="none" spc="0" normalizeH="0" baseline="0" noProof="0">
                <a:ln>
                  <a:noFill/>
                </a:ln>
                <a:solidFill>
                  <a:srgbClr val="353535"/>
                </a:solidFill>
                <a:effectLst/>
                <a:uLnTx/>
                <a:uFillTx/>
                <a:latin typeface="Segoe UI Semibold" panose="020B0702040204020203" pitchFamily="34" charset="0"/>
                <a:ea typeface="Segoe UI" pitchFamily="34" charset="0"/>
                <a:cs typeface="Segoe UI Semibold" panose="020B0702040204020203" pitchFamily="34" charset="0"/>
              </a:endParaRPr>
            </a:p>
          </p:txBody>
        </p:sp>
      </p:grpSp>
      <p:sp>
        <p:nvSpPr>
          <p:cNvPr id="615" name="Rectangle 614">
            <a:extLst>
              <a:ext uri="{FF2B5EF4-FFF2-40B4-BE49-F238E27FC236}">
                <a16:creationId xmlns:a16="http://schemas.microsoft.com/office/drawing/2014/main" id="{C31A8564-E18E-43B8-92A2-6E62EDF57CBF}"/>
              </a:ext>
            </a:extLst>
          </p:cNvPr>
          <p:cNvSpPr/>
          <p:nvPr/>
        </p:nvSpPr>
        <p:spPr>
          <a:xfrm>
            <a:off x="6299656" y="3085416"/>
            <a:ext cx="272832" cy="263405"/>
          </a:xfrm>
          <a:prstGeom prst="rect">
            <a:avLst/>
          </a:prstGeom>
        </p:spPr>
        <p:txBody>
          <a:bodyPr wrap="none">
            <a:sp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r>
              <a:rPr kumimoji="0" lang="en-US" sz="1235" b="0" i="0" u="none" strike="noStrike" kern="1200" cap="none" spc="0" normalizeH="0" baseline="0" noProof="0">
                <a:ln>
                  <a:noFill/>
                </a:ln>
                <a:solidFill>
                  <a:srgbClr val="353535"/>
                </a:solidFill>
                <a:effectLst/>
                <a:uLnTx/>
                <a:uFillTx/>
                <a:latin typeface="Segoe UI Semibold" panose="020B0702040204020203" pitchFamily="34" charset="0"/>
                <a:ea typeface="Segoe UI" pitchFamily="34" charset="0"/>
                <a:cs typeface="Segoe UI Semibold" panose="020B0702040204020203" pitchFamily="34" charset="0"/>
              </a:rPr>
              <a:t>3</a:t>
            </a:r>
            <a:endParaRPr kumimoji="0" lang="en-US" sz="794" b="0" i="0" u="none" strike="noStrike" kern="1200" cap="none" spc="0" normalizeH="0" baseline="0" noProof="0">
              <a:ln>
                <a:noFill/>
              </a:ln>
              <a:solidFill>
                <a:srgbClr val="353535"/>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616" name="Oval 615">
            <a:extLst>
              <a:ext uri="{FF2B5EF4-FFF2-40B4-BE49-F238E27FC236}">
                <a16:creationId xmlns:a16="http://schemas.microsoft.com/office/drawing/2014/main" id="{FD58C18B-D7B7-4712-9A38-7D67F2CDABE9}"/>
              </a:ext>
            </a:extLst>
          </p:cNvPr>
          <p:cNvSpPr/>
          <p:nvPr/>
        </p:nvSpPr>
        <p:spPr bwMode="auto">
          <a:xfrm>
            <a:off x="4093406" y="2385848"/>
            <a:ext cx="3467706" cy="3467509"/>
          </a:xfrm>
          <a:prstGeom prst="ellipse">
            <a:avLst/>
          </a:prstGeom>
          <a:noFill/>
          <a:ln w="28575" cap="rnd" cmpd="sng" algn="ctr">
            <a:solidFill>
              <a:srgbClr val="00B0F0"/>
            </a:solidFill>
            <a:prstDash val="sysDot"/>
            <a:headEnd type="none"/>
            <a:tailEnd type="none"/>
          </a:ln>
          <a:effectLst/>
        </p:spPr>
        <p:txBody>
          <a:bodyPr rot="0" spcFirstLastPara="0" vertOverflow="overflow" horzOverflow="overflow" vert="horz" wrap="square" lIns="155075" tIns="124061" rIns="155075" bIns="124061" numCol="1" spcCol="0" rtlCol="0" fromWordArt="0" anchor="ctr" anchorCtr="0" forceAA="0" compatLnSpc="1">
            <a:prstTxWarp prst="textNoShape">
              <a:avLst/>
            </a:prstTxWarp>
            <a:noAutofit/>
          </a:bodyPr>
          <a:lstStyle/>
          <a:p>
            <a:pPr marL="0" marR="0" lvl="0" indent="0" algn="ctr" defTabSz="790597" rtl="0" eaLnBrk="1" fontAlgn="base" latinLnBrk="0" hangingPunct="1">
              <a:lnSpc>
                <a:spcPct val="90000"/>
              </a:lnSpc>
              <a:spcBef>
                <a:spcPct val="0"/>
              </a:spcBef>
              <a:spcAft>
                <a:spcPct val="0"/>
              </a:spcAft>
              <a:buClrTx/>
              <a:buSzTx/>
              <a:buFontTx/>
              <a:buNone/>
              <a:tabLst/>
              <a:defRPr/>
            </a:pPr>
            <a:endParaRPr kumimoji="0" lang="en-US" sz="138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7" name="Isosceles Triangle 616">
            <a:extLst>
              <a:ext uri="{FF2B5EF4-FFF2-40B4-BE49-F238E27FC236}">
                <a16:creationId xmlns:a16="http://schemas.microsoft.com/office/drawing/2014/main" id="{0F0CDE47-12F1-495F-A6BD-DB8B7740A6BD}"/>
              </a:ext>
            </a:extLst>
          </p:cNvPr>
          <p:cNvSpPr/>
          <p:nvPr/>
        </p:nvSpPr>
        <p:spPr bwMode="auto">
          <a:xfrm flipV="1">
            <a:off x="4939503" y="1626983"/>
            <a:ext cx="1551840" cy="1041937"/>
          </a:xfrm>
          <a:prstGeom prst="triangle">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61357" tIns="129085" rIns="161357" bIns="129085" numCol="1" spcCol="0" rtlCol="0" fromWordArt="0" anchor="t" anchorCtr="0" forceAA="0" compatLnSpc="1">
            <a:prstTxWarp prst="textNoShape">
              <a:avLst/>
            </a:prstTxWarp>
            <a:noAutofit/>
          </a:bodyPr>
          <a:lstStyle/>
          <a:p>
            <a:pPr marL="0" marR="0" lvl="0" indent="0" algn="ctr" defTabSz="822692" rtl="0" eaLnBrk="1" fontAlgn="base" latinLnBrk="0" hangingPunct="1">
              <a:lnSpc>
                <a:spcPct val="90000"/>
              </a:lnSpc>
              <a:spcBef>
                <a:spcPct val="0"/>
              </a:spcBef>
              <a:spcAft>
                <a:spcPct val="0"/>
              </a:spcAft>
              <a:buClrTx/>
              <a:buSzTx/>
              <a:buFontTx/>
              <a:buNone/>
              <a:tabLst/>
              <a:defRPr/>
            </a:pPr>
            <a:r>
              <a:rPr kumimoji="0" lang="en-US" sz="2118"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t>
            </a:r>
          </a:p>
        </p:txBody>
      </p:sp>
      <p:grpSp>
        <p:nvGrpSpPr>
          <p:cNvPr id="618" name="10TB of Data">
            <a:extLst>
              <a:ext uri="{FF2B5EF4-FFF2-40B4-BE49-F238E27FC236}">
                <a16:creationId xmlns:a16="http://schemas.microsoft.com/office/drawing/2014/main" id="{5B1BDBC5-71AE-435B-98D2-EEBD9697277F}"/>
              </a:ext>
            </a:extLst>
          </p:cNvPr>
          <p:cNvGrpSpPr/>
          <p:nvPr/>
        </p:nvGrpSpPr>
        <p:grpSpPr>
          <a:xfrm>
            <a:off x="5338763" y="1384770"/>
            <a:ext cx="814950" cy="900338"/>
            <a:chOff x="4474513" y="437335"/>
            <a:chExt cx="787326" cy="869819"/>
          </a:xfrm>
        </p:grpSpPr>
        <p:grpSp>
          <p:nvGrpSpPr>
            <p:cNvPr id="619" name="Group 167">
              <a:extLst>
                <a:ext uri="{FF2B5EF4-FFF2-40B4-BE49-F238E27FC236}">
                  <a16:creationId xmlns:a16="http://schemas.microsoft.com/office/drawing/2014/main" id="{9FB499FA-6013-45DC-A97A-AECF8E0146E0}"/>
                </a:ext>
              </a:extLst>
            </p:cNvPr>
            <p:cNvGrpSpPr>
              <a:grpSpLocks noChangeAspect="1"/>
            </p:cNvGrpSpPr>
            <p:nvPr/>
          </p:nvGrpSpPr>
          <p:grpSpPr bwMode="auto">
            <a:xfrm>
              <a:off x="4499386" y="437335"/>
              <a:ext cx="664881" cy="869819"/>
              <a:chOff x="6332" y="882"/>
              <a:chExt cx="425" cy="556"/>
            </a:xfrm>
            <a:solidFill>
              <a:srgbClr val="353535"/>
            </a:solidFill>
          </p:grpSpPr>
          <p:sp>
            <p:nvSpPr>
              <p:cNvPr id="621" name="Freeform 169">
                <a:extLst>
                  <a:ext uri="{FF2B5EF4-FFF2-40B4-BE49-F238E27FC236}">
                    <a16:creationId xmlns:a16="http://schemas.microsoft.com/office/drawing/2014/main" id="{E287C56B-2C37-441A-AFDC-23C36EA4845C}"/>
                  </a:ext>
                </a:extLst>
              </p:cNvPr>
              <p:cNvSpPr>
                <a:spLocks/>
              </p:cNvSpPr>
              <p:nvPr/>
            </p:nvSpPr>
            <p:spPr bwMode="auto">
              <a:xfrm>
                <a:off x="6332" y="1131"/>
                <a:ext cx="368" cy="307"/>
              </a:xfrm>
              <a:custGeom>
                <a:avLst/>
                <a:gdLst>
                  <a:gd name="T0" fmla="*/ 1368 w 1391"/>
                  <a:gd name="T1" fmla="*/ 1160 h 1160"/>
                  <a:gd name="T2" fmla="*/ 1368 w 1391"/>
                  <a:gd name="T3" fmla="*/ 1160 h 1160"/>
                  <a:gd name="T4" fmla="*/ 178 w 1391"/>
                  <a:gd name="T5" fmla="*/ 1160 h 1160"/>
                  <a:gd name="T6" fmla="*/ 87 w 1391"/>
                  <a:gd name="T7" fmla="*/ 1055 h 1160"/>
                  <a:gd name="T8" fmla="*/ 30 w 1391"/>
                  <a:gd name="T9" fmla="*/ 387 h 1160"/>
                  <a:gd name="T10" fmla="*/ 1 w 1391"/>
                  <a:gd name="T11" fmla="*/ 69 h 1160"/>
                  <a:gd name="T12" fmla="*/ 16 w 1391"/>
                  <a:gd name="T13" fmla="*/ 23 h 1160"/>
                  <a:gd name="T14" fmla="*/ 80 w 1391"/>
                  <a:gd name="T15" fmla="*/ 0 h 1160"/>
                  <a:gd name="T16" fmla="*/ 456 w 1391"/>
                  <a:gd name="T17" fmla="*/ 0 h 1160"/>
                  <a:gd name="T18" fmla="*/ 541 w 1391"/>
                  <a:gd name="T19" fmla="*/ 83 h 1160"/>
                  <a:gd name="T20" fmla="*/ 544 w 1391"/>
                  <a:gd name="T21" fmla="*/ 120 h 1160"/>
                  <a:gd name="T22" fmla="*/ 1294 w 1391"/>
                  <a:gd name="T23" fmla="*/ 120 h 1160"/>
                  <a:gd name="T24" fmla="*/ 1385 w 1391"/>
                  <a:gd name="T25" fmla="*/ 189 h 1160"/>
                  <a:gd name="T26" fmla="*/ 1391 w 1391"/>
                  <a:gd name="T27" fmla="*/ 298 h 1160"/>
                  <a:gd name="T28" fmla="*/ 1364 w 1391"/>
                  <a:gd name="T29" fmla="*/ 299 h 1160"/>
                  <a:gd name="T30" fmla="*/ 1358 w 1391"/>
                  <a:gd name="T31" fmla="*/ 191 h 1160"/>
                  <a:gd name="T32" fmla="*/ 1294 w 1391"/>
                  <a:gd name="T33" fmla="*/ 146 h 1160"/>
                  <a:gd name="T34" fmla="*/ 520 w 1391"/>
                  <a:gd name="T35" fmla="*/ 146 h 1160"/>
                  <a:gd name="T36" fmla="*/ 514 w 1391"/>
                  <a:gd name="T37" fmla="*/ 85 h 1160"/>
                  <a:gd name="T38" fmla="*/ 456 w 1391"/>
                  <a:gd name="T39" fmla="*/ 26 h 1160"/>
                  <a:gd name="T40" fmla="*/ 80 w 1391"/>
                  <a:gd name="T41" fmla="*/ 26 h 1160"/>
                  <a:gd name="T42" fmla="*/ 35 w 1391"/>
                  <a:gd name="T43" fmla="*/ 41 h 1160"/>
                  <a:gd name="T44" fmla="*/ 28 w 1391"/>
                  <a:gd name="T45" fmla="*/ 66 h 1160"/>
                  <a:gd name="T46" fmla="*/ 38 w 1391"/>
                  <a:gd name="T47" fmla="*/ 171 h 1160"/>
                  <a:gd name="T48" fmla="*/ 57 w 1391"/>
                  <a:gd name="T49" fmla="*/ 384 h 1160"/>
                  <a:gd name="T50" fmla="*/ 114 w 1391"/>
                  <a:gd name="T51" fmla="*/ 1052 h 1160"/>
                  <a:gd name="T52" fmla="*/ 178 w 1391"/>
                  <a:gd name="T53" fmla="*/ 1133 h 1160"/>
                  <a:gd name="T54" fmla="*/ 1368 w 1391"/>
                  <a:gd name="T55" fmla="*/ 1133 h 1160"/>
                  <a:gd name="T56" fmla="*/ 1368 w 1391"/>
                  <a:gd name="T57" fmla="*/ 116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91" h="1160">
                    <a:moveTo>
                      <a:pt x="1368" y="1160"/>
                    </a:moveTo>
                    <a:lnTo>
                      <a:pt x="1368" y="1160"/>
                    </a:lnTo>
                    <a:lnTo>
                      <a:pt x="178" y="1160"/>
                    </a:lnTo>
                    <a:cubicBezTo>
                      <a:pt x="131" y="1160"/>
                      <a:pt x="91" y="1097"/>
                      <a:pt x="87" y="1055"/>
                    </a:cubicBezTo>
                    <a:lnTo>
                      <a:pt x="30" y="387"/>
                    </a:lnTo>
                    <a:lnTo>
                      <a:pt x="1" y="69"/>
                    </a:lnTo>
                    <a:cubicBezTo>
                      <a:pt x="0" y="51"/>
                      <a:pt x="5" y="35"/>
                      <a:pt x="16" y="23"/>
                    </a:cubicBezTo>
                    <a:cubicBezTo>
                      <a:pt x="29" y="8"/>
                      <a:pt x="52" y="0"/>
                      <a:pt x="80" y="0"/>
                    </a:cubicBezTo>
                    <a:lnTo>
                      <a:pt x="456" y="0"/>
                    </a:lnTo>
                    <a:cubicBezTo>
                      <a:pt x="499" y="0"/>
                      <a:pt x="537" y="37"/>
                      <a:pt x="541" y="83"/>
                    </a:cubicBezTo>
                    <a:lnTo>
                      <a:pt x="544" y="120"/>
                    </a:lnTo>
                    <a:lnTo>
                      <a:pt x="1294" y="120"/>
                    </a:lnTo>
                    <a:cubicBezTo>
                      <a:pt x="1344" y="120"/>
                      <a:pt x="1381" y="148"/>
                      <a:pt x="1385" y="189"/>
                    </a:cubicBezTo>
                    <a:lnTo>
                      <a:pt x="1391" y="298"/>
                    </a:lnTo>
                    <a:lnTo>
                      <a:pt x="1364" y="299"/>
                    </a:lnTo>
                    <a:lnTo>
                      <a:pt x="1358" y="191"/>
                    </a:lnTo>
                    <a:cubicBezTo>
                      <a:pt x="1355" y="160"/>
                      <a:pt x="1323" y="146"/>
                      <a:pt x="1294" y="146"/>
                    </a:cubicBezTo>
                    <a:lnTo>
                      <a:pt x="520" y="146"/>
                    </a:lnTo>
                    <a:lnTo>
                      <a:pt x="514" y="85"/>
                    </a:lnTo>
                    <a:cubicBezTo>
                      <a:pt x="511" y="53"/>
                      <a:pt x="485" y="26"/>
                      <a:pt x="456" y="26"/>
                    </a:cubicBezTo>
                    <a:lnTo>
                      <a:pt x="80" y="26"/>
                    </a:lnTo>
                    <a:cubicBezTo>
                      <a:pt x="60" y="26"/>
                      <a:pt x="44" y="31"/>
                      <a:pt x="35" y="41"/>
                    </a:cubicBezTo>
                    <a:cubicBezTo>
                      <a:pt x="29" y="47"/>
                      <a:pt x="27" y="56"/>
                      <a:pt x="28" y="66"/>
                    </a:cubicBezTo>
                    <a:lnTo>
                      <a:pt x="38" y="171"/>
                    </a:lnTo>
                    <a:lnTo>
                      <a:pt x="57" y="384"/>
                    </a:lnTo>
                    <a:lnTo>
                      <a:pt x="114" y="1052"/>
                    </a:lnTo>
                    <a:cubicBezTo>
                      <a:pt x="117" y="1086"/>
                      <a:pt x="150" y="1133"/>
                      <a:pt x="178" y="1133"/>
                    </a:cubicBezTo>
                    <a:lnTo>
                      <a:pt x="1368" y="1133"/>
                    </a:lnTo>
                    <a:lnTo>
                      <a:pt x="1368" y="1160"/>
                    </a:ln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22" name="Freeform 170">
                <a:extLst>
                  <a:ext uri="{FF2B5EF4-FFF2-40B4-BE49-F238E27FC236}">
                    <a16:creationId xmlns:a16="http://schemas.microsoft.com/office/drawing/2014/main" id="{4C65F863-E0C2-49C9-ACD4-2CA946B65B4D}"/>
                  </a:ext>
                </a:extLst>
              </p:cNvPr>
              <p:cNvSpPr>
                <a:spLocks noEditPoints="1"/>
              </p:cNvSpPr>
              <p:nvPr/>
            </p:nvSpPr>
            <p:spPr bwMode="auto">
              <a:xfrm>
                <a:off x="6361" y="1209"/>
                <a:ext cx="396" cy="229"/>
              </a:xfrm>
              <a:custGeom>
                <a:avLst/>
                <a:gdLst>
                  <a:gd name="T0" fmla="*/ 221 w 1498"/>
                  <a:gd name="T1" fmla="*/ 27 h 867"/>
                  <a:gd name="T2" fmla="*/ 221 w 1498"/>
                  <a:gd name="T3" fmla="*/ 27 h 867"/>
                  <a:gd name="T4" fmla="*/ 153 w 1498"/>
                  <a:gd name="T5" fmla="*/ 86 h 867"/>
                  <a:gd name="T6" fmla="*/ 30 w 1498"/>
                  <a:gd name="T7" fmla="*/ 786 h 867"/>
                  <a:gd name="T8" fmla="*/ 40 w 1498"/>
                  <a:gd name="T9" fmla="*/ 825 h 867"/>
                  <a:gd name="T10" fmla="*/ 74 w 1498"/>
                  <a:gd name="T11" fmla="*/ 840 h 867"/>
                  <a:gd name="T12" fmla="*/ 1277 w 1498"/>
                  <a:gd name="T13" fmla="*/ 840 h 867"/>
                  <a:gd name="T14" fmla="*/ 1344 w 1498"/>
                  <a:gd name="T15" fmla="*/ 781 h 867"/>
                  <a:gd name="T16" fmla="*/ 1467 w 1498"/>
                  <a:gd name="T17" fmla="*/ 81 h 867"/>
                  <a:gd name="T18" fmla="*/ 1458 w 1498"/>
                  <a:gd name="T19" fmla="*/ 42 h 867"/>
                  <a:gd name="T20" fmla="*/ 1424 w 1498"/>
                  <a:gd name="T21" fmla="*/ 27 h 867"/>
                  <a:gd name="T22" fmla="*/ 221 w 1498"/>
                  <a:gd name="T23" fmla="*/ 27 h 867"/>
                  <a:gd name="T24" fmla="*/ 1277 w 1498"/>
                  <a:gd name="T25" fmla="*/ 867 h 867"/>
                  <a:gd name="T26" fmla="*/ 1277 w 1498"/>
                  <a:gd name="T27" fmla="*/ 867 h 867"/>
                  <a:gd name="T28" fmla="*/ 74 w 1498"/>
                  <a:gd name="T29" fmla="*/ 867 h 867"/>
                  <a:gd name="T30" fmla="*/ 19 w 1498"/>
                  <a:gd name="T31" fmla="*/ 842 h 867"/>
                  <a:gd name="T32" fmla="*/ 4 w 1498"/>
                  <a:gd name="T33" fmla="*/ 782 h 867"/>
                  <a:gd name="T34" fmla="*/ 127 w 1498"/>
                  <a:gd name="T35" fmla="*/ 82 h 867"/>
                  <a:gd name="T36" fmla="*/ 221 w 1498"/>
                  <a:gd name="T37" fmla="*/ 0 h 867"/>
                  <a:gd name="T38" fmla="*/ 1424 w 1498"/>
                  <a:gd name="T39" fmla="*/ 0 h 867"/>
                  <a:gd name="T40" fmla="*/ 1478 w 1498"/>
                  <a:gd name="T41" fmla="*/ 24 h 867"/>
                  <a:gd name="T42" fmla="*/ 1493 w 1498"/>
                  <a:gd name="T43" fmla="*/ 86 h 867"/>
                  <a:gd name="T44" fmla="*/ 1371 w 1498"/>
                  <a:gd name="T45" fmla="*/ 785 h 867"/>
                  <a:gd name="T46" fmla="*/ 1277 w 1498"/>
                  <a:gd name="T47" fmla="*/ 867 h 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8" h="867">
                    <a:moveTo>
                      <a:pt x="221" y="27"/>
                    </a:moveTo>
                    <a:lnTo>
                      <a:pt x="221" y="27"/>
                    </a:lnTo>
                    <a:cubicBezTo>
                      <a:pt x="190" y="27"/>
                      <a:pt x="159" y="55"/>
                      <a:pt x="153" y="86"/>
                    </a:cubicBezTo>
                    <a:lnTo>
                      <a:pt x="30" y="786"/>
                    </a:lnTo>
                    <a:cubicBezTo>
                      <a:pt x="28" y="801"/>
                      <a:pt x="31" y="815"/>
                      <a:pt x="40" y="825"/>
                    </a:cubicBezTo>
                    <a:cubicBezTo>
                      <a:pt x="48" y="835"/>
                      <a:pt x="60" y="840"/>
                      <a:pt x="74" y="840"/>
                    </a:cubicBezTo>
                    <a:lnTo>
                      <a:pt x="1277" y="840"/>
                    </a:lnTo>
                    <a:cubicBezTo>
                      <a:pt x="1308" y="840"/>
                      <a:pt x="1339" y="813"/>
                      <a:pt x="1344" y="781"/>
                    </a:cubicBezTo>
                    <a:lnTo>
                      <a:pt x="1467" y="81"/>
                    </a:lnTo>
                    <a:cubicBezTo>
                      <a:pt x="1470" y="67"/>
                      <a:pt x="1466" y="52"/>
                      <a:pt x="1458" y="42"/>
                    </a:cubicBezTo>
                    <a:cubicBezTo>
                      <a:pt x="1449" y="32"/>
                      <a:pt x="1438" y="27"/>
                      <a:pt x="1424" y="27"/>
                    </a:cubicBezTo>
                    <a:lnTo>
                      <a:pt x="221" y="27"/>
                    </a:lnTo>
                    <a:close/>
                    <a:moveTo>
                      <a:pt x="1277" y="867"/>
                    </a:moveTo>
                    <a:lnTo>
                      <a:pt x="1277" y="867"/>
                    </a:lnTo>
                    <a:lnTo>
                      <a:pt x="74" y="867"/>
                    </a:lnTo>
                    <a:cubicBezTo>
                      <a:pt x="52" y="867"/>
                      <a:pt x="32" y="858"/>
                      <a:pt x="19" y="842"/>
                    </a:cubicBezTo>
                    <a:cubicBezTo>
                      <a:pt x="6" y="826"/>
                      <a:pt x="0" y="804"/>
                      <a:pt x="4" y="782"/>
                    </a:cubicBezTo>
                    <a:lnTo>
                      <a:pt x="127" y="82"/>
                    </a:lnTo>
                    <a:cubicBezTo>
                      <a:pt x="135" y="37"/>
                      <a:pt x="177" y="0"/>
                      <a:pt x="221" y="0"/>
                    </a:cubicBezTo>
                    <a:lnTo>
                      <a:pt x="1424" y="0"/>
                    </a:lnTo>
                    <a:cubicBezTo>
                      <a:pt x="1446" y="0"/>
                      <a:pt x="1465" y="9"/>
                      <a:pt x="1478" y="24"/>
                    </a:cubicBezTo>
                    <a:cubicBezTo>
                      <a:pt x="1492" y="41"/>
                      <a:pt x="1498" y="63"/>
                      <a:pt x="1493" y="86"/>
                    </a:cubicBezTo>
                    <a:lnTo>
                      <a:pt x="1371" y="785"/>
                    </a:lnTo>
                    <a:cubicBezTo>
                      <a:pt x="1363" y="830"/>
                      <a:pt x="1321" y="867"/>
                      <a:pt x="1277" y="86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23" name="Freeform 171">
                <a:extLst>
                  <a:ext uri="{FF2B5EF4-FFF2-40B4-BE49-F238E27FC236}">
                    <a16:creationId xmlns:a16="http://schemas.microsoft.com/office/drawing/2014/main" id="{2314EB8F-7F5D-494C-B410-98ACAC25BA58}"/>
                  </a:ext>
                </a:extLst>
              </p:cNvPr>
              <p:cNvSpPr>
                <a:spLocks noEditPoints="1"/>
              </p:cNvSpPr>
              <p:nvPr/>
            </p:nvSpPr>
            <p:spPr bwMode="auto">
              <a:xfrm>
                <a:off x="6455" y="1028"/>
                <a:ext cx="44" cy="66"/>
              </a:xfrm>
              <a:custGeom>
                <a:avLst/>
                <a:gdLst>
                  <a:gd name="T0" fmla="*/ 129 w 166"/>
                  <a:gd name="T1" fmla="*/ 151 h 248"/>
                  <a:gd name="T2" fmla="*/ 129 w 166"/>
                  <a:gd name="T3" fmla="*/ 151 h 248"/>
                  <a:gd name="T4" fmla="*/ 108 w 166"/>
                  <a:gd name="T5" fmla="*/ 76 h 248"/>
                  <a:gd name="T6" fmla="*/ 105 w 166"/>
                  <a:gd name="T7" fmla="*/ 66 h 248"/>
                  <a:gd name="T8" fmla="*/ 100 w 166"/>
                  <a:gd name="T9" fmla="*/ 55 h 248"/>
                  <a:gd name="T10" fmla="*/ 94 w 166"/>
                  <a:gd name="T11" fmla="*/ 45 h 248"/>
                  <a:gd name="T12" fmla="*/ 85 w 166"/>
                  <a:gd name="T13" fmla="*/ 37 h 248"/>
                  <a:gd name="T14" fmla="*/ 73 w 166"/>
                  <a:gd name="T15" fmla="*/ 32 h 248"/>
                  <a:gd name="T16" fmla="*/ 58 w 166"/>
                  <a:gd name="T17" fmla="*/ 34 h 248"/>
                  <a:gd name="T18" fmla="*/ 39 w 166"/>
                  <a:gd name="T19" fmla="*/ 45 h 248"/>
                  <a:gd name="T20" fmla="*/ 33 w 166"/>
                  <a:gd name="T21" fmla="*/ 62 h 248"/>
                  <a:gd name="T22" fmla="*/ 33 w 166"/>
                  <a:gd name="T23" fmla="*/ 80 h 248"/>
                  <a:gd name="T24" fmla="*/ 37 w 166"/>
                  <a:gd name="T25" fmla="*/ 96 h 248"/>
                  <a:gd name="T26" fmla="*/ 58 w 166"/>
                  <a:gd name="T27" fmla="*/ 171 h 248"/>
                  <a:gd name="T28" fmla="*/ 61 w 166"/>
                  <a:gd name="T29" fmla="*/ 181 h 248"/>
                  <a:gd name="T30" fmla="*/ 66 w 166"/>
                  <a:gd name="T31" fmla="*/ 192 h 248"/>
                  <a:gd name="T32" fmla="*/ 72 w 166"/>
                  <a:gd name="T33" fmla="*/ 203 h 248"/>
                  <a:gd name="T34" fmla="*/ 81 w 166"/>
                  <a:gd name="T35" fmla="*/ 211 h 248"/>
                  <a:gd name="T36" fmla="*/ 93 w 166"/>
                  <a:gd name="T37" fmla="*/ 215 h 248"/>
                  <a:gd name="T38" fmla="*/ 108 w 166"/>
                  <a:gd name="T39" fmla="*/ 214 h 248"/>
                  <a:gd name="T40" fmla="*/ 122 w 166"/>
                  <a:gd name="T41" fmla="*/ 207 h 248"/>
                  <a:gd name="T42" fmla="*/ 130 w 166"/>
                  <a:gd name="T43" fmla="*/ 197 h 248"/>
                  <a:gd name="T44" fmla="*/ 133 w 166"/>
                  <a:gd name="T45" fmla="*/ 185 h 248"/>
                  <a:gd name="T46" fmla="*/ 133 w 166"/>
                  <a:gd name="T47" fmla="*/ 173 h 248"/>
                  <a:gd name="T48" fmla="*/ 132 w 166"/>
                  <a:gd name="T49" fmla="*/ 161 h 248"/>
                  <a:gd name="T50" fmla="*/ 129 w 166"/>
                  <a:gd name="T51" fmla="*/ 151 h 248"/>
                  <a:gd name="T52" fmla="*/ 26 w 166"/>
                  <a:gd name="T53" fmla="*/ 180 h 248"/>
                  <a:gd name="T54" fmla="*/ 26 w 166"/>
                  <a:gd name="T55" fmla="*/ 180 h 248"/>
                  <a:gd name="T56" fmla="*/ 5 w 166"/>
                  <a:gd name="T57" fmla="*/ 105 h 248"/>
                  <a:gd name="T58" fmla="*/ 1 w 166"/>
                  <a:gd name="T59" fmla="*/ 89 h 248"/>
                  <a:gd name="T60" fmla="*/ 0 w 166"/>
                  <a:gd name="T61" fmla="*/ 70 h 248"/>
                  <a:gd name="T62" fmla="*/ 2 w 166"/>
                  <a:gd name="T63" fmla="*/ 50 h 248"/>
                  <a:gd name="T64" fmla="*/ 9 w 166"/>
                  <a:gd name="T65" fmla="*/ 31 h 248"/>
                  <a:gd name="T66" fmla="*/ 25 w 166"/>
                  <a:gd name="T67" fmla="*/ 15 h 248"/>
                  <a:gd name="T68" fmla="*/ 50 w 166"/>
                  <a:gd name="T69" fmla="*/ 4 h 248"/>
                  <a:gd name="T70" fmla="*/ 77 w 166"/>
                  <a:gd name="T71" fmla="*/ 1 h 248"/>
                  <a:gd name="T72" fmla="*/ 98 w 166"/>
                  <a:gd name="T73" fmla="*/ 7 h 248"/>
                  <a:gd name="T74" fmla="*/ 114 w 166"/>
                  <a:gd name="T75" fmla="*/ 19 h 248"/>
                  <a:gd name="T76" fmla="*/ 126 w 166"/>
                  <a:gd name="T77" fmla="*/ 35 h 248"/>
                  <a:gd name="T78" fmla="*/ 135 w 166"/>
                  <a:gd name="T79" fmla="*/ 52 h 248"/>
                  <a:gd name="T80" fmla="*/ 140 w 166"/>
                  <a:gd name="T81" fmla="*/ 67 h 248"/>
                  <a:gd name="T82" fmla="*/ 161 w 166"/>
                  <a:gd name="T83" fmla="*/ 142 h 248"/>
                  <a:gd name="T84" fmla="*/ 165 w 166"/>
                  <a:gd name="T85" fmla="*/ 158 h 248"/>
                  <a:gd name="T86" fmla="*/ 166 w 166"/>
                  <a:gd name="T87" fmla="*/ 177 h 248"/>
                  <a:gd name="T88" fmla="*/ 164 w 166"/>
                  <a:gd name="T89" fmla="*/ 197 h 248"/>
                  <a:gd name="T90" fmla="*/ 157 w 166"/>
                  <a:gd name="T91" fmla="*/ 216 h 248"/>
                  <a:gd name="T92" fmla="*/ 142 w 166"/>
                  <a:gd name="T93" fmla="*/ 232 h 248"/>
                  <a:gd name="T94" fmla="*/ 117 w 166"/>
                  <a:gd name="T95" fmla="*/ 244 h 248"/>
                  <a:gd name="T96" fmla="*/ 90 w 166"/>
                  <a:gd name="T97" fmla="*/ 247 h 248"/>
                  <a:gd name="T98" fmla="*/ 68 w 166"/>
                  <a:gd name="T99" fmla="*/ 241 h 248"/>
                  <a:gd name="T100" fmla="*/ 52 w 166"/>
                  <a:gd name="T101" fmla="*/ 229 h 248"/>
                  <a:gd name="T102" fmla="*/ 40 w 166"/>
                  <a:gd name="T103" fmla="*/ 213 h 248"/>
                  <a:gd name="T104" fmla="*/ 31 w 166"/>
                  <a:gd name="T105" fmla="*/ 196 h 248"/>
                  <a:gd name="T106" fmla="*/ 26 w 166"/>
                  <a:gd name="T107" fmla="*/ 18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48">
                    <a:moveTo>
                      <a:pt x="129" y="151"/>
                    </a:moveTo>
                    <a:lnTo>
                      <a:pt x="129" y="151"/>
                    </a:lnTo>
                    <a:lnTo>
                      <a:pt x="108" y="76"/>
                    </a:lnTo>
                    <a:cubicBezTo>
                      <a:pt x="107" y="73"/>
                      <a:pt x="106" y="70"/>
                      <a:pt x="105" y="66"/>
                    </a:cubicBezTo>
                    <a:cubicBezTo>
                      <a:pt x="104" y="63"/>
                      <a:pt x="102" y="59"/>
                      <a:pt x="100" y="55"/>
                    </a:cubicBezTo>
                    <a:cubicBezTo>
                      <a:pt x="99" y="52"/>
                      <a:pt x="96" y="48"/>
                      <a:pt x="94" y="45"/>
                    </a:cubicBezTo>
                    <a:cubicBezTo>
                      <a:pt x="91" y="42"/>
                      <a:pt x="88" y="39"/>
                      <a:pt x="85" y="37"/>
                    </a:cubicBezTo>
                    <a:cubicBezTo>
                      <a:pt x="82" y="34"/>
                      <a:pt x="78" y="33"/>
                      <a:pt x="73" y="32"/>
                    </a:cubicBezTo>
                    <a:cubicBezTo>
                      <a:pt x="69" y="32"/>
                      <a:pt x="64" y="32"/>
                      <a:pt x="58" y="34"/>
                    </a:cubicBezTo>
                    <a:cubicBezTo>
                      <a:pt x="49" y="36"/>
                      <a:pt x="43" y="40"/>
                      <a:pt x="39" y="45"/>
                    </a:cubicBezTo>
                    <a:cubicBezTo>
                      <a:pt x="36" y="50"/>
                      <a:pt x="33" y="56"/>
                      <a:pt x="33" y="62"/>
                    </a:cubicBezTo>
                    <a:cubicBezTo>
                      <a:pt x="32" y="68"/>
                      <a:pt x="32" y="74"/>
                      <a:pt x="33" y="80"/>
                    </a:cubicBezTo>
                    <a:cubicBezTo>
                      <a:pt x="34" y="86"/>
                      <a:pt x="36" y="92"/>
                      <a:pt x="37" y="96"/>
                    </a:cubicBezTo>
                    <a:lnTo>
                      <a:pt x="58" y="171"/>
                    </a:lnTo>
                    <a:cubicBezTo>
                      <a:pt x="59" y="174"/>
                      <a:pt x="60" y="178"/>
                      <a:pt x="61" y="181"/>
                    </a:cubicBezTo>
                    <a:cubicBezTo>
                      <a:pt x="62" y="185"/>
                      <a:pt x="64" y="188"/>
                      <a:pt x="66" y="192"/>
                    </a:cubicBezTo>
                    <a:cubicBezTo>
                      <a:pt x="67" y="196"/>
                      <a:pt x="70" y="199"/>
                      <a:pt x="72" y="203"/>
                    </a:cubicBezTo>
                    <a:cubicBezTo>
                      <a:pt x="75" y="206"/>
                      <a:pt x="78" y="209"/>
                      <a:pt x="81" y="211"/>
                    </a:cubicBezTo>
                    <a:cubicBezTo>
                      <a:pt x="85" y="213"/>
                      <a:pt x="89" y="214"/>
                      <a:pt x="93" y="215"/>
                    </a:cubicBezTo>
                    <a:cubicBezTo>
                      <a:pt x="97" y="216"/>
                      <a:pt x="103" y="215"/>
                      <a:pt x="108" y="214"/>
                    </a:cubicBezTo>
                    <a:cubicBezTo>
                      <a:pt x="114" y="212"/>
                      <a:pt x="119" y="210"/>
                      <a:pt x="122" y="207"/>
                    </a:cubicBezTo>
                    <a:cubicBezTo>
                      <a:pt x="126" y="204"/>
                      <a:pt x="128" y="201"/>
                      <a:pt x="130" y="197"/>
                    </a:cubicBezTo>
                    <a:cubicBezTo>
                      <a:pt x="132" y="193"/>
                      <a:pt x="133" y="190"/>
                      <a:pt x="133" y="185"/>
                    </a:cubicBezTo>
                    <a:cubicBezTo>
                      <a:pt x="134" y="181"/>
                      <a:pt x="134" y="177"/>
                      <a:pt x="133" y="173"/>
                    </a:cubicBezTo>
                    <a:cubicBezTo>
                      <a:pt x="133" y="169"/>
                      <a:pt x="133" y="165"/>
                      <a:pt x="132" y="161"/>
                    </a:cubicBezTo>
                    <a:cubicBezTo>
                      <a:pt x="131" y="158"/>
                      <a:pt x="130" y="154"/>
                      <a:pt x="129" y="151"/>
                    </a:cubicBezTo>
                    <a:close/>
                    <a:moveTo>
                      <a:pt x="26" y="180"/>
                    </a:moveTo>
                    <a:lnTo>
                      <a:pt x="26" y="180"/>
                    </a:lnTo>
                    <a:lnTo>
                      <a:pt x="5" y="105"/>
                    </a:lnTo>
                    <a:cubicBezTo>
                      <a:pt x="4" y="101"/>
                      <a:pt x="3" y="95"/>
                      <a:pt x="1" y="89"/>
                    </a:cubicBezTo>
                    <a:cubicBezTo>
                      <a:pt x="0" y="83"/>
                      <a:pt x="0" y="77"/>
                      <a:pt x="0" y="70"/>
                    </a:cubicBezTo>
                    <a:cubicBezTo>
                      <a:pt x="0" y="64"/>
                      <a:pt x="0" y="57"/>
                      <a:pt x="2" y="50"/>
                    </a:cubicBezTo>
                    <a:cubicBezTo>
                      <a:pt x="3" y="44"/>
                      <a:pt x="6" y="37"/>
                      <a:pt x="9" y="31"/>
                    </a:cubicBezTo>
                    <a:cubicBezTo>
                      <a:pt x="13" y="25"/>
                      <a:pt x="18" y="20"/>
                      <a:pt x="25" y="15"/>
                    </a:cubicBezTo>
                    <a:cubicBezTo>
                      <a:pt x="31" y="10"/>
                      <a:pt x="40" y="7"/>
                      <a:pt x="50" y="4"/>
                    </a:cubicBezTo>
                    <a:cubicBezTo>
                      <a:pt x="60" y="1"/>
                      <a:pt x="69" y="0"/>
                      <a:pt x="77" y="1"/>
                    </a:cubicBezTo>
                    <a:cubicBezTo>
                      <a:pt x="85" y="1"/>
                      <a:pt x="92" y="3"/>
                      <a:pt x="98" y="7"/>
                    </a:cubicBezTo>
                    <a:cubicBezTo>
                      <a:pt x="104" y="10"/>
                      <a:pt x="110" y="14"/>
                      <a:pt x="114" y="19"/>
                    </a:cubicBezTo>
                    <a:cubicBezTo>
                      <a:pt x="119" y="24"/>
                      <a:pt x="123" y="29"/>
                      <a:pt x="126" y="35"/>
                    </a:cubicBezTo>
                    <a:cubicBezTo>
                      <a:pt x="130" y="40"/>
                      <a:pt x="133" y="46"/>
                      <a:pt x="135" y="52"/>
                    </a:cubicBezTo>
                    <a:cubicBezTo>
                      <a:pt x="137" y="58"/>
                      <a:pt x="139" y="63"/>
                      <a:pt x="140" y="67"/>
                    </a:cubicBezTo>
                    <a:lnTo>
                      <a:pt x="161" y="142"/>
                    </a:lnTo>
                    <a:cubicBezTo>
                      <a:pt x="162" y="147"/>
                      <a:pt x="164" y="152"/>
                      <a:pt x="165" y="158"/>
                    </a:cubicBezTo>
                    <a:cubicBezTo>
                      <a:pt x="166" y="164"/>
                      <a:pt x="166" y="170"/>
                      <a:pt x="166" y="177"/>
                    </a:cubicBezTo>
                    <a:cubicBezTo>
                      <a:pt x="166" y="183"/>
                      <a:pt x="166" y="190"/>
                      <a:pt x="164" y="197"/>
                    </a:cubicBezTo>
                    <a:cubicBezTo>
                      <a:pt x="163" y="204"/>
                      <a:pt x="160" y="210"/>
                      <a:pt x="157" y="216"/>
                    </a:cubicBezTo>
                    <a:cubicBezTo>
                      <a:pt x="153" y="222"/>
                      <a:pt x="148" y="227"/>
                      <a:pt x="142" y="232"/>
                    </a:cubicBezTo>
                    <a:cubicBezTo>
                      <a:pt x="135" y="237"/>
                      <a:pt x="127" y="241"/>
                      <a:pt x="117" y="244"/>
                    </a:cubicBezTo>
                    <a:cubicBezTo>
                      <a:pt x="107" y="247"/>
                      <a:pt x="98" y="248"/>
                      <a:pt x="90" y="247"/>
                    </a:cubicBezTo>
                    <a:cubicBezTo>
                      <a:pt x="82" y="246"/>
                      <a:pt x="75" y="244"/>
                      <a:pt x="68" y="241"/>
                    </a:cubicBezTo>
                    <a:cubicBezTo>
                      <a:pt x="62" y="238"/>
                      <a:pt x="56" y="234"/>
                      <a:pt x="52" y="229"/>
                    </a:cubicBezTo>
                    <a:cubicBezTo>
                      <a:pt x="47" y="224"/>
                      <a:pt x="43" y="218"/>
                      <a:pt x="40" y="213"/>
                    </a:cubicBezTo>
                    <a:cubicBezTo>
                      <a:pt x="36" y="207"/>
                      <a:pt x="33" y="201"/>
                      <a:pt x="31" y="196"/>
                    </a:cubicBezTo>
                    <a:cubicBezTo>
                      <a:pt x="29" y="190"/>
                      <a:pt x="27" y="185"/>
                      <a:pt x="26" y="180"/>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24" name="Freeform 172">
                <a:extLst>
                  <a:ext uri="{FF2B5EF4-FFF2-40B4-BE49-F238E27FC236}">
                    <a16:creationId xmlns:a16="http://schemas.microsoft.com/office/drawing/2014/main" id="{5608D3EC-1AA5-48E0-8DBE-2D3279FA2022}"/>
                  </a:ext>
                </a:extLst>
              </p:cNvPr>
              <p:cNvSpPr>
                <a:spLocks noEditPoints="1"/>
              </p:cNvSpPr>
              <p:nvPr/>
            </p:nvSpPr>
            <p:spPr bwMode="auto">
              <a:xfrm>
                <a:off x="6681" y="935"/>
                <a:ext cx="41" cy="66"/>
              </a:xfrm>
              <a:custGeom>
                <a:avLst/>
                <a:gdLst>
                  <a:gd name="T0" fmla="*/ 108 w 158"/>
                  <a:gd name="T1" fmla="*/ 170 h 249"/>
                  <a:gd name="T2" fmla="*/ 108 w 158"/>
                  <a:gd name="T3" fmla="*/ 170 h 249"/>
                  <a:gd name="T4" fmla="*/ 123 w 158"/>
                  <a:gd name="T5" fmla="*/ 93 h 249"/>
                  <a:gd name="T6" fmla="*/ 124 w 158"/>
                  <a:gd name="T7" fmla="*/ 83 h 249"/>
                  <a:gd name="T8" fmla="*/ 125 w 158"/>
                  <a:gd name="T9" fmla="*/ 71 h 249"/>
                  <a:gd name="T10" fmla="*/ 124 w 158"/>
                  <a:gd name="T11" fmla="*/ 58 h 249"/>
                  <a:gd name="T12" fmla="*/ 120 w 158"/>
                  <a:gd name="T13" fmla="*/ 47 h 249"/>
                  <a:gd name="T14" fmla="*/ 111 w 158"/>
                  <a:gd name="T15" fmla="*/ 38 h 249"/>
                  <a:gd name="T16" fmla="*/ 97 w 158"/>
                  <a:gd name="T17" fmla="*/ 33 h 249"/>
                  <a:gd name="T18" fmla="*/ 75 w 158"/>
                  <a:gd name="T19" fmla="*/ 35 h 249"/>
                  <a:gd name="T20" fmla="*/ 61 w 158"/>
                  <a:gd name="T21" fmla="*/ 47 h 249"/>
                  <a:gd name="T22" fmla="*/ 54 w 158"/>
                  <a:gd name="T23" fmla="*/ 63 h 249"/>
                  <a:gd name="T24" fmla="*/ 50 w 158"/>
                  <a:gd name="T25" fmla="*/ 79 h 249"/>
                  <a:gd name="T26" fmla="*/ 36 w 158"/>
                  <a:gd name="T27" fmla="*/ 156 h 249"/>
                  <a:gd name="T28" fmla="*/ 34 w 158"/>
                  <a:gd name="T29" fmla="*/ 166 h 249"/>
                  <a:gd name="T30" fmla="*/ 33 w 158"/>
                  <a:gd name="T31" fmla="*/ 178 h 249"/>
                  <a:gd name="T32" fmla="*/ 34 w 158"/>
                  <a:gd name="T33" fmla="*/ 190 h 249"/>
                  <a:gd name="T34" fmla="*/ 39 w 158"/>
                  <a:gd name="T35" fmla="*/ 201 h 249"/>
                  <a:gd name="T36" fmla="*/ 48 w 158"/>
                  <a:gd name="T37" fmla="*/ 211 h 249"/>
                  <a:gd name="T38" fmla="*/ 62 w 158"/>
                  <a:gd name="T39" fmla="*/ 216 h 249"/>
                  <a:gd name="T40" fmla="*/ 77 w 158"/>
                  <a:gd name="T41" fmla="*/ 216 h 249"/>
                  <a:gd name="T42" fmla="*/ 89 w 158"/>
                  <a:gd name="T43" fmla="*/ 211 h 249"/>
                  <a:gd name="T44" fmla="*/ 97 w 158"/>
                  <a:gd name="T45" fmla="*/ 202 h 249"/>
                  <a:gd name="T46" fmla="*/ 103 w 158"/>
                  <a:gd name="T47" fmla="*/ 191 h 249"/>
                  <a:gd name="T48" fmla="*/ 106 w 158"/>
                  <a:gd name="T49" fmla="*/ 180 h 249"/>
                  <a:gd name="T50" fmla="*/ 108 w 158"/>
                  <a:gd name="T51" fmla="*/ 170 h 249"/>
                  <a:gd name="T52" fmla="*/ 3 w 158"/>
                  <a:gd name="T53" fmla="*/ 150 h 249"/>
                  <a:gd name="T54" fmla="*/ 3 w 158"/>
                  <a:gd name="T55" fmla="*/ 150 h 249"/>
                  <a:gd name="T56" fmla="*/ 18 w 158"/>
                  <a:gd name="T57" fmla="*/ 73 h 249"/>
                  <a:gd name="T58" fmla="*/ 21 w 158"/>
                  <a:gd name="T59" fmla="*/ 57 h 249"/>
                  <a:gd name="T60" fmla="*/ 28 w 158"/>
                  <a:gd name="T61" fmla="*/ 40 h 249"/>
                  <a:gd name="T62" fmla="*/ 39 w 158"/>
                  <a:gd name="T63" fmla="*/ 23 h 249"/>
                  <a:gd name="T64" fmla="*/ 54 w 158"/>
                  <a:gd name="T65" fmla="*/ 9 h 249"/>
                  <a:gd name="T66" fmla="*/ 75 w 158"/>
                  <a:gd name="T67" fmla="*/ 1 h 249"/>
                  <a:gd name="T68" fmla="*/ 103 w 158"/>
                  <a:gd name="T69" fmla="*/ 2 h 249"/>
                  <a:gd name="T70" fmla="*/ 128 w 158"/>
                  <a:gd name="T71" fmla="*/ 11 h 249"/>
                  <a:gd name="T72" fmla="*/ 145 w 158"/>
                  <a:gd name="T73" fmla="*/ 26 h 249"/>
                  <a:gd name="T74" fmla="*/ 154 w 158"/>
                  <a:gd name="T75" fmla="*/ 44 h 249"/>
                  <a:gd name="T76" fmla="*/ 158 w 158"/>
                  <a:gd name="T77" fmla="*/ 64 h 249"/>
                  <a:gd name="T78" fmla="*/ 157 w 158"/>
                  <a:gd name="T79" fmla="*/ 83 h 249"/>
                  <a:gd name="T80" fmla="*/ 155 w 158"/>
                  <a:gd name="T81" fmla="*/ 99 h 249"/>
                  <a:gd name="T82" fmla="*/ 141 w 158"/>
                  <a:gd name="T83" fmla="*/ 176 h 249"/>
                  <a:gd name="T84" fmla="*/ 137 w 158"/>
                  <a:gd name="T85" fmla="*/ 191 h 249"/>
                  <a:gd name="T86" fmla="*/ 130 w 158"/>
                  <a:gd name="T87" fmla="*/ 209 h 249"/>
                  <a:gd name="T88" fmla="*/ 120 w 158"/>
                  <a:gd name="T89" fmla="*/ 226 h 249"/>
                  <a:gd name="T90" fmla="*/ 104 w 158"/>
                  <a:gd name="T91" fmla="*/ 240 h 249"/>
                  <a:gd name="T92" fmla="*/ 84 w 158"/>
                  <a:gd name="T93" fmla="*/ 247 h 249"/>
                  <a:gd name="T94" fmla="*/ 56 w 158"/>
                  <a:gd name="T95" fmla="*/ 247 h 249"/>
                  <a:gd name="T96" fmla="*/ 31 w 158"/>
                  <a:gd name="T97" fmla="*/ 238 h 249"/>
                  <a:gd name="T98" fmla="*/ 14 w 158"/>
                  <a:gd name="T99" fmla="*/ 223 h 249"/>
                  <a:gd name="T100" fmla="*/ 5 w 158"/>
                  <a:gd name="T101" fmla="*/ 204 h 249"/>
                  <a:gd name="T102" fmla="*/ 1 w 158"/>
                  <a:gd name="T103" fmla="*/ 185 h 249"/>
                  <a:gd name="T104" fmla="*/ 1 w 158"/>
                  <a:gd name="T105" fmla="*/ 166 h 249"/>
                  <a:gd name="T106" fmla="*/ 3 w 158"/>
                  <a:gd name="T107" fmla="*/ 15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8" h="249">
                    <a:moveTo>
                      <a:pt x="108" y="170"/>
                    </a:moveTo>
                    <a:lnTo>
                      <a:pt x="108" y="170"/>
                    </a:lnTo>
                    <a:lnTo>
                      <a:pt x="123" y="93"/>
                    </a:lnTo>
                    <a:cubicBezTo>
                      <a:pt x="123" y="90"/>
                      <a:pt x="124" y="86"/>
                      <a:pt x="124" y="83"/>
                    </a:cubicBezTo>
                    <a:cubicBezTo>
                      <a:pt x="125" y="79"/>
                      <a:pt x="125" y="75"/>
                      <a:pt x="125" y="71"/>
                    </a:cubicBezTo>
                    <a:cubicBezTo>
                      <a:pt x="125" y="67"/>
                      <a:pt x="125" y="63"/>
                      <a:pt x="124" y="58"/>
                    </a:cubicBezTo>
                    <a:cubicBezTo>
                      <a:pt x="123" y="54"/>
                      <a:pt x="122" y="51"/>
                      <a:pt x="120" y="47"/>
                    </a:cubicBezTo>
                    <a:cubicBezTo>
                      <a:pt x="118" y="44"/>
                      <a:pt x="115" y="41"/>
                      <a:pt x="111" y="38"/>
                    </a:cubicBezTo>
                    <a:cubicBezTo>
                      <a:pt x="107" y="36"/>
                      <a:pt x="102" y="34"/>
                      <a:pt x="97" y="33"/>
                    </a:cubicBezTo>
                    <a:cubicBezTo>
                      <a:pt x="88" y="31"/>
                      <a:pt x="81" y="32"/>
                      <a:pt x="75" y="35"/>
                    </a:cubicBezTo>
                    <a:cubicBezTo>
                      <a:pt x="69" y="38"/>
                      <a:pt x="65" y="42"/>
                      <a:pt x="61" y="47"/>
                    </a:cubicBezTo>
                    <a:cubicBezTo>
                      <a:pt x="58" y="52"/>
                      <a:pt x="56" y="57"/>
                      <a:pt x="54" y="63"/>
                    </a:cubicBezTo>
                    <a:cubicBezTo>
                      <a:pt x="52" y="69"/>
                      <a:pt x="51" y="75"/>
                      <a:pt x="50" y="79"/>
                    </a:cubicBezTo>
                    <a:lnTo>
                      <a:pt x="36" y="156"/>
                    </a:lnTo>
                    <a:cubicBezTo>
                      <a:pt x="35" y="159"/>
                      <a:pt x="35" y="162"/>
                      <a:pt x="34" y="166"/>
                    </a:cubicBezTo>
                    <a:cubicBezTo>
                      <a:pt x="34" y="170"/>
                      <a:pt x="33" y="174"/>
                      <a:pt x="33" y="178"/>
                    </a:cubicBezTo>
                    <a:cubicBezTo>
                      <a:pt x="33" y="182"/>
                      <a:pt x="34" y="186"/>
                      <a:pt x="34" y="190"/>
                    </a:cubicBezTo>
                    <a:cubicBezTo>
                      <a:pt x="35" y="194"/>
                      <a:pt x="37" y="198"/>
                      <a:pt x="39" y="201"/>
                    </a:cubicBezTo>
                    <a:cubicBezTo>
                      <a:pt x="41" y="205"/>
                      <a:pt x="44" y="208"/>
                      <a:pt x="48" y="211"/>
                    </a:cubicBezTo>
                    <a:cubicBezTo>
                      <a:pt x="51" y="213"/>
                      <a:pt x="56" y="215"/>
                      <a:pt x="62" y="216"/>
                    </a:cubicBezTo>
                    <a:cubicBezTo>
                      <a:pt x="68" y="217"/>
                      <a:pt x="73" y="217"/>
                      <a:pt x="77" y="216"/>
                    </a:cubicBezTo>
                    <a:cubicBezTo>
                      <a:pt x="82" y="215"/>
                      <a:pt x="86" y="213"/>
                      <a:pt x="89" y="211"/>
                    </a:cubicBezTo>
                    <a:cubicBezTo>
                      <a:pt x="92" y="209"/>
                      <a:pt x="95" y="206"/>
                      <a:pt x="97" y="202"/>
                    </a:cubicBezTo>
                    <a:cubicBezTo>
                      <a:pt x="99" y="198"/>
                      <a:pt x="101" y="195"/>
                      <a:pt x="103" y="191"/>
                    </a:cubicBezTo>
                    <a:cubicBezTo>
                      <a:pt x="104" y="187"/>
                      <a:pt x="105" y="183"/>
                      <a:pt x="106" y="180"/>
                    </a:cubicBezTo>
                    <a:cubicBezTo>
                      <a:pt x="107" y="176"/>
                      <a:pt x="108" y="173"/>
                      <a:pt x="108" y="170"/>
                    </a:cubicBezTo>
                    <a:close/>
                    <a:moveTo>
                      <a:pt x="3" y="150"/>
                    </a:moveTo>
                    <a:lnTo>
                      <a:pt x="3" y="150"/>
                    </a:lnTo>
                    <a:lnTo>
                      <a:pt x="18" y="73"/>
                    </a:lnTo>
                    <a:cubicBezTo>
                      <a:pt x="18" y="68"/>
                      <a:pt x="20" y="63"/>
                      <a:pt x="21" y="57"/>
                    </a:cubicBezTo>
                    <a:cubicBezTo>
                      <a:pt x="23" y="51"/>
                      <a:pt x="25" y="45"/>
                      <a:pt x="28" y="40"/>
                    </a:cubicBezTo>
                    <a:cubicBezTo>
                      <a:pt x="31" y="34"/>
                      <a:pt x="35" y="28"/>
                      <a:pt x="39" y="23"/>
                    </a:cubicBezTo>
                    <a:cubicBezTo>
                      <a:pt x="43" y="17"/>
                      <a:pt x="48" y="13"/>
                      <a:pt x="54" y="9"/>
                    </a:cubicBezTo>
                    <a:cubicBezTo>
                      <a:pt x="60" y="5"/>
                      <a:pt x="67" y="3"/>
                      <a:pt x="75" y="1"/>
                    </a:cubicBezTo>
                    <a:cubicBezTo>
                      <a:pt x="83" y="0"/>
                      <a:pt x="92" y="0"/>
                      <a:pt x="103" y="2"/>
                    </a:cubicBezTo>
                    <a:cubicBezTo>
                      <a:pt x="113" y="4"/>
                      <a:pt x="121" y="7"/>
                      <a:pt x="128" y="11"/>
                    </a:cubicBezTo>
                    <a:cubicBezTo>
                      <a:pt x="135" y="15"/>
                      <a:pt x="140" y="20"/>
                      <a:pt x="145" y="26"/>
                    </a:cubicBezTo>
                    <a:cubicBezTo>
                      <a:pt x="149" y="32"/>
                      <a:pt x="152" y="38"/>
                      <a:pt x="154" y="44"/>
                    </a:cubicBezTo>
                    <a:cubicBezTo>
                      <a:pt x="156" y="51"/>
                      <a:pt x="157" y="57"/>
                      <a:pt x="158" y="64"/>
                    </a:cubicBezTo>
                    <a:cubicBezTo>
                      <a:pt x="158" y="70"/>
                      <a:pt x="158" y="77"/>
                      <a:pt x="157" y="83"/>
                    </a:cubicBezTo>
                    <a:cubicBezTo>
                      <a:pt x="157" y="89"/>
                      <a:pt x="156" y="94"/>
                      <a:pt x="155" y="99"/>
                    </a:cubicBezTo>
                    <a:lnTo>
                      <a:pt x="141" y="176"/>
                    </a:lnTo>
                    <a:cubicBezTo>
                      <a:pt x="140" y="180"/>
                      <a:pt x="139" y="186"/>
                      <a:pt x="137" y="191"/>
                    </a:cubicBezTo>
                    <a:cubicBezTo>
                      <a:pt x="135" y="197"/>
                      <a:pt x="133" y="203"/>
                      <a:pt x="130" y="209"/>
                    </a:cubicBezTo>
                    <a:cubicBezTo>
                      <a:pt x="127" y="215"/>
                      <a:pt x="124" y="221"/>
                      <a:pt x="120" y="226"/>
                    </a:cubicBezTo>
                    <a:cubicBezTo>
                      <a:pt x="116" y="231"/>
                      <a:pt x="110" y="236"/>
                      <a:pt x="104" y="240"/>
                    </a:cubicBezTo>
                    <a:cubicBezTo>
                      <a:pt x="98" y="243"/>
                      <a:pt x="91" y="246"/>
                      <a:pt x="84" y="247"/>
                    </a:cubicBezTo>
                    <a:cubicBezTo>
                      <a:pt x="76" y="249"/>
                      <a:pt x="67" y="249"/>
                      <a:pt x="56" y="247"/>
                    </a:cubicBezTo>
                    <a:cubicBezTo>
                      <a:pt x="46" y="245"/>
                      <a:pt x="38" y="242"/>
                      <a:pt x="31" y="238"/>
                    </a:cubicBezTo>
                    <a:cubicBezTo>
                      <a:pt x="24" y="233"/>
                      <a:pt x="18" y="228"/>
                      <a:pt x="14" y="223"/>
                    </a:cubicBezTo>
                    <a:cubicBezTo>
                      <a:pt x="10" y="217"/>
                      <a:pt x="7" y="211"/>
                      <a:pt x="5" y="204"/>
                    </a:cubicBezTo>
                    <a:cubicBezTo>
                      <a:pt x="3" y="198"/>
                      <a:pt x="1" y="191"/>
                      <a:pt x="1" y="185"/>
                    </a:cubicBezTo>
                    <a:cubicBezTo>
                      <a:pt x="0" y="178"/>
                      <a:pt x="0" y="172"/>
                      <a:pt x="1" y="166"/>
                    </a:cubicBezTo>
                    <a:cubicBezTo>
                      <a:pt x="2" y="160"/>
                      <a:pt x="2" y="154"/>
                      <a:pt x="3" y="150"/>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25" name="Freeform 173">
                <a:extLst>
                  <a:ext uri="{FF2B5EF4-FFF2-40B4-BE49-F238E27FC236}">
                    <a16:creationId xmlns:a16="http://schemas.microsoft.com/office/drawing/2014/main" id="{F7AD6AE6-7EF9-40D3-A760-583335544B6B}"/>
                  </a:ext>
                </a:extLst>
              </p:cNvPr>
              <p:cNvSpPr>
                <a:spLocks noEditPoints="1"/>
              </p:cNvSpPr>
              <p:nvPr/>
            </p:nvSpPr>
            <p:spPr bwMode="auto">
              <a:xfrm>
                <a:off x="6646" y="1070"/>
                <a:ext cx="47" cy="64"/>
              </a:xfrm>
              <a:custGeom>
                <a:avLst/>
                <a:gdLst>
                  <a:gd name="T0" fmla="*/ 109 w 177"/>
                  <a:gd name="T1" fmla="*/ 171 h 244"/>
                  <a:gd name="T2" fmla="*/ 109 w 177"/>
                  <a:gd name="T3" fmla="*/ 171 h 244"/>
                  <a:gd name="T4" fmla="*/ 137 w 177"/>
                  <a:gd name="T5" fmla="*/ 98 h 244"/>
                  <a:gd name="T6" fmla="*/ 141 w 177"/>
                  <a:gd name="T7" fmla="*/ 89 h 244"/>
                  <a:gd name="T8" fmla="*/ 143 w 177"/>
                  <a:gd name="T9" fmla="*/ 77 h 244"/>
                  <a:gd name="T10" fmla="*/ 144 w 177"/>
                  <a:gd name="T11" fmla="*/ 65 h 244"/>
                  <a:gd name="T12" fmla="*/ 142 w 177"/>
                  <a:gd name="T13" fmla="*/ 53 h 244"/>
                  <a:gd name="T14" fmla="*/ 135 w 177"/>
                  <a:gd name="T15" fmla="*/ 42 h 244"/>
                  <a:gd name="T16" fmla="*/ 122 w 177"/>
                  <a:gd name="T17" fmla="*/ 35 h 244"/>
                  <a:gd name="T18" fmla="*/ 100 w 177"/>
                  <a:gd name="T19" fmla="*/ 33 h 244"/>
                  <a:gd name="T20" fmla="*/ 85 w 177"/>
                  <a:gd name="T21" fmla="*/ 42 h 244"/>
                  <a:gd name="T22" fmla="*/ 75 w 177"/>
                  <a:gd name="T23" fmla="*/ 57 h 244"/>
                  <a:gd name="T24" fmla="*/ 68 w 177"/>
                  <a:gd name="T25" fmla="*/ 72 h 244"/>
                  <a:gd name="T26" fmla="*/ 40 w 177"/>
                  <a:gd name="T27" fmla="*/ 145 h 244"/>
                  <a:gd name="T28" fmla="*/ 37 w 177"/>
                  <a:gd name="T29" fmla="*/ 155 h 244"/>
                  <a:gd name="T30" fmla="*/ 34 w 177"/>
                  <a:gd name="T31" fmla="*/ 166 h 244"/>
                  <a:gd name="T32" fmla="*/ 33 w 177"/>
                  <a:gd name="T33" fmla="*/ 178 h 244"/>
                  <a:gd name="T34" fmla="*/ 35 w 177"/>
                  <a:gd name="T35" fmla="*/ 190 h 244"/>
                  <a:gd name="T36" fmla="*/ 42 w 177"/>
                  <a:gd name="T37" fmla="*/ 201 h 244"/>
                  <a:gd name="T38" fmla="*/ 55 w 177"/>
                  <a:gd name="T39" fmla="*/ 209 h 244"/>
                  <a:gd name="T40" fmla="*/ 70 w 177"/>
                  <a:gd name="T41" fmla="*/ 212 h 244"/>
                  <a:gd name="T42" fmla="*/ 83 w 177"/>
                  <a:gd name="T43" fmla="*/ 209 h 244"/>
                  <a:gd name="T44" fmla="*/ 92 w 177"/>
                  <a:gd name="T45" fmla="*/ 201 h 244"/>
                  <a:gd name="T46" fmla="*/ 100 w 177"/>
                  <a:gd name="T47" fmla="*/ 191 h 244"/>
                  <a:gd name="T48" fmla="*/ 105 w 177"/>
                  <a:gd name="T49" fmla="*/ 181 h 244"/>
                  <a:gd name="T50" fmla="*/ 109 w 177"/>
                  <a:gd name="T51" fmla="*/ 171 h 244"/>
                  <a:gd name="T52" fmla="*/ 9 w 177"/>
                  <a:gd name="T53" fmla="*/ 133 h 244"/>
                  <a:gd name="T54" fmla="*/ 9 w 177"/>
                  <a:gd name="T55" fmla="*/ 133 h 244"/>
                  <a:gd name="T56" fmla="*/ 37 w 177"/>
                  <a:gd name="T57" fmla="*/ 60 h 244"/>
                  <a:gd name="T58" fmla="*/ 44 w 177"/>
                  <a:gd name="T59" fmla="*/ 45 h 244"/>
                  <a:gd name="T60" fmla="*/ 54 w 177"/>
                  <a:gd name="T61" fmla="*/ 29 h 244"/>
                  <a:gd name="T62" fmla="*/ 67 w 177"/>
                  <a:gd name="T63" fmla="*/ 14 h 244"/>
                  <a:gd name="T64" fmla="*/ 85 w 177"/>
                  <a:gd name="T65" fmla="*/ 4 h 244"/>
                  <a:gd name="T66" fmla="*/ 107 w 177"/>
                  <a:gd name="T67" fmla="*/ 0 h 244"/>
                  <a:gd name="T68" fmla="*/ 133 w 177"/>
                  <a:gd name="T69" fmla="*/ 5 h 244"/>
                  <a:gd name="T70" fmla="*/ 157 w 177"/>
                  <a:gd name="T71" fmla="*/ 19 h 244"/>
                  <a:gd name="T72" fmla="*/ 171 w 177"/>
                  <a:gd name="T73" fmla="*/ 37 h 244"/>
                  <a:gd name="T74" fmla="*/ 176 w 177"/>
                  <a:gd name="T75" fmla="*/ 56 h 244"/>
                  <a:gd name="T76" fmla="*/ 177 w 177"/>
                  <a:gd name="T77" fmla="*/ 76 h 244"/>
                  <a:gd name="T78" fmla="*/ 173 w 177"/>
                  <a:gd name="T79" fmla="*/ 95 h 244"/>
                  <a:gd name="T80" fmla="*/ 168 w 177"/>
                  <a:gd name="T81" fmla="*/ 110 h 244"/>
                  <a:gd name="T82" fmla="*/ 140 w 177"/>
                  <a:gd name="T83" fmla="*/ 183 h 244"/>
                  <a:gd name="T84" fmla="*/ 134 w 177"/>
                  <a:gd name="T85" fmla="*/ 198 h 244"/>
                  <a:gd name="T86" fmla="*/ 124 w 177"/>
                  <a:gd name="T87" fmla="*/ 214 h 244"/>
                  <a:gd name="T88" fmla="*/ 110 w 177"/>
                  <a:gd name="T89" fmla="*/ 229 h 244"/>
                  <a:gd name="T90" fmla="*/ 93 w 177"/>
                  <a:gd name="T91" fmla="*/ 240 h 244"/>
                  <a:gd name="T92" fmla="*/ 71 w 177"/>
                  <a:gd name="T93" fmla="*/ 244 h 244"/>
                  <a:gd name="T94" fmla="*/ 44 w 177"/>
                  <a:gd name="T95" fmla="*/ 238 h 244"/>
                  <a:gd name="T96" fmla="*/ 21 w 177"/>
                  <a:gd name="T97" fmla="*/ 225 h 244"/>
                  <a:gd name="T98" fmla="*/ 7 w 177"/>
                  <a:gd name="T99" fmla="*/ 207 h 244"/>
                  <a:gd name="T100" fmla="*/ 1 w 177"/>
                  <a:gd name="T101" fmla="*/ 187 h 244"/>
                  <a:gd name="T102" fmla="*/ 1 w 177"/>
                  <a:gd name="T103" fmla="*/ 167 h 244"/>
                  <a:gd name="T104" fmla="*/ 4 w 177"/>
                  <a:gd name="T105" fmla="*/ 149 h 244"/>
                  <a:gd name="T106" fmla="*/ 9 w 177"/>
                  <a:gd name="T107" fmla="*/ 13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7" h="244">
                    <a:moveTo>
                      <a:pt x="109" y="171"/>
                    </a:moveTo>
                    <a:lnTo>
                      <a:pt x="109" y="171"/>
                    </a:lnTo>
                    <a:lnTo>
                      <a:pt x="137" y="98"/>
                    </a:lnTo>
                    <a:cubicBezTo>
                      <a:pt x="138" y="96"/>
                      <a:pt x="139" y="92"/>
                      <a:pt x="141" y="89"/>
                    </a:cubicBezTo>
                    <a:cubicBezTo>
                      <a:pt x="142" y="85"/>
                      <a:pt x="143" y="81"/>
                      <a:pt x="143" y="77"/>
                    </a:cubicBezTo>
                    <a:cubicBezTo>
                      <a:pt x="144" y="73"/>
                      <a:pt x="144" y="69"/>
                      <a:pt x="144" y="65"/>
                    </a:cubicBezTo>
                    <a:cubicBezTo>
                      <a:pt x="144" y="61"/>
                      <a:pt x="144" y="57"/>
                      <a:pt x="142" y="53"/>
                    </a:cubicBezTo>
                    <a:cubicBezTo>
                      <a:pt x="141" y="49"/>
                      <a:pt x="138" y="46"/>
                      <a:pt x="135" y="42"/>
                    </a:cubicBezTo>
                    <a:cubicBezTo>
                      <a:pt x="132" y="39"/>
                      <a:pt x="128" y="37"/>
                      <a:pt x="122" y="35"/>
                    </a:cubicBezTo>
                    <a:cubicBezTo>
                      <a:pt x="114" y="31"/>
                      <a:pt x="106" y="31"/>
                      <a:pt x="100" y="33"/>
                    </a:cubicBezTo>
                    <a:cubicBezTo>
                      <a:pt x="94" y="35"/>
                      <a:pt x="89" y="38"/>
                      <a:pt x="85" y="42"/>
                    </a:cubicBezTo>
                    <a:cubicBezTo>
                      <a:pt x="81" y="47"/>
                      <a:pt x="77" y="52"/>
                      <a:pt x="75" y="57"/>
                    </a:cubicBezTo>
                    <a:cubicBezTo>
                      <a:pt x="72" y="63"/>
                      <a:pt x="70" y="68"/>
                      <a:pt x="68" y="72"/>
                    </a:cubicBezTo>
                    <a:lnTo>
                      <a:pt x="40" y="145"/>
                    </a:lnTo>
                    <a:cubicBezTo>
                      <a:pt x="39" y="148"/>
                      <a:pt x="38" y="151"/>
                      <a:pt x="37" y="155"/>
                    </a:cubicBezTo>
                    <a:cubicBezTo>
                      <a:pt x="36" y="158"/>
                      <a:pt x="35" y="162"/>
                      <a:pt x="34" y="166"/>
                    </a:cubicBezTo>
                    <a:cubicBezTo>
                      <a:pt x="33" y="170"/>
                      <a:pt x="33" y="174"/>
                      <a:pt x="33" y="178"/>
                    </a:cubicBezTo>
                    <a:cubicBezTo>
                      <a:pt x="33" y="183"/>
                      <a:pt x="34" y="187"/>
                      <a:pt x="35" y="190"/>
                    </a:cubicBezTo>
                    <a:cubicBezTo>
                      <a:pt x="37" y="194"/>
                      <a:pt x="39" y="198"/>
                      <a:pt x="42" y="201"/>
                    </a:cubicBezTo>
                    <a:cubicBezTo>
                      <a:pt x="45" y="204"/>
                      <a:pt x="50" y="207"/>
                      <a:pt x="55" y="209"/>
                    </a:cubicBezTo>
                    <a:cubicBezTo>
                      <a:pt x="61" y="211"/>
                      <a:pt x="66" y="212"/>
                      <a:pt x="70" y="212"/>
                    </a:cubicBezTo>
                    <a:cubicBezTo>
                      <a:pt x="75" y="212"/>
                      <a:pt x="79" y="210"/>
                      <a:pt x="83" y="209"/>
                    </a:cubicBezTo>
                    <a:cubicBezTo>
                      <a:pt x="86" y="207"/>
                      <a:pt x="90" y="204"/>
                      <a:pt x="92" y="201"/>
                    </a:cubicBezTo>
                    <a:cubicBezTo>
                      <a:pt x="95" y="198"/>
                      <a:pt x="98" y="195"/>
                      <a:pt x="100" y="191"/>
                    </a:cubicBezTo>
                    <a:cubicBezTo>
                      <a:pt x="102" y="188"/>
                      <a:pt x="104" y="184"/>
                      <a:pt x="105" y="181"/>
                    </a:cubicBezTo>
                    <a:cubicBezTo>
                      <a:pt x="107" y="177"/>
                      <a:pt x="108" y="174"/>
                      <a:pt x="109" y="171"/>
                    </a:cubicBezTo>
                    <a:close/>
                    <a:moveTo>
                      <a:pt x="9" y="133"/>
                    </a:moveTo>
                    <a:lnTo>
                      <a:pt x="9" y="133"/>
                    </a:lnTo>
                    <a:lnTo>
                      <a:pt x="37" y="60"/>
                    </a:lnTo>
                    <a:cubicBezTo>
                      <a:pt x="39" y="56"/>
                      <a:pt x="41" y="51"/>
                      <a:pt x="44" y="45"/>
                    </a:cubicBezTo>
                    <a:cubicBezTo>
                      <a:pt x="46" y="40"/>
                      <a:pt x="50" y="35"/>
                      <a:pt x="54" y="29"/>
                    </a:cubicBezTo>
                    <a:cubicBezTo>
                      <a:pt x="58" y="24"/>
                      <a:pt x="62" y="19"/>
                      <a:pt x="67" y="14"/>
                    </a:cubicBezTo>
                    <a:cubicBezTo>
                      <a:pt x="72" y="10"/>
                      <a:pt x="78" y="6"/>
                      <a:pt x="85" y="4"/>
                    </a:cubicBezTo>
                    <a:cubicBezTo>
                      <a:pt x="91" y="1"/>
                      <a:pt x="99" y="0"/>
                      <a:pt x="107" y="0"/>
                    </a:cubicBezTo>
                    <a:cubicBezTo>
                      <a:pt x="115" y="0"/>
                      <a:pt x="124" y="2"/>
                      <a:pt x="133" y="5"/>
                    </a:cubicBezTo>
                    <a:cubicBezTo>
                      <a:pt x="143" y="9"/>
                      <a:pt x="151" y="14"/>
                      <a:pt x="157" y="19"/>
                    </a:cubicBezTo>
                    <a:cubicBezTo>
                      <a:pt x="163" y="24"/>
                      <a:pt x="167" y="30"/>
                      <a:pt x="171" y="37"/>
                    </a:cubicBezTo>
                    <a:cubicBezTo>
                      <a:pt x="174" y="43"/>
                      <a:pt x="176" y="49"/>
                      <a:pt x="176" y="56"/>
                    </a:cubicBezTo>
                    <a:cubicBezTo>
                      <a:pt x="177" y="63"/>
                      <a:pt x="177" y="70"/>
                      <a:pt x="177" y="76"/>
                    </a:cubicBezTo>
                    <a:cubicBezTo>
                      <a:pt x="176" y="83"/>
                      <a:pt x="175" y="89"/>
                      <a:pt x="173" y="95"/>
                    </a:cubicBezTo>
                    <a:cubicBezTo>
                      <a:pt x="171" y="101"/>
                      <a:pt x="170" y="106"/>
                      <a:pt x="168" y="110"/>
                    </a:cubicBezTo>
                    <a:lnTo>
                      <a:pt x="140" y="183"/>
                    </a:lnTo>
                    <a:cubicBezTo>
                      <a:pt x="138" y="188"/>
                      <a:pt x="136" y="192"/>
                      <a:pt x="134" y="198"/>
                    </a:cubicBezTo>
                    <a:cubicBezTo>
                      <a:pt x="131" y="203"/>
                      <a:pt x="128" y="209"/>
                      <a:pt x="124" y="214"/>
                    </a:cubicBezTo>
                    <a:cubicBezTo>
                      <a:pt x="120" y="219"/>
                      <a:pt x="116" y="224"/>
                      <a:pt x="110" y="229"/>
                    </a:cubicBezTo>
                    <a:cubicBezTo>
                      <a:pt x="105" y="233"/>
                      <a:pt x="99" y="237"/>
                      <a:pt x="93" y="240"/>
                    </a:cubicBezTo>
                    <a:cubicBezTo>
                      <a:pt x="86" y="242"/>
                      <a:pt x="79" y="244"/>
                      <a:pt x="71" y="244"/>
                    </a:cubicBezTo>
                    <a:cubicBezTo>
                      <a:pt x="63" y="244"/>
                      <a:pt x="54" y="242"/>
                      <a:pt x="44" y="238"/>
                    </a:cubicBezTo>
                    <a:cubicBezTo>
                      <a:pt x="35" y="234"/>
                      <a:pt x="27" y="230"/>
                      <a:pt x="21" y="225"/>
                    </a:cubicBezTo>
                    <a:cubicBezTo>
                      <a:pt x="15" y="219"/>
                      <a:pt x="10" y="213"/>
                      <a:pt x="7" y="207"/>
                    </a:cubicBezTo>
                    <a:cubicBezTo>
                      <a:pt x="4" y="201"/>
                      <a:pt x="2" y="194"/>
                      <a:pt x="1" y="187"/>
                    </a:cubicBezTo>
                    <a:cubicBezTo>
                      <a:pt x="0" y="180"/>
                      <a:pt x="0" y="174"/>
                      <a:pt x="1" y="167"/>
                    </a:cubicBezTo>
                    <a:cubicBezTo>
                      <a:pt x="1" y="161"/>
                      <a:pt x="3" y="154"/>
                      <a:pt x="4" y="149"/>
                    </a:cubicBezTo>
                    <a:cubicBezTo>
                      <a:pt x="6" y="143"/>
                      <a:pt x="8" y="138"/>
                      <a:pt x="9" y="133"/>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26" name="Freeform 174">
                <a:extLst>
                  <a:ext uri="{FF2B5EF4-FFF2-40B4-BE49-F238E27FC236}">
                    <a16:creationId xmlns:a16="http://schemas.microsoft.com/office/drawing/2014/main" id="{7D3D53CE-18DF-4761-819E-11D0CE95D273}"/>
                  </a:ext>
                </a:extLst>
              </p:cNvPr>
              <p:cNvSpPr>
                <a:spLocks noEditPoints="1"/>
              </p:cNvSpPr>
              <p:nvPr/>
            </p:nvSpPr>
            <p:spPr bwMode="auto">
              <a:xfrm>
                <a:off x="6384" y="928"/>
                <a:ext cx="46" cy="64"/>
              </a:xfrm>
              <a:custGeom>
                <a:avLst/>
                <a:gdLst>
                  <a:gd name="T0" fmla="*/ 109 w 177"/>
                  <a:gd name="T1" fmla="*/ 172 h 244"/>
                  <a:gd name="T2" fmla="*/ 109 w 177"/>
                  <a:gd name="T3" fmla="*/ 172 h 244"/>
                  <a:gd name="T4" fmla="*/ 137 w 177"/>
                  <a:gd name="T5" fmla="*/ 99 h 244"/>
                  <a:gd name="T6" fmla="*/ 140 w 177"/>
                  <a:gd name="T7" fmla="*/ 89 h 244"/>
                  <a:gd name="T8" fmla="*/ 143 w 177"/>
                  <a:gd name="T9" fmla="*/ 78 h 244"/>
                  <a:gd name="T10" fmla="*/ 144 w 177"/>
                  <a:gd name="T11" fmla="*/ 65 h 244"/>
                  <a:gd name="T12" fmla="*/ 142 w 177"/>
                  <a:gd name="T13" fmla="*/ 53 h 244"/>
                  <a:gd name="T14" fmla="*/ 135 w 177"/>
                  <a:gd name="T15" fmla="*/ 43 h 244"/>
                  <a:gd name="T16" fmla="*/ 122 w 177"/>
                  <a:gd name="T17" fmla="*/ 35 h 244"/>
                  <a:gd name="T18" fmla="*/ 100 w 177"/>
                  <a:gd name="T19" fmla="*/ 33 h 244"/>
                  <a:gd name="T20" fmla="*/ 85 w 177"/>
                  <a:gd name="T21" fmla="*/ 43 h 244"/>
                  <a:gd name="T22" fmla="*/ 74 w 177"/>
                  <a:gd name="T23" fmla="*/ 58 h 244"/>
                  <a:gd name="T24" fmla="*/ 68 w 177"/>
                  <a:gd name="T25" fmla="*/ 72 h 244"/>
                  <a:gd name="T26" fmla="*/ 40 w 177"/>
                  <a:gd name="T27" fmla="*/ 146 h 244"/>
                  <a:gd name="T28" fmla="*/ 36 w 177"/>
                  <a:gd name="T29" fmla="*/ 155 h 244"/>
                  <a:gd name="T30" fmla="*/ 34 w 177"/>
                  <a:gd name="T31" fmla="*/ 167 h 244"/>
                  <a:gd name="T32" fmla="*/ 32 w 177"/>
                  <a:gd name="T33" fmla="*/ 179 h 244"/>
                  <a:gd name="T34" fmla="*/ 35 w 177"/>
                  <a:gd name="T35" fmla="*/ 191 h 244"/>
                  <a:gd name="T36" fmla="*/ 42 w 177"/>
                  <a:gd name="T37" fmla="*/ 201 h 244"/>
                  <a:gd name="T38" fmla="*/ 55 w 177"/>
                  <a:gd name="T39" fmla="*/ 209 h 244"/>
                  <a:gd name="T40" fmla="*/ 70 w 177"/>
                  <a:gd name="T41" fmla="*/ 212 h 244"/>
                  <a:gd name="T42" fmla="*/ 82 w 177"/>
                  <a:gd name="T43" fmla="*/ 209 h 244"/>
                  <a:gd name="T44" fmla="*/ 92 w 177"/>
                  <a:gd name="T45" fmla="*/ 202 h 244"/>
                  <a:gd name="T46" fmla="*/ 99 w 177"/>
                  <a:gd name="T47" fmla="*/ 192 h 244"/>
                  <a:gd name="T48" fmla="*/ 105 w 177"/>
                  <a:gd name="T49" fmla="*/ 181 h 244"/>
                  <a:gd name="T50" fmla="*/ 109 w 177"/>
                  <a:gd name="T51" fmla="*/ 172 h 244"/>
                  <a:gd name="T52" fmla="*/ 9 w 177"/>
                  <a:gd name="T53" fmla="*/ 134 h 244"/>
                  <a:gd name="T54" fmla="*/ 9 w 177"/>
                  <a:gd name="T55" fmla="*/ 134 h 244"/>
                  <a:gd name="T56" fmla="*/ 37 w 177"/>
                  <a:gd name="T57" fmla="*/ 61 h 244"/>
                  <a:gd name="T58" fmla="*/ 43 w 177"/>
                  <a:gd name="T59" fmla="*/ 46 h 244"/>
                  <a:gd name="T60" fmla="*/ 53 w 177"/>
                  <a:gd name="T61" fmla="*/ 30 h 244"/>
                  <a:gd name="T62" fmla="*/ 67 w 177"/>
                  <a:gd name="T63" fmla="*/ 15 h 244"/>
                  <a:gd name="T64" fmla="*/ 84 w 177"/>
                  <a:gd name="T65" fmla="*/ 4 h 244"/>
                  <a:gd name="T66" fmla="*/ 106 w 177"/>
                  <a:gd name="T67" fmla="*/ 0 h 244"/>
                  <a:gd name="T68" fmla="*/ 133 w 177"/>
                  <a:gd name="T69" fmla="*/ 6 h 244"/>
                  <a:gd name="T70" fmla="*/ 157 w 177"/>
                  <a:gd name="T71" fmla="*/ 19 h 244"/>
                  <a:gd name="T72" fmla="*/ 170 w 177"/>
                  <a:gd name="T73" fmla="*/ 37 h 244"/>
                  <a:gd name="T74" fmla="*/ 176 w 177"/>
                  <a:gd name="T75" fmla="*/ 57 h 244"/>
                  <a:gd name="T76" fmla="*/ 176 w 177"/>
                  <a:gd name="T77" fmla="*/ 77 h 244"/>
                  <a:gd name="T78" fmla="*/ 173 w 177"/>
                  <a:gd name="T79" fmla="*/ 95 h 244"/>
                  <a:gd name="T80" fmla="*/ 168 w 177"/>
                  <a:gd name="T81" fmla="*/ 111 h 244"/>
                  <a:gd name="T82" fmla="*/ 140 w 177"/>
                  <a:gd name="T83" fmla="*/ 184 h 244"/>
                  <a:gd name="T84" fmla="*/ 133 w 177"/>
                  <a:gd name="T85" fmla="*/ 198 h 244"/>
                  <a:gd name="T86" fmla="*/ 123 w 177"/>
                  <a:gd name="T87" fmla="*/ 215 h 244"/>
                  <a:gd name="T88" fmla="*/ 110 w 177"/>
                  <a:gd name="T89" fmla="*/ 229 h 244"/>
                  <a:gd name="T90" fmla="*/ 92 w 177"/>
                  <a:gd name="T91" fmla="*/ 240 h 244"/>
                  <a:gd name="T92" fmla="*/ 71 w 177"/>
                  <a:gd name="T93" fmla="*/ 244 h 244"/>
                  <a:gd name="T94" fmla="*/ 44 w 177"/>
                  <a:gd name="T95" fmla="*/ 239 h 244"/>
                  <a:gd name="T96" fmla="*/ 20 w 177"/>
                  <a:gd name="T97" fmla="*/ 225 h 244"/>
                  <a:gd name="T98" fmla="*/ 7 w 177"/>
                  <a:gd name="T99" fmla="*/ 207 h 244"/>
                  <a:gd name="T100" fmla="*/ 1 w 177"/>
                  <a:gd name="T101" fmla="*/ 188 h 244"/>
                  <a:gd name="T102" fmla="*/ 0 w 177"/>
                  <a:gd name="T103" fmla="*/ 168 h 244"/>
                  <a:gd name="T104" fmla="*/ 4 w 177"/>
                  <a:gd name="T105" fmla="*/ 149 h 244"/>
                  <a:gd name="T106" fmla="*/ 9 w 177"/>
                  <a:gd name="T107" fmla="*/ 13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7" h="244">
                    <a:moveTo>
                      <a:pt x="109" y="172"/>
                    </a:moveTo>
                    <a:lnTo>
                      <a:pt x="109" y="172"/>
                    </a:lnTo>
                    <a:lnTo>
                      <a:pt x="137" y="99"/>
                    </a:lnTo>
                    <a:cubicBezTo>
                      <a:pt x="138" y="96"/>
                      <a:pt x="139" y="93"/>
                      <a:pt x="140" y="89"/>
                    </a:cubicBezTo>
                    <a:cubicBezTo>
                      <a:pt x="141" y="86"/>
                      <a:pt x="142" y="82"/>
                      <a:pt x="143" y="78"/>
                    </a:cubicBezTo>
                    <a:cubicBezTo>
                      <a:pt x="144" y="74"/>
                      <a:pt x="144" y="70"/>
                      <a:pt x="144" y="65"/>
                    </a:cubicBezTo>
                    <a:cubicBezTo>
                      <a:pt x="144" y="61"/>
                      <a:pt x="143" y="57"/>
                      <a:pt x="142" y="53"/>
                    </a:cubicBezTo>
                    <a:cubicBezTo>
                      <a:pt x="140" y="50"/>
                      <a:pt x="138" y="46"/>
                      <a:pt x="135" y="43"/>
                    </a:cubicBezTo>
                    <a:cubicBezTo>
                      <a:pt x="132" y="40"/>
                      <a:pt x="127" y="37"/>
                      <a:pt x="122" y="35"/>
                    </a:cubicBezTo>
                    <a:cubicBezTo>
                      <a:pt x="113" y="32"/>
                      <a:pt x="106" y="31"/>
                      <a:pt x="100" y="33"/>
                    </a:cubicBezTo>
                    <a:cubicBezTo>
                      <a:pt x="94" y="35"/>
                      <a:pt x="89" y="38"/>
                      <a:pt x="85" y="43"/>
                    </a:cubicBezTo>
                    <a:cubicBezTo>
                      <a:pt x="80" y="47"/>
                      <a:pt x="77" y="52"/>
                      <a:pt x="74" y="58"/>
                    </a:cubicBezTo>
                    <a:cubicBezTo>
                      <a:pt x="72" y="63"/>
                      <a:pt x="69" y="68"/>
                      <a:pt x="68" y="72"/>
                    </a:cubicBezTo>
                    <a:lnTo>
                      <a:pt x="40" y="146"/>
                    </a:lnTo>
                    <a:cubicBezTo>
                      <a:pt x="39" y="148"/>
                      <a:pt x="38" y="152"/>
                      <a:pt x="36" y="155"/>
                    </a:cubicBezTo>
                    <a:cubicBezTo>
                      <a:pt x="35" y="159"/>
                      <a:pt x="34" y="163"/>
                      <a:pt x="34" y="167"/>
                    </a:cubicBezTo>
                    <a:cubicBezTo>
                      <a:pt x="33" y="171"/>
                      <a:pt x="32" y="175"/>
                      <a:pt x="32" y="179"/>
                    </a:cubicBezTo>
                    <a:cubicBezTo>
                      <a:pt x="33" y="183"/>
                      <a:pt x="33" y="187"/>
                      <a:pt x="35" y="191"/>
                    </a:cubicBezTo>
                    <a:cubicBezTo>
                      <a:pt x="36" y="195"/>
                      <a:pt x="39" y="198"/>
                      <a:pt x="42" y="201"/>
                    </a:cubicBezTo>
                    <a:cubicBezTo>
                      <a:pt x="45" y="205"/>
                      <a:pt x="49" y="207"/>
                      <a:pt x="55" y="209"/>
                    </a:cubicBezTo>
                    <a:cubicBezTo>
                      <a:pt x="60" y="211"/>
                      <a:pt x="65" y="212"/>
                      <a:pt x="70" y="212"/>
                    </a:cubicBezTo>
                    <a:cubicBezTo>
                      <a:pt x="74" y="212"/>
                      <a:pt x="79" y="211"/>
                      <a:pt x="82" y="209"/>
                    </a:cubicBezTo>
                    <a:cubicBezTo>
                      <a:pt x="86" y="207"/>
                      <a:pt x="89" y="205"/>
                      <a:pt x="92" y="202"/>
                    </a:cubicBezTo>
                    <a:cubicBezTo>
                      <a:pt x="95" y="199"/>
                      <a:pt x="97" y="195"/>
                      <a:pt x="99" y="192"/>
                    </a:cubicBezTo>
                    <a:cubicBezTo>
                      <a:pt x="101" y="188"/>
                      <a:pt x="103" y="185"/>
                      <a:pt x="105" y="181"/>
                    </a:cubicBezTo>
                    <a:cubicBezTo>
                      <a:pt x="106" y="178"/>
                      <a:pt x="108" y="175"/>
                      <a:pt x="109" y="172"/>
                    </a:cubicBezTo>
                    <a:close/>
                    <a:moveTo>
                      <a:pt x="9" y="134"/>
                    </a:moveTo>
                    <a:lnTo>
                      <a:pt x="9" y="134"/>
                    </a:lnTo>
                    <a:lnTo>
                      <a:pt x="37" y="61"/>
                    </a:lnTo>
                    <a:cubicBezTo>
                      <a:pt x="38" y="56"/>
                      <a:pt x="41" y="51"/>
                      <a:pt x="43" y="46"/>
                    </a:cubicBezTo>
                    <a:cubicBezTo>
                      <a:pt x="46" y="40"/>
                      <a:pt x="49" y="35"/>
                      <a:pt x="53" y="30"/>
                    </a:cubicBezTo>
                    <a:cubicBezTo>
                      <a:pt x="57" y="24"/>
                      <a:pt x="62" y="19"/>
                      <a:pt x="67" y="15"/>
                    </a:cubicBezTo>
                    <a:cubicBezTo>
                      <a:pt x="72" y="10"/>
                      <a:pt x="78" y="7"/>
                      <a:pt x="84" y="4"/>
                    </a:cubicBezTo>
                    <a:cubicBezTo>
                      <a:pt x="91" y="2"/>
                      <a:pt x="98" y="0"/>
                      <a:pt x="106" y="0"/>
                    </a:cubicBezTo>
                    <a:cubicBezTo>
                      <a:pt x="114" y="0"/>
                      <a:pt x="123" y="2"/>
                      <a:pt x="133" y="6"/>
                    </a:cubicBezTo>
                    <a:cubicBezTo>
                      <a:pt x="143" y="10"/>
                      <a:pt x="151" y="14"/>
                      <a:pt x="157" y="19"/>
                    </a:cubicBezTo>
                    <a:cubicBezTo>
                      <a:pt x="162" y="25"/>
                      <a:pt x="167" y="31"/>
                      <a:pt x="170" y="37"/>
                    </a:cubicBezTo>
                    <a:cubicBezTo>
                      <a:pt x="173" y="43"/>
                      <a:pt x="175" y="50"/>
                      <a:pt x="176" y="57"/>
                    </a:cubicBezTo>
                    <a:cubicBezTo>
                      <a:pt x="177" y="64"/>
                      <a:pt x="177" y="70"/>
                      <a:pt x="176" y="77"/>
                    </a:cubicBezTo>
                    <a:cubicBezTo>
                      <a:pt x="175" y="83"/>
                      <a:pt x="174" y="89"/>
                      <a:pt x="173" y="95"/>
                    </a:cubicBezTo>
                    <a:cubicBezTo>
                      <a:pt x="171" y="101"/>
                      <a:pt x="169" y="106"/>
                      <a:pt x="168" y="111"/>
                    </a:cubicBezTo>
                    <a:lnTo>
                      <a:pt x="140" y="184"/>
                    </a:lnTo>
                    <a:cubicBezTo>
                      <a:pt x="138" y="188"/>
                      <a:pt x="136" y="193"/>
                      <a:pt x="133" y="198"/>
                    </a:cubicBezTo>
                    <a:cubicBezTo>
                      <a:pt x="131" y="204"/>
                      <a:pt x="127" y="209"/>
                      <a:pt x="123" y="215"/>
                    </a:cubicBezTo>
                    <a:cubicBezTo>
                      <a:pt x="120" y="220"/>
                      <a:pt x="115" y="225"/>
                      <a:pt x="110" y="229"/>
                    </a:cubicBezTo>
                    <a:cubicBezTo>
                      <a:pt x="105" y="234"/>
                      <a:pt x="99" y="238"/>
                      <a:pt x="92" y="240"/>
                    </a:cubicBezTo>
                    <a:cubicBezTo>
                      <a:pt x="86" y="243"/>
                      <a:pt x="79" y="244"/>
                      <a:pt x="71" y="244"/>
                    </a:cubicBezTo>
                    <a:cubicBezTo>
                      <a:pt x="63" y="244"/>
                      <a:pt x="54" y="242"/>
                      <a:pt x="44" y="239"/>
                    </a:cubicBezTo>
                    <a:cubicBezTo>
                      <a:pt x="34" y="235"/>
                      <a:pt x="26" y="230"/>
                      <a:pt x="20" y="225"/>
                    </a:cubicBezTo>
                    <a:cubicBezTo>
                      <a:pt x="14" y="220"/>
                      <a:pt x="10" y="214"/>
                      <a:pt x="7" y="207"/>
                    </a:cubicBezTo>
                    <a:cubicBezTo>
                      <a:pt x="3" y="201"/>
                      <a:pt x="1" y="195"/>
                      <a:pt x="1" y="188"/>
                    </a:cubicBezTo>
                    <a:cubicBezTo>
                      <a:pt x="0" y="181"/>
                      <a:pt x="0" y="174"/>
                      <a:pt x="0" y="168"/>
                    </a:cubicBezTo>
                    <a:cubicBezTo>
                      <a:pt x="1" y="161"/>
                      <a:pt x="2" y="155"/>
                      <a:pt x="4" y="149"/>
                    </a:cubicBezTo>
                    <a:cubicBezTo>
                      <a:pt x="5" y="143"/>
                      <a:pt x="7" y="138"/>
                      <a:pt x="9" y="134"/>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27" name="Freeform 175">
                <a:extLst>
                  <a:ext uri="{FF2B5EF4-FFF2-40B4-BE49-F238E27FC236}">
                    <a16:creationId xmlns:a16="http://schemas.microsoft.com/office/drawing/2014/main" id="{510A18C1-587F-4EF6-844E-6123B36C67FF}"/>
                  </a:ext>
                </a:extLst>
              </p:cNvPr>
              <p:cNvSpPr>
                <a:spLocks/>
              </p:cNvSpPr>
              <p:nvPr/>
            </p:nvSpPr>
            <p:spPr bwMode="auto">
              <a:xfrm>
                <a:off x="6610" y="984"/>
                <a:ext cx="25" cy="65"/>
              </a:xfrm>
              <a:custGeom>
                <a:avLst/>
                <a:gdLst>
                  <a:gd name="T0" fmla="*/ 32 w 94"/>
                  <a:gd name="T1" fmla="*/ 246 h 246"/>
                  <a:gd name="T2" fmla="*/ 32 w 94"/>
                  <a:gd name="T3" fmla="*/ 246 h 246"/>
                  <a:gd name="T4" fmla="*/ 0 w 94"/>
                  <a:gd name="T5" fmla="*/ 237 h 246"/>
                  <a:gd name="T6" fmla="*/ 53 w 94"/>
                  <a:gd name="T7" fmla="*/ 34 h 246"/>
                  <a:gd name="T8" fmla="*/ 12 w 94"/>
                  <a:gd name="T9" fmla="*/ 47 h 246"/>
                  <a:gd name="T10" fmla="*/ 20 w 94"/>
                  <a:gd name="T11" fmla="*/ 15 h 246"/>
                  <a:gd name="T12" fmla="*/ 62 w 94"/>
                  <a:gd name="T13" fmla="*/ 0 h 246"/>
                  <a:gd name="T14" fmla="*/ 94 w 94"/>
                  <a:gd name="T15" fmla="*/ 8 h 246"/>
                  <a:gd name="T16" fmla="*/ 32 w 94"/>
                  <a:gd name="T17"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6">
                    <a:moveTo>
                      <a:pt x="32" y="246"/>
                    </a:moveTo>
                    <a:lnTo>
                      <a:pt x="32" y="246"/>
                    </a:lnTo>
                    <a:lnTo>
                      <a:pt x="0" y="237"/>
                    </a:lnTo>
                    <a:lnTo>
                      <a:pt x="53" y="34"/>
                    </a:lnTo>
                    <a:lnTo>
                      <a:pt x="12" y="47"/>
                    </a:lnTo>
                    <a:lnTo>
                      <a:pt x="20" y="15"/>
                    </a:lnTo>
                    <a:lnTo>
                      <a:pt x="62" y="0"/>
                    </a:lnTo>
                    <a:lnTo>
                      <a:pt x="94" y="8"/>
                    </a:lnTo>
                    <a:lnTo>
                      <a:pt x="32" y="246"/>
                    </a:ln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28" name="Freeform 176">
                <a:extLst>
                  <a:ext uri="{FF2B5EF4-FFF2-40B4-BE49-F238E27FC236}">
                    <a16:creationId xmlns:a16="http://schemas.microsoft.com/office/drawing/2014/main" id="{84E6B459-6587-4502-AA15-C29A05A50E43}"/>
                  </a:ext>
                </a:extLst>
              </p:cNvPr>
              <p:cNvSpPr>
                <a:spLocks/>
              </p:cNvSpPr>
              <p:nvPr/>
            </p:nvSpPr>
            <p:spPr bwMode="auto">
              <a:xfrm>
                <a:off x="6350" y="1032"/>
                <a:ext cx="51" cy="55"/>
              </a:xfrm>
              <a:custGeom>
                <a:avLst/>
                <a:gdLst>
                  <a:gd name="T0" fmla="*/ 196 w 196"/>
                  <a:gd name="T1" fmla="*/ 187 h 208"/>
                  <a:gd name="T2" fmla="*/ 196 w 196"/>
                  <a:gd name="T3" fmla="*/ 187 h 208"/>
                  <a:gd name="T4" fmla="*/ 171 w 196"/>
                  <a:gd name="T5" fmla="*/ 208 h 208"/>
                  <a:gd name="T6" fmla="*/ 34 w 196"/>
                  <a:gd name="T7" fmla="*/ 48 h 208"/>
                  <a:gd name="T8" fmla="*/ 21 w 196"/>
                  <a:gd name="T9" fmla="*/ 90 h 208"/>
                  <a:gd name="T10" fmla="*/ 0 w 196"/>
                  <a:gd name="T11" fmla="*/ 65 h 208"/>
                  <a:gd name="T12" fmla="*/ 11 w 196"/>
                  <a:gd name="T13" fmla="*/ 22 h 208"/>
                  <a:gd name="T14" fmla="*/ 36 w 196"/>
                  <a:gd name="T15" fmla="*/ 0 h 208"/>
                  <a:gd name="T16" fmla="*/ 196 w 196"/>
                  <a:gd name="T17" fmla="*/ 18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208">
                    <a:moveTo>
                      <a:pt x="196" y="187"/>
                    </a:moveTo>
                    <a:lnTo>
                      <a:pt x="196" y="187"/>
                    </a:lnTo>
                    <a:lnTo>
                      <a:pt x="171" y="208"/>
                    </a:lnTo>
                    <a:lnTo>
                      <a:pt x="34" y="48"/>
                    </a:lnTo>
                    <a:lnTo>
                      <a:pt x="21" y="90"/>
                    </a:lnTo>
                    <a:lnTo>
                      <a:pt x="0" y="65"/>
                    </a:lnTo>
                    <a:lnTo>
                      <a:pt x="11" y="22"/>
                    </a:lnTo>
                    <a:lnTo>
                      <a:pt x="36" y="0"/>
                    </a:lnTo>
                    <a:lnTo>
                      <a:pt x="196" y="187"/>
                    </a:ln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29" name="Freeform 177">
                <a:extLst>
                  <a:ext uri="{FF2B5EF4-FFF2-40B4-BE49-F238E27FC236}">
                    <a16:creationId xmlns:a16="http://schemas.microsoft.com/office/drawing/2014/main" id="{88F381CF-4628-434F-B8E2-A341D9CDF540}"/>
                  </a:ext>
                </a:extLst>
              </p:cNvPr>
              <p:cNvSpPr>
                <a:spLocks/>
              </p:cNvSpPr>
              <p:nvPr/>
            </p:nvSpPr>
            <p:spPr bwMode="auto">
              <a:xfrm>
                <a:off x="6493" y="929"/>
                <a:ext cx="35" cy="65"/>
              </a:xfrm>
              <a:custGeom>
                <a:avLst/>
                <a:gdLst>
                  <a:gd name="T0" fmla="*/ 132 w 132"/>
                  <a:gd name="T1" fmla="*/ 234 h 244"/>
                  <a:gd name="T2" fmla="*/ 132 w 132"/>
                  <a:gd name="T3" fmla="*/ 234 h 244"/>
                  <a:gd name="T4" fmla="*/ 100 w 132"/>
                  <a:gd name="T5" fmla="*/ 244 h 244"/>
                  <a:gd name="T6" fmla="*/ 38 w 132"/>
                  <a:gd name="T7" fmla="*/ 43 h 244"/>
                  <a:gd name="T8" fmla="*/ 10 w 132"/>
                  <a:gd name="T9" fmla="*/ 76 h 244"/>
                  <a:gd name="T10" fmla="*/ 0 w 132"/>
                  <a:gd name="T11" fmla="*/ 44 h 244"/>
                  <a:gd name="T12" fmla="*/ 28 w 132"/>
                  <a:gd name="T13" fmla="*/ 9 h 244"/>
                  <a:gd name="T14" fmla="*/ 60 w 132"/>
                  <a:gd name="T15" fmla="*/ 0 h 244"/>
                  <a:gd name="T16" fmla="*/ 132 w 132"/>
                  <a:gd name="T17" fmla="*/ 23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44">
                    <a:moveTo>
                      <a:pt x="132" y="234"/>
                    </a:moveTo>
                    <a:lnTo>
                      <a:pt x="132" y="234"/>
                    </a:lnTo>
                    <a:lnTo>
                      <a:pt x="100" y="244"/>
                    </a:lnTo>
                    <a:lnTo>
                      <a:pt x="38" y="43"/>
                    </a:lnTo>
                    <a:lnTo>
                      <a:pt x="10" y="76"/>
                    </a:lnTo>
                    <a:lnTo>
                      <a:pt x="0" y="44"/>
                    </a:lnTo>
                    <a:lnTo>
                      <a:pt x="28" y="9"/>
                    </a:lnTo>
                    <a:lnTo>
                      <a:pt x="60" y="0"/>
                    </a:lnTo>
                    <a:lnTo>
                      <a:pt x="132" y="234"/>
                    </a:ln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30" name="Freeform 178">
                <a:extLst>
                  <a:ext uri="{FF2B5EF4-FFF2-40B4-BE49-F238E27FC236}">
                    <a16:creationId xmlns:a16="http://schemas.microsoft.com/office/drawing/2014/main" id="{A4D38C52-E2B1-41ED-9E59-D71893AD02B6}"/>
                  </a:ext>
                </a:extLst>
              </p:cNvPr>
              <p:cNvSpPr>
                <a:spLocks/>
              </p:cNvSpPr>
              <p:nvPr/>
            </p:nvSpPr>
            <p:spPr bwMode="auto">
              <a:xfrm>
                <a:off x="6724" y="1037"/>
                <a:ext cx="30" cy="65"/>
              </a:xfrm>
              <a:custGeom>
                <a:avLst/>
                <a:gdLst>
                  <a:gd name="T0" fmla="*/ 113 w 113"/>
                  <a:gd name="T1" fmla="*/ 241 h 247"/>
                  <a:gd name="T2" fmla="*/ 113 w 113"/>
                  <a:gd name="T3" fmla="*/ 241 h 247"/>
                  <a:gd name="T4" fmla="*/ 81 w 113"/>
                  <a:gd name="T5" fmla="*/ 247 h 247"/>
                  <a:gd name="T6" fmla="*/ 38 w 113"/>
                  <a:gd name="T7" fmla="*/ 41 h 247"/>
                  <a:gd name="T8" fmla="*/ 7 w 113"/>
                  <a:gd name="T9" fmla="*/ 72 h 247"/>
                  <a:gd name="T10" fmla="*/ 0 w 113"/>
                  <a:gd name="T11" fmla="*/ 40 h 247"/>
                  <a:gd name="T12" fmla="*/ 31 w 113"/>
                  <a:gd name="T13" fmla="*/ 7 h 247"/>
                  <a:gd name="T14" fmla="*/ 63 w 113"/>
                  <a:gd name="T15" fmla="*/ 0 h 247"/>
                  <a:gd name="T16" fmla="*/ 113 w 113"/>
                  <a:gd name="T17" fmla="*/ 241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247">
                    <a:moveTo>
                      <a:pt x="113" y="241"/>
                    </a:moveTo>
                    <a:lnTo>
                      <a:pt x="113" y="241"/>
                    </a:lnTo>
                    <a:lnTo>
                      <a:pt x="81" y="247"/>
                    </a:lnTo>
                    <a:lnTo>
                      <a:pt x="38" y="41"/>
                    </a:lnTo>
                    <a:lnTo>
                      <a:pt x="7" y="72"/>
                    </a:lnTo>
                    <a:lnTo>
                      <a:pt x="0" y="40"/>
                    </a:lnTo>
                    <a:lnTo>
                      <a:pt x="31" y="7"/>
                    </a:lnTo>
                    <a:lnTo>
                      <a:pt x="63" y="0"/>
                    </a:lnTo>
                    <a:lnTo>
                      <a:pt x="113" y="241"/>
                    </a:ln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31" name="Freeform 179">
                <a:extLst>
                  <a:ext uri="{FF2B5EF4-FFF2-40B4-BE49-F238E27FC236}">
                    <a16:creationId xmlns:a16="http://schemas.microsoft.com/office/drawing/2014/main" id="{8CD629F4-FA01-4BBE-BF1E-C89242671518}"/>
                  </a:ext>
                </a:extLst>
              </p:cNvPr>
              <p:cNvSpPr>
                <a:spLocks/>
              </p:cNvSpPr>
              <p:nvPr/>
            </p:nvSpPr>
            <p:spPr bwMode="auto">
              <a:xfrm>
                <a:off x="6626" y="1187"/>
                <a:ext cx="24" cy="26"/>
              </a:xfrm>
              <a:custGeom>
                <a:avLst/>
                <a:gdLst>
                  <a:gd name="T0" fmla="*/ 5 w 91"/>
                  <a:gd name="T1" fmla="*/ 84 h 98"/>
                  <a:gd name="T2" fmla="*/ 5 w 91"/>
                  <a:gd name="T3" fmla="*/ 84 h 98"/>
                  <a:gd name="T4" fmla="*/ 35 w 91"/>
                  <a:gd name="T5" fmla="*/ 96 h 98"/>
                  <a:gd name="T6" fmla="*/ 36 w 91"/>
                  <a:gd name="T7" fmla="*/ 98 h 98"/>
                  <a:gd name="T8" fmla="*/ 91 w 91"/>
                  <a:gd name="T9" fmla="*/ 19 h 98"/>
                  <a:gd name="T10" fmla="*/ 64 w 91"/>
                  <a:gd name="T11" fmla="*/ 0 h 98"/>
                  <a:gd name="T12" fmla="*/ 19 w 91"/>
                  <a:gd name="T13" fmla="*/ 0 h 98"/>
                  <a:gd name="T14" fmla="*/ 0 w 91"/>
                  <a:gd name="T15" fmla="*/ 27 h 98"/>
                  <a:gd name="T16" fmla="*/ 44 w 91"/>
                  <a:gd name="T17" fmla="*/ 29 h 98"/>
                  <a:gd name="T18" fmla="*/ 5 w 91"/>
                  <a:gd name="T19"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8">
                    <a:moveTo>
                      <a:pt x="5" y="84"/>
                    </a:moveTo>
                    <a:lnTo>
                      <a:pt x="5" y="84"/>
                    </a:lnTo>
                    <a:cubicBezTo>
                      <a:pt x="15" y="87"/>
                      <a:pt x="26" y="90"/>
                      <a:pt x="35" y="96"/>
                    </a:cubicBezTo>
                    <a:cubicBezTo>
                      <a:pt x="35" y="97"/>
                      <a:pt x="36" y="97"/>
                      <a:pt x="36" y="98"/>
                    </a:cubicBezTo>
                    <a:lnTo>
                      <a:pt x="91" y="19"/>
                    </a:lnTo>
                    <a:lnTo>
                      <a:pt x="64" y="0"/>
                    </a:lnTo>
                    <a:lnTo>
                      <a:pt x="19" y="0"/>
                    </a:lnTo>
                    <a:lnTo>
                      <a:pt x="0" y="27"/>
                    </a:lnTo>
                    <a:lnTo>
                      <a:pt x="44" y="29"/>
                    </a:lnTo>
                    <a:lnTo>
                      <a:pt x="5" y="84"/>
                    </a:ln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32" name="Freeform 180">
                <a:extLst>
                  <a:ext uri="{FF2B5EF4-FFF2-40B4-BE49-F238E27FC236}">
                    <a16:creationId xmlns:a16="http://schemas.microsoft.com/office/drawing/2014/main" id="{D65828F2-3467-420B-9CC9-840C6867FF40}"/>
                  </a:ext>
                </a:extLst>
              </p:cNvPr>
              <p:cNvSpPr>
                <a:spLocks/>
              </p:cNvSpPr>
              <p:nvPr/>
            </p:nvSpPr>
            <p:spPr bwMode="auto">
              <a:xfrm>
                <a:off x="6420" y="1165"/>
                <a:ext cx="21" cy="45"/>
              </a:xfrm>
              <a:custGeom>
                <a:avLst/>
                <a:gdLst>
                  <a:gd name="T0" fmla="*/ 49 w 82"/>
                  <a:gd name="T1" fmla="*/ 169 h 170"/>
                  <a:gd name="T2" fmla="*/ 49 w 82"/>
                  <a:gd name="T3" fmla="*/ 169 h 170"/>
                  <a:gd name="T4" fmla="*/ 72 w 82"/>
                  <a:gd name="T5" fmla="*/ 169 h 170"/>
                  <a:gd name="T6" fmla="*/ 82 w 82"/>
                  <a:gd name="T7" fmla="*/ 170 h 170"/>
                  <a:gd name="T8" fmla="*/ 68 w 82"/>
                  <a:gd name="T9" fmla="*/ 0 h 170"/>
                  <a:gd name="T10" fmla="*/ 35 w 82"/>
                  <a:gd name="T11" fmla="*/ 2 h 170"/>
                  <a:gd name="T12" fmla="*/ 0 w 82"/>
                  <a:gd name="T13" fmla="*/ 31 h 170"/>
                  <a:gd name="T14" fmla="*/ 3 w 82"/>
                  <a:gd name="T15" fmla="*/ 64 h 170"/>
                  <a:gd name="T16" fmla="*/ 38 w 82"/>
                  <a:gd name="T17" fmla="*/ 37 h 170"/>
                  <a:gd name="T18" fmla="*/ 49 w 82"/>
                  <a:gd name="T19" fmla="*/ 1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70">
                    <a:moveTo>
                      <a:pt x="49" y="169"/>
                    </a:moveTo>
                    <a:lnTo>
                      <a:pt x="49" y="169"/>
                    </a:lnTo>
                    <a:cubicBezTo>
                      <a:pt x="56" y="168"/>
                      <a:pt x="63" y="167"/>
                      <a:pt x="72" y="169"/>
                    </a:cubicBezTo>
                    <a:cubicBezTo>
                      <a:pt x="75" y="169"/>
                      <a:pt x="79" y="170"/>
                      <a:pt x="82" y="170"/>
                    </a:cubicBezTo>
                    <a:lnTo>
                      <a:pt x="68" y="0"/>
                    </a:lnTo>
                    <a:lnTo>
                      <a:pt x="35" y="2"/>
                    </a:lnTo>
                    <a:lnTo>
                      <a:pt x="0" y="31"/>
                    </a:lnTo>
                    <a:lnTo>
                      <a:pt x="3" y="64"/>
                    </a:lnTo>
                    <a:lnTo>
                      <a:pt x="38" y="37"/>
                    </a:lnTo>
                    <a:lnTo>
                      <a:pt x="49" y="169"/>
                    </a:ln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33" name="Freeform 181">
                <a:extLst>
                  <a:ext uri="{FF2B5EF4-FFF2-40B4-BE49-F238E27FC236}">
                    <a16:creationId xmlns:a16="http://schemas.microsoft.com/office/drawing/2014/main" id="{CE3623B4-FE2B-41B9-946C-4A43A5F7E2FE}"/>
                  </a:ext>
                </a:extLst>
              </p:cNvPr>
              <p:cNvSpPr>
                <a:spLocks/>
              </p:cNvSpPr>
              <p:nvPr/>
            </p:nvSpPr>
            <p:spPr bwMode="auto">
              <a:xfrm>
                <a:off x="6521" y="1186"/>
                <a:ext cx="40" cy="29"/>
              </a:xfrm>
              <a:custGeom>
                <a:avLst/>
                <a:gdLst>
                  <a:gd name="T0" fmla="*/ 6 w 151"/>
                  <a:gd name="T1" fmla="*/ 107 h 110"/>
                  <a:gd name="T2" fmla="*/ 6 w 151"/>
                  <a:gd name="T3" fmla="*/ 107 h 110"/>
                  <a:gd name="T4" fmla="*/ 7 w 151"/>
                  <a:gd name="T5" fmla="*/ 110 h 110"/>
                  <a:gd name="T6" fmla="*/ 17 w 151"/>
                  <a:gd name="T7" fmla="*/ 109 h 110"/>
                  <a:gd name="T8" fmla="*/ 41 w 151"/>
                  <a:gd name="T9" fmla="*/ 108 h 110"/>
                  <a:gd name="T10" fmla="*/ 38 w 151"/>
                  <a:gd name="T11" fmla="*/ 97 h 110"/>
                  <a:gd name="T12" fmla="*/ 34 w 151"/>
                  <a:gd name="T13" fmla="*/ 81 h 110"/>
                  <a:gd name="T14" fmla="*/ 33 w 151"/>
                  <a:gd name="T15" fmla="*/ 63 h 110"/>
                  <a:gd name="T16" fmla="*/ 39 w 151"/>
                  <a:gd name="T17" fmla="*/ 46 h 110"/>
                  <a:gd name="T18" fmla="*/ 57 w 151"/>
                  <a:gd name="T19" fmla="*/ 34 h 110"/>
                  <a:gd name="T20" fmla="*/ 73 w 151"/>
                  <a:gd name="T21" fmla="*/ 33 h 110"/>
                  <a:gd name="T22" fmla="*/ 85 w 151"/>
                  <a:gd name="T23" fmla="*/ 36 h 110"/>
                  <a:gd name="T24" fmla="*/ 94 w 151"/>
                  <a:gd name="T25" fmla="*/ 45 h 110"/>
                  <a:gd name="T26" fmla="*/ 101 w 151"/>
                  <a:gd name="T27" fmla="*/ 55 h 110"/>
                  <a:gd name="T28" fmla="*/ 105 w 151"/>
                  <a:gd name="T29" fmla="*/ 66 h 110"/>
                  <a:gd name="T30" fmla="*/ 109 w 151"/>
                  <a:gd name="T31" fmla="*/ 76 h 110"/>
                  <a:gd name="T32" fmla="*/ 117 w 151"/>
                  <a:gd name="T33" fmla="*/ 103 h 110"/>
                  <a:gd name="T34" fmla="*/ 151 w 151"/>
                  <a:gd name="T35" fmla="*/ 102 h 110"/>
                  <a:gd name="T36" fmla="*/ 140 w 151"/>
                  <a:gd name="T37" fmla="*/ 66 h 110"/>
                  <a:gd name="T38" fmla="*/ 135 w 151"/>
                  <a:gd name="T39" fmla="*/ 51 h 110"/>
                  <a:gd name="T40" fmla="*/ 126 w 151"/>
                  <a:gd name="T41" fmla="*/ 34 h 110"/>
                  <a:gd name="T42" fmla="*/ 114 w 151"/>
                  <a:gd name="T43" fmla="*/ 18 h 110"/>
                  <a:gd name="T44" fmla="*/ 97 w 151"/>
                  <a:gd name="T45" fmla="*/ 6 h 110"/>
                  <a:gd name="T46" fmla="*/ 75 w 151"/>
                  <a:gd name="T47" fmla="*/ 1 h 110"/>
                  <a:gd name="T48" fmla="*/ 49 w 151"/>
                  <a:gd name="T49" fmla="*/ 4 h 110"/>
                  <a:gd name="T50" fmla="*/ 24 w 151"/>
                  <a:gd name="T51" fmla="*/ 16 h 110"/>
                  <a:gd name="T52" fmla="*/ 9 w 151"/>
                  <a:gd name="T53" fmla="*/ 33 h 110"/>
                  <a:gd name="T54" fmla="*/ 2 w 151"/>
                  <a:gd name="T55" fmla="*/ 52 h 110"/>
                  <a:gd name="T56" fmla="*/ 0 w 151"/>
                  <a:gd name="T57" fmla="*/ 72 h 110"/>
                  <a:gd name="T58" fmla="*/ 2 w 151"/>
                  <a:gd name="T59" fmla="*/ 91 h 110"/>
                  <a:gd name="T60" fmla="*/ 6 w 151"/>
                  <a:gd name="T61" fmla="*/ 10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1" h="110">
                    <a:moveTo>
                      <a:pt x="6" y="107"/>
                    </a:moveTo>
                    <a:lnTo>
                      <a:pt x="6" y="107"/>
                    </a:lnTo>
                    <a:lnTo>
                      <a:pt x="7" y="110"/>
                    </a:lnTo>
                    <a:cubicBezTo>
                      <a:pt x="10" y="109"/>
                      <a:pt x="14" y="109"/>
                      <a:pt x="17" y="109"/>
                    </a:cubicBezTo>
                    <a:cubicBezTo>
                      <a:pt x="25" y="109"/>
                      <a:pt x="33" y="109"/>
                      <a:pt x="41" y="108"/>
                    </a:cubicBezTo>
                    <a:lnTo>
                      <a:pt x="38" y="97"/>
                    </a:lnTo>
                    <a:cubicBezTo>
                      <a:pt x="37" y="93"/>
                      <a:pt x="35" y="87"/>
                      <a:pt x="34" y="81"/>
                    </a:cubicBezTo>
                    <a:cubicBezTo>
                      <a:pt x="33" y="75"/>
                      <a:pt x="32" y="69"/>
                      <a:pt x="33" y="63"/>
                    </a:cubicBezTo>
                    <a:cubicBezTo>
                      <a:pt x="34" y="57"/>
                      <a:pt x="36" y="51"/>
                      <a:pt x="39" y="46"/>
                    </a:cubicBezTo>
                    <a:cubicBezTo>
                      <a:pt x="43" y="41"/>
                      <a:pt x="49" y="37"/>
                      <a:pt x="57" y="34"/>
                    </a:cubicBezTo>
                    <a:cubicBezTo>
                      <a:pt x="63" y="33"/>
                      <a:pt x="68" y="32"/>
                      <a:pt x="73" y="33"/>
                    </a:cubicBezTo>
                    <a:cubicBezTo>
                      <a:pt x="77" y="33"/>
                      <a:pt x="81" y="34"/>
                      <a:pt x="85" y="36"/>
                    </a:cubicBezTo>
                    <a:cubicBezTo>
                      <a:pt x="88" y="39"/>
                      <a:pt x="91" y="41"/>
                      <a:pt x="94" y="45"/>
                    </a:cubicBezTo>
                    <a:cubicBezTo>
                      <a:pt x="96" y="48"/>
                      <a:pt x="99" y="51"/>
                      <a:pt x="101" y="55"/>
                    </a:cubicBezTo>
                    <a:cubicBezTo>
                      <a:pt x="102" y="59"/>
                      <a:pt x="104" y="62"/>
                      <a:pt x="105" y="66"/>
                    </a:cubicBezTo>
                    <a:cubicBezTo>
                      <a:pt x="107" y="69"/>
                      <a:pt x="108" y="73"/>
                      <a:pt x="109" y="76"/>
                    </a:cubicBezTo>
                    <a:lnTo>
                      <a:pt x="117" y="103"/>
                    </a:lnTo>
                    <a:cubicBezTo>
                      <a:pt x="129" y="103"/>
                      <a:pt x="140" y="102"/>
                      <a:pt x="151" y="102"/>
                    </a:cubicBezTo>
                    <a:lnTo>
                      <a:pt x="140" y="66"/>
                    </a:lnTo>
                    <a:cubicBezTo>
                      <a:pt x="139" y="61"/>
                      <a:pt x="137" y="56"/>
                      <a:pt x="135" y="51"/>
                    </a:cubicBezTo>
                    <a:cubicBezTo>
                      <a:pt x="132" y="45"/>
                      <a:pt x="130" y="39"/>
                      <a:pt x="126" y="34"/>
                    </a:cubicBezTo>
                    <a:cubicBezTo>
                      <a:pt x="123" y="28"/>
                      <a:pt x="119" y="23"/>
                      <a:pt x="114" y="18"/>
                    </a:cubicBezTo>
                    <a:cubicBezTo>
                      <a:pt x="109" y="13"/>
                      <a:pt x="103" y="9"/>
                      <a:pt x="97" y="6"/>
                    </a:cubicBezTo>
                    <a:cubicBezTo>
                      <a:pt x="91" y="3"/>
                      <a:pt x="83" y="1"/>
                      <a:pt x="75" y="1"/>
                    </a:cubicBezTo>
                    <a:cubicBezTo>
                      <a:pt x="67" y="0"/>
                      <a:pt x="59" y="1"/>
                      <a:pt x="49" y="4"/>
                    </a:cubicBezTo>
                    <a:cubicBezTo>
                      <a:pt x="39" y="7"/>
                      <a:pt x="30" y="11"/>
                      <a:pt x="24" y="16"/>
                    </a:cubicBezTo>
                    <a:cubicBezTo>
                      <a:pt x="18" y="21"/>
                      <a:pt x="13" y="27"/>
                      <a:pt x="9" y="33"/>
                    </a:cubicBezTo>
                    <a:cubicBezTo>
                      <a:pt x="5" y="39"/>
                      <a:pt x="3" y="45"/>
                      <a:pt x="2" y="52"/>
                    </a:cubicBezTo>
                    <a:cubicBezTo>
                      <a:pt x="1" y="59"/>
                      <a:pt x="0" y="66"/>
                      <a:pt x="0" y="72"/>
                    </a:cubicBezTo>
                    <a:cubicBezTo>
                      <a:pt x="0" y="79"/>
                      <a:pt x="1" y="85"/>
                      <a:pt x="2" y="91"/>
                    </a:cubicBezTo>
                    <a:cubicBezTo>
                      <a:pt x="4" y="97"/>
                      <a:pt x="5" y="102"/>
                      <a:pt x="6" y="10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34" name="Freeform 182">
                <a:extLst>
                  <a:ext uri="{FF2B5EF4-FFF2-40B4-BE49-F238E27FC236}">
                    <a16:creationId xmlns:a16="http://schemas.microsoft.com/office/drawing/2014/main" id="{C2BD994F-3B31-43F8-8394-45D59B935E1A}"/>
                  </a:ext>
                </a:extLst>
              </p:cNvPr>
              <p:cNvSpPr>
                <a:spLocks noEditPoints="1"/>
              </p:cNvSpPr>
              <p:nvPr/>
            </p:nvSpPr>
            <p:spPr bwMode="auto">
              <a:xfrm>
                <a:off x="6544" y="1069"/>
                <a:ext cx="37" cy="66"/>
              </a:xfrm>
              <a:custGeom>
                <a:avLst/>
                <a:gdLst>
                  <a:gd name="T0" fmla="*/ 110 w 143"/>
                  <a:gd name="T1" fmla="*/ 162 h 250"/>
                  <a:gd name="T2" fmla="*/ 110 w 143"/>
                  <a:gd name="T3" fmla="*/ 162 h 250"/>
                  <a:gd name="T4" fmla="*/ 107 w 143"/>
                  <a:gd name="T5" fmla="*/ 84 h 250"/>
                  <a:gd name="T6" fmla="*/ 106 w 143"/>
                  <a:gd name="T7" fmla="*/ 74 h 250"/>
                  <a:gd name="T8" fmla="*/ 104 w 143"/>
                  <a:gd name="T9" fmla="*/ 62 h 250"/>
                  <a:gd name="T10" fmla="*/ 101 w 143"/>
                  <a:gd name="T11" fmla="*/ 51 h 250"/>
                  <a:gd name="T12" fmla="*/ 94 w 143"/>
                  <a:gd name="T13" fmla="*/ 40 h 250"/>
                  <a:gd name="T14" fmla="*/ 83 w 143"/>
                  <a:gd name="T15" fmla="*/ 34 h 250"/>
                  <a:gd name="T16" fmla="*/ 68 w 143"/>
                  <a:gd name="T17" fmla="*/ 31 h 250"/>
                  <a:gd name="T18" fmla="*/ 47 w 143"/>
                  <a:gd name="T19" fmla="*/ 38 h 250"/>
                  <a:gd name="T20" fmla="*/ 37 w 143"/>
                  <a:gd name="T21" fmla="*/ 53 h 250"/>
                  <a:gd name="T22" fmla="*/ 33 w 143"/>
                  <a:gd name="T23" fmla="*/ 71 h 250"/>
                  <a:gd name="T24" fmla="*/ 33 w 143"/>
                  <a:gd name="T25" fmla="*/ 87 h 250"/>
                  <a:gd name="T26" fmla="*/ 36 w 143"/>
                  <a:gd name="T27" fmla="*/ 165 h 250"/>
                  <a:gd name="T28" fmla="*/ 36 w 143"/>
                  <a:gd name="T29" fmla="*/ 175 h 250"/>
                  <a:gd name="T30" fmla="*/ 38 w 143"/>
                  <a:gd name="T31" fmla="*/ 187 h 250"/>
                  <a:gd name="T32" fmla="*/ 42 w 143"/>
                  <a:gd name="T33" fmla="*/ 199 h 250"/>
                  <a:gd name="T34" fmla="*/ 49 w 143"/>
                  <a:gd name="T35" fmla="*/ 209 h 250"/>
                  <a:gd name="T36" fmla="*/ 60 w 143"/>
                  <a:gd name="T37" fmla="*/ 216 h 250"/>
                  <a:gd name="T38" fmla="*/ 75 w 143"/>
                  <a:gd name="T39" fmla="*/ 218 h 250"/>
                  <a:gd name="T40" fmla="*/ 90 w 143"/>
                  <a:gd name="T41" fmla="*/ 215 h 250"/>
                  <a:gd name="T42" fmla="*/ 100 w 143"/>
                  <a:gd name="T43" fmla="*/ 207 h 250"/>
                  <a:gd name="T44" fmla="*/ 106 w 143"/>
                  <a:gd name="T45" fmla="*/ 197 h 250"/>
                  <a:gd name="T46" fmla="*/ 109 w 143"/>
                  <a:gd name="T47" fmla="*/ 185 h 250"/>
                  <a:gd name="T48" fmla="*/ 110 w 143"/>
                  <a:gd name="T49" fmla="*/ 173 h 250"/>
                  <a:gd name="T50" fmla="*/ 110 w 143"/>
                  <a:gd name="T51" fmla="*/ 162 h 250"/>
                  <a:gd name="T52" fmla="*/ 3 w 143"/>
                  <a:gd name="T53" fmla="*/ 166 h 250"/>
                  <a:gd name="T54" fmla="*/ 3 w 143"/>
                  <a:gd name="T55" fmla="*/ 166 h 250"/>
                  <a:gd name="T56" fmla="*/ 0 w 143"/>
                  <a:gd name="T57" fmla="*/ 88 h 250"/>
                  <a:gd name="T58" fmla="*/ 0 w 143"/>
                  <a:gd name="T59" fmla="*/ 72 h 250"/>
                  <a:gd name="T60" fmla="*/ 3 w 143"/>
                  <a:gd name="T61" fmla="*/ 53 h 250"/>
                  <a:gd name="T62" fmla="*/ 10 w 143"/>
                  <a:gd name="T63" fmla="*/ 34 h 250"/>
                  <a:gd name="T64" fmla="*/ 22 w 143"/>
                  <a:gd name="T65" fmla="*/ 18 h 250"/>
                  <a:gd name="T66" fmla="*/ 40 w 143"/>
                  <a:gd name="T67" fmla="*/ 5 h 250"/>
                  <a:gd name="T68" fmla="*/ 67 w 143"/>
                  <a:gd name="T69" fmla="*/ 0 h 250"/>
                  <a:gd name="T70" fmla="*/ 94 w 143"/>
                  <a:gd name="T71" fmla="*/ 4 h 250"/>
                  <a:gd name="T72" fmla="*/ 113 w 143"/>
                  <a:gd name="T73" fmla="*/ 14 h 250"/>
                  <a:gd name="T74" fmla="*/ 127 w 143"/>
                  <a:gd name="T75" fmla="*/ 30 h 250"/>
                  <a:gd name="T76" fmla="*/ 134 w 143"/>
                  <a:gd name="T77" fmla="*/ 49 h 250"/>
                  <a:gd name="T78" fmla="*/ 139 w 143"/>
                  <a:gd name="T79" fmla="*/ 67 h 250"/>
                  <a:gd name="T80" fmla="*/ 140 w 143"/>
                  <a:gd name="T81" fmla="*/ 83 h 250"/>
                  <a:gd name="T82" fmla="*/ 143 w 143"/>
                  <a:gd name="T83" fmla="*/ 161 h 250"/>
                  <a:gd name="T84" fmla="*/ 143 w 143"/>
                  <a:gd name="T85" fmla="*/ 177 h 250"/>
                  <a:gd name="T86" fmla="*/ 140 w 143"/>
                  <a:gd name="T87" fmla="*/ 196 h 250"/>
                  <a:gd name="T88" fmla="*/ 133 w 143"/>
                  <a:gd name="T89" fmla="*/ 215 h 250"/>
                  <a:gd name="T90" fmla="*/ 121 w 143"/>
                  <a:gd name="T91" fmla="*/ 232 h 250"/>
                  <a:gd name="T92" fmla="*/ 103 w 143"/>
                  <a:gd name="T93" fmla="*/ 244 h 250"/>
                  <a:gd name="T94" fmla="*/ 76 w 143"/>
                  <a:gd name="T95" fmla="*/ 249 h 250"/>
                  <a:gd name="T96" fmla="*/ 49 w 143"/>
                  <a:gd name="T97" fmla="*/ 246 h 250"/>
                  <a:gd name="T98" fmla="*/ 29 w 143"/>
                  <a:gd name="T99" fmla="*/ 235 h 250"/>
                  <a:gd name="T100" fmla="*/ 16 w 143"/>
                  <a:gd name="T101" fmla="*/ 219 h 250"/>
                  <a:gd name="T102" fmla="*/ 8 w 143"/>
                  <a:gd name="T103" fmla="*/ 201 h 250"/>
                  <a:gd name="T104" fmla="*/ 4 w 143"/>
                  <a:gd name="T105" fmla="*/ 182 h 250"/>
                  <a:gd name="T106" fmla="*/ 3 w 143"/>
                  <a:gd name="T107" fmla="*/ 166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3" h="250">
                    <a:moveTo>
                      <a:pt x="110" y="162"/>
                    </a:moveTo>
                    <a:lnTo>
                      <a:pt x="110" y="162"/>
                    </a:lnTo>
                    <a:lnTo>
                      <a:pt x="107" y="84"/>
                    </a:lnTo>
                    <a:cubicBezTo>
                      <a:pt x="107" y="81"/>
                      <a:pt x="106" y="78"/>
                      <a:pt x="106" y="74"/>
                    </a:cubicBezTo>
                    <a:cubicBezTo>
                      <a:pt x="106" y="70"/>
                      <a:pt x="105" y="66"/>
                      <a:pt x="104" y="62"/>
                    </a:cubicBezTo>
                    <a:cubicBezTo>
                      <a:pt x="103" y="58"/>
                      <a:pt x="102" y="54"/>
                      <a:pt x="101" y="51"/>
                    </a:cubicBezTo>
                    <a:cubicBezTo>
                      <a:pt x="99" y="47"/>
                      <a:pt x="97" y="43"/>
                      <a:pt x="94" y="40"/>
                    </a:cubicBezTo>
                    <a:cubicBezTo>
                      <a:pt x="91" y="38"/>
                      <a:pt x="87" y="35"/>
                      <a:pt x="83" y="34"/>
                    </a:cubicBezTo>
                    <a:cubicBezTo>
                      <a:pt x="79" y="32"/>
                      <a:pt x="74" y="31"/>
                      <a:pt x="68" y="31"/>
                    </a:cubicBezTo>
                    <a:cubicBezTo>
                      <a:pt x="59" y="32"/>
                      <a:pt x="52" y="34"/>
                      <a:pt x="47" y="38"/>
                    </a:cubicBezTo>
                    <a:cubicBezTo>
                      <a:pt x="43" y="42"/>
                      <a:pt x="39" y="47"/>
                      <a:pt x="37" y="53"/>
                    </a:cubicBezTo>
                    <a:cubicBezTo>
                      <a:pt x="35" y="59"/>
                      <a:pt x="33" y="65"/>
                      <a:pt x="33" y="71"/>
                    </a:cubicBezTo>
                    <a:cubicBezTo>
                      <a:pt x="33" y="77"/>
                      <a:pt x="33" y="82"/>
                      <a:pt x="33" y="87"/>
                    </a:cubicBezTo>
                    <a:lnTo>
                      <a:pt x="36" y="165"/>
                    </a:lnTo>
                    <a:cubicBezTo>
                      <a:pt x="36" y="168"/>
                      <a:pt x="36" y="172"/>
                      <a:pt x="36" y="175"/>
                    </a:cubicBezTo>
                    <a:cubicBezTo>
                      <a:pt x="37" y="179"/>
                      <a:pt x="37" y="183"/>
                      <a:pt x="38" y="187"/>
                    </a:cubicBezTo>
                    <a:cubicBezTo>
                      <a:pt x="39" y="191"/>
                      <a:pt x="41" y="195"/>
                      <a:pt x="42" y="199"/>
                    </a:cubicBezTo>
                    <a:cubicBezTo>
                      <a:pt x="44" y="203"/>
                      <a:pt x="46" y="206"/>
                      <a:pt x="49" y="209"/>
                    </a:cubicBezTo>
                    <a:cubicBezTo>
                      <a:pt x="52" y="212"/>
                      <a:pt x="55" y="214"/>
                      <a:pt x="60" y="216"/>
                    </a:cubicBezTo>
                    <a:cubicBezTo>
                      <a:pt x="64" y="218"/>
                      <a:pt x="69" y="218"/>
                      <a:pt x="75" y="218"/>
                    </a:cubicBezTo>
                    <a:cubicBezTo>
                      <a:pt x="81" y="218"/>
                      <a:pt x="86" y="217"/>
                      <a:pt x="90" y="215"/>
                    </a:cubicBezTo>
                    <a:cubicBezTo>
                      <a:pt x="94" y="213"/>
                      <a:pt x="97" y="210"/>
                      <a:pt x="100" y="207"/>
                    </a:cubicBezTo>
                    <a:cubicBezTo>
                      <a:pt x="102" y="204"/>
                      <a:pt x="104" y="200"/>
                      <a:pt x="106" y="197"/>
                    </a:cubicBezTo>
                    <a:cubicBezTo>
                      <a:pt x="107" y="193"/>
                      <a:pt x="108" y="189"/>
                      <a:pt x="109" y="185"/>
                    </a:cubicBezTo>
                    <a:cubicBezTo>
                      <a:pt x="109" y="181"/>
                      <a:pt x="110" y="177"/>
                      <a:pt x="110" y="173"/>
                    </a:cubicBezTo>
                    <a:cubicBezTo>
                      <a:pt x="110" y="169"/>
                      <a:pt x="110" y="165"/>
                      <a:pt x="110" y="162"/>
                    </a:cubicBezTo>
                    <a:close/>
                    <a:moveTo>
                      <a:pt x="3" y="166"/>
                    </a:moveTo>
                    <a:lnTo>
                      <a:pt x="3" y="166"/>
                    </a:lnTo>
                    <a:lnTo>
                      <a:pt x="0" y="88"/>
                    </a:lnTo>
                    <a:cubicBezTo>
                      <a:pt x="0" y="84"/>
                      <a:pt x="0" y="78"/>
                      <a:pt x="0" y="72"/>
                    </a:cubicBezTo>
                    <a:cubicBezTo>
                      <a:pt x="0" y="66"/>
                      <a:pt x="1" y="60"/>
                      <a:pt x="3" y="53"/>
                    </a:cubicBezTo>
                    <a:cubicBezTo>
                      <a:pt x="4" y="47"/>
                      <a:pt x="7" y="41"/>
                      <a:pt x="10" y="34"/>
                    </a:cubicBezTo>
                    <a:cubicBezTo>
                      <a:pt x="13" y="28"/>
                      <a:pt x="17" y="23"/>
                      <a:pt x="22" y="18"/>
                    </a:cubicBezTo>
                    <a:cubicBezTo>
                      <a:pt x="27" y="13"/>
                      <a:pt x="33" y="9"/>
                      <a:pt x="40" y="5"/>
                    </a:cubicBezTo>
                    <a:cubicBezTo>
                      <a:pt x="48" y="2"/>
                      <a:pt x="57" y="1"/>
                      <a:pt x="67" y="0"/>
                    </a:cubicBezTo>
                    <a:cubicBezTo>
                      <a:pt x="77" y="0"/>
                      <a:pt x="86" y="1"/>
                      <a:pt x="94" y="4"/>
                    </a:cubicBezTo>
                    <a:cubicBezTo>
                      <a:pt x="102" y="6"/>
                      <a:pt x="108" y="10"/>
                      <a:pt x="113" y="14"/>
                    </a:cubicBezTo>
                    <a:cubicBezTo>
                      <a:pt x="119" y="19"/>
                      <a:pt x="123" y="24"/>
                      <a:pt x="127" y="30"/>
                    </a:cubicBezTo>
                    <a:cubicBezTo>
                      <a:pt x="130" y="36"/>
                      <a:pt x="133" y="42"/>
                      <a:pt x="134" y="49"/>
                    </a:cubicBezTo>
                    <a:cubicBezTo>
                      <a:pt x="136" y="55"/>
                      <a:pt x="138" y="61"/>
                      <a:pt x="139" y="67"/>
                    </a:cubicBezTo>
                    <a:cubicBezTo>
                      <a:pt x="139" y="73"/>
                      <a:pt x="140" y="78"/>
                      <a:pt x="140" y="83"/>
                    </a:cubicBezTo>
                    <a:lnTo>
                      <a:pt x="143" y="161"/>
                    </a:lnTo>
                    <a:cubicBezTo>
                      <a:pt x="143" y="166"/>
                      <a:pt x="143" y="171"/>
                      <a:pt x="143" y="177"/>
                    </a:cubicBezTo>
                    <a:cubicBezTo>
                      <a:pt x="142" y="183"/>
                      <a:pt x="141" y="190"/>
                      <a:pt x="140" y="196"/>
                    </a:cubicBezTo>
                    <a:cubicBezTo>
                      <a:pt x="138" y="202"/>
                      <a:pt x="136" y="209"/>
                      <a:pt x="133" y="215"/>
                    </a:cubicBezTo>
                    <a:cubicBezTo>
                      <a:pt x="130" y="221"/>
                      <a:pt x="126" y="227"/>
                      <a:pt x="121" y="232"/>
                    </a:cubicBezTo>
                    <a:cubicBezTo>
                      <a:pt x="116" y="237"/>
                      <a:pt x="110" y="241"/>
                      <a:pt x="103" y="244"/>
                    </a:cubicBezTo>
                    <a:cubicBezTo>
                      <a:pt x="95" y="247"/>
                      <a:pt x="86" y="249"/>
                      <a:pt x="76" y="249"/>
                    </a:cubicBezTo>
                    <a:cubicBezTo>
                      <a:pt x="66" y="250"/>
                      <a:pt x="57" y="249"/>
                      <a:pt x="49" y="246"/>
                    </a:cubicBezTo>
                    <a:cubicBezTo>
                      <a:pt x="41" y="243"/>
                      <a:pt x="35" y="240"/>
                      <a:pt x="29" y="235"/>
                    </a:cubicBezTo>
                    <a:cubicBezTo>
                      <a:pt x="24" y="231"/>
                      <a:pt x="20" y="225"/>
                      <a:pt x="16" y="219"/>
                    </a:cubicBezTo>
                    <a:cubicBezTo>
                      <a:pt x="13" y="213"/>
                      <a:pt x="10" y="207"/>
                      <a:pt x="8" y="201"/>
                    </a:cubicBezTo>
                    <a:cubicBezTo>
                      <a:pt x="6" y="195"/>
                      <a:pt x="5" y="188"/>
                      <a:pt x="4" y="182"/>
                    </a:cubicBezTo>
                    <a:cubicBezTo>
                      <a:pt x="3" y="177"/>
                      <a:pt x="3" y="171"/>
                      <a:pt x="3" y="166"/>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sp>
            <p:nvSpPr>
              <p:cNvPr id="635" name="Freeform 183">
                <a:extLst>
                  <a:ext uri="{FF2B5EF4-FFF2-40B4-BE49-F238E27FC236}">
                    <a16:creationId xmlns:a16="http://schemas.microsoft.com/office/drawing/2014/main" id="{CFB48489-931F-49E1-9B11-42E2DA31F09D}"/>
                  </a:ext>
                </a:extLst>
              </p:cNvPr>
              <p:cNvSpPr>
                <a:spLocks noEditPoints="1"/>
              </p:cNvSpPr>
              <p:nvPr/>
            </p:nvSpPr>
            <p:spPr bwMode="auto">
              <a:xfrm>
                <a:off x="6567" y="882"/>
                <a:ext cx="38" cy="66"/>
              </a:xfrm>
              <a:custGeom>
                <a:avLst/>
                <a:gdLst>
                  <a:gd name="T0" fmla="*/ 110 w 143"/>
                  <a:gd name="T1" fmla="*/ 163 h 250"/>
                  <a:gd name="T2" fmla="*/ 110 w 143"/>
                  <a:gd name="T3" fmla="*/ 163 h 250"/>
                  <a:gd name="T4" fmla="*/ 107 w 143"/>
                  <a:gd name="T5" fmla="*/ 85 h 250"/>
                  <a:gd name="T6" fmla="*/ 106 w 143"/>
                  <a:gd name="T7" fmla="*/ 74 h 250"/>
                  <a:gd name="T8" fmla="*/ 105 w 143"/>
                  <a:gd name="T9" fmla="*/ 63 h 250"/>
                  <a:gd name="T10" fmla="*/ 101 w 143"/>
                  <a:gd name="T11" fmla="*/ 51 h 250"/>
                  <a:gd name="T12" fmla="*/ 94 w 143"/>
                  <a:gd name="T13" fmla="*/ 41 h 250"/>
                  <a:gd name="T14" fmla="*/ 83 w 143"/>
                  <a:gd name="T15" fmla="*/ 34 h 250"/>
                  <a:gd name="T16" fmla="*/ 68 w 143"/>
                  <a:gd name="T17" fmla="*/ 32 h 250"/>
                  <a:gd name="T18" fmla="*/ 48 w 143"/>
                  <a:gd name="T19" fmla="*/ 38 h 250"/>
                  <a:gd name="T20" fmla="*/ 37 w 143"/>
                  <a:gd name="T21" fmla="*/ 53 h 250"/>
                  <a:gd name="T22" fmla="*/ 34 w 143"/>
                  <a:gd name="T23" fmla="*/ 71 h 250"/>
                  <a:gd name="T24" fmla="*/ 33 w 143"/>
                  <a:gd name="T25" fmla="*/ 87 h 250"/>
                  <a:gd name="T26" fmla="*/ 36 w 143"/>
                  <a:gd name="T27" fmla="*/ 165 h 250"/>
                  <a:gd name="T28" fmla="*/ 37 w 143"/>
                  <a:gd name="T29" fmla="*/ 176 h 250"/>
                  <a:gd name="T30" fmla="*/ 39 w 143"/>
                  <a:gd name="T31" fmla="*/ 187 h 250"/>
                  <a:gd name="T32" fmla="*/ 42 w 143"/>
                  <a:gd name="T33" fmla="*/ 199 h 250"/>
                  <a:gd name="T34" fmla="*/ 49 w 143"/>
                  <a:gd name="T35" fmla="*/ 209 h 250"/>
                  <a:gd name="T36" fmla="*/ 60 w 143"/>
                  <a:gd name="T37" fmla="*/ 216 h 250"/>
                  <a:gd name="T38" fmla="*/ 75 w 143"/>
                  <a:gd name="T39" fmla="*/ 218 h 250"/>
                  <a:gd name="T40" fmla="*/ 90 w 143"/>
                  <a:gd name="T41" fmla="*/ 215 h 250"/>
                  <a:gd name="T42" fmla="*/ 100 w 143"/>
                  <a:gd name="T43" fmla="*/ 207 h 250"/>
                  <a:gd name="T44" fmla="*/ 106 w 143"/>
                  <a:gd name="T45" fmla="*/ 197 h 250"/>
                  <a:gd name="T46" fmla="*/ 109 w 143"/>
                  <a:gd name="T47" fmla="*/ 185 h 250"/>
                  <a:gd name="T48" fmla="*/ 110 w 143"/>
                  <a:gd name="T49" fmla="*/ 173 h 250"/>
                  <a:gd name="T50" fmla="*/ 110 w 143"/>
                  <a:gd name="T51" fmla="*/ 163 h 250"/>
                  <a:gd name="T52" fmla="*/ 3 w 143"/>
                  <a:gd name="T53" fmla="*/ 167 h 250"/>
                  <a:gd name="T54" fmla="*/ 3 w 143"/>
                  <a:gd name="T55" fmla="*/ 167 h 250"/>
                  <a:gd name="T56" fmla="*/ 0 w 143"/>
                  <a:gd name="T57" fmla="*/ 89 h 250"/>
                  <a:gd name="T58" fmla="*/ 0 w 143"/>
                  <a:gd name="T59" fmla="*/ 72 h 250"/>
                  <a:gd name="T60" fmla="*/ 3 w 143"/>
                  <a:gd name="T61" fmla="*/ 54 h 250"/>
                  <a:gd name="T62" fmla="*/ 10 w 143"/>
                  <a:gd name="T63" fmla="*/ 35 h 250"/>
                  <a:gd name="T64" fmla="*/ 22 w 143"/>
                  <a:gd name="T65" fmla="*/ 18 h 250"/>
                  <a:gd name="T66" fmla="*/ 41 w 143"/>
                  <a:gd name="T67" fmla="*/ 6 h 250"/>
                  <a:gd name="T68" fmla="*/ 67 w 143"/>
                  <a:gd name="T69" fmla="*/ 1 h 250"/>
                  <a:gd name="T70" fmla="*/ 94 w 143"/>
                  <a:gd name="T71" fmla="*/ 4 h 250"/>
                  <a:gd name="T72" fmla="*/ 114 w 143"/>
                  <a:gd name="T73" fmla="*/ 15 h 250"/>
                  <a:gd name="T74" fmla="*/ 127 w 143"/>
                  <a:gd name="T75" fmla="*/ 31 h 250"/>
                  <a:gd name="T76" fmla="*/ 135 w 143"/>
                  <a:gd name="T77" fmla="*/ 49 h 250"/>
                  <a:gd name="T78" fmla="*/ 139 w 143"/>
                  <a:gd name="T79" fmla="*/ 67 h 250"/>
                  <a:gd name="T80" fmla="*/ 140 w 143"/>
                  <a:gd name="T81" fmla="*/ 83 h 250"/>
                  <a:gd name="T82" fmla="*/ 143 w 143"/>
                  <a:gd name="T83" fmla="*/ 162 h 250"/>
                  <a:gd name="T84" fmla="*/ 143 w 143"/>
                  <a:gd name="T85" fmla="*/ 178 h 250"/>
                  <a:gd name="T86" fmla="*/ 140 w 143"/>
                  <a:gd name="T87" fmla="*/ 196 h 250"/>
                  <a:gd name="T88" fmla="*/ 134 w 143"/>
                  <a:gd name="T89" fmla="*/ 215 h 250"/>
                  <a:gd name="T90" fmla="*/ 122 w 143"/>
                  <a:gd name="T91" fmla="*/ 232 h 250"/>
                  <a:gd name="T92" fmla="*/ 103 w 143"/>
                  <a:gd name="T93" fmla="*/ 244 h 250"/>
                  <a:gd name="T94" fmla="*/ 76 w 143"/>
                  <a:gd name="T95" fmla="*/ 250 h 250"/>
                  <a:gd name="T96" fmla="*/ 49 w 143"/>
                  <a:gd name="T97" fmla="*/ 246 h 250"/>
                  <a:gd name="T98" fmla="*/ 30 w 143"/>
                  <a:gd name="T99" fmla="*/ 235 h 250"/>
                  <a:gd name="T100" fmla="*/ 17 w 143"/>
                  <a:gd name="T101" fmla="*/ 220 h 250"/>
                  <a:gd name="T102" fmla="*/ 9 w 143"/>
                  <a:gd name="T103" fmla="*/ 201 h 250"/>
                  <a:gd name="T104" fmla="*/ 4 w 143"/>
                  <a:gd name="T105" fmla="*/ 183 h 250"/>
                  <a:gd name="T106" fmla="*/ 3 w 143"/>
                  <a:gd name="T107" fmla="*/ 16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3" h="250">
                    <a:moveTo>
                      <a:pt x="110" y="163"/>
                    </a:moveTo>
                    <a:lnTo>
                      <a:pt x="110" y="163"/>
                    </a:lnTo>
                    <a:lnTo>
                      <a:pt x="107" y="85"/>
                    </a:lnTo>
                    <a:cubicBezTo>
                      <a:pt x="107" y="82"/>
                      <a:pt x="107" y="78"/>
                      <a:pt x="106" y="74"/>
                    </a:cubicBezTo>
                    <a:cubicBezTo>
                      <a:pt x="106" y="71"/>
                      <a:pt x="106" y="67"/>
                      <a:pt x="105" y="63"/>
                    </a:cubicBezTo>
                    <a:cubicBezTo>
                      <a:pt x="104" y="59"/>
                      <a:pt x="102" y="55"/>
                      <a:pt x="101" y="51"/>
                    </a:cubicBezTo>
                    <a:cubicBezTo>
                      <a:pt x="99" y="47"/>
                      <a:pt x="97" y="44"/>
                      <a:pt x="94" y="41"/>
                    </a:cubicBezTo>
                    <a:cubicBezTo>
                      <a:pt x="91" y="38"/>
                      <a:pt x="88" y="36"/>
                      <a:pt x="83" y="34"/>
                    </a:cubicBezTo>
                    <a:cubicBezTo>
                      <a:pt x="79" y="32"/>
                      <a:pt x="74" y="32"/>
                      <a:pt x="68" y="32"/>
                    </a:cubicBezTo>
                    <a:cubicBezTo>
                      <a:pt x="59" y="32"/>
                      <a:pt x="53" y="34"/>
                      <a:pt x="48" y="38"/>
                    </a:cubicBezTo>
                    <a:cubicBezTo>
                      <a:pt x="43" y="43"/>
                      <a:pt x="39" y="48"/>
                      <a:pt x="37" y="53"/>
                    </a:cubicBezTo>
                    <a:cubicBezTo>
                      <a:pt x="35" y="59"/>
                      <a:pt x="34" y="65"/>
                      <a:pt x="34" y="71"/>
                    </a:cubicBezTo>
                    <a:cubicBezTo>
                      <a:pt x="33" y="77"/>
                      <a:pt x="33" y="83"/>
                      <a:pt x="33" y="87"/>
                    </a:cubicBezTo>
                    <a:lnTo>
                      <a:pt x="36" y="165"/>
                    </a:lnTo>
                    <a:cubicBezTo>
                      <a:pt x="36" y="168"/>
                      <a:pt x="36" y="172"/>
                      <a:pt x="37" y="176"/>
                    </a:cubicBezTo>
                    <a:cubicBezTo>
                      <a:pt x="37" y="180"/>
                      <a:pt x="38" y="183"/>
                      <a:pt x="39" y="187"/>
                    </a:cubicBezTo>
                    <a:cubicBezTo>
                      <a:pt x="40" y="191"/>
                      <a:pt x="41" y="195"/>
                      <a:pt x="42" y="199"/>
                    </a:cubicBezTo>
                    <a:cubicBezTo>
                      <a:pt x="44" y="203"/>
                      <a:pt x="46" y="206"/>
                      <a:pt x="49" y="209"/>
                    </a:cubicBezTo>
                    <a:cubicBezTo>
                      <a:pt x="52" y="212"/>
                      <a:pt x="56" y="215"/>
                      <a:pt x="60" y="216"/>
                    </a:cubicBezTo>
                    <a:cubicBezTo>
                      <a:pt x="64" y="218"/>
                      <a:pt x="69" y="219"/>
                      <a:pt x="75" y="218"/>
                    </a:cubicBezTo>
                    <a:cubicBezTo>
                      <a:pt x="81" y="218"/>
                      <a:pt x="86" y="217"/>
                      <a:pt x="90" y="215"/>
                    </a:cubicBezTo>
                    <a:cubicBezTo>
                      <a:pt x="94" y="213"/>
                      <a:pt x="97" y="211"/>
                      <a:pt x="100" y="207"/>
                    </a:cubicBezTo>
                    <a:cubicBezTo>
                      <a:pt x="103" y="204"/>
                      <a:pt x="105" y="201"/>
                      <a:pt x="106" y="197"/>
                    </a:cubicBezTo>
                    <a:cubicBezTo>
                      <a:pt x="107" y="193"/>
                      <a:pt x="108" y="189"/>
                      <a:pt x="109" y="185"/>
                    </a:cubicBezTo>
                    <a:cubicBezTo>
                      <a:pt x="110" y="181"/>
                      <a:pt x="110" y="177"/>
                      <a:pt x="110" y="173"/>
                    </a:cubicBezTo>
                    <a:cubicBezTo>
                      <a:pt x="110" y="169"/>
                      <a:pt x="110" y="166"/>
                      <a:pt x="110" y="163"/>
                    </a:cubicBezTo>
                    <a:close/>
                    <a:moveTo>
                      <a:pt x="3" y="167"/>
                    </a:moveTo>
                    <a:lnTo>
                      <a:pt x="3" y="167"/>
                    </a:lnTo>
                    <a:lnTo>
                      <a:pt x="0" y="89"/>
                    </a:lnTo>
                    <a:cubicBezTo>
                      <a:pt x="0" y="84"/>
                      <a:pt x="0" y="79"/>
                      <a:pt x="0" y="72"/>
                    </a:cubicBezTo>
                    <a:cubicBezTo>
                      <a:pt x="1" y="66"/>
                      <a:pt x="2" y="60"/>
                      <a:pt x="3" y="54"/>
                    </a:cubicBezTo>
                    <a:cubicBezTo>
                      <a:pt x="5" y="47"/>
                      <a:pt x="7" y="41"/>
                      <a:pt x="10" y="35"/>
                    </a:cubicBezTo>
                    <a:cubicBezTo>
                      <a:pt x="13" y="29"/>
                      <a:pt x="17" y="23"/>
                      <a:pt x="22" y="18"/>
                    </a:cubicBezTo>
                    <a:cubicBezTo>
                      <a:pt x="27" y="13"/>
                      <a:pt x="33" y="9"/>
                      <a:pt x="41" y="6"/>
                    </a:cubicBezTo>
                    <a:cubicBezTo>
                      <a:pt x="48" y="3"/>
                      <a:pt x="57" y="1"/>
                      <a:pt x="67" y="1"/>
                    </a:cubicBezTo>
                    <a:cubicBezTo>
                      <a:pt x="78" y="0"/>
                      <a:pt x="87" y="1"/>
                      <a:pt x="94" y="4"/>
                    </a:cubicBezTo>
                    <a:cubicBezTo>
                      <a:pt x="102" y="7"/>
                      <a:pt x="108" y="10"/>
                      <a:pt x="114" y="15"/>
                    </a:cubicBezTo>
                    <a:cubicBezTo>
                      <a:pt x="119" y="19"/>
                      <a:pt x="124" y="25"/>
                      <a:pt x="127" y="31"/>
                    </a:cubicBezTo>
                    <a:cubicBezTo>
                      <a:pt x="130" y="36"/>
                      <a:pt x="133" y="43"/>
                      <a:pt x="135" y="49"/>
                    </a:cubicBezTo>
                    <a:cubicBezTo>
                      <a:pt x="137" y="55"/>
                      <a:pt x="138" y="61"/>
                      <a:pt x="139" y="67"/>
                    </a:cubicBezTo>
                    <a:cubicBezTo>
                      <a:pt x="140" y="73"/>
                      <a:pt x="140" y="79"/>
                      <a:pt x="140" y="83"/>
                    </a:cubicBezTo>
                    <a:lnTo>
                      <a:pt x="143" y="162"/>
                    </a:lnTo>
                    <a:cubicBezTo>
                      <a:pt x="143" y="166"/>
                      <a:pt x="143" y="172"/>
                      <a:pt x="143" y="178"/>
                    </a:cubicBezTo>
                    <a:cubicBezTo>
                      <a:pt x="143" y="184"/>
                      <a:pt x="142" y="190"/>
                      <a:pt x="140" y="196"/>
                    </a:cubicBezTo>
                    <a:cubicBezTo>
                      <a:pt x="139" y="203"/>
                      <a:pt x="136" y="209"/>
                      <a:pt x="134" y="215"/>
                    </a:cubicBezTo>
                    <a:cubicBezTo>
                      <a:pt x="131" y="221"/>
                      <a:pt x="127" y="227"/>
                      <a:pt x="122" y="232"/>
                    </a:cubicBezTo>
                    <a:cubicBezTo>
                      <a:pt x="117" y="237"/>
                      <a:pt x="110" y="241"/>
                      <a:pt x="103" y="244"/>
                    </a:cubicBezTo>
                    <a:cubicBezTo>
                      <a:pt x="96" y="247"/>
                      <a:pt x="87" y="249"/>
                      <a:pt x="76" y="250"/>
                    </a:cubicBezTo>
                    <a:cubicBezTo>
                      <a:pt x="66" y="250"/>
                      <a:pt x="57" y="249"/>
                      <a:pt x="49" y="246"/>
                    </a:cubicBezTo>
                    <a:cubicBezTo>
                      <a:pt x="42" y="244"/>
                      <a:pt x="35" y="240"/>
                      <a:pt x="30" y="235"/>
                    </a:cubicBezTo>
                    <a:cubicBezTo>
                      <a:pt x="24" y="231"/>
                      <a:pt x="20" y="226"/>
                      <a:pt x="17" y="220"/>
                    </a:cubicBezTo>
                    <a:cubicBezTo>
                      <a:pt x="13" y="214"/>
                      <a:pt x="11" y="208"/>
                      <a:pt x="9" y="201"/>
                    </a:cubicBezTo>
                    <a:cubicBezTo>
                      <a:pt x="7" y="195"/>
                      <a:pt x="5" y="189"/>
                      <a:pt x="4" y="183"/>
                    </a:cubicBezTo>
                    <a:cubicBezTo>
                      <a:pt x="4" y="177"/>
                      <a:pt x="3" y="171"/>
                      <a:pt x="3" y="167"/>
                    </a:cubicBezTo>
                    <a:close/>
                  </a:path>
                </a:pathLst>
              </a:custGeom>
              <a:grpFill/>
              <a:ln w="0">
                <a:noFill/>
                <a:prstDash val="solid"/>
                <a:round/>
                <a:headEnd/>
                <a:tailEnd/>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rgbClr val="FFFFFF"/>
                  </a:solidFill>
                  <a:effectLst/>
                  <a:uLnTx/>
                  <a:uFillTx/>
                  <a:latin typeface="Segoe UI"/>
                  <a:ea typeface="+mn-ea"/>
                  <a:cs typeface="+mn-cs"/>
                </a:endParaRPr>
              </a:p>
            </p:txBody>
          </p:sp>
        </p:grpSp>
        <p:sp>
          <p:nvSpPr>
            <p:cNvPr id="620" name="TextBox 619">
              <a:extLst>
                <a:ext uri="{FF2B5EF4-FFF2-40B4-BE49-F238E27FC236}">
                  <a16:creationId xmlns:a16="http://schemas.microsoft.com/office/drawing/2014/main" id="{27FC9982-9126-4D9E-805F-E4ABF67E4C70}"/>
                </a:ext>
              </a:extLst>
            </p:cNvPr>
            <p:cNvSpPr txBox="1"/>
            <p:nvPr/>
          </p:nvSpPr>
          <p:spPr>
            <a:xfrm>
              <a:off x="4474513" y="1018137"/>
              <a:ext cx="787326" cy="277030"/>
            </a:xfrm>
            <a:prstGeom prst="rect">
              <a:avLst/>
            </a:prstGeom>
            <a:noFill/>
          </p:spPr>
          <p:txBody>
            <a:bodyPr wrap="square" lIns="0" tIns="0" rIns="0" bIns="0" rtlCol="0">
              <a:spAutoFit/>
            </a:bodyPr>
            <a:lstStyle/>
            <a:p>
              <a:pPr marL="0" marR="0" lvl="0" indent="0" algn="ctr" defTabSz="806747" rtl="0" eaLnBrk="1" fontAlgn="auto" latinLnBrk="0" hangingPunct="1">
                <a:lnSpc>
                  <a:spcPct val="90000"/>
                </a:lnSpc>
                <a:spcBef>
                  <a:spcPts val="0"/>
                </a:spcBef>
                <a:spcAft>
                  <a:spcPts val="529"/>
                </a:spcAft>
                <a:buClrTx/>
                <a:buSzTx/>
                <a:buFontTx/>
                <a:buNone/>
                <a:tabLst/>
                <a:defRPr/>
              </a:pPr>
              <a:r>
                <a:rPr kumimoji="0" lang="en-US" sz="1765"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171</a:t>
              </a:r>
              <a:r>
                <a:rPr kumimoji="0" lang="en-US" sz="1235" b="0" i="0" u="none" strike="noStrike" kern="0" cap="none" spc="0" normalizeH="0" baseline="0" noProof="0">
                  <a:ln>
                    <a:noFill/>
                  </a:ln>
                  <a:solidFill>
                    <a:srgbClr val="0078D7"/>
                  </a:solidFill>
                  <a:effectLst/>
                  <a:uLnTx/>
                  <a:uFillTx/>
                  <a:latin typeface="Segoe UI"/>
                  <a:ea typeface="+mn-ea"/>
                  <a:cs typeface="+mn-cs"/>
                </a:rPr>
                <a:t>TB</a:t>
              </a:r>
              <a:endParaRPr kumimoji="0" lang="en-US" sz="1765" b="0" i="0" u="none" strike="noStrike" kern="0" cap="none" spc="0" normalizeH="0" baseline="0" noProof="0">
                <a:ln>
                  <a:noFill/>
                </a:ln>
                <a:solidFill>
                  <a:srgbClr val="0078D7"/>
                </a:solidFill>
                <a:effectLst/>
                <a:uLnTx/>
                <a:uFillTx/>
                <a:latin typeface="Segoe UI"/>
                <a:ea typeface="+mn-ea"/>
                <a:cs typeface="+mn-cs"/>
              </a:endParaRPr>
            </a:p>
          </p:txBody>
        </p:sp>
      </p:grpSp>
      <p:sp>
        <p:nvSpPr>
          <p:cNvPr id="636" name="TextBox 635">
            <a:extLst>
              <a:ext uri="{FF2B5EF4-FFF2-40B4-BE49-F238E27FC236}">
                <a16:creationId xmlns:a16="http://schemas.microsoft.com/office/drawing/2014/main" id="{18856526-5C6C-4EB1-AA29-6A2F416F4DD6}"/>
              </a:ext>
            </a:extLst>
          </p:cNvPr>
          <p:cNvSpPr txBox="1"/>
          <p:nvPr/>
        </p:nvSpPr>
        <p:spPr>
          <a:xfrm>
            <a:off x="5977761" y="5171064"/>
            <a:ext cx="684033" cy="385362"/>
          </a:xfrm>
          <a:prstGeom prst="rect">
            <a:avLst/>
          </a:prstGeom>
        </p:spPr>
        <p:txBody>
          <a:bodyPr wrap="none">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marL="0" marR="0" lvl="0" indent="0" algn="l" defTabSz="790704" rtl="0" eaLnBrk="1" fontAlgn="auto" latinLnBrk="0" hangingPunct="1">
              <a:lnSpc>
                <a:spcPct val="90000"/>
              </a:lnSpc>
              <a:spcBef>
                <a:spcPts val="0"/>
              </a:spcBef>
              <a:spcAft>
                <a:spcPts val="0"/>
              </a:spcAft>
              <a:buClrTx/>
              <a:buSzTx/>
              <a:buFontTx/>
              <a:buNone/>
              <a:tabLst/>
              <a:defRPr/>
            </a:pPr>
            <a:r>
              <a:rPr kumimoji="0" lang="en-US" sz="1058" b="0" i="0" u="none" strike="noStrike" kern="100" cap="none" spc="0" normalizeH="0" baseline="0" noProof="0">
                <a:ln>
                  <a:noFill/>
                </a:ln>
                <a:solidFill>
                  <a:srgbClr val="353535"/>
                </a:solidFill>
                <a:effectLst/>
                <a:uLnTx/>
                <a:uFillTx/>
                <a:latin typeface="Segoe UI"/>
                <a:ea typeface="ＭＳ Ｐゴシック" charset="0"/>
                <a:cs typeface="+mn-cs"/>
              </a:rPr>
              <a:t>Effective</a:t>
            </a:r>
            <a:br>
              <a:rPr kumimoji="0" lang="en-US" sz="1058" b="0" i="0" u="none" strike="noStrike" kern="100" cap="none" spc="0" normalizeH="0" baseline="0" noProof="0">
                <a:ln>
                  <a:noFill/>
                </a:ln>
                <a:solidFill>
                  <a:srgbClr val="353535"/>
                </a:solidFill>
                <a:effectLst/>
                <a:uLnTx/>
                <a:uFillTx/>
                <a:latin typeface="Segoe UI"/>
                <a:ea typeface="ＭＳ Ｐゴシック" charset="0"/>
                <a:cs typeface="+mn-cs"/>
              </a:rPr>
            </a:br>
            <a:r>
              <a:rPr kumimoji="0" lang="en-US" sz="1058" b="0" i="0" u="none" strike="noStrike" kern="100" cap="none" spc="0" normalizeH="0" baseline="0" noProof="0">
                <a:ln>
                  <a:noFill/>
                </a:ln>
                <a:solidFill>
                  <a:srgbClr val="353535"/>
                </a:solidFill>
                <a:effectLst/>
                <a:uLnTx/>
                <a:uFillTx/>
                <a:latin typeface="Segoe UI"/>
                <a:ea typeface="ＭＳ Ｐゴシック" charset="0"/>
                <a:cs typeface="+mn-cs"/>
              </a:rPr>
              <a:t>policy</a:t>
            </a:r>
          </a:p>
        </p:txBody>
      </p:sp>
      <p:sp>
        <p:nvSpPr>
          <p:cNvPr id="637" name="Arc 636">
            <a:extLst>
              <a:ext uri="{FF2B5EF4-FFF2-40B4-BE49-F238E27FC236}">
                <a16:creationId xmlns:a16="http://schemas.microsoft.com/office/drawing/2014/main" id="{34116454-17E4-4914-B9AB-68CD288316D2}"/>
              </a:ext>
            </a:extLst>
          </p:cNvPr>
          <p:cNvSpPr/>
          <p:nvPr/>
        </p:nvSpPr>
        <p:spPr>
          <a:xfrm>
            <a:off x="4818303" y="3176215"/>
            <a:ext cx="1875850" cy="1875850"/>
          </a:xfrm>
          <a:prstGeom prst="arc">
            <a:avLst>
              <a:gd name="adj1" fmla="val 9905982"/>
              <a:gd name="adj2" fmla="val 12734190"/>
            </a:avLst>
          </a:prstGeom>
          <a:noFill/>
          <a:ln w="9525" cap="flat" cmpd="sng" algn="ctr">
            <a:solidFill>
              <a:srgbClr val="0078D7"/>
            </a:solidFill>
            <a:prstDash val="solid"/>
            <a:headEnd type="triangle" w="med" len="med"/>
            <a:tailEnd type="triangle" w="med" len="med"/>
          </a:ln>
          <a:effectLst/>
        </p:spPr>
        <p:txBody>
          <a:bodyPr rtlCol="0" anchor="ctr"/>
          <a:lstStyle/>
          <a:p>
            <a:pPr marL="0" marR="0" lvl="0" indent="0" algn="ctr" defTabSz="806747" rtl="0" eaLnBrk="1" fontAlgn="auto" latinLnBrk="0" hangingPunct="1">
              <a:lnSpc>
                <a:spcPct val="100000"/>
              </a:lnSpc>
              <a:spcBef>
                <a:spcPts val="0"/>
              </a:spcBef>
              <a:spcAft>
                <a:spcPts val="0"/>
              </a:spcAft>
              <a:buClrTx/>
              <a:buSzTx/>
              <a:buFontTx/>
              <a:buNone/>
              <a:tabLst/>
              <a:defRPr/>
            </a:pPr>
            <a:endParaRPr kumimoji="0" lang="en-US" sz="1589" b="0" i="0" u="none" strike="noStrike" kern="0" cap="none" spc="0" normalizeH="0" baseline="0" noProof="0">
              <a:ln>
                <a:noFill/>
              </a:ln>
              <a:solidFill>
                <a:srgbClr val="353535"/>
              </a:solidFill>
              <a:effectLst/>
              <a:uLnTx/>
              <a:uFillTx/>
              <a:latin typeface="Segoe UI Semilight"/>
              <a:ea typeface="+mn-ea"/>
              <a:cs typeface="+mn-cs"/>
            </a:endParaRPr>
          </a:p>
        </p:txBody>
      </p:sp>
      <p:grpSp>
        <p:nvGrpSpPr>
          <p:cNvPr id="638" name="Group 637">
            <a:extLst>
              <a:ext uri="{FF2B5EF4-FFF2-40B4-BE49-F238E27FC236}">
                <a16:creationId xmlns:a16="http://schemas.microsoft.com/office/drawing/2014/main" id="{946EDA12-9C62-4EDA-9392-6F4D753170E0}"/>
              </a:ext>
            </a:extLst>
          </p:cNvPr>
          <p:cNvGrpSpPr/>
          <p:nvPr/>
        </p:nvGrpSpPr>
        <p:grpSpPr>
          <a:xfrm>
            <a:off x="9458495" y="1577647"/>
            <a:ext cx="1582653" cy="1253420"/>
            <a:chOff x="10008494" y="870996"/>
            <a:chExt cx="1758503" cy="1392689"/>
          </a:xfrm>
        </p:grpSpPr>
        <p:grpSp>
          <p:nvGrpSpPr>
            <p:cNvPr id="639" name="Group 638">
              <a:extLst>
                <a:ext uri="{FF2B5EF4-FFF2-40B4-BE49-F238E27FC236}">
                  <a16:creationId xmlns:a16="http://schemas.microsoft.com/office/drawing/2014/main" id="{8132BEAA-7149-41A9-9A2E-991CF14B5A23}"/>
                </a:ext>
              </a:extLst>
            </p:cNvPr>
            <p:cNvGrpSpPr/>
            <p:nvPr/>
          </p:nvGrpSpPr>
          <p:grpSpPr>
            <a:xfrm>
              <a:off x="10008494" y="870996"/>
              <a:ext cx="1723127" cy="1060679"/>
              <a:chOff x="13283193" y="691690"/>
              <a:chExt cx="2014419" cy="1239985"/>
            </a:xfrm>
          </p:grpSpPr>
          <p:grpSp>
            <p:nvGrpSpPr>
              <p:cNvPr id="641" name="Group 640">
                <a:extLst>
                  <a:ext uri="{FF2B5EF4-FFF2-40B4-BE49-F238E27FC236}">
                    <a16:creationId xmlns:a16="http://schemas.microsoft.com/office/drawing/2014/main" id="{D27C054A-BCAA-47C4-8925-DAFC4747D02A}"/>
                  </a:ext>
                </a:extLst>
              </p:cNvPr>
              <p:cNvGrpSpPr/>
              <p:nvPr/>
            </p:nvGrpSpPr>
            <p:grpSpPr>
              <a:xfrm>
                <a:off x="13283193" y="691690"/>
                <a:ext cx="2014419" cy="1239985"/>
                <a:chOff x="9682252" y="2345440"/>
                <a:chExt cx="2014419" cy="1239985"/>
              </a:xfrm>
            </p:grpSpPr>
            <p:grpSp>
              <p:nvGrpSpPr>
                <p:cNvPr id="645" name="Group 644">
                  <a:extLst>
                    <a:ext uri="{FF2B5EF4-FFF2-40B4-BE49-F238E27FC236}">
                      <a16:creationId xmlns:a16="http://schemas.microsoft.com/office/drawing/2014/main" id="{04D60156-9FC9-4109-B9F7-20633FC9CB08}"/>
                    </a:ext>
                  </a:extLst>
                </p:cNvPr>
                <p:cNvGrpSpPr/>
                <p:nvPr/>
              </p:nvGrpSpPr>
              <p:grpSpPr>
                <a:xfrm>
                  <a:off x="10070785" y="2345440"/>
                  <a:ext cx="1625886" cy="1069106"/>
                  <a:chOff x="10846854" y="1787463"/>
                  <a:chExt cx="1625886" cy="1069106"/>
                </a:xfrm>
              </p:grpSpPr>
              <p:sp>
                <p:nvSpPr>
                  <p:cNvPr id="649" name="Freeform 38">
                    <a:extLst>
                      <a:ext uri="{FF2B5EF4-FFF2-40B4-BE49-F238E27FC236}">
                        <a16:creationId xmlns:a16="http://schemas.microsoft.com/office/drawing/2014/main" id="{2667FAF6-6D5E-43A5-A50B-94A2CD34E2D7}"/>
                      </a:ext>
                    </a:extLst>
                  </p:cNvPr>
                  <p:cNvSpPr>
                    <a:spLocks/>
                  </p:cNvSpPr>
                  <p:nvPr/>
                </p:nvSpPr>
                <p:spPr bwMode="auto">
                  <a:xfrm>
                    <a:off x="10846854" y="1787463"/>
                    <a:ext cx="1625886" cy="10691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solidFill>
                      <a:schemeClr val="tx1">
                        <a:lumMod val="25000"/>
                        <a:lumOff val="75000"/>
                      </a:schemeClr>
                    </a:solidFill>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650" name="Freeform 131">
                    <a:extLst>
                      <a:ext uri="{FF2B5EF4-FFF2-40B4-BE49-F238E27FC236}">
                        <a16:creationId xmlns:a16="http://schemas.microsoft.com/office/drawing/2014/main" id="{4D5DD1F4-82F6-45F6-BE5D-C3DCEE6C18BE}"/>
                      </a:ext>
                    </a:extLst>
                  </p:cNvPr>
                  <p:cNvSpPr>
                    <a:spLocks noChangeAspect="1"/>
                  </p:cNvSpPr>
                  <p:nvPr/>
                </p:nvSpPr>
                <p:spPr bwMode="black">
                  <a:xfrm>
                    <a:off x="11519100" y="1928416"/>
                    <a:ext cx="350595" cy="420508"/>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rgbClr val="DA3104"/>
                  </a:solidFill>
                  <a:ln>
                    <a:noFill/>
                  </a:ln>
                </p:spPr>
                <p:txBody>
                  <a:bodyPr vert="horz" wrap="square" lIns="82296" tIns="41148" rIns="82296" bIns="41148" numCol="1" anchor="t" anchorCtr="0" compatLnSpc="1">
                    <a:prstTxWarp prst="textNoShape">
                      <a:avLst/>
                    </a:prstTxWarp>
                  </a:bodyPr>
                  <a:lstStyle/>
                  <a:p>
                    <a:pPr marL="0" marR="0" lvl="0" indent="0" algn="ctr" defTabSz="822930" rtl="0" eaLnBrk="1" fontAlgn="auto" latinLnBrk="0" hangingPunct="1">
                      <a:lnSpc>
                        <a:spcPct val="100000"/>
                      </a:lnSpc>
                      <a:spcBef>
                        <a:spcPts val="0"/>
                      </a:spcBef>
                      <a:spcAft>
                        <a:spcPts val="0"/>
                      </a:spcAft>
                      <a:buClrTx/>
                      <a:buSzTx/>
                      <a:buFontTx/>
                      <a:buNone/>
                      <a:tabLst/>
                      <a:defRPr/>
                    </a:pPr>
                    <a:endParaRPr kumimoji="0" lang="en-US" sz="1589"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646" name="Group 645">
                  <a:extLst>
                    <a:ext uri="{FF2B5EF4-FFF2-40B4-BE49-F238E27FC236}">
                      <a16:creationId xmlns:a16="http://schemas.microsoft.com/office/drawing/2014/main" id="{FC60CA13-8BF9-477F-88BC-4677D5AD2212}"/>
                    </a:ext>
                  </a:extLst>
                </p:cNvPr>
                <p:cNvGrpSpPr/>
                <p:nvPr/>
              </p:nvGrpSpPr>
              <p:grpSpPr>
                <a:xfrm>
                  <a:off x="9682252" y="2749670"/>
                  <a:ext cx="1271007" cy="835755"/>
                  <a:chOff x="10909197" y="2287518"/>
                  <a:chExt cx="1271007" cy="835755"/>
                </a:xfrm>
              </p:grpSpPr>
              <p:sp>
                <p:nvSpPr>
                  <p:cNvPr id="647" name="Freeform 38">
                    <a:extLst>
                      <a:ext uri="{FF2B5EF4-FFF2-40B4-BE49-F238E27FC236}">
                        <a16:creationId xmlns:a16="http://schemas.microsoft.com/office/drawing/2014/main" id="{F0CEAFD6-0BBD-4D11-AD05-3865CF2D2D56}"/>
                      </a:ext>
                    </a:extLst>
                  </p:cNvPr>
                  <p:cNvSpPr>
                    <a:spLocks/>
                  </p:cNvSpPr>
                  <p:nvPr/>
                </p:nvSpPr>
                <p:spPr bwMode="auto">
                  <a:xfrm>
                    <a:off x="10909197" y="2287518"/>
                    <a:ext cx="1271007" cy="835755"/>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chemeClr val="tx1">
                        <a:lumMod val="25000"/>
                        <a:lumOff val="75000"/>
                      </a:schemeClr>
                    </a:solidFill>
                  </a:ln>
                </p:spPr>
                <p:txBody>
                  <a:bodyPr vert="horz" wrap="square" lIns="82284" tIns="41142" rIns="82284" bIns="41142" numCol="1" anchor="t" anchorCtr="0" compatLnSpc="1">
                    <a:prstTxWarp prst="textNoShape">
                      <a:avLst/>
                    </a:prstTxWarp>
                  </a:bodyPr>
                  <a:lstStyle/>
                  <a:p>
                    <a:pPr marL="0" marR="0" lvl="0" indent="0" algn="l" defTabSz="822803" rtl="0" eaLnBrk="1" fontAlgn="auto" latinLnBrk="0" hangingPunct="1">
                      <a:lnSpc>
                        <a:spcPct val="100000"/>
                      </a:lnSpc>
                      <a:spcBef>
                        <a:spcPts val="0"/>
                      </a:spcBef>
                      <a:spcAft>
                        <a:spcPts val="0"/>
                      </a:spcAft>
                      <a:buClrTx/>
                      <a:buSzTx/>
                      <a:buFontTx/>
                      <a:buNone/>
                      <a:tabLst/>
                      <a:defRPr/>
                    </a:pPr>
                    <a:endParaRPr kumimoji="0" lang="en-US" sz="1620" b="0" i="0" u="none" strike="noStrike" kern="0" cap="none" spc="0" normalizeH="0" baseline="0" noProof="0">
                      <a:ln>
                        <a:noFill/>
                      </a:ln>
                      <a:solidFill>
                        <a:sysClr val="windowText" lastClr="000000"/>
                      </a:solidFill>
                      <a:effectLst/>
                      <a:uLnTx/>
                      <a:uFillTx/>
                      <a:latin typeface="Segoe UI"/>
                      <a:ea typeface="+mn-ea"/>
                      <a:cs typeface="+mn-cs"/>
                    </a:endParaRPr>
                  </a:p>
                </p:txBody>
              </p:sp>
              <p:pic>
                <p:nvPicPr>
                  <p:cNvPr id="648" name="Picture 2" descr="https://azure.microsoft.com/svghandler/preview/?width=600&amp;amp;height=315">
                    <a:extLst>
                      <a:ext uri="{FF2B5EF4-FFF2-40B4-BE49-F238E27FC236}">
                        <a16:creationId xmlns:a16="http://schemas.microsoft.com/office/drawing/2014/main" id="{860AEA63-F71A-421A-9999-E0AF075A79D5}"/>
                      </a:ext>
                    </a:extLst>
                  </p:cNvPr>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11239760" y="2461065"/>
                    <a:ext cx="652458" cy="513267"/>
                  </a:xfrm>
                  <a:prstGeom prst="rect">
                    <a:avLst/>
                  </a:prstGeom>
                  <a:noFill/>
                  <a:ln>
                    <a:noFill/>
                  </a:ln>
                  <a:extLst>
                    <a:ext uri="{909E8E84-426E-40DD-AFC4-6F175D3DCCD1}">
                      <a14:hiddenFill xmlns:a14="http://schemas.microsoft.com/office/drawing/2010/main">
                        <a:solidFill>
                          <a:srgbClr val="FFFFFF"/>
                        </a:solidFill>
                      </a14:hiddenFill>
                    </a:ext>
                  </a:extLst>
                </p:spPr>
              </p:pic>
            </p:grpSp>
          </p:grpSp>
          <p:sp>
            <p:nvSpPr>
              <p:cNvPr id="642" name="Freeform 22">
                <a:extLst>
                  <a:ext uri="{FF2B5EF4-FFF2-40B4-BE49-F238E27FC236}">
                    <a16:creationId xmlns:a16="http://schemas.microsoft.com/office/drawing/2014/main" id="{784CDE24-4154-432A-AFAC-7C9F87E0B5A4}"/>
                  </a:ext>
                </a:extLst>
              </p:cNvPr>
              <p:cNvSpPr>
                <a:spLocks noChangeAspect="1" noEditPoints="1"/>
              </p:cNvSpPr>
              <p:nvPr/>
            </p:nvSpPr>
            <p:spPr bwMode="black">
              <a:xfrm>
                <a:off x="14723553" y="1147365"/>
                <a:ext cx="310974" cy="194023"/>
              </a:xfrm>
              <a:custGeom>
                <a:avLst/>
                <a:gdLst>
                  <a:gd name="T0" fmla="*/ 398 w 439"/>
                  <a:gd name="T1" fmla="*/ 177 h 273"/>
                  <a:gd name="T2" fmla="*/ 439 w 439"/>
                  <a:gd name="T3" fmla="*/ 226 h 273"/>
                  <a:gd name="T4" fmla="*/ 398 w 439"/>
                  <a:gd name="T5" fmla="*/ 273 h 273"/>
                  <a:gd name="T6" fmla="*/ 162 w 439"/>
                  <a:gd name="T7" fmla="*/ 273 h 273"/>
                  <a:gd name="T8" fmla="*/ 101 w 439"/>
                  <a:gd name="T9" fmla="*/ 211 h 273"/>
                  <a:gd name="T10" fmla="*/ 160 w 439"/>
                  <a:gd name="T11" fmla="*/ 155 h 273"/>
                  <a:gd name="T12" fmla="*/ 217 w 439"/>
                  <a:gd name="T13" fmla="*/ 85 h 273"/>
                  <a:gd name="T14" fmla="*/ 302 w 439"/>
                  <a:gd name="T15" fmla="*/ 118 h 273"/>
                  <a:gd name="T16" fmla="*/ 362 w 439"/>
                  <a:gd name="T17" fmla="*/ 116 h 273"/>
                  <a:gd name="T18" fmla="*/ 398 w 439"/>
                  <a:gd name="T19" fmla="*/ 177 h 273"/>
                  <a:gd name="T20" fmla="*/ 86 w 439"/>
                  <a:gd name="T21" fmla="*/ 213 h 273"/>
                  <a:gd name="T22" fmla="*/ 149 w 439"/>
                  <a:gd name="T23" fmla="*/ 144 h 273"/>
                  <a:gd name="T24" fmla="*/ 213 w 439"/>
                  <a:gd name="T25" fmla="*/ 73 h 273"/>
                  <a:gd name="T26" fmla="*/ 305 w 439"/>
                  <a:gd name="T27" fmla="*/ 103 h 273"/>
                  <a:gd name="T28" fmla="*/ 336 w 439"/>
                  <a:gd name="T29" fmla="*/ 97 h 273"/>
                  <a:gd name="T30" fmla="*/ 276 w 439"/>
                  <a:gd name="T31" fmla="*/ 19 h 273"/>
                  <a:gd name="T32" fmla="*/ 161 w 439"/>
                  <a:gd name="T33" fmla="*/ 61 h 273"/>
                  <a:gd name="T34" fmla="*/ 92 w 439"/>
                  <a:gd name="T35" fmla="*/ 60 h 273"/>
                  <a:gd name="T36" fmla="*/ 53 w 439"/>
                  <a:gd name="T37" fmla="*/ 135 h 273"/>
                  <a:gd name="T38" fmla="*/ 0 w 439"/>
                  <a:gd name="T39" fmla="*/ 196 h 273"/>
                  <a:gd name="T40" fmla="*/ 59 w 439"/>
                  <a:gd name="T41" fmla="*/ 255 h 273"/>
                  <a:gd name="T42" fmla="*/ 98 w 439"/>
                  <a:gd name="T43" fmla="*/ 255 h 273"/>
                  <a:gd name="T44" fmla="*/ 86 w 439"/>
                  <a:gd name="T45" fmla="*/ 21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73">
                    <a:moveTo>
                      <a:pt x="398" y="177"/>
                    </a:moveTo>
                    <a:cubicBezTo>
                      <a:pt x="398" y="177"/>
                      <a:pt x="439" y="181"/>
                      <a:pt x="439" y="226"/>
                    </a:cubicBezTo>
                    <a:cubicBezTo>
                      <a:pt x="439" y="248"/>
                      <a:pt x="427" y="273"/>
                      <a:pt x="398" y="273"/>
                    </a:cubicBezTo>
                    <a:cubicBezTo>
                      <a:pt x="398" y="273"/>
                      <a:pt x="177" y="273"/>
                      <a:pt x="162" y="273"/>
                    </a:cubicBezTo>
                    <a:cubicBezTo>
                      <a:pt x="117" y="273"/>
                      <a:pt x="101" y="242"/>
                      <a:pt x="101" y="211"/>
                    </a:cubicBezTo>
                    <a:cubicBezTo>
                      <a:pt x="101" y="157"/>
                      <a:pt x="160" y="155"/>
                      <a:pt x="160" y="155"/>
                    </a:cubicBezTo>
                    <a:cubicBezTo>
                      <a:pt x="160" y="155"/>
                      <a:pt x="165" y="97"/>
                      <a:pt x="217" y="85"/>
                    </a:cubicBezTo>
                    <a:cubicBezTo>
                      <a:pt x="263" y="75"/>
                      <a:pt x="289" y="99"/>
                      <a:pt x="302" y="118"/>
                    </a:cubicBezTo>
                    <a:cubicBezTo>
                      <a:pt x="302" y="118"/>
                      <a:pt x="330" y="102"/>
                      <a:pt x="362" y="116"/>
                    </a:cubicBezTo>
                    <a:cubicBezTo>
                      <a:pt x="381" y="124"/>
                      <a:pt x="399" y="144"/>
                      <a:pt x="398" y="177"/>
                    </a:cubicBezTo>
                    <a:close/>
                    <a:moveTo>
                      <a:pt x="86" y="213"/>
                    </a:moveTo>
                    <a:cubicBezTo>
                      <a:pt x="86" y="153"/>
                      <a:pt x="149" y="144"/>
                      <a:pt x="149" y="144"/>
                    </a:cubicBezTo>
                    <a:cubicBezTo>
                      <a:pt x="149" y="144"/>
                      <a:pt x="157" y="87"/>
                      <a:pt x="213" y="73"/>
                    </a:cubicBezTo>
                    <a:cubicBezTo>
                      <a:pt x="258" y="62"/>
                      <a:pt x="291" y="81"/>
                      <a:pt x="305" y="103"/>
                    </a:cubicBezTo>
                    <a:cubicBezTo>
                      <a:pt x="305" y="103"/>
                      <a:pt x="315" y="97"/>
                      <a:pt x="336" y="97"/>
                    </a:cubicBezTo>
                    <a:cubicBezTo>
                      <a:pt x="334" y="78"/>
                      <a:pt x="320" y="37"/>
                      <a:pt x="276" y="19"/>
                    </a:cubicBezTo>
                    <a:cubicBezTo>
                      <a:pt x="225" y="0"/>
                      <a:pt x="181" y="24"/>
                      <a:pt x="161" y="61"/>
                    </a:cubicBezTo>
                    <a:cubicBezTo>
                      <a:pt x="161" y="61"/>
                      <a:pt x="129" y="41"/>
                      <a:pt x="92" y="60"/>
                    </a:cubicBezTo>
                    <a:cubicBezTo>
                      <a:pt x="66" y="74"/>
                      <a:pt x="50" y="105"/>
                      <a:pt x="53" y="135"/>
                    </a:cubicBezTo>
                    <a:cubicBezTo>
                      <a:pt x="53" y="135"/>
                      <a:pt x="0" y="139"/>
                      <a:pt x="0" y="196"/>
                    </a:cubicBezTo>
                    <a:cubicBezTo>
                      <a:pt x="0" y="227"/>
                      <a:pt x="28" y="255"/>
                      <a:pt x="59" y="255"/>
                    </a:cubicBezTo>
                    <a:cubicBezTo>
                      <a:pt x="98" y="255"/>
                      <a:pt x="98" y="255"/>
                      <a:pt x="98" y="255"/>
                    </a:cubicBezTo>
                    <a:cubicBezTo>
                      <a:pt x="88" y="240"/>
                      <a:pt x="86" y="225"/>
                      <a:pt x="86" y="213"/>
                    </a:cubicBezTo>
                    <a:close/>
                  </a:path>
                </a:pathLst>
              </a:custGeom>
              <a:solidFill>
                <a:schemeClr val="accent1"/>
              </a:solidFill>
              <a:ln>
                <a:noFill/>
              </a:ln>
            </p:spPr>
            <p:txBody>
              <a:bodyPr vert="horz" wrap="square" lIns="82296" tIns="41148" rIns="82296" bIns="41148" numCol="1" anchor="t" anchorCtr="0" compatLnSpc="1">
                <a:prstTxWarp prst="textNoShape">
                  <a:avLst/>
                </a:prstTxWarp>
              </a:bodyPr>
              <a:lstStyle/>
              <a:p>
                <a:pPr marL="0" marR="0" lvl="0" indent="0" algn="l" defTabSz="822930" rtl="0" eaLnBrk="1" fontAlgn="auto" latinLnBrk="0" hangingPunct="1">
                  <a:lnSpc>
                    <a:spcPct val="100000"/>
                  </a:lnSpc>
                  <a:spcBef>
                    <a:spcPts val="0"/>
                  </a:spcBef>
                  <a:spcAft>
                    <a:spcPts val="0"/>
                  </a:spcAft>
                  <a:buClrTx/>
                  <a:buSzTx/>
                  <a:buFontTx/>
                  <a:buNone/>
                  <a:tabLst/>
                  <a:defRPr/>
                </a:pPr>
                <a:endParaRPr kumimoji="0" lang="en-US" sz="1589" b="0" i="0" u="none" strike="noStrike" kern="1200" cap="none" spc="0" normalizeH="0" baseline="0" noProof="0">
                  <a:ln>
                    <a:noFill/>
                  </a:ln>
                  <a:solidFill>
                    <a:srgbClr val="000000"/>
                  </a:solidFill>
                  <a:effectLst/>
                  <a:uLnTx/>
                  <a:uFillTx/>
                  <a:latin typeface="Segoe UI"/>
                  <a:ea typeface="+mn-ea"/>
                  <a:cs typeface="+mn-cs"/>
                </a:endParaRPr>
              </a:p>
            </p:txBody>
          </p:sp>
          <p:pic>
            <p:nvPicPr>
              <p:cNvPr id="643" name="Picture 642">
                <a:extLst>
                  <a:ext uri="{FF2B5EF4-FFF2-40B4-BE49-F238E27FC236}">
                    <a16:creationId xmlns:a16="http://schemas.microsoft.com/office/drawing/2014/main" id="{4D5D513F-7305-475C-AD29-18445179E84F}"/>
                  </a:ext>
                </a:extLst>
              </p:cNvPr>
              <p:cNvPicPr>
                <a:picLocks noChangeAspect="1"/>
              </p:cNvPicPr>
              <p:nvPr/>
            </p:nvPicPr>
            <p:blipFill rotWithShape="1">
              <a:blip r:embed="rId14" cstate="print">
                <a:extLst>
                  <a:ext uri="{28A0092B-C50C-407E-A947-70E740481C1C}">
                    <a14:useLocalDpi xmlns:a14="http://schemas.microsoft.com/office/drawing/2010/main"/>
                  </a:ext>
                </a:extLst>
              </a:blip>
              <a:srcRect t="-2837" b="-3522"/>
              <a:stretch/>
            </p:blipFill>
            <p:spPr>
              <a:xfrm>
                <a:off x="14623158" y="1371082"/>
                <a:ext cx="254092" cy="254091"/>
              </a:xfrm>
              <a:prstGeom prst="rect">
                <a:avLst/>
              </a:prstGeom>
            </p:spPr>
          </p:pic>
          <p:pic>
            <p:nvPicPr>
              <p:cNvPr id="644" name="Picture 643">
                <a:extLst>
                  <a:ext uri="{FF2B5EF4-FFF2-40B4-BE49-F238E27FC236}">
                    <a16:creationId xmlns:a16="http://schemas.microsoft.com/office/drawing/2014/main" id="{D86A4FB0-2864-49F1-89E9-3044EDBADB87}"/>
                  </a:ext>
                </a:extLst>
              </p:cNvPr>
              <p:cNvPicPr>
                <a:picLocks noChangeAspect="1"/>
              </p:cNvPicPr>
              <p:nvPr/>
            </p:nvPicPr>
            <p:blipFill rotWithShape="1">
              <a:blip r:embed="rId15" cstate="print">
                <a:extLst>
                  <a:ext uri="{28A0092B-C50C-407E-A947-70E740481C1C}">
                    <a14:useLocalDpi xmlns:a14="http://schemas.microsoft.com/office/drawing/2010/main"/>
                  </a:ext>
                </a:extLst>
              </a:blip>
              <a:srcRect/>
              <a:stretch/>
            </p:blipFill>
            <p:spPr>
              <a:xfrm>
                <a:off x="14933808" y="1399169"/>
                <a:ext cx="221162" cy="215399"/>
              </a:xfrm>
              <a:prstGeom prst="rect">
                <a:avLst/>
              </a:prstGeom>
            </p:spPr>
          </p:pic>
        </p:grpSp>
        <p:sp>
          <p:nvSpPr>
            <p:cNvPr id="640" name="Rectangle 639">
              <a:extLst>
                <a:ext uri="{FF2B5EF4-FFF2-40B4-BE49-F238E27FC236}">
                  <a16:creationId xmlns:a16="http://schemas.microsoft.com/office/drawing/2014/main" id="{05188E4C-CD3C-4B37-BEC1-E059E0FD6423}"/>
                </a:ext>
              </a:extLst>
            </p:cNvPr>
            <p:cNvSpPr/>
            <p:nvPr/>
          </p:nvSpPr>
          <p:spPr>
            <a:xfrm>
              <a:off x="10166797" y="1914872"/>
              <a:ext cx="1600200" cy="348813"/>
            </a:xfrm>
            <a:prstGeom prst="rect">
              <a:avLst/>
            </a:prstGeom>
          </p:spPr>
          <p:txBody>
            <a:bodyPr wrap="square">
              <a:spAutoFit/>
            </a:bodyPr>
            <a:lstStyle/>
            <a:p>
              <a:pPr marL="0" marR="0" lvl="0" indent="0" algn="ctr" defTabSz="822930" rtl="0" eaLnBrk="1" fontAlgn="auto" latinLnBrk="0" hangingPunct="1">
                <a:lnSpc>
                  <a:spcPct val="100000"/>
                </a:lnSpc>
                <a:spcBef>
                  <a:spcPts val="0"/>
                </a:spcBef>
                <a:spcAft>
                  <a:spcPts val="0"/>
                </a:spcAft>
                <a:buClrTx/>
                <a:buSzTx/>
                <a:buFontTx/>
                <a:buNone/>
                <a:tabLst/>
                <a:defRPr/>
              </a:pPr>
              <a:r>
                <a:rPr kumimoji="0" lang="en-US" sz="1440" b="0" i="0" u="none" strike="noStrike" kern="1200" cap="none" spc="-45" normalizeH="0" baseline="0" noProof="0">
                  <a:ln w="3175">
                    <a:noFill/>
                  </a:ln>
                  <a:gradFill>
                    <a:gsLst>
                      <a:gs pos="1250">
                        <a:srgbClr val="1A1A1A"/>
                      </a:gs>
                      <a:gs pos="100000">
                        <a:srgbClr val="1A1A1A"/>
                      </a:gs>
                    </a:gsLst>
                    <a:lin ang="5400000" scaled="0"/>
                  </a:gradFill>
                  <a:effectLst/>
                  <a:uLnTx/>
                  <a:uFillTx/>
                  <a:latin typeface="Segoe UI"/>
                  <a:ea typeface="+mn-ea"/>
                  <a:cs typeface="Segoe UI" pitchFamily="34" charset="0"/>
                </a:rPr>
                <a:t>Microsoft Cloud</a:t>
              </a:r>
              <a:endParaRPr kumimoji="0" lang="en-US" sz="9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4" name="Group 3">
            <a:extLst>
              <a:ext uri="{FF2B5EF4-FFF2-40B4-BE49-F238E27FC236}">
                <a16:creationId xmlns:a16="http://schemas.microsoft.com/office/drawing/2014/main" id="{635B5956-9205-4457-B41E-69A19B00FBF7}"/>
              </a:ext>
            </a:extLst>
          </p:cNvPr>
          <p:cNvGrpSpPr/>
          <p:nvPr/>
        </p:nvGrpSpPr>
        <p:grpSpPr>
          <a:xfrm>
            <a:off x="9673169" y="5121938"/>
            <a:ext cx="1563624" cy="1619886"/>
            <a:chOff x="10997609" y="5121938"/>
            <a:chExt cx="1563624" cy="1619886"/>
          </a:xfrm>
        </p:grpSpPr>
        <p:grpSp>
          <p:nvGrpSpPr>
            <p:cNvPr id="2" name="Group 1">
              <a:extLst>
                <a:ext uri="{FF2B5EF4-FFF2-40B4-BE49-F238E27FC236}">
                  <a16:creationId xmlns:a16="http://schemas.microsoft.com/office/drawing/2014/main" id="{457EB6B4-FBEE-409F-BFD0-D151F9FF2EA0}"/>
                </a:ext>
              </a:extLst>
            </p:cNvPr>
            <p:cNvGrpSpPr/>
            <p:nvPr/>
          </p:nvGrpSpPr>
          <p:grpSpPr>
            <a:xfrm>
              <a:off x="11028791" y="5121938"/>
              <a:ext cx="1532442" cy="1094964"/>
              <a:chOff x="1970714" y="4745078"/>
              <a:chExt cx="2416700" cy="1726788"/>
            </a:xfrm>
          </p:grpSpPr>
          <p:sp>
            <p:nvSpPr>
              <p:cNvPr id="326" name="Dotted Circle">
                <a:extLst>
                  <a:ext uri="{FF2B5EF4-FFF2-40B4-BE49-F238E27FC236}">
                    <a16:creationId xmlns:a16="http://schemas.microsoft.com/office/drawing/2014/main" id="{72C2CE91-E589-460B-87AC-0A57838887E7}"/>
                  </a:ext>
                </a:extLst>
              </p:cNvPr>
              <p:cNvSpPr/>
              <p:nvPr/>
            </p:nvSpPr>
            <p:spPr>
              <a:xfrm>
                <a:off x="2849509" y="4933961"/>
                <a:ext cx="1537905" cy="1537905"/>
              </a:xfrm>
              <a:prstGeom prst="ellipse">
                <a:avLst/>
              </a:prstGeom>
              <a:solidFill>
                <a:schemeClr val="bg1"/>
              </a:solidFill>
              <a:ln w="12700" cap="rnd" cmpd="sng" algn="ctr">
                <a:solidFill>
                  <a:srgbClr val="000000"/>
                </a:solidFill>
                <a:prstDash val="sysDot"/>
              </a:ln>
              <a:effectLst/>
            </p:spPr>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696" b="0" i="0" u="none" strike="noStrike" kern="0" cap="none" spc="0" normalizeH="0" baseline="0" noProof="0">
                  <a:ln>
                    <a:noFill/>
                  </a:ln>
                  <a:solidFill>
                    <a:srgbClr val="FFFFFF"/>
                  </a:solidFill>
                  <a:effectLst/>
                  <a:uLnTx/>
                  <a:uFillTx/>
                  <a:latin typeface="Segoe UI Semilight"/>
                  <a:ea typeface="+mn-ea"/>
                  <a:cs typeface="+mn-cs"/>
                </a:endParaRPr>
              </a:p>
            </p:txBody>
          </p:sp>
          <p:pic>
            <p:nvPicPr>
              <p:cNvPr id="327" name="Picture 326">
                <a:extLst>
                  <a:ext uri="{FF2B5EF4-FFF2-40B4-BE49-F238E27FC236}">
                    <a16:creationId xmlns:a16="http://schemas.microsoft.com/office/drawing/2014/main" id="{5BEC6F2F-5FB6-47AA-8D15-4855BA0B6924}"/>
                  </a:ext>
                </a:extLst>
              </p:cNvPr>
              <p:cNvPicPr>
                <a:picLocks noChangeAspect="1"/>
              </p:cNvPicPr>
              <p:nvPr/>
            </p:nvPicPr>
            <p:blipFill>
              <a:blip r:embed="rId16"/>
              <a:stretch>
                <a:fillRect/>
              </a:stretch>
            </p:blipFill>
            <p:spPr>
              <a:xfrm>
                <a:off x="3405333" y="5878233"/>
                <a:ext cx="398411" cy="398411"/>
              </a:xfrm>
              <a:prstGeom prst="rect">
                <a:avLst/>
              </a:prstGeom>
            </p:spPr>
          </p:pic>
          <p:pic>
            <p:nvPicPr>
              <p:cNvPr id="651" name="Picture 650">
                <a:extLst>
                  <a:ext uri="{FF2B5EF4-FFF2-40B4-BE49-F238E27FC236}">
                    <a16:creationId xmlns:a16="http://schemas.microsoft.com/office/drawing/2014/main" id="{8960C422-D806-4150-B2B1-9905567F2DC6}"/>
                  </a:ext>
                </a:extLst>
              </p:cNvPr>
              <p:cNvPicPr>
                <a:picLocks noChangeAspect="1"/>
              </p:cNvPicPr>
              <p:nvPr/>
            </p:nvPicPr>
            <p:blipFill>
              <a:blip r:embed="rId17"/>
              <a:stretch>
                <a:fillRect/>
              </a:stretch>
            </p:blipFill>
            <p:spPr>
              <a:xfrm>
                <a:off x="3009889" y="5491766"/>
                <a:ext cx="438252" cy="438252"/>
              </a:xfrm>
              <a:prstGeom prst="rect">
                <a:avLst/>
              </a:prstGeom>
            </p:spPr>
          </p:pic>
          <p:pic>
            <p:nvPicPr>
              <p:cNvPr id="652" name="Picture 651">
                <a:extLst>
                  <a:ext uri="{FF2B5EF4-FFF2-40B4-BE49-F238E27FC236}">
                    <a16:creationId xmlns:a16="http://schemas.microsoft.com/office/drawing/2014/main" id="{DFD268AC-11DD-42F0-A281-29C4D2708441}"/>
                  </a:ext>
                </a:extLst>
              </p:cNvPr>
              <p:cNvPicPr>
                <a:picLocks noChangeAspect="1"/>
              </p:cNvPicPr>
              <p:nvPr/>
            </p:nvPicPr>
            <p:blipFill>
              <a:blip r:embed="rId18"/>
              <a:stretch>
                <a:fillRect/>
              </a:stretch>
            </p:blipFill>
            <p:spPr>
              <a:xfrm>
                <a:off x="3715328" y="5444538"/>
                <a:ext cx="482077" cy="482077"/>
              </a:xfrm>
              <a:prstGeom prst="rect">
                <a:avLst/>
              </a:prstGeom>
            </p:spPr>
          </p:pic>
          <p:pic>
            <p:nvPicPr>
              <p:cNvPr id="653" name="Picture 652">
                <a:extLst>
                  <a:ext uri="{FF2B5EF4-FFF2-40B4-BE49-F238E27FC236}">
                    <a16:creationId xmlns:a16="http://schemas.microsoft.com/office/drawing/2014/main" id="{F762B193-9D0E-4FEA-AF7E-DA6432132E66}"/>
                  </a:ext>
                </a:extLst>
              </p:cNvPr>
              <p:cNvPicPr>
                <a:picLocks noChangeAspect="1"/>
              </p:cNvPicPr>
              <p:nvPr/>
            </p:nvPicPr>
            <p:blipFill>
              <a:blip r:embed="rId19"/>
              <a:stretch>
                <a:fillRect/>
              </a:stretch>
            </p:blipFill>
            <p:spPr>
              <a:xfrm>
                <a:off x="3427839" y="5066550"/>
                <a:ext cx="438252" cy="438252"/>
              </a:xfrm>
              <a:prstGeom prst="rect">
                <a:avLst/>
              </a:prstGeom>
            </p:spPr>
          </p:pic>
          <p:grpSp>
            <p:nvGrpSpPr>
              <p:cNvPr id="654" name="Group 653">
                <a:extLst>
                  <a:ext uri="{FF2B5EF4-FFF2-40B4-BE49-F238E27FC236}">
                    <a16:creationId xmlns:a16="http://schemas.microsoft.com/office/drawing/2014/main" id="{5822D241-6DCD-4228-B6ED-920F422FDC6C}"/>
                  </a:ext>
                </a:extLst>
              </p:cNvPr>
              <p:cNvGrpSpPr/>
              <p:nvPr/>
            </p:nvGrpSpPr>
            <p:grpSpPr>
              <a:xfrm>
                <a:off x="1970714" y="4745078"/>
                <a:ext cx="956049" cy="1646067"/>
                <a:chOff x="3613302" y="3372643"/>
                <a:chExt cx="1921433" cy="3007462"/>
              </a:xfrm>
            </p:grpSpPr>
            <p:pic>
              <p:nvPicPr>
                <p:cNvPr id="655" name="Picture 88">
                  <a:extLst>
                    <a:ext uri="{FF2B5EF4-FFF2-40B4-BE49-F238E27FC236}">
                      <a16:creationId xmlns:a16="http://schemas.microsoft.com/office/drawing/2014/main" id="{6A0FDB03-7D76-457E-A6F2-DE6E5FA3177F}"/>
                    </a:ext>
                  </a:extLst>
                </p:cNvPr>
                <p:cNvPicPr>
                  <a:picLocks noChangeAspect="1"/>
                </p:cNvPicPr>
                <p:nvPr/>
              </p:nvPicPr>
              <p:blipFill>
                <a:blip r:embed="rId20">
                  <a:extLst>
                    <a:ext uri="{96DAC541-7B7A-43D3-8B79-37D633B846F1}">
                      <asvg:svgBlip xmlns:asvg="http://schemas.microsoft.com/office/drawing/2016/SVG/main" r:embed="rId21"/>
                    </a:ext>
                  </a:extLst>
                </a:blip>
                <a:srcRect/>
                <a:stretch/>
              </p:blipFill>
              <p:spPr>
                <a:xfrm>
                  <a:off x="3613302" y="3372643"/>
                  <a:ext cx="1921433" cy="3007462"/>
                </a:xfrm>
                <a:prstGeom prst="rect">
                  <a:avLst/>
                </a:prstGeom>
              </p:spPr>
            </p:pic>
            <p:sp>
              <p:nvSpPr>
                <p:cNvPr id="656" name="Rectangle 655">
                  <a:extLst>
                    <a:ext uri="{FF2B5EF4-FFF2-40B4-BE49-F238E27FC236}">
                      <a16:creationId xmlns:a16="http://schemas.microsoft.com/office/drawing/2014/main" id="{D6CE4EB5-595E-47B1-8498-ED478997F717}"/>
                    </a:ext>
                  </a:extLst>
                </p:cNvPr>
                <p:cNvSpPr/>
                <p:nvPr/>
              </p:nvSpPr>
              <p:spPr bwMode="auto">
                <a:xfrm>
                  <a:off x="4110861" y="4691015"/>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7" name="Rectangle 656">
                  <a:extLst>
                    <a:ext uri="{FF2B5EF4-FFF2-40B4-BE49-F238E27FC236}">
                      <a16:creationId xmlns:a16="http://schemas.microsoft.com/office/drawing/2014/main" id="{F0607333-11A5-4EF8-8119-F198CFAC1C23}"/>
                    </a:ext>
                  </a:extLst>
                </p:cNvPr>
                <p:cNvSpPr/>
                <p:nvPr/>
              </p:nvSpPr>
              <p:spPr bwMode="auto">
                <a:xfrm>
                  <a:off x="4110861" y="4878286"/>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8" name="Rectangle 657">
                  <a:extLst>
                    <a:ext uri="{FF2B5EF4-FFF2-40B4-BE49-F238E27FC236}">
                      <a16:creationId xmlns:a16="http://schemas.microsoft.com/office/drawing/2014/main" id="{3F23AF87-B691-4B3B-B6AB-D80DB451C1A2}"/>
                    </a:ext>
                  </a:extLst>
                </p:cNvPr>
                <p:cNvSpPr/>
                <p:nvPr/>
              </p:nvSpPr>
              <p:spPr bwMode="auto">
                <a:xfrm>
                  <a:off x="4110861" y="5065557"/>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9" name="Rectangle 658">
                  <a:extLst>
                    <a:ext uri="{FF2B5EF4-FFF2-40B4-BE49-F238E27FC236}">
                      <a16:creationId xmlns:a16="http://schemas.microsoft.com/office/drawing/2014/main" id="{82DC11AB-1C47-47AD-B861-142251F0C451}"/>
                    </a:ext>
                  </a:extLst>
                </p:cNvPr>
                <p:cNvSpPr/>
                <p:nvPr/>
              </p:nvSpPr>
              <p:spPr bwMode="auto">
                <a:xfrm>
                  <a:off x="4110861" y="5252828"/>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0" name="Rectangle 659">
                  <a:extLst>
                    <a:ext uri="{FF2B5EF4-FFF2-40B4-BE49-F238E27FC236}">
                      <a16:creationId xmlns:a16="http://schemas.microsoft.com/office/drawing/2014/main" id="{DC2F81D1-EFCD-4C5D-8F47-FC1D0745F02F}"/>
                    </a:ext>
                  </a:extLst>
                </p:cNvPr>
                <p:cNvSpPr/>
                <p:nvPr/>
              </p:nvSpPr>
              <p:spPr bwMode="auto">
                <a:xfrm>
                  <a:off x="4110861" y="5440099"/>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1" name="Rectangle 660">
                  <a:extLst>
                    <a:ext uri="{FF2B5EF4-FFF2-40B4-BE49-F238E27FC236}">
                      <a16:creationId xmlns:a16="http://schemas.microsoft.com/office/drawing/2014/main" id="{5F32504E-4C5A-4E90-ABAE-13E1D77C74FC}"/>
                    </a:ext>
                  </a:extLst>
                </p:cNvPr>
                <p:cNvSpPr/>
                <p:nvPr/>
              </p:nvSpPr>
              <p:spPr bwMode="auto">
                <a:xfrm>
                  <a:off x="4110861" y="5627370"/>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2" name="Rectangle 661">
                  <a:extLst>
                    <a:ext uri="{FF2B5EF4-FFF2-40B4-BE49-F238E27FC236}">
                      <a16:creationId xmlns:a16="http://schemas.microsoft.com/office/drawing/2014/main" id="{82BB640B-A798-4D96-BD97-35705A13E934}"/>
                    </a:ext>
                  </a:extLst>
                </p:cNvPr>
                <p:cNvSpPr/>
                <p:nvPr/>
              </p:nvSpPr>
              <p:spPr bwMode="auto">
                <a:xfrm>
                  <a:off x="4110861" y="5814641"/>
                  <a:ext cx="561877" cy="9796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663" name="Rectangle 662">
              <a:extLst>
                <a:ext uri="{FF2B5EF4-FFF2-40B4-BE49-F238E27FC236}">
                  <a16:creationId xmlns:a16="http://schemas.microsoft.com/office/drawing/2014/main" id="{B976EF4E-BDF0-4A48-BC84-6696D6115C7D}"/>
                </a:ext>
              </a:extLst>
            </p:cNvPr>
            <p:cNvSpPr/>
            <p:nvPr/>
          </p:nvSpPr>
          <p:spPr>
            <a:xfrm>
              <a:off x="10997609" y="6206293"/>
              <a:ext cx="1563624" cy="535531"/>
            </a:xfrm>
            <a:prstGeom prst="rect">
              <a:avLst/>
            </a:prstGeom>
          </p:spPr>
          <p:txBody>
            <a:bodyPr wrap="square">
              <a:spAutoFit/>
            </a:bodyPr>
            <a:lstStyle/>
            <a:p>
              <a:pPr marL="0" marR="0" lvl="0" indent="0" algn="ctr" defTabSz="822930" rtl="0" eaLnBrk="1" fontAlgn="auto" latinLnBrk="0" hangingPunct="1">
                <a:lnSpc>
                  <a:spcPct val="100000"/>
                </a:lnSpc>
                <a:spcBef>
                  <a:spcPts val="0"/>
                </a:spcBef>
                <a:spcAft>
                  <a:spcPts val="0"/>
                </a:spcAft>
                <a:buClrTx/>
                <a:buSzTx/>
                <a:buFontTx/>
                <a:buNone/>
                <a:tabLst/>
                <a:defRPr/>
              </a:pPr>
              <a:r>
                <a:rPr kumimoji="0" lang="en-US" sz="1440" b="0" i="0" u="none" strike="noStrike" kern="1200" cap="none" spc="-45" normalizeH="0" baseline="0" noProof="0">
                  <a:ln w="3175">
                    <a:noFill/>
                  </a:ln>
                  <a:gradFill>
                    <a:gsLst>
                      <a:gs pos="1250">
                        <a:srgbClr val="1A1A1A"/>
                      </a:gs>
                      <a:gs pos="100000">
                        <a:srgbClr val="1A1A1A"/>
                      </a:gs>
                    </a:gsLst>
                    <a:lin ang="5400000" scaled="0"/>
                  </a:gradFill>
                  <a:effectLst/>
                  <a:uLnTx/>
                  <a:uFillTx/>
                  <a:latin typeface="Segoe UI"/>
                  <a:ea typeface="+mn-ea"/>
                  <a:cs typeface="Segoe UI" pitchFamily="34" charset="0"/>
                </a:rPr>
                <a:t>On-premises</a:t>
              </a:r>
              <a:br>
                <a:rPr kumimoji="0" lang="en-US" sz="1440" b="0" i="0" u="none" strike="noStrike" kern="1200" cap="none" spc="-45" normalizeH="0" baseline="0" noProof="0">
                  <a:ln w="3175">
                    <a:noFill/>
                  </a:ln>
                  <a:gradFill>
                    <a:gsLst>
                      <a:gs pos="1250">
                        <a:srgbClr val="1A1A1A"/>
                      </a:gs>
                      <a:gs pos="100000">
                        <a:srgbClr val="1A1A1A"/>
                      </a:gs>
                    </a:gsLst>
                    <a:lin ang="5400000" scaled="0"/>
                  </a:gradFill>
                  <a:effectLst/>
                  <a:uLnTx/>
                  <a:uFillTx/>
                  <a:latin typeface="Segoe UI"/>
                  <a:ea typeface="+mn-ea"/>
                  <a:cs typeface="Segoe UI" pitchFamily="34" charset="0"/>
                </a:rPr>
              </a:br>
              <a:r>
                <a:rPr kumimoji="0" lang="en-US" sz="1440" b="0" i="0" u="none" strike="noStrike" kern="1200" cap="none" spc="-45" normalizeH="0" baseline="0" noProof="0">
                  <a:ln w="3175">
                    <a:noFill/>
                  </a:ln>
                  <a:gradFill>
                    <a:gsLst>
                      <a:gs pos="1250">
                        <a:srgbClr val="1A1A1A"/>
                      </a:gs>
                      <a:gs pos="100000">
                        <a:srgbClr val="1A1A1A"/>
                      </a:gs>
                    </a:gsLst>
                    <a:lin ang="5400000" scaled="0"/>
                  </a:gradFill>
                  <a:effectLst/>
                  <a:uLnTx/>
                  <a:uFillTx/>
                  <a:latin typeface="Segoe UI"/>
                  <a:ea typeface="+mn-ea"/>
                  <a:cs typeface="Segoe UI" pitchFamily="34" charset="0"/>
                </a:rPr>
                <a:t>&amp; web apps</a:t>
              </a:r>
              <a:endParaRPr kumimoji="0" lang="en-US" sz="900" b="0" i="0" u="none" strike="noStrike" kern="1200" cap="none" spc="0" normalizeH="0" baseline="0" noProof="0">
                <a:ln>
                  <a:noFill/>
                </a:ln>
                <a:solidFill>
                  <a:srgbClr val="000000"/>
                </a:solidFill>
                <a:effectLst/>
                <a:uLnTx/>
                <a:uFillTx/>
                <a:latin typeface="Segoe UI"/>
                <a:ea typeface="+mn-ea"/>
                <a:cs typeface="+mn-cs"/>
              </a:endParaRPr>
            </a:p>
          </p:txBody>
        </p:sp>
      </p:grpSp>
    </p:spTree>
    <p:extLst>
      <p:ext uri="{BB962C8B-B14F-4D97-AF65-F5344CB8AC3E}">
        <p14:creationId xmlns:p14="http://schemas.microsoft.com/office/powerpoint/2010/main" val="3738304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500" fill="hold"/>
                                        <p:tgtEl>
                                          <p:spTgt spid="523"/>
                                        </p:tgtEl>
                                        <p:attrNameLst>
                                          <p:attrName>ppt_x</p:attrName>
                                        </p:attrNameLst>
                                      </p:cBhvr>
                                      <p:tavLst>
                                        <p:tav tm="0">
                                          <p:val>
                                            <p:strVal val="0-#ppt_w/2"/>
                                          </p:val>
                                        </p:tav>
                                        <p:tav tm="100000">
                                          <p:val>
                                            <p:strVal val="#ppt_x"/>
                                          </p:val>
                                        </p:tav>
                                      </p:tavLst>
                                    </p:anim>
                                    <p:anim calcmode="lin" valueType="num">
                                      <p:cBhvr additive="base">
                                        <p:cTn id="8" dur="500" fill="hold"/>
                                        <p:tgtEl>
                                          <p:spTgt spid="5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80"/>
                                        </p:tgtEl>
                                        <p:attrNameLst>
                                          <p:attrName>style.visibility</p:attrName>
                                        </p:attrNameLst>
                                      </p:cBhvr>
                                      <p:to>
                                        <p:strVal val="visible"/>
                                      </p:to>
                                    </p:set>
                                    <p:animEffect transition="in" filter="wipe(left)">
                                      <p:cBhvr>
                                        <p:cTn id="12" dur="500"/>
                                        <p:tgtEl>
                                          <p:spTgt spid="48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05"/>
                                        </p:tgtEl>
                                        <p:attrNameLst>
                                          <p:attrName>style.visibility</p:attrName>
                                        </p:attrNameLst>
                                      </p:cBhvr>
                                      <p:to>
                                        <p:strVal val="visible"/>
                                      </p:to>
                                    </p:set>
                                    <p:animEffect transition="in" filter="wipe(left)">
                                      <p:cBhvr>
                                        <p:cTn id="16" dur="500"/>
                                        <p:tgtEl>
                                          <p:spTgt spid="505"/>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30"/>
                                        </p:tgtEl>
                                        <p:attrNameLst>
                                          <p:attrName>style.visibility</p:attrName>
                                        </p:attrNameLst>
                                      </p:cBhvr>
                                      <p:to>
                                        <p:strVal val="visible"/>
                                      </p:to>
                                    </p:set>
                                    <p:animEffect transition="in" filter="fade">
                                      <p:cBhvr>
                                        <p:cTn id="20" dur="500"/>
                                        <p:tgtEl>
                                          <p:spTgt spid="530"/>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500"/>
                                        </p:tgtEl>
                                        <p:attrNameLst>
                                          <p:attrName>style.visibility</p:attrName>
                                        </p:attrNameLst>
                                      </p:cBhvr>
                                      <p:to>
                                        <p:strVal val="visible"/>
                                      </p:to>
                                    </p:set>
                                    <p:animEffect transition="in" filter="fade">
                                      <p:cBhvr>
                                        <p:cTn id="24" dur="250"/>
                                        <p:tgtEl>
                                          <p:spTgt spid="50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19"/>
                                        </p:tgtEl>
                                        <p:attrNameLst>
                                          <p:attrName>style.visibility</p:attrName>
                                        </p:attrNameLst>
                                      </p:cBhvr>
                                      <p:to>
                                        <p:strVal val="visible"/>
                                      </p:to>
                                    </p:set>
                                    <p:animEffect transition="in" filter="fade">
                                      <p:cBhvr>
                                        <p:cTn id="27" dur="250"/>
                                        <p:tgtEl>
                                          <p:spTgt spid="519"/>
                                        </p:tgtEl>
                                      </p:cBhvr>
                                    </p:animEffect>
                                  </p:childTnLst>
                                </p:cTn>
                              </p:par>
                            </p:childTnLst>
                          </p:cTn>
                        </p:par>
                        <p:par>
                          <p:cTn id="28" fill="hold">
                            <p:stCondLst>
                              <p:cond delay="2250"/>
                            </p:stCondLst>
                            <p:childTnLst>
                              <p:par>
                                <p:cTn id="29" presetID="22" presetClass="entr" presetSubtype="2" fill="hold" grpId="0" nodeType="afterEffect">
                                  <p:stCondLst>
                                    <p:cond delay="0"/>
                                  </p:stCondLst>
                                  <p:childTnLst>
                                    <p:set>
                                      <p:cBhvr>
                                        <p:cTn id="30" dur="1" fill="hold">
                                          <p:stCondLst>
                                            <p:cond delay="0"/>
                                          </p:stCondLst>
                                        </p:cTn>
                                        <p:tgtEl>
                                          <p:spTgt spid="329"/>
                                        </p:tgtEl>
                                        <p:attrNameLst>
                                          <p:attrName>style.visibility</p:attrName>
                                        </p:attrNameLst>
                                      </p:cBhvr>
                                      <p:to>
                                        <p:strVal val="visible"/>
                                      </p:to>
                                    </p:set>
                                    <p:animEffect transition="in" filter="wipe(right)">
                                      <p:cBhvr>
                                        <p:cTn id="31" dur="500"/>
                                        <p:tgtEl>
                                          <p:spTgt spid="329"/>
                                        </p:tgtEl>
                                      </p:cBhvr>
                                    </p:animEffect>
                                  </p:childTnLst>
                                </p:cTn>
                              </p:par>
                              <p:par>
                                <p:cTn id="32" presetID="10" presetClass="entr" presetSubtype="0" fill="hold" nodeType="withEffect">
                                  <p:stCondLst>
                                    <p:cond delay="0"/>
                                  </p:stCondLst>
                                  <p:childTnLst>
                                    <p:set>
                                      <p:cBhvr>
                                        <p:cTn id="33" dur="1" fill="hold">
                                          <p:stCondLst>
                                            <p:cond delay="0"/>
                                          </p:stCondLst>
                                        </p:cTn>
                                        <p:tgtEl>
                                          <p:spTgt spid="425"/>
                                        </p:tgtEl>
                                        <p:attrNameLst>
                                          <p:attrName>style.visibility</p:attrName>
                                        </p:attrNameLst>
                                      </p:cBhvr>
                                      <p:to>
                                        <p:strVal val="visible"/>
                                      </p:to>
                                    </p:set>
                                    <p:animEffect transition="in" filter="fade">
                                      <p:cBhvr>
                                        <p:cTn id="34" dur="500"/>
                                        <p:tgtEl>
                                          <p:spTgt spid="425"/>
                                        </p:tgtEl>
                                      </p:cBhvr>
                                    </p:animEffect>
                                  </p:childTnLst>
                                </p:cTn>
                              </p:par>
                              <p:par>
                                <p:cTn id="35" presetID="10" presetClass="entr" presetSubtype="0" fill="hold" nodeType="withEffect">
                                  <p:stCondLst>
                                    <p:cond delay="100"/>
                                  </p:stCondLst>
                                  <p:childTnLst>
                                    <p:set>
                                      <p:cBhvr>
                                        <p:cTn id="36" dur="1" fill="hold">
                                          <p:stCondLst>
                                            <p:cond delay="0"/>
                                          </p:stCondLst>
                                        </p:cTn>
                                        <p:tgtEl>
                                          <p:spTgt spid="491"/>
                                        </p:tgtEl>
                                        <p:attrNameLst>
                                          <p:attrName>style.visibility</p:attrName>
                                        </p:attrNameLst>
                                      </p:cBhvr>
                                      <p:to>
                                        <p:strVal val="visible"/>
                                      </p:to>
                                    </p:set>
                                    <p:animEffect transition="in" filter="fade">
                                      <p:cBhvr>
                                        <p:cTn id="37" dur="250"/>
                                        <p:tgtEl>
                                          <p:spTgt spid="491"/>
                                        </p:tgtEl>
                                      </p:cBhvr>
                                    </p:animEffect>
                                  </p:childTnLst>
                                </p:cTn>
                              </p:par>
                              <p:par>
                                <p:cTn id="38" presetID="10" presetClass="entr" presetSubtype="0" fill="hold" grpId="0" nodeType="withEffect">
                                  <p:stCondLst>
                                    <p:cond delay="100"/>
                                  </p:stCondLst>
                                  <p:childTnLst>
                                    <p:set>
                                      <p:cBhvr>
                                        <p:cTn id="39" dur="1" fill="hold">
                                          <p:stCondLst>
                                            <p:cond delay="0"/>
                                          </p:stCondLst>
                                        </p:cTn>
                                        <p:tgtEl>
                                          <p:spTgt spid="520"/>
                                        </p:tgtEl>
                                        <p:attrNameLst>
                                          <p:attrName>style.visibility</p:attrName>
                                        </p:attrNameLst>
                                      </p:cBhvr>
                                      <p:to>
                                        <p:strVal val="visible"/>
                                      </p:to>
                                    </p:set>
                                    <p:animEffect transition="in" filter="fade">
                                      <p:cBhvr>
                                        <p:cTn id="40" dur="250"/>
                                        <p:tgtEl>
                                          <p:spTgt spid="520"/>
                                        </p:tgtEl>
                                      </p:cBhvr>
                                    </p:animEffect>
                                  </p:childTnLst>
                                </p:cTn>
                              </p:par>
                            </p:childTnLst>
                          </p:cTn>
                        </p:par>
                        <p:par>
                          <p:cTn id="41" fill="hold">
                            <p:stCondLst>
                              <p:cond delay="2750"/>
                            </p:stCondLst>
                            <p:childTnLst>
                              <p:par>
                                <p:cTn id="42" presetID="22" presetClass="entr" presetSubtype="2" fill="hold" grpId="0" nodeType="afterEffect">
                                  <p:stCondLst>
                                    <p:cond delay="0"/>
                                  </p:stCondLst>
                                  <p:childTnLst>
                                    <p:set>
                                      <p:cBhvr>
                                        <p:cTn id="43" dur="1" fill="hold">
                                          <p:stCondLst>
                                            <p:cond delay="0"/>
                                          </p:stCondLst>
                                        </p:cTn>
                                        <p:tgtEl>
                                          <p:spTgt spid="330"/>
                                        </p:tgtEl>
                                        <p:attrNameLst>
                                          <p:attrName>style.visibility</p:attrName>
                                        </p:attrNameLst>
                                      </p:cBhvr>
                                      <p:to>
                                        <p:strVal val="visible"/>
                                      </p:to>
                                    </p:set>
                                    <p:animEffect transition="in" filter="wipe(right)">
                                      <p:cBhvr>
                                        <p:cTn id="44" dur="500"/>
                                        <p:tgtEl>
                                          <p:spTgt spid="330"/>
                                        </p:tgtEl>
                                      </p:cBhvr>
                                    </p:animEffect>
                                  </p:childTnLst>
                                </p:cTn>
                              </p:par>
                              <p:par>
                                <p:cTn id="45" presetID="10" presetClass="entr" presetSubtype="0" fill="hold" nodeType="withEffect">
                                  <p:stCondLst>
                                    <p:cond delay="0"/>
                                  </p:stCondLst>
                                  <p:childTnLst>
                                    <p:set>
                                      <p:cBhvr>
                                        <p:cTn id="46" dur="1" fill="hold">
                                          <p:stCondLst>
                                            <p:cond delay="0"/>
                                          </p:stCondLst>
                                        </p:cTn>
                                        <p:tgtEl>
                                          <p:spTgt spid="393"/>
                                        </p:tgtEl>
                                        <p:attrNameLst>
                                          <p:attrName>style.visibility</p:attrName>
                                        </p:attrNameLst>
                                      </p:cBhvr>
                                      <p:to>
                                        <p:strVal val="visible"/>
                                      </p:to>
                                    </p:set>
                                    <p:animEffect transition="in" filter="fade">
                                      <p:cBhvr>
                                        <p:cTn id="47" dur="500"/>
                                        <p:tgtEl>
                                          <p:spTgt spid="393"/>
                                        </p:tgtEl>
                                      </p:cBhvr>
                                    </p:animEffect>
                                  </p:childTnLst>
                                </p:cTn>
                              </p:par>
                              <p:par>
                                <p:cTn id="48" presetID="10" presetClass="entr" presetSubtype="0" fill="hold" nodeType="withEffect">
                                  <p:stCondLst>
                                    <p:cond delay="200"/>
                                  </p:stCondLst>
                                  <p:childTnLst>
                                    <p:set>
                                      <p:cBhvr>
                                        <p:cTn id="49" dur="1" fill="hold">
                                          <p:stCondLst>
                                            <p:cond delay="0"/>
                                          </p:stCondLst>
                                        </p:cTn>
                                        <p:tgtEl>
                                          <p:spTgt spid="481"/>
                                        </p:tgtEl>
                                        <p:attrNameLst>
                                          <p:attrName>style.visibility</p:attrName>
                                        </p:attrNameLst>
                                      </p:cBhvr>
                                      <p:to>
                                        <p:strVal val="visible"/>
                                      </p:to>
                                    </p:set>
                                    <p:animEffect transition="in" filter="fade">
                                      <p:cBhvr>
                                        <p:cTn id="50" dur="250"/>
                                        <p:tgtEl>
                                          <p:spTgt spid="481"/>
                                        </p:tgtEl>
                                      </p:cBhvr>
                                    </p:animEffect>
                                  </p:childTnLst>
                                </p:cTn>
                              </p:par>
                              <p:par>
                                <p:cTn id="51" presetID="10" presetClass="entr" presetSubtype="0" fill="hold" grpId="0" nodeType="withEffect">
                                  <p:stCondLst>
                                    <p:cond delay="200"/>
                                  </p:stCondLst>
                                  <p:childTnLst>
                                    <p:set>
                                      <p:cBhvr>
                                        <p:cTn id="52" dur="1" fill="hold">
                                          <p:stCondLst>
                                            <p:cond delay="0"/>
                                          </p:stCondLst>
                                        </p:cTn>
                                        <p:tgtEl>
                                          <p:spTgt spid="521"/>
                                        </p:tgtEl>
                                        <p:attrNameLst>
                                          <p:attrName>style.visibility</p:attrName>
                                        </p:attrNameLst>
                                      </p:cBhvr>
                                      <p:to>
                                        <p:strVal val="visible"/>
                                      </p:to>
                                    </p:set>
                                    <p:animEffect transition="in" filter="fade">
                                      <p:cBhvr>
                                        <p:cTn id="53" dur="250"/>
                                        <p:tgtEl>
                                          <p:spTgt spid="521"/>
                                        </p:tgtEl>
                                      </p:cBhvr>
                                    </p:animEffect>
                                  </p:childTnLst>
                                </p:cTn>
                              </p:par>
                            </p:childTnLst>
                          </p:cTn>
                        </p:par>
                        <p:par>
                          <p:cTn id="54" fill="hold">
                            <p:stCondLst>
                              <p:cond delay="3250"/>
                            </p:stCondLst>
                            <p:childTnLst>
                              <p:par>
                                <p:cTn id="55" presetID="22" presetClass="entr" presetSubtype="2" fill="hold" grpId="0" nodeType="afterEffect">
                                  <p:stCondLst>
                                    <p:cond delay="0"/>
                                  </p:stCondLst>
                                  <p:childTnLst>
                                    <p:set>
                                      <p:cBhvr>
                                        <p:cTn id="56" dur="1" fill="hold">
                                          <p:stCondLst>
                                            <p:cond delay="0"/>
                                          </p:stCondLst>
                                        </p:cTn>
                                        <p:tgtEl>
                                          <p:spTgt spid="332"/>
                                        </p:tgtEl>
                                        <p:attrNameLst>
                                          <p:attrName>style.visibility</p:attrName>
                                        </p:attrNameLst>
                                      </p:cBhvr>
                                      <p:to>
                                        <p:strVal val="visible"/>
                                      </p:to>
                                    </p:set>
                                    <p:animEffect transition="in" filter="wipe(right)">
                                      <p:cBhvr>
                                        <p:cTn id="57" dur="500"/>
                                        <p:tgtEl>
                                          <p:spTgt spid="332"/>
                                        </p:tgtEl>
                                      </p:cBhvr>
                                    </p:animEffect>
                                  </p:childTnLst>
                                </p:cTn>
                              </p:par>
                              <p:par>
                                <p:cTn id="58" presetID="10" presetClass="entr" presetSubtype="0" fill="hold" nodeType="withEffect">
                                  <p:stCondLst>
                                    <p:cond delay="0"/>
                                  </p:stCondLst>
                                  <p:childTnLst>
                                    <p:set>
                                      <p:cBhvr>
                                        <p:cTn id="59" dur="1" fill="hold">
                                          <p:stCondLst>
                                            <p:cond delay="0"/>
                                          </p:stCondLst>
                                        </p:cTn>
                                        <p:tgtEl>
                                          <p:spTgt spid="340"/>
                                        </p:tgtEl>
                                        <p:attrNameLst>
                                          <p:attrName>style.visibility</p:attrName>
                                        </p:attrNameLst>
                                      </p:cBhvr>
                                      <p:to>
                                        <p:strVal val="visible"/>
                                      </p:to>
                                    </p:set>
                                    <p:animEffect transition="in" filter="fade">
                                      <p:cBhvr>
                                        <p:cTn id="60" dur="500"/>
                                        <p:tgtEl>
                                          <p:spTgt spid="340"/>
                                        </p:tgtEl>
                                      </p:cBhvr>
                                    </p:animEffect>
                                  </p:childTnLst>
                                </p:cTn>
                              </p:par>
                              <p:par>
                                <p:cTn id="61" presetID="10" presetClass="entr" presetSubtype="0" fill="hold" nodeType="withEffect">
                                  <p:stCondLst>
                                    <p:cond delay="300"/>
                                  </p:stCondLst>
                                  <p:childTnLst>
                                    <p:set>
                                      <p:cBhvr>
                                        <p:cTn id="62" dur="1" fill="hold">
                                          <p:stCondLst>
                                            <p:cond delay="0"/>
                                          </p:stCondLst>
                                        </p:cTn>
                                        <p:tgtEl>
                                          <p:spTgt spid="484"/>
                                        </p:tgtEl>
                                        <p:attrNameLst>
                                          <p:attrName>style.visibility</p:attrName>
                                        </p:attrNameLst>
                                      </p:cBhvr>
                                      <p:to>
                                        <p:strVal val="visible"/>
                                      </p:to>
                                    </p:set>
                                    <p:animEffect transition="in" filter="fade">
                                      <p:cBhvr>
                                        <p:cTn id="63" dur="250"/>
                                        <p:tgtEl>
                                          <p:spTgt spid="484"/>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522"/>
                                        </p:tgtEl>
                                        <p:attrNameLst>
                                          <p:attrName>style.visibility</p:attrName>
                                        </p:attrNameLst>
                                      </p:cBhvr>
                                      <p:to>
                                        <p:strVal val="visible"/>
                                      </p:to>
                                    </p:set>
                                    <p:animEffect transition="in" filter="fade">
                                      <p:cBhvr>
                                        <p:cTn id="66" dur="250"/>
                                        <p:tgtEl>
                                          <p:spTgt spid="522"/>
                                        </p:tgtEl>
                                      </p:cBhvr>
                                    </p:animEffect>
                                  </p:childTnLst>
                                </p:cTn>
                              </p:par>
                            </p:childTnLst>
                          </p:cTn>
                        </p:par>
                        <p:par>
                          <p:cTn id="67" fill="hold">
                            <p:stCondLst>
                              <p:cond delay="3800"/>
                            </p:stCondLst>
                            <p:childTnLst>
                              <p:par>
                                <p:cTn id="68" presetID="22" presetClass="entr" presetSubtype="2" fill="hold" grpId="0" nodeType="afterEffect">
                                  <p:stCondLst>
                                    <p:cond delay="0"/>
                                  </p:stCondLst>
                                  <p:childTnLst>
                                    <p:set>
                                      <p:cBhvr>
                                        <p:cTn id="69" dur="1" fill="hold">
                                          <p:stCondLst>
                                            <p:cond delay="0"/>
                                          </p:stCondLst>
                                        </p:cTn>
                                        <p:tgtEl>
                                          <p:spTgt spid="331"/>
                                        </p:tgtEl>
                                        <p:attrNameLst>
                                          <p:attrName>style.visibility</p:attrName>
                                        </p:attrNameLst>
                                      </p:cBhvr>
                                      <p:to>
                                        <p:strVal val="visible"/>
                                      </p:to>
                                    </p:set>
                                    <p:animEffect transition="in" filter="wipe(right)">
                                      <p:cBhvr>
                                        <p:cTn id="70" dur="500"/>
                                        <p:tgtEl>
                                          <p:spTgt spid="331"/>
                                        </p:tgtEl>
                                      </p:cBhvr>
                                    </p:animEffect>
                                  </p:childTnLst>
                                </p:cTn>
                              </p:par>
                              <p:par>
                                <p:cTn id="71" presetID="10" presetClass="entr" presetSubtype="0" fill="hold" nodeType="withEffect">
                                  <p:stCondLst>
                                    <p:cond delay="0"/>
                                  </p:stCondLst>
                                  <p:childTnLst>
                                    <p:set>
                                      <p:cBhvr>
                                        <p:cTn id="72" dur="1" fill="hold">
                                          <p:stCondLst>
                                            <p:cond delay="0"/>
                                          </p:stCondLst>
                                        </p:cTn>
                                        <p:tgtEl>
                                          <p:spTgt spid="414"/>
                                        </p:tgtEl>
                                        <p:attrNameLst>
                                          <p:attrName>style.visibility</p:attrName>
                                        </p:attrNameLst>
                                      </p:cBhvr>
                                      <p:to>
                                        <p:strVal val="visible"/>
                                      </p:to>
                                    </p:set>
                                    <p:animEffect transition="in" filter="fade">
                                      <p:cBhvr>
                                        <p:cTn id="73" dur="500"/>
                                        <p:tgtEl>
                                          <p:spTgt spid="414"/>
                                        </p:tgtEl>
                                      </p:cBhvr>
                                    </p:animEffect>
                                  </p:childTnLst>
                                </p:cTn>
                              </p:par>
                            </p:childTnLst>
                          </p:cTn>
                        </p:par>
                        <p:par>
                          <p:cTn id="74" fill="hold">
                            <p:stCondLst>
                              <p:cond delay="4300"/>
                            </p:stCondLst>
                            <p:childTnLst>
                              <p:par>
                                <p:cTn id="75" presetID="22" presetClass="entr" presetSubtype="8" fill="hold" nodeType="afterEffect">
                                  <p:stCondLst>
                                    <p:cond delay="0"/>
                                  </p:stCondLst>
                                  <p:childTnLst>
                                    <p:set>
                                      <p:cBhvr>
                                        <p:cTn id="76" dur="1" fill="hold">
                                          <p:stCondLst>
                                            <p:cond delay="0"/>
                                          </p:stCondLst>
                                        </p:cTn>
                                        <p:tgtEl>
                                          <p:spTgt spid="531"/>
                                        </p:tgtEl>
                                        <p:attrNameLst>
                                          <p:attrName>style.visibility</p:attrName>
                                        </p:attrNameLst>
                                      </p:cBhvr>
                                      <p:to>
                                        <p:strVal val="visible"/>
                                      </p:to>
                                    </p:set>
                                    <p:animEffect transition="in" filter="wipe(left)">
                                      <p:cBhvr>
                                        <p:cTn id="77" dur="500"/>
                                        <p:tgtEl>
                                          <p:spTgt spid="531"/>
                                        </p:tgtEl>
                                      </p:cBhvr>
                                    </p:animEffect>
                                  </p:childTnLst>
                                </p:cTn>
                              </p:par>
                              <p:par>
                                <p:cTn id="78" presetID="10" presetClass="entr" presetSubtype="0" fill="hold" nodeType="withEffect">
                                  <p:stCondLst>
                                    <p:cond delay="250"/>
                                  </p:stCondLst>
                                  <p:childTnLst>
                                    <p:set>
                                      <p:cBhvr>
                                        <p:cTn id="79" dur="1" fill="hold">
                                          <p:stCondLst>
                                            <p:cond delay="0"/>
                                          </p:stCondLst>
                                        </p:cTn>
                                        <p:tgtEl>
                                          <p:spTgt spid="541"/>
                                        </p:tgtEl>
                                        <p:attrNameLst>
                                          <p:attrName>style.visibility</p:attrName>
                                        </p:attrNameLst>
                                      </p:cBhvr>
                                      <p:to>
                                        <p:strVal val="visible"/>
                                      </p:to>
                                    </p:set>
                                    <p:animEffect transition="in" filter="fade">
                                      <p:cBhvr>
                                        <p:cTn id="80" dur="500"/>
                                        <p:tgtEl>
                                          <p:spTgt spid="541"/>
                                        </p:tgtEl>
                                      </p:cBhvr>
                                    </p:animEffect>
                                  </p:childTnLst>
                                </p:cTn>
                              </p:par>
                              <p:par>
                                <p:cTn id="81" presetID="10" presetClass="entr" presetSubtype="0" fill="hold" nodeType="withEffect">
                                  <p:stCondLst>
                                    <p:cond delay="500"/>
                                  </p:stCondLst>
                                  <p:childTnLst>
                                    <p:set>
                                      <p:cBhvr>
                                        <p:cTn id="82" dur="1" fill="hold">
                                          <p:stCondLst>
                                            <p:cond delay="0"/>
                                          </p:stCondLst>
                                        </p:cTn>
                                        <p:tgtEl>
                                          <p:spTgt spid="594"/>
                                        </p:tgtEl>
                                        <p:attrNameLst>
                                          <p:attrName>style.visibility</p:attrName>
                                        </p:attrNameLst>
                                      </p:cBhvr>
                                      <p:to>
                                        <p:strVal val="visible"/>
                                      </p:to>
                                    </p:set>
                                    <p:animEffect transition="in" filter="fade">
                                      <p:cBhvr>
                                        <p:cTn id="83" dur="500"/>
                                        <p:tgtEl>
                                          <p:spTgt spid="594"/>
                                        </p:tgtEl>
                                      </p:cBhvr>
                                    </p:animEffect>
                                  </p:childTnLst>
                                </p:cTn>
                              </p:par>
                              <p:par>
                                <p:cTn id="84" presetID="10" presetClass="entr" presetSubtype="0" fill="hold" nodeType="withEffect">
                                  <p:stCondLst>
                                    <p:cond delay="750"/>
                                  </p:stCondLst>
                                  <p:childTnLst>
                                    <p:set>
                                      <p:cBhvr>
                                        <p:cTn id="85" dur="1" fill="hold">
                                          <p:stCondLst>
                                            <p:cond delay="0"/>
                                          </p:stCondLst>
                                        </p:cTn>
                                        <p:tgtEl>
                                          <p:spTgt spid="545"/>
                                        </p:tgtEl>
                                        <p:attrNameLst>
                                          <p:attrName>style.visibility</p:attrName>
                                        </p:attrNameLst>
                                      </p:cBhvr>
                                      <p:to>
                                        <p:strVal val="visible"/>
                                      </p:to>
                                    </p:set>
                                    <p:animEffect transition="in" filter="fade">
                                      <p:cBhvr>
                                        <p:cTn id="86" dur="500"/>
                                        <p:tgtEl>
                                          <p:spTgt spid="545"/>
                                        </p:tgtEl>
                                      </p:cBhvr>
                                    </p:animEffect>
                                  </p:childTnLst>
                                </p:cTn>
                              </p:par>
                            </p:childTnLst>
                          </p:cTn>
                        </p:par>
                        <p:par>
                          <p:cTn id="87" fill="hold">
                            <p:stCondLst>
                              <p:cond delay="5550"/>
                            </p:stCondLst>
                            <p:childTnLst>
                              <p:par>
                                <p:cTn id="88" presetID="47" presetClass="entr" presetSubtype="0" fill="hold" grpId="0" nodeType="afterEffect">
                                  <p:stCondLst>
                                    <p:cond delay="0"/>
                                  </p:stCondLst>
                                  <p:childTnLst>
                                    <p:set>
                                      <p:cBhvr>
                                        <p:cTn id="89" dur="1" fill="hold">
                                          <p:stCondLst>
                                            <p:cond delay="0"/>
                                          </p:stCondLst>
                                        </p:cTn>
                                        <p:tgtEl>
                                          <p:spTgt spid="617"/>
                                        </p:tgtEl>
                                        <p:attrNameLst>
                                          <p:attrName>style.visibility</p:attrName>
                                        </p:attrNameLst>
                                      </p:cBhvr>
                                      <p:to>
                                        <p:strVal val="visible"/>
                                      </p:to>
                                    </p:set>
                                    <p:animEffect transition="in" filter="fade">
                                      <p:cBhvr>
                                        <p:cTn id="90" dur="1000"/>
                                        <p:tgtEl>
                                          <p:spTgt spid="617"/>
                                        </p:tgtEl>
                                      </p:cBhvr>
                                    </p:animEffect>
                                    <p:anim calcmode="lin" valueType="num">
                                      <p:cBhvr>
                                        <p:cTn id="91" dur="1000" fill="hold"/>
                                        <p:tgtEl>
                                          <p:spTgt spid="617"/>
                                        </p:tgtEl>
                                        <p:attrNameLst>
                                          <p:attrName>ppt_x</p:attrName>
                                        </p:attrNameLst>
                                      </p:cBhvr>
                                      <p:tavLst>
                                        <p:tav tm="0">
                                          <p:val>
                                            <p:strVal val="#ppt_x"/>
                                          </p:val>
                                        </p:tav>
                                        <p:tav tm="100000">
                                          <p:val>
                                            <p:strVal val="#ppt_x"/>
                                          </p:val>
                                        </p:tav>
                                      </p:tavLst>
                                    </p:anim>
                                    <p:anim calcmode="lin" valueType="num">
                                      <p:cBhvr>
                                        <p:cTn id="92" dur="1000" fill="hold"/>
                                        <p:tgtEl>
                                          <p:spTgt spid="617"/>
                                        </p:tgtEl>
                                        <p:attrNameLst>
                                          <p:attrName>ppt_y</p:attrName>
                                        </p:attrNameLst>
                                      </p:cBhvr>
                                      <p:tavLst>
                                        <p:tav tm="0">
                                          <p:val>
                                            <p:strVal val="#ppt_y-.1"/>
                                          </p:val>
                                        </p:tav>
                                        <p:tav tm="100000">
                                          <p:val>
                                            <p:strVal val="#ppt_y"/>
                                          </p:val>
                                        </p:tav>
                                      </p:tavLst>
                                    </p:anim>
                                  </p:childTnLst>
                                </p:cTn>
                              </p:par>
                              <p:par>
                                <p:cTn id="93" presetID="47" presetClass="entr" presetSubtype="0" fill="hold" grpId="0" nodeType="withEffect">
                                  <p:stCondLst>
                                    <p:cond delay="0"/>
                                  </p:stCondLst>
                                  <p:childTnLst>
                                    <p:set>
                                      <p:cBhvr>
                                        <p:cTn id="94" dur="1" fill="hold">
                                          <p:stCondLst>
                                            <p:cond delay="0"/>
                                          </p:stCondLst>
                                        </p:cTn>
                                        <p:tgtEl>
                                          <p:spTgt spid="518"/>
                                        </p:tgtEl>
                                        <p:attrNameLst>
                                          <p:attrName>style.visibility</p:attrName>
                                        </p:attrNameLst>
                                      </p:cBhvr>
                                      <p:to>
                                        <p:strVal val="visible"/>
                                      </p:to>
                                    </p:set>
                                    <p:animEffect transition="in" filter="fade">
                                      <p:cBhvr>
                                        <p:cTn id="95" dur="1000"/>
                                        <p:tgtEl>
                                          <p:spTgt spid="518"/>
                                        </p:tgtEl>
                                      </p:cBhvr>
                                    </p:animEffect>
                                    <p:anim calcmode="lin" valueType="num">
                                      <p:cBhvr>
                                        <p:cTn id="96" dur="1000" fill="hold"/>
                                        <p:tgtEl>
                                          <p:spTgt spid="518"/>
                                        </p:tgtEl>
                                        <p:attrNameLst>
                                          <p:attrName>ppt_x</p:attrName>
                                        </p:attrNameLst>
                                      </p:cBhvr>
                                      <p:tavLst>
                                        <p:tav tm="0">
                                          <p:val>
                                            <p:strVal val="#ppt_x"/>
                                          </p:val>
                                        </p:tav>
                                        <p:tav tm="100000">
                                          <p:val>
                                            <p:strVal val="#ppt_x"/>
                                          </p:val>
                                        </p:tav>
                                      </p:tavLst>
                                    </p:anim>
                                    <p:anim calcmode="lin" valueType="num">
                                      <p:cBhvr>
                                        <p:cTn id="97" dur="1000" fill="hold"/>
                                        <p:tgtEl>
                                          <p:spTgt spid="518"/>
                                        </p:tgtEl>
                                        <p:attrNameLst>
                                          <p:attrName>ppt_y</p:attrName>
                                        </p:attrNameLst>
                                      </p:cBhvr>
                                      <p:tavLst>
                                        <p:tav tm="0">
                                          <p:val>
                                            <p:strVal val="#ppt_y-.1"/>
                                          </p:val>
                                        </p:tav>
                                        <p:tav tm="100000">
                                          <p:val>
                                            <p:strVal val="#ppt_y"/>
                                          </p:val>
                                        </p:tav>
                                      </p:tavLst>
                                    </p:anim>
                                  </p:childTnLst>
                                </p:cTn>
                              </p:par>
                            </p:childTnLst>
                          </p:cTn>
                        </p:par>
                        <p:par>
                          <p:cTn id="98" fill="hold">
                            <p:stCondLst>
                              <p:cond delay="6550"/>
                            </p:stCondLst>
                            <p:childTnLst>
                              <p:par>
                                <p:cTn id="99" presetID="2" presetClass="entr" presetSubtype="1" fill="hold" nodeType="afterEffect">
                                  <p:stCondLst>
                                    <p:cond delay="0"/>
                                  </p:stCondLst>
                                  <p:childTnLst>
                                    <p:set>
                                      <p:cBhvr>
                                        <p:cTn id="100" dur="1" fill="hold">
                                          <p:stCondLst>
                                            <p:cond delay="0"/>
                                          </p:stCondLst>
                                        </p:cTn>
                                        <p:tgtEl>
                                          <p:spTgt spid="618"/>
                                        </p:tgtEl>
                                        <p:attrNameLst>
                                          <p:attrName>style.visibility</p:attrName>
                                        </p:attrNameLst>
                                      </p:cBhvr>
                                      <p:to>
                                        <p:strVal val="visible"/>
                                      </p:to>
                                    </p:set>
                                    <p:anim calcmode="lin" valueType="num">
                                      <p:cBhvr additive="base">
                                        <p:cTn id="101" dur="500" fill="hold"/>
                                        <p:tgtEl>
                                          <p:spTgt spid="618"/>
                                        </p:tgtEl>
                                        <p:attrNameLst>
                                          <p:attrName>ppt_x</p:attrName>
                                        </p:attrNameLst>
                                      </p:cBhvr>
                                      <p:tavLst>
                                        <p:tav tm="0">
                                          <p:val>
                                            <p:strVal val="#ppt_x"/>
                                          </p:val>
                                        </p:tav>
                                        <p:tav tm="100000">
                                          <p:val>
                                            <p:strVal val="#ppt_x"/>
                                          </p:val>
                                        </p:tav>
                                      </p:tavLst>
                                    </p:anim>
                                    <p:anim calcmode="lin" valueType="num">
                                      <p:cBhvr additive="base">
                                        <p:cTn id="102" dur="500" fill="hold"/>
                                        <p:tgtEl>
                                          <p:spTgt spid="618"/>
                                        </p:tgtEl>
                                        <p:attrNameLst>
                                          <p:attrName>ppt_y</p:attrName>
                                        </p:attrNameLst>
                                      </p:cBhvr>
                                      <p:tavLst>
                                        <p:tav tm="0">
                                          <p:val>
                                            <p:strVal val="0-#ppt_h/2"/>
                                          </p:val>
                                        </p:tav>
                                        <p:tav tm="100000">
                                          <p:val>
                                            <p:strVal val="#ppt_y"/>
                                          </p:val>
                                        </p:tav>
                                      </p:tavLst>
                                    </p:anim>
                                  </p:childTnLst>
                                </p:cTn>
                              </p:par>
                            </p:childTnLst>
                          </p:cTn>
                        </p:par>
                        <p:par>
                          <p:cTn id="103" fill="hold">
                            <p:stCondLst>
                              <p:cond delay="7050"/>
                            </p:stCondLst>
                            <p:childTnLst>
                              <p:par>
                                <p:cTn id="104" presetID="10" presetClass="entr" presetSubtype="0" fill="hold" nodeType="afterEffect">
                                  <p:stCondLst>
                                    <p:cond delay="0"/>
                                  </p:stCondLst>
                                  <p:childTnLst>
                                    <p:set>
                                      <p:cBhvr>
                                        <p:cTn id="105" dur="1" fill="hold">
                                          <p:stCondLst>
                                            <p:cond delay="0"/>
                                          </p:stCondLst>
                                        </p:cTn>
                                        <p:tgtEl>
                                          <p:spTgt spid="605"/>
                                        </p:tgtEl>
                                        <p:attrNameLst>
                                          <p:attrName>style.visibility</p:attrName>
                                        </p:attrNameLst>
                                      </p:cBhvr>
                                      <p:to>
                                        <p:strVal val="visible"/>
                                      </p:to>
                                    </p:set>
                                    <p:animEffect transition="in" filter="fade">
                                      <p:cBhvr>
                                        <p:cTn id="106" dur="500"/>
                                        <p:tgtEl>
                                          <p:spTgt spid="60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04"/>
                                        </p:tgtEl>
                                        <p:attrNameLst>
                                          <p:attrName>style.visibility</p:attrName>
                                        </p:attrNameLst>
                                      </p:cBhvr>
                                      <p:to>
                                        <p:strVal val="visible"/>
                                      </p:to>
                                    </p:set>
                                    <p:animEffect transition="in" filter="fade">
                                      <p:cBhvr>
                                        <p:cTn id="109" dur="500"/>
                                        <p:tgtEl>
                                          <p:spTgt spid="604"/>
                                        </p:tgtEl>
                                      </p:cBhvr>
                                    </p:animEffect>
                                  </p:childTnLst>
                                </p:cTn>
                              </p:par>
                            </p:childTnLst>
                          </p:cTn>
                        </p:par>
                        <p:par>
                          <p:cTn id="110" fill="hold">
                            <p:stCondLst>
                              <p:cond delay="7550"/>
                            </p:stCondLst>
                            <p:childTnLst>
                              <p:par>
                                <p:cTn id="111" presetID="10" presetClass="entr" presetSubtype="0" fill="hold" nodeType="afterEffect">
                                  <p:stCondLst>
                                    <p:cond delay="0"/>
                                  </p:stCondLst>
                                  <p:childTnLst>
                                    <p:set>
                                      <p:cBhvr>
                                        <p:cTn id="112" dur="1" fill="hold">
                                          <p:stCondLst>
                                            <p:cond delay="0"/>
                                          </p:stCondLst>
                                        </p:cTn>
                                        <p:tgtEl>
                                          <p:spTgt spid="611"/>
                                        </p:tgtEl>
                                        <p:attrNameLst>
                                          <p:attrName>style.visibility</p:attrName>
                                        </p:attrNameLst>
                                      </p:cBhvr>
                                      <p:to>
                                        <p:strVal val="visible"/>
                                      </p:to>
                                    </p:set>
                                    <p:animEffect transition="in" filter="fade">
                                      <p:cBhvr>
                                        <p:cTn id="113" dur="500"/>
                                        <p:tgtEl>
                                          <p:spTgt spid="611"/>
                                        </p:tgtEl>
                                      </p:cBhvr>
                                    </p:animEffect>
                                  </p:childTnLst>
                                </p:cTn>
                              </p:par>
                              <p:par>
                                <p:cTn id="114" presetID="8" presetClass="emph" presetSubtype="0" fill="hold" nodeType="withEffect">
                                  <p:stCondLst>
                                    <p:cond delay="0"/>
                                  </p:stCondLst>
                                  <p:childTnLst>
                                    <p:animRot by="21600000">
                                      <p:cBhvr>
                                        <p:cTn id="115" dur="1250" fill="hold"/>
                                        <p:tgtEl>
                                          <p:spTgt spid="611"/>
                                        </p:tgtEl>
                                        <p:attrNameLst>
                                          <p:attrName>r</p:attrName>
                                        </p:attrNameLst>
                                      </p:cBhvr>
                                    </p:animRot>
                                  </p:childTnLst>
                                </p:cTn>
                              </p:par>
                              <p:par>
                                <p:cTn id="116" presetID="10" presetClass="entr" presetSubtype="0" fill="hold" grpId="0" nodeType="withEffect">
                                  <p:stCondLst>
                                    <p:cond delay="1000"/>
                                  </p:stCondLst>
                                  <p:childTnLst>
                                    <p:set>
                                      <p:cBhvr>
                                        <p:cTn id="117" dur="1" fill="hold">
                                          <p:stCondLst>
                                            <p:cond delay="0"/>
                                          </p:stCondLst>
                                        </p:cTn>
                                        <p:tgtEl>
                                          <p:spTgt spid="615"/>
                                        </p:tgtEl>
                                        <p:attrNameLst>
                                          <p:attrName>style.visibility</p:attrName>
                                        </p:attrNameLst>
                                      </p:cBhvr>
                                      <p:to>
                                        <p:strVal val="visible"/>
                                      </p:to>
                                    </p:set>
                                    <p:animEffect transition="in" filter="fade">
                                      <p:cBhvr>
                                        <p:cTn id="118" dur="500"/>
                                        <p:tgtEl>
                                          <p:spTgt spid="615"/>
                                        </p:tgtEl>
                                      </p:cBhvr>
                                    </p:animEffect>
                                  </p:childTnLst>
                                </p:cTn>
                              </p:par>
                            </p:childTnLst>
                          </p:cTn>
                        </p:par>
                        <p:par>
                          <p:cTn id="119" fill="hold">
                            <p:stCondLst>
                              <p:cond delay="9050"/>
                            </p:stCondLst>
                            <p:childTnLst>
                              <p:par>
                                <p:cTn id="120" presetID="10" presetClass="entr" presetSubtype="0" fill="hold" nodeType="afterEffect">
                                  <p:stCondLst>
                                    <p:cond delay="0"/>
                                  </p:stCondLst>
                                  <p:childTnLst>
                                    <p:set>
                                      <p:cBhvr>
                                        <p:cTn id="121" dur="1" fill="hold">
                                          <p:stCondLst>
                                            <p:cond delay="0"/>
                                          </p:stCondLst>
                                        </p:cTn>
                                        <p:tgtEl>
                                          <p:spTgt spid="506"/>
                                        </p:tgtEl>
                                        <p:attrNameLst>
                                          <p:attrName>style.visibility</p:attrName>
                                        </p:attrNameLst>
                                      </p:cBhvr>
                                      <p:to>
                                        <p:strVal val="visible"/>
                                      </p:to>
                                    </p:set>
                                    <p:animEffect transition="in" filter="fade">
                                      <p:cBhvr>
                                        <p:cTn id="122" dur="1000"/>
                                        <p:tgtEl>
                                          <p:spTgt spid="506"/>
                                        </p:tgtEl>
                                      </p:cBhvr>
                                    </p:animEffect>
                                  </p:childTnLst>
                                </p:cTn>
                              </p:par>
                              <p:par>
                                <p:cTn id="123" presetID="63" presetClass="path" presetSubtype="0" accel="50000" decel="50000" fill="hold" nodeType="withEffect">
                                  <p:stCondLst>
                                    <p:cond delay="0"/>
                                  </p:stCondLst>
                                  <p:childTnLst>
                                    <p:animMotion origin="layout" path="M -0.09766 4.44444E-6 L 3.95833E-6 4.44444E-6 " pathEditMode="relative" rAng="0" ptsTypes="AA">
                                      <p:cBhvr>
                                        <p:cTn id="124" dur="1500" fill="hold"/>
                                        <p:tgtEl>
                                          <p:spTgt spid="506"/>
                                        </p:tgtEl>
                                        <p:attrNameLst>
                                          <p:attrName>ppt_x</p:attrName>
                                          <p:attrName>ppt_y</p:attrName>
                                        </p:attrNameLst>
                                      </p:cBhvr>
                                      <p:rCtr x="4883" y="0"/>
                                    </p:animMotion>
                                  </p:childTnLst>
                                </p:cTn>
                              </p:par>
                              <p:par>
                                <p:cTn id="125" presetID="10" presetClass="entr" presetSubtype="0" fill="hold" grpId="0" nodeType="withEffect">
                                  <p:stCondLst>
                                    <p:cond delay="1000"/>
                                  </p:stCondLst>
                                  <p:childTnLst>
                                    <p:set>
                                      <p:cBhvr>
                                        <p:cTn id="126" dur="1" fill="hold">
                                          <p:stCondLst>
                                            <p:cond delay="0"/>
                                          </p:stCondLst>
                                        </p:cTn>
                                        <p:tgtEl>
                                          <p:spTgt spid="636"/>
                                        </p:tgtEl>
                                        <p:attrNameLst>
                                          <p:attrName>style.visibility</p:attrName>
                                        </p:attrNameLst>
                                      </p:cBhvr>
                                      <p:to>
                                        <p:strVal val="visible"/>
                                      </p:to>
                                    </p:set>
                                    <p:animEffect transition="in" filter="fade">
                                      <p:cBhvr>
                                        <p:cTn id="127" dur="500"/>
                                        <p:tgtEl>
                                          <p:spTgt spid="636"/>
                                        </p:tgtEl>
                                      </p:cBhvr>
                                    </p:animEffect>
                                  </p:childTnLst>
                                </p:cTn>
                              </p:par>
                            </p:childTnLst>
                          </p:cTn>
                        </p:par>
                        <p:par>
                          <p:cTn id="128" fill="hold">
                            <p:stCondLst>
                              <p:cond delay="10550"/>
                            </p:stCondLst>
                            <p:childTnLst>
                              <p:par>
                                <p:cTn id="129" presetID="22" presetClass="entr" presetSubtype="8" fill="hold" grpId="0" nodeType="afterEffect">
                                  <p:stCondLst>
                                    <p:cond delay="0"/>
                                  </p:stCondLst>
                                  <p:childTnLst>
                                    <p:set>
                                      <p:cBhvr>
                                        <p:cTn id="130" dur="1" fill="hold">
                                          <p:stCondLst>
                                            <p:cond delay="0"/>
                                          </p:stCondLst>
                                        </p:cTn>
                                        <p:tgtEl>
                                          <p:spTgt spid="444"/>
                                        </p:tgtEl>
                                        <p:attrNameLst>
                                          <p:attrName>style.visibility</p:attrName>
                                        </p:attrNameLst>
                                      </p:cBhvr>
                                      <p:to>
                                        <p:strVal val="visible"/>
                                      </p:to>
                                    </p:set>
                                    <p:animEffect transition="in" filter="wipe(left)">
                                      <p:cBhvr>
                                        <p:cTn id="131" dur="500"/>
                                        <p:tgtEl>
                                          <p:spTgt spid="444"/>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445"/>
                                        </p:tgtEl>
                                        <p:attrNameLst>
                                          <p:attrName>style.visibility</p:attrName>
                                        </p:attrNameLst>
                                      </p:cBhvr>
                                      <p:to>
                                        <p:strVal val="visible"/>
                                      </p:to>
                                    </p:set>
                                    <p:animEffect transition="in" filter="wipe(left)">
                                      <p:cBhvr>
                                        <p:cTn id="134" dur="500"/>
                                        <p:tgtEl>
                                          <p:spTgt spid="445"/>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637"/>
                                        </p:tgtEl>
                                        <p:attrNameLst>
                                          <p:attrName>style.visibility</p:attrName>
                                        </p:attrNameLst>
                                      </p:cBhvr>
                                      <p:to>
                                        <p:strVal val="visible"/>
                                      </p:to>
                                    </p:set>
                                    <p:animEffect transition="in" filter="wipe(left)">
                                      <p:cBhvr>
                                        <p:cTn id="137" dur="500"/>
                                        <p:tgtEl>
                                          <p:spTgt spid="637"/>
                                        </p:tgtEl>
                                      </p:cBhvr>
                                    </p:animEffect>
                                  </p:childTnLst>
                                </p:cTn>
                              </p:par>
                              <p:par>
                                <p:cTn id="138" presetID="21" presetClass="entr" presetSubtype="8" fill="hold" grpId="0" nodeType="withEffect">
                                  <p:stCondLst>
                                    <p:cond delay="0"/>
                                  </p:stCondLst>
                                  <p:childTnLst>
                                    <p:set>
                                      <p:cBhvr>
                                        <p:cTn id="139" dur="1" fill="hold">
                                          <p:stCondLst>
                                            <p:cond delay="0"/>
                                          </p:stCondLst>
                                        </p:cTn>
                                        <p:tgtEl>
                                          <p:spTgt spid="616"/>
                                        </p:tgtEl>
                                        <p:attrNameLst>
                                          <p:attrName>style.visibility</p:attrName>
                                        </p:attrNameLst>
                                      </p:cBhvr>
                                      <p:to>
                                        <p:strVal val="visible"/>
                                      </p:to>
                                    </p:set>
                                    <p:animEffect transition="in" filter="wheel(8)">
                                      <p:cBhvr>
                                        <p:cTn id="140" dur="500"/>
                                        <p:tgtEl>
                                          <p:spTgt spid="616"/>
                                        </p:tgtEl>
                                      </p:cBhvr>
                                    </p:animEffect>
                                  </p:childTnLst>
                                </p:cTn>
                              </p:par>
                              <p:par>
                                <p:cTn id="141" presetID="8" presetClass="emph" presetSubtype="0" fill="hold" grpId="1" nodeType="withEffect">
                                  <p:stCondLst>
                                    <p:cond delay="0"/>
                                  </p:stCondLst>
                                  <p:childTnLst>
                                    <p:animRot by="21600000">
                                      <p:cBhvr>
                                        <p:cTn id="142" dur="3000" fill="hold"/>
                                        <p:tgtEl>
                                          <p:spTgt spid="616"/>
                                        </p:tgtEl>
                                        <p:attrNameLst>
                                          <p:attrName>r</p:attrName>
                                        </p:attrNameLst>
                                      </p:cBhvr>
                                    </p:animRot>
                                  </p:childTnLst>
                                </p:cTn>
                              </p:par>
                              <p:par>
                                <p:cTn id="143" presetID="10" presetClass="entr" presetSubtype="0" fill="hold" grpId="0" nodeType="withEffect">
                                  <p:stCondLst>
                                    <p:cond delay="0"/>
                                  </p:stCondLst>
                                  <p:childTnLst>
                                    <p:set>
                                      <p:cBhvr>
                                        <p:cTn id="144" dur="1" fill="hold">
                                          <p:stCondLst>
                                            <p:cond delay="0"/>
                                          </p:stCondLst>
                                        </p:cTn>
                                        <p:tgtEl>
                                          <p:spTgt spid="479"/>
                                        </p:tgtEl>
                                        <p:attrNameLst>
                                          <p:attrName>style.visibility</p:attrName>
                                        </p:attrNameLst>
                                      </p:cBhvr>
                                      <p:to>
                                        <p:strVal val="visible"/>
                                      </p:to>
                                    </p:set>
                                    <p:animEffect transition="in" filter="fade">
                                      <p:cBhvr>
                                        <p:cTn id="145" dur="500"/>
                                        <p:tgtEl>
                                          <p:spTgt spid="479"/>
                                        </p:tgtEl>
                                      </p:cBhvr>
                                    </p:animEffect>
                                  </p:childTnLst>
                                </p:cTn>
                              </p:par>
                              <p:par>
                                <p:cTn id="146" presetID="10" presetClass="entr" presetSubtype="0" fill="hold" nodeType="withEffect">
                                  <p:stCondLst>
                                    <p:cond delay="500"/>
                                  </p:stCondLst>
                                  <p:childTnLst>
                                    <p:set>
                                      <p:cBhvr>
                                        <p:cTn id="147" dur="1" fill="hold">
                                          <p:stCondLst>
                                            <p:cond delay="0"/>
                                          </p:stCondLst>
                                        </p:cTn>
                                        <p:tgtEl>
                                          <p:spTgt spid="333"/>
                                        </p:tgtEl>
                                        <p:attrNameLst>
                                          <p:attrName>style.visibility</p:attrName>
                                        </p:attrNameLst>
                                      </p:cBhvr>
                                      <p:to>
                                        <p:strVal val="visible"/>
                                      </p:to>
                                    </p:set>
                                    <p:animEffect transition="in" filter="fade">
                                      <p:cBhvr>
                                        <p:cTn id="148" dur="250"/>
                                        <p:tgtEl>
                                          <p:spTgt spid="333"/>
                                        </p:tgtEl>
                                      </p:cBhvr>
                                    </p:animEffect>
                                  </p:childTnLst>
                                </p:cTn>
                              </p:par>
                              <p:par>
                                <p:cTn id="149" presetID="10" presetClass="entr" presetSubtype="0" fill="hold" grpId="0" nodeType="withEffect">
                                  <p:stCondLst>
                                    <p:cond delay="500"/>
                                  </p:stCondLst>
                                  <p:childTnLst>
                                    <p:set>
                                      <p:cBhvr>
                                        <p:cTn id="150" dur="1" fill="hold">
                                          <p:stCondLst>
                                            <p:cond delay="0"/>
                                          </p:stCondLst>
                                        </p:cTn>
                                        <p:tgtEl>
                                          <p:spTgt spid="452"/>
                                        </p:tgtEl>
                                        <p:attrNameLst>
                                          <p:attrName>style.visibility</p:attrName>
                                        </p:attrNameLst>
                                      </p:cBhvr>
                                      <p:to>
                                        <p:strVal val="visible"/>
                                      </p:to>
                                    </p:set>
                                    <p:animEffect transition="in" filter="fade">
                                      <p:cBhvr>
                                        <p:cTn id="151" dur="250"/>
                                        <p:tgtEl>
                                          <p:spTgt spid="452"/>
                                        </p:tgtEl>
                                      </p:cBhvr>
                                    </p:animEffect>
                                  </p:childTnLst>
                                </p:cTn>
                              </p:par>
                              <p:par>
                                <p:cTn id="152" presetID="10" presetClass="entr" presetSubtype="0" fill="hold" nodeType="withEffect">
                                  <p:stCondLst>
                                    <p:cond delay="500"/>
                                  </p:stCondLst>
                                  <p:childTnLst>
                                    <p:set>
                                      <p:cBhvr>
                                        <p:cTn id="153" dur="1" fill="hold">
                                          <p:stCondLst>
                                            <p:cond delay="0"/>
                                          </p:stCondLst>
                                        </p:cTn>
                                        <p:tgtEl>
                                          <p:spTgt spid="471"/>
                                        </p:tgtEl>
                                        <p:attrNameLst>
                                          <p:attrName>style.visibility</p:attrName>
                                        </p:attrNameLst>
                                      </p:cBhvr>
                                      <p:to>
                                        <p:strVal val="visible"/>
                                      </p:to>
                                    </p:set>
                                    <p:animEffect transition="in" filter="fade">
                                      <p:cBhvr>
                                        <p:cTn id="154" dur="250"/>
                                        <p:tgtEl>
                                          <p:spTgt spid="471"/>
                                        </p:tgtEl>
                                      </p:cBhvr>
                                    </p:animEffect>
                                  </p:childTnLst>
                                </p:cTn>
                              </p:par>
                              <p:par>
                                <p:cTn id="155" presetID="10" presetClass="entr" presetSubtype="0" fill="hold" grpId="0" nodeType="withEffect">
                                  <p:stCondLst>
                                    <p:cond delay="500"/>
                                  </p:stCondLst>
                                  <p:childTnLst>
                                    <p:set>
                                      <p:cBhvr>
                                        <p:cTn id="156" dur="1" fill="hold">
                                          <p:stCondLst>
                                            <p:cond delay="0"/>
                                          </p:stCondLst>
                                        </p:cTn>
                                        <p:tgtEl>
                                          <p:spTgt spid="470"/>
                                        </p:tgtEl>
                                        <p:attrNameLst>
                                          <p:attrName>style.visibility</p:attrName>
                                        </p:attrNameLst>
                                      </p:cBhvr>
                                      <p:to>
                                        <p:strVal val="visible"/>
                                      </p:to>
                                    </p:set>
                                    <p:animEffect transition="in" filter="fade">
                                      <p:cBhvr>
                                        <p:cTn id="157" dur="250"/>
                                        <p:tgtEl>
                                          <p:spTgt spid="470"/>
                                        </p:tgtEl>
                                      </p:cBhvr>
                                    </p:animEffect>
                                  </p:childTnLst>
                                </p:cTn>
                              </p:par>
                              <p:par>
                                <p:cTn id="158" presetID="10" presetClass="entr" presetSubtype="0" fill="hold" nodeType="withEffect">
                                  <p:stCondLst>
                                    <p:cond delay="750"/>
                                  </p:stCondLst>
                                  <p:childTnLst>
                                    <p:set>
                                      <p:cBhvr>
                                        <p:cTn id="159" dur="1" fill="hold">
                                          <p:stCondLst>
                                            <p:cond delay="0"/>
                                          </p:stCondLst>
                                        </p:cTn>
                                        <p:tgtEl>
                                          <p:spTgt spid="447"/>
                                        </p:tgtEl>
                                        <p:attrNameLst>
                                          <p:attrName>style.visibility</p:attrName>
                                        </p:attrNameLst>
                                      </p:cBhvr>
                                      <p:to>
                                        <p:strVal val="visible"/>
                                      </p:to>
                                    </p:set>
                                    <p:animEffect transition="in" filter="fade">
                                      <p:cBhvr>
                                        <p:cTn id="160" dur="250"/>
                                        <p:tgtEl>
                                          <p:spTgt spid="447"/>
                                        </p:tgtEl>
                                      </p:cBhvr>
                                    </p:animEffect>
                                  </p:childTnLst>
                                </p:cTn>
                              </p:par>
                              <p:par>
                                <p:cTn id="161" presetID="10" presetClass="entr" presetSubtype="0" fill="hold" grpId="0" nodeType="withEffect">
                                  <p:stCondLst>
                                    <p:cond delay="750"/>
                                  </p:stCondLst>
                                  <p:childTnLst>
                                    <p:set>
                                      <p:cBhvr>
                                        <p:cTn id="162" dur="1" fill="hold">
                                          <p:stCondLst>
                                            <p:cond delay="0"/>
                                          </p:stCondLst>
                                        </p:cTn>
                                        <p:tgtEl>
                                          <p:spTgt spid="446"/>
                                        </p:tgtEl>
                                        <p:attrNameLst>
                                          <p:attrName>style.visibility</p:attrName>
                                        </p:attrNameLst>
                                      </p:cBhvr>
                                      <p:to>
                                        <p:strVal val="visible"/>
                                      </p:to>
                                    </p:set>
                                    <p:animEffect transition="in" filter="fade">
                                      <p:cBhvr>
                                        <p:cTn id="163" dur="250"/>
                                        <p:tgtEl>
                                          <p:spTgt spid="446"/>
                                        </p:tgtEl>
                                      </p:cBhvr>
                                    </p:animEffect>
                                  </p:childTnLst>
                                </p:cTn>
                              </p:par>
                              <p:par>
                                <p:cTn id="164" presetID="10" presetClass="entr" presetSubtype="0" fill="hold" nodeType="withEffect">
                                  <p:stCondLst>
                                    <p:cond delay="1000"/>
                                  </p:stCondLst>
                                  <p:childTnLst>
                                    <p:set>
                                      <p:cBhvr>
                                        <p:cTn id="165" dur="1" fill="hold">
                                          <p:stCondLst>
                                            <p:cond delay="0"/>
                                          </p:stCondLst>
                                        </p:cTn>
                                        <p:tgtEl>
                                          <p:spTgt spid="460"/>
                                        </p:tgtEl>
                                        <p:attrNameLst>
                                          <p:attrName>style.visibility</p:attrName>
                                        </p:attrNameLst>
                                      </p:cBhvr>
                                      <p:to>
                                        <p:strVal val="visible"/>
                                      </p:to>
                                    </p:set>
                                    <p:animEffect transition="in" filter="fade">
                                      <p:cBhvr>
                                        <p:cTn id="166" dur="250"/>
                                        <p:tgtEl>
                                          <p:spTgt spid="460"/>
                                        </p:tgtEl>
                                      </p:cBhvr>
                                    </p:animEffect>
                                  </p:childTnLst>
                                </p:cTn>
                              </p:par>
                              <p:par>
                                <p:cTn id="167" presetID="10" presetClass="entr" presetSubtype="0" fill="hold" grpId="0" nodeType="withEffect">
                                  <p:stCondLst>
                                    <p:cond delay="1000"/>
                                  </p:stCondLst>
                                  <p:childTnLst>
                                    <p:set>
                                      <p:cBhvr>
                                        <p:cTn id="168" dur="1" fill="hold">
                                          <p:stCondLst>
                                            <p:cond delay="0"/>
                                          </p:stCondLst>
                                        </p:cTn>
                                        <p:tgtEl>
                                          <p:spTgt spid="459"/>
                                        </p:tgtEl>
                                        <p:attrNameLst>
                                          <p:attrName>style.visibility</p:attrName>
                                        </p:attrNameLst>
                                      </p:cBhvr>
                                      <p:to>
                                        <p:strVal val="visible"/>
                                      </p:to>
                                    </p:set>
                                    <p:animEffect transition="in" filter="fade">
                                      <p:cBhvr>
                                        <p:cTn id="169" dur="250"/>
                                        <p:tgtEl>
                                          <p:spTgt spid="459"/>
                                        </p:tgtEl>
                                      </p:cBhvr>
                                    </p:animEffect>
                                  </p:childTnLst>
                                </p:cTn>
                              </p:par>
                              <p:par>
                                <p:cTn id="170" presetID="10" presetClass="entr" presetSubtype="0" fill="hold" nodeType="withEffect">
                                  <p:stCondLst>
                                    <p:cond delay="1250"/>
                                  </p:stCondLst>
                                  <p:childTnLst>
                                    <p:set>
                                      <p:cBhvr>
                                        <p:cTn id="171" dur="1" fill="hold">
                                          <p:stCondLst>
                                            <p:cond delay="0"/>
                                          </p:stCondLst>
                                        </p:cTn>
                                        <p:tgtEl>
                                          <p:spTgt spid="454"/>
                                        </p:tgtEl>
                                        <p:attrNameLst>
                                          <p:attrName>style.visibility</p:attrName>
                                        </p:attrNameLst>
                                      </p:cBhvr>
                                      <p:to>
                                        <p:strVal val="visible"/>
                                      </p:to>
                                    </p:set>
                                    <p:animEffect transition="in" filter="fade">
                                      <p:cBhvr>
                                        <p:cTn id="172" dur="250"/>
                                        <p:tgtEl>
                                          <p:spTgt spid="454"/>
                                        </p:tgtEl>
                                      </p:cBhvr>
                                    </p:animEffect>
                                  </p:childTnLst>
                                </p:cTn>
                              </p:par>
                              <p:par>
                                <p:cTn id="173" presetID="10" presetClass="entr" presetSubtype="0" fill="hold" grpId="0" nodeType="withEffect">
                                  <p:stCondLst>
                                    <p:cond delay="1250"/>
                                  </p:stCondLst>
                                  <p:childTnLst>
                                    <p:set>
                                      <p:cBhvr>
                                        <p:cTn id="174" dur="1" fill="hold">
                                          <p:stCondLst>
                                            <p:cond delay="0"/>
                                          </p:stCondLst>
                                        </p:cTn>
                                        <p:tgtEl>
                                          <p:spTgt spid="453"/>
                                        </p:tgtEl>
                                        <p:attrNameLst>
                                          <p:attrName>style.visibility</p:attrName>
                                        </p:attrNameLst>
                                      </p:cBhvr>
                                      <p:to>
                                        <p:strVal val="visible"/>
                                      </p:to>
                                    </p:set>
                                    <p:animEffect transition="in" filter="fade">
                                      <p:cBhvr>
                                        <p:cTn id="175" dur="250"/>
                                        <p:tgtEl>
                                          <p:spTgt spid="453"/>
                                        </p:tgtEl>
                                      </p:cBhvr>
                                    </p:animEffect>
                                  </p:childTnLst>
                                </p:cTn>
                              </p:par>
                            </p:childTnLst>
                          </p:cTn>
                        </p:par>
                        <p:par>
                          <p:cTn id="176" fill="hold">
                            <p:stCondLst>
                              <p:cond delay="13550"/>
                            </p:stCondLst>
                            <p:childTnLst>
                              <p:par>
                                <p:cTn id="177" presetID="10" presetClass="entr" presetSubtype="0" fill="hold" nodeType="afterEffect">
                                  <p:stCondLst>
                                    <p:cond delay="0"/>
                                  </p:stCondLst>
                                  <p:childTnLst>
                                    <p:set>
                                      <p:cBhvr>
                                        <p:cTn id="178" dur="1" fill="hold">
                                          <p:stCondLst>
                                            <p:cond delay="0"/>
                                          </p:stCondLst>
                                        </p:cTn>
                                        <p:tgtEl>
                                          <p:spTgt spid="638"/>
                                        </p:tgtEl>
                                        <p:attrNameLst>
                                          <p:attrName>style.visibility</p:attrName>
                                        </p:attrNameLst>
                                      </p:cBhvr>
                                      <p:to>
                                        <p:strVal val="visible"/>
                                      </p:to>
                                    </p:set>
                                    <p:animEffect transition="in" filter="fade">
                                      <p:cBhvr>
                                        <p:cTn id="179" dur="500"/>
                                        <p:tgtEl>
                                          <p:spTgt spid="638"/>
                                        </p:tgtEl>
                                      </p:cBhvr>
                                    </p:animEffect>
                                  </p:childTnLst>
                                </p:cTn>
                              </p:par>
                              <p:par>
                                <p:cTn id="180" presetID="10" presetClass="entr" presetSubtype="0" fill="hold" nodeType="withEffect">
                                  <p:stCondLst>
                                    <p:cond delay="0"/>
                                  </p:stCondLst>
                                  <p:childTnLst>
                                    <p:set>
                                      <p:cBhvr>
                                        <p:cTn id="181" dur="1" fill="hold">
                                          <p:stCondLst>
                                            <p:cond delay="0"/>
                                          </p:stCondLst>
                                        </p:cTn>
                                        <p:tgtEl>
                                          <p:spTgt spid="346"/>
                                        </p:tgtEl>
                                        <p:attrNameLst>
                                          <p:attrName>style.visibility</p:attrName>
                                        </p:attrNameLst>
                                      </p:cBhvr>
                                      <p:to>
                                        <p:strVal val="visible"/>
                                      </p:to>
                                    </p:set>
                                    <p:animEffect transition="in" filter="fade">
                                      <p:cBhvr>
                                        <p:cTn id="182" dur="500"/>
                                        <p:tgtEl>
                                          <p:spTgt spid="346"/>
                                        </p:tgtEl>
                                      </p:cBhvr>
                                    </p:animEffect>
                                  </p:childTnLst>
                                </p:cTn>
                              </p:par>
                              <p:par>
                                <p:cTn id="183" presetID="22" presetClass="entr" presetSubtype="8" fill="hold" grpId="0" nodeType="withEffect">
                                  <p:stCondLst>
                                    <p:cond delay="0"/>
                                  </p:stCondLst>
                                  <p:childTnLst>
                                    <p:set>
                                      <p:cBhvr>
                                        <p:cTn id="184" dur="1" fill="hold">
                                          <p:stCondLst>
                                            <p:cond delay="0"/>
                                          </p:stCondLst>
                                        </p:cTn>
                                        <p:tgtEl>
                                          <p:spTgt spid="328"/>
                                        </p:tgtEl>
                                        <p:attrNameLst>
                                          <p:attrName>style.visibility</p:attrName>
                                        </p:attrNameLst>
                                      </p:cBhvr>
                                      <p:to>
                                        <p:strVal val="visible"/>
                                      </p:to>
                                    </p:set>
                                    <p:animEffect transition="in" filter="wipe(left)">
                                      <p:cBhvr>
                                        <p:cTn id="185" dur="500"/>
                                        <p:tgtEl>
                                          <p:spTgt spid="328"/>
                                        </p:tgtEl>
                                      </p:cBhvr>
                                    </p:animEffect>
                                  </p:childTnLst>
                                </p:cTn>
                              </p:par>
                            </p:childTnLst>
                          </p:cTn>
                        </p:par>
                        <p:par>
                          <p:cTn id="186" fill="hold">
                            <p:stCondLst>
                              <p:cond delay="14050"/>
                            </p:stCondLst>
                            <p:childTnLst>
                              <p:par>
                                <p:cTn id="187" presetID="10" presetClass="entr" presetSubtype="0" fill="hold" nodeType="afterEffect">
                                  <p:stCondLst>
                                    <p:cond delay="0"/>
                                  </p:stCondLst>
                                  <p:childTnLst>
                                    <p:set>
                                      <p:cBhvr>
                                        <p:cTn id="188" dur="1" fill="hold">
                                          <p:stCondLst>
                                            <p:cond delay="0"/>
                                          </p:stCondLst>
                                        </p:cTn>
                                        <p:tgtEl>
                                          <p:spTgt spid="386"/>
                                        </p:tgtEl>
                                        <p:attrNameLst>
                                          <p:attrName>style.visibility</p:attrName>
                                        </p:attrNameLst>
                                      </p:cBhvr>
                                      <p:to>
                                        <p:strVal val="visible"/>
                                      </p:to>
                                    </p:set>
                                    <p:animEffect transition="in" filter="fade">
                                      <p:cBhvr>
                                        <p:cTn id="189" dur="500"/>
                                        <p:tgtEl>
                                          <p:spTgt spid="386"/>
                                        </p:tgtEl>
                                      </p:cBhvr>
                                    </p:animEffect>
                                  </p:childTnLst>
                                </p:cTn>
                              </p:par>
                              <p:par>
                                <p:cTn id="190" presetID="10" presetClass="entr" presetSubtype="0" fill="hold" nodeType="withEffect">
                                  <p:stCondLst>
                                    <p:cond delay="0"/>
                                  </p:stCondLst>
                                  <p:childTnLst>
                                    <p:set>
                                      <p:cBhvr>
                                        <p:cTn id="191" dur="1" fill="hold">
                                          <p:stCondLst>
                                            <p:cond delay="0"/>
                                          </p:stCondLst>
                                        </p:cTn>
                                        <p:tgtEl>
                                          <p:spTgt spid="4"/>
                                        </p:tgtEl>
                                        <p:attrNameLst>
                                          <p:attrName>style.visibility</p:attrName>
                                        </p:attrNameLst>
                                      </p:cBhvr>
                                      <p:to>
                                        <p:strVal val="visible"/>
                                      </p:to>
                                    </p:set>
                                    <p:animEffect transition="in" filter="fade">
                                      <p:cBhvr>
                                        <p:cTn id="19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animBg="1"/>
      <p:bldP spid="329" grpId="0" animBg="1"/>
      <p:bldP spid="330" grpId="0" animBg="1"/>
      <p:bldP spid="331" grpId="0" animBg="1"/>
      <p:bldP spid="332" grpId="0" animBg="1"/>
      <p:bldP spid="444" grpId="0" animBg="1"/>
      <p:bldP spid="445" grpId="0" animBg="1"/>
      <p:bldP spid="446" grpId="0"/>
      <p:bldP spid="452" grpId="0"/>
      <p:bldP spid="453" grpId="0"/>
      <p:bldP spid="459" grpId="0"/>
      <p:bldP spid="470" grpId="0"/>
      <p:bldP spid="479" grpId="0"/>
      <p:bldP spid="480" grpId="0" animBg="1"/>
      <p:bldP spid="505" grpId="0" animBg="1"/>
      <p:bldP spid="518" grpId="0" animBg="1"/>
      <p:bldP spid="519" grpId="0"/>
      <p:bldP spid="520" grpId="0"/>
      <p:bldP spid="521" grpId="0"/>
      <p:bldP spid="522" grpId="0"/>
      <p:bldP spid="530" grpId="0"/>
      <p:bldP spid="604" grpId="0"/>
      <p:bldP spid="615" grpId="0"/>
      <p:bldP spid="616" grpId="0" animBg="1"/>
      <p:bldP spid="616" grpId="1" animBg="1"/>
      <p:bldP spid="617" grpId="0" animBg="1"/>
      <p:bldP spid="636" grpId="0"/>
      <p:bldP spid="63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BC529E-0E3A-4304-ACAF-EFAD8AB94759}"/>
              </a:ext>
            </a:extLst>
          </p:cNvPr>
          <p:cNvSpPr>
            <a:spLocks noGrp="1"/>
          </p:cNvSpPr>
          <p:nvPr>
            <p:ph type="title"/>
          </p:nvPr>
        </p:nvSpPr>
        <p:spPr>
          <a:xfrm>
            <a:off x="831850" y="2715816"/>
            <a:ext cx="10515600" cy="1846659"/>
          </a:xfrm>
        </p:spPr>
        <p:txBody>
          <a:bodyPr/>
          <a:lstStyle/>
          <a:p>
            <a:r>
              <a:rPr lang="en-US"/>
              <a:t>Modern Authorization Foundation</a:t>
            </a:r>
          </a:p>
        </p:txBody>
      </p:sp>
      <p:sp>
        <p:nvSpPr>
          <p:cNvPr id="2" name="Text Placeholder 1">
            <a:extLst>
              <a:ext uri="{FF2B5EF4-FFF2-40B4-BE49-F238E27FC236}">
                <a16:creationId xmlns:a16="http://schemas.microsoft.com/office/drawing/2014/main" id="{09BA89DC-975D-4BD3-9069-628170A789CE}"/>
              </a:ext>
            </a:extLst>
          </p:cNvPr>
          <p:cNvSpPr>
            <a:spLocks noGrp="1"/>
          </p:cNvSpPr>
          <p:nvPr>
            <p:ph type="body" idx="1"/>
          </p:nvPr>
        </p:nvSpPr>
        <p:spPr>
          <a:xfrm>
            <a:off x="831850" y="4589463"/>
            <a:ext cx="10515600" cy="369332"/>
          </a:xfrm>
        </p:spPr>
        <p:txBody>
          <a:bodyPr/>
          <a:lstStyle/>
          <a:p>
            <a:r>
              <a:rPr lang="en-US" dirty="0"/>
              <a:t>We will start at 4 minutes after the hour</a:t>
            </a:r>
          </a:p>
        </p:txBody>
      </p:sp>
    </p:spTree>
    <p:extLst>
      <p:ext uri="{BB962C8B-B14F-4D97-AF65-F5344CB8AC3E}">
        <p14:creationId xmlns:p14="http://schemas.microsoft.com/office/powerpoint/2010/main" val="2783456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0BE7CB-807B-4858-BFBD-58ACFDA0A5B3}"/>
              </a:ext>
            </a:extLst>
          </p:cNvPr>
          <p:cNvSpPr>
            <a:spLocks noGrp="1"/>
          </p:cNvSpPr>
          <p:nvPr>
            <p:ph type="title"/>
          </p:nvPr>
        </p:nvSpPr>
        <p:spPr/>
        <p:txBody>
          <a:bodyPr/>
          <a:lstStyle/>
          <a:p>
            <a:r>
              <a:rPr lang="en-US" dirty="0"/>
              <a:t>Before we get started</a:t>
            </a:r>
          </a:p>
        </p:txBody>
      </p:sp>
      <p:sp>
        <p:nvSpPr>
          <p:cNvPr id="6" name="Text Placeholder 5">
            <a:extLst>
              <a:ext uri="{FF2B5EF4-FFF2-40B4-BE49-F238E27FC236}">
                <a16:creationId xmlns:a16="http://schemas.microsoft.com/office/drawing/2014/main" id="{56991CE7-89FA-4CED-B7B9-C325D284F265}"/>
              </a:ext>
            </a:extLst>
          </p:cNvPr>
          <p:cNvSpPr>
            <a:spLocks noGrp="1"/>
          </p:cNvSpPr>
          <p:nvPr>
            <p:ph type="body" sz="quarter" idx="10"/>
          </p:nvPr>
        </p:nvSpPr>
        <p:spPr>
          <a:xfrm>
            <a:off x="584200" y="1435497"/>
            <a:ext cx="11018520" cy="2499146"/>
          </a:xfrm>
        </p:spPr>
        <p:txBody>
          <a:bodyPr/>
          <a:lstStyle/>
          <a:p>
            <a:r>
              <a:rPr lang="en-US" dirty="0"/>
              <a:t>We are recording the sessions</a:t>
            </a:r>
          </a:p>
          <a:p>
            <a:r>
              <a:rPr lang="en-US" dirty="0"/>
              <a:t>Please mute your microphone</a:t>
            </a:r>
          </a:p>
          <a:p>
            <a:r>
              <a:rPr lang="en-US" dirty="0"/>
              <a:t>Please type your questions and comments into the chat</a:t>
            </a:r>
          </a:p>
          <a:p>
            <a:r>
              <a:rPr lang="en-US" dirty="0"/>
              <a:t>You can also come mute to ask a question or make a comment</a:t>
            </a:r>
          </a:p>
          <a:p>
            <a:r>
              <a:rPr lang="en-US" dirty="0"/>
              <a:t>Raise your hand in Teams, but this is harder for the presenter to see. </a:t>
            </a:r>
          </a:p>
        </p:txBody>
      </p:sp>
    </p:spTree>
    <p:extLst>
      <p:ext uri="{BB962C8B-B14F-4D97-AF65-F5344CB8AC3E}">
        <p14:creationId xmlns:p14="http://schemas.microsoft.com/office/powerpoint/2010/main" val="600029394"/>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90DDA0-F656-4888-81D9-3D176FCAC6A0}"/>
              </a:ext>
            </a:extLst>
          </p:cNvPr>
          <p:cNvSpPr>
            <a:spLocks noGrp="1"/>
          </p:cNvSpPr>
          <p:nvPr>
            <p:ph type="title"/>
          </p:nvPr>
        </p:nvSpPr>
        <p:spPr/>
        <p:txBody>
          <a:bodyPr/>
          <a:lstStyle/>
          <a:p>
            <a:r>
              <a:rPr lang="en-US"/>
              <a:t>Authorization</a:t>
            </a:r>
          </a:p>
        </p:txBody>
      </p:sp>
      <p:sp>
        <p:nvSpPr>
          <p:cNvPr id="5" name="Content Placeholder 4">
            <a:extLst>
              <a:ext uri="{FF2B5EF4-FFF2-40B4-BE49-F238E27FC236}">
                <a16:creationId xmlns:a16="http://schemas.microsoft.com/office/drawing/2014/main" id="{23EC3494-7375-4031-9E09-4CB68019C665}"/>
              </a:ext>
            </a:extLst>
          </p:cNvPr>
          <p:cNvSpPr>
            <a:spLocks noGrp="1"/>
          </p:cNvSpPr>
          <p:nvPr>
            <p:ph type="body" sz="quarter" idx="10"/>
          </p:nvPr>
        </p:nvSpPr>
        <p:spPr/>
        <p:txBody>
          <a:bodyPr/>
          <a:lstStyle/>
          <a:p>
            <a:r>
              <a:rPr lang="en-US"/>
              <a:t>Connect users to apps with Authentication</a:t>
            </a:r>
          </a:p>
          <a:p>
            <a:pPr lvl="1"/>
            <a:r>
              <a:rPr lang="en-US"/>
              <a:t>User proves their Identity to Microsoft Identity</a:t>
            </a:r>
          </a:p>
          <a:p>
            <a:r>
              <a:rPr lang="en-US"/>
              <a:t>Applications need Authorization to be allowed to call APIs</a:t>
            </a:r>
          </a:p>
        </p:txBody>
      </p:sp>
    </p:spTree>
    <p:extLst>
      <p:ext uri="{BB962C8B-B14F-4D97-AF65-F5344CB8AC3E}">
        <p14:creationId xmlns:p14="http://schemas.microsoft.com/office/powerpoint/2010/main" val="24499663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74226-F3A3-4A18-8BB3-66243643E10A}"/>
              </a:ext>
            </a:extLst>
          </p:cNvPr>
          <p:cNvSpPr>
            <a:spLocks noGrp="1"/>
          </p:cNvSpPr>
          <p:nvPr>
            <p:ph type="title"/>
          </p:nvPr>
        </p:nvSpPr>
        <p:spPr/>
        <p:txBody>
          <a:bodyPr/>
          <a:lstStyle/>
          <a:p>
            <a:r>
              <a:rPr lang="en-US"/>
              <a:t>APIs often have many operations</a:t>
            </a:r>
          </a:p>
        </p:txBody>
      </p:sp>
      <p:sp>
        <p:nvSpPr>
          <p:cNvPr id="3" name="Content Placeholder 2">
            <a:extLst>
              <a:ext uri="{FF2B5EF4-FFF2-40B4-BE49-F238E27FC236}">
                <a16:creationId xmlns:a16="http://schemas.microsoft.com/office/drawing/2014/main" id="{5B63054B-CC32-4FD2-8864-06A2461DA9EB}"/>
              </a:ext>
            </a:extLst>
          </p:cNvPr>
          <p:cNvSpPr>
            <a:spLocks noGrp="1"/>
          </p:cNvSpPr>
          <p:nvPr>
            <p:ph idx="1"/>
          </p:nvPr>
        </p:nvSpPr>
        <p:spPr>
          <a:xfrm>
            <a:off x="730200" y="1552025"/>
            <a:ext cx="10515600" cy="4351338"/>
          </a:xfrm>
        </p:spPr>
        <p:txBody>
          <a:bodyPr/>
          <a:lstStyle/>
          <a:p>
            <a:r>
              <a:rPr lang="en-US"/>
              <a:t>Applications must request which operations they require</a:t>
            </a:r>
          </a:p>
        </p:txBody>
      </p:sp>
      <p:sp>
        <p:nvSpPr>
          <p:cNvPr id="4" name="TextBox 3">
            <a:extLst>
              <a:ext uri="{FF2B5EF4-FFF2-40B4-BE49-F238E27FC236}">
                <a16:creationId xmlns:a16="http://schemas.microsoft.com/office/drawing/2014/main" id="{D418ECA5-822C-4FE8-A51D-629748223A84}"/>
              </a:ext>
            </a:extLst>
          </p:cNvPr>
          <p:cNvSpPr txBox="1"/>
          <p:nvPr/>
        </p:nvSpPr>
        <p:spPr>
          <a:xfrm>
            <a:off x="730200" y="2253600"/>
            <a:ext cx="9489600" cy="1450397"/>
          </a:xfrm>
          <a:prstGeom prst="rect">
            <a:avLst/>
          </a:prstGeom>
          <a:noFill/>
        </p:spPr>
        <p:txBody>
          <a:bodyPr wrap="square" rtlCol="0">
            <a:spAutoFit/>
          </a:bodyPr>
          <a:lstStyle/>
          <a:p>
            <a:pPr marL="0" indent="0">
              <a:buNone/>
            </a:pPr>
            <a:r>
              <a:rPr lang="en-US" b="1"/>
              <a:t>Require</a:t>
            </a:r>
          </a:p>
          <a:p>
            <a:pPr marL="285750" indent="-285750">
              <a:buFont typeface="Arial" panose="020B0604020202020204" pitchFamily="34" charset="0"/>
              <a:buChar char="•"/>
            </a:pPr>
            <a:r>
              <a:rPr lang="en-US"/>
              <a:t>App must not request API permission to call API operations for which there is no functionality in the app. </a:t>
            </a:r>
          </a:p>
          <a:p>
            <a:pPr marL="285750" indent="-285750">
              <a:buFont typeface="Arial" panose="020B0604020202020204" pitchFamily="34" charset="0"/>
              <a:buChar char="•"/>
            </a:pPr>
            <a:r>
              <a:rPr lang="en-US"/>
              <a:t>Developers should know what API operations they call</a:t>
            </a:r>
          </a:p>
          <a:p>
            <a:pPr marL="285750" indent="-285750">
              <a:buFont typeface="Arial" panose="020B0604020202020204" pitchFamily="34" charset="0"/>
              <a:buChar char="•"/>
            </a:pPr>
            <a:r>
              <a:rPr lang="en-US"/>
              <a:t>Must use a Least Privileged approach</a:t>
            </a:r>
            <a:endParaRPr lang="en-US" b="1"/>
          </a:p>
        </p:txBody>
      </p:sp>
      <p:sp>
        <p:nvSpPr>
          <p:cNvPr id="6" name="TextBox 5">
            <a:extLst>
              <a:ext uri="{FF2B5EF4-FFF2-40B4-BE49-F238E27FC236}">
                <a16:creationId xmlns:a16="http://schemas.microsoft.com/office/drawing/2014/main" id="{E5CED1BE-89D5-4CF8-9CE6-916F249C816D}"/>
              </a:ext>
            </a:extLst>
          </p:cNvPr>
          <p:cNvSpPr txBox="1"/>
          <p:nvPr/>
        </p:nvSpPr>
        <p:spPr>
          <a:xfrm>
            <a:off x="838200" y="4149037"/>
            <a:ext cx="9381600" cy="1200329"/>
          </a:xfrm>
          <a:prstGeom prst="rect">
            <a:avLst/>
          </a:prstGeom>
          <a:noFill/>
        </p:spPr>
        <p:txBody>
          <a:bodyPr wrap="square">
            <a:spAutoFit/>
          </a:bodyPr>
          <a:lstStyle/>
          <a:p>
            <a:pPr marL="0" indent="0">
              <a:buNone/>
            </a:pPr>
            <a:r>
              <a:rPr lang="en-US" b="1"/>
              <a:t>Request</a:t>
            </a:r>
          </a:p>
          <a:p>
            <a:pPr marL="285750" indent="-285750">
              <a:buFont typeface="Arial" panose="020B0604020202020204" pitchFamily="34" charset="0"/>
              <a:buChar char="•"/>
            </a:pPr>
            <a:r>
              <a:rPr lang="en-US"/>
              <a:t>Must be granted or denied</a:t>
            </a:r>
          </a:p>
          <a:p>
            <a:pPr marL="285750" indent="-285750">
              <a:buFont typeface="Arial" panose="020B0604020202020204" pitchFamily="34" charset="0"/>
              <a:buChar char="•"/>
            </a:pPr>
            <a:r>
              <a:rPr lang="en-US"/>
              <a:t>May be granted an admin or users and admins</a:t>
            </a:r>
          </a:p>
          <a:p>
            <a:pPr marL="285750" indent="-285750">
              <a:buFont typeface="Arial" panose="020B0604020202020204" pitchFamily="34" charset="0"/>
              <a:buChar char="•"/>
            </a:pPr>
            <a:r>
              <a:rPr lang="en-US"/>
              <a:t>API designers and tenant configuration determine who can grant the request</a:t>
            </a:r>
            <a:endParaRPr lang="en-US" b="1"/>
          </a:p>
        </p:txBody>
      </p:sp>
    </p:spTree>
    <p:extLst>
      <p:ext uri="{BB962C8B-B14F-4D97-AF65-F5344CB8AC3E}">
        <p14:creationId xmlns:p14="http://schemas.microsoft.com/office/powerpoint/2010/main" val="363514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B158-D0A2-4E46-8DE2-4FEBC5033C84}"/>
              </a:ext>
            </a:extLst>
          </p:cNvPr>
          <p:cNvSpPr>
            <a:spLocks noGrp="1"/>
          </p:cNvSpPr>
          <p:nvPr>
            <p:ph type="title"/>
          </p:nvPr>
        </p:nvSpPr>
        <p:spPr/>
        <p:txBody>
          <a:bodyPr>
            <a:normAutofit/>
          </a:bodyPr>
          <a:lstStyle/>
          <a:p>
            <a:r>
              <a:rPr lang="en-US"/>
              <a:t>Types of permissions</a:t>
            </a:r>
          </a:p>
        </p:txBody>
      </p:sp>
      <p:sp>
        <p:nvSpPr>
          <p:cNvPr id="3" name="Text Placeholder 2">
            <a:extLst>
              <a:ext uri="{FF2B5EF4-FFF2-40B4-BE49-F238E27FC236}">
                <a16:creationId xmlns:a16="http://schemas.microsoft.com/office/drawing/2014/main" id="{45A6F068-AB7A-4328-BB8A-E7A21D27A0E5}"/>
              </a:ext>
            </a:extLst>
          </p:cNvPr>
          <p:cNvSpPr>
            <a:spLocks noGrp="1"/>
          </p:cNvSpPr>
          <p:nvPr>
            <p:ph type="body" sz="quarter" idx="10"/>
          </p:nvPr>
        </p:nvSpPr>
        <p:spPr/>
        <p:txBody>
          <a:bodyPr vert="horz" wrap="square" lIns="0" tIns="0" rIns="0" bIns="0" rtlCol="0" anchor="t">
            <a:spAutoFit/>
          </a:bodyPr>
          <a:lstStyle/>
          <a:p>
            <a:r>
              <a:rPr lang="en-US"/>
              <a:t>Delegated permissions</a:t>
            </a:r>
          </a:p>
          <a:p>
            <a:pPr lvl="1"/>
            <a:r>
              <a:rPr lang="en-US"/>
              <a:t>Permissions which operate in the context of the signed-in user.</a:t>
            </a:r>
          </a:p>
          <a:p>
            <a:pPr lvl="2"/>
            <a:r>
              <a:rPr lang="en-US"/>
              <a:t>a.k.a. OAuth2 Permissions, Impersonation Access Permission, oauth2PermissionGrants</a:t>
            </a:r>
          </a:p>
          <a:p>
            <a:pPr lvl="1"/>
            <a:r>
              <a:rPr lang="en-US"/>
              <a:t>Always used if a user is present</a:t>
            </a:r>
          </a:p>
          <a:p>
            <a:endParaRPr lang="en-US"/>
          </a:p>
          <a:p>
            <a:r>
              <a:rPr lang="en-US"/>
              <a:t>Application permissions</a:t>
            </a:r>
          </a:p>
          <a:p>
            <a:pPr lvl="1"/>
            <a:r>
              <a:rPr lang="en-US"/>
              <a:t>Permissions that have effect on behalf of the client app itself, with no user present.</a:t>
            </a:r>
          </a:p>
          <a:p>
            <a:pPr lvl="2"/>
            <a:r>
              <a:rPr lang="en-US"/>
              <a:t>a.k.a. App Roles, App-Only Permissions, Direct Access Permission, </a:t>
            </a:r>
            <a:r>
              <a:rPr lang="en-US" err="1"/>
              <a:t>appRoleAssignments</a:t>
            </a:r>
            <a:endParaRPr lang="en-US"/>
          </a:p>
          <a:p>
            <a:pPr lvl="1"/>
            <a:r>
              <a:rPr lang="en-US"/>
              <a:t>Used only when no user is present</a:t>
            </a:r>
          </a:p>
        </p:txBody>
      </p:sp>
    </p:spTree>
    <p:extLst>
      <p:ext uri="{BB962C8B-B14F-4D97-AF65-F5344CB8AC3E}">
        <p14:creationId xmlns:p14="http://schemas.microsoft.com/office/powerpoint/2010/main" val="2593573097"/>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203211-E79E-4054-A268-EB162E27DDB7}"/>
              </a:ext>
            </a:extLst>
          </p:cNvPr>
          <p:cNvSpPr>
            <a:spLocks noGrp="1"/>
          </p:cNvSpPr>
          <p:nvPr>
            <p:ph type="title"/>
          </p:nvPr>
        </p:nvSpPr>
        <p:spPr/>
        <p:txBody>
          <a:bodyPr/>
          <a:lstStyle/>
          <a:p>
            <a:r>
              <a:rPr lang="en-US"/>
              <a:t>Delegated permissions</a:t>
            </a:r>
          </a:p>
        </p:txBody>
      </p:sp>
    </p:spTree>
    <p:extLst>
      <p:ext uri="{BB962C8B-B14F-4D97-AF65-F5344CB8AC3E}">
        <p14:creationId xmlns:p14="http://schemas.microsoft.com/office/powerpoint/2010/main" val="14565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16780-0D0A-4160-858D-655C08FE4CBC}"/>
              </a:ext>
            </a:extLst>
          </p:cNvPr>
          <p:cNvSpPr>
            <a:spLocks noGrp="1"/>
          </p:cNvSpPr>
          <p:nvPr>
            <p:ph type="title"/>
          </p:nvPr>
        </p:nvSpPr>
        <p:spPr/>
        <p:txBody>
          <a:bodyPr/>
          <a:lstStyle/>
          <a:p>
            <a:r>
              <a:rPr lang="en-US"/>
              <a:t>Demo</a:t>
            </a:r>
            <a:br>
              <a:rPr lang="en-US"/>
            </a:br>
            <a:r>
              <a:rPr lang="en-US"/>
              <a:t>Declaring delegated permissions </a:t>
            </a:r>
          </a:p>
        </p:txBody>
      </p:sp>
      <p:sp>
        <p:nvSpPr>
          <p:cNvPr id="2" name="Text Placeholder 1">
            <a:extLst>
              <a:ext uri="{FF2B5EF4-FFF2-40B4-BE49-F238E27FC236}">
                <a16:creationId xmlns:a16="http://schemas.microsoft.com/office/drawing/2014/main" id="{044EE086-B013-46DF-8DAD-D1A0D581518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40211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ACAEB3-1D26-4684-83EE-15E0D4F67F48}"/>
              </a:ext>
            </a:extLst>
          </p:cNvPr>
          <p:cNvSpPr>
            <a:spLocks noGrp="1"/>
          </p:cNvSpPr>
          <p:nvPr>
            <p:ph type="title"/>
          </p:nvPr>
        </p:nvSpPr>
        <p:spPr/>
        <p:txBody>
          <a:bodyPr/>
          <a:lstStyle/>
          <a:p>
            <a:r>
              <a:rPr lang="en-US"/>
              <a:t>Applications using permissions</a:t>
            </a:r>
          </a:p>
        </p:txBody>
      </p:sp>
      <p:sp>
        <p:nvSpPr>
          <p:cNvPr id="5" name="Text Placeholder 4">
            <a:extLst>
              <a:ext uri="{FF2B5EF4-FFF2-40B4-BE49-F238E27FC236}">
                <a16:creationId xmlns:a16="http://schemas.microsoft.com/office/drawing/2014/main" id="{A7D51AB6-612C-42D8-A61B-59CDEF23CAE2}"/>
              </a:ext>
            </a:extLst>
          </p:cNvPr>
          <p:cNvSpPr>
            <a:spLocks noGrp="1"/>
          </p:cNvSpPr>
          <p:nvPr>
            <p:ph type="body" sz="quarter" idx="10"/>
          </p:nvPr>
        </p:nvSpPr>
        <p:spPr>
          <a:xfrm>
            <a:off x="586390" y="1434370"/>
            <a:ext cx="11018520" cy="3447098"/>
          </a:xfrm>
        </p:spPr>
        <p:txBody>
          <a:bodyPr/>
          <a:lstStyle/>
          <a:p>
            <a:r>
              <a:rPr lang="en-US"/>
              <a:t>While we strongly recommend applications declare all permissions the app requires, declaring permissions is NOT REQUIRED</a:t>
            </a:r>
          </a:p>
          <a:p>
            <a:endParaRPr lang="en-US"/>
          </a:p>
          <a:p>
            <a:r>
              <a:rPr lang="en-US"/>
              <a:t>Apps request permissions in the code of the app</a:t>
            </a:r>
          </a:p>
          <a:p>
            <a:r>
              <a:rPr lang="en-US"/>
              <a:t>	Dynamically</a:t>
            </a:r>
          </a:p>
          <a:p>
            <a:r>
              <a:rPr lang="en-US"/>
              <a:t>	Incrementally</a:t>
            </a:r>
          </a:p>
          <a:p>
            <a:r>
              <a:rPr lang="en-US"/>
              <a:t>	Statically</a:t>
            </a:r>
          </a:p>
        </p:txBody>
      </p:sp>
    </p:spTree>
    <p:extLst>
      <p:ext uri="{BB962C8B-B14F-4D97-AF65-F5344CB8AC3E}">
        <p14:creationId xmlns:p14="http://schemas.microsoft.com/office/powerpoint/2010/main" val="149880142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938DC-1062-4D45-A584-06FB64525DFE}"/>
              </a:ext>
            </a:extLst>
          </p:cNvPr>
          <p:cNvSpPr>
            <a:spLocks noGrp="1"/>
          </p:cNvSpPr>
          <p:nvPr>
            <p:ph type="title"/>
          </p:nvPr>
        </p:nvSpPr>
        <p:spPr>
          <a:xfrm>
            <a:off x="588263" y="457200"/>
            <a:ext cx="11018520" cy="1107996"/>
          </a:xfrm>
        </p:spPr>
        <p:txBody>
          <a:bodyPr/>
          <a:lstStyle/>
          <a:p>
            <a:r>
              <a:rPr lang="en-US"/>
              <a:t>Dynamic consent: </a:t>
            </a:r>
            <a:br>
              <a:rPr lang="en-US"/>
            </a:br>
            <a:r>
              <a:rPr lang="en-US"/>
              <a:t>Permissions requested inside the code</a:t>
            </a:r>
          </a:p>
        </p:txBody>
      </p:sp>
      <p:sp>
        <p:nvSpPr>
          <p:cNvPr id="5" name="Text Placeholder 4">
            <a:extLst>
              <a:ext uri="{FF2B5EF4-FFF2-40B4-BE49-F238E27FC236}">
                <a16:creationId xmlns:a16="http://schemas.microsoft.com/office/drawing/2014/main" id="{830CFFBC-4DAA-4839-B5AC-7FDB24A28F23}"/>
              </a:ext>
            </a:extLst>
          </p:cNvPr>
          <p:cNvSpPr>
            <a:spLocks noGrp="1"/>
          </p:cNvSpPr>
          <p:nvPr>
            <p:ph idx="1"/>
          </p:nvPr>
        </p:nvSpPr>
        <p:spPr>
          <a:xfrm>
            <a:off x="4783725" y="1565196"/>
            <a:ext cx="6818994" cy="1214950"/>
          </a:xfrm>
        </p:spPr>
        <p:txBody>
          <a:bodyPr>
            <a:normAutofit/>
          </a:bodyPr>
          <a:lstStyle/>
          <a:p>
            <a:pPr marL="0" indent="0">
              <a:buFont typeface="Wingdings" panose="05000000000000000000" pitchFamily="2" charset="2"/>
              <a:buNone/>
            </a:pPr>
            <a:r>
              <a:rPr lang="en-US" sz="2400"/>
              <a:t>Generally, permissions that every user will need</a:t>
            </a:r>
          </a:p>
        </p:txBody>
      </p:sp>
      <p:pic>
        <p:nvPicPr>
          <p:cNvPr id="12" name="Picture 11">
            <a:extLst>
              <a:ext uri="{FF2B5EF4-FFF2-40B4-BE49-F238E27FC236}">
                <a16:creationId xmlns:a16="http://schemas.microsoft.com/office/drawing/2014/main" id="{5F5435D1-B33A-41A5-B760-582ACEB5C6C1}"/>
              </a:ext>
            </a:extLst>
          </p:cNvPr>
          <p:cNvPicPr>
            <a:picLocks noChangeAspect="1"/>
          </p:cNvPicPr>
          <p:nvPr/>
        </p:nvPicPr>
        <p:blipFill>
          <a:blip r:embed="rId3"/>
          <a:stretch>
            <a:fillRect/>
          </a:stretch>
        </p:blipFill>
        <p:spPr>
          <a:xfrm>
            <a:off x="5766232" y="2755583"/>
            <a:ext cx="6212004" cy="3713018"/>
          </a:xfrm>
          <a:prstGeom prst="rect">
            <a:avLst/>
          </a:prstGeom>
        </p:spPr>
      </p:pic>
      <p:sp>
        <p:nvSpPr>
          <p:cNvPr id="13" name="TextBox 12">
            <a:extLst>
              <a:ext uri="{FF2B5EF4-FFF2-40B4-BE49-F238E27FC236}">
                <a16:creationId xmlns:a16="http://schemas.microsoft.com/office/drawing/2014/main" id="{AB8BE1AF-9F78-4B10-9ABD-2A65FE7E6B40}"/>
              </a:ext>
            </a:extLst>
          </p:cNvPr>
          <p:cNvSpPr txBox="1"/>
          <p:nvPr/>
        </p:nvSpPr>
        <p:spPr>
          <a:xfrm>
            <a:off x="4304145" y="4978400"/>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
        <p:nvSpPr>
          <p:cNvPr id="15" name="TextBox 14">
            <a:extLst>
              <a:ext uri="{FF2B5EF4-FFF2-40B4-BE49-F238E27FC236}">
                <a16:creationId xmlns:a16="http://schemas.microsoft.com/office/drawing/2014/main" id="{C72734C2-3075-42E6-B0F2-3737B9108D19}"/>
              </a:ext>
            </a:extLst>
          </p:cNvPr>
          <p:cNvSpPr txBox="1"/>
          <p:nvPr/>
        </p:nvSpPr>
        <p:spPr>
          <a:xfrm>
            <a:off x="27710" y="1504658"/>
            <a:ext cx="3992626" cy="369332"/>
          </a:xfrm>
          <a:prstGeom prst="rect">
            <a:avLst/>
          </a:prstGeom>
          <a:noFill/>
        </p:spPr>
        <p:txBody>
          <a:bodyPr wrap="square">
            <a:spAutoFit/>
          </a:bodyPr>
          <a:lstStyle/>
          <a:p>
            <a:r>
              <a:rPr lang="en-US" sz="1800"/>
              <a:t>App requests: </a:t>
            </a:r>
            <a:r>
              <a:rPr lang="en-US" sz="1800" err="1"/>
              <a:t>User.Read</a:t>
            </a:r>
            <a:r>
              <a:rPr lang="en-US" sz="1800"/>
              <a:t> </a:t>
            </a:r>
            <a:r>
              <a:rPr lang="en-US" sz="1800" err="1"/>
              <a:t>People.Read</a:t>
            </a:r>
            <a:endParaRPr lang="en-US"/>
          </a:p>
        </p:txBody>
      </p:sp>
      <p:pic>
        <p:nvPicPr>
          <p:cNvPr id="38" name="Picture 37">
            <a:extLst>
              <a:ext uri="{FF2B5EF4-FFF2-40B4-BE49-F238E27FC236}">
                <a16:creationId xmlns:a16="http://schemas.microsoft.com/office/drawing/2014/main" id="{E316D1AC-0D03-41F4-93CF-8F6CB3B8CCB6}"/>
              </a:ext>
            </a:extLst>
          </p:cNvPr>
          <p:cNvPicPr>
            <a:picLocks noChangeAspect="1"/>
          </p:cNvPicPr>
          <p:nvPr/>
        </p:nvPicPr>
        <p:blipFill>
          <a:blip r:embed="rId4"/>
          <a:stretch>
            <a:fillRect/>
          </a:stretch>
        </p:blipFill>
        <p:spPr>
          <a:xfrm>
            <a:off x="730170" y="2133815"/>
            <a:ext cx="3210046" cy="4488897"/>
          </a:xfrm>
          <a:prstGeom prst="rect">
            <a:avLst/>
          </a:prstGeom>
        </p:spPr>
      </p:pic>
      <p:cxnSp>
        <p:nvCxnSpPr>
          <p:cNvPr id="17" name="Connector: Elbow 16">
            <a:extLst>
              <a:ext uri="{FF2B5EF4-FFF2-40B4-BE49-F238E27FC236}">
                <a16:creationId xmlns:a16="http://schemas.microsoft.com/office/drawing/2014/main" id="{A37764E3-F5BC-4133-87D9-8FACAC54BCD6}"/>
              </a:ext>
            </a:extLst>
          </p:cNvPr>
          <p:cNvCxnSpPr>
            <a:cxnSpLocks/>
            <a:endCxn id="38" idx="1"/>
          </p:cNvCxnSpPr>
          <p:nvPr/>
        </p:nvCxnSpPr>
        <p:spPr>
          <a:xfrm rot="16200000" flipH="1">
            <a:off x="-755184" y="2892910"/>
            <a:ext cx="2504274" cy="466434"/>
          </a:xfrm>
          <a:prstGeom prst="bentConnector2">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B3F682D-EE2A-4AA5-AFE8-C170BF0B2C82}"/>
              </a:ext>
            </a:extLst>
          </p:cNvPr>
          <p:cNvSpPr txBox="1"/>
          <p:nvPr/>
        </p:nvSpPr>
        <p:spPr>
          <a:xfrm>
            <a:off x="4269304" y="2133815"/>
            <a:ext cx="3902362" cy="646331"/>
          </a:xfrm>
          <a:prstGeom prst="rect">
            <a:avLst/>
          </a:prstGeom>
          <a:noFill/>
        </p:spPr>
        <p:txBody>
          <a:bodyPr wrap="square">
            <a:spAutoFit/>
          </a:bodyPr>
          <a:lstStyle/>
          <a:p>
            <a:r>
              <a:rPr lang="en-US" sz="1800"/>
              <a:t>Granted permissions visible under “Enterprise Applications”</a:t>
            </a:r>
            <a:endParaRPr lang="en-US"/>
          </a:p>
        </p:txBody>
      </p:sp>
      <p:cxnSp>
        <p:nvCxnSpPr>
          <p:cNvPr id="30" name="Connector: Elbow 29">
            <a:extLst>
              <a:ext uri="{FF2B5EF4-FFF2-40B4-BE49-F238E27FC236}">
                <a16:creationId xmlns:a16="http://schemas.microsoft.com/office/drawing/2014/main" id="{8E6E27B5-FDFA-4ADF-A402-95766938E5CA}"/>
              </a:ext>
            </a:extLst>
          </p:cNvPr>
          <p:cNvCxnSpPr>
            <a:cxnSpLocks/>
          </p:cNvCxnSpPr>
          <p:nvPr/>
        </p:nvCxnSpPr>
        <p:spPr>
          <a:xfrm rot="16200000" flipH="1">
            <a:off x="4479886" y="2866843"/>
            <a:ext cx="2634336" cy="2460939"/>
          </a:xfrm>
          <a:prstGeom prst="bentConnector3">
            <a:avLst>
              <a:gd name="adj1" fmla="val 9992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7964B632-2EB4-4BEF-A161-737EB21219A3}"/>
              </a:ext>
            </a:extLst>
          </p:cNvPr>
          <p:cNvSpPr/>
          <p:nvPr/>
        </p:nvSpPr>
        <p:spPr bwMode="auto">
          <a:xfrm>
            <a:off x="986319" y="4203602"/>
            <a:ext cx="1921268" cy="349322"/>
          </a:xfrm>
          <a:prstGeom prst="round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Rounded Corners 41">
            <a:extLst>
              <a:ext uri="{FF2B5EF4-FFF2-40B4-BE49-F238E27FC236}">
                <a16:creationId xmlns:a16="http://schemas.microsoft.com/office/drawing/2014/main" id="{031C84B1-A48C-4B7D-AF5C-0B2B56E914BC}"/>
              </a:ext>
            </a:extLst>
          </p:cNvPr>
          <p:cNvSpPr/>
          <p:nvPr/>
        </p:nvSpPr>
        <p:spPr bwMode="auto">
          <a:xfrm>
            <a:off x="5777902" y="5520798"/>
            <a:ext cx="1052289" cy="198783"/>
          </a:xfrm>
          <a:prstGeom prst="round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06378349"/>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E52D-52BC-467E-9795-A62C9CF586BA}"/>
              </a:ext>
            </a:extLst>
          </p:cNvPr>
          <p:cNvSpPr>
            <a:spLocks noGrp="1"/>
          </p:cNvSpPr>
          <p:nvPr>
            <p:ph type="title"/>
          </p:nvPr>
        </p:nvSpPr>
        <p:spPr>
          <a:xfrm>
            <a:off x="588263" y="457200"/>
            <a:ext cx="11018520" cy="1107996"/>
          </a:xfrm>
        </p:spPr>
        <p:txBody>
          <a:bodyPr/>
          <a:lstStyle/>
          <a:p>
            <a:r>
              <a:rPr lang="en-US"/>
              <a:t>Incremental consent: </a:t>
            </a:r>
            <a:br>
              <a:rPr lang="en-US"/>
            </a:br>
            <a:r>
              <a:rPr lang="en-US" sz="3600"/>
              <a:t>Permissions requested as the user needs them</a:t>
            </a:r>
            <a:endParaRPr lang="en-US"/>
          </a:p>
        </p:txBody>
      </p:sp>
      <p:sp>
        <p:nvSpPr>
          <p:cNvPr id="4" name="Content Placeholder 3">
            <a:extLst>
              <a:ext uri="{FF2B5EF4-FFF2-40B4-BE49-F238E27FC236}">
                <a16:creationId xmlns:a16="http://schemas.microsoft.com/office/drawing/2014/main" id="{1958F126-76F2-4B16-BCE8-CB9ADB9E8F49}"/>
              </a:ext>
            </a:extLst>
          </p:cNvPr>
          <p:cNvSpPr>
            <a:spLocks noGrp="1"/>
          </p:cNvSpPr>
          <p:nvPr>
            <p:ph idx="1"/>
          </p:nvPr>
        </p:nvSpPr>
        <p:spPr>
          <a:xfrm>
            <a:off x="6096000" y="1565196"/>
            <a:ext cx="5506719" cy="1249146"/>
          </a:xfrm>
        </p:spPr>
        <p:txBody>
          <a:bodyPr/>
          <a:lstStyle/>
          <a:p>
            <a:pPr marL="0" indent="0">
              <a:buNone/>
            </a:pPr>
            <a:r>
              <a:rPr lang="en-US"/>
              <a:t>Certain permissions may scare off users, especially the first time they use the app</a:t>
            </a:r>
          </a:p>
          <a:p>
            <a:endParaRPr lang="en-US"/>
          </a:p>
        </p:txBody>
      </p:sp>
      <p:cxnSp>
        <p:nvCxnSpPr>
          <p:cNvPr id="20" name="Straight Arrow Connector 19">
            <a:extLst>
              <a:ext uri="{FF2B5EF4-FFF2-40B4-BE49-F238E27FC236}">
                <a16:creationId xmlns:a16="http://schemas.microsoft.com/office/drawing/2014/main" id="{101A7C39-7362-495A-92EB-227D10FE1BA3}"/>
              </a:ext>
            </a:extLst>
          </p:cNvPr>
          <p:cNvCxnSpPr/>
          <p:nvPr/>
        </p:nvCxnSpPr>
        <p:spPr>
          <a:xfrm flipH="1">
            <a:off x="4864280" y="4520629"/>
            <a:ext cx="2769419"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E2A4FF13-D746-407A-A59A-9F3935905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0278" y="4689905"/>
            <a:ext cx="2521531" cy="7948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F645540-D0AE-4BE0-962F-8F8FEE655A12}"/>
              </a:ext>
            </a:extLst>
          </p:cNvPr>
          <p:cNvPicPr>
            <a:picLocks noChangeAspect="1"/>
          </p:cNvPicPr>
          <p:nvPr/>
        </p:nvPicPr>
        <p:blipFill>
          <a:blip r:embed="rId4"/>
          <a:stretch>
            <a:fillRect/>
          </a:stretch>
        </p:blipFill>
        <p:spPr>
          <a:xfrm>
            <a:off x="1653657" y="2189769"/>
            <a:ext cx="3210623" cy="4489704"/>
          </a:xfrm>
          <a:prstGeom prst="rect">
            <a:avLst/>
          </a:prstGeom>
        </p:spPr>
      </p:pic>
      <p:sp>
        <p:nvSpPr>
          <p:cNvPr id="6" name="Rectangle: Rounded Corners 5">
            <a:extLst>
              <a:ext uri="{FF2B5EF4-FFF2-40B4-BE49-F238E27FC236}">
                <a16:creationId xmlns:a16="http://schemas.microsoft.com/office/drawing/2014/main" id="{2221BAAB-558C-4285-8320-3EF7410D7B09}"/>
              </a:ext>
            </a:extLst>
          </p:cNvPr>
          <p:cNvSpPr/>
          <p:nvPr/>
        </p:nvSpPr>
        <p:spPr bwMode="auto">
          <a:xfrm>
            <a:off x="1935432" y="4222682"/>
            <a:ext cx="1921268" cy="236304"/>
          </a:xfrm>
          <a:prstGeom prst="round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345093C7-52B4-41F1-AB2E-24319D838424}"/>
              </a:ext>
            </a:extLst>
          </p:cNvPr>
          <p:cNvSpPr txBox="1"/>
          <p:nvPr/>
        </p:nvSpPr>
        <p:spPr>
          <a:xfrm>
            <a:off x="7880278" y="4351351"/>
            <a:ext cx="3957798" cy="338554"/>
          </a:xfrm>
          <a:prstGeom prst="rect">
            <a:avLst/>
          </a:prstGeom>
          <a:noFill/>
        </p:spPr>
        <p:txBody>
          <a:bodyPr wrap="square">
            <a:spAutoFit/>
          </a:bodyPr>
          <a:lstStyle/>
          <a:p>
            <a:r>
              <a:rPr lang="en-US" sz="1600"/>
              <a:t>App requests: </a:t>
            </a:r>
            <a:r>
              <a:rPr lang="en-US" sz="1600" err="1"/>
              <a:t>Files.Read.All</a:t>
            </a:r>
            <a:endParaRPr lang="en-US"/>
          </a:p>
        </p:txBody>
      </p:sp>
    </p:spTree>
    <p:extLst>
      <p:ext uri="{BB962C8B-B14F-4D97-AF65-F5344CB8AC3E}">
        <p14:creationId xmlns:p14="http://schemas.microsoft.com/office/powerpoint/2010/main" val="31529134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50B2F-3A06-419E-A7BD-F0EBDEBABEC7}"/>
              </a:ext>
            </a:extLst>
          </p:cNvPr>
          <p:cNvSpPr>
            <a:spLocks noGrp="1"/>
          </p:cNvSpPr>
          <p:nvPr>
            <p:ph type="title"/>
          </p:nvPr>
        </p:nvSpPr>
        <p:spPr/>
        <p:txBody>
          <a:bodyPr/>
          <a:lstStyle/>
          <a:p>
            <a:r>
              <a:rPr lang="en-US"/>
              <a:t>How does an LOB app become more secure?</a:t>
            </a:r>
          </a:p>
        </p:txBody>
      </p:sp>
      <p:sp>
        <p:nvSpPr>
          <p:cNvPr id="3" name="Text Placeholder 2">
            <a:extLst>
              <a:ext uri="{FF2B5EF4-FFF2-40B4-BE49-F238E27FC236}">
                <a16:creationId xmlns:a16="http://schemas.microsoft.com/office/drawing/2014/main" id="{787417E0-C3A5-424E-993F-3D611743C0E9}"/>
              </a:ext>
            </a:extLst>
          </p:cNvPr>
          <p:cNvSpPr>
            <a:spLocks noGrp="1"/>
          </p:cNvSpPr>
          <p:nvPr>
            <p:ph type="body" sz="quarter" idx="10"/>
          </p:nvPr>
        </p:nvSpPr>
        <p:spPr>
          <a:xfrm>
            <a:off x="586390" y="1434370"/>
            <a:ext cx="11018520" cy="2930033"/>
          </a:xfrm>
        </p:spPr>
        <p:txBody>
          <a:bodyPr/>
          <a:lstStyle/>
          <a:p>
            <a:r>
              <a:rPr lang="en-US" dirty="0"/>
              <a:t>Modernize your authentication by adopting the Microsoft identity platform</a:t>
            </a:r>
          </a:p>
          <a:p>
            <a:r>
              <a:rPr lang="en-US" dirty="0"/>
              <a:t>Conditional access </a:t>
            </a:r>
          </a:p>
          <a:p>
            <a:r>
              <a:rPr lang="en-US" dirty="0"/>
              <a:t>Azure AD Sign in logging</a:t>
            </a:r>
          </a:p>
          <a:p>
            <a:endParaRPr lang="en-US" dirty="0"/>
          </a:p>
          <a:p>
            <a:endParaRPr lang="en-US" dirty="0"/>
          </a:p>
        </p:txBody>
      </p:sp>
    </p:spTree>
    <p:extLst>
      <p:ext uri="{BB962C8B-B14F-4D97-AF65-F5344CB8AC3E}">
        <p14:creationId xmlns:p14="http://schemas.microsoft.com/office/powerpoint/2010/main" val="2825351009"/>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938DC-1062-4D45-A584-06FB64525DFE}"/>
              </a:ext>
            </a:extLst>
          </p:cNvPr>
          <p:cNvSpPr>
            <a:spLocks noGrp="1"/>
          </p:cNvSpPr>
          <p:nvPr>
            <p:ph type="title"/>
          </p:nvPr>
        </p:nvSpPr>
        <p:spPr>
          <a:xfrm>
            <a:off x="588263" y="457200"/>
            <a:ext cx="11018520" cy="1107996"/>
          </a:xfrm>
        </p:spPr>
        <p:txBody>
          <a:bodyPr/>
          <a:lstStyle/>
          <a:p>
            <a:r>
              <a:rPr lang="en-US"/>
              <a:t>Static user consent: </a:t>
            </a:r>
            <a:br>
              <a:rPr lang="en-US"/>
            </a:br>
            <a:r>
              <a:rPr lang="en-US"/>
              <a:t>Permissions declared upfront by admin or app owner</a:t>
            </a:r>
          </a:p>
        </p:txBody>
      </p:sp>
      <p:sp>
        <p:nvSpPr>
          <p:cNvPr id="5" name="Text Placeholder 4">
            <a:extLst>
              <a:ext uri="{FF2B5EF4-FFF2-40B4-BE49-F238E27FC236}">
                <a16:creationId xmlns:a16="http://schemas.microsoft.com/office/drawing/2014/main" id="{830CFFBC-4DAA-4839-B5AC-7FDB24A28F23}"/>
              </a:ext>
            </a:extLst>
          </p:cNvPr>
          <p:cNvSpPr>
            <a:spLocks noGrp="1"/>
          </p:cNvSpPr>
          <p:nvPr>
            <p:ph idx="1"/>
          </p:nvPr>
        </p:nvSpPr>
        <p:spPr>
          <a:xfrm>
            <a:off x="584200" y="1647825"/>
            <a:ext cx="6135099" cy="1400427"/>
          </a:xfrm>
        </p:spPr>
        <p:txBody>
          <a:bodyPr>
            <a:normAutofit/>
          </a:bodyPr>
          <a:lstStyle/>
          <a:p>
            <a:pPr marL="0" indent="0">
              <a:buNone/>
            </a:pPr>
            <a:r>
              <a:rPr lang="en-US" sz="2400"/>
              <a:t>Will represent all permissions configured in the App registration</a:t>
            </a:r>
          </a:p>
        </p:txBody>
      </p:sp>
      <p:sp>
        <p:nvSpPr>
          <p:cNvPr id="8" name="TextBox 7">
            <a:extLst>
              <a:ext uri="{FF2B5EF4-FFF2-40B4-BE49-F238E27FC236}">
                <a16:creationId xmlns:a16="http://schemas.microsoft.com/office/drawing/2014/main" id="{94BAD922-4447-456C-9199-5BFAC9F3F835}"/>
              </a:ext>
            </a:extLst>
          </p:cNvPr>
          <p:cNvSpPr txBox="1"/>
          <p:nvPr/>
        </p:nvSpPr>
        <p:spPr>
          <a:xfrm>
            <a:off x="7302563" y="1777191"/>
            <a:ext cx="2660073" cy="369332"/>
          </a:xfrm>
          <a:prstGeom prst="rect">
            <a:avLst/>
          </a:prstGeom>
          <a:noFill/>
        </p:spPr>
        <p:txBody>
          <a:bodyPr wrap="square">
            <a:spAutoFit/>
          </a:bodyPr>
          <a:lstStyle/>
          <a:p>
            <a:r>
              <a:rPr lang="en-US" sz="1800"/>
              <a:t>App requests: .default</a:t>
            </a:r>
            <a:endParaRPr lang="en-US"/>
          </a:p>
        </p:txBody>
      </p:sp>
      <p:pic>
        <p:nvPicPr>
          <p:cNvPr id="13" name="Picture 12">
            <a:extLst>
              <a:ext uri="{FF2B5EF4-FFF2-40B4-BE49-F238E27FC236}">
                <a16:creationId xmlns:a16="http://schemas.microsoft.com/office/drawing/2014/main" id="{D8E228AC-297B-4994-91D8-18777B3C6AED}"/>
              </a:ext>
            </a:extLst>
          </p:cNvPr>
          <p:cNvPicPr>
            <a:picLocks noChangeAspect="1"/>
          </p:cNvPicPr>
          <p:nvPr/>
        </p:nvPicPr>
        <p:blipFill>
          <a:blip r:embed="rId3"/>
          <a:stretch>
            <a:fillRect/>
          </a:stretch>
        </p:blipFill>
        <p:spPr>
          <a:xfrm>
            <a:off x="8241402" y="2331189"/>
            <a:ext cx="3210623" cy="4489704"/>
          </a:xfrm>
          <a:prstGeom prst="rect">
            <a:avLst/>
          </a:prstGeom>
        </p:spPr>
      </p:pic>
      <p:cxnSp>
        <p:nvCxnSpPr>
          <p:cNvPr id="10" name="Connector: Elbow 9">
            <a:extLst>
              <a:ext uri="{FF2B5EF4-FFF2-40B4-BE49-F238E27FC236}">
                <a16:creationId xmlns:a16="http://schemas.microsoft.com/office/drawing/2014/main" id="{DA208F14-F868-47BE-8744-E9B938805E17}"/>
              </a:ext>
            </a:extLst>
          </p:cNvPr>
          <p:cNvCxnSpPr>
            <a:cxnSpLocks/>
            <a:endCxn id="13" idx="1"/>
          </p:cNvCxnSpPr>
          <p:nvPr/>
        </p:nvCxnSpPr>
        <p:spPr>
          <a:xfrm rot="16200000" flipH="1">
            <a:off x="6686831" y="3021470"/>
            <a:ext cx="2429520" cy="679621"/>
          </a:xfrm>
          <a:prstGeom prst="bentConnector2">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F8064E6C-B066-448C-87DF-62FFB7E4698D}"/>
              </a:ext>
            </a:extLst>
          </p:cNvPr>
          <p:cNvSpPr/>
          <p:nvPr/>
        </p:nvSpPr>
        <p:spPr bwMode="auto">
          <a:xfrm>
            <a:off x="8500619" y="4401380"/>
            <a:ext cx="1921268" cy="349322"/>
          </a:xfrm>
          <a:prstGeom prst="round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a:extLst>
              <a:ext uri="{FF2B5EF4-FFF2-40B4-BE49-F238E27FC236}">
                <a16:creationId xmlns:a16="http://schemas.microsoft.com/office/drawing/2014/main" id="{F7A789DF-0904-4CD7-A4FD-43B448BEACEB}"/>
              </a:ext>
            </a:extLst>
          </p:cNvPr>
          <p:cNvPicPr>
            <a:picLocks noChangeAspect="1"/>
          </p:cNvPicPr>
          <p:nvPr/>
        </p:nvPicPr>
        <p:blipFill>
          <a:blip r:embed="rId4"/>
          <a:stretch>
            <a:fillRect/>
          </a:stretch>
        </p:blipFill>
        <p:spPr>
          <a:xfrm>
            <a:off x="0" y="2493137"/>
            <a:ext cx="7302563" cy="4364863"/>
          </a:xfrm>
          <a:prstGeom prst="rect">
            <a:avLst/>
          </a:prstGeom>
        </p:spPr>
      </p:pic>
      <p:sp>
        <p:nvSpPr>
          <p:cNvPr id="21" name="TextBox 20">
            <a:extLst>
              <a:ext uri="{FF2B5EF4-FFF2-40B4-BE49-F238E27FC236}">
                <a16:creationId xmlns:a16="http://schemas.microsoft.com/office/drawing/2014/main" id="{F5CC86DE-B504-49C0-A195-FF15BE4D5111}"/>
              </a:ext>
            </a:extLst>
          </p:cNvPr>
          <p:cNvSpPr txBox="1"/>
          <p:nvPr/>
        </p:nvSpPr>
        <p:spPr>
          <a:xfrm>
            <a:off x="2502581" y="6217303"/>
            <a:ext cx="7186838" cy="646331"/>
          </a:xfrm>
          <a:prstGeom prst="rect">
            <a:avLst/>
          </a:prstGeom>
          <a:solidFill>
            <a:srgbClr val="FFFFFF">
              <a:alpha val="69804"/>
            </a:srgbClr>
          </a:solidFill>
        </p:spPr>
        <p:txBody>
          <a:bodyPr wrap="square">
            <a:spAutoFit/>
          </a:bodyPr>
          <a:lstStyle/>
          <a:p>
            <a:pPr marL="0" indent="0" algn="ctr">
              <a:buNone/>
            </a:pPr>
            <a:r>
              <a:rPr lang="en-US" sz="1800"/>
              <a:t>Note: </a:t>
            </a:r>
            <a:r>
              <a:rPr lang="en-US" sz="1800" b="1"/>
              <a:t>/.default</a:t>
            </a:r>
            <a:r>
              <a:rPr lang="en-US" sz="1800"/>
              <a:t> triggers a consent prompt only if the user has not granted permissions for the app to the resource</a:t>
            </a:r>
          </a:p>
        </p:txBody>
      </p:sp>
      <p:sp>
        <p:nvSpPr>
          <p:cNvPr id="25" name="Rectangle: Rounded Corners 24">
            <a:extLst>
              <a:ext uri="{FF2B5EF4-FFF2-40B4-BE49-F238E27FC236}">
                <a16:creationId xmlns:a16="http://schemas.microsoft.com/office/drawing/2014/main" id="{44E46BB5-EAF1-4A71-80BE-03555795537E}"/>
              </a:ext>
            </a:extLst>
          </p:cNvPr>
          <p:cNvSpPr/>
          <p:nvPr/>
        </p:nvSpPr>
        <p:spPr bwMode="auto">
          <a:xfrm>
            <a:off x="1635770" y="5495682"/>
            <a:ext cx="4775304" cy="349322"/>
          </a:xfrm>
          <a:prstGeom prst="round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75882726"/>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3506270" y="1412044"/>
            <a:ext cx="5166676" cy="4707516"/>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Table 6">
            <a:extLst>
              <a:ext uri="{FF2B5EF4-FFF2-40B4-BE49-F238E27FC236}">
                <a16:creationId xmlns:a16="http://schemas.microsoft.com/office/drawing/2014/main" id="{862781A5-8E1E-4486-A84F-3A7597EB3AC1}"/>
              </a:ext>
            </a:extLst>
          </p:cNvPr>
          <p:cNvGraphicFramePr>
            <a:graphicFrameLocks noGrp="1"/>
          </p:cNvGraphicFramePr>
          <p:nvPr/>
        </p:nvGraphicFramePr>
        <p:xfrm>
          <a:off x="588263" y="1366348"/>
          <a:ext cx="8104136" cy="4753212"/>
        </p:xfrm>
        <a:graphic>
          <a:graphicData uri="http://schemas.openxmlformats.org/drawingml/2006/table">
            <a:tbl>
              <a:tblPr bandRow="1">
                <a:tableStyleId>{2D5ABB26-0587-4C30-8999-92F81FD0307C}</a:tableStyleId>
              </a:tblPr>
              <a:tblGrid>
                <a:gridCol w="2263514">
                  <a:extLst>
                    <a:ext uri="{9D8B030D-6E8A-4147-A177-3AD203B41FA5}">
                      <a16:colId xmlns:a16="http://schemas.microsoft.com/office/drawing/2014/main" val="2301803020"/>
                    </a:ext>
                  </a:extLst>
                </a:gridCol>
                <a:gridCol w="798753">
                  <a:extLst>
                    <a:ext uri="{9D8B030D-6E8A-4147-A177-3AD203B41FA5}">
                      <a16:colId xmlns:a16="http://schemas.microsoft.com/office/drawing/2014/main" val="904885376"/>
                    </a:ext>
                  </a:extLst>
                </a:gridCol>
                <a:gridCol w="2040311">
                  <a:extLst>
                    <a:ext uri="{9D8B030D-6E8A-4147-A177-3AD203B41FA5}">
                      <a16:colId xmlns:a16="http://schemas.microsoft.com/office/drawing/2014/main" val="111432170"/>
                    </a:ext>
                  </a:extLst>
                </a:gridCol>
                <a:gridCol w="3001558">
                  <a:extLst>
                    <a:ext uri="{9D8B030D-6E8A-4147-A177-3AD203B41FA5}">
                      <a16:colId xmlns:a16="http://schemas.microsoft.com/office/drawing/2014/main" val="189175270"/>
                    </a:ext>
                  </a:extLst>
                </a:gridCol>
              </a:tblGrid>
              <a:tr h="654118">
                <a:tc>
                  <a:txBody>
                    <a:bodyPr/>
                    <a:lstStyle/>
                    <a:p>
                      <a:endParaRPr lang="en-US" sz="2000" b="0">
                        <a:solidFill>
                          <a:schemeClr val="tx1"/>
                        </a:solidFill>
                        <a:latin typeface="+mn-lt"/>
                      </a:endParaRPr>
                    </a:p>
                  </a:txBody>
                  <a:tcPr marL="89642" marR="89642" marT="44821" marB="44821" anchor="ctr">
                    <a:lnL>
                      <a:noFill/>
                    </a:lnL>
                    <a:lnR w="12700" cap="flat" cmpd="sng" algn="ctr">
                      <a:no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89642" marR="89642" marT="44821" marB="44821"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89642" marR="89642" marT="44821" marB="44821" anchor="ctr">
                    <a:lnL w="57150" cap="flat" cmpd="sng" algn="ctr">
                      <a:noFill/>
                      <a:prstDash val="solid"/>
                      <a:round/>
                      <a:headEnd type="none" w="med" len="med"/>
                      <a:tailEnd type="none" w="med" len="med"/>
                    </a:lnL>
                    <a:lnR>
                      <a:noFill/>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280889"/>
                  </a:ext>
                </a:extLst>
              </a:tr>
              <a:tr h="662575">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kern="1200">
                          <a:solidFill>
                            <a:schemeClr val="tx1"/>
                          </a:solidFill>
                          <a:latin typeface="Segoe UI Semibold" panose="020B0702040204020203" pitchFamily="34" charset="0"/>
                          <a:cs typeface="Segoe UI Semibold" panose="020B0702040204020203" pitchFamily="34" charset="0"/>
                        </a:rPr>
                        <a:t>App type</a:t>
                      </a:r>
                      <a:endParaRPr lang="en-US" sz="2000" b="0" kern="1200">
                        <a:solidFill>
                          <a:schemeClr val="tx1"/>
                        </a:solidFill>
                        <a:latin typeface="Segoe UI Semibold" panose="020B0702040204020203" pitchFamily="34" charset="0"/>
                        <a:ea typeface="+mn-ea"/>
                        <a:cs typeface="Segoe UI Semibold" panose="020B0702040204020203" pitchFamily="34" charset="0"/>
                      </a:endParaRPr>
                    </a:p>
                  </a:txBody>
                  <a:tcPr marL="67232" marR="67232" marT="9338" marB="9338"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67232" marR="67232" marT="9338" marB="9338"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67232" marR="67232" marT="9338" marB="9338" anchor="ctr">
                    <a:lnL w="571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4774319"/>
                  </a:ext>
                </a:extLst>
              </a:tr>
              <a:tr h="662575">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Segoe UI Semibold" panose="020B0702040204020203" pitchFamily="34" charset="0"/>
                          <a:cs typeface="Segoe UI Semibold" panose="020B0702040204020203" pitchFamily="34" charset="0"/>
                        </a:rPr>
                        <a:t>Permission type</a:t>
                      </a:r>
                    </a:p>
                  </a:txBody>
                  <a:tcPr marL="67232" marR="67232" marT="9338" marB="9338"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67232" marR="67232" marT="9338" marB="9338"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67232" marR="67232" marT="9338" marB="9338" anchor="ctr">
                    <a:lnL w="571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2702108"/>
                  </a:ext>
                </a:extLst>
              </a:tr>
              <a:tr h="109620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Segoe UI Semibold" panose="020B0702040204020203" pitchFamily="34" charset="0"/>
                          <a:cs typeface="Segoe UI Semibold" panose="020B0702040204020203" pitchFamily="34" charset="0"/>
                        </a:rPr>
                        <a:t>Who can consent</a:t>
                      </a:r>
                    </a:p>
                  </a:txBody>
                  <a:tcPr marL="67232" marR="67232" marT="9338" marB="9338"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a:solidFill>
                          <a:schemeClr val="tx1"/>
                        </a:solidFill>
                        <a:latin typeface="+mn-lt"/>
                      </a:endParaRPr>
                    </a:p>
                  </a:txBody>
                  <a:tcPr marL="67232" marR="67232" marT="9338" marB="9338" anchor="ctr">
                    <a:lnL w="571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a:solidFill>
                          <a:schemeClr val="tx1"/>
                        </a:solidFill>
                        <a:latin typeface="+mn-lt"/>
                      </a:endParaRPr>
                    </a:p>
                  </a:txBody>
                  <a:tcPr marL="67232" marR="67232" marT="9338" marB="9338" anchor="ctr">
                    <a:lnL w="1270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a:solidFill>
                          <a:schemeClr val="tx1"/>
                        </a:solidFill>
                        <a:latin typeface="+mn-lt"/>
                      </a:endParaRPr>
                    </a:p>
                  </a:txBody>
                  <a:tcPr marL="67232" marR="67232" marT="9338" marB="9338" anchor="ctr">
                    <a:lnL w="571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5567369"/>
                  </a:ext>
                </a:extLst>
              </a:tr>
              <a:tr h="1677736">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Segoe UI Semibold" panose="020B0702040204020203" pitchFamily="34" charset="0"/>
                          <a:cs typeface="Segoe UI Semibold" panose="020B0702040204020203" pitchFamily="34" charset="0"/>
                        </a:rPr>
                        <a:t>Effective</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Segoe UI Semibold" panose="020B0702040204020203" pitchFamily="34" charset="0"/>
                          <a:cs typeface="Segoe UI Semibold" panose="020B0702040204020203" pitchFamily="34" charset="0"/>
                        </a:rPr>
                        <a:t>Permissions </a:t>
                      </a:r>
                    </a:p>
                  </a:txBody>
                  <a:tcPr marL="67232" marR="67232" marT="9338" marB="9338"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2000" b="0">
                        <a:solidFill>
                          <a:schemeClr val="tx1"/>
                        </a:solidFill>
                        <a:latin typeface="+mn-lt"/>
                      </a:endParaRPr>
                    </a:p>
                  </a:txBody>
                  <a:tcPr marL="67232" marR="67232" marT="9338" marB="9338"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a:p>
                  </a:txBody>
                  <a:tcPr marL="68580" marR="68580" marT="9525" marB="9525" anchor="ct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2000" b="0" dirty="0">
                        <a:solidFill>
                          <a:schemeClr val="tx1"/>
                        </a:solidFill>
                        <a:latin typeface="+mn-lt"/>
                      </a:endParaRPr>
                    </a:p>
                  </a:txBody>
                  <a:tcPr marL="67232" marR="67232" marT="9338" marB="9338" anchor="ctr">
                    <a:lnL w="571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3670788"/>
                  </a:ext>
                </a:extLst>
              </a:tr>
            </a:tbl>
          </a:graphicData>
        </a:graphic>
      </p:graphicFrame>
      <p:sp>
        <p:nvSpPr>
          <p:cNvPr id="2" name="TextBox 1">
            <a:extLst>
              <a:ext uri="{FF2B5EF4-FFF2-40B4-BE49-F238E27FC236}">
                <a16:creationId xmlns:a16="http://schemas.microsoft.com/office/drawing/2014/main" id="{071E01C7-9FDB-46D2-8F6E-C1C886BCCD66}"/>
              </a:ext>
            </a:extLst>
          </p:cNvPr>
          <p:cNvSpPr txBox="1"/>
          <p:nvPr/>
        </p:nvSpPr>
        <p:spPr>
          <a:xfrm>
            <a:off x="4223649" y="1422672"/>
            <a:ext cx="3731915" cy="561211"/>
          </a:xfrm>
          <a:prstGeom prst="rect">
            <a:avLst/>
          </a:prstGeom>
          <a:noFill/>
        </p:spPr>
        <p:txBody>
          <a:bodyPr wrap="none" lIns="179285" tIns="143428" rIns="179285" bIns="143428" rtlCol="0">
            <a:spAutoFit/>
          </a:bodyPr>
          <a:lstStyle/>
          <a:p>
            <a:pPr algn="ctr">
              <a:lnSpc>
                <a:spcPct val="90000"/>
              </a:lnSpc>
              <a:spcAft>
                <a:spcPts val="588"/>
              </a:spcAft>
            </a:pPr>
            <a:r>
              <a:rPr lang="en-US" sz="1961">
                <a:latin typeface="Segoe UI Semibold" panose="020B0702040204020203" pitchFamily="34" charset="0"/>
                <a:cs typeface="Segoe UI Semibold" panose="020B0702040204020203" pitchFamily="34" charset="0"/>
              </a:rPr>
              <a:t>Get access on behalf of users </a:t>
            </a:r>
          </a:p>
        </p:txBody>
      </p:sp>
      <p:sp>
        <p:nvSpPr>
          <p:cNvPr id="6" name="Title 5">
            <a:extLst>
              <a:ext uri="{FF2B5EF4-FFF2-40B4-BE49-F238E27FC236}">
                <a16:creationId xmlns:a16="http://schemas.microsoft.com/office/drawing/2014/main" id="{41D4927A-1B18-45C5-8746-CF0F46E206FB}"/>
              </a:ext>
            </a:extLst>
          </p:cNvPr>
          <p:cNvSpPr>
            <a:spLocks noGrp="1"/>
          </p:cNvSpPr>
          <p:nvPr>
            <p:ph type="title"/>
          </p:nvPr>
        </p:nvSpPr>
        <p:spPr/>
        <p:txBody>
          <a:bodyPr>
            <a:normAutofit/>
          </a:bodyPr>
          <a:lstStyle/>
          <a:p>
            <a:r>
              <a:rPr lang="en-US"/>
              <a:t>Delegated Permissions Scenarios</a:t>
            </a:r>
          </a:p>
        </p:txBody>
      </p:sp>
      <p:sp>
        <p:nvSpPr>
          <p:cNvPr id="4" name="TextBox 3">
            <a:extLst>
              <a:ext uri="{FF2B5EF4-FFF2-40B4-BE49-F238E27FC236}">
                <a16:creationId xmlns:a16="http://schemas.microsoft.com/office/drawing/2014/main" id="{821545E2-42E5-404A-9EAD-1DC1B8328849}"/>
              </a:ext>
            </a:extLst>
          </p:cNvPr>
          <p:cNvSpPr txBox="1"/>
          <p:nvPr/>
        </p:nvSpPr>
        <p:spPr>
          <a:xfrm>
            <a:off x="4164378" y="2136157"/>
            <a:ext cx="3850463" cy="555884"/>
          </a:xfrm>
          <a:prstGeom prst="rect">
            <a:avLst/>
          </a:prstGeom>
          <a:noFill/>
        </p:spPr>
        <p:txBody>
          <a:bodyPr wrap="none" lIns="179285" tIns="143428" rIns="179285" bIns="143428" rtlCol="0">
            <a:spAutoFit/>
          </a:bodyPr>
          <a:lstStyle/>
          <a:p>
            <a:pPr lvl="0" algn="ctr">
              <a:defRPr/>
            </a:pPr>
            <a:r>
              <a:rPr lang="en-US" sz="1730"/>
              <a:t>Mobile, Single page app (SPA), Web</a:t>
            </a:r>
            <a:endParaRPr lang="en-US" sz="1730">
              <a:solidFill>
                <a:schemeClr val="dk1"/>
              </a:solidFill>
            </a:endParaRPr>
          </a:p>
        </p:txBody>
      </p:sp>
      <p:sp>
        <p:nvSpPr>
          <p:cNvPr id="10" name="Rectangle 9">
            <a:extLst>
              <a:ext uri="{FF2B5EF4-FFF2-40B4-BE49-F238E27FC236}">
                <a16:creationId xmlns:a16="http://schemas.microsoft.com/office/drawing/2014/main" id="{22A5A681-D444-4240-BDD3-A40B4D736ABB}"/>
              </a:ext>
            </a:extLst>
          </p:cNvPr>
          <p:cNvSpPr/>
          <p:nvPr/>
        </p:nvSpPr>
        <p:spPr>
          <a:xfrm>
            <a:off x="3582078" y="3610560"/>
            <a:ext cx="2426814" cy="633625"/>
          </a:xfrm>
          <a:prstGeom prst="rect">
            <a:avLst/>
          </a:prstGeom>
        </p:spPr>
        <p:txBody>
          <a:bodyPr wrap="square">
            <a:spAutoFit/>
          </a:bodyPr>
          <a:lstStyle/>
          <a:p>
            <a:pPr algn="ctr">
              <a:defRPr/>
            </a:pPr>
            <a:r>
              <a:rPr lang="en-US" sz="1730"/>
              <a:t>Users can consent </a:t>
            </a:r>
          </a:p>
          <a:p>
            <a:pPr algn="ctr">
              <a:defRPr/>
            </a:pPr>
            <a:r>
              <a:rPr lang="en-US" sz="1730"/>
              <a:t>for their data</a:t>
            </a:r>
          </a:p>
        </p:txBody>
      </p:sp>
      <p:sp>
        <p:nvSpPr>
          <p:cNvPr id="11" name="Rectangle 10">
            <a:extLst>
              <a:ext uri="{FF2B5EF4-FFF2-40B4-BE49-F238E27FC236}">
                <a16:creationId xmlns:a16="http://schemas.microsoft.com/office/drawing/2014/main" id="{9968F498-427D-4195-BC9C-047B895D383F}"/>
              </a:ext>
            </a:extLst>
          </p:cNvPr>
          <p:cNvSpPr/>
          <p:nvPr/>
        </p:nvSpPr>
        <p:spPr>
          <a:xfrm>
            <a:off x="6139683" y="3610560"/>
            <a:ext cx="2497953" cy="633625"/>
          </a:xfrm>
          <a:prstGeom prst="rect">
            <a:avLst/>
          </a:prstGeom>
        </p:spPr>
        <p:txBody>
          <a:bodyPr wrap="square">
            <a:spAutoFit/>
          </a:bodyPr>
          <a:lstStyle/>
          <a:p>
            <a:pPr algn="ctr"/>
            <a:r>
              <a:rPr lang="en-US" sz="1730"/>
              <a:t>Admin can consent</a:t>
            </a:r>
          </a:p>
          <a:p>
            <a:pPr algn="ctr"/>
            <a:r>
              <a:rPr lang="en-US" sz="1730"/>
              <a:t>for them or for all users</a:t>
            </a:r>
          </a:p>
        </p:txBody>
      </p:sp>
      <p:grpSp>
        <p:nvGrpSpPr>
          <p:cNvPr id="30" name="Group 29"/>
          <p:cNvGrpSpPr/>
          <p:nvPr/>
        </p:nvGrpSpPr>
        <p:grpSpPr>
          <a:xfrm>
            <a:off x="4355099" y="4901300"/>
            <a:ext cx="3469015" cy="988168"/>
            <a:chOff x="3777114" y="4751921"/>
            <a:chExt cx="3538576" cy="1007983"/>
          </a:xfrm>
        </p:grpSpPr>
        <p:sp>
          <p:nvSpPr>
            <p:cNvPr id="19" name="Oval 18"/>
            <p:cNvSpPr/>
            <p:nvPr/>
          </p:nvSpPr>
          <p:spPr bwMode="auto">
            <a:xfrm>
              <a:off x="3777114" y="4751921"/>
              <a:ext cx="2133235" cy="1007983"/>
            </a:xfrm>
            <a:prstGeom prst="ellipse">
              <a:avLst/>
            </a:prstGeom>
            <a:solidFill>
              <a:schemeClr val="accent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a:xfrm>
              <a:off x="3842131" y="4941618"/>
              <a:ext cx="1365922" cy="586429"/>
            </a:xfrm>
            <a:prstGeom prst="rect">
              <a:avLst/>
            </a:prstGeom>
          </p:spPr>
          <p:txBody>
            <a:bodyPr wrap="square">
              <a:spAutoFit/>
            </a:bodyPr>
            <a:lstStyle/>
            <a:p>
              <a:pPr>
                <a:defRPr/>
              </a:pPr>
              <a:r>
                <a:rPr lang="en-US" sz="1568">
                  <a:solidFill>
                    <a:schemeClr val="bg1"/>
                  </a:solidFill>
                </a:rPr>
                <a:t>Delegated</a:t>
              </a:r>
            </a:p>
            <a:p>
              <a:pPr>
                <a:defRPr/>
              </a:pPr>
              <a:r>
                <a:rPr lang="en-US" sz="1568">
                  <a:solidFill>
                    <a:schemeClr val="bg1"/>
                  </a:solidFill>
                </a:rPr>
                <a:t>permissions</a:t>
              </a:r>
            </a:p>
          </p:txBody>
        </p:sp>
        <p:sp>
          <p:nvSpPr>
            <p:cNvPr id="22" name="Oval 21"/>
            <p:cNvSpPr/>
            <p:nvPr/>
          </p:nvSpPr>
          <p:spPr bwMode="auto">
            <a:xfrm>
              <a:off x="5182455" y="4751921"/>
              <a:ext cx="2133235" cy="1007983"/>
            </a:xfrm>
            <a:prstGeom prst="ellipse">
              <a:avLst/>
            </a:prstGeom>
            <a:solidFill>
              <a:schemeClr val="accent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a:xfrm>
              <a:off x="5765976" y="4941618"/>
              <a:ext cx="1365922" cy="586429"/>
            </a:xfrm>
            <a:prstGeom prst="rect">
              <a:avLst/>
            </a:prstGeom>
          </p:spPr>
          <p:txBody>
            <a:bodyPr wrap="square">
              <a:spAutoFit/>
            </a:bodyPr>
            <a:lstStyle/>
            <a:p>
              <a:pPr algn="r">
                <a:defRPr/>
              </a:pPr>
              <a:r>
                <a:rPr lang="en-US" sz="1568">
                  <a:solidFill>
                    <a:schemeClr val="bg1"/>
                  </a:solidFill>
                </a:rPr>
                <a:t>User </a:t>
              </a:r>
            </a:p>
            <a:p>
              <a:pPr algn="r">
                <a:defRPr/>
              </a:pPr>
              <a:r>
                <a:rPr lang="en-US" sz="1568">
                  <a:solidFill>
                    <a:schemeClr val="bg1"/>
                  </a:solidFill>
                </a:rPr>
                <a:t>privileges</a:t>
              </a:r>
            </a:p>
          </p:txBody>
        </p:sp>
        <p:sp>
          <p:nvSpPr>
            <p:cNvPr id="26" name="Freeform: Shape 25"/>
            <p:cNvSpPr/>
            <p:nvPr/>
          </p:nvSpPr>
          <p:spPr bwMode="auto">
            <a:xfrm>
              <a:off x="5182455" y="4879441"/>
              <a:ext cx="727895" cy="752941"/>
            </a:xfrm>
            <a:custGeom>
              <a:avLst/>
              <a:gdLst>
                <a:gd name="connsiteX0" fmla="*/ 363948 w 727895"/>
                <a:gd name="connsiteY0" fmla="*/ 0 h 752941"/>
                <a:gd name="connsiteX1" fmla="*/ 415490 w 727895"/>
                <a:gd name="connsiteY1" fmla="*/ 20094 h 752941"/>
                <a:gd name="connsiteX2" fmla="*/ 727895 w 727895"/>
                <a:gd name="connsiteY2" fmla="*/ 376470 h 752941"/>
                <a:gd name="connsiteX3" fmla="*/ 415490 w 727895"/>
                <a:gd name="connsiteY3" fmla="*/ 732846 h 752941"/>
                <a:gd name="connsiteX4" fmla="*/ 363948 w 727895"/>
                <a:gd name="connsiteY4" fmla="*/ 752941 h 752941"/>
                <a:gd name="connsiteX5" fmla="*/ 312405 w 727895"/>
                <a:gd name="connsiteY5" fmla="*/ 732846 h 752941"/>
                <a:gd name="connsiteX6" fmla="*/ 0 w 727895"/>
                <a:gd name="connsiteY6" fmla="*/ 376470 h 752941"/>
                <a:gd name="connsiteX7" fmla="*/ 312405 w 727895"/>
                <a:gd name="connsiteY7" fmla="*/ 20094 h 75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895" h="752941">
                  <a:moveTo>
                    <a:pt x="363948" y="0"/>
                  </a:moveTo>
                  <a:lnTo>
                    <a:pt x="415490" y="20094"/>
                  </a:lnTo>
                  <a:cubicBezTo>
                    <a:pt x="608510" y="111299"/>
                    <a:pt x="727895" y="237297"/>
                    <a:pt x="727895" y="376470"/>
                  </a:cubicBezTo>
                  <a:cubicBezTo>
                    <a:pt x="727895" y="515644"/>
                    <a:pt x="608510" y="641642"/>
                    <a:pt x="415490" y="732846"/>
                  </a:cubicBezTo>
                  <a:lnTo>
                    <a:pt x="363948" y="752941"/>
                  </a:lnTo>
                  <a:lnTo>
                    <a:pt x="312405" y="732846"/>
                  </a:lnTo>
                  <a:cubicBezTo>
                    <a:pt x="119386" y="641642"/>
                    <a:pt x="0" y="515644"/>
                    <a:pt x="0" y="376470"/>
                  </a:cubicBezTo>
                  <a:cubicBezTo>
                    <a:pt x="0" y="237297"/>
                    <a:pt x="119386" y="111299"/>
                    <a:pt x="312405" y="20094"/>
                  </a:cubicBezTo>
                  <a:close/>
                </a:path>
              </a:pathLst>
            </a:custGeom>
            <a:solidFill>
              <a:schemeClr val="accent1">
                <a:alpha val="70000"/>
              </a:schemeClr>
            </a:solidFill>
            <a:ln w="3810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5" name="Straight Connector 14"/>
          <p:cNvCxnSpPr>
            <a:cxnSpLocks/>
          </p:cNvCxnSpPr>
          <p:nvPr/>
        </p:nvCxnSpPr>
        <p:spPr>
          <a:xfrm>
            <a:off x="6052317" y="3347447"/>
            <a:ext cx="0" cy="1073739"/>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E056987-9ED1-4AD9-952E-1DF78E28BD1A}"/>
              </a:ext>
            </a:extLst>
          </p:cNvPr>
          <p:cNvSpPr txBox="1"/>
          <p:nvPr/>
        </p:nvSpPr>
        <p:spPr>
          <a:xfrm>
            <a:off x="3873837" y="2774806"/>
            <a:ext cx="4449296" cy="561211"/>
          </a:xfrm>
          <a:prstGeom prst="rect">
            <a:avLst/>
          </a:prstGeom>
          <a:noFill/>
        </p:spPr>
        <p:txBody>
          <a:bodyPr wrap="square" lIns="179285" tIns="143428" rIns="179285" bIns="143428" rtlCol="0">
            <a:spAutoFit/>
          </a:bodyPr>
          <a:lstStyle>
            <a:defPPr>
              <a:defRPr lang="en-US"/>
            </a:defPPr>
            <a:lvl1pPr lvl="0" algn="ctr">
              <a:defRPr sz="2400"/>
            </a:lvl1pPr>
          </a:lstStyle>
          <a:p>
            <a:pPr lvl="0">
              <a:defRPr/>
            </a:pPr>
            <a:r>
              <a:rPr lang="en-US" sz="1765"/>
              <a:t>Delegated permission (user permission)</a:t>
            </a:r>
          </a:p>
        </p:txBody>
      </p:sp>
    </p:spTree>
    <p:extLst>
      <p:ext uri="{BB962C8B-B14F-4D97-AF65-F5344CB8AC3E}">
        <p14:creationId xmlns:p14="http://schemas.microsoft.com/office/powerpoint/2010/main" val="31859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203211-E79E-4054-A268-EB162E27DDB7}"/>
              </a:ext>
            </a:extLst>
          </p:cNvPr>
          <p:cNvSpPr>
            <a:spLocks noGrp="1"/>
          </p:cNvSpPr>
          <p:nvPr>
            <p:ph type="title"/>
          </p:nvPr>
        </p:nvSpPr>
        <p:spPr/>
        <p:txBody>
          <a:bodyPr/>
          <a:lstStyle/>
          <a:p>
            <a:r>
              <a:rPr lang="en-US"/>
              <a:t>Application permissions</a:t>
            </a:r>
          </a:p>
        </p:txBody>
      </p:sp>
    </p:spTree>
    <p:extLst>
      <p:ext uri="{BB962C8B-B14F-4D97-AF65-F5344CB8AC3E}">
        <p14:creationId xmlns:p14="http://schemas.microsoft.com/office/powerpoint/2010/main" val="1438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16780-0D0A-4160-858D-655C08FE4CBC}"/>
              </a:ext>
            </a:extLst>
          </p:cNvPr>
          <p:cNvSpPr>
            <a:spLocks noGrp="1"/>
          </p:cNvSpPr>
          <p:nvPr>
            <p:ph type="title"/>
          </p:nvPr>
        </p:nvSpPr>
        <p:spPr/>
        <p:txBody>
          <a:bodyPr/>
          <a:lstStyle/>
          <a:p>
            <a:r>
              <a:rPr lang="en-US"/>
              <a:t>Demo</a:t>
            </a:r>
            <a:br>
              <a:rPr lang="en-US"/>
            </a:br>
            <a:r>
              <a:rPr lang="en-US"/>
              <a:t>Declaring application permissions </a:t>
            </a:r>
          </a:p>
        </p:txBody>
      </p:sp>
      <p:sp>
        <p:nvSpPr>
          <p:cNvPr id="2" name="Text Placeholder 1">
            <a:extLst>
              <a:ext uri="{FF2B5EF4-FFF2-40B4-BE49-F238E27FC236}">
                <a16:creationId xmlns:a16="http://schemas.microsoft.com/office/drawing/2014/main" id="{CB5E370C-E47A-4135-8053-709154E5BE2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90739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FE06C-DAED-4128-8497-2C9EA734A968}"/>
              </a:ext>
            </a:extLst>
          </p:cNvPr>
          <p:cNvSpPr>
            <a:spLocks noGrp="1"/>
          </p:cNvSpPr>
          <p:nvPr>
            <p:ph type="title"/>
          </p:nvPr>
        </p:nvSpPr>
        <p:spPr/>
        <p:txBody>
          <a:bodyPr/>
          <a:lstStyle/>
          <a:p>
            <a:r>
              <a:rPr lang="en-US"/>
              <a:t>Application Permissions</a:t>
            </a:r>
          </a:p>
        </p:txBody>
      </p:sp>
      <p:sp>
        <p:nvSpPr>
          <p:cNvPr id="3" name="Content Placeholder 2">
            <a:extLst>
              <a:ext uri="{FF2B5EF4-FFF2-40B4-BE49-F238E27FC236}">
                <a16:creationId xmlns:a16="http://schemas.microsoft.com/office/drawing/2014/main" id="{7F114643-167B-4ECF-97C7-75A25DBDA5ED}"/>
              </a:ext>
            </a:extLst>
          </p:cNvPr>
          <p:cNvSpPr>
            <a:spLocks noGrp="1"/>
          </p:cNvSpPr>
          <p:nvPr>
            <p:ph type="body" sz="quarter" idx="10"/>
          </p:nvPr>
        </p:nvSpPr>
        <p:spPr>
          <a:xfrm>
            <a:off x="586390" y="1434370"/>
            <a:ext cx="11018520" cy="4874990"/>
          </a:xfrm>
        </p:spPr>
        <p:txBody>
          <a:bodyPr>
            <a:normAutofit/>
          </a:bodyPr>
          <a:lstStyle/>
          <a:p>
            <a:r>
              <a:rPr lang="en-US"/>
              <a:t>App proves it is the app requesting permission</a:t>
            </a:r>
          </a:p>
          <a:p>
            <a:pPr lvl="1"/>
            <a:r>
              <a:rPr lang="en-US"/>
              <a:t>Secret</a:t>
            </a:r>
          </a:p>
          <a:p>
            <a:pPr lvl="1"/>
            <a:r>
              <a:rPr lang="en-US"/>
              <a:t>Certificates</a:t>
            </a:r>
          </a:p>
          <a:p>
            <a:pPr lvl="1"/>
            <a:r>
              <a:rPr lang="en-US"/>
              <a:t>Managed Identity for Azure Resources</a:t>
            </a:r>
          </a:p>
          <a:p>
            <a:r>
              <a:rPr lang="en-US"/>
              <a:t>Admin consent – Always</a:t>
            </a:r>
          </a:p>
          <a:p>
            <a:r>
              <a:rPr lang="en-US"/>
              <a:t>Trans user functionality</a:t>
            </a:r>
          </a:p>
          <a:p>
            <a:pPr lvl="1"/>
            <a:r>
              <a:rPr lang="en-US" err="1"/>
              <a:t>User.ReadWrite.All</a:t>
            </a:r>
            <a:endParaRPr lang="en-US"/>
          </a:p>
          <a:p>
            <a:pPr lvl="1"/>
            <a:r>
              <a:rPr lang="en-US" err="1"/>
              <a:t>Calendars.Read</a:t>
            </a:r>
            <a:endParaRPr lang="en-US"/>
          </a:p>
          <a:p>
            <a:r>
              <a:rPr lang="en-US"/>
              <a:t>Permissions granted the app are always the permissions used</a:t>
            </a:r>
          </a:p>
        </p:txBody>
      </p:sp>
    </p:spTree>
    <p:extLst>
      <p:ext uri="{BB962C8B-B14F-4D97-AF65-F5344CB8AC3E}">
        <p14:creationId xmlns:p14="http://schemas.microsoft.com/office/powerpoint/2010/main" val="2680590716"/>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3937532" y="1453026"/>
            <a:ext cx="4218208" cy="470751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Table 6">
            <a:extLst>
              <a:ext uri="{FF2B5EF4-FFF2-40B4-BE49-F238E27FC236}">
                <a16:creationId xmlns:a16="http://schemas.microsoft.com/office/drawing/2014/main" id="{862781A5-8E1E-4486-A84F-3A7597EB3AC1}"/>
              </a:ext>
            </a:extLst>
          </p:cNvPr>
          <p:cNvGraphicFramePr>
            <a:graphicFrameLocks noGrp="1"/>
          </p:cNvGraphicFramePr>
          <p:nvPr/>
        </p:nvGraphicFramePr>
        <p:xfrm>
          <a:off x="588264" y="1366348"/>
          <a:ext cx="7678070" cy="4753212"/>
        </p:xfrm>
        <a:graphic>
          <a:graphicData uri="http://schemas.openxmlformats.org/drawingml/2006/table">
            <a:tbl>
              <a:tblPr bandRow="1">
                <a:tableStyleId>{2D5ABB26-0587-4C30-8999-92F81FD0307C}</a:tableStyleId>
              </a:tblPr>
              <a:tblGrid>
                <a:gridCol w="2308822">
                  <a:extLst>
                    <a:ext uri="{9D8B030D-6E8A-4147-A177-3AD203B41FA5}">
                      <a16:colId xmlns:a16="http://schemas.microsoft.com/office/drawing/2014/main" val="2301803020"/>
                    </a:ext>
                  </a:extLst>
                </a:gridCol>
                <a:gridCol w="592448">
                  <a:extLst>
                    <a:ext uri="{9D8B030D-6E8A-4147-A177-3AD203B41FA5}">
                      <a16:colId xmlns:a16="http://schemas.microsoft.com/office/drawing/2014/main" val="904885376"/>
                    </a:ext>
                  </a:extLst>
                </a:gridCol>
                <a:gridCol w="1933045">
                  <a:extLst>
                    <a:ext uri="{9D8B030D-6E8A-4147-A177-3AD203B41FA5}">
                      <a16:colId xmlns:a16="http://schemas.microsoft.com/office/drawing/2014/main" val="111432170"/>
                    </a:ext>
                  </a:extLst>
                </a:gridCol>
                <a:gridCol w="2843755">
                  <a:extLst>
                    <a:ext uri="{9D8B030D-6E8A-4147-A177-3AD203B41FA5}">
                      <a16:colId xmlns:a16="http://schemas.microsoft.com/office/drawing/2014/main" val="189175270"/>
                    </a:ext>
                  </a:extLst>
                </a:gridCol>
              </a:tblGrid>
              <a:tr h="654118">
                <a:tc>
                  <a:txBody>
                    <a:bodyPr/>
                    <a:lstStyle/>
                    <a:p>
                      <a:endParaRPr lang="en-US" sz="2000" b="0">
                        <a:solidFill>
                          <a:schemeClr val="tx1"/>
                        </a:solidFill>
                        <a:latin typeface="+mn-lt"/>
                      </a:endParaRPr>
                    </a:p>
                  </a:txBody>
                  <a:tcPr marL="89642" marR="89642" marT="44821" marB="44821" anchor="ctr">
                    <a:lnL>
                      <a:noFill/>
                    </a:lnL>
                    <a:lnR w="12700" cap="flat" cmpd="sng" algn="ctr">
                      <a:no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89642" marR="89642" marT="44821" marB="44821"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89642" marR="89642" marT="44821" marB="44821" anchor="ctr">
                    <a:lnL w="57150" cap="flat" cmpd="sng" algn="ctr">
                      <a:noFill/>
                      <a:prstDash val="solid"/>
                      <a:round/>
                      <a:headEnd type="none" w="med" len="med"/>
                      <a:tailEnd type="none" w="med" len="med"/>
                    </a:lnL>
                    <a:lnR>
                      <a:noFill/>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280889"/>
                  </a:ext>
                </a:extLst>
              </a:tr>
              <a:tr h="662575">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kern="1200">
                          <a:solidFill>
                            <a:schemeClr val="tx1"/>
                          </a:solidFill>
                          <a:latin typeface="Segoe UI Semibold" panose="020B0702040204020203" pitchFamily="34" charset="0"/>
                          <a:cs typeface="Segoe UI Semibold" panose="020B0702040204020203" pitchFamily="34" charset="0"/>
                        </a:rPr>
                        <a:t>App type</a:t>
                      </a:r>
                      <a:endParaRPr lang="en-US" sz="2000" b="0" kern="1200">
                        <a:solidFill>
                          <a:schemeClr val="tx1"/>
                        </a:solidFill>
                        <a:latin typeface="Segoe UI Semibold" panose="020B0702040204020203" pitchFamily="34" charset="0"/>
                        <a:ea typeface="+mn-ea"/>
                        <a:cs typeface="Segoe UI Semibold" panose="020B0702040204020203" pitchFamily="34" charset="0"/>
                      </a:endParaRPr>
                    </a:p>
                  </a:txBody>
                  <a:tcPr marL="67232" marR="67232" marT="9338" marB="9338"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67232" marR="67232" marT="9338" marB="9338"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67232" marR="67232" marT="9338" marB="9338" anchor="ctr">
                    <a:lnL w="571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4774319"/>
                  </a:ext>
                </a:extLst>
              </a:tr>
              <a:tr h="662575">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Segoe UI Semibold" panose="020B0702040204020203" pitchFamily="34" charset="0"/>
                          <a:cs typeface="Segoe UI Semibold" panose="020B0702040204020203" pitchFamily="34" charset="0"/>
                        </a:rPr>
                        <a:t>Permission type</a:t>
                      </a:r>
                    </a:p>
                  </a:txBody>
                  <a:tcPr marL="67232" marR="67232" marT="9338" marB="9338"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67232" marR="67232" marT="9338" marB="9338"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kern="1200">
                        <a:solidFill>
                          <a:schemeClr val="tx1"/>
                        </a:solidFill>
                        <a:latin typeface="+mn-lt"/>
                        <a:ea typeface="+mn-ea"/>
                        <a:cs typeface="+mn-cs"/>
                      </a:endParaRPr>
                    </a:p>
                  </a:txBody>
                  <a:tcPr marL="67232" marR="67232" marT="9338" marB="9338" anchor="ctr">
                    <a:lnL w="571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2702108"/>
                  </a:ext>
                </a:extLst>
              </a:tr>
              <a:tr h="109620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Segoe UI Semibold" panose="020B0702040204020203" pitchFamily="34" charset="0"/>
                          <a:cs typeface="Segoe UI Semibold" panose="020B0702040204020203" pitchFamily="34" charset="0"/>
                        </a:rPr>
                        <a:t>Who can consent</a:t>
                      </a:r>
                    </a:p>
                  </a:txBody>
                  <a:tcPr marL="67232" marR="67232" marT="9338" marB="9338"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a:solidFill>
                          <a:schemeClr val="tx1"/>
                        </a:solidFill>
                        <a:latin typeface="+mn-lt"/>
                      </a:endParaRPr>
                    </a:p>
                  </a:txBody>
                  <a:tcPr marL="67232" marR="67232" marT="9338" marB="9338" anchor="ctr">
                    <a:lnL w="571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a:solidFill>
                          <a:schemeClr val="tx1"/>
                        </a:solidFill>
                        <a:latin typeface="+mn-lt"/>
                      </a:endParaRPr>
                    </a:p>
                  </a:txBody>
                  <a:tcPr marL="67232" marR="67232" marT="9338" marB="9338" anchor="ctr">
                    <a:lnL w="1270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2000" b="0">
                        <a:solidFill>
                          <a:schemeClr val="tx1"/>
                        </a:solidFill>
                        <a:latin typeface="+mn-lt"/>
                      </a:endParaRPr>
                    </a:p>
                  </a:txBody>
                  <a:tcPr marL="67232" marR="67232" marT="9338" marB="9338" anchor="ctr">
                    <a:lnL w="571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5567369"/>
                  </a:ext>
                </a:extLst>
              </a:tr>
              <a:tr h="1677736">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Segoe UI Semibold" panose="020B0702040204020203" pitchFamily="34" charset="0"/>
                          <a:cs typeface="Segoe UI Semibold" panose="020B0702040204020203" pitchFamily="34" charset="0"/>
                        </a:rPr>
                        <a:t>Effective</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Segoe UI Semibold" panose="020B0702040204020203" pitchFamily="34" charset="0"/>
                          <a:cs typeface="Segoe UI Semibold" panose="020B0702040204020203" pitchFamily="34" charset="0"/>
                        </a:rPr>
                        <a:t>Permissions </a:t>
                      </a:r>
                    </a:p>
                  </a:txBody>
                  <a:tcPr marL="67232" marR="67232" marT="9338" marB="9338"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2000" b="0">
                        <a:solidFill>
                          <a:schemeClr val="tx1"/>
                        </a:solidFill>
                        <a:latin typeface="+mn-lt"/>
                      </a:endParaRPr>
                    </a:p>
                  </a:txBody>
                  <a:tcPr marL="67232" marR="67232" marT="9338" marB="9338"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a:p>
                  </a:txBody>
                  <a:tcPr marL="68580" marR="68580" marT="9525" marB="9525" anchor="ct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2000" b="0" dirty="0">
                        <a:solidFill>
                          <a:schemeClr val="tx1"/>
                        </a:solidFill>
                        <a:latin typeface="+mn-lt"/>
                      </a:endParaRPr>
                    </a:p>
                  </a:txBody>
                  <a:tcPr marL="67232" marR="67232" marT="9338" marB="9338" anchor="ctr">
                    <a:lnL w="571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3670788"/>
                  </a:ext>
                </a:extLst>
              </a:tr>
            </a:tbl>
          </a:graphicData>
        </a:graphic>
      </p:graphicFrame>
      <p:sp>
        <p:nvSpPr>
          <p:cNvPr id="6" name="Title 5">
            <a:extLst>
              <a:ext uri="{FF2B5EF4-FFF2-40B4-BE49-F238E27FC236}">
                <a16:creationId xmlns:a16="http://schemas.microsoft.com/office/drawing/2014/main" id="{41D4927A-1B18-45C5-8746-CF0F46E206FB}"/>
              </a:ext>
            </a:extLst>
          </p:cNvPr>
          <p:cNvSpPr>
            <a:spLocks noGrp="1"/>
          </p:cNvSpPr>
          <p:nvPr>
            <p:ph type="title"/>
          </p:nvPr>
        </p:nvSpPr>
        <p:spPr/>
        <p:txBody>
          <a:bodyPr>
            <a:normAutofit/>
          </a:bodyPr>
          <a:lstStyle/>
          <a:p>
            <a:r>
              <a:rPr lang="en-US"/>
              <a:t>Application Permissions Scenarios</a:t>
            </a:r>
          </a:p>
        </p:txBody>
      </p:sp>
      <p:sp>
        <p:nvSpPr>
          <p:cNvPr id="3" name="Rectangle 2">
            <a:extLst>
              <a:ext uri="{FF2B5EF4-FFF2-40B4-BE49-F238E27FC236}">
                <a16:creationId xmlns:a16="http://schemas.microsoft.com/office/drawing/2014/main" id="{C4794495-CB5C-4784-999B-5D4169A38444}"/>
              </a:ext>
            </a:extLst>
          </p:cNvPr>
          <p:cNvSpPr/>
          <p:nvPr/>
        </p:nvSpPr>
        <p:spPr>
          <a:xfrm>
            <a:off x="4611064" y="1453026"/>
            <a:ext cx="2919516" cy="561211"/>
          </a:xfrm>
          <a:prstGeom prst="rect">
            <a:avLst/>
          </a:prstGeom>
          <a:noFill/>
        </p:spPr>
        <p:txBody>
          <a:bodyPr wrap="none" lIns="179285" tIns="143428" rIns="179285" bIns="143428" rtlCol="0">
            <a:spAutoFit/>
          </a:bodyPr>
          <a:lstStyle/>
          <a:p>
            <a:pPr algn="ctr">
              <a:lnSpc>
                <a:spcPct val="90000"/>
              </a:lnSpc>
              <a:spcAft>
                <a:spcPts val="588"/>
              </a:spcAft>
            </a:pPr>
            <a:r>
              <a:rPr lang="en-US" sz="1961">
                <a:latin typeface="Segoe UI Semibold" panose="020B0702040204020203" pitchFamily="34" charset="0"/>
                <a:cs typeface="Segoe UI Semibold" panose="020B0702040204020203" pitchFamily="34" charset="0"/>
              </a:rPr>
              <a:t>Get access as a service</a:t>
            </a:r>
          </a:p>
        </p:txBody>
      </p:sp>
      <p:sp>
        <p:nvSpPr>
          <p:cNvPr id="5" name="TextBox 4">
            <a:extLst>
              <a:ext uri="{FF2B5EF4-FFF2-40B4-BE49-F238E27FC236}">
                <a16:creationId xmlns:a16="http://schemas.microsoft.com/office/drawing/2014/main" id="{EF171B50-1299-431D-AF8E-6527A9069FC5}"/>
              </a:ext>
            </a:extLst>
          </p:cNvPr>
          <p:cNvSpPr txBox="1"/>
          <p:nvPr/>
        </p:nvSpPr>
        <p:spPr>
          <a:xfrm>
            <a:off x="4493100" y="2161977"/>
            <a:ext cx="3155446" cy="561270"/>
          </a:xfrm>
          <a:prstGeom prst="rect">
            <a:avLst/>
          </a:prstGeom>
          <a:noFill/>
        </p:spPr>
        <p:txBody>
          <a:bodyPr wrap="square" lIns="179285" tIns="143428" rIns="179285" bIns="143428" rtlCol="0">
            <a:spAutoFit/>
          </a:bodyPr>
          <a:lstStyle>
            <a:defPPr>
              <a:defRPr lang="en-US"/>
            </a:defPPr>
            <a:lvl1pPr lvl="0" algn="ctr">
              <a:defRPr sz="2400"/>
            </a:lvl1pPr>
          </a:lstStyle>
          <a:p>
            <a:r>
              <a:rPr lang="en-US" sz="1765"/>
              <a:t>Web, Daemon</a:t>
            </a:r>
          </a:p>
        </p:txBody>
      </p:sp>
      <p:sp>
        <p:nvSpPr>
          <p:cNvPr id="12" name="Rectangle 11">
            <a:extLst>
              <a:ext uri="{FF2B5EF4-FFF2-40B4-BE49-F238E27FC236}">
                <a16:creationId xmlns:a16="http://schemas.microsoft.com/office/drawing/2014/main" id="{848DB5A7-9C13-43A9-A875-E886CC7A8765}"/>
              </a:ext>
            </a:extLst>
          </p:cNvPr>
          <p:cNvSpPr/>
          <p:nvPr/>
        </p:nvSpPr>
        <p:spPr>
          <a:xfrm>
            <a:off x="5389423" y="3636380"/>
            <a:ext cx="1362797" cy="633625"/>
          </a:xfrm>
          <a:prstGeom prst="rect">
            <a:avLst/>
          </a:prstGeom>
        </p:spPr>
        <p:txBody>
          <a:bodyPr wrap="none">
            <a:spAutoFit/>
          </a:bodyPr>
          <a:lstStyle/>
          <a:p>
            <a:pPr lvl="0" algn="ctr">
              <a:defRPr/>
            </a:pPr>
            <a:r>
              <a:rPr lang="en-US" sz="1730"/>
              <a:t>Only admin </a:t>
            </a:r>
            <a:br>
              <a:rPr lang="en-US" sz="1730"/>
            </a:br>
            <a:r>
              <a:rPr lang="en-US" sz="1730"/>
              <a:t>can consent</a:t>
            </a:r>
          </a:p>
        </p:txBody>
      </p:sp>
      <p:grpSp>
        <p:nvGrpSpPr>
          <p:cNvPr id="29" name="Group 28"/>
          <p:cNvGrpSpPr/>
          <p:nvPr/>
        </p:nvGrpSpPr>
        <p:grpSpPr>
          <a:xfrm>
            <a:off x="5025173" y="4931654"/>
            <a:ext cx="2091300" cy="988168"/>
            <a:chOff x="8858662" y="4751921"/>
            <a:chExt cx="2133235" cy="1007983"/>
          </a:xfrm>
        </p:grpSpPr>
        <p:sp>
          <p:nvSpPr>
            <p:cNvPr id="27" name="Oval 26"/>
            <p:cNvSpPr/>
            <p:nvPr/>
          </p:nvSpPr>
          <p:spPr bwMode="auto">
            <a:xfrm>
              <a:off x="8858662" y="4751921"/>
              <a:ext cx="2133235" cy="1007983"/>
            </a:xfrm>
            <a:prstGeom prst="ellipse">
              <a:avLst/>
            </a:prstGeom>
            <a:solidFill>
              <a:schemeClr val="accent1"/>
            </a:solidFill>
            <a:ln w="3810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cs typeface="Segoe UI" pitchFamily="34" charset="0"/>
              </a:endParaRPr>
            </a:p>
          </p:txBody>
        </p:sp>
        <p:sp>
          <p:nvSpPr>
            <p:cNvPr id="28" name="Rectangle 27"/>
            <p:cNvSpPr/>
            <p:nvPr/>
          </p:nvSpPr>
          <p:spPr>
            <a:xfrm>
              <a:off x="9160488" y="4867094"/>
              <a:ext cx="1529584" cy="707886"/>
            </a:xfrm>
            <a:prstGeom prst="rect">
              <a:avLst/>
            </a:prstGeom>
          </p:spPr>
          <p:txBody>
            <a:bodyPr wrap="square">
              <a:spAutoFit/>
            </a:bodyPr>
            <a:lstStyle/>
            <a:p>
              <a:pPr algn="ctr">
                <a:defRPr/>
              </a:pPr>
              <a:r>
                <a:rPr lang="en-US" sz="1961">
                  <a:solidFill>
                    <a:schemeClr val="bg1"/>
                  </a:solidFill>
                </a:rPr>
                <a:t>App permissions</a:t>
              </a:r>
            </a:p>
          </p:txBody>
        </p:sp>
      </p:grpSp>
      <p:sp>
        <p:nvSpPr>
          <p:cNvPr id="31" name="TextBox 30">
            <a:extLst>
              <a:ext uri="{FF2B5EF4-FFF2-40B4-BE49-F238E27FC236}">
                <a16:creationId xmlns:a16="http://schemas.microsoft.com/office/drawing/2014/main" id="{32F4F25B-8E03-47B0-B035-43E7D47E5666}"/>
              </a:ext>
            </a:extLst>
          </p:cNvPr>
          <p:cNvSpPr txBox="1"/>
          <p:nvPr/>
        </p:nvSpPr>
        <p:spPr>
          <a:xfrm>
            <a:off x="4493100" y="2804997"/>
            <a:ext cx="3155446" cy="561211"/>
          </a:xfrm>
          <a:prstGeom prst="rect">
            <a:avLst/>
          </a:prstGeom>
          <a:noFill/>
        </p:spPr>
        <p:txBody>
          <a:bodyPr wrap="square" lIns="179285" tIns="143428" rIns="179285" bIns="143428" rtlCol="0">
            <a:spAutoFit/>
          </a:bodyPr>
          <a:lstStyle>
            <a:defPPr>
              <a:defRPr lang="en-US"/>
            </a:defPPr>
            <a:lvl1pPr lvl="0" algn="ctr">
              <a:defRPr sz="2400"/>
            </a:lvl1pPr>
          </a:lstStyle>
          <a:p>
            <a:r>
              <a:rPr lang="en-US" sz="1765"/>
              <a:t>Application permission</a:t>
            </a:r>
          </a:p>
        </p:txBody>
      </p:sp>
    </p:spTree>
    <p:extLst>
      <p:ext uri="{BB962C8B-B14F-4D97-AF65-F5344CB8AC3E}">
        <p14:creationId xmlns:p14="http://schemas.microsoft.com/office/powerpoint/2010/main" val="143051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1+#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3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951427-8C18-4735-B615-C4DC3A4B7E93}"/>
              </a:ext>
            </a:extLst>
          </p:cNvPr>
          <p:cNvSpPr>
            <a:spLocks noGrp="1"/>
          </p:cNvSpPr>
          <p:nvPr>
            <p:ph type="title"/>
          </p:nvPr>
        </p:nvSpPr>
        <p:spPr/>
        <p:txBody>
          <a:bodyPr/>
          <a:lstStyle/>
          <a:p>
            <a:r>
              <a:rPr lang="en-US"/>
              <a:t>Least Privilege</a:t>
            </a:r>
          </a:p>
        </p:txBody>
      </p:sp>
    </p:spTree>
    <p:extLst>
      <p:ext uri="{BB962C8B-B14F-4D97-AF65-F5344CB8AC3E}">
        <p14:creationId xmlns:p14="http://schemas.microsoft.com/office/powerpoint/2010/main" val="196624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39E2-8487-4EA7-9D01-FCD1645242FB}"/>
              </a:ext>
            </a:extLst>
          </p:cNvPr>
          <p:cNvSpPr>
            <a:spLocks noGrp="1"/>
          </p:cNvSpPr>
          <p:nvPr>
            <p:ph type="title"/>
          </p:nvPr>
        </p:nvSpPr>
        <p:spPr>
          <a:xfrm>
            <a:off x="588263" y="457200"/>
            <a:ext cx="11018520" cy="553998"/>
          </a:xfrm>
        </p:spPr>
        <p:txBody>
          <a:bodyPr/>
          <a:lstStyle/>
          <a:p>
            <a:r>
              <a:rPr lang="en-US"/>
              <a:t>Least privilege</a:t>
            </a:r>
          </a:p>
        </p:txBody>
      </p:sp>
      <p:sp>
        <p:nvSpPr>
          <p:cNvPr id="6" name="TextBox 5">
            <a:extLst>
              <a:ext uri="{FF2B5EF4-FFF2-40B4-BE49-F238E27FC236}">
                <a16:creationId xmlns:a16="http://schemas.microsoft.com/office/drawing/2014/main" id="{4BAADEE3-481C-42A7-8F09-9773BF5C9B80}"/>
              </a:ext>
            </a:extLst>
          </p:cNvPr>
          <p:cNvSpPr txBox="1"/>
          <p:nvPr/>
        </p:nvSpPr>
        <p:spPr>
          <a:xfrm>
            <a:off x="588962" y="2839608"/>
            <a:ext cx="11017249" cy="2185214"/>
          </a:xfrm>
          <a:prstGeom prst="rect">
            <a:avLst/>
          </a:prstGeom>
          <a:noFill/>
        </p:spPr>
        <p:txBody>
          <a:bodyPr wrap="square">
            <a:spAutoFit/>
          </a:bodyPr>
          <a:lstStyle/>
          <a:p>
            <a:pPr algn="ctr"/>
            <a:r>
              <a:rPr lang="en-US" sz="4000"/>
              <a:t>Applications must </a:t>
            </a:r>
            <a:r>
              <a:rPr lang="en-US" sz="4000" b="1"/>
              <a:t>ONLY</a:t>
            </a:r>
            <a:r>
              <a:rPr lang="en-US" sz="4000"/>
              <a:t> request the permissions they absolutely require to function</a:t>
            </a:r>
          </a:p>
          <a:p>
            <a:pPr algn="ctr"/>
            <a:endParaRPr lang="en-US" sz="2800"/>
          </a:p>
          <a:p>
            <a:pPr algn="ctr"/>
            <a:r>
              <a:rPr lang="en-US" sz="2800"/>
              <a:t>Identify the least privilege permission needed for each API call</a:t>
            </a:r>
          </a:p>
        </p:txBody>
      </p:sp>
    </p:spTree>
    <p:extLst>
      <p:ext uri="{BB962C8B-B14F-4D97-AF65-F5344CB8AC3E}">
        <p14:creationId xmlns:p14="http://schemas.microsoft.com/office/powerpoint/2010/main" val="1392012050"/>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1CAA-5126-4237-91EF-98C4491164FD}"/>
              </a:ext>
            </a:extLst>
          </p:cNvPr>
          <p:cNvSpPr>
            <a:spLocks noGrp="1"/>
          </p:cNvSpPr>
          <p:nvPr>
            <p:ph type="title"/>
          </p:nvPr>
        </p:nvSpPr>
        <p:spPr/>
        <p:txBody>
          <a:bodyPr/>
          <a:lstStyle/>
          <a:p>
            <a:r>
              <a:rPr lang="fr-FR"/>
              <a:t>Microsoft Graph API </a:t>
            </a:r>
            <a:r>
              <a:rPr lang="fr-FR" err="1"/>
              <a:t>reference</a:t>
            </a:r>
            <a:r>
              <a:rPr lang="fr-FR"/>
              <a:t> permissions tables </a:t>
            </a:r>
            <a:endParaRPr lang="en-US"/>
          </a:p>
        </p:txBody>
      </p:sp>
      <p:sp>
        <p:nvSpPr>
          <p:cNvPr id="3" name="Text Placeholder 2">
            <a:extLst>
              <a:ext uri="{FF2B5EF4-FFF2-40B4-BE49-F238E27FC236}">
                <a16:creationId xmlns:a16="http://schemas.microsoft.com/office/drawing/2014/main" id="{6156E51C-E96C-4EE0-98CD-AAADBB03BF68}"/>
              </a:ext>
            </a:extLst>
          </p:cNvPr>
          <p:cNvSpPr>
            <a:spLocks noGrp="1"/>
          </p:cNvSpPr>
          <p:nvPr>
            <p:ph sz="quarter" idx="10"/>
          </p:nvPr>
        </p:nvSpPr>
        <p:spPr/>
        <p:txBody>
          <a:bodyPr/>
          <a:lstStyle/>
          <a:p>
            <a:r>
              <a:rPr lang="en-US"/>
              <a:t>Tables list all valid permissions, but only ONE is needed</a:t>
            </a:r>
          </a:p>
          <a:p>
            <a:r>
              <a:rPr lang="en-US"/>
              <a:t>Permissions are listed from LEAST to MOST privileged</a:t>
            </a:r>
          </a:p>
          <a:p>
            <a:r>
              <a:rPr lang="en-US"/>
              <a:t>Choose the permission farthest to the left, unless you have a good reason not to</a:t>
            </a:r>
          </a:p>
          <a:p>
            <a:endParaRPr lang="en-US"/>
          </a:p>
          <a:p>
            <a:endParaRPr lang="en-US"/>
          </a:p>
        </p:txBody>
      </p:sp>
      <p:pic>
        <p:nvPicPr>
          <p:cNvPr id="8" name="Picture 7">
            <a:extLst>
              <a:ext uri="{FF2B5EF4-FFF2-40B4-BE49-F238E27FC236}">
                <a16:creationId xmlns:a16="http://schemas.microsoft.com/office/drawing/2014/main" id="{B85DCFF7-B375-4A70-AA59-BD0DCE56C11D}"/>
              </a:ext>
            </a:extLst>
          </p:cNvPr>
          <p:cNvPicPr>
            <a:picLocks noChangeAspect="1"/>
          </p:cNvPicPr>
          <p:nvPr/>
        </p:nvPicPr>
        <p:blipFill rotWithShape="1">
          <a:blip r:embed="rId2"/>
          <a:srcRect t="11664"/>
          <a:stretch/>
        </p:blipFill>
        <p:spPr>
          <a:xfrm>
            <a:off x="619664" y="4180928"/>
            <a:ext cx="10028054" cy="2573012"/>
          </a:xfrm>
          <a:prstGeom prst="rect">
            <a:avLst/>
          </a:prstGeom>
          <a:ln>
            <a:solidFill>
              <a:schemeClr val="tx1"/>
            </a:solidFill>
          </a:ln>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144639B9-4546-4B58-989E-912CB6F8D71F}"/>
              </a:ext>
            </a:extLst>
          </p:cNvPr>
          <p:cNvSpPr txBox="1"/>
          <p:nvPr/>
        </p:nvSpPr>
        <p:spPr>
          <a:xfrm>
            <a:off x="584200" y="1011198"/>
            <a:ext cx="6737984" cy="363946"/>
          </a:xfrm>
          <a:prstGeom prst="rect">
            <a:avLst/>
          </a:prstGeom>
          <a:noFill/>
        </p:spPr>
        <p:txBody>
          <a:bodyPr wrap="square">
            <a:spAutoFit/>
          </a:bodyPr>
          <a:lstStyle/>
          <a:p>
            <a:r>
              <a:rPr lang="en-US">
                <a:hlinkClick r:id="rId3"/>
              </a:rPr>
              <a:t>docs.microsoft.com/graph</a:t>
            </a:r>
            <a:endParaRPr lang="en-US"/>
          </a:p>
        </p:txBody>
      </p:sp>
    </p:spTree>
    <p:extLst>
      <p:ext uri="{BB962C8B-B14F-4D97-AF65-F5344CB8AC3E}">
        <p14:creationId xmlns:p14="http://schemas.microsoft.com/office/powerpoint/2010/main" val="2168683429"/>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1CAA-5126-4237-91EF-98C4491164FD}"/>
              </a:ext>
            </a:extLst>
          </p:cNvPr>
          <p:cNvSpPr>
            <a:spLocks noGrp="1"/>
          </p:cNvSpPr>
          <p:nvPr>
            <p:ph type="title"/>
          </p:nvPr>
        </p:nvSpPr>
        <p:spPr>
          <a:xfrm>
            <a:off x="588263" y="457200"/>
            <a:ext cx="11018520" cy="553998"/>
          </a:xfrm>
        </p:spPr>
        <p:txBody>
          <a:bodyPr/>
          <a:lstStyle/>
          <a:p>
            <a:r>
              <a:rPr lang="en-US"/>
              <a:t>Graph Explorer permissions tools</a:t>
            </a:r>
          </a:p>
        </p:txBody>
      </p:sp>
      <p:sp>
        <p:nvSpPr>
          <p:cNvPr id="3" name="Text Placeholder 2">
            <a:extLst>
              <a:ext uri="{FF2B5EF4-FFF2-40B4-BE49-F238E27FC236}">
                <a16:creationId xmlns:a16="http://schemas.microsoft.com/office/drawing/2014/main" id="{6156E51C-E96C-4EE0-98CD-AAADBB03BF68}"/>
              </a:ext>
            </a:extLst>
          </p:cNvPr>
          <p:cNvSpPr>
            <a:spLocks noGrp="1"/>
          </p:cNvSpPr>
          <p:nvPr>
            <p:ph sz="quarter" idx="10"/>
          </p:nvPr>
        </p:nvSpPr>
        <p:spPr>
          <a:xfrm>
            <a:off x="584200" y="1435100"/>
            <a:ext cx="11018838" cy="4833938"/>
          </a:xfrm>
        </p:spPr>
        <p:txBody>
          <a:bodyPr/>
          <a:lstStyle/>
          <a:p>
            <a:r>
              <a:rPr lang="en-US"/>
              <a:t>“Modify permissions” tab shows available permissions for the current request, ordered from least to most privileged</a:t>
            </a:r>
          </a:p>
        </p:txBody>
      </p:sp>
      <p:pic>
        <p:nvPicPr>
          <p:cNvPr id="5" name="Picture 4">
            <a:extLst>
              <a:ext uri="{FF2B5EF4-FFF2-40B4-BE49-F238E27FC236}">
                <a16:creationId xmlns:a16="http://schemas.microsoft.com/office/drawing/2014/main" id="{C8EB20F3-DEB4-4CDA-93A5-0E2D8BCC3C52}"/>
              </a:ext>
            </a:extLst>
          </p:cNvPr>
          <p:cNvPicPr>
            <a:picLocks noChangeAspect="1"/>
          </p:cNvPicPr>
          <p:nvPr/>
        </p:nvPicPr>
        <p:blipFill>
          <a:blip r:embed="rId2"/>
          <a:stretch>
            <a:fillRect/>
          </a:stretch>
        </p:blipFill>
        <p:spPr>
          <a:xfrm>
            <a:off x="368810" y="3195308"/>
            <a:ext cx="9962932" cy="3535526"/>
          </a:xfrm>
          <a:prstGeom prst="rect">
            <a:avLst/>
          </a:prstGeom>
        </p:spPr>
      </p:pic>
      <p:sp>
        <p:nvSpPr>
          <p:cNvPr id="10" name="TextBox 9">
            <a:extLst>
              <a:ext uri="{FF2B5EF4-FFF2-40B4-BE49-F238E27FC236}">
                <a16:creationId xmlns:a16="http://schemas.microsoft.com/office/drawing/2014/main" id="{818A98EF-D0EA-494C-9EC5-1CD59CF4B914}"/>
              </a:ext>
            </a:extLst>
          </p:cNvPr>
          <p:cNvSpPr txBox="1"/>
          <p:nvPr/>
        </p:nvSpPr>
        <p:spPr>
          <a:xfrm>
            <a:off x="585787" y="994716"/>
            <a:ext cx="6737984" cy="363946"/>
          </a:xfrm>
          <a:prstGeom prst="rect">
            <a:avLst/>
          </a:prstGeom>
          <a:noFill/>
        </p:spPr>
        <p:txBody>
          <a:bodyPr wrap="square">
            <a:spAutoFit/>
          </a:bodyPr>
          <a:lstStyle/>
          <a:p>
            <a:r>
              <a:rPr lang="en-US">
                <a:hlinkClick r:id="rId3"/>
              </a:rPr>
              <a:t>https://developer.microsoft.com/en-us/graph/graph-explorer</a:t>
            </a:r>
            <a:r>
              <a:rPr lang="en-US"/>
              <a:t> </a:t>
            </a:r>
          </a:p>
        </p:txBody>
      </p:sp>
    </p:spTree>
    <p:extLst>
      <p:ext uri="{BB962C8B-B14F-4D97-AF65-F5344CB8AC3E}">
        <p14:creationId xmlns:p14="http://schemas.microsoft.com/office/powerpoint/2010/main" val="256448920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EA317-714A-4CC2-A77B-13AB3F06B621}"/>
              </a:ext>
            </a:extLst>
          </p:cNvPr>
          <p:cNvSpPr>
            <a:spLocks noGrp="1"/>
          </p:cNvSpPr>
          <p:nvPr>
            <p:ph type="title"/>
          </p:nvPr>
        </p:nvSpPr>
        <p:spPr/>
        <p:txBody>
          <a:bodyPr/>
          <a:lstStyle/>
          <a:p>
            <a:r>
              <a:rPr lang="en-US"/>
              <a:t>What Microsoft identity platform does for developers</a:t>
            </a:r>
          </a:p>
        </p:txBody>
      </p:sp>
      <p:sp>
        <p:nvSpPr>
          <p:cNvPr id="3" name="Text Placeholder 2">
            <a:extLst>
              <a:ext uri="{FF2B5EF4-FFF2-40B4-BE49-F238E27FC236}">
                <a16:creationId xmlns:a16="http://schemas.microsoft.com/office/drawing/2014/main" id="{35FF0E12-788C-44BC-9613-BE5D830526E0}"/>
              </a:ext>
            </a:extLst>
          </p:cNvPr>
          <p:cNvSpPr>
            <a:spLocks noGrp="1"/>
          </p:cNvSpPr>
          <p:nvPr>
            <p:ph type="body" sz="quarter" idx="10"/>
          </p:nvPr>
        </p:nvSpPr>
        <p:spPr>
          <a:xfrm>
            <a:off x="586390" y="1434370"/>
            <a:ext cx="11018520" cy="4998291"/>
          </a:xfrm>
        </p:spPr>
        <p:txBody>
          <a:bodyPr/>
          <a:lstStyle/>
          <a:p>
            <a:r>
              <a:rPr lang="en-US"/>
              <a:t>Authenticates users</a:t>
            </a:r>
          </a:p>
          <a:p>
            <a:r>
              <a:rPr lang="en-US"/>
              <a:t>	</a:t>
            </a:r>
            <a:r>
              <a:rPr lang="en-US" err="1"/>
              <a:t>UserID</a:t>
            </a:r>
            <a:r>
              <a:rPr lang="en-US"/>
              <a:t> and Password, MFA, </a:t>
            </a:r>
            <a:r>
              <a:rPr lang="en-US" err="1"/>
              <a:t>Passwordless</a:t>
            </a:r>
            <a:r>
              <a:rPr lang="en-US"/>
              <a:t> </a:t>
            </a:r>
          </a:p>
          <a:p>
            <a:r>
              <a:rPr lang="en-US"/>
              <a:t>Authorizes applications to access resources</a:t>
            </a:r>
          </a:p>
          <a:p>
            <a:r>
              <a:rPr lang="en-US"/>
              <a:t>Robust directory data with Microsoft Graph </a:t>
            </a:r>
          </a:p>
          <a:p>
            <a:r>
              <a:rPr lang="en-US"/>
              <a:t>	Access to the data that drives productivity across Microsoft 365</a:t>
            </a:r>
          </a:p>
          <a:p>
            <a:r>
              <a:rPr lang="en-US"/>
              <a:t>For ISVs</a:t>
            </a:r>
          </a:p>
          <a:p>
            <a:r>
              <a:rPr lang="en-US"/>
              <a:t>	Provision users to the app</a:t>
            </a:r>
          </a:p>
          <a:p>
            <a:r>
              <a:rPr lang="en-US"/>
              <a:t>	Verifies app publishers</a:t>
            </a:r>
          </a:p>
          <a:p>
            <a:r>
              <a:rPr lang="en-US"/>
              <a:t>Developers delegate Identity and Access Management to Microsoft Identity</a:t>
            </a:r>
          </a:p>
        </p:txBody>
      </p:sp>
    </p:spTree>
    <p:extLst>
      <p:ext uri="{BB962C8B-B14F-4D97-AF65-F5344CB8AC3E}">
        <p14:creationId xmlns:p14="http://schemas.microsoft.com/office/powerpoint/2010/main" val="3386445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39E2-8487-4EA7-9D01-FCD1645242FB}"/>
              </a:ext>
            </a:extLst>
          </p:cNvPr>
          <p:cNvSpPr>
            <a:spLocks noGrp="1"/>
          </p:cNvSpPr>
          <p:nvPr>
            <p:ph type="title"/>
          </p:nvPr>
        </p:nvSpPr>
        <p:spPr>
          <a:xfrm>
            <a:off x="588263" y="457200"/>
            <a:ext cx="11018520" cy="553998"/>
          </a:xfrm>
        </p:spPr>
        <p:txBody>
          <a:bodyPr/>
          <a:lstStyle/>
          <a:p>
            <a:r>
              <a:rPr lang="en-US"/>
              <a:t>Best practices for least privilege</a:t>
            </a:r>
          </a:p>
        </p:txBody>
      </p:sp>
      <p:sp>
        <p:nvSpPr>
          <p:cNvPr id="3" name="Text Placeholder 2">
            <a:extLst>
              <a:ext uri="{FF2B5EF4-FFF2-40B4-BE49-F238E27FC236}">
                <a16:creationId xmlns:a16="http://schemas.microsoft.com/office/drawing/2014/main" id="{79F34047-660C-4DED-8316-8713B19BE0CC}"/>
              </a:ext>
            </a:extLst>
          </p:cNvPr>
          <p:cNvSpPr>
            <a:spLocks noGrp="1"/>
          </p:cNvSpPr>
          <p:nvPr>
            <p:ph sz="quarter" idx="10"/>
          </p:nvPr>
        </p:nvSpPr>
        <p:spPr>
          <a:xfrm>
            <a:off x="584200" y="1435100"/>
            <a:ext cx="11018838" cy="4833938"/>
          </a:xfrm>
        </p:spPr>
        <p:txBody>
          <a:bodyPr>
            <a:normAutofit/>
          </a:bodyPr>
          <a:lstStyle/>
          <a:p>
            <a:pPr marL="514350" indent="-514350">
              <a:buFont typeface="+mj-lt"/>
              <a:buAutoNum type="arabicPeriod"/>
            </a:pPr>
            <a:r>
              <a:rPr lang="en-US"/>
              <a:t>There is almost always a single, least-privileged permission for each API</a:t>
            </a:r>
          </a:p>
          <a:p>
            <a:pPr marL="228600" lvl="1" indent="0">
              <a:buNone/>
            </a:pPr>
            <a:r>
              <a:rPr lang="en-US"/>
              <a:t>	Multiple permissions may be required, but this is rare</a:t>
            </a:r>
          </a:p>
          <a:p>
            <a:pPr marL="514350" indent="-514350">
              <a:buFont typeface="+mj-lt"/>
              <a:buAutoNum type="arabicPeriod"/>
            </a:pPr>
            <a:r>
              <a:rPr lang="en-US"/>
              <a:t>Avoid superset, “god” permissions </a:t>
            </a:r>
          </a:p>
          <a:p>
            <a:pPr marL="228600" lvl="1" indent="0">
              <a:buNone/>
            </a:pPr>
            <a:r>
              <a:rPr lang="en-US"/>
              <a:t>	</a:t>
            </a:r>
            <a:r>
              <a:rPr lang="en-US" err="1"/>
              <a:t>Directory.ReadWrite.All</a:t>
            </a:r>
            <a:r>
              <a:rPr lang="en-US"/>
              <a:t>, </a:t>
            </a:r>
            <a:r>
              <a:rPr lang="en-US" err="1"/>
              <a:t>Group.ReadWrite.All</a:t>
            </a:r>
            <a:r>
              <a:rPr lang="en-US"/>
              <a:t>, </a:t>
            </a:r>
            <a:r>
              <a:rPr lang="en-US" err="1"/>
              <a:t>Sites.FullControl.All</a:t>
            </a:r>
            <a:r>
              <a:rPr lang="en-US"/>
              <a:t>, </a:t>
            </a:r>
            <a:r>
              <a:rPr lang="en-US" err="1"/>
              <a:t>User.ReadWrite.All</a:t>
            </a:r>
            <a:endParaRPr lang="en-US"/>
          </a:p>
          <a:p>
            <a:pPr marL="514350" indent="-514350">
              <a:buFont typeface="+mj-lt"/>
              <a:buAutoNum type="arabicPeriod"/>
            </a:pPr>
            <a:r>
              <a:rPr lang="en-US"/>
              <a:t>Check for new and better permissions on Microsoft Graph</a:t>
            </a:r>
          </a:p>
          <a:p>
            <a:pPr marL="228600" lvl="1" indent="0">
              <a:buNone/>
            </a:pPr>
            <a:r>
              <a:rPr lang="en-US"/>
              <a:t>	We are always adding new permissions, many for existing resources</a:t>
            </a:r>
          </a:p>
          <a:p>
            <a:pPr marL="514350" indent="-514350">
              <a:buFont typeface="+mj-lt"/>
              <a:buAutoNum type="arabicPeriod"/>
            </a:pPr>
            <a:r>
              <a:rPr lang="en-US"/>
              <a:t>Only use application permissions where required</a:t>
            </a:r>
          </a:p>
          <a:p>
            <a:pPr marL="228600" lvl="1" indent="0">
              <a:buNone/>
            </a:pPr>
            <a:r>
              <a:rPr lang="en-US"/>
              <a:t>	Automation scenarios, data loss prevention, etc.</a:t>
            </a:r>
          </a:p>
          <a:p>
            <a:pPr marL="514350" indent="-514350">
              <a:buFont typeface="+mj-lt"/>
              <a:buAutoNum type="arabicPeriod"/>
            </a:pPr>
            <a:r>
              <a:rPr lang="en-US"/>
              <a:t>NEVER use </a:t>
            </a:r>
            <a:r>
              <a:rPr lang="en-US" err="1"/>
              <a:t>Directory.AccessAsUser.All</a:t>
            </a:r>
            <a:endParaRPr lang="en-US"/>
          </a:p>
          <a:p>
            <a:pPr marL="228600" lvl="1" indent="0">
              <a:buNone/>
            </a:pPr>
            <a:r>
              <a:rPr lang="en-US"/>
              <a:t>	If an admin signs into your app and consents, your app is effectively admin</a:t>
            </a:r>
          </a:p>
          <a:p>
            <a:pPr marL="514350" indent="-514350">
              <a:buFont typeface="+mj-lt"/>
              <a:buAutoNum type="arabicPeriod"/>
            </a:pPr>
            <a:endParaRPr lang="en-US"/>
          </a:p>
        </p:txBody>
      </p:sp>
    </p:spTree>
    <p:extLst>
      <p:ext uri="{BB962C8B-B14F-4D97-AF65-F5344CB8AC3E}">
        <p14:creationId xmlns:p14="http://schemas.microsoft.com/office/powerpoint/2010/main" val="2060092104"/>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A9B1C3-F137-425B-A490-BD6C173DBB58}"/>
              </a:ext>
            </a:extLst>
          </p:cNvPr>
          <p:cNvSpPr>
            <a:spLocks noGrp="1"/>
          </p:cNvSpPr>
          <p:nvPr>
            <p:ph type="title"/>
          </p:nvPr>
        </p:nvSpPr>
        <p:spPr/>
        <p:txBody>
          <a:bodyPr/>
          <a:lstStyle/>
          <a:p>
            <a:r>
              <a:rPr lang="en-US"/>
              <a:t>How does Microsoft use Permissions?</a:t>
            </a:r>
          </a:p>
        </p:txBody>
      </p:sp>
    </p:spTree>
    <p:extLst>
      <p:ext uri="{BB962C8B-B14F-4D97-AF65-F5344CB8AC3E}">
        <p14:creationId xmlns:p14="http://schemas.microsoft.com/office/powerpoint/2010/main" val="83163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F91504-DE65-4DE2-9F31-8DE0D33A54D7}"/>
              </a:ext>
            </a:extLst>
          </p:cNvPr>
          <p:cNvSpPr>
            <a:spLocks noGrp="1"/>
          </p:cNvSpPr>
          <p:nvPr>
            <p:ph type="title"/>
          </p:nvPr>
        </p:nvSpPr>
        <p:spPr/>
        <p:txBody>
          <a:bodyPr/>
          <a:lstStyle/>
          <a:p>
            <a:r>
              <a:rPr lang="en-US"/>
              <a:t>Microsoft Graph Permission Names</a:t>
            </a:r>
          </a:p>
        </p:txBody>
      </p:sp>
      <p:sp>
        <p:nvSpPr>
          <p:cNvPr id="6" name="Content Placeholder 5">
            <a:extLst>
              <a:ext uri="{FF2B5EF4-FFF2-40B4-BE49-F238E27FC236}">
                <a16:creationId xmlns:a16="http://schemas.microsoft.com/office/drawing/2014/main" id="{B51149BA-A4FD-44F0-BC3C-2846FCF7CD47}"/>
              </a:ext>
            </a:extLst>
          </p:cNvPr>
          <p:cNvSpPr>
            <a:spLocks noGrp="1"/>
          </p:cNvSpPr>
          <p:nvPr>
            <p:ph idx="1"/>
          </p:nvPr>
        </p:nvSpPr>
        <p:spPr/>
        <p:txBody>
          <a:bodyPr>
            <a:noAutofit/>
          </a:bodyPr>
          <a:lstStyle/>
          <a:p>
            <a:r>
              <a:rPr lang="en-US"/>
              <a:t>Pattern: </a:t>
            </a:r>
            <a:r>
              <a:rPr lang="en-US" i="1" err="1">
                <a:solidFill>
                  <a:srgbClr val="00B0F0"/>
                </a:solidFill>
              </a:rPr>
              <a:t>resource</a:t>
            </a:r>
            <a:r>
              <a:rPr lang="en-US" i="1" err="1"/>
              <a:t>.</a:t>
            </a:r>
            <a:r>
              <a:rPr lang="en-US" i="1" err="1">
                <a:solidFill>
                  <a:srgbClr val="00B050"/>
                </a:solidFill>
              </a:rPr>
              <a:t>operation</a:t>
            </a:r>
            <a:r>
              <a:rPr lang="en-US" i="1" err="1"/>
              <a:t>.</a:t>
            </a:r>
            <a:r>
              <a:rPr lang="en-US" i="1" err="1">
                <a:solidFill>
                  <a:srgbClr val="FFC000"/>
                </a:solidFill>
              </a:rPr>
              <a:t>constraint</a:t>
            </a:r>
            <a:endParaRPr lang="en-US" i="1">
              <a:solidFill>
                <a:srgbClr val="FFC000"/>
              </a:solidFill>
            </a:endParaRPr>
          </a:p>
          <a:p>
            <a:r>
              <a:rPr lang="en-US" i="1"/>
              <a:t>Constraint</a:t>
            </a:r>
            <a:r>
              <a:rPr lang="en-US"/>
              <a:t> determines the potential extent of access the app will have within the directory:</a:t>
            </a:r>
          </a:p>
          <a:p>
            <a:pPr lvl="1"/>
            <a:r>
              <a:rPr lang="en-US" b="1"/>
              <a:t>All:</a:t>
            </a:r>
            <a:r>
              <a:rPr lang="en-US"/>
              <a:t> grants permission to perform the operations on all resources of the specified type</a:t>
            </a:r>
          </a:p>
          <a:p>
            <a:pPr lvl="1"/>
            <a:r>
              <a:rPr lang="en-US" b="1"/>
              <a:t>Shared:</a:t>
            </a:r>
            <a:r>
              <a:rPr lang="en-US"/>
              <a:t> grants permission to perform the operations on resources that other users have shared with the signed-in user (mainly used with Outlook resources like mail, calendars, and contacts)</a:t>
            </a:r>
          </a:p>
          <a:p>
            <a:pPr lvl="1"/>
            <a:r>
              <a:rPr lang="en-US" b="1" err="1"/>
              <a:t>AppFolder</a:t>
            </a:r>
            <a:r>
              <a:rPr lang="en-US" b="1"/>
              <a:t>:</a:t>
            </a:r>
            <a:r>
              <a:rPr lang="en-US"/>
              <a:t> grants permission to read and write files in a dedicated folder in OneDrive (only exposed on Files permissions and only valid for Microsoft accounts)</a:t>
            </a:r>
          </a:p>
          <a:p>
            <a:pPr lvl="1"/>
            <a:r>
              <a:rPr lang="en-US" b="1"/>
              <a:t>No constraint:</a:t>
            </a:r>
            <a:r>
              <a:rPr lang="en-US"/>
              <a:t> is specified the app is limited to performing the operations on the resources owned by the signed-in user</a:t>
            </a:r>
          </a:p>
          <a:p>
            <a:pPr lvl="1"/>
            <a:endParaRPr lang="en-US"/>
          </a:p>
          <a:p>
            <a:r>
              <a:rPr lang="en-US"/>
              <a:t>Example: </a:t>
            </a:r>
            <a:r>
              <a:rPr lang="en-US" i="1" err="1">
                <a:solidFill>
                  <a:srgbClr val="00B0F0"/>
                </a:solidFill>
              </a:rPr>
              <a:t>User</a:t>
            </a:r>
            <a:r>
              <a:rPr lang="en-US" i="1" err="1"/>
              <a:t>.</a:t>
            </a:r>
            <a:r>
              <a:rPr lang="en-US" i="1" err="1">
                <a:solidFill>
                  <a:srgbClr val="00B050"/>
                </a:solidFill>
              </a:rPr>
              <a:t>Read</a:t>
            </a:r>
            <a:r>
              <a:rPr lang="en-US" i="1" err="1"/>
              <a:t>.</a:t>
            </a:r>
            <a:r>
              <a:rPr lang="en-US" i="1" err="1">
                <a:solidFill>
                  <a:srgbClr val="FFC000"/>
                </a:solidFill>
              </a:rPr>
              <a:t>All</a:t>
            </a:r>
            <a:endParaRPr lang="en-US" i="1">
              <a:solidFill>
                <a:srgbClr val="FFC000"/>
              </a:solidFill>
            </a:endParaRPr>
          </a:p>
        </p:txBody>
      </p:sp>
    </p:spTree>
    <p:extLst>
      <p:ext uri="{BB962C8B-B14F-4D97-AF65-F5344CB8AC3E}">
        <p14:creationId xmlns:p14="http://schemas.microsoft.com/office/powerpoint/2010/main" val="19373531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8F29-9A06-44F1-8866-E0DE5615DCFB}"/>
              </a:ext>
            </a:extLst>
          </p:cNvPr>
          <p:cNvSpPr>
            <a:spLocks noGrp="1"/>
          </p:cNvSpPr>
          <p:nvPr>
            <p:ph type="title"/>
          </p:nvPr>
        </p:nvSpPr>
        <p:spPr>
          <a:xfrm>
            <a:off x="588263" y="457200"/>
            <a:ext cx="11018520" cy="553998"/>
          </a:xfrm>
        </p:spPr>
        <p:txBody>
          <a:bodyPr/>
          <a:lstStyle/>
          <a:p>
            <a:r>
              <a:rPr lang="en-US"/>
              <a:t>Microsoft Graph User Permissions (Examples)</a:t>
            </a:r>
          </a:p>
        </p:txBody>
      </p:sp>
      <p:graphicFrame>
        <p:nvGraphicFramePr>
          <p:cNvPr id="4" name="Content Placeholder 3">
            <a:extLst>
              <a:ext uri="{FF2B5EF4-FFF2-40B4-BE49-F238E27FC236}">
                <a16:creationId xmlns:a16="http://schemas.microsoft.com/office/drawing/2014/main" id="{B3CDF557-2BFF-4449-857B-3ED98F2250D2}"/>
              </a:ext>
            </a:extLst>
          </p:cNvPr>
          <p:cNvGraphicFramePr>
            <a:graphicFrameLocks noGrp="1"/>
          </p:cNvGraphicFramePr>
          <p:nvPr>
            <p:ph sz="quarter" idx="10"/>
          </p:nvPr>
        </p:nvGraphicFramePr>
        <p:xfrm>
          <a:off x="584187" y="1435100"/>
          <a:ext cx="11018837" cy="2948868"/>
        </p:xfrm>
        <a:graphic>
          <a:graphicData uri="http://schemas.openxmlformats.org/drawingml/2006/table">
            <a:tbl>
              <a:tblPr firstRow="1">
                <a:tableStyleId>{5C22544A-7EE6-4342-B048-85BDC9FD1C3A}</a:tableStyleId>
              </a:tblPr>
              <a:tblGrid>
                <a:gridCol w="1747533">
                  <a:extLst>
                    <a:ext uri="{9D8B030D-6E8A-4147-A177-3AD203B41FA5}">
                      <a16:colId xmlns:a16="http://schemas.microsoft.com/office/drawing/2014/main" val="2662408917"/>
                    </a:ext>
                  </a:extLst>
                </a:gridCol>
                <a:gridCol w="1800862">
                  <a:extLst>
                    <a:ext uri="{9D8B030D-6E8A-4147-A177-3AD203B41FA5}">
                      <a16:colId xmlns:a16="http://schemas.microsoft.com/office/drawing/2014/main" val="116936650"/>
                    </a:ext>
                  </a:extLst>
                </a:gridCol>
                <a:gridCol w="7470442">
                  <a:extLst>
                    <a:ext uri="{9D8B030D-6E8A-4147-A177-3AD203B41FA5}">
                      <a16:colId xmlns:a16="http://schemas.microsoft.com/office/drawing/2014/main" val="172129534"/>
                    </a:ext>
                  </a:extLst>
                </a:gridCol>
              </a:tblGrid>
              <a:tr h="186627">
                <a:tc>
                  <a:txBody>
                    <a:bodyPr/>
                    <a:lstStyle/>
                    <a:p>
                      <a:pPr algn="l" fontAlgn="b"/>
                      <a:r>
                        <a:rPr lang="en-US" sz="1600">
                          <a:effectLst/>
                        </a:rPr>
                        <a:t>Permission</a:t>
                      </a:r>
                    </a:p>
                  </a:txBody>
                  <a:tcPr marL="29601" marR="29601" marT="22201" marB="22201" anchor="b"/>
                </a:tc>
                <a:tc>
                  <a:txBody>
                    <a:bodyPr/>
                    <a:lstStyle/>
                    <a:p>
                      <a:pPr algn="l" fontAlgn="b"/>
                      <a:r>
                        <a:rPr lang="en-US" sz="1600">
                          <a:effectLst/>
                        </a:rPr>
                        <a:t>Display String</a:t>
                      </a:r>
                    </a:p>
                  </a:txBody>
                  <a:tcPr marL="29601" marR="29601" marT="22201" marB="22201" anchor="b"/>
                </a:tc>
                <a:tc>
                  <a:txBody>
                    <a:bodyPr/>
                    <a:lstStyle/>
                    <a:p>
                      <a:pPr algn="l" fontAlgn="b"/>
                      <a:r>
                        <a:rPr lang="en-US" sz="1600">
                          <a:effectLst/>
                        </a:rPr>
                        <a:t>Description</a:t>
                      </a:r>
                    </a:p>
                  </a:txBody>
                  <a:tcPr marL="29601" marR="29601" marT="22201" marB="22201" anchor="b"/>
                </a:tc>
                <a:extLst>
                  <a:ext uri="{0D108BD9-81ED-4DB2-BD59-A6C34878D82A}">
                    <a16:rowId xmlns:a16="http://schemas.microsoft.com/office/drawing/2014/main" val="73496401"/>
                  </a:ext>
                </a:extLst>
              </a:tr>
              <a:tr h="713573">
                <a:tc>
                  <a:txBody>
                    <a:bodyPr/>
                    <a:lstStyle/>
                    <a:p>
                      <a:pPr fontAlgn="t"/>
                      <a:r>
                        <a:rPr lang="en-US" sz="1600">
                          <a:effectLst/>
                        </a:rPr>
                        <a:t>User.Read</a:t>
                      </a:r>
                    </a:p>
                  </a:txBody>
                  <a:tcPr marL="29601" marR="29601" marT="22201" marB="22201"/>
                </a:tc>
                <a:tc>
                  <a:txBody>
                    <a:bodyPr/>
                    <a:lstStyle/>
                    <a:p>
                      <a:pPr fontAlgn="t"/>
                      <a:r>
                        <a:rPr lang="en-US" sz="1600">
                          <a:effectLst/>
                        </a:rPr>
                        <a:t>Sign-in and read user profile</a:t>
                      </a:r>
                    </a:p>
                  </a:txBody>
                  <a:tcPr marL="29601" marR="29601" marT="22201" marB="22201"/>
                </a:tc>
                <a:tc>
                  <a:txBody>
                    <a:bodyPr/>
                    <a:lstStyle/>
                    <a:p>
                      <a:pPr fontAlgn="t"/>
                      <a:r>
                        <a:rPr lang="en-US" sz="1600">
                          <a:effectLst/>
                        </a:rPr>
                        <a:t>Allows users to sign-in to the app and allows the app to read the profile of signed-in users. It also allows the app to read basic company information of signed-in users.</a:t>
                      </a:r>
                    </a:p>
                  </a:txBody>
                  <a:tcPr marL="29601" marR="29601" marT="22201" marB="22201"/>
                </a:tc>
                <a:extLst>
                  <a:ext uri="{0D108BD9-81ED-4DB2-BD59-A6C34878D82A}">
                    <a16:rowId xmlns:a16="http://schemas.microsoft.com/office/drawing/2014/main" val="2062897762"/>
                  </a:ext>
                </a:extLst>
              </a:tr>
              <a:tr h="581836">
                <a:tc>
                  <a:txBody>
                    <a:bodyPr/>
                    <a:lstStyle/>
                    <a:p>
                      <a:pPr fontAlgn="t"/>
                      <a:r>
                        <a:rPr lang="en-US" sz="1600">
                          <a:effectLst/>
                        </a:rPr>
                        <a:t>User.ReadWrite</a:t>
                      </a:r>
                    </a:p>
                  </a:txBody>
                  <a:tcPr marL="29601" marR="29601" marT="22201" marB="22201"/>
                </a:tc>
                <a:tc>
                  <a:txBody>
                    <a:bodyPr/>
                    <a:lstStyle/>
                    <a:p>
                      <a:pPr fontAlgn="t"/>
                      <a:r>
                        <a:rPr lang="en-US" sz="1600">
                          <a:effectLst/>
                        </a:rPr>
                        <a:t>Read and write access to user profile</a:t>
                      </a:r>
                    </a:p>
                  </a:txBody>
                  <a:tcPr marL="29601" marR="29601" marT="22201" marB="22201"/>
                </a:tc>
                <a:tc>
                  <a:txBody>
                    <a:bodyPr/>
                    <a:lstStyle/>
                    <a:p>
                      <a:pPr fontAlgn="t"/>
                      <a:r>
                        <a:rPr lang="en-US" sz="1600">
                          <a:effectLst/>
                        </a:rPr>
                        <a:t>Allows the app to read the signed-in user's full profile. It also allows the app to update the signed-in user's profile information on their behalf.</a:t>
                      </a:r>
                    </a:p>
                  </a:txBody>
                  <a:tcPr marL="29601" marR="29601" marT="22201" marB="22201"/>
                </a:tc>
                <a:extLst>
                  <a:ext uri="{0D108BD9-81ED-4DB2-BD59-A6C34878D82A}">
                    <a16:rowId xmlns:a16="http://schemas.microsoft.com/office/drawing/2014/main" val="1057131417"/>
                  </a:ext>
                </a:extLst>
              </a:tr>
              <a:tr h="1108782">
                <a:tc>
                  <a:txBody>
                    <a:bodyPr/>
                    <a:lstStyle/>
                    <a:p>
                      <a:pPr fontAlgn="t"/>
                      <a:r>
                        <a:rPr lang="en-US" sz="1600" err="1">
                          <a:effectLst/>
                        </a:rPr>
                        <a:t>User.ReadBasic.All</a:t>
                      </a:r>
                      <a:endParaRPr lang="en-US" sz="1600">
                        <a:effectLst/>
                      </a:endParaRPr>
                    </a:p>
                  </a:txBody>
                  <a:tcPr marL="29601" marR="29601" marT="22201" marB="22201"/>
                </a:tc>
                <a:tc>
                  <a:txBody>
                    <a:bodyPr/>
                    <a:lstStyle/>
                    <a:p>
                      <a:pPr fontAlgn="t"/>
                      <a:r>
                        <a:rPr lang="en-US" sz="1600">
                          <a:effectLst/>
                        </a:rPr>
                        <a:t>Read all users' basic profiles</a:t>
                      </a:r>
                    </a:p>
                  </a:txBody>
                  <a:tcPr marL="29601" marR="29601" marT="22201" marB="22201"/>
                </a:tc>
                <a:tc>
                  <a:txBody>
                    <a:bodyPr/>
                    <a:lstStyle/>
                    <a:p>
                      <a:pPr fontAlgn="t"/>
                      <a:r>
                        <a:rPr lang="en-US" sz="1600" dirty="0">
                          <a:effectLst/>
                        </a:rPr>
                        <a:t>Allows the app to read a basic set of profile properties of other users in your organization on behalf of the signed-in user. This includes </a:t>
                      </a:r>
                      <a:r>
                        <a:rPr lang="en-US" sz="1600" b="1" dirty="0">
                          <a:effectLst/>
                        </a:rPr>
                        <a:t>display name, first and last name, email address, open extensions and photo</a:t>
                      </a:r>
                      <a:r>
                        <a:rPr lang="en-US" sz="1600" dirty="0">
                          <a:effectLst/>
                        </a:rPr>
                        <a:t>. Also allows the app to read the full profile of the signed-in user.</a:t>
                      </a:r>
                    </a:p>
                  </a:txBody>
                  <a:tcPr marL="29601" marR="29601" marT="22201" marB="22201"/>
                </a:tc>
                <a:extLst>
                  <a:ext uri="{0D108BD9-81ED-4DB2-BD59-A6C34878D82A}">
                    <a16:rowId xmlns:a16="http://schemas.microsoft.com/office/drawing/2014/main" val="2836539872"/>
                  </a:ext>
                </a:extLst>
              </a:tr>
            </a:tbl>
          </a:graphicData>
        </a:graphic>
      </p:graphicFrame>
      <p:sp>
        <p:nvSpPr>
          <p:cNvPr id="10" name="TextBox 9">
            <a:extLst>
              <a:ext uri="{FF2B5EF4-FFF2-40B4-BE49-F238E27FC236}">
                <a16:creationId xmlns:a16="http://schemas.microsoft.com/office/drawing/2014/main" id="{B16CDDA4-3D86-47C6-91E7-B9EC66C2F523}"/>
              </a:ext>
            </a:extLst>
          </p:cNvPr>
          <p:cNvSpPr txBox="1"/>
          <p:nvPr/>
        </p:nvSpPr>
        <p:spPr>
          <a:xfrm>
            <a:off x="584200" y="6036854"/>
            <a:ext cx="6737984" cy="363946"/>
          </a:xfrm>
          <a:prstGeom prst="rect">
            <a:avLst/>
          </a:prstGeom>
          <a:noFill/>
        </p:spPr>
        <p:txBody>
          <a:bodyPr wrap="square">
            <a:spAutoFit/>
          </a:bodyPr>
          <a:lstStyle/>
          <a:p>
            <a:r>
              <a:rPr lang="en-US">
                <a:hlinkClick r:id="rId2"/>
              </a:rPr>
              <a:t>https://docs.microsoft.com/en-us/graph/permissions-reference</a:t>
            </a:r>
            <a:r>
              <a:rPr lang="en-US"/>
              <a:t> </a:t>
            </a:r>
          </a:p>
        </p:txBody>
      </p:sp>
    </p:spTree>
    <p:extLst>
      <p:ext uri="{BB962C8B-B14F-4D97-AF65-F5344CB8AC3E}">
        <p14:creationId xmlns:p14="http://schemas.microsoft.com/office/powerpoint/2010/main" val="238414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8F29-9A06-44F1-8866-E0DE5615DCFB}"/>
              </a:ext>
            </a:extLst>
          </p:cNvPr>
          <p:cNvSpPr>
            <a:spLocks noGrp="1"/>
          </p:cNvSpPr>
          <p:nvPr>
            <p:ph type="title"/>
          </p:nvPr>
        </p:nvSpPr>
        <p:spPr/>
        <p:txBody>
          <a:bodyPr/>
          <a:lstStyle/>
          <a:p>
            <a:r>
              <a:rPr lang="en-US"/>
              <a:t>More User Permissions…</a:t>
            </a:r>
          </a:p>
        </p:txBody>
      </p:sp>
      <p:graphicFrame>
        <p:nvGraphicFramePr>
          <p:cNvPr id="4" name="Content Placeholder 3">
            <a:extLst>
              <a:ext uri="{FF2B5EF4-FFF2-40B4-BE49-F238E27FC236}">
                <a16:creationId xmlns:a16="http://schemas.microsoft.com/office/drawing/2014/main" id="{A72BCAF9-FD61-4819-B409-BF7EA44DBD71}"/>
              </a:ext>
            </a:extLst>
          </p:cNvPr>
          <p:cNvGraphicFramePr>
            <a:graphicFrameLocks noGrp="1"/>
          </p:cNvGraphicFramePr>
          <p:nvPr>
            <p:ph sz="quarter" idx="10"/>
          </p:nvPr>
        </p:nvGraphicFramePr>
        <p:xfrm>
          <a:off x="584200" y="1435100"/>
          <a:ext cx="11018837" cy="4899441"/>
        </p:xfrm>
        <a:graphic>
          <a:graphicData uri="http://schemas.openxmlformats.org/drawingml/2006/table">
            <a:tbl>
              <a:tblPr firstRow="1">
                <a:tableStyleId>{5C22544A-7EE6-4342-B048-85BDC9FD1C3A}</a:tableStyleId>
              </a:tblPr>
              <a:tblGrid>
                <a:gridCol w="1747520">
                  <a:extLst>
                    <a:ext uri="{9D8B030D-6E8A-4147-A177-3AD203B41FA5}">
                      <a16:colId xmlns:a16="http://schemas.microsoft.com/office/drawing/2014/main" val="2662408917"/>
                    </a:ext>
                  </a:extLst>
                </a:gridCol>
                <a:gridCol w="1800875">
                  <a:extLst>
                    <a:ext uri="{9D8B030D-6E8A-4147-A177-3AD203B41FA5}">
                      <a16:colId xmlns:a16="http://schemas.microsoft.com/office/drawing/2014/main" val="116936650"/>
                    </a:ext>
                  </a:extLst>
                </a:gridCol>
                <a:gridCol w="7470442">
                  <a:extLst>
                    <a:ext uri="{9D8B030D-6E8A-4147-A177-3AD203B41FA5}">
                      <a16:colId xmlns:a16="http://schemas.microsoft.com/office/drawing/2014/main" val="172129534"/>
                    </a:ext>
                  </a:extLst>
                </a:gridCol>
              </a:tblGrid>
              <a:tr h="186627">
                <a:tc>
                  <a:txBody>
                    <a:bodyPr/>
                    <a:lstStyle/>
                    <a:p>
                      <a:pPr algn="l" fontAlgn="b"/>
                      <a:r>
                        <a:rPr lang="en-US" sz="1600">
                          <a:effectLst/>
                        </a:rPr>
                        <a:t>Permission</a:t>
                      </a:r>
                    </a:p>
                  </a:txBody>
                  <a:tcPr marL="29601" marR="29601" marT="22201" marB="22201" anchor="b"/>
                </a:tc>
                <a:tc>
                  <a:txBody>
                    <a:bodyPr/>
                    <a:lstStyle/>
                    <a:p>
                      <a:pPr algn="l" fontAlgn="b"/>
                      <a:r>
                        <a:rPr lang="en-US" sz="1600">
                          <a:effectLst/>
                        </a:rPr>
                        <a:t>Display String</a:t>
                      </a:r>
                    </a:p>
                  </a:txBody>
                  <a:tcPr marL="29601" marR="29601" marT="22201" marB="22201" anchor="b"/>
                </a:tc>
                <a:tc>
                  <a:txBody>
                    <a:bodyPr/>
                    <a:lstStyle/>
                    <a:p>
                      <a:pPr algn="l" fontAlgn="b"/>
                      <a:r>
                        <a:rPr lang="en-US" sz="1600">
                          <a:effectLst/>
                        </a:rPr>
                        <a:t>Description</a:t>
                      </a:r>
                    </a:p>
                  </a:txBody>
                  <a:tcPr marL="29601" marR="29601" marT="22201" marB="22201" anchor="b"/>
                </a:tc>
                <a:extLst>
                  <a:ext uri="{0D108BD9-81ED-4DB2-BD59-A6C34878D82A}">
                    <a16:rowId xmlns:a16="http://schemas.microsoft.com/office/drawing/2014/main" val="73496401"/>
                  </a:ext>
                </a:extLst>
              </a:tr>
              <a:tr h="713573">
                <a:tc>
                  <a:txBody>
                    <a:bodyPr/>
                    <a:lstStyle/>
                    <a:p>
                      <a:pPr fontAlgn="t"/>
                      <a:r>
                        <a:rPr lang="en-US" sz="1600">
                          <a:effectLst/>
                        </a:rPr>
                        <a:t>User.Read</a:t>
                      </a:r>
                    </a:p>
                  </a:txBody>
                  <a:tcPr marL="29601" marR="29601" marT="22201" marB="22201"/>
                </a:tc>
                <a:tc>
                  <a:txBody>
                    <a:bodyPr/>
                    <a:lstStyle/>
                    <a:p>
                      <a:pPr fontAlgn="t"/>
                      <a:r>
                        <a:rPr lang="en-US" sz="1600">
                          <a:effectLst/>
                        </a:rPr>
                        <a:t>Sign-in and read user profile</a:t>
                      </a:r>
                    </a:p>
                  </a:txBody>
                  <a:tcPr marL="29601" marR="29601" marT="22201" marB="22201"/>
                </a:tc>
                <a:tc>
                  <a:txBody>
                    <a:bodyPr/>
                    <a:lstStyle/>
                    <a:p>
                      <a:pPr fontAlgn="t"/>
                      <a:r>
                        <a:rPr lang="en-US" sz="1600">
                          <a:effectLst/>
                        </a:rPr>
                        <a:t>Allows users to sign-in to the app and allows the app to read the profile of signed-in users. It also allows the app to read basic company information of signed-in users.</a:t>
                      </a:r>
                    </a:p>
                  </a:txBody>
                  <a:tcPr marL="29601" marR="29601" marT="22201" marB="22201"/>
                </a:tc>
                <a:extLst>
                  <a:ext uri="{0D108BD9-81ED-4DB2-BD59-A6C34878D82A}">
                    <a16:rowId xmlns:a16="http://schemas.microsoft.com/office/drawing/2014/main" val="2062897762"/>
                  </a:ext>
                </a:extLst>
              </a:tr>
              <a:tr h="581836">
                <a:tc>
                  <a:txBody>
                    <a:bodyPr/>
                    <a:lstStyle/>
                    <a:p>
                      <a:pPr fontAlgn="t"/>
                      <a:r>
                        <a:rPr lang="en-US" sz="1600">
                          <a:effectLst/>
                        </a:rPr>
                        <a:t>User.ReadWrite</a:t>
                      </a:r>
                    </a:p>
                  </a:txBody>
                  <a:tcPr marL="29601" marR="29601" marT="22201" marB="22201"/>
                </a:tc>
                <a:tc>
                  <a:txBody>
                    <a:bodyPr/>
                    <a:lstStyle/>
                    <a:p>
                      <a:pPr fontAlgn="t"/>
                      <a:r>
                        <a:rPr lang="en-US" sz="1600">
                          <a:effectLst/>
                        </a:rPr>
                        <a:t>Read and write access to user profile</a:t>
                      </a:r>
                    </a:p>
                  </a:txBody>
                  <a:tcPr marL="29601" marR="29601" marT="22201" marB="22201"/>
                </a:tc>
                <a:tc>
                  <a:txBody>
                    <a:bodyPr/>
                    <a:lstStyle/>
                    <a:p>
                      <a:pPr fontAlgn="t"/>
                      <a:r>
                        <a:rPr lang="en-US" sz="1600">
                          <a:effectLst/>
                        </a:rPr>
                        <a:t>Allows the app to read the signed-in user's full profile. It also allows the app to update the signed-in user's profile information on their behalf.</a:t>
                      </a:r>
                    </a:p>
                  </a:txBody>
                  <a:tcPr marL="29601" marR="29601" marT="22201" marB="22201"/>
                </a:tc>
                <a:extLst>
                  <a:ext uri="{0D108BD9-81ED-4DB2-BD59-A6C34878D82A}">
                    <a16:rowId xmlns:a16="http://schemas.microsoft.com/office/drawing/2014/main" val="1057131417"/>
                  </a:ext>
                </a:extLst>
              </a:tr>
              <a:tr h="1108782">
                <a:tc>
                  <a:txBody>
                    <a:bodyPr/>
                    <a:lstStyle/>
                    <a:p>
                      <a:pPr fontAlgn="t"/>
                      <a:r>
                        <a:rPr lang="en-US" sz="1600">
                          <a:effectLst/>
                        </a:rPr>
                        <a:t>User.ReadBasic.All</a:t>
                      </a:r>
                    </a:p>
                  </a:txBody>
                  <a:tcPr marL="29601" marR="29601" marT="22201" marB="22201"/>
                </a:tc>
                <a:tc>
                  <a:txBody>
                    <a:bodyPr/>
                    <a:lstStyle/>
                    <a:p>
                      <a:pPr fontAlgn="t"/>
                      <a:r>
                        <a:rPr lang="en-US" sz="1600">
                          <a:effectLst/>
                        </a:rPr>
                        <a:t>Read all users' basic profiles</a:t>
                      </a:r>
                    </a:p>
                  </a:txBody>
                  <a:tcPr marL="29601" marR="29601" marT="22201" marB="22201"/>
                </a:tc>
                <a:tc>
                  <a:txBody>
                    <a:bodyPr/>
                    <a:lstStyle/>
                    <a:p>
                      <a:pPr fontAlgn="t"/>
                      <a:r>
                        <a:rPr lang="en-US" sz="1600">
                          <a:effectLst/>
                        </a:rPr>
                        <a:t>Allows the app to read a basic set of profile properties of other users in your organization on behalf of the signed-in user. This includes display name, first and last name, email address, open extensions and photo. Also allows the app to read the full profile of the signed-in user.</a:t>
                      </a:r>
                    </a:p>
                  </a:txBody>
                  <a:tcPr marL="29601" marR="29601" marT="22201" marB="22201"/>
                </a:tc>
                <a:extLst>
                  <a:ext uri="{0D108BD9-81ED-4DB2-BD59-A6C34878D82A}">
                    <a16:rowId xmlns:a16="http://schemas.microsoft.com/office/drawing/2014/main" val="2836539872"/>
                  </a:ext>
                </a:extLst>
              </a:tr>
              <a:tr h="647706">
                <a:tc>
                  <a:txBody>
                    <a:bodyPr/>
                    <a:lstStyle/>
                    <a:p>
                      <a:pPr fontAlgn="t"/>
                      <a:r>
                        <a:rPr lang="en-US" sz="1600">
                          <a:solidFill>
                            <a:srgbClr val="FF0000"/>
                          </a:solidFill>
                          <a:effectLst/>
                        </a:rPr>
                        <a:t>User.Read.All</a:t>
                      </a:r>
                    </a:p>
                  </a:txBody>
                  <a:tcPr marL="29601" marR="29601" marT="22201" marB="22201"/>
                </a:tc>
                <a:tc>
                  <a:txBody>
                    <a:bodyPr/>
                    <a:lstStyle/>
                    <a:p>
                      <a:pPr fontAlgn="t"/>
                      <a:r>
                        <a:rPr lang="en-US" sz="1600">
                          <a:solidFill>
                            <a:srgbClr val="FF0000"/>
                          </a:solidFill>
                          <a:effectLst/>
                        </a:rPr>
                        <a:t>Read all users' full profiles</a:t>
                      </a:r>
                    </a:p>
                    <a:p>
                      <a:pPr fontAlgn="t"/>
                      <a:endParaRPr lang="en-US" sz="1600">
                        <a:solidFill>
                          <a:srgbClr val="FF0000"/>
                        </a:solidFill>
                        <a:effectLst/>
                      </a:endParaRPr>
                    </a:p>
                  </a:txBody>
                  <a:tcPr marL="29601" marR="29601" marT="22201" marB="22201"/>
                </a:tc>
                <a:tc>
                  <a:txBody>
                    <a:bodyPr/>
                    <a:lstStyle/>
                    <a:p>
                      <a:pPr fontAlgn="t"/>
                      <a:r>
                        <a:rPr lang="en-US" sz="1600">
                          <a:solidFill>
                            <a:srgbClr val="FF0000"/>
                          </a:solidFill>
                          <a:effectLst/>
                        </a:rPr>
                        <a:t>Allows the app to read the full set of profile properties, reports, and managers of other users in your organization, on behalf of the signed-in user.</a:t>
                      </a:r>
                    </a:p>
                  </a:txBody>
                  <a:tcPr marL="29601" marR="29601" marT="22201" marB="22201"/>
                </a:tc>
                <a:extLst>
                  <a:ext uri="{0D108BD9-81ED-4DB2-BD59-A6C34878D82A}">
                    <a16:rowId xmlns:a16="http://schemas.microsoft.com/office/drawing/2014/main" val="3521879296"/>
                  </a:ext>
                </a:extLst>
              </a:tr>
              <a:tr h="1174651">
                <a:tc>
                  <a:txBody>
                    <a:bodyPr/>
                    <a:lstStyle/>
                    <a:p>
                      <a:pPr fontAlgn="t"/>
                      <a:r>
                        <a:rPr lang="en-US" sz="1600" err="1">
                          <a:solidFill>
                            <a:srgbClr val="FF0000"/>
                          </a:solidFill>
                          <a:effectLst/>
                        </a:rPr>
                        <a:t>User.ReadWrite.All</a:t>
                      </a:r>
                      <a:endParaRPr lang="en-US" sz="1600">
                        <a:solidFill>
                          <a:srgbClr val="FF0000"/>
                        </a:solidFill>
                        <a:effectLst/>
                      </a:endParaRPr>
                    </a:p>
                  </a:txBody>
                  <a:tcPr marL="29601" marR="29601" marT="22201" marB="22201"/>
                </a:tc>
                <a:tc>
                  <a:txBody>
                    <a:bodyPr/>
                    <a:lstStyle/>
                    <a:p>
                      <a:pPr fontAlgn="t"/>
                      <a:r>
                        <a:rPr lang="en-US" sz="1600">
                          <a:solidFill>
                            <a:srgbClr val="FF0000"/>
                          </a:solidFill>
                          <a:effectLst/>
                        </a:rPr>
                        <a:t>Read and write all users' full profiles</a:t>
                      </a:r>
                    </a:p>
                  </a:txBody>
                  <a:tcPr marL="29601" marR="29601" marT="22201" marB="22201"/>
                </a:tc>
                <a:tc>
                  <a:txBody>
                    <a:bodyPr/>
                    <a:lstStyle/>
                    <a:p>
                      <a:pPr fontAlgn="t"/>
                      <a:r>
                        <a:rPr lang="en-US" sz="1600" dirty="0">
                          <a:solidFill>
                            <a:srgbClr val="FF0000"/>
                          </a:solidFill>
                          <a:effectLst/>
                        </a:rPr>
                        <a:t>Allows the app to read and write the full set of profile properties, reports, and managers of other users in your organization, on behalf of the signed-in user. Also allows the app to create and delete users as well as reset user passwords on behalf of the signed-in user.</a:t>
                      </a:r>
                    </a:p>
                  </a:txBody>
                  <a:tcPr marL="29601" marR="29601" marT="22201" marB="22201"/>
                </a:tc>
                <a:extLst>
                  <a:ext uri="{0D108BD9-81ED-4DB2-BD59-A6C34878D82A}">
                    <a16:rowId xmlns:a16="http://schemas.microsoft.com/office/drawing/2014/main" val="209374006"/>
                  </a:ext>
                </a:extLst>
              </a:tr>
            </a:tbl>
          </a:graphicData>
        </a:graphic>
      </p:graphicFrame>
    </p:spTree>
    <p:extLst>
      <p:ext uri="{BB962C8B-B14F-4D97-AF65-F5344CB8AC3E}">
        <p14:creationId xmlns:p14="http://schemas.microsoft.com/office/powerpoint/2010/main" val="21108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8F29-9A06-44F1-8866-E0DE5615DCFB}"/>
              </a:ext>
            </a:extLst>
          </p:cNvPr>
          <p:cNvSpPr>
            <a:spLocks noGrp="1"/>
          </p:cNvSpPr>
          <p:nvPr>
            <p:ph type="title"/>
          </p:nvPr>
        </p:nvSpPr>
        <p:spPr/>
        <p:txBody>
          <a:bodyPr/>
          <a:lstStyle/>
          <a:p>
            <a:r>
              <a:rPr lang="en-US"/>
              <a:t>Admin Consent Required?</a:t>
            </a:r>
          </a:p>
        </p:txBody>
      </p:sp>
      <p:graphicFrame>
        <p:nvGraphicFramePr>
          <p:cNvPr id="4" name="Content Placeholder 3">
            <a:extLst>
              <a:ext uri="{FF2B5EF4-FFF2-40B4-BE49-F238E27FC236}">
                <a16:creationId xmlns:a16="http://schemas.microsoft.com/office/drawing/2014/main" id="{8804BA40-2B02-447D-BD90-6ECCEA63AA52}"/>
              </a:ext>
            </a:extLst>
          </p:cNvPr>
          <p:cNvGraphicFramePr>
            <a:graphicFrameLocks noGrp="1"/>
          </p:cNvGraphicFramePr>
          <p:nvPr>
            <p:ph sz="quarter" idx="10"/>
          </p:nvPr>
        </p:nvGraphicFramePr>
        <p:xfrm>
          <a:off x="584200" y="1435100"/>
          <a:ext cx="11018836" cy="4899441"/>
        </p:xfrm>
        <a:graphic>
          <a:graphicData uri="http://schemas.openxmlformats.org/drawingml/2006/table">
            <a:tbl>
              <a:tblPr firstRow="1">
                <a:tableStyleId>{5C22544A-7EE6-4342-B048-85BDC9FD1C3A}</a:tableStyleId>
              </a:tblPr>
              <a:tblGrid>
                <a:gridCol w="1747520">
                  <a:extLst>
                    <a:ext uri="{9D8B030D-6E8A-4147-A177-3AD203B41FA5}">
                      <a16:colId xmlns:a16="http://schemas.microsoft.com/office/drawing/2014/main" val="2662408917"/>
                    </a:ext>
                  </a:extLst>
                </a:gridCol>
                <a:gridCol w="1794510">
                  <a:extLst>
                    <a:ext uri="{9D8B030D-6E8A-4147-A177-3AD203B41FA5}">
                      <a16:colId xmlns:a16="http://schemas.microsoft.com/office/drawing/2014/main" val="116936650"/>
                    </a:ext>
                  </a:extLst>
                </a:gridCol>
                <a:gridCol w="6403586">
                  <a:extLst>
                    <a:ext uri="{9D8B030D-6E8A-4147-A177-3AD203B41FA5}">
                      <a16:colId xmlns:a16="http://schemas.microsoft.com/office/drawing/2014/main" val="172129534"/>
                    </a:ext>
                  </a:extLst>
                </a:gridCol>
                <a:gridCol w="1073220">
                  <a:extLst>
                    <a:ext uri="{9D8B030D-6E8A-4147-A177-3AD203B41FA5}">
                      <a16:colId xmlns:a16="http://schemas.microsoft.com/office/drawing/2014/main" val="3897076835"/>
                    </a:ext>
                  </a:extLst>
                </a:gridCol>
              </a:tblGrid>
              <a:tr h="186627">
                <a:tc>
                  <a:txBody>
                    <a:bodyPr/>
                    <a:lstStyle/>
                    <a:p>
                      <a:pPr algn="l" fontAlgn="b"/>
                      <a:r>
                        <a:rPr lang="en-US" sz="1600">
                          <a:effectLst/>
                        </a:rPr>
                        <a:t>Permission</a:t>
                      </a:r>
                    </a:p>
                  </a:txBody>
                  <a:tcPr marL="29601" marR="29601" marT="22201" marB="22201" anchor="b"/>
                </a:tc>
                <a:tc>
                  <a:txBody>
                    <a:bodyPr/>
                    <a:lstStyle/>
                    <a:p>
                      <a:pPr algn="l" fontAlgn="b"/>
                      <a:r>
                        <a:rPr lang="en-US" sz="1600">
                          <a:effectLst/>
                        </a:rPr>
                        <a:t>Display String</a:t>
                      </a:r>
                    </a:p>
                  </a:txBody>
                  <a:tcPr marL="29601" marR="29601" marT="22201" marB="22201" anchor="b"/>
                </a:tc>
                <a:tc>
                  <a:txBody>
                    <a:bodyPr/>
                    <a:lstStyle/>
                    <a:p>
                      <a:pPr algn="l" fontAlgn="b"/>
                      <a:r>
                        <a:rPr lang="en-US" sz="1600">
                          <a:effectLst/>
                        </a:rPr>
                        <a:t>Description</a:t>
                      </a:r>
                    </a:p>
                  </a:txBody>
                  <a:tcPr marL="29601" marR="29601" marT="22201" marB="22201" anchor="b"/>
                </a:tc>
                <a:tc>
                  <a:txBody>
                    <a:bodyPr/>
                    <a:lstStyle/>
                    <a:p>
                      <a:pPr algn="ctr" fontAlgn="b"/>
                      <a:r>
                        <a:rPr lang="en-US" sz="1600" b="1" kern="1200">
                          <a:solidFill>
                            <a:schemeClr val="lt1"/>
                          </a:solidFill>
                          <a:effectLst/>
                          <a:latin typeface="+mn-lt"/>
                          <a:ea typeface="+mn-ea"/>
                          <a:cs typeface="+mn-cs"/>
                        </a:rPr>
                        <a:t>Admin?</a:t>
                      </a:r>
                    </a:p>
                  </a:txBody>
                  <a:tcPr marL="29601" marR="29601" marT="22201" marB="22201" anchor="ctr"/>
                </a:tc>
                <a:extLst>
                  <a:ext uri="{0D108BD9-81ED-4DB2-BD59-A6C34878D82A}">
                    <a16:rowId xmlns:a16="http://schemas.microsoft.com/office/drawing/2014/main" val="73496401"/>
                  </a:ext>
                </a:extLst>
              </a:tr>
              <a:tr h="713573">
                <a:tc>
                  <a:txBody>
                    <a:bodyPr/>
                    <a:lstStyle/>
                    <a:p>
                      <a:pPr fontAlgn="t"/>
                      <a:r>
                        <a:rPr lang="en-US" sz="1600">
                          <a:effectLst/>
                        </a:rPr>
                        <a:t>User.Read</a:t>
                      </a:r>
                    </a:p>
                  </a:txBody>
                  <a:tcPr marL="29601" marR="29601" marT="22201" marB="22201"/>
                </a:tc>
                <a:tc>
                  <a:txBody>
                    <a:bodyPr/>
                    <a:lstStyle/>
                    <a:p>
                      <a:pPr fontAlgn="t"/>
                      <a:r>
                        <a:rPr lang="en-US" sz="1600">
                          <a:effectLst/>
                        </a:rPr>
                        <a:t>Sign-in and read user profile</a:t>
                      </a:r>
                    </a:p>
                  </a:txBody>
                  <a:tcPr marL="29601" marR="29601" marT="22201" marB="22201"/>
                </a:tc>
                <a:tc>
                  <a:txBody>
                    <a:bodyPr/>
                    <a:lstStyle/>
                    <a:p>
                      <a:pPr fontAlgn="t"/>
                      <a:r>
                        <a:rPr lang="en-US" sz="1600">
                          <a:effectLst/>
                        </a:rPr>
                        <a:t>Allows users to sign-in to the app and allows the app to read the profile of signed-in users. It also allows the app to read basic company information of signed-in users.</a:t>
                      </a:r>
                    </a:p>
                  </a:txBody>
                  <a:tcPr marL="29601" marR="29601" marT="22201" marB="22201"/>
                </a:tc>
                <a:tc>
                  <a:txBody>
                    <a:bodyPr/>
                    <a:lstStyle/>
                    <a:p>
                      <a:pPr algn="ctr" fontAlgn="t"/>
                      <a:r>
                        <a:rPr lang="en-US" sz="1600" b="1">
                          <a:solidFill>
                            <a:srgbClr val="FF0000"/>
                          </a:solidFill>
                          <a:effectLst/>
                        </a:rPr>
                        <a:t>No</a:t>
                      </a:r>
                    </a:p>
                  </a:txBody>
                  <a:tcPr marL="29601" marR="29601" marT="22201" marB="22201" anchor="ctr"/>
                </a:tc>
                <a:extLst>
                  <a:ext uri="{0D108BD9-81ED-4DB2-BD59-A6C34878D82A}">
                    <a16:rowId xmlns:a16="http://schemas.microsoft.com/office/drawing/2014/main" val="2062897762"/>
                  </a:ext>
                </a:extLst>
              </a:tr>
              <a:tr h="581836">
                <a:tc>
                  <a:txBody>
                    <a:bodyPr/>
                    <a:lstStyle/>
                    <a:p>
                      <a:pPr fontAlgn="t"/>
                      <a:r>
                        <a:rPr lang="en-US" sz="1600">
                          <a:effectLst/>
                        </a:rPr>
                        <a:t>User.ReadWrite</a:t>
                      </a:r>
                    </a:p>
                  </a:txBody>
                  <a:tcPr marL="29601" marR="29601" marT="22201" marB="22201"/>
                </a:tc>
                <a:tc>
                  <a:txBody>
                    <a:bodyPr/>
                    <a:lstStyle/>
                    <a:p>
                      <a:pPr fontAlgn="t"/>
                      <a:r>
                        <a:rPr lang="en-US" sz="1600">
                          <a:effectLst/>
                        </a:rPr>
                        <a:t>Read and write access to user profile</a:t>
                      </a:r>
                    </a:p>
                  </a:txBody>
                  <a:tcPr marL="29601" marR="29601" marT="22201" marB="22201"/>
                </a:tc>
                <a:tc>
                  <a:txBody>
                    <a:bodyPr/>
                    <a:lstStyle/>
                    <a:p>
                      <a:pPr fontAlgn="t"/>
                      <a:r>
                        <a:rPr lang="en-US" sz="1600">
                          <a:effectLst/>
                        </a:rPr>
                        <a:t>Allows the app to read the signed-in user's full profile. It also allows the app to update the signed-in user's profile information on their behalf.</a:t>
                      </a:r>
                    </a:p>
                  </a:txBody>
                  <a:tcPr marL="29601" marR="29601" marT="22201" marB="22201"/>
                </a:tc>
                <a:tc>
                  <a:txBody>
                    <a:bodyPr/>
                    <a:lstStyle/>
                    <a:p>
                      <a:pPr algn="ctr" fontAlgn="t"/>
                      <a:r>
                        <a:rPr lang="en-US" sz="1600" b="1">
                          <a:solidFill>
                            <a:srgbClr val="FF0000"/>
                          </a:solidFill>
                          <a:effectLst/>
                        </a:rPr>
                        <a:t>No</a:t>
                      </a:r>
                    </a:p>
                  </a:txBody>
                  <a:tcPr marL="29601" marR="29601" marT="22201" marB="22201" anchor="ctr"/>
                </a:tc>
                <a:extLst>
                  <a:ext uri="{0D108BD9-81ED-4DB2-BD59-A6C34878D82A}">
                    <a16:rowId xmlns:a16="http://schemas.microsoft.com/office/drawing/2014/main" val="1057131417"/>
                  </a:ext>
                </a:extLst>
              </a:tr>
              <a:tr h="1108782">
                <a:tc>
                  <a:txBody>
                    <a:bodyPr/>
                    <a:lstStyle/>
                    <a:p>
                      <a:pPr fontAlgn="t"/>
                      <a:r>
                        <a:rPr lang="en-US" sz="1600">
                          <a:effectLst/>
                        </a:rPr>
                        <a:t>User.ReadBasic.All</a:t>
                      </a:r>
                    </a:p>
                  </a:txBody>
                  <a:tcPr marL="29601" marR="29601" marT="22201" marB="22201"/>
                </a:tc>
                <a:tc>
                  <a:txBody>
                    <a:bodyPr/>
                    <a:lstStyle/>
                    <a:p>
                      <a:pPr fontAlgn="t"/>
                      <a:r>
                        <a:rPr lang="en-US" sz="1600">
                          <a:effectLst/>
                        </a:rPr>
                        <a:t>Read all users' basic profiles</a:t>
                      </a:r>
                    </a:p>
                  </a:txBody>
                  <a:tcPr marL="29601" marR="29601" marT="22201" marB="22201"/>
                </a:tc>
                <a:tc>
                  <a:txBody>
                    <a:bodyPr/>
                    <a:lstStyle/>
                    <a:p>
                      <a:pPr fontAlgn="t"/>
                      <a:r>
                        <a:rPr lang="en-US" sz="1600">
                          <a:effectLst/>
                        </a:rPr>
                        <a:t>Allows the app to read a basic set of profile properties of other users in your organization on behalf of the signed-in user. This includes display name, first and last name, email address, open extensions and photo. Also allows the app to read the full profile of the signed-in user.</a:t>
                      </a:r>
                    </a:p>
                  </a:txBody>
                  <a:tcPr marL="29601" marR="29601" marT="22201" marB="22201"/>
                </a:tc>
                <a:tc>
                  <a:txBody>
                    <a:bodyPr/>
                    <a:lstStyle/>
                    <a:p>
                      <a:pPr algn="ctr" fontAlgn="t"/>
                      <a:r>
                        <a:rPr lang="en-US" sz="1600" b="1">
                          <a:solidFill>
                            <a:srgbClr val="FF0000"/>
                          </a:solidFill>
                          <a:effectLst/>
                        </a:rPr>
                        <a:t>No</a:t>
                      </a:r>
                    </a:p>
                  </a:txBody>
                  <a:tcPr marL="29601" marR="29601" marT="22201" marB="22201" anchor="ctr"/>
                </a:tc>
                <a:extLst>
                  <a:ext uri="{0D108BD9-81ED-4DB2-BD59-A6C34878D82A}">
                    <a16:rowId xmlns:a16="http://schemas.microsoft.com/office/drawing/2014/main" val="2836539872"/>
                  </a:ext>
                </a:extLst>
              </a:tr>
              <a:tr h="647706">
                <a:tc>
                  <a:txBody>
                    <a:bodyPr/>
                    <a:lstStyle/>
                    <a:p>
                      <a:pPr fontAlgn="t"/>
                      <a:r>
                        <a:rPr lang="en-US" sz="1600">
                          <a:effectLst/>
                        </a:rPr>
                        <a:t>User.Read.All</a:t>
                      </a:r>
                    </a:p>
                  </a:txBody>
                  <a:tcPr marL="29601" marR="29601" marT="22201" marB="22201"/>
                </a:tc>
                <a:tc>
                  <a:txBody>
                    <a:bodyPr/>
                    <a:lstStyle/>
                    <a:p>
                      <a:pPr fontAlgn="t"/>
                      <a:r>
                        <a:rPr lang="en-US" sz="1600">
                          <a:effectLst/>
                        </a:rPr>
                        <a:t>Read all users' full profiles</a:t>
                      </a:r>
                    </a:p>
                  </a:txBody>
                  <a:tcPr marL="29601" marR="29601" marT="22201" marB="22201"/>
                </a:tc>
                <a:tc>
                  <a:txBody>
                    <a:bodyPr/>
                    <a:lstStyle/>
                    <a:p>
                      <a:pPr fontAlgn="t"/>
                      <a:r>
                        <a:rPr lang="en-US" sz="1600">
                          <a:effectLst/>
                        </a:rPr>
                        <a:t>Allows the app to read the full set of profile properties, reports, and managers of other users in your organization, on behalf of the signed-in user.</a:t>
                      </a:r>
                    </a:p>
                  </a:txBody>
                  <a:tcPr marL="29601" marR="29601" marT="22201" marB="22201"/>
                </a:tc>
                <a:tc>
                  <a:txBody>
                    <a:bodyPr/>
                    <a:lstStyle/>
                    <a:p>
                      <a:pPr algn="ctr" fontAlgn="t"/>
                      <a:r>
                        <a:rPr lang="en-US" sz="1600" b="1">
                          <a:solidFill>
                            <a:srgbClr val="FF0000"/>
                          </a:solidFill>
                          <a:effectLst/>
                        </a:rPr>
                        <a:t>Yes</a:t>
                      </a:r>
                    </a:p>
                  </a:txBody>
                  <a:tcPr marL="29601" marR="29601" marT="22201" marB="22201" anchor="ctr"/>
                </a:tc>
                <a:extLst>
                  <a:ext uri="{0D108BD9-81ED-4DB2-BD59-A6C34878D82A}">
                    <a16:rowId xmlns:a16="http://schemas.microsoft.com/office/drawing/2014/main" val="3521879296"/>
                  </a:ext>
                </a:extLst>
              </a:tr>
              <a:tr h="1174651">
                <a:tc>
                  <a:txBody>
                    <a:bodyPr/>
                    <a:lstStyle/>
                    <a:p>
                      <a:pPr fontAlgn="t"/>
                      <a:r>
                        <a:rPr lang="en-US" sz="1600">
                          <a:effectLst/>
                        </a:rPr>
                        <a:t>User.ReadWrite.All</a:t>
                      </a:r>
                    </a:p>
                  </a:txBody>
                  <a:tcPr marL="29601" marR="29601" marT="22201" marB="22201"/>
                </a:tc>
                <a:tc>
                  <a:txBody>
                    <a:bodyPr/>
                    <a:lstStyle/>
                    <a:p>
                      <a:pPr fontAlgn="t"/>
                      <a:r>
                        <a:rPr lang="en-US" sz="1600">
                          <a:effectLst/>
                        </a:rPr>
                        <a:t>Read and write all users' full profiles</a:t>
                      </a:r>
                    </a:p>
                  </a:txBody>
                  <a:tcPr marL="29601" marR="29601" marT="22201" marB="22201"/>
                </a:tc>
                <a:tc>
                  <a:txBody>
                    <a:bodyPr/>
                    <a:lstStyle/>
                    <a:p>
                      <a:pPr fontAlgn="t"/>
                      <a:r>
                        <a:rPr lang="en-US" sz="1600">
                          <a:effectLst/>
                        </a:rPr>
                        <a:t>Allows the app to read and write the full set of profile properties, reports, and managers of other users in your organization, on behalf of the signed-in user. Also allows the app to create and delete users as well as reset user passwords on behalf of the signed-in user.</a:t>
                      </a:r>
                    </a:p>
                  </a:txBody>
                  <a:tcPr marL="29601" marR="29601" marT="22201" marB="22201"/>
                </a:tc>
                <a:tc>
                  <a:txBody>
                    <a:bodyPr/>
                    <a:lstStyle/>
                    <a:p>
                      <a:pPr algn="ctr" fontAlgn="t"/>
                      <a:r>
                        <a:rPr lang="en-US" sz="1600" b="1" dirty="0">
                          <a:solidFill>
                            <a:srgbClr val="FF0000"/>
                          </a:solidFill>
                          <a:effectLst/>
                        </a:rPr>
                        <a:t>Yes</a:t>
                      </a:r>
                    </a:p>
                  </a:txBody>
                  <a:tcPr marL="29601" marR="29601" marT="22201" marB="22201" anchor="ctr"/>
                </a:tc>
                <a:extLst>
                  <a:ext uri="{0D108BD9-81ED-4DB2-BD59-A6C34878D82A}">
                    <a16:rowId xmlns:a16="http://schemas.microsoft.com/office/drawing/2014/main" val="209374006"/>
                  </a:ext>
                </a:extLst>
              </a:tr>
            </a:tbl>
          </a:graphicData>
        </a:graphic>
      </p:graphicFrame>
    </p:spTree>
    <p:extLst>
      <p:ext uri="{BB962C8B-B14F-4D97-AF65-F5344CB8AC3E}">
        <p14:creationId xmlns:p14="http://schemas.microsoft.com/office/powerpoint/2010/main" val="51601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DC71-311A-473B-82C4-08444DF2E074}"/>
              </a:ext>
            </a:extLst>
          </p:cNvPr>
          <p:cNvSpPr>
            <a:spLocks noGrp="1"/>
          </p:cNvSpPr>
          <p:nvPr>
            <p:ph type="title"/>
          </p:nvPr>
        </p:nvSpPr>
        <p:spPr>
          <a:xfrm>
            <a:off x="839788" y="365125"/>
            <a:ext cx="10515600" cy="1325563"/>
          </a:xfrm>
        </p:spPr>
        <p:txBody>
          <a:bodyPr>
            <a:normAutofit/>
          </a:bodyPr>
          <a:lstStyle/>
          <a:p>
            <a:r>
              <a:rPr lang="en-US"/>
              <a:t>User Consent vs. Admin Consent</a:t>
            </a:r>
          </a:p>
        </p:txBody>
      </p:sp>
      <p:sp>
        <p:nvSpPr>
          <p:cNvPr id="12" name="Text Placeholder 11">
            <a:extLst>
              <a:ext uri="{FF2B5EF4-FFF2-40B4-BE49-F238E27FC236}">
                <a16:creationId xmlns:a16="http://schemas.microsoft.com/office/drawing/2014/main" id="{D63E079E-EA37-4AA2-9D14-665C210EB825}"/>
              </a:ext>
            </a:extLst>
          </p:cNvPr>
          <p:cNvSpPr>
            <a:spLocks noGrp="1"/>
          </p:cNvSpPr>
          <p:nvPr>
            <p:ph type="body" idx="1"/>
          </p:nvPr>
        </p:nvSpPr>
        <p:spPr>
          <a:xfrm>
            <a:off x="839788" y="1681163"/>
            <a:ext cx="5157787" cy="823912"/>
          </a:xfrm>
        </p:spPr>
        <p:txBody>
          <a:bodyPr/>
          <a:lstStyle/>
          <a:p>
            <a:r>
              <a:rPr lang="en-US"/>
              <a:t>User consent</a:t>
            </a:r>
          </a:p>
        </p:txBody>
      </p:sp>
      <p:sp>
        <p:nvSpPr>
          <p:cNvPr id="5" name="Content Placeholder 4">
            <a:extLst>
              <a:ext uri="{FF2B5EF4-FFF2-40B4-BE49-F238E27FC236}">
                <a16:creationId xmlns:a16="http://schemas.microsoft.com/office/drawing/2014/main" id="{A28D788B-CA88-4811-975B-206A108CC1A8}"/>
              </a:ext>
            </a:extLst>
          </p:cNvPr>
          <p:cNvSpPr>
            <a:spLocks noGrp="1"/>
          </p:cNvSpPr>
          <p:nvPr>
            <p:ph sz="half" idx="2"/>
          </p:nvPr>
        </p:nvSpPr>
        <p:spPr>
          <a:xfrm>
            <a:off x="839788" y="2505075"/>
            <a:ext cx="5157787" cy="3684588"/>
          </a:xfrm>
        </p:spPr>
        <p:txBody>
          <a:bodyPr>
            <a:normAutofit fontScale="92500"/>
          </a:bodyPr>
          <a:lstStyle/>
          <a:p>
            <a:r>
              <a:rPr lang="en-US"/>
              <a:t>For accessing a specific user’s data</a:t>
            </a:r>
          </a:p>
          <a:p>
            <a:r>
              <a:rPr lang="en-US"/>
              <a:t>The user can allow or deny</a:t>
            </a:r>
          </a:p>
          <a:p>
            <a:r>
              <a:rPr lang="en-US"/>
              <a:t>Admins can restrict or even disable user consent</a:t>
            </a:r>
          </a:p>
        </p:txBody>
      </p:sp>
      <p:sp>
        <p:nvSpPr>
          <p:cNvPr id="13" name="Text Placeholder 12">
            <a:extLst>
              <a:ext uri="{FF2B5EF4-FFF2-40B4-BE49-F238E27FC236}">
                <a16:creationId xmlns:a16="http://schemas.microsoft.com/office/drawing/2014/main" id="{9C297DD2-AC81-4B0F-8ED1-6F0369F966B3}"/>
              </a:ext>
            </a:extLst>
          </p:cNvPr>
          <p:cNvSpPr>
            <a:spLocks noGrp="1"/>
          </p:cNvSpPr>
          <p:nvPr>
            <p:ph type="body" sz="quarter" idx="3"/>
          </p:nvPr>
        </p:nvSpPr>
        <p:spPr>
          <a:xfrm>
            <a:off x="6172200" y="1681163"/>
            <a:ext cx="5183188" cy="823912"/>
          </a:xfrm>
        </p:spPr>
        <p:txBody>
          <a:bodyPr/>
          <a:lstStyle/>
          <a:p>
            <a:r>
              <a:rPr lang="en-US"/>
              <a:t>Admin consent</a:t>
            </a:r>
          </a:p>
        </p:txBody>
      </p:sp>
      <p:sp>
        <p:nvSpPr>
          <p:cNvPr id="6" name="Content Placeholder 5">
            <a:extLst>
              <a:ext uri="{FF2B5EF4-FFF2-40B4-BE49-F238E27FC236}">
                <a16:creationId xmlns:a16="http://schemas.microsoft.com/office/drawing/2014/main" id="{0CC95074-1FEC-4ABF-AC08-A5B7854D57D3}"/>
              </a:ext>
            </a:extLst>
          </p:cNvPr>
          <p:cNvSpPr>
            <a:spLocks noGrp="1"/>
          </p:cNvSpPr>
          <p:nvPr>
            <p:ph sz="quarter" idx="4"/>
          </p:nvPr>
        </p:nvSpPr>
        <p:spPr>
          <a:xfrm>
            <a:off x="6172200" y="2505075"/>
            <a:ext cx="5183188" cy="3684588"/>
          </a:xfrm>
        </p:spPr>
        <p:txBody>
          <a:bodyPr>
            <a:normAutofit fontScale="92500"/>
          </a:bodyPr>
          <a:lstStyle/>
          <a:p>
            <a:r>
              <a:rPr lang="en-US"/>
              <a:t>Broad in scope (e.g., </a:t>
            </a:r>
            <a:r>
              <a:rPr lang="en-US" err="1"/>
              <a:t>Sites.Read.All</a:t>
            </a:r>
            <a:r>
              <a:rPr lang="en-US"/>
              <a:t>)</a:t>
            </a:r>
          </a:p>
          <a:p>
            <a:r>
              <a:rPr lang="en-US"/>
              <a:t>Or of significantly high privilege (e.g., </a:t>
            </a:r>
            <a:r>
              <a:rPr lang="en-US" err="1"/>
              <a:t>User.ReadWrite.All</a:t>
            </a:r>
            <a:r>
              <a:rPr lang="en-US"/>
              <a:t>)</a:t>
            </a:r>
          </a:p>
          <a:p>
            <a:r>
              <a:rPr lang="en-US"/>
              <a:t>Or outside of a specific user (e.g., application </a:t>
            </a:r>
            <a:r>
              <a:rPr lang="en-US" err="1"/>
              <a:t>Mail.Read</a:t>
            </a:r>
            <a:r>
              <a:rPr lang="en-US"/>
              <a:t>), aka </a:t>
            </a:r>
            <a:r>
              <a:rPr lang="en-US" err="1"/>
              <a:t>client_credentials</a:t>
            </a:r>
            <a:r>
              <a:rPr lang="en-US"/>
              <a:t>, or app-only, app-to-app, service-to-service</a:t>
            </a:r>
          </a:p>
          <a:p>
            <a:endParaRPr lang="en-US"/>
          </a:p>
        </p:txBody>
      </p:sp>
      <p:sp>
        <p:nvSpPr>
          <p:cNvPr id="31" name="TextBox 30">
            <a:extLst>
              <a:ext uri="{FF2B5EF4-FFF2-40B4-BE49-F238E27FC236}">
                <a16:creationId xmlns:a16="http://schemas.microsoft.com/office/drawing/2014/main" id="{57E5B4AA-AABD-474D-8316-5855950C684F}"/>
              </a:ext>
            </a:extLst>
          </p:cNvPr>
          <p:cNvSpPr txBox="1"/>
          <p:nvPr/>
        </p:nvSpPr>
        <p:spPr>
          <a:xfrm>
            <a:off x="0" y="6128929"/>
            <a:ext cx="12192000" cy="461665"/>
          </a:xfrm>
          <a:prstGeom prst="rect">
            <a:avLst/>
          </a:prstGeom>
          <a:solidFill>
            <a:schemeClr val="bg2"/>
          </a:solidFill>
        </p:spPr>
        <p:txBody>
          <a:bodyPr wrap="square">
            <a:spAutoFit/>
          </a:bodyPr>
          <a:lstStyle/>
          <a:p>
            <a:pPr algn="ctr"/>
            <a:r>
              <a:rPr lang="en-US" sz="2400" b="1"/>
              <a:t>Admins can configure a tenant so that any permission requires admin consent</a:t>
            </a:r>
          </a:p>
        </p:txBody>
      </p:sp>
    </p:spTree>
    <p:extLst>
      <p:ext uri="{BB962C8B-B14F-4D97-AF65-F5344CB8AC3E}">
        <p14:creationId xmlns:p14="http://schemas.microsoft.com/office/powerpoint/2010/main" val="12770340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Example: Cactus API</a:t>
            </a:r>
          </a:p>
        </p:txBody>
      </p:sp>
      <p:sp>
        <p:nvSpPr>
          <p:cNvPr id="6" name="Text Placeholder 5"/>
          <p:cNvSpPr>
            <a:spLocks noGrp="1"/>
          </p:cNvSpPr>
          <p:nvPr>
            <p:ph type="body" sz="quarter" idx="10"/>
          </p:nvPr>
        </p:nvSpPr>
        <p:spPr>
          <a:xfrm>
            <a:off x="584199" y="1435497"/>
            <a:ext cx="7003783" cy="4515082"/>
          </a:xfrm>
        </p:spPr>
        <p:txBody>
          <a:bodyPr vert="horz" wrap="square" lIns="0" tIns="0" rIns="0" bIns="0" rtlCol="0">
            <a:spAutoFit/>
          </a:bodyPr>
          <a:lstStyle/>
          <a:p>
            <a:pPr marL="0" indent="0">
              <a:lnSpc>
                <a:spcPct val="95000"/>
              </a:lnSpc>
              <a:buNone/>
            </a:pPr>
            <a:r>
              <a:rPr lang="en-US" dirty="0"/>
              <a:t>A </a:t>
            </a:r>
            <a:r>
              <a:rPr lang="en-US" i="1" dirty="0"/>
              <a:t>very</a:t>
            </a:r>
            <a:r>
              <a:rPr lang="en-US" dirty="0"/>
              <a:t> simple API</a:t>
            </a:r>
          </a:p>
          <a:p>
            <a:pPr lvl="1">
              <a:lnSpc>
                <a:spcPct val="95000"/>
              </a:lnSpc>
            </a:pPr>
            <a:r>
              <a:rPr lang="en-US" sz="1600" dirty="0">
                <a:latin typeface="Consolas" panose="020B0609020204030204" pitchFamily="49" charset="0"/>
              </a:rPr>
              <a:t>GET /items </a:t>
            </a:r>
            <a:r>
              <a:rPr lang="en-US" dirty="0"/>
              <a:t>– list all items</a:t>
            </a:r>
          </a:p>
          <a:p>
            <a:pPr lvl="1">
              <a:lnSpc>
                <a:spcPct val="95000"/>
              </a:lnSpc>
            </a:pPr>
            <a:r>
              <a:rPr lang="en-US" sz="1600" dirty="0">
                <a:latin typeface="Consolas" panose="020B0609020204030204" pitchFamily="49" charset="0"/>
              </a:rPr>
              <a:t>GET /items/{id} </a:t>
            </a:r>
            <a:r>
              <a:rPr lang="en-US" dirty="0"/>
              <a:t>– get one item</a:t>
            </a:r>
          </a:p>
          <a:p>
            <a:pPr marL="28575" indent="0">
              <a:buNone/>
            </a:pPr>
            <a:endParaRPr lang="en-US" dirty="0"/>
          </a:p>
          <a:p>
            <a:pPr marL="28575" indent="0">
              <a:buNone/>
            </a:pPr>
            <a:r>
              <a:rPr lang="en-US" dirty="0"/>
              <a:t>Exposes two delegated permissions</a:t>
            </a:r>
          </a:p>
          <a:p>
            <a:pPr lvl="1"/>
            <a:r>
              <a:rPr lang="en-US" i="1" dirty="0" err="1"/>
              <a:t>Catalog.View.All</a:t>
            </a:r>
            <a:r>
              <a:rPr lang="en-US" dirty="0"/>
              <a:t>: List all items</a:t>
            </a:r>
          </a:p>
          <a:p>
            <a:pPr lvl="1"/>
            <a:r>
              <a:rPr lang="en-US" i="1" dirty="0" err="1"/>
              <a:t>Catalog.View.Published</a:t>
            </a:r>
            <a:r>
              <a:rPr lang="en-US" dirty="0"/>
              <a:t>: List only published items</a:t>
            </a:r>
          </a:p>
          <a:p>
            <a:pPr lvl="1"/>
            <a:endParaRPr lang="en-US" dirty="0"/>
          </a:p>
          <a:p>
            <a:pPr marL="28575" indent="0">
              <a:buNone/>
            </a:pPr>
            <a:r>
              <a:rPr lang="en-US" dirty="0"/>
              <a:t>Has two types of users</a:t>
            </a:r>
          </a:p>
          <a:p>
            <a:pPr lvl="1"/>
            <a:r>
              <a:rPr lang="en-US" i="1" dirty="0"/>
              <a:t>Admin</a:t>
            </a:r>
            <a:r>
              <a:rPr lang="en-US" dirty="0"/>
              <a:t>: Can view all items</a:t>
            </a:r>
          </a:p>
          <a:p>
            <a:pPr lvl="1"/>
            <a:r>
              <a:rPr lang="en-US" i="1" dirty="0"/>
              <a:t>User</a:t>
            </a:r>
            <a:r>
              <a:rPr lang="en-US" dirty="0"/>
              <a:t>: Can view only published items</a:t>
            </a:r>
          </a:p>
        </p:txBody>
      </p:sp>
      <p:grpSp>
        <p:nvGrpSpPr>
          <p:cNvPr id="8" name="Group 7">
            <a:extLst>
              <a:ext uri="{FF2B5EF4-FFF2-40B4-BE49-F238E27FC236}">
                <a16:creationId xmlns:a16="http://schemas.microsoft.com/office/drawing/2014/main" id="{B9804B5D-16C8-4F93-A78D-EECB62EB631F}"/>
              </a:ext>
            </a:extLst>
          </p:cNvPr>
          <p:cNvGrpSpPr/>
          <p:nvPr/>
        </p:nvGrpSpPr>
        <p:grpSpPr>
          <a:xfrm>
            <a:off x="7593633" y="1435496"/>
            <a:ext cx="4015754" cy="4833541"/>
            <a:chOff x="7593633" y="588962"/>
            <a:chExt cx="4015754" cy="5680076"/>
          </a:xfrm>
        </p:grpSpPr>
        <p:sp>
          <p:nvSpPr>
            <p:cNvPr id="9" name="Rectangle 8">
              <a:extLst>
                <a:ext uri="{FF2B5EF4-FFF2-40B4-BE49-F238E27FC236}">
                  <a16:creationId xmlns:a16="http://schemas.microsoft.com/office/drawing/2014/main" id="{8E943250-6381-4982-8F2D-B1202C01A5E0}"/>
                </a:ext>
                <a:ext uri="{C183D7F6-B498-43B3-948B-1728B52AA6E4}">
                  <adec:decorative xmlns:adec="http://schemas.microsoft.com/office/drawing/2017/decorative" val="1"/>
                </a:ext>
              </a:extLst>
            </p:cNvPr>
            <p:cNvSpPr/>
            <p:nvPr/>
          </p:nvSpPr>
          <p:spPr bwMode="auto">
            <a:xfrm>
              <a:off x="7593633" y="588962"/>
              <a:ext cx="401010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56714392-D712-4972-BB3E-CFF8348EA5D6}"/>
                </a:ext>
              </a:extLst>
            </p:cNvPr>
            <p:cNvSpPr/>
            <p:nvPr/>
          </p:nvSpPr>
          <p:spPr bwMode="auto">
            <a:xfrm>
              <a:off x="7599284" y="588962"/>
              <a:ext cx="4010103" cy="40010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spAutoFit/>
            </a:bodyPr>
            <a:lstStyle/>
            <a:p>
              <a:pPr defTabSz="932472" fontAlgn="base"/>
              <a:r>
                <a:rPr lang="en-US" sz="2000">
                  <a:solidFill>
                    <a:schemeClr val="tx1"/>
                  </a:solidFill>
                </a:rPr>
                <a:t>Catalog contents</a:t>
              </a:r>
            </a:p>
            <a:p>
              <a:pPr defTabSz="932472" fontAlgn="base"/>
              <a:endParaRPr lang="en-US" sz="1200">
                <a:solidFill>
                  <a:schemeClr val="tx1"/>
                </a:solidFill>
                <a:latin typeface="Consolas" panose="020B0609020204030204" pitchFamily="49" charset="0"/>
              </a:endParaRPr>
            </a:p>
            <a:p>
              <a:pPr defTabSz="932472" fontAlgn="base"/>
              <a:r>
                <a:rPr lang="en-US" sz="1200">
                  <a:solidFill>
                    <a:schemeClr val="tx1"/>
                  </a:solidFill>
                  <a:latin typeface="Consolas" panose="020B0609020204030204" pitchFamily="49" charset="0"/>
                </a:rPr>
                <a:t>[</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"id": 1,</a:t>
              </a:r>
            </a:p>
            <a:p>
              <a:pPr defTabSz="932472" fontAlgn="base"/>
              <a:r>
                <a:rPr lang="en-US" sz="1200">
                  <a:solidFill>
                    <a:schemeClr val="tx1"/>
                  </a:solidFill>
                  <a:latin typeface="Consolas" panose="020B0609020204030204" pitchFamily="49" charset="0"/>
                </a:rPr>
                <a:t>    "name": "</a:t>
              </a:r>
              <a:r>
                <a:rPr lang="en-US" sz="1200" err="1">
                  <a:solidFill>
                    <a:schemeClr val="tx1"/>
                  </a:solidFill>
                  <a:latin typeface="Consolas" panose="020B0609020204030204" pitchFamily="49" charset="0"/>
                </a:rPr>
                <a:t>Cephalocereus</a:t>
              </a:r>
              <a:r>
                <a:rPr lang="en-US" sz="1200">
                  <a:solidFill>
                    <a:schemeClr val="tx1"/>
                  </a:solidFill>
                  <a:latin typeface="Consolas" panose="020B0609020204030204" pitchFamily="49" charset="0"/>
                </a:rPr>
                <a:t> </a:t>
              </a:r>
              <a:r>
                <a:rPr lang="en-US" sz="1200" err="1">
                  <a:solidFill>
                    <a:schemeClr val="tx1"/>
                  </a:solidFill>
                  <a:latin typeface="Consolas" panose="020B0609020204030204" pitchFamily="49" charset="0"/>
                </a:rPr>
                <a:t>senilis</a:t>
              </a:r>
              <a:r>
                <a:rPr lang="en-US" sz="1200">
                  <a:solidFill>
                    <a:schemeClr val="tx1"/>
                  </a:solidFill>
                  <a:latin typeface="Consolas" panose="020B0609020204030204" pitchFamily="49" charset="0"/>
                </a:rPr>
                <a:t>",</a:t>
              </a:r>
            </a:p>
            <a:p>
              <a:pPr defTabSz="932472" fontAlgn="base"/>
              <a:r>
                <a:rPr lang="en-US" sz="1200">
                  <a:solidFill>
                    <a:schemeClr val="tx1"/>
                  </a:solidFill>
                  <a:latin typeface="Consolas" panose="020B0609020204030204" pitchFamily="49" charset="0"/>
                </a:rPr>
                <a:t>    "status": "published"</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"id": 2,</a:t>
              </a:r>
            </a:p>
            <a:p>
              <a:pPr defTabSz="932472" fontAlgn="base"/>
              <a:r>
                <a:rPr lang="en-US" sz="1200">
                  <a:solidFill>
                    <a:schemeClr val="tx1"/>
                  </a:solidFill>
                  <a:latin typeface="Consolas" panose="020B0609020204030204" pitchFamily="49" charset="0"/>
                </a:rPr>
                <a:t>    "name": "</a:t>
              </a:r>
              <a:r>
                <a:rPr lang="en-US" sz="1200" err="1">
                  <a:solidFill>
                    <a:schemeClr val="tx1"/>
                  </a:solidFill>
                  <a:latin typeface="Consolas" panose="020B0609020204030204" pitchFamily="49" charset="0"/>
                </a:rPr>
                <a:t>Neobuxbaumia</a:t>
              </a:r>
              <a:r>
                <a:rPr lang="en-US" sz="1200">
                  <a:solidFill>
                    <a:schemeClr val="tx1"/>
                  </a:solidFill>
                  <a:latin typeface="Consolas" panose="020B0609020204030204" pitchFamily="49" charset="0"/>
                </a:rPr>
                <a:t> </a:t>
              </a:r>
              <a:r>
                <a:rPr lang="en-US" sz="1200" err="1">
                  <a:solidFill>
                    <a:schemeClr val="tx1"/>
                  </a:solidFill>
                  <a:latin typeface="Consolas" panose="020B0609020204030204" pitchFamily="49" charset="0"/>
                </a:rPr>
                <a:t>polylopha</a:t>
              </a:r>
              <a:r>
                <a:rPr lang="en-US" sz="1200">
                  <a:solidFill>
                    <a:schemeClr val="tx1"/>
                  </a:solidFill>
                  <a:latin typeface="Consolas" panose="020B0609020204030204" pitchFamily="49" charset="0"/>
                </a:rPr>
                <a:t>",</a:t>
              </a:r>
            </a:p>
            <a:p>
              <a:pPr defTabSz="932472" fontAlgn="base"/>
              <a:r>
                <a:rPr lang="en-US" sz="1200">
                  <a:solidFill>
                    <a:schemeClr val="tx1"/>
                  </a:solidFill>
                  <a:latin typeface="Consolas" panose="020B0609020204030204" pitchFamily="49" charset="0"/>
                </a:rPr>
                <a:t>    "status": "unpublished"</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"id": 3,</a:t>
              </a:r>
            </a:p>
            <a:p>
              <a:pPr defTabSz="932472" fontAlgn="base"/>
              <a:r>
                <a:rPr lang="en-US" sz="1200">
                  <a:solidFill>
                    <a:schemeClr val="tx1"/>
                  </a:solidFill>
                  <a:latin typeface="Consolas" panose="020B0609020204030204" pitchFamily="49" charset="0"/>
                </a:rPr>
                <a:t>    "name": "</a:t>
              </a:r>
              <a:r>
                <a:rPr lang="en-US" sz="1200" err="1">
                  <a:solidFill>
                    <a:schemeClr val="tx1"/>
                  </a:solidFill>
                  <a:latin typeface="Consolas" panose="020B0609020204030204" pitchFamily="49" charset="0"/>
                </a:rPr>
                <a:t>Myrtillocactus</a:t>
              </a:r>
              <a:r>
                <a:rPr lang="en-US" sz="1200">
                  <a:solidFill>
                    <a:schemeClr val="tx1"/>
                  </a:solidFill>
                  <a:latin typeface="Consolas" panose="020B0609020204030204" pitchFamily="49" charset="0"/>
                </a:rPr>
                <a:t> </a:t>
              </a:r>
              <a:r>
                <a:rPr lang="en-US" sz="1200" err="1">
                  <a:solidFill>
                    <a:schemeClr val="tx1"/>
                  </a:solidFill>
                  <a:latin typeface="Consolas" panose="020B0609020204030204" pitchFamily="49" charset="0"/>
                </a:rPr>
                <a:t>geometrizans</a:t>
              </a:r>
              <a:r>
                <a:rPr lang="en-US" sz="1200">
                  <a:solidFill>
                    <a:schemeClr val="tx1"/>
                  </a:solidFill>
                  <a:latin typeface="Consolas" panose="020B0609020204030204" pitchFamily="49" charset="0"/>
                </a:rPr>
                <a:t>",</a:t>
              </a:r>
            </a:p>
            <a:p>
              <a:pPr defTabSz="932472" fontAlgn="base"/>
              <a:r>
                <a:rPr lang="en-US" sz="1200">
                  <a:solidFill>
                    <a:schemeClr val="tx1"/>
                  </a:solidFill>
                  <a:latin typeface="Consolas" panose="020B0609020204030204" pitchFamily="49" charset="0"/>
                </a:rPr>
                <a:t>    "status": "published"</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a:t>
              </a:r>
              <a:endParaRPr lang="en-US" sz="900">
                <a:solidFill>
                  <a:schemeClr val="tx1"/>
                </a:solidFill>
                <a:latin typeface="Consolas" panose="020B0609020204030204" pitchFamily="49" charset="0"/>
                <a:ea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85395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861774"/>
          </a:xfrm>
        </p:spPr>
        <p:txBody>
          <a:bodyPr>
            <a:normAutofit/>
          </a:bodyPr>
          <a:lstStyle/>
          <a:p>
            <a:r>
              <a:rPr lang="en-US"/>
              <a:t>Example: Cactus Catalog</a:t>
            </a:r>
            <a:br>
              <a:rPr lang="en-US" sz="2000"/>
            </a:br>
            <a:r>
              <a:rPr lang="en-US" sz="2000"/>
              <a:t>A client of Cactus API </a:t>
            </a:r>
          </a:p>
        </p:txBody>
      </p:sp>
      <p:sp>
        <p:nvSpPr>
          <p:cNvPr id="6" name="Text Placeholder 5"/>
          <p:cNvSpPr>
            <a:spLocks noGrp="1"/>
          </p:cNvSpPr>
          <p:nvPr>
            <p:ph type="body" sz="quarter" idx="10"/>
          </p:nvPr>
        </p:nvSpPr>
        <p:spPr>
          <a:xfrm>
            <a:off x="584199" y="1435497"/>
            <a:ext cx="11025189" cy="1648656"/>
          </a:xfrm>
        </p:spPr>
        <p:txBody>
          <a:bodyPr vert="horz" wrap="square" lIns="0" tIns="0" rIns="0" bIns="0" rtlCol="0">
            <a:spAutoFit/>
          </a:bodyPr>
          <a:lstStyle/>
          <a:p>
            <a:pPr>
              <a:lnSpc>
                <a:spcPct val="95000"/>
              </a:lnSpc>
            </a:pPr>
            <a:r>
              <a:rPr lang="en-US"/>
              <a:t>A single-page JavaScript app requesting the </a:t>
            </a:r>
            <a:r>
              <a:rPr lang="en-US" i="1" err="1"/>
              <a:t>Catalog.View.Published</a:t>
            </a:r>
            <a:r>
              <a:rPr lang="en-US" i="1"/>
              <a:t> </a:t>
            </a:r>
            <a:r>
              <a:rPr lang="en-US"/>
              <a:t>permission, used to list catalog items</a:t>
            </a:r>
          </a:p>
          <a:p>
            <a:pPr lvl="1">
              <a:lnSpc>
                <a:spcPct val="95000"/>
              </a:lnSpc>
            </a:pPr>
            <a:r>
              <a:rPr lang="en-US"/>
              <a:t>Q: Is this a delegated permission (scope) or application permission (app role)?</a:t>
            </a:r>
          </a:p>
          <a:p>
            <a:pPr lvl="1">
              <a:lnSpc>
                <a:spcPct val="95000"/>
              </a:lnSpc>
            </a:pPr>
            <a:r>
              <a:rPr lang="en-US"/>
              <a:t>A: It </a:t>
            </a:r>
            <a:r>
              <a:rPr lang="en-US" i="1"/>
              <a:t>must</a:t>
            </a:r>
            <a:r>
              <a:rPr lang="en-US"/>
              <a:t> be delegated, because there is a user present.</a:t>
            </a:r>
          </a:p>
        </p:txBody>
      </p:sp>
      <p:grpSp>
        <p:nvGrpSpPr>
          <p:cNvPr id="41" name="Group 40">
            <a:extLst>
              <a:ext uri="{FF2B5EF4-FFF2-40B4-BE49-F238E27FC236}">
                <a16:creationId xmlns:a16="http://schemas.microsoft.com/office/drawing/2014/main" id="{359918BF-19D9-4F16-B450-5C6E01226E0B}"/>
              </a:ext>
            </a:extLst>
          </p:cNvPr>
          <p:cNvGrpSpPr/>
          <p:nvPr/>
        </p:nvGrpSpPr>
        <p:grpSpPr>
          <a:xfrm>
            <a:off x="3405732" y="3685574"/>
            <a:ext cx="4902022" cy="1736929"/>
            <a:chOff x="967034" y="4775417"/>
            <a:chExt cx="5128966" cy="1817342"/>
          </a:xfrm>
        </p:grpSpPr>
        <p:sp>
          <p:nvSpPr>
            <p:cNvPr id="19" name="Rectangle 18">
              <a:extLst>
                <a:ext uri="{FF2B5EF4-FFF2-40B4-BE49-F238E27FC236}">
                  <a16:creationId xmlns:a16="http://schemas.microsoft.com/office/drawing/2014/main" id="{9A167769-9F92-468F-B93B-348AC83671DD}"/>
                </a:ext>
              </a:extLst>
            </p:cNvPr>
            <p:cNvSpPr/>
            <p:nvPr/>
          </p:nvSpPr>
          <p:spPr bwMode="auto">
            <a:xfrm>
              <a:off x="2835670" y="5196483"/>
              <a:ext cx="1292144" cy="107255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82880" rIns="182880" bIns="182880" numCol="1" rtlCol="0" anchor="ctr" anchorCtr="0" compatLnSpc="1">
              <a:prstTxWarp prst="textNoShape">
                <a:avLst/>
              </a:prstTxWarp>
            </a:bodyPr>
            <a:lstStyle/>
            <a:p>
              <a:pPr algn="ctr" defTabSz="932472" fontAlgn="base">
                <a:spcBef>
                  <a:spcPct val="0"/>
                </a:spcBef>
                <a:spcAft>
                  <a:spcPct val="0"/>
                </a:spcAft>
              </a:pPr>
              <a:r>
                <a:rPr lang="es-MX" sz="1800">
                  <a:gradFill>
                    <a:gsLst>
                      <a:gs pos="40075">
                        <a:srgbClr val="FFFFFF"/>
                      </a:gs>
                      <a:gs pos="30000">
                        <a:srgbClr val="FFFFFF"/>
                      </a:gs>
                    </a:gsLst>
                    <a:lin ang="5400000" scaled="0"/>
                  </a:gradFill>
                </a:rPr>
                <a:t>Cactus </a:t>
              </a:r>
              <a:r>
                <a:rPr lang="es-MX" sz="1800" err="1">
                  <a:gradFill>
                    <a:gsLst>
                      <a:gs pos="40075">
                        <a:srgbClr val="FFFFFF"/>
                      </a:gs>
                      <a:gs pos="30000">
                        <a:srgbClr val="FFFFFF"/>
                      </a:gs>
                    </a:gsLst>
                    <a:lin ang="5400000" scaled="0"/>
                  </a:gradFill>
                </a:rPr>
                <a:t>Catalog</a:t>
              </a:r>
              <a:endParaRPr lang="es-MX" sz="1800">
                <a:gradFill>
                  <a:gsLst>
                    <a:gs pos="40075">
                      <a:srgbClr val="FFFFFF"/>
                    </a:gs>
                    <a:gs pos="30000">
                      <a:srgbClr val="FFFFFF"/>
                    </a:gs>
                  </a:gsLst>
                  <a:lin ang="5400000" scaled="0"/>
                </a:gradFill>
              </a:endParaRPr>
            </a:p>
          </p:txBody>
        </p:sp>
        <p:sp>
          <p:nvSpPr>
            <p:cNvPr id="20" name="Rectangle 19">
              <a:extLst>
                <a:ext uri="{FF2B5EF4-FFF2-40B4-BE49-F238E27FC236}">
                  <a16:creationId xmlns:a16="http://schemas.microsoft.com/office/drawing/2014/main" id="{AF6BE394-6C6D-4B1C-BDA7-F247FBC466F6}"/>
                </a:ext>
              </a:extLst>
            </p:cNvPr>
            <p:cNvSpPr/>
            <p:nvPr/>
          </p:nvSpPr>
          <p:spPr bwMode="auto">
            <a:xfrm>
              <a:off x="4803856" y="5196484"/>
              <a:ext cx="1292144" cy="107255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82880" rIns="182880" bIns="182880" numCol="1" rtlCol="0" anchor="ctr" anchorCtr="0" compatLnSpc="1">
              <a:prstTxWarp prst="textNoShape">
                <a:avLst/>
              </a:prstTxWarp>
            </a:bodyPr>
            <a:lstStyle/>
            <a:p>
              <a:pPr algn="ctr" defTabSz="932472" fontAlgn="base">
                <a:spcBef>
                  <a:spcPct val="0"/>
                </a:spcBef>
                <a:spcAft>
                  <a:spcPct val="0"/>
                </a:spcAft>
              </a:pPr>
              <a:r>
                <a:rPr lang="es-MX" sz="1800" err="1">
                  <a:gradFill>
                    <a:gsLst>
                      <a:gs pos="40075">
                        <a:srgbClr val="FFFFFF"/>
                      </a:gs>
                      <a:gs pos="30000">
                        <a:srgbClr val="FFFFFF"/>
                      </a:gs>
                    </a:gsLst>
                    <a:lin ang="5400000" scaled="0"/>
                  </a:gradFill>
                </a:rPr>
                <a:t>Catalog</a:t>
              </a:r>
              <a:r>
                <a:rPr lang="es-MX" sz="1800">
                  <a:gradFill>
                    <a:gsLst>
                      <a:gs pos="40075">
                        <a:srgbClr val="FFFFFF"/>
                      </a:gs>
                      <a:gs pos="30000">
                        <a:srgbClr val="FFFFFF"/>
                      </a:gs>
                    </a:gsLst>
                    <a:lin ang="5400000" scaled="0"/>
                  </a:gradFill>
                </a:rPr>
                <a:t> API</a:t>
              </a:r>
              <a:endParaRPr lang="en-US" sz="1800">
                <a:gradFill>
                  <a:gsLst>
                    <a:gs pos="40075">
                      <a:srgbClr val="FFFFFF"/>
                    </a:gs>
                    <a:gs pos="30000">
                      <a:srgbClr val="FFFFFF"/>
                    </a:gs>
                  </a:gsLst>
                  <a:lin ang="5400000" scaled="0"/>
                </a:gradFill>
              </a:endParaRPr>
            </a:p>
          </p:txBody>
        </p:sp>
        <p:cxnSp>
          <p:nvCxnSpPr>
            <p:cNvPr id="21" name="Straight Arrow Connector 20">
              <a:extLst>
                <a:ext uri="{FF2B5EF4-FFF2-40B4-BE49-F238E27FC236}">
                  <a16:creationId xmlns:a16="http://schemas.microsoft.com/office/drawing/2014/main" id="{8F2FCDE5-FD24-4C1D-B9EC-5F99E33007DE}"/>
                </a:ext>
              </a:extLst>
            </p:cNvPr>
            <p:cNvCxnSpPr>
              <a:cxnSpLocks/>
              <a:stCxn id="25" idx="3"/>
            </p:cNvCxnSpPr>
            <p:nvPr/>
          </p:nvCxnSpPr>
          <p:spPr>
            <a:xfrm flipV="1">
              <a:off x="1421280" y="5340366"/>
              <a:ext cx="1408739" cy="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C5C781E-EF7A-4558-B4A3-ECBDAE50E30A}"/>
                </a:ext>
              </a:extLst>
            </p:cNvPr>
            <p:cNvCxnSpPr>
              <a:cxnSpLocks/>
              <a:stCxn id="19" idx="3"/>
              <a:endCxn id="20" idx="1"/>
            </p:cNvCxnSpPr>
            <p:nvPr/>
          </p:nvCxnSpPr>
          <p:spPr>
            <a:xfrm>
              <a:off x="4127814" y="5732760"/>
              <a:ext cx="676042"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1D1F7498-4489-4B21-B332-236C9E757BAB}"/>
                </a:ext>
              </a:extLst>
            </p:cNvPr>
            <p:cNvPicPr>
              <a:picLocks noChangeAspect="1"/>
            </p:cNvPicPr>
            <p:nvPr/>
          </p:nvPicPr>
          <p:blipFill>
            <a:blip r:embed="rId3"/>
            <a:stretch>
              <a:fillRect/>
            </a:stretch>
          </p:blipFill>
          <p:spPr>
            <a:xfrm>
              <a:off x="1450243" y="5462860"/>
              <a:ext cx="454246" cy="1129899"/>
            </a:xfrm>
            <a:prstGeom prst="rect">
              <a:avLst/>
            </a:prstGeom>
          </p:spPr>
        </p:pic>
        <p:pic>
          <p:nvPicPr>
            <p:cNvPr id="25" name="Picture 24">
              <a:extLst>
                <a:ext uri="{FF2B5EF4-FFF2-40B4-BE49-F238E27FC236}">
                  <a16:creationId xmlns:a16="http://schemas.microsoft.com/office/drawing/2014/main" id="{CD8383EB-C61A-4FE1-97D9-E142EF706BDC}"/>
                </a:ext>
              </a:extLst>
            </p:cNvPr>
            <p:cNvPicPr>
              <a:picLocks noChangeAspect="1"/>
            </p:cNvPicPr>
            <p:nvPr/>
          </p:nvPicPr>
          <p:blipFill>
            <a:blip r:embed="rId4"/>
            <a:stretch>
              <a:fillRect/>
            </a:stretch>
          </p:blipFill>
          <p:spPr>
            <a:xfrm>
              <a:off x="967034" y="4775417"/>
              <a:ext cx="454246" cy="1129899"/>
            </a:xfrm>
            <a:prstGeom prst="rect">
              <a:avLst/>
            </a:prstGeom>
          </p:spPr>
        </p:pic>
        <p:cxnSp>
          <p:nvCxnSpPr>
            <p:cNvPr id="29" name="Straight Arrow Connector 28">
              <a:extLst>
                <a:ext uri="{FF2B5EF4-FFF2-40B4-BE49-F238E27FC236}">
                  <a16:creationId xmlns:a16="http://schemas.microsoft.com/office/drawing/2014/main" id="{5D796BAC-54F4-4166-9B66-8EB679583DC0}"/>
                </a:ext>
              </a:extLst>
            </p:cNvPr>
            <p:cNvCxnSpPr>
              <a:cxnSpLocks/>
              <a:stCxn id="23" idx="3"/>
            </p:cNvCxnSpPr>
            <p:nvPr/>
          </p:nvCxnSpPr>
          <p:spPr>
            <a:xfrm>
              <a:off x="1904489" y="6027810"/>
              <a:ext cx="925530"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9211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861774"/>
          </a:xfrm>
        </p:spPr>
        <p:txBody>
          <a:bodyPr>
            <a:normAutofit/>
          </a:bodyPr>
          <a:lstStyle/>
          <a:p>
            <a:r>
              <a:rPr lang="en-US"/>
              <a:t>Example: Cactus Catalog</a:t>
            </a:r>
            <a:br>
              <a:rPr lang="en-US" sz="2000"/>
            </a:br>
            <a:r>
              <a:rPr lang="en-US" sz="2000"/>
              <a:t>A client of Cactus API </a:t>
            </a:r>
          </a:p>
        </p:txBody>
      </p:sp>
      <p:sp>
        <p:nvSpPr>
          <p:cNvPr id="6" name="Text Placeholder 5"/>
          <p:cNvSpPr>
            <a:spLocks noGrp="1"/>
          </p:cNvSpPr>
          <p:nvPr>
            <p:ph type="body" sz="quarter" idx="10"/>
          </p:nvPr>
        </p:nvSpPr>
        <p:spPr>
          <a:xfrm>
            <a:off x="582613" y="2019300"/>
            <a:ext cx="7003783" cy="2111347"/>
          </a:xfrm>
        </p:spPr>
        <p:txBody>
          <a:bodyPr vert="horz" wrap="square" lIns="0" tIns="0" rIns="0" bIns="0" rtlCol="0">
            <a:spAutoFit/>
          </a:bodyPr>
          <a:lstStyle/>
          <a:p>
            <a:pPr marL="0" indent="0">
              <a:lnSpc>
                <a:spcPct val="95000"/>
              </a:lnSpc>
              <a:buNone/>
            </a:pPr>
            <a:r>
              <a:rPr lang="en-US"/>
              <a:t>Alice, who is an </a:t>
            </a:r>
            <a:r>
              <a:rPr lang="en-US" i="1"/>
              <a:t>Admin</a:t>
            </a:r>
            <a:r>
              <a:rPr lang="en-US"/>
              <a:t>, signs in to </a:t>
            </a:r>
            <a:r>
              <a:rPr lang="en-US" i="1"/>
              <a:t>Cactus Catalog </a:t>
            </a:r>
            <a:r>
              <a:rPr lang="en-US"/>
              <a:t>and calls </a:t>
            </a:r>
            <a:r>
              <a:rPr lang="en-US" sz="2400">
                <a:latin typeface="Consolas" panose="020B0609020204030204" pitchFamily="49" charset="0"/>
              </a:rPr>
              <a:t>GET /items</a:t>
            </a:r>
            <a:endParaRPr lang="en-US"/>
          </a:p>
          <a:p>
            <a:pPr marL="228600" lvl="1" indent="0">
              <a:lnSpc>
                <a:spcPct val="95000"/>
              </a:lnSpc>
              <a:buNone/>
            </a:pPr>
            <a:r>
              <a:rPr lang="en-US"/>
              <a:t>Q: What’s the result?</a:t>
            </a:r>
          </a:p>
          <a:p>
            <a:pPr marL="228600" lvl="1" indent="0">
              <a:lnSpc>
                <a:spcPct val="95000"/>
              </a:lnSpc>
              <a:buNone/>
            </a:pPr>
            <a:r>
              <a:rPr lang="en-US"/>
              <a:t>A: Only published items are listed. Although Alice is considered an </a:t>
            </a:r>
            <a:r>
              <a:rPr lang="en-US" i="1"/>
              <a:t>Admin</a:t>
            </a:r>
            <a:r>
              <a:rPr lang="en-US"/>
              <a:t> by the API and is allowed to view all items, the client app has limited delegated permissions.</a:t>
            </a:r>
          </a:p>
        </p:txBody>
      </p:sp>
      <p:sp>
        <p:nvSpPr>
          <p:cNvPr id="13" name="Rectangle 12">
            <a:extLst>
              <a:ext uri="{FF2B5EF4-FFF2-40B4-BE49-F238E27FC236}">
                <a16:creationId xmlns:a16="http://schemas.microsoft.com/office/drawing/2014/main" id="{9979B610-987A-4737-B952-44457C09721B}"/>
              </a:ext>
              <a:ext uri="{C183D7F6-B498-43B3-948B-1728B52AA6E4}">
                <adec:decorative xmlns:adec="http://schemas.microsoft.com/office/drawing/2017/decorative" val="1"/>
              </a:ext>
            </a:extLst>
          </p:cNvPr>
          <p:cNvSpPr/>
          <p:nvPr/>
        </p:nvSpPr>
        <p:spPr bwMode="auto">
          <a:xfrm>
            <a:off x="7593633" y="2019300"/>
            <a:ext cx="4010103" cy="4249738"/>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F93608DB-E74F-4087-AE92-649512FC9B2A}"/>
              </a:ext>
            </a:extLst>
          </p:cNvPr>
          <p:cNvSpPr/>
          <p:nvPr/>
        </p:nvSpPr>
        <p:spPr bwMode="auto">
          <a:xfrm>
            <a:off x="7599284" y="2019300"/>
            <a:ext cx="4010103" cy="32624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spAutoFit/>
          </a:bodyPr>
          <a:lstStyle/>
          <a:p>
            <a:pPr defTabSz="932472" fontAlgn="base"/>
            <a:r>
              <a:rPr lang="en-US" sz="2000">
                <a:solidFill>
                  <a:schemeClr val="tx1"/>
                </a:solidFill>
                <a:latin typeface="Consolas" panose="020B0609020204030204" pitchFamily="49" charset="0"/>
              </a:rPr>
              <a:t>GET /items</a:t>
            </a:r>
          </a:p>
          <a:p>
            <a:pPr defTabSz="932472" fontAlgn="base"/>
            <a:endParaRPr lang="en-US" sz="2400">
              <a:solidFill>
                <a:schemeClr val="tx1"/>
              </a:solidFill>
            </a:endParaRPr>
          </a:p>
          <a:p>
            <a:pPr defTabSz="932472" fontAlgn="base"/>
            <a:r>
              <a:rPr lang="en-US" sz="1200">
                <a:solidFill>
                  <a:schemeClr val="tx1"/>
                </a:solidFill>
                <a:latin typeface="Consolas" panose="020B0609020204030204" pitchFamily="49" charset="0"/>
              </a:rPr>
              <a:t>[</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"id": 1,</a:t>
            </a:r>
          </a:p>
          <a:p>
            <a:pPr defTabSz="932472" fontAlgn="base"/>
            <a:r>
              <a:rPr lang="en-US" sz="1200">
                <a:solidFill>
                  <a:schemeClr val="tx1"/>
                </a:solidFill>
                <a:latin typeface="Consolas" panose="020B0609020204030204" pitchFamily="49" charset="0"/>
              </a:rPr>
              <a:t>    "name": "</a:t>
            </a:r>
            <a:r>
              <a:rPr lang="en-US" sz="1200" err="1">
                <a:solidFill>
                  <a:schemeClr val="tx1"/>
                </a:solidFill>
                <a:latin typeface="Consolas" panose="020B0609020204030204" pitchFamily="49" charset="0"/>
              </a:rPr>
              <a:t>Cephalocereus</a:t>
            </a:r>
            <a:r>
              <a:rPr lang="en-US" sz="1200">
                <a:solidFill>
                  <a:schemeClr val="tx1"/>
                </a:solidFill>
                <a:latin typeface="Consolas" panose="020B0609020204030204" pitchFamily="49" charset="0"/>
              </a:rPr>
              <a:t> </a:t>
            </a:r>
            <a:r>
              <a:rPr lang="en-US" sz="1200" err="1">
                <a:solidFill>
                  <a:schemeClr val="tx1"/>
                </a:solidFill>
                <a:latin typeface="Consolas" panose="020B0609020204030204" pitchFamily="49" charset="0"/>
              </a:rPr>
              <a:t>senilis</a:t>
            </a:r>
            <a:r>
              <a:rPr lang="en-US" sz="1200">
                <a:solidFill>
                  <a:schemeClr val="tx1"/>
                </a:solidFill>
                <a:latin typeface="Consolas" panose="020B0609020204030204" pitchFamily="49" charset="0"/>
              </a:rPr>
              <a:t>",</a:t>
            </a:r>
          </a:p>
          <a:p>
            <a:pPr defTabSz="932472" fontAlgn="base"/>
            <a:r>
              <a:rPr lang="en-US" sz="1200">
                <a:solidFill>
                  <a:schemeClr val="tx1"/>
                </a:solidFill>
                <a:latin typeface="Consolas" panose="020B0609020204030204" pitchFamily="49" charset="0"/>
              </a:rPr>
              <a:t>    "status": "published"</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    "id": 3,</a:t>
            </a:r>
          </a:p>
          <a:p>
            <a:pPr defTabSz="932472" fontAlgn="base"/>
            <a:r>
              <a:rPr lang="en-US" sz="1200">
                <a:solidFill>
                  <a:schemeClr val="tx1"/>
                </a:solidFill>
                <a:latin typeface="Consolas" panose="020B0609020204030204" pitchFamily="49" charset="0"/>
              </a:rPr>
              <a:t>    "name": "</a:t>
            </a:r>
            <a:r>
              <a:rPr lang="en-US" sz="1200" err="1">
                <a:solidFill>
                  <a:schemeClr val="tx1"/>
                </a:solidFill>
                <a:latin typeface="Consolas" panose="020B0609020204030204" pitchFamily="49" charset="0"/>
              </a:rPr>
              <a:t>Myrtillocactus</a:t>
            </a:r>
            <a:r>
              <a:rPr lang="en-US" sz="1200">
                <a:solidFill>
                  <a:schemeClr val="tx1"/>
                </a:solidFill>
                <a:latin typeface="Consolas" panose="020B0609020204030204" pitchFamily="49" charset="0"/>
              </a:rPr>
              <a:t> </a:t>
            </a:r>
            <a:r>
              <a:rPr lang="en-US" sz="1200" err="1">
                <a:solidFill>
                  <a:schemeClr val="tx1"/>
                </a:solidFill>
                <a:latin typeface="Consolas" panose="020B0609020204030204" pitchFamily="49" charset="0"/>
              </a:rPr>
              <a:t>geometrizans</a:t>
            </a:r>
            <a:r>
              <a:rPr lang="en-US" sz="1200">
                <a:solidFill>
                  <a:schemeClr val="tx1"/>
                </a:solidFill>
                <a:latin typeface="Consolas" panose="020B0609020204030204" pitchFamily="49" charset="0"/>
              </a:rPr>
              <a:t>",</a:t>
            </a:r>
          </a:p>
          <a:p>
            <a:pPr defTabSz="932472" fontAlgn="base"/>
            <a:r>
              <a:rPr lang="en-US" sz="1200">
                <a:solidFill>
                  <a:schemeClr val="tx1"/>
                </a:solidFill>
                <a:latin typeface="Consolas" panose="020B0609020204030204" pitchFamily="49" charset="0"/>
              </a:rPr>
              <a:t>    "status": "published"</a:t>
            </a:r>
          </a:p>
          <a:p>
            <a:pPr defTabSz="932472" fontAlgn="base"/>
            <a:r>
              <a:rPr lang="en-US" sz="1200">
                <a:solidFill>
                  <a:schemeClr val="tx1"/>
                </a:solidFill>
                <a:latin typeface="Consolas" panose="020B0609020204030204" pitchFamily="49" charset="0"/>
              </a:rPr>
              <a:t>  }</a:t>
            </a:r>
          </a:p>
          <a:p>
            <a:pPr defTabSz="932472" fontAlgn="base"/>
            <a:r>
              <a:rPr lang="en-US" sz="1200">
                <a:solidFill>
                  <a:schemeClr val="tx1"/>
                </a:solidFill>
                <a:latin typeface="Consolas" panose="020B0609020204030204" pitchFamily="49" charset="0"/>
              </a:rPr>
              <a:t>]</a:t>
            </a:r>
            <a:endParaRPr lang="en-US" sz="900">
              <a:solidFill>
                <a:schemeClr val="tx1"/>
              </a:solidFill>
              <a:latin typeface="Consolas" panose="020B0609020204030204" pitchFamily="49" charset="0"/>
              <a:ea typeface="Segoe UI" panose="020B0502040204020203" pitchFamily="34"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0874737C-9D64-4D9F-9DFC-98E6DC7E743F}"/>
              </a:ext>
            </a:extLst>
          </p:cNvPr>
          <p:cNvGraphicFramePr>
            <a:graphicFrameLocks noGrp="1"/>
          </p:cNvGraphicFramePr>
          <p:nvPr/>
        </p:nvGraphicFramePr>
        <p:xfrm>
          <a:off x="7599284" y="462129"/>
          <a:ext cx="4010104" cy="975360"/>
        </p:xfrm>
        <a:graphic>
          <a:graphicData uri="http://schemas.openxmlformats.org/drawingml/2006/table">
            <a:tbl>
              <a:tblPr firstRow="1">
                <a:tableStyleId>{BC89EF96-8CEA-46FF-86C4-4CE0E7609802}</a:tableStyleId>
              </a:tblPr>
              <a:tblGrid>
                <a:gridCol w="386492">
                  <a:extLst>
                    <a:ext uri="{9D8B030D-6E8A-4147-A177-3AD203B41FA5}">
                      <a16:colId xmlns:a16="http://schemas.microsoft.com/office/drawing/2014/main" val="1490911"/>
                    </a:ext>
                  </a:extLst>
                </a:gridCol>
                <a:gridCol w="2603376">
                  <a:extLst>
                    <a:ext uri="{9D8B030D-6E8A-4147-A177-3AD203B41FA5}">
                      <a16:colId xmlns:a16="http://schemas.microsoft.com/office/drawing/2014/main" val="2673769300"/>
                    </a:ext>
                  </a:extLst>
                </a:gridCol>
                <a:gridCol w="1020236">
                  <a:extLst>
                    <a:ext uri="{9D8B030D-6E8A-4147-A177-3AD203B41FA5}">
                      <a16:colId xmlns:a16="http://schemas.microsoft.com/office/drawing/2014/main" val="2255534185"/>
                    </a:ext>
                  </a:extLst>
                </a:gridCol>
              </a:tblGrid>
              <a:tr h="228600">
                <a:tc>
                  <a:txBody>
                    <a:bodyPr/>
                    <a:lstStyle/>
                    <a:p>
                      <a:r>
                        <a:rPr lang="en-US" sz="1000" noProof="0"/>
                        <a:t>ID</a:t>
                      </a:r>
                    </a:p>
                  </a:txBody>
                  <a:tcPr/>
                </a:tc>
                <a:tc>
                  <a:txBody>
                    <a:bodyPr/>
                    <a:lstStyle/>
                    <a:p>
                      <a:r>
                        <a:rPr lang="en-US" sz="1000" noProof="0"/>
                        <a:t>Name</a:t>
                      </a:r>
                    </a:p>
                  </a:txBody>
                  <a:tcPr/>
                </a:tc>
                <a:tc>
                  <a:txBody>
                    <a:bodyPr/>
                    <a:lstStyle/>
                    <a:p>
                      <a:r>
                        <a:rPr lang="en-US" sz="1000" noProof="0"/>
                        <a:t>Status</a:t>
                      </a:r>
                    </a:p>
                  </a:txBody>
                  <a:tcPr/>
                </a:tc>
                <a:extLst>
                  <a:ext uri="{0D108BD9-81ED-4DB2-BD59-A6C34878D82A}">
                    <a16:rowId xmlns:a16="http://schemas.microsoft.com/office/drawing/2014/main" val="1311601244"/>
                  </a:ext>
                </a:extLst>
              </a:tr>
              <a:tr h="228600">
                <a:tc>
                  <a:txBody>
                    <a:bodyPr/>
                    <a:lstStyle/>
                    <a:p>
                      <a:r>
                        <a:rPr lang="en-US" sz="1000" noProof="0"/>
                        <a:t>1</a:t>
                      </a:r>
                    </a:p>
                  </a:txBody>
                  <a:tcPr/>
                </a:tc>
                <a:tc>
                  <a:txBody>
                    <a:bodyPr/>
                    <a:lstStyle/>
                    <a:p>
                      <a:r>
                        <a:rPr lang="en-US" sz="1000" noProof="0" err="1"/>
                        <a:t>Cephalocereus</a:t>
                      </a:r>
                      <a:r>
                        <a:rPr lang="en-US" sz="1000" noProof="0"/>
                        <a:t> </a:t>
                      </a:r>
                      <a:r>
                        <a:rPr lang="en-US" sz="1000" noProof="0" err="1"/>
                        <a:t>senilis</a:t>
                      </a:r>
                      <a:endParaRPr lang="en-US" sz="1000" noProof="0"/>
                    </a:p>
                  </a:txBody>
                  <a:tcPr/>
                </a:tc>
                <a:tc>
                  <a:txBody>
                    <a:bodyPr/>
                    <a:lstStyle/>
                    <a:p>
                      <a:r>
                        <a:rPr lang="en-US" sz="1000" noProof="0"/>
                        <a:t>published</a:t>
                      </a:r>
                    </a:p>
                  </a:txBody>
                  <a:tcPr/>
                </a:tc>
                <a:extLst>
                  <a:ext uri="{0D108BD9-81ED-4DB2-BD59-A6C34878D82A}">
                    <a16:rowId xmlns:a16="http://schemas.microsoft.com/office/drawing/2014/main" val="2843221636"/>
                  </a:ext>
                </a:extLst>
              </a:tr>
              <a:tr h="228600">
                <a:tc>
                  <a:txBody>
                    <a:bodyPr/>
                    <a:lstStyle/>
                    <a:p>
                      <a:r>
                        <a:rPr lang="en-US" sz="1000" noProof="0"/>
                        <a:t>2</a:t>
                      </a:r>
                    </a:p>
                  </a:txBody>
                  <a:tcPr/>
                </a:tc>
                <a:tc>
                  <a:txBody>
                    <a:bodyPr/>
                    <a:lstStyle/>
                    <a:p>
                      <a:r>
                        <a:rPr lang="en-US" sz="1000" noProof="0" err="1"/>
                        <a:t>Neobuxbaumia</a:t>
                      </a:r>
                      <a:r>
                        <a:rPr lang="en-US" sz="1000" noProof="0"/>
                        <a:t> </a:t>
                      </a:r>
                      <a:r>
                        <a:rPr lang="en-US" sz="1000" noProof="0" err="1"/>
                        <a:t>polylopha</a:t>
                      </a:r>
                      <a:endParaRPr lang="en-US" sz="1000" noProof="0"/>
                    </a:p>
                  </a:txBody>
                  <a:tcPr/>
                </a:tc>
                <a:tc>
                  <a:txBody>
                    <a:bodyPr/>
                    <a:lstStyle/>
                    <a:p>
                      <a:r>
                        <a:rPr lang="en-US" sz="1000" noProof="0"/>
                        <a:t>unpublished</a:t>
                      </a:r>
                    </a:p>
                  </a:txBody>
                  <a:tcPr/>
                </a:tc>
                <a:extLst>
                  <a:ext uri="{0D108BD9-81ED-4DB2-BD59-A6C34878D82A}">
                    <a16:rowId xmlns:a16="http://schemas.microsoft.com/office/drawing/2014/main" val="1364767475"/>
                  </a:ext>
                </a:extLst>
              </a:tr>
              <a:tr h="228600">
                <a:tc>
                  <a:txBody>
                    <a:bodyPr/>
                    <a:lstStyle/>
                    <a:p>
                      <a:r>
                        <a:rPr lang="en-US" sz="1000" noProof="0"/>
                        <a:t>3</a:t>
                      </a:r>
                    </a:p>
                  </a:txBody>
                  <a:tcPr/>
                </a:tc>
                <a:tc>
                  <a:txBody>
                    <a:bodyPr/>
                    <a:lstStyle/>
                    <a:p>
                      <a:r>
                        <a:rPr lang="en-US" sz="1000" noProof="0"/>
                        <a:t>Myrtillocactus geometrizans</a:t>
                      </a:r>
                    </a:p>
                  </a:txBody>
                  <a:tcPr/>
                </a:tc>
                <a:tc>
                  <a:txBody>
                    <a:bodyPr/>
                    <a:lstStyle/>
                    <a:p>
                      <a:r>
                        <a:rPr lang="en-US" sz="1000" noProof="0" dirty="0"/>
                        <a:t>published</a:t>
                      </a:r>
                    </a:p>
                  </a:txBody>
                  <a:tcPr/>
                </a:tc>
                <a:extLst>
                  <a:ext uri="{0D108BD9-81ED-4DB2-BD59-A6C34878D82A}">
                    <a16:rowId xmlns:a16="http://schemas.microsoft.com/office/drawing/2014/main" val="3430190683"/>
                  </a:ext>
                </a:extLst>
              </a:tr>
            </a:tbl>
          </a:graphicData>
        </a:graphic>
      </p:graphicFrame>
      <p:sp>
        <p:nvSpPr>
          <p:cNvPr id="3" name="TextBox 2">
            <a:extLst>
              <a:ext uri="{FF2B5EF4-FFF2-40B4-BE49-F238E27FC236}">
                <a16:creationId xmlns:a16="http://schemas.microsoft.com/office/drawing/2014/main" id="{EE3CDB42-82B1-4920-9063-6EF91901FD8C}"/>
              </a:ext>
            </a:extLst>
          </p:cNvPr>
          <p:cNvSpPr txBox="1"/>
          <p:nvPr/>
        </p:nvSpPr>
        <p:spPr>
          <a:xfrm>
            <a:off x="588263" y="1515248"/>
            <a:ext cx="6266165" cy="307777"/>
          </a:xfrm>
          <a:prstGeom prst="rect">
            <a:avLst/>
          </a:prstGeom>
          <a:noFill/>
        </p:spPr>
        <p:txBody>
          <a:bodyPr wrap="square" lIns="0" tIns="0" rIns="0" bIns="0" rtlCol="0">
            <a:spAutoFit/>
          </a:bodyPr>
          <a:lstStyle/>
          <a:p>
            <a:r>
              <a:rPr lang="en-US" sz="2000" i="1"/>
              <a:t>App has consent for </a:t>
            </a:r>
            <a:r>
              <a:rPr lang="en-US" sz="2000" i="1" err="1"/>
              <a:t>Catalog.View.Published</a:t>
            </a:r>
            <a:r>
              <a:rPr lang="en-US" sz="2000" i="1"/>
              <a:t> scope</a:t>
            </a:r>
            <a:endParaRPr lang="en-US" sz="20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5085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577D-2A8C-4DCF-9CF3-F5FC29C645DB}"/>
              </a:ext>
            </a:extLst>
          </p:cNvPr>
          <p:cNvSpPr>
            <a:spLocks noGrp="1"/>
          </p:cNvSpPr>
          <p:nvPr>
            <p:ph type="title"/>
          </p:nvPr>
        </p:nvSpPr>
        <p:spPr>
          <a:xfrm>
            <a:off x="588263" y="457200"/>
            <a:ext cx="11018520" cy="553998"/>
          </a:xfrm>
        </p:spPr>
        <p:txBody>
          <a:bodyPr>
            <a:normAutofit/>
          </a:bodyPr>
          <a:lstStyle/>
          <a:p>
            <a:r>
              <a:rPr lang="en-US"/>
              <a:t>Cloud Identity Provider</a:t>
            </a:r>
          </a:p>
        </p:txBody>
      </p:sp>
      <p:sp>
        <p:nvSpPr>
          <p:cNvPr id="15" name="Text Placeholder 2">
            <a:extLst>
              <a:ext uri="{FF2B5EF4-FFF2-40B4-BE49-F238E27FC236}">
                <a16:creationId xmlns:a16="http://schemas.microsoft.com/office/drawing/2014/main" id="{FB766FE1-EC3A-4BAE-AF68-3B415798C064}"/>
              </a:ext>
            </a:extLst>
          </p:cNvPr>
          <p:cNvSpPr>
            <a:spLocks noGrp="1"/>
          </p:cNvSpPr>
          <p:nvPr>
            <p:ph type="body" sz="quarter" idx="10"/>
          </p:nvPr>
        </p:nvSpPr>
        <p:spPr>
          <a:xfrm>
            <a:off x="4974535" y="1435100"/>
            <a:ext cx="6630090" cy="1465016"/>
          </a:xfrm>
        </p:spPr>
        <p:txBody>
          <a:bodyPr/>
          <a:lstStyle/>
          <a:p>
            <a:r>
              <a:rPr lang="en-US"/>
              <a:t>Available to any app anywhere</a:t>
            </a:r>
          </a:p>
          <a:p>
            <a:r>
              <a:rPr lang="en-US"/>
              <a:t>	</a:t>
            </a:r>
            <a:r>
              <a:rPr lang="en-US">
                <a:hlinkClick r:id="rId3"/>
              </a:rPr>
              <a:t>https://login.microsoftonline.com</a:t>
            </a:r>
            <a:endParaRPr lang="en-US"/>
          </a:p>
          <a:p>
            <a:r>
              <a:rPr lang="en-US"/>
              <a:t>Supports standards</a:t>
            </a:r>
          </a:p>
        </p:txBody>
      </p:sp>
      <p:pic>
        <p:nvPicPr>
          <p:cNvPr id="5" name="Picture 4">
            <a:extLst>
              <a:ext uri="{FF2B5EF4-FFF2-40B4-BE49-F238E27FC236}">
                <a16:creationId xmlns:a16="http://schemas.microsoft.com/office/drawing/2014/main" id="{1DB69FE2-C408-478C-9C9D-7D207DEE55FC}"/>
              </a:ext>
            </a:extLst>
          </p:cNvPr>
          <p:cNvPicPr>
            <a:picLocks noChangeAspect="1"/>
          </p:cNvPicPr>
          <p:nvPr/>
        </p:nvPicPr>
        <p:blipFill rotWithShape="1">
          <a:blip r:embed="rId4" cstate="hqprint">
            <a:extLst>
              <a:ext uri="{28A0092B-C50C-407E-A947-70E740481C1C}">
                <a14:useLocalDpi xmlns:a14="http://schemas.microsoft.com/office/drawing/2010/main" val="0"/>
              </a:ext>
            </a:extLst>
          </a:blip>
          <a:srcRect/>
          <a:stretch/>
        </p:blipFill>
        <p:spPr>
          <a:xfrm>
            <a:off x="5560315" y="3417181"/>
            <a:ext cx="1794772" cy="1794768"/>
          </a:xfrm>
          <a:prstGeom prst="ellipse">
            <a:avLst/>
          </a:prstGeom>
        </p:spPr>
      </p:pic>
      <p:pic>
        <p:nvPicPr>
          <p:cNvPr id="6" name="Picture 5">
            <a:extLst>
              <a:ext uri="{FF2B5EF4-FFF2-40B4-BE49-F238E27FC236}">
                <a16:creationId xmlns:a16="http://schemas.microsoft.com/office/drawing/2014/main" id="{0B2F9965-8605-401B-A07B-BC2771CC230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8217346" y="3429000"/>
            <a:ext cx="1794771" cy="1794771"/>
          </a:xfrm>
          <a:prstGeom prst="ellipse">
            <a:avLst/>
          </a:prstGeom>
        </p:spPr>
      </p:pic>
      <p:grpSp>
        <p:nvGrpSpPr>
          <p:cNvPr id="12" name="Group 11">
            <a:extLst>
              <a:ext uri="{FF2B5EF4-FFF2-40B4-BE49-F238E27FC236}">
                <a16:creationId xmlns:a16="http://schemas.microsoft.com/office/drawing/2014/main" id="{AA271BF3-95FD-47A5-8D20-B27C822A7D06}"/>
              </a:ext>
            </a:extLst>
          </p:cNvPr>
          <p:cNvGrpSpPr/>
          <p:nvPr/>
        </p:nvGrpSpPr>
        <p:grpSpPr>
          <a:xfrm>
            <a:off x="587375" y="2592359"/>
            <a:ext cx="3878468" cy="2240613"/>
            <a:chOff x="4426431" y="1990592"/>
            <a:chExt cx="2642911" cy="1765416"/>
          </a:xfrm>
        </p:grpSpPr>
        <p:sp>
          <p:nvSpPr>
            <p:cNvPr id="13" name="Cloud">
              <a:extLst>
                <a:ext uri="{FF2B5EF4-FFF2-40B4-BE49-F238E27FC236}">
                  <a16:creationId xmlns:a16="http://schemas.microsoft.com/office/drawing/2014/main" id="{FF1842D1-766C-4E5E-9538-32EBC03B0738}"/>
                </a:ext>
              </a:extLst>
            </p:cNvPr>
            <p:cNvSpPr>
              <a:spLocks/>
            </p:cNvSpPr>
            <p:nvPr/>
          </p:nvSpPr>
          <p:spPr bwMode="auto">
            <a:xfrm>
              <a:off x="4426431" y="1990592"/>
              <a:ext cx="2642911" cy="176541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F8F8F8"/>
            </a:solidFill>
            <a:ln w="38100" cap="flat">
              <a:solidFill>
                <a:schemeClr val="bg1">
                  <a:lumMod val="75000"/>
                </a:schemeClr>
              </a:solidFill>
              <a:prstDash val="solid"/>
              <a:miter lim="800000"/>
              <a:headEnd/>
              <a:tailEnd/>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pic>
          <p:nvPicPr>
            <p:cNvPr id="14" name="Picture 13">
              <a:extLst>
                <a:ext uri="{FF2B5EF4-FFF2-40B4-BE49-F238E27FC236}">
                  <a16:creationId xmlns:a16="http://schemas.microsoft.com/office/drawing/2014/main" id="{6CA2CEBE-CFBA-49F5-B060-005FA9DB2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2154" y="2079535"/>
              <a:ext cx="1084406" cy="1084405"/>
            </a:xfrm>
            <a:prstGeom prst="rect">
              <a:avLst/>
            </a:prstGeom>
          </p:spPr>
        </p:pic>
      </p:grpSp>
      <p:pic>
        <p:nvPicPr>
          <p:cNvPr id="7" name="Picture 6">
            <a:extLst>
              <a:ext uri="{FF2B5EF4-FFF2-40B4-BE49-F238E27FC236}">
                <a16:creationId xmlns:a16="http://schemas.microsoft.com/office/drawing/2014/main" id="{7EEB7872-027F-4F3F-B35E-37976891BAB7}"/>
              </a:ext>
            </a:extLst>
          </p:cNvPr>
          <p:cNvPicPr>
            <a:picLocks noChangeAspect="1"/>
          </p:cNvPicPr>
          <p:nvPr/>
        </p:nvPicPr>
        <p:blipFill>
          <a:blip r:embed="rId7"/>
          <a:stretch>
            <a:fillRect/>
          </a:stretch>
        </p:blipFill>
        <p:spPr>
          <a:xfrm>
            <a:off x="5425174" y="5476322"/>
            <a:ext cx="2065054" cy="398721"/>
          </a:xfrm>
          <a:prstGeom prst="rect">
            <a:avLst/>
          </a:prstGeom>
        </p:spPr>
      </p:pic>
      <p:pic>
        <p:nvPicPr>
          <p:cNvPr id="1026" name="Picture 2" descr="See the source image">
            <a:extLst>
              <a:ext uri="{FF2B5EF4-FFF2-40B4-BE49-F238E27FC236}">
                <a16:creationId xmlns:a16="http://schemas.microsoft.com/office/drawing/2014/main" id="{F7A46735-4C9B-4068-9376-A5698B3BCB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9352" y="6139416"/>
            <a:ext cx="2936697" cy="49097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CIM: System for Cross-domain Identity Management">
            <a:extLst>
              <a:ext uri="{FF2B5EF4-FFF2-40B4-BE49-F238E27FC236}">
                <a16:creationId xmlns:a16="http://schemas.microsoft.com/office/drawing/2014/main" id="{23661ECD-D058-4C57-B8F1-A2C3DF12D34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33945" y="5662229"/>
            <a:ext cx="1640663" cy="55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588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861774"/>
          </a:xfrm>
        </p:spPr>
        <p:txBody>
          <a:bodyPr>
            <a:normAutofit/>
          </a:bodyPr>
          <a:lstStyle/>
          <a:p>
            <a:r>
              <a:rPr lang="en-US"/>
              <a:t>Example: Cactus Catalog</a:t>
            </a:r>
            <a:br>
              <a:rPr lang="en-US" sz="2000"/>
            </a:br>
            <a:r>
              <a:rPr lang="en-US" sz="2000"/>
              <a:t>A client of Cactus API </a:t>
            </a:r>
          </a:p>
        </p:txBody>
      </p:sp>
      <p:sp>
        <p:nvSpPr>
          <p:cNvPr id="6" name="Text Placeholder 5"/>
          <p:cNvSpPr>
            <a:spLocks noGrp="1"/>
          </p:cNvSpPr>
          <p:nvPr>
            <p:ph type="body" sz="quarter" idx="10"/>
          </p:nvPr>
        </p:nvSpPr>
        <p:spPr>
          <a:xfrm>
            <a:off x="584200" y="2019300"/>
            <a:ext cx="7009876" cy="2111347"/>
          </a:xfrm>
        </p:spPr>
        <p:txBody>
          <a:bodyPr vert="horz" wrap="square" lIns="0" tIns="0" rIns="0" bIns="0" rtlCol="0">
            <a:spAutoFit/>
          </a:bodyPr>
          <a:lstStyle/>
          <a:p>
            <a:pPr marL="0" indent="0">
              <a:lnSpc>
                <a:spcPct val="95000"/>
              </a:lnSpc>
              <a:buNone/>
            </a:pPr>
            <a:r>
              <a:rPr lang="en-US"/>
              <a:t>Bob, who is a </a:t>
            </a:r>
            <a:r>
              <a:rPr lang="en-US" i="1"/>
              <a:t>User</a:t>
            </a:r>
            <a:r>
              <a:rPr lang="en-US"/>
              <a:t>, signs in to </a:t>
            </a:r>
            <a:r>
              <a:rPr lang="en-US" i="1"/>
              <a:t>Cactus Catalog </a:t>
            </a:r>
            <a:r>
              <a:rPr lang="en-US"/>
              <a:t>and calls </a:t>
            </a:r>
            <a:r>
              <a:rPr lang="en-US" sz="2400">
                <a:latin typeface="Consolas" panose="020B0609020204030204" pitchFamily="49" charset="0"/>
              </a:rPr>
              <a:t>GET /items/1</a:t>
            </a:r>
            <a:endParaRPr lang="en-US"/>
          </a:p>
          <a:p>
            <a:pPr marL="228600" lvl="1" indent="0">
              <a:lnSpc>
                <a:spcPct val="95000"/>
              </a:lnSpc>
              <a:buNone/>
            </a:pPr>
            <a:r>
              <a:rPr lang="en-US"/>
              <a:t>Q: What’s the result?</a:t>
            </a:r>
          </a:p>
          <a:p>
            <a:pPr marL="228600" lvl="1" indent="0">
              <a:lnSpc>
                <a:spcPct val="95000"/>
              </a:lnSpc>
              <a:buNone/>
            </a:pPr>
            <a:r>
              <a:rPr lang="en-US"/>
              <a:t>A: The requested item is returned. Because it is a published item, both Bob and the client app (on Bob’s behalf) have permission.</a:t>
            </a:r>
            <a:endParaRPr lang="en-US" sz="1600">
              <a:latin typeface="Consolas" panose="020B0609020204030204" pitchFamily="49" charset="0"/>
            </a:endParaRPr>
          </a:p>
        </p:txBody>
      </p:sp>
      <p:sp>
        <p:nvSpPr>
          <p:cNvPr id="13" name="Rectangle 12">
            <a:extLst>
              <a:ext uri="{FF2B5EF4-FFF2-40B4-BE49-F238E27FC236}">
                <a16:creationId xmlns:a16="http://schemas.microsoft.com/office/drawing/2014/main" id="{9979B610-987A-4737-B952-44457C09721B}"/>
              </a:ext>
              <a:ext uri="{C183D7F6-B498-43B3-948B-1728B52AA6E4}">
                <adec:decorative xmlns:adec="http://schemas.microsoft.com/office/drawing/2017/decorative" val="1"/>
              </a:ext>
            </a:extLst>
          </p:cNvPr>
          <p:cNvSpPr/>
          <p:nvPr/>
        </p:nvSpPr>
        <p:spPr bwMode="auto">
          <a:xfrm>
            <a:off x="7596680" y="2005778"/>
            <a:ext cx="4010103" cy="4249738"/>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F93608DB-E74F-4087-AE92-649512FC9B2A}"/>
              </a:ext>
            </a:extLst>
          </p:cNvPr>
          <p:cNvSpPr/>
          <p:nvPr/>
        </p:nvSpPr>
        <p:spPr bwMode="auto">
          <a:xfrm>
            <a:off x="7599284" y="2019300"/>
            <a:ext cx="4010103" cy="190821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spAutoFit/>
          </a:bodyPr>
          <a:lstStyle/>
          <a:p>
            <a:pPr defTabSz="932472" fontAlgn="base"/>
            <a:r>
              <a:rPr lang="en-US" sz="2000">
                <a:solidFill>
                  <a:schemeClr val="tx1"/>
                </a:solidFill>
                <a:latin typeface="Consolas" panose="020B0609020204030204" pitchFamily="49" charset="0"/>
              </a:rPr>
              <a:t>GET /items/1</a:t>
            </a:r>
          </a:p>
          <a:p>
            <a:pPr defTabSz="932472" fontAlgn="base"/>
            <a:endParaRPr lang="en-US" sz="2000">
              <a:solidFill>
                <a:schemeClr val="tx1"/>
              </a:solidFill>
            </a:endParaRPr>
          </a:p>
          <a:p>
            <a:pPr defTabSz="932472" fontAlgn="base"/>
            <a:r>
              <a:rPr lang="en-US" sz="1200">
                <a:solidFill>
                  <a:schemeClr val="tx1"/>
                </a:solidFill>
                <a:latin typeface="Consolas" panose="020B0609020204030204" pitchFamily="49" charset="0"/>
              </a:rPr>
              <a:t>{</a:t>
            </a:r>
          </a:p>
          <a:p>
            <a:pPr defTabSz="932472" fontAlgn="base"/>
            <a:r>
              <a:rPr lang="en-US" sz="1200">
                <a:solidFill>
                  <a:schemeClr val="tx1"/>
                </a:solidFill>
                <a:latin typeface="Consolas" panose="020B0609020204030204" pitchFamily="49" charset="0"/>
              </a:rPr>
              <a:t>  "id": 1,</a:t>
            </a:r>
          </a:p>
          <a:p>
            <a:pPr defTabSz="932472" fontAlgn="base"/>
            <a:r>
              <a:rPr lang="en-US" sz="1200">
                <a:solidFill>
                  <a:schemeClr val="tx1"/>
                </a:solidFill>
                <a:latin typeface="Consolas" panose="020B0609020204030204" pitchFamily="49" charset="0"/>
              </a:rPr>
              <a:t>  "name": "</a:t>
            </a:r>
            <a:r>
              <a:rPr lang="en-US" sz="1200" err="1">
                <a:solidFill>
                  <a:schemeClr val="tx1"/>
                </a:solidFill>
                <a:latin typeface="Consolas" panose="020B0609020204030204" pitchFamily="49" charset="0"/>
              </a:rPr>
              <a:t>Cephalocereus</a:t>
            </a:r>
            <a:r>
              <a:rPr lang="en-US" sz="1200">
                <a:solidFill>
                  <a:schemeClr val="tx1"/>
                </a:solidFill>
                <a:latin typeface="Consolas" panose="020B0609020204030204" pitchFamily="49" charset="0"/>
              </a:rPr>
              <a:t> </a:t>
            </a:r>
            <a:r>
              <a:rPr lang="en-US" sz="1200" err="1">
                <a:solidFill>
                  <a:schemeClr val="tx1"/>
                </a:solidFill>
                <a:latin typeface="Consolas" panose="020B0609020204030204" pitchFamily="49" charset="0"/>
              </a:rPr>
              <a:t>senilis</a:t>
            </a:r>
            <a:r>
              <a:rPr lang="en-US" sz="1200">
                <a:solidFill>
                  <a:schemeClr val="tx1"/>
                </a:solidFill>
                <a:latin typeface="Consolas" panose="020B0609020204030204" pitchFamily="49" charset="0"/>
              </a:rPr>
              <a:t>",</a:t>
            </a:r>
          </a:p>
          <a:p>
            <a:pPr defTabSz="932472" fontAlgn="base"/>
            <a:r>
              <a:rPr lang="en-US" sz="1200">
                <a:solidFill>
                  <a:schemeClr val="tx1"/>
                </a:solidFill>
                <a:latin typeface="Consolas" panose="020B0609020204030204" pitchFamily="49" charset="0"/>
              </a:rPr>
              <a:t>  "status": "published"</a:t>
            </a:r>
          </a:p>
          <a:p>
            <a:pPr defTabSz="932472" fontAlgn="base"/>
            <a:r>
              <a:rPr lang="en-US" sz="1200">
                <a:solidFill>
                  <a:schemeClr val="tx1"/>
                </a:solidFill>
                <a:latin typeface="Consolas" panose="020B0609020204030204" pitchFamily="49" charset="0"/>
              </a:rPr>
              <a:t>}</a:t>
            </a:r>
            <a:endParaRPr lang="en-US" sz="900">
              <a:solidFill>
                <a:schemeClr val="tx1"/>
              </a:solidFill>
              <a:latin typeface="Consolas" panose="020B0609020204030204" pitchFamily="49" charset="0"/>
              <a:ea typeface="Segoe UI" panose="020B0502040204020203" pitchFamily="34" charset="0"/>
              <a:cs typeface="Segoe UI" panose="020B0502040204020203" pitchFamily="34" charset="0"/>
            </a:endParaRPr>
          </a:p>
        </p:txBody>
      </p:sp>
      <p:graphicFrame>
        <p:nvGraphicFramePr>
          <p:cNvPr id="7" name="Table 6">
            <a:extLst>
              <a:ext uri="{FF2B5EF4-FFF2-40B4-BE49-F238E27FC236}">
                <a16:creationId xmlns:a16="http://schemas.microsoft.com/office/drawing/2014/main" id="{D9352E1D-2B1C-4DBA-96C1-07FBEA0562D5}"/>
              </a:ext>
            </a:extLst>
          </p:cNvPr>
          <p:cNvGraphicFramePr>
            <a:graphicFrameLocks noGrp="1"/>
          </p:cNvGraphicFramePr>
          <p:nvPr/>
        </p:nvGraphicFramePr>
        <p:xfrm>
          <a:off x="7599284" y="462129"/>
          <a:ext cx="4010104" cy="975360"/>
        </p:xfrm>
        <a:graphic>
          <a:graphicData uri="http://schemas.openxmlformats.org/drawingml/2006/table">
            <a:tbl>
              <a:tblPr firstRow="1">
                <a:tableStyleId>{BC89EF96-8CEA-46FF-86C4-4CE0E7609802}</a:tableStyleId>
              </a:tblPr>
              <a:tblGrid>
                <a:gridCol w="386492">
                  <a:extLst>
                    <a:ext uri="{9D8B030D-6E8A-4147-A177-3AD203B41FA5}">
                      <a16:colId xmlns:a16="http://schemas.microsoft.com/office/drawing/2014/main" val="1490911"/>
                    </a:ext>
                  </a:extLst>
                </a:gridCol>
                <a:gridCol w="2603376">
                  <a:extLst>
                    <a:ext uri="{9D8B030D-6E8A-4147-A177-3AD203B41FA5}">
                      <a16:colId xmlns:a16="http://schemas.microsoft.com/office/drawing/2014/main" val="2673769300"/>
                    </a:ext>
                  </a:extLst>
                </a:gridCol>
                <a:gridCol w="1020236">
                  <a:extLst>
                    <a:ext uri="{9D8B030D-6E8A-4147-A177-3AD203B41FA5}">
                      <a16:colId xmlns:a16="http://schemas.microsoft.com/office/drawing/2014/main" val="2255534185"/>
                    </a:ext>
                  </a:extLst>
                </a:gridCol>
              </a:tblGrid>
              <a:tr h="228600">
                <a:tc>
                  <a:txBody>
                    <a:bodyPr/>
                    <a:lstStyle/>
                    <a:p>
                      <a:r>
                        <a:rPr lang="en-US" sz="1000" noProof="0"/>
                        <a:t>ID</a:t>
                      </a:r>
                    </a:p>
                  </a:txBody>
                  <a:tcPr/>
                </a:tc>
                <a:tc>
                  <a:txBody>
                    <a:bodyPr/>
                    <a:lstStyle/>
                    <a:p>
                      <a:r>
                        <a:rPr lang="en-US" sz="1000" noProof="0"/>
                        <a:t>Name</a:t>
                      </a:r>
                    </a:p>
                  </a:txBody>
                  <a:tcPr/>
                </a:tc>
                <a:tc>
                  <a:txBody>
                    <a:bodyPr/>
                    <a:lstStyle/>
                    <a:p>
                      <a:r>
                        <a:rPr lang="en-US" sz="1000" noProof="0"/>
                        <a:t>Status</a:t>
                      </a:r>
                    </a:p>
                  </a:txBody>
                  <a:tcPr/>
                </a:tc>
                <a:extLst>
                  <a:ext uri="{0D108BD9-81ED-4DB2-BD59-A6C34878D82A}">
                    <a16:rowId xmlns:a16="http://schemas.microsoft.com/office/drawing/2014/main" val="1311601244"/>
                  </a:ext>
                </a:extLst>
              </a:tr>
              <a:tr h="228600">
                <a:tc>
                  <a:txBody>
                    <a:bodyPr/>
                    <a:lstStyle/>
                    <a:p>
                      <a:r>
                        <a:rPr lang="en-US" sz="1000" noProof="0"/>
                        <a:t>1</a:t>
                      </a:r>
                    </a:p>
                  </a:txBody>
                  <a:tcPr/>
                </a:tc>
                <a:tc>
                  <a:txBody>
                    <a:bodyPr/>
                    <a:lstStyle/>
                    <a:p>
                      <a:r>
                        <a:rPr lang="en-US" sz="1000" noProof="0" err="1"/>
                        <a:t>Cephalocereus</a:t>
                      </a:r>
                      <a:r>
                        <a:rPr lang="en-US" sz="1000" noProof="0"/>
                        <a:t> </a:t>
                      </a:r>
                      <a:r>
                        <a:rPr lang="en-US" sz="1000" noProof="0" err="1"/>
                        <a:t>senilis</a:t>
                      </a:r>
                      <a:endParaRPr lang="en-US" sz="1000" noProof="0"/>
                    </a:p>
                  </a:txBody>
                  <a:tcPr/>
                </a:tc>
                <a:tc>
                  <a:txBody>
                    <a:bodyPr/>
                    <a:lstStyle/>
                    <a:p>
                      <a:r>
                        <a:rPr lang="en-US" sz="1000" noProof="0"/>
                        <a:t>published</a:t>
                      </a:r>
                    </a:p>
                  </a:txBody>
                  <a:tcPr/>
                </a:tc>
                <a:extLst>
                  <a:ext uri="{0D108BD9-81ED-4DB2-BD59-A6C34878D82A}">
                    <a16:rowId xmlns:a16="http://schemas.microsoft.com/office/drawing/2014/main" val="2843221636"/>
                  </a:ext>
                </a:extLst>
              </a:tr>
              <a:tr h="228600">
                <a:tc>
                  <a:txBody>
                    <a:bodyPr/>
                    <a:lstStyle/>
                    <a:p>
                      <a:r>
                        <a:rPr lang="en-US" sz="1000" noProof="0"/>
                        <a:t>2</a:t>
                      </a:r>
                    </a:p>
                  </a:txBody>
                  <a:tcPr/>
                </a:tc>
                <a:tc>
                  <a:txBody>
                    <a:bodyPr/>
                    <a:lstStyle/>
                    <a:p>
                      <a:r>
                        <a:rPr lang="en-US" sz="1000" noProof="0" err="1"/>
                        <a:t>Neobuxbaumia</a:t>
                      </a:r>
                      <a:r>
                        <a:rPr lang="en-US" sz="1000" noProof="0"/>
                        <a:t> </a:t>
                      </a:r>
                      <a:r>
                        <a:rPr lang="en-US" sz="1000" noProof="0" err="1"/>
                        <a:t>polylopha</a:t>
                      </a:r>
                      <a:endParaRPr lang="en-US" sz="1000" noProof="0"/>
                    </a:p>
                  </a:txBody>
                  <a:tcPr/>
                </a:tc>
                <a:tc>
                  <a:txBody>
                    <a:bodyPr/>
                    <a:lstStyle/>
                    <a:p>
                      <a:r>
                        <a:rPr lang="en-US" sz="1000" noProof="0"/>
                        <a:t>unpublished</a:t>
                      </a:r>
                    </a:p>
                  </a:txBody>
                  <a:tcPr/>
                </a:tc>
                <a:extLst>
                  <a:ext uri="{0D108BD9-81ED-4DB2-BD59-A6C34878D82A}">
                    <a16:rowId xmlns:a16="http://schemas.microsoft.com/office/drawing/2014/main" val="1364767475"/>
                  </a:ext>
                </a:extLst>
              </a:tr>
              <a:tr h="228600">
                <a:tc>
                  <a:txBody>
                    <a:bodyPr/>
                    <a:lstStyle/>
                    <a:p>
                      <a:r>
                        <a:rPr lang="en-US" sz="1000" noProof="0"/>
                        <a:t>3</a:t>
                      </a:r>
                    </a:p>
                  </a:txBody>
                  <a:tcPr/>
                </a:tc>
                <a:tc>
                  <a:txBody>
                    <a:bodyPr/>
                    <a:lstStyle/>
                    <a:p>
                      <a:r>
                        <a:rPr lang="en-US" sz="1000" noProof="0"/>
                        <a:t>Myrtillocactus geometrizans</a:t>
                      </a:r>
                    </a:p>
                  </a:txBody>
                  <a:tcPr/>
                </a:tc>
                <a:tc>
                  <a:txBody>
                    <a:bodyPr/>
                    <a:lstStyle/>
                    <a:p>
                      <a:r>
                        <a:rPr lang="en-US" sz="1000" noProof="0" dirty="0"/>
                        <a:t>published</a:t>
                      </a:r>
                    </a:p>
                  </a:txBody>
                  <a:tcPr/>
                </a:tc>
                <a:extLst>
                  <a:ext uri="{0D108BD9-81ED-4DB2-BD59-A6C34878D82A}">
                    <a16:rowId xmlns:a16="http://schemas.microsoft.com/office/drawing/2014/main" val="3430190683"/>
                  </a:ext>
                </a:extLst>
              </a:tr>
            </a:tbl>
          </a:graphicData>
        </a:graphic>
      </p:graphicFrame>
      <p:sp>
        <p:nvSpPr>
          <p:cNvPr id="8" name="TextBox 7">
            <a:extLst>
              <a:ext uri="{FF2B5EF4-FFF2-40B4-BE49-F238E27FC236}">
                <a16:creationId xmlns:a16="http://schemas.microsoft.com/office/drawing/2014/main" id="{4FC4A640-C4E5-4A1C-8463-E53177D98B40}"/>
              </a:ext>
            </a:extLst>
          </p:cNvPr>
          <p:cNvSpPr txBox="1"/>
          <p:nvPr/>
        </p:nvSpPr>
        <p:spPr>
          <a:xfrm>
            <a:off x="588263" y="1520858"/>
            <a:ext cx="6266165" cy="307777"/>
          </a:xfrm>
          <a:prstGeom prst="rect">
            <a:avLst/>
          </a:prstGeom>
          <a:noFill/>
        </p:spPr>
        <p:txBody>
          <a:bodyPr wrap="square" lIns="0" tIns="0" rIns="0" bIns="0" rtlCol="0">
            <a:spAutoFit/>
          </a:bodyPr>
          <a:lstStyle/>
          <a:p>
            <a:r>
              <a:rPr lang="en-US" sz="2000" i="1"/>
              <a:t>App has consent for </a:t>
            </a:r>
            <a:r>
              <a:rPr lang="en-US" sz="2000" i="1" err="1"/>
              <a:t>Catalog.View.Published</a:t>
            </a:r>
            <a:r>
              <a:rPr lang="en-US" sz="2000" i="1"/>
              <a:t> scope</a:t>
            </a:r>
            <a:endParaRPr lang="en-US" sz="20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62706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861774"/>
          </a:xfrm>
        </p:spPr>
        <p:txBody>
          <a:bodyPr>
            <a:normAutofit/>
          </a:bodyPr>
          <a:lstStyle/>
          <a:p>
            <a:r>
              <a:rPr lang="en-US"/>
              <a:t>Example: Cactus Catalog</a:t>
            </a:r>
            <a:br>
              <a:rPr lang="en-US" sz="2000"/>
            </a:br>
            <a:r>
              <a:rPr lang="en-US" sz="2000"/>
              <a:t>A client of Cactus API </a:t>
            </a:r>
          </a:p>
        </p:txBody>
      </p:sp>
      <p:sp>
        <p:nvSpPr>
          <p:cNvPr id="6" name="Text Placeholder 5"/>
          <p:cNvSpPr>
            <a:spLocks noGrp="1"/>
          </p:cNvSpPr>
          <p:nvPr>
            <p:ph type="body" sz="quarter" idx="10"/>
          </p:nvPr>
        </p:nvSpPr>
        <p:spPr>
          <a:xfrm>
            <a:off x="584200" y="2019300"/>
            <a:ext cx="7009876" cy="2403735"/>
          </a:xfrm>
        </p:spPr>
        <p:txBody>
          <a:bodyPr vert="horz" wrap="square" lIns="0" tIns="0" rIns="0" bIns="0" rtlCol="0">
            <a:spAutoFit/>
          </a:bodyPr>
          <a:lstStyle/>
          <a:p>
            <a:pPr marL="0" indent="0">
              <a:lnSpc>
                <a:spcPct val="95000"/>
              </a:lnSpc>
              <a:buNone/>
            </a:pPr>
            <a:r>
              <a:rPr lang="en-US"/>
              <a:t>Alice, who is an </a:t>
            </a:r>
            <a:r>
              <a:rPr lang="en-US" i="1"/>
              <a:t>Admin</a:t>
            </a:r>
            <a:r>
              <a:rPr lang="en-US"/>
              <a:t>, signs in to </a:t>
            </a:r>
            <a:r>
              <a:rPr lang="en-US" i="1"/>
              <a:t>Cactus Catalog </a:t>
            </a:r>
            <a:r>
              <a:rPr lang="en-US"/>
              <a:t>and calls </a:t>
            </a:r>
            <a:r>
              <a:rPr lang="en-US" sz="2400">
                <a:latin typeface="Consolas" panose="020B0609020204030204" pitchFamily="49" charset="0"/>
              </a:rPr>
              <a:t>GET /items/2</a:t>
            </a:r>
            <a:endParaRPr lang="en-US"/>
          </a:p>
          <a:p>
            <a:pPr marL="228600" lvl="1" indent="0">
              <a:lnSpc>
                <a:spcPct val="95000"/>
              </a:lnSpc>
              <a:buNone/>
            </a:pPr>
            <a:r>
              <a:rPr lang="en-US"/>
              <a:t>Q: What’s the result?</a:t>
            </a:r>
          </a:p>
          <a:p>
            <a:pPr marL="228600" lvl="1" indent="0">
              <a:lnSpc>
                <a:spcPct val="95000"/>
              </a:lnSpc>
              <a:buNone/>
            </a:pPr>
            <a:r>
              <a:rPr lang="en-US"/>
              <a:t>A: An authorization error is returned. Although Alice is considered an </a:t>
            </a:r>
            <a:r>
              <a:rPr lang="en-US" i="1"/>
              <a:t>Admin</a:t>
            </a:r>
            <a:r>
              <a:rPr lang="en-US"/>
              <a:t> by the API and is allowed to view all items, the client app has limited delegated permissions and is not allowed to read unpublished items.</a:t>
            </a:r>
            <a:endParaRPr lang="en-US" sz="1600">
              <a:latin typeface="Consolas" panose="020B0609020204030204" pitchFamily="49" charset="0"/>
            </a:endParaRPr>
          </a:p>
        </p:txBody>
      </p:sp>
      <p:sp>
        <p:nvSpPr>
          <p:cNvPr id="13" name="Rectangle 12">
            <a:extLst>
              <a:ext uri="{FF2B5EF4-FFF2-40B4-BE49-F238E27FC236}">
                <a16:creationId xmlns:a16="http://schemas.microsoft.com/office/drawing/2014/main" id="{9979B610-987A-4737-B952-44457C09721B}"/>
              </a:ext>
              <a:ext uri="{C183D7F6-B498-43B3-948B-1728B52AA6E4}">
                <adec:decorative xmlns:adec="http://schemas.microsoft.com/office/drawing/2017/decorative" val="1"/>
              </a:ext>
            </a:extLst>
          </p:cNvPr>
          <p:cNvSpPr/>
          <p:nvPr/>
        </p:nvSpPr>
        <p:spPr bwMode="auto">
          <a:xfrm>
            <a:off x="8103756" y="1947589"/>
            <a:ext cx="4010103" cy="4249738"/>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F93608DB-E74F-4087-AE92-649512FC9B2A}"/>
              </a:ext>
            </a:extLst>
          </p:cNvPr>
          <p:cNvSpPr/>
          <p:nvPr/>
        </p:nvSpPr>
        <p:spPr bwMode="auto">
          <a:xfrm>
            <a:off x="8350370" y="2019300"/>
            <a:ext cx="3259017" cy="11695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spAutoFit/>
          </a:bodyPr>
          <a:lstStyle/>
          <a:p>
            <a:pPr defTabSz="932472" fontAlgn="base"/>
            <a:r>
              <a:rPr lang="en-US" sz="2000">
                <a:solidFill>
                  <a:schemeClr val="tx1"/>
                </a:solidFill>
                <a:latin typeface="Consolas" panose="020B0609020204030204" pitchFamily="49" charset="0"/>
              </a:rPr>
              <a:t>GET /items/2</a:t>
            </a:r>
          </a:p>
          <a:p>
            <a:pPr defTabSz="932472" fontAlgn="base"/>
            <a:endParaRPr lang="en-US" sz="2000">
              <a:solidFill>
                <a:schemeClr val="tx1"/>
              </a:solidFill>
            </a:endParaRPr>
          </a:p>
          <a:p>
            <a:pPr defTabSz="932472" fontAlgn="base"/>
            <a:r>
              <a:rPr lang="en-US" sz="1200">
                <a:solidFill>
                  <a:schemeClr val="tx1"/>
                </a:solidFill>
                <a:latin typeface="Consolas" panose="020B0609020204030204" pitchFamily="49" charset="0"/>
              </a:rPr>
              <a:t>401 Unauthorized</a:t>
            </a:r>
          </a:p>
        </p:txBody>
      </p:sp>
      <p:graphicFrame>
        <p:nvGraphicFramePr>
          <p:cNvPr id="7" name="Table 6">
            <a:extLst>
              <a:ext uri="{FF2B5EF4-FFF2-40B4-BE49-F238E27FC236}">
                <a16:creationId xmlns:a16="http://schemas.microsoft.com/office/drawing/2014/main" id="{041A9B63-57C5-4A11-9B7C-52236952F1A4}"/>
              </a:ext>
            </a:extLst>
          </p:cNvPr>
          <p:cNvGraphicFramePr>
            <a:graphicFrameLocks noGrp="1"/>
          </p:cNvGraphicFramePr>
          <p:nvPr/>
        </p:nvGraphicFramePr>
        <p:xfrm>
          <a:off x="7599284" y="462129"/>
          <a:ext cx="4010104" cy="975360"/>
        </p:xfrm>
        <a:graphic>
          <a:graphicData uri="http://schemas.openxmlformats.org/drawingml/2006/table">
            <a:tbl>
              <a:tblPr firstRow="1">
                <a:tableStyleId>{BC89EF96-8CEA-46FF-86C4-4CE0E7609802}</a:tableStyleId>
              </a:tblPr>
              <a:tblGrid>
                <a:gridCol w="386492">
                  <a:extLst>
                    <a:ext uri="{9D8B030D-6E8A-4147-A177-3AD203B41FA5}">
                      <a16:colId xmlns:a16="http://schemas.microsoft.com/office/drawing/2014/main" val="1490911"/>
                    </a:ext>
                  </a:extLst>
                </a:gridCol>
                <a:gridCol w="2603376">
                  <a:extLst>
                    <a:ext uri="{9D8B030D-6E8A-4147-A177-3AD203B41FA5}">
                      <a16:colId xmlns:a16="http://schemas.microsoft.com/office/drawing/2014/main" val="2673769300"/>
                    </a:ext>
                  </a:extLst>
                </a:gridCol>
                <a:gridCol w="1020236">
                  <a:extLst>
                    <a:ext uri="{9D8B030D-6E8A-4147-A177-3AD203B41FA5}">
                      <a16:colId xmlns:a16="http://schemas.microsoft.com/office/drawing/2014/main" val="2255534185"/>
                    </a:ext>
                  </a:extLst>
                </a:gridCol>
              </a:tblGrid>
              <a:tr h="228600">
                <a:tc>
                  <a:txBody>
                    <a:bodyPr/>
                    <a:lstStyle/>
                    <a:p>
                      <a:r>
                        <a:rPr lang="en-US" sz="1000" noProof="0"/>
                        <a:t>ID</a:t>
                      </a:r>
                    </a:p>
                  </a:txBody>
                  <a:tcPr/>
                </a:tc>
                <a:tc>
                  <a:txBody>
                    <a:bodyPr/>
                    <a:lstStyle/>
                    <a:p>
                      <a:r>
                        <a:rPr lang="en-US" sz="1000" noProof="0"/>
                        <a:t>Name</a:t>
                      </a:r>
                    </a:p>
                  </a:txBody>
                  <a:tcPr/>
                </a:tc>
                <a:tc>
                  <a:txBody>
                    <a:bodyPr/>
                    <a:lstStyle/>
                    <a:p>
                      <a:r>
                        <a:rPr lang="en-US" sz="1000" noProof="0"/>
                        <a:t>Status</a:t>
                      </a:r>
                    </a:p>
                  </a:txBody>
                  <a:tcPr/>
                </a:tc>
                <a:extLst>
                  <a:ext uri="{0D108BD9-81ED-4DB2-BD59-A6C34878D82A}">
                    <a16:rowId xmlns:a16="http://schemas.microsoft.com/office/drawing/2014/main" val="1311601244"/>
                  </a:ext>
                </a:extLst>
              </a:tr>
              <a:tr h="228600">
                <a:tc>
                  <a:txBody>
                    <a:bodyPr/>
                    <a:lstStyle/>
                    <a:p>
                      <a:r>
                        <a:rPr lang="en-US" sz="1000" noProof="0"/>
                        <a:t>1</a:t>
                      </a:r>
                    </a:p>
                  </a:txBody>
                  <a:tcPr/>
                </a:tc>
                <a:tc>
                  <a:txBody>
                    <a:bodyPr/>
                    <a:lstStyle/>
                    <a:p>
                      <a:r>
                        <a:rPr lang="en-US" sz="1000" noProof="0" err="1"/>
                        <a:t>Cephalocereus</a:t>
                      </a:r>
                      <a:r>
                        <a:rPr lang="en-US" sz="1000" noProof="0"/>
                        <a:t> </a:t>
                      </a:r>
                      <a:r>
                        <a:rPr lang="en-US" sz="1000" noProof="0" err="1"/>
                        <a:t>senilis</a:t>
                      </a:r>
                      <a:endParaRPr lang="en-US" sz="1000" noProof="0"/>
                    </a:p>
                  </a:txBody>
                  <a:tcPr/>
                </a:tc>
                <a:tc>
                  <a:txBody>
                    <a:bodyPr/>
                    <a:lstStyle/>
                    <a:p>
                      <a:r>
                        <a:rPr lang="en-US" sz="1000" noProof="0"/>
                        <a:t>published</a:t>
                      </a:r>
                    </a:p>
                  </a:txBody>
                  <a:tcPr/>
                </a:tc>
                <a:extLst>
                  <a:ext uri="{0D108BD9-81ED-4DB2-BD59-A6C34878D82A}">
                    <a16:rowId xmlns:a16="http://schemas.microsoft.com/office/drawing/2014/main" val="2843221636"/>
                  </a:ext>
                </a:extLst>
              </a:tr>
              <a:tr h="228600">
                <a:tc>
                  <a:txBody>
                    <a:bodyPr/>
                    <a:lstStyle/>
                    <a:p>
                      <a:r>
                        <a:rPr lang="en-US" sz="1000" noProof="0"/>
                        <a:t>2</a:t>
                      </a:r>
                    </a:p>
                  </a:txBody>
                  <a:tcPr/>
                </a:tc>
                <a:tc>
                  <a:txBody>
                    <a:bodyPr/>
                    <a:lstStyle/>
                    <a:p>
                      <a:r>
                        <a:rPr lang="en-US" sz="1000" noProof="0" err="1"/>
                        <a:t>Neobuxbaumia</a:t>
                      </a:r>
                      <a:r>
                        <a:rPr lang="en-US" sz="1000" noProof="0"/>
                        <a:t> </a:t>
                      </a:r>
                      <a:r>
                        <a:rPr lang="en-US" sz="1000" noProof="0" err="1"/>
                        <a:t>polylopha</a:t>
                      </a:r>
                      <a:endParaRPr lang="en-US" sz="1000" noProof="0"/>
                    </a:p>
                  </a:txBody>
                  <a:tcPr/>
                </a:tc>
                <a:tc>
                  <a:txBody>
                    <a:bodyPr/>
                    <a:lstStyle/>
                    <a:p>
                      <a:r>
                        <a:rPr lang="en-US" sz="1000" noProof="0"/>
                        <a:t>unpublished</a:t>
                      </a:r>
                    </a:p>
                  </a:txBody>
                  <a:tcPr/>
                </a:tc>
                <a:extLst>
                  <a:ext uri="{0D108BD9-81ED-4DB2-BD59-A6C34878D82A}">
                    <a16:rowId xmlns:a16="http://schemas.microsoft.com/office/drawing/2014/main" val="1364767475"/>
                  </a:ext>
                </a:extLst>
              </a:tr>
              <a:tr h="228600">
                <a:tc>
                  <a:txBody>
                    <a:bodyPr/>
                    <a:lstStyle/>
                    <a:p>
                      <a:r>
                        <a:rPr lang="en-US" sz="1000" noProof="0"/>
                        <a:t>3</a:t>
                      </a:r>
                    </a:p>
                  </a:txBody>
                  <a:tcPr/>
                </a:tc>
                <a:tc>
                  <a:txBody>
                    <a:bodyPr/>
                    <a:lstStyle/>
                    <a:p>
                      <a:r>
                        <a:rPr lang="en-US" sz="1000" noProof="0"/>
                        <a:t>Myrtillocactus geometrizans</a:t>
                      </a:r>
                    </a:p>
                  </a:txBody>
                  <a:tcPr/>
                </a:tc>
                <a:tc>
                  <a:txBody>
                    <a:bodyPr/>
                    <a:lstStyle/>
                    <a:p>
                      <a:r>
                        <a:rPr lang="en-US" sz="1000" noProof="0" dirty="0"/>
                        <a:t>published</a:t>
                      </a:r>
                    </a:p>
                  </a:txBody>
                  <a:tcPr/>
                </a:tc>
                <a:extLst>
                  <a:ext uri="{0D108BD9-81ED-4DB2-BD59-A6C34878D82A}">
                    <a16:rowId xmlns:a16="http://schemas.microsoft.com/office/drawing/2014/main" val="3430190683"/>
                  </a:ext>
                </a:extLst>
              </a:tr>
            </a:tbl>
          </a:graphicData>
        </a:graphic>
      </p:graphicFrame>
      <p:sp>
        <p:nvSpPr>
          <p:cNvPr id="8" name="TextBox 7">
            <a:extLst>
              <a:ext uri="{FF2B5EF4-FFF2-40B4-BE49-F238E27FC236}">
                <a16:creationId xmlns:a16="http://schemas.microsoft.com/office/drawing/2014/main" id="{AED4E6FA-8E18-44DE-8093-426591071907}"/>
              </a:ext>
            </a:extLst>
          </p:cNvPr>
          <p:cNvSpPr txBox="1"/>
          <p:nvPr/>
        </p:nvSpPr>
        <p:spPr>
          <a:xfrm>
            <a:off x="588263" y="1515248"/>
            <a:ext cx="6266165" cy="307777"/>
          </a:xfrm>
          <a:prstGeom prst="rect">
            <a:avLst/>
          </a:prstGeom>
          <a:noFill/>
        </p:spPr>
        <p:txBody>
          <a:bodyPr wrap="square" lIns="0" tIns="0" rIns="0" bIns="0" rtlCol="0">
            <a:spAutoFit/>
          </a:bodyPr>
          <a:lstStyle/>
          <a:p>
            <a:r>
              <a:rPr lang="en-US" sz="2000" i="1"/>
              <a:t>App has consent for </a:t>
            </a:r>
            <a:r>
              <a:rPr lang="en-US" sz="2000" i="1" err="1"/>
              <a:t>Catalog.View.Published</a:t>
            </a:r>
            <a:r>
              <a:rPr lang="en-US" sz="2000" i="1"/>
              <a:t> scope</a:t>
            </a:r>
            <a:endParaRPr lang="en-US" sz="20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0913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861774"/>
          </a:xfrm>
        </p:spPr>
        <p:txBody>
          <a:bodyPr>
            <a:normAutofit/>
          </a:bodyPr>
          <a:lstStyle/>
          <a:p>
            <a:r>
              <a:rPr lang="en-US"/>
              <a:t>Example: Cactus Catalog</a:t>
            </a:r>
            <a:br>
              <a:rPr lang="en-US" sz="2000"/>
            </a:br>
            <a:r>
              <a:rPr lang="en-US" sz="2000"/>
              <a:t>A client of Cactus API </a:t>
            </a:r>
          </a:p>
        </p:txBody>
      </p:sp>
      <p:sp>
        <p:nvSpPr>
          <p:cNvPr id="6" name="Text Placeholder 5"/>
          <p:cNvSpPr>
            <a:spLocks noGrp="1"/>
          </p:cNvSpPr>
          <p:nvPr>
            <p:ph type="body" sz="quarter" idx="10"/>
          </p:nvPr>
        </p:nvSpPr>
        <p:spPr>
          <a:xfrm>
            <a:off x="584200" y="2019300"/>
            <a:ext cx="7009876" cy="4213461"/>
          </a:xfrm>
        </p:spPr>
        <p:txBody>
          <a:bodyPr vert="horz" wrap="square" lIns="0" tIns="0" rIns="0" bIns="0" rtlCol="0">
            <a:spAutoFit/>
          </a:bodyPr>
          <a:lstStyle/>
          <a:p>
            <a:pPr marL="0" indent="0">
              <a:lnSpc>
                <a:spcPct val="95000"/>
              </a:lnSpc>
              <a:buNone/>
            </a:pPr>
            <a:r>
              <a:rPr lang="en-US"/>
              <a:t>Now suppose the </a:t>
            </a:r>
            <a:r>
              <a:rPr lang="en-US" i="1"/>
              <a:t>Cactus Catalog </a:t>
            </a:r>
            <a:r>
              <a:rPr lang="en-US"/>
              <a:t>app is granted the delegated permission </a:t>
            </a:r>
            <a:br>
              <a:rPr lang="en-US"/>
            </a:br>
            <a:r>
              <a:rPr lang="en-US" i="1" err="1"/>
              <a:t>Catalog.View.All</a:t>
            </a:r>
            <a:endParaRPr lang="en-US"/>
          </a:p>
          <a:p>
            <a:pPr marL="0" indent="0">
              <a:lnSpc>
                <a:spcPct val="95000"/>
              </a:lnSpc>
              <a:buNone/>
            </a:pPr>
            <a:endParaRPr lang="en-US"/>
          </a:p>
          <a:p>
            <a:pPr marL="0" indent="0">
              <a:lnSpc>
                <a:spcPct val="95000"/>
              </a:lnSpc>
              <a:buNone/>
            </a:pPr>
            <a:r>
              <a:rPr lang="en-US"/>
              <a:t>Bob, a </a:t>
            </a:r>
            <a:r>
              <a:rPr lang="en-US" i="1"/>
              <a:t>User</a:t>
            </a:r>
            <a:r>
              <a:rPr lang="en-US"/>
              <a:t>, signs in to </a:t>
            </a:r>
            <a:r>
              <a:rPr lang="en-US" i="1"/>
              <a:t>Cactus Catalog </a:t>
            </a:r>
            <a:r>
              <a:rPr lang="en-US"/>
              <a:t>and calls </a:t>
            </a:r>
            <a:r>
              <a:rPr lang="en-US" sz="2400">
                <a:latin typeface="Consolas" panose="020B0609020204030204" pitchFamily="49" charset="0"/>
              </a:rPr>
              <a:t>GET /items/2</a:t>
            </a:r>
            <a:endParaRPr lang="en-US"/>
          </a:p>
          <a:p>
            <a:pPr marL="228600" lvl="1" indent="0">
              <a:lnSpc>
                <a:spcPct val="95000"/>
              </a:lnSpc>
              <a:buNone/>
            </a:pPr>
            <a:r>
              <a:rPr lang="en-US"/>
              <a:t>Q: What should be the result?</a:t>
            </a:r>
          </a:p>
          <a:p>
            <a:pPr marL="228600" lvl="1" indent="0">
              <a:lnSpc>
                <a:spcPct val="95000"/>
              </a:lnSpc>
              <a:buNone/>
            </a:pPr>
            <a:r>
              <a:rPr lang="en-US"/>
              <a:t>A: An authorization error. Even though the app has delegated permissions to read all items, these permissions are restricted by what the user is actually allowed to do, and Bob isn’t allowed to read unpublished items.</a:t>
            </a:r>
            <a:endParaRPr lang="en-US" sz="1600">
              <a:latin typeface="Consolas" panose="020B0609020204030204" pitchFamily="49" charset="0"/>
            </a:endParaRPr>
          </a:p>
        </p:txBody>
      </p:sp>
      <p:sp>
        <p:nvSpPr>
          <p:cNvPr id="13" name="Rectangle 12">
            <a:extLst>
              <a:ext uri="{FF2B5EF4-FFF2-40B4-BE49-F238E27FC236}">
                <a16:creationId xmlns:a16="http://schemas.microsoft.com/office/drawing/2014/main" id="{9979B610-987A-4737-B952-44457C09721B}"/>
              </a:ext>
              <a:ext uri="{C183D7F6-B498-43B3-948B-1728B52AA6E4}">
                <adec:decorative xmlns:adec="http://schemas.microsoft.com/office/drawing/2017/decorative" val="1"/>
              </a:ext>
            </a:extLst>
          </p:cNvPr>
          <p:cNvSpPr/>
          <p:nvPr/>
        </p:nvSpPr>
        <p:spPr bwMode="auto">
          <a:xfrm>
            <a:off x="8315864" y="2005778"/>
            <a:ext cx="3290919" cy="4249738"/>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F93608DB-E74F-4087-AE92-649512FC9B2A}"/>
              </a:ext>
            </a:extLst>
          </p:cNvPr>
          <p:cNvSpPr/>
          <p:nvPr/>
        </p:nvSpPr>
        <p:spPr bwMode="auto">
          <a:xfrm>
            <a:off x="8583284" y="2019300"/>
            <a:ext cx="3026104" cy="11695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spAutoFit/>
          </a:bodyPr>
          <a:lstStyle/>
          <a:p>
            <a:pPr defTabSz="932472" fontAlgn="base"/>
            <a:r>
              <a:rPr lang="en-US" sz="2000">
                <a:solidFill>
                  <a:schemeClr val="tx1"/>
                </a:solidFill>
                <a:latin typeface="Consolas" panose="020B0609020204030204" pitchFamily="49" charset="0"/>
              </a:rPr>
              <a:t>GET /items/2</a:t>
            </a:r>
          </a:p>
          <a:p>
            <a:pPr defTabSz="932472" fontAlgn="base"/>
            <a:endParaRPr lang="en-US" sz="2000">
              <a:solidFill>
                <a:schemeClr val="tx1"/>
              </a:solidFill>
            </a:endParaRPr>
          </a:p>
          <a:p>
            <a:pPr defTabSz="932472" fontAlgn="base"/>
            <a:r>
              <a:rPr lang="en-US" sz="1200">
                <a:solidFill>
                  <a:schemeClr val="tx1"/>
                </a:solidFill>
                <a:latin typeface="Consolas" panose="020B0609020204030204" pitchFamily="49" charset="0"/>
              </a:rPr>
              <a:t>401 Unauthorized</a:t>
            </a:r>
          </a:p>
        </p:txBody>
      </p:sp>
      <p:graphicFrame>
        <p:nvGraphicFramePr>
          <p:cNvPr id="7" name="Table 6">
            <a:extLst>
              <a:ext uri="{FF2B5EF4-FFF2-40B4-BE49-F238E27FC236}">
                <a16:creationId xmlns:a16="http://schemas.microsoft.com/office/drawing/2014/main" id="{28429169-561F-4317-AE0D-910A99F601A2}"/>
              </a:ext>
            </a:extLst>
          </p:cNvPr>
          <p:cNvGraphicFramePr>
            <a:graphicFrameLocks noGrp="1"/>
          </p:cNvGraphicFramePr>
          <p:nvPr/>
        </p:nvGraphicFramePr>
        <p:xfrm>
          <a:off x="7599284" y="462129"/>
          <a:ext cx="4010104" cy="975360"/>
        </p:xfrm>
        <a:graphic>
          <a:graphicData uri="http://schemas.openxmlformats.org/drawingml/2006/table">
            <a:tbl>
              <a:tblPr firstRow="1">
                <a:tableStyleId>{BC89EF96-8CEA-46FF-86C4-4CE0E7609802}</a:tableStyleId>
              </a:tblPr>
              <a:tblGrid>
                <a:gridCol w="386492">
                  <a:extLst>
                    <a:ext uri="{9D8B030D-6E8A-4147-A177-3AD203B41FA5}">
                      <a16:colId xmlns:a16="http://schemas.microsoft.com/office/drawing/2014/main" val="1490911"/>
                    </a:ext>
                  </a:extLst>
                </a:gridCol>
                <a:gridCol w="2603376">
                  <a:extLst>
                    <a:ext uri="{9D8B030D-6E8A-4147-A177-3AD203B41FA5}">
                      <a16:colId xmlns:a16="http://schemas.microsoft.com/office/drawing/2014/main" val="2673769300"/>
                    </a:ext>
                  </a:extLst>
                </a:gridCol>
                <a:gridCol w="1020236">
                  <a:extLst>
                    <a:ext uri="{9D8B030D-6E8A-4147-A177-3AD203B41FA5}">
                      <a16:colId xmlns:a16="http://schemas.microsoft.com/office/drawing/2014/main" val="2255534185"/>
                    </a:ext>
                  </a:extLst>
                </a:gridCol>
              </a:tblGrid>
              <a:tr h="228600">
                <a:tc>
                  <a:txBody>
                    <a:bodyPr/>
                    <a:lstStyle/>
                    <a:p>
                      <a:r>
                        <a:rPr lang="en-US" sz="1000" noProof="0"/>
                        <a:t>ID</a:t>
                      </a:r>
                    </a:p>
                  </a:txBody>
                  <a:tcPr/>
                </a:tc>
                <a:tc>
                  <a:txBody>
                    <a:bodyPr/>
                    <a:lstStyle/>
                    <a:p>
                      <a:r>
                        <a:rPr lang="en-US" sz="1000" noProof="0"/>
                        <a:t>Name</a:t>
                      </a:r>
                    </a:p>
                  </a:txBody>
                  <a:tcPr/>
                </a:tc>
                <a:tc>
                  <a:txBody>
                    <a:bodyPr/>
                    <a:lstStyle/>
                    <a:p>
                      <a:r>
                        <a:rPr lang="en-US" sz="1000" noProof="0"/>
                        <a:t>Status</a:t>
                      </a:r>
                    </a:p>
                  </a:txBody>
                  <a:tcPr/>
                </a:tc>
                <a:extLst>
                  <a:ext uri="{0D108BD9-81ED-4DB2-BD59-A6C34878D82A}">
                    <a16:rowId xmlns:a16="http://schemas.microsoft.com/office/drawing/2014/main" val="1311601244"/>
                  </a:ext>
                </a:extLst>
              </a:tr>
              <a:tr h="228600">
                <a:tc>
                  <a:txBody>
                    <a:bodyPr/>
                    <a:lstStyle/>
                    <a:p>
                      <a:r>
                        <a:rPr lang="en-US" sz="1000" noProof="0"/>
                        <a:t>1</a:t>
                      </a:r>
                    </a:p>
                  </a:txBody>
                  <a:tcPr/>
                </a:tc>
                <a:tc>
                  <a:txBody>
                    <a:bodyPr/>
                    <a:lstStyle/>
                    <a:p>
                      <a:r>
                        <a:rPr lang="en-US" sz="1000" noProof="0" err="1"/>
                        <a:t>Cephalocereus</a:t>
                      </a:r>
                      <a:r>
                        <a:rPr lang="en-US" sz="1000" noProof="0"/>
                        <a:t> </a:t>
                      </a:r>
                      <a:r>
                        <a:rPr lang="en-US" sz="1000" noProof="0" err="1"/>
                        <a:t>senilis</a:t>
                      </a:r>
                      <a:endParaRPr lang="en-US" sz="1000" noProof="0"/>
                    </a:p>
                  </a:txBody>
                  <a:tcPr/>
                </a:tc>
                <a:tc>
                  <a:txBody>
                    <a:bodyPr/>
                    <a:lstStyle/>
                    <a:p>
                      <a:r>
                        <a:rPr lang="en-US" sz="1000" noProof="0"/>
                        <a:t>published</a:t>
                      </a:r>
                    </a:p>
                  </a:txBody>
                  <a:tcPr/>
                </a:tc>
                <a:extLst>
                  <a:ext uri="{0D108BD9-81ED-4DB2-BD59-A6C34878D82A}">
                    <a16:rowId xmlns:a16="http://schemas.microsoft.com/office/drawing/2014/main" val="2843221636"/>
                  </a:ext>
                </a:extLst>
              </a:tr>
              <a:tr h="228600">
                <a:tc>
                  <a:txBody>
                    <a:bodyPr/>
                    <a:lstStyle/>
                    <a:p>
                      <a:r>
                        <a:rPr lang="en-US" sz="1000" noProof="0"/>
                        <a:t>2</a:t>
                      </a:r>
                    </a:p>
                  </a:txBody>
                  <a:tcPr/>
                </a:tc>
                <a:tc>
                  <a:txBody>
                    <a:bodyPr/>
                    <a:lstStyle/>
                    <a:p>
                      <a:r>
                        <a:rPr lang="en-US" sz="1000" noProof="0" err="1"/>
                        <a:t>Neobuxbaumia</a:t>
                      </a:r>
                      <a:r>
                        <a:rPr lang="en-US" sz="1000" noProof="0"/>
                        <a:t> </a:t>
                      </a:r>
                      <a:r>
                        <a:rPr lang="en-US" sz="1000" noProof="0" err="1"/>
                        <a:t>polylopha</a:t>
                      </a:r>
                      <a:endParaRPr lang="en-US" sz="1000" noProof="0"/>
                    </a:p>
                  </a:txBody>
                  <a:tcPr/>
                </a:tc>
                <a:tc>
                  <a:txBody>
                    <a:bodyPr/>
                    <a:lstStyle/>
                    <a:p>
                      <a:r>
                        <a:rPr lang="en-US" sz="1000" noProof="0"/>
                        <a:t>unpublished</a:t>
                      </a:r>
                    </a:p>
                  </a:txBody>
                  <a:tcPr/>
                </a:tc>
                <a:extLst>
                  <a:ext uri="{0D108BD9-81ED-4DB2-BD59-A6C34878D82A}">
                    <a16:rowId xmlns:a16="http://schemas.microsoft.com/office/drawing/2014/main" val="1364767475"/>
                  </a:ext>
                </a:extLst>
              </a:tr>
              <a:tr h="228600">
                <a:tc>
                  <a:txBody>
                    <a:bodyPr/>
                    <a:lstStyle/>
                    <a:p>
                      <a:r>
                        <a:rPr lang="en-US" sz="1000" noProof="0"/>
                        <a:t>3</a:t>
                      </a:r>
                    </a:p>
                  </a:txBody>
                  <a:tcPr/>
                </a:tc>
                <a:tc>
                  <a:txBody>
                    <a:bodyPr/>
                    <a:lstStyle/>
                    <a:p>
                      <a:r>
                        <a:rPr lang="en-US" sz="1000" noProof="0"/>
                        <a:t>Myrtillocactus geometrizans</a:t>
                      </a:r>
                    </a:p>
                  </a:txBody>
                  <a:tcPr/>
                </a:tc>
                <a:tc>
                  <a:txBody>
                    <a:bodyPr/>
                    <a:lstStyle/>
                    <a:p>
                      <a:r>
                        <a:rPr lang="en-US" sz="1000" noProof="0" dirty="0"/>
                        <a:t>published</a:t>
                      </a:r>
                    </a:p>
                  </a:txBody>
                  <a:tcPr/>
                </a:tc>
                <a:extLst>
                  <a:ext uri="{0D108BD9-81ED-4DB2-BD59-A6C34878D82A}">
                    <a16:rowId xmlns:a16="http://schemas.microsoft.com/office/drawing/2014/main" val="3430190683"/>
                  </a:ext>
                </a:extLst>
              </a:tr>
            </a:tbl>
          </a:graphicData>
        </a:graphic>
      </p:graphicFrame>
      <p:sp>
        <p:nvSpPr>
          <p:cNvPr id="8" name="TextBox 7">
            <a:extLst>
              <a:ext uri="{FF2B5EF4-FFF2-40B4-BE49-F238E27FC236}">
                <a16:creationId xmlns:a16="http://schemas.microsoft.com/office/drawing/2014/main" id="{91178A44-F002-46D2-896A-CE75C89F4146}"/>
              </a:ext>
            </a:extLst>
          </p:cNvPr>
          <p:cNvSpPr txBox="1"/>
          <p:nvPr/>
        </p:nvSpPr>
        <p:spPr>
          <a:xfrm>
            <a:off x="588263" y="1515248"/>
            <a:ext cx="6266165" cy="307777"/>
          </a:xfrm>
          <a:prstGeom prst="rect">
            <a:avLst/>
          </a:prstGeom>
          <a:noFill/>
        </p:spPr>
        <p:txBody>
          <a:bodyPr wrap="square" lIns="0" tIns="0" rIns="0" bIns="0" rtlCol="0">
            <a:spAutoFit/>
          </a:bodyPr>
          <a:lstStyle/>
          <a:p>
            <a:r>
              <a:rPr lang="en-US" sz="2000" i="1"/>
              <a:t>App has consent for </a:t>
            </a:r>
            <a:r>
              <a:rPr lang="en-US" sz="2000" i="1" err="1"/>
              <a:t>Catalog.View.All</a:t>
            </a:r>
            <a:r>
              <a:rPr lang="en-US" sz="2000" i="1"/>
              <a:t> scope</a:t>
            </a:r>
            <a:endParaRPr lang="en-US" sz="20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19275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1FF0-C1EB-4001-9FCB-5A6BA7506957}"/>
              </a:ext>
            </a:extLst>
          </p:cNvPr>
          <p:cNvSpPr>
            <a:spLocks noGrp="1"/>
          </p:cNvSpPr>
          <p:nvPr>
            <p:ph type="title"/>
          </p:nvPr>
        </p:nvSpPr>
        <p:spPr/>
        <p:txBody>
          <a:bodyPr/>
          <a:lstStyle/>
          <a:p>
            <a:r>
              <a:rPr lang="en-US"/>
              <a:t>Questions?</a:t>
            </a:r>
          </a:p>
        </p:txBody>
      </p:sp>
      <p:sp>
        <p:nvSpPr>
          <p:cNvPr id="5" name="Text Placeholder 4">
            <a:extLst>
              <a:ext uri="{FF2B5EF4-FFF2-40B4-BE49-F238E27FC236}">
                <a16:creationId xmlns:a16="http://schemas.microsoft.com/office/drawing/2014/main" id="{F8FEBE74-E5B4-4B0E-A5CE-6C35DD9D502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89348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AF4C82-B534-49D5-B4B4-3D79CA5D80B6}"/>
              </a:ext>
            </a:extLst>
          </p:cNvPr>
          <p:cNvSpPr>
            <a:spLocks noGrp="1"/>
          </p:cNvSpPr>
          <p:nvPr>
            <p:ph type="title"/>
          </p:nvPr>
        </p:nvSpPr>
        <p:spPr/>
        <p:txBody>
          <a:bodyPr/>
          <a:lstStyle/>
          <a:p>
            <a:r>
              <a:rPr lang="en-US"/>
              <a:t>Protecting an API</a:t>
            </a:r>
          </a:p>
        </p:txBody>
      </p:sp>
      <p:sp>
        <p:nvSpPr>
          <p:cNvPr id="5" name="Text Placeholder 4">
            <a:extLst>
              <a:ext uri="{FF2B5EF4-FFF2-40B4-BE49-F238E27FC236}">
                <a16:creationId xmlns:a16="http://schemas.microsoft.com/office/drawing/2014/main" id="{947B5F95-65D7-408F-8096-55AB5953EF8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913770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9A38-5B61-B540-8FF1-7FF552B3AB0B}"/>
              </a:ext>
            </a:extLst>
          </p:cNvPr>
          <p:cNvSpPr>
            <a:spLocks noGrp="1"/>
          </p:cNvSpPr>
          <p:nvPr>
            <p:ph type="title"/>
          </p:nvPr>
        </p:nvSpPr>
        <p:spPr/>
        <p:txBody>
          <a:bodyPr/>
          <a:lstStyle/>
          <a:p>
            <a:r>
              <a:rPr lang="en-US"/>
              <a:t>Securing web APIs with Microsoft identity</a:t>
            </a:r>
          </a:p>
        </p:txBody>
      </p:sp>
      <p:sp>
        <p:nvSpPr>
          <p:cNvPr id="3" name="Text Placeholder 2">
            <a:extLst>
              <a:ext uri="{FF2B5EF4-FFF2-40B4-BE49-F238E27FC236}">
                <a16:creationId xmlns:a16="http://schemas.microsoft.com/office/drawing/2014/main" id="{E35B6C03-C702-2742-A36F-E7FE3EBB7B14}"/>
              </a:ext>
            </a:extLst>
          </p:cNvPr>
          <p:cNvSpPr>
            <a:spLocks noGrp="1"/>
          </p:cNvSpPr>
          <p:nvPr>
            <p:ph type="body" sz="quarter" idx="10"/>
          </p:nvPr>
        </p:nvSpPr>
        <p:spPr>
          <a:xfrm>
            <a:off x="455995" y="1882552"/>
            <a:ext cx="11306469" cy="1025869"/>
          </a:xfrm>
        </p:spPr>
        <p:txBody>
          <a:bodyPr/>
          <a:lstStyle/>
          <a:p>
            <a:r>
              <a:rPr lang="en-US"/>
              <a:t>Secure custom web APIs to protect LOB systems</a:t>
            </a:r>
          </a:p>
          <a:p>
            <a:endParaRPr lang="en-US"/>
          </a:p>
          <a:p>
            <a:endParaRPr lang="en-US"/>
          </a:p>
        </p:txBody>
      </p:sp>
      <p:pic>
        <p:nvPicPr>
          <p:cNvPr id="5" name="Picture 4">
            <a:extLst>
              <a:ext uri="{FF2B5EF4-FFF2-40B4-BE49-F238E27FC236}">
                <a16:creationId xmlns:a16="http://schemas.microsoft.com/office/drawing/2014/main" id="{96BBDEAB-700B-114C-800B-D5264A29C6E7}"/>
              </a:ext>
            </a:extLst>
          </p:cNvPr>
          <p:cNvPicPr>
            <a:picLocks noChangeAspect="1"/>
          </p:cNvPicPr>
          <p:nvPr/>
        </p:nvPicPr>
        <p:blipFill>
          <a:blip r:embed="rId4"/>
          <a:stretch>
            <a:fillRect/>
          </a:stretch>
        </p:blipFill>
        <p:spPr>
          <a:xfrm>
            <a:off x="2360897" y="2601673"/>
            <a:ext cx="7470207" cy="3635501"/>
          </a:xfrm>
          <a:prstGeom prst="rect">
            <a:avLst/>
          </a:prstGeom>
        </p:spPr>
      </p:pic>
    </p:spTree>
    <p:extLst>
      <p:ext uri="{BB962C8B-B14F-4D97-AF65-F5344CB8AC3E}">
        <p14:creationId xmlns:p14="http://schemas.microsoft.com/office/powerpoint/2010/main" val="2695532089"/>
      </p:ext>
    </p:extLst>
  </p:cSld>
  <p:clrMapOvr>
    <a:overrideClrMapping bg1="lt1" tx1="dk1" bg2="lt2" tx2="dk2" accent1="accent1" accent2="accent2" accent3="accent3" accent4="accent4" accent5="accent5" accent6="accent6" hlink="hlink" folHlink="folHlink"/>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Protecting an API with Azure AD</a:t>
            </a:r>
          </a:p>
        </p:txBody>
      </p:sp>
      <p:sp>
        <p:nvSpPr>
          <p:cNvPr id="6" name="Text Placeholder 5"/>
          <p:cNvSpPr>
            <a:spLocks noGrp="1"/>
          </p:cNvSpPr>
          <p:nvPr>
            <p:ph idx="1"/>
          </p:nvPr>
        </p:nvSpPr>
        <p:spPr/>
        <p:txBody>
          <a:bodyPr>
            <a:noAutofit/>
          </a:bodyPr>
          <a:lstStyle/>
          <a:p>
            <a:r>
              <a:rPr lang="en-US" noProof="0" dirty="0"/>
              <a:t>Register the API as an app in Azure AD</a:t>
            </a:r>
          </a:p>
          <a:p>
            <a:r>
              <a:rPr lang="en-US" noProof="0" dirty="0"/>
              <a:t>Define the </a:t>
            </a:r>
            <a:r>
              <a:rPr lang="en-US" b="1" noProof="0" dirty="0"/>
              <a:t>delegated</a:t>
            </a:r>
            <a:r>
              <a:rPr lang="en-US" noProof="0" dirty="0"/>
              <a:t> permissions your API exposes in the App Reg portal</a:t>
            </a:r>
          </a:p>
          <a:p>
            <a:pPr lvl="1"/>
            <a:r>
              <a:rPr lang="en-US" dirty="0"/>
              <a:t>Help developers using your API to keep to least-privilege</a:t>
            </a:r>
          </a:p>
          <a:p>
            <a:pPr lvl="1"/>
            <a:r>
              <a:rPr lang="en-US" dirty="0"/>
              <a:t>Avoid “do everything” permissions where possible</a:t>
            </a:r>
          </a:p>
          <a:p>
            <a:pPr lvl="1"/>
            <a:r>
              <a:rPr lang="en-US" dirty="0"/>
              <a:t>Be conservative with permissions users can consent to</a:t>
            </a:r>
          </a:p>
          <a:p>
            <a:pPr marL="228600" lvl="1" indent="0">
              <a:buNone/>
            </a:pPr>
            <a:endParaRPr lang="en-US" dirty="0"/>
          </a:p>
          <a:p>
            <a:r>
              <a:rPr lang="en-US" dirty="0"/>
              <a:t>Apply and enforce permissions!</a:t>
            </a:r>
          </a:p>
          <a:p>
            <a:pPr lvl="1"/>
            <a:r>
              <a:rPr lang="en-US" dirty="0"/>
              <a:t>Delegated permissions must not exceed what the signed-in user is allowed to do.</a:t>
            </a:r>
          </a:p>
        </p:txBody>
      </p:sp>
    </p:spTree>
    <p:extLst>
      <p:ext uri="{BB962C8B-B14F-4D97-AF65-F5344CB8AC3E}">
        <p14:creationId xmlns:p14="http://schemas.microsoft.com/office/powerpoint/2010/main" val="401771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3955-ABB5-40FF-907C-47972FA984EA}"/>
              </a:ext>
            </a:extLst>
          </p:cNvPr>
          <p:cNvSpPr>
            <a:spLocks noGrp="1"/>
          </p:cNvSpPr>
          <p:nvPr>
            <p:ph type="title"/>
          </p:nvPr>
        </p:nvSpPr>
        <p:spPr/>
        <p:txBody>
          <a:bodyPr/>
          <a:lstStyle/>
          <a:p>
            <a:r>
              <a:rPr lang="en-US"/>
              <a:t>Expose the API</a:t>
            </a:r>
          </a:p>
        </p:txBody>
      </p:sp>
      <p:sp>
        <p:nvSpPr>
          <p:cNvPr id="3" name="Content Placeholder 2">
            <a:extLst>
              <a:ext uri="{FF2B5EF4-FFF2-40B4-BE49-F238E27FC236}">
                <a16:creationId xmlns:a16="http://schemas.microsoft.com/office/drawing/2014/main" id="{4AA095A2-901F-4BBF-818F-C1A9755D805F}"/>
              </a:ext>
            </a:extLst>
          </p:cNvPr>
          <p:cNvSpPr>
            <a:spLocks noGrp="1"/>
          </p:cNvSpPr>
          <p:nvPr>
            <p:ph idx="1"/>
          </p:nvPr>
        </p:nvSpPr>
        <p:spPr>
          <a:xfrm>
            <a:off x="584200" y="1435503"/>
            <a:ext cx="11018520" cy="4965297"/>
          </a:xfrm>
        </p:spPr>
        <p:txBody>
          <a:bodyPr>
            <a:noAutofit/>
          </a:bodyPr>
          <a:lstStyle/>
          <a:p>
            <a:r>
              <a:rPr lang="en-US" dirty="0"/>
              <a:t>Web APIs don't need to register a redirect URI </a:t>
            </a:r>
          </a:p>
          <a:p>
            <a:pPr lvl="1"/>
            <a:r>
              <a:rPr lang="en-US" dirty="0"/>
              <a:t>No user is interactively signed in</a:t>
            </a:r>
          </a:p>
          <a:p>
            <a:r>
              <a:rPr lang="en-US" dirty="0"/>
              <a:t>In the app registration, define:</a:t>
            </a:r>
          </a:p>
          <a:p>
            <a:pPr lvl="1"/>
            <a:r>
              <a:rPr lang="en-US" dirty="0"/>
              <a:t>The Application ID URI</a:t>
            </a:r>
          </a:p>
          <a:p>
            <a:pPr lvl="2"/>
            <a:r>
              <a:rPr lang="en-US" dirty="0"/>
              <a:t>api://{clientId}</a:t>
            </a:r>
          </a:p>
          <a:p>
            <a:pPr lvl="2"/>
            <a:r>
              <a:rPr lang="en-US" dirty="0"/>
              <a:t>https://API.yourdomain.com – Must be unique, must use a configured publisher domain</a:t>
            </a:r>
          </a:p>
          <a:p>
            <a:pPr lvl="1"/>
            <a:r>
              <a:rPr lang="en-US" dirty="0"/>
              <a:t>One or more scopes (delegated permissions)</a:t>
            </a:r>
          </a:p>
          <a:p>
            <a:pPr lvl="1"/>
            <a:r>
              <a:rPr lang="en-US" dirty="0"/>
              <a:t>One or more app roles (application permissions)</a:t>
            </a:r>
          </a:p>
        </p:txBody>
      </p:sp>
    </p:spTree>
    <p:extLst>
      <p:ext uri="{BB962C8B-B14F-4D97-AF65-F5344CB8AC3E}">
        <p14:creationId xmlns:p14="http://schemas.microsoft.com/office/powerpoint/2010/main" val="1195338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A76336-929B-425E-8954-2782B50FFC87}"/>
              </a:ext>
            </a:extLst>
          </p:cNvPr>
          <p:cNvSpPr>
            <a:spLocks noGrp="1"/>
          </p:cNvSpPr>
          <p:nvPr>
            <p:ph type="title"/>
          </p:nvPr>
        </p:nvSpPr>
        <p:spPr>
          <a:xfrm>
            <a:off x="585216" y="2534625"/>
            <a:ext cx="9144000" cy="997196"/>
          </a:xfrm>
        </p:spPr>
        <p:txBody>
          <a:bodyPr/>
          <a:lstStyle/>
          <a:p>
            <a:r>
              <a:rPr lang="en-US"/>
              <a:t>Demo</a:t>
            </a:r>
            <a:br>
              <a:rPr lang="en-US"/>
            </a:br>
            <a:r>
              <a:rPr lang="en-US"/>
              <a:t>Let’s look at the portal…</a:t>
            </a:r>
          </a:p>
        </p:txBody>
      </p:sp>
      <p:sp>
        <p:nvSpPr>
          <p:cNvPr id="2" name="Text Placeholder 1">
            <a:extLst>
              <a:ext uri="{FF2B5EF4-FFF2-40B4-BE49-F238E27FC236}">
                <a16:creationId xmlns:a16="http://schemas.microsoft.com/office/drawing/2014/main" id="{06202F79-E8A1-4EE8-95A0-163F7608A29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0496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9723-D6DE-4E1D-BC74-13F71B4A2C01}"/>
              </a:ext>
            </a:extLst>
          </p:cNvPr>
          <p:cNvSpPr>
            <a:spLocks noGrp="1"/>
          </p:cNvSpPr>
          <p:nvPr>
            <p:ph type="title"/>
          </p:nvPr>
        </p:nvSpPr>
        <p:spPr/>
        <p:txBody>
          <a:bodyPr/>
          <a:lstStyle/>
          <a:p>
            <a:r>
              <a:rPr lang="en-US"/>
              <a:t>Validating access tokens</a:t>
            </a:r>
          </a:p>
        </p:txBody>
      </p:sp>
      <p:sp>
        <p:nvSpPr>
          <p:cNvPr id="3" name="Text Placeholder 2">
            <a:extLst>
              <a:ext uri="{FF2B5EF4-FFF2-40B4-BE49-F238E27FC236}">
                <a16:creationId xmlns:a16="http://schemas.microsoft.com/office/drawing/2014/main" id="{43790F89-3676-4F24-BED1-7BA79ECF2592}"/>
              </a:ext>
            </a:extLst>
          </p:cNvPr>
          <p:cNvSpPr>
            <a:spLocks noGrp="1"/>
          </p:cNvSpPr>
          <p:nvPr>
            <p:ph idx="1"/>
          </p:nvPr>
        </p:nvSpPr>
        <p:spPr>
          <a:xfrm>
            <a:off x="838200" y="1825625"/>
            <a:ext cx="9172074" cy="4351338"/>
          </a:xfrm>
        </p:spPr>
        <p:txBody>
          <a:bodyPr>
            <a:normAutofit fontScale="92500"/>
          </a:bodyPr>
          <a:lstStyle/>
          <a:p>
            <a:r>
              <a:rPr lang="en-US"/>
              <a:t>Use a library for signature verification and JWT decoding.</a:t>
            </a:r>
          </a:p>
          <a:p>
            <a:pPr lvl="1"/>
            <a:r>
              <a:rPr lang="en-US"/>
              <a:t>Attempting to implement this yourself is a security risk.</a:t>
            </a:r>
          </a:p>
          <a:p>
            <a:pPr lvl="1"/>
            <a:endParaRPr lang="en-US"/>
          </a:p>
          <a:p>
            <a:r>
              <a:rPr lang="en-US"/>
              <a:t>General guidelines</a:t>
            </a:r>
          </a:p>
          <a:p>
            <a:pPr lvl="1"/>
            <a:r>
              <a:rPr lang="en-US"/>
              <a:t>The audience (</a:t>
            </a:r>
            <a:r>
              <a:rPr lang="en-US" err="1"/>
              <a:t>aud</a:t>
            </a:r>
            <a:r>
              <a:rPr lang="en-US"/>
              <a:t>) must identify the service reading the token</a:t>
            </a:r>
          </a:p>
          <a:p>
            <a:pPr lvl="1"/>
            <a:r>
              <a:rPr lang="en-US"/>
              <a:t>The issuer (</a:t>
            </a:r>
            <a:r>
              <a:rPr lang="en-US" err="1"/>
              <a:t>iss</a:t>
            </a:r>
            <a:r>
              <a:rPr lang="en-US"/>
              <a:t>) must be the trusted issuer (e.g. an Azure AD tenant).</a:t>
            </a:r>
          </a:p>
          <a:p>
            <a:pPr lvl="1"/>
            <a:r>
              <a:rPr lang="en-US"/>
              <a:t>The token must be valid (</a:t>
            </a:r>
            <a:r>
              <a:rPr lang="en-US" err="1"/>
              <a:t>nbf</a:t>
            </a:r>
            <a:r>
              <a:rPr lang="en-US"/>
              <a:t> &lt; now) and not expired (exp &gt; now).</a:t>
            </a:r>
          </a:p>
          <a:p>
            <a:pPr lvl="1"/>
            <a:r>
              <a:rPr lang="en-US"/>
              <a:t>Do </a:t>
            </a:r>
            <a:r>
              <a:rPr lang="en-US" i="1"/>
              <a:t>not</a:t>
            </a:r>
            <a:r>
              <a:rPr lang="en-US"/>
              <a:t> accept the “none” signature algorithm.</a:t>
            </a:r>
          </a:p>
          <a:p>
            <a:pPr lvl="2"/>
            <a:endParaRPr lang="en-US"/>
          </a:p>
          <a:p>
            <a:r>
              <a:rPr lang="en-US"/>
              <a:t>More details in the documentation</a:t>
            </a:r>
          </a:p>
          <a:p>
            <a:pPr lvl="1"/>
            <a:r>
              <a:rPr lang="en-US">
                <a:hlinkClick r:id="rId3"/>
              </a:rPr>
              <a:t>https://docs.microsoft.com/azure/active-directory/develop/v2-id-and-access-tokens</a:t>
            </a:r>
            <a:endParaRPr lang="en-US"/>
          </a:p>
        </p:txBody>
      </p:sp>
      <p:grpSp>
        <p:nvGrpSpPr>
          <p:cNvPr id="8" name="Group 7">
            <a:extLst>
              <a:ext uri="{FF2B5EF4-FFF2-40B4-BE49-F238E27FC236}">
                <a16:creationId xmlns:a16="http://schemas.microsoft.com/office/drawing/2014/main" id="{CB8347FA-934A-4855-BD03-59F8077128DE}"/>
              </a:ext>
            </a:extLst>
          </p:cNvPr>
          <p:cNvGrpSpPr/>
          <p:nvPr/>
        </p:nvGrpSpPr>
        <p:grpSpPr>
          <a:xfrm>
            <a:off x="10549234" y="239429"/>
            <a:ext cx="1474764" cy="1661610"/>
            <a:chOff x="10501425" y="239429"/>
            <a:chExt cx="1474764" cy="1661610"/>
          </a:xfrm>
        </p:grpSpPr>
        <p:sp>
          <p:nvSpPr>
            <p:cNvPr id="4" name="TextBox 3">
              <a:extLst>
                <a:ext uri="{FF2B5EF4-FFF2-40B4-BE49-F238E27FC236}">
                  <a16:creationId xmlns:a16="http://schemas.microsoft.com/office/drawing/2014/main" id="{A73A867D-C425-4845-9254-B2AD2546047E}"/>
                </a:ext>
                <a:ext uri="{C183D7F6-B498-43B3-948B-1728B52AA6E4}">
                  <adec:decorative xmlns:adec="http://schemas.microsoft.com/office/drawing/2017/decorative" val="1"/>
                </a:ext>
              </a:extLst>
            </p:cNvPr>
            <p:cNvSpPr txBox="1"/>
            <p:nvPr/>
          </p:nvSpPr>
          <p:spPr>
            <a:xfrm>
              <a:off x="10501425" y="1357942"/>
              <a:ext cx="1474764" cy="543097"/>
            </a:xfrm>
            <a:prstGeom prst="rect">
              <a:avLst/>
            </a:prstGeom>
            <a:noFill/>
          </p:spPr>
          <p:txBody>
            <a:bodyPr wrap="none" lIns="0" tIns="0" rIns="0" bIns="0" rtlCol="0">
              <a:spAutoFit/>
            </a:bodyPr>
            <a:lstStyle/>
            <a:p>
              <a:pPr algn="ctr" defTabSz="914168">
                <a:lnSpc>
                  <a:spcPct val="90000"/>
                </a:lnSpc>
                <a:spcAft>
                  <a:spcPts val="588"/>
                </a:spcAft>
                <a:defRPr/>
              </a:pPr>
              <a:r>
                <a:rPr lang="en-US" sz="1961">
                  <a:latin typeface="Segoe UI Semibold"/>
                </a:rPr>
                <a:t>Microsoft</a:t>
              </a:r>
              <a:br>
                <a:rPr lang="en-US" sz="1961">
                  <a:latin typeface="Segoe UI Semibold"/>
                </a:rPr>
              </a:br>
              <a:r>
                <a:rPr lang="en-US" sz="1961">
                  <a:latin typeface="Segoe UI Semibold"/>
                </a:rPr>
                <a:t>Identity Web</a:t>
              </a:r>
            </a:p>
          </p:txBody>
        </p:sp>
        <p:sp>
          <p:nvSpPr>
            <p:cNvPr id="5" name="Freeform: Shape 4">
              <a:extLst>
                <a:ext uri="{FF2B5EF4-FFF2-40B4-BE49-F238E27FC236}">
                  <a16:creationId xmlns:a16="http://schemas.microsoft.com/office/drawing/2014/main" id="{CB5BFA93-E089-4BD0-B1F9-742E8C6B23C3}"/>
                </a:ext>
                <a:ext uri="{C183D7F6-B498-43B3-948B-1728B52AA6E4}">
                  <adec:decorative xmlns:adec="http://schemas.microsoft.com/office/drawing/2017/decorative" val="1"/>
                </a:ext>
              </a:extLst>
            </p:cNvPr>
            <p:cNvSpPr/>
            <p:nvPr/>
          </p:nvSpPr>
          <p:spPr bwMode="auto">
            <a:xfrm>
              <a:off x="10727149" y="239429"/>
              <a:ext cx="1023316" cy="1023318"/>
            </a:xfrm>
            <a:custGeom>
              <a:avLst/>
              <a:gdLst>
                <a:gd name="connsiteX0" fmla="*/ 497421 w 1313665"/>
                <a:gd name="connsiteY0" fmla="*/ 21738 h 1313666"/>
                <a:gd name="connsiteX1" fmla="*/ 10881 w 1313665"/>
                <a:gd name="connsiteY1" fmla="*/ 548886 h 1313666"/>
                <a:gd name="connsiteX2" fmla="*/ 13344 w 1313665"/>
                <a:gd name="connsiteY2" fmla="*/ 524458 h 1313666"/>
                <a:gd name="connsiteX3" fmla="*/ 401163 w 1313665"/>
                <a:gd name="connsiteY3" fmla="*/ 51617 h 1313666"/>
                <a:gd name="connsiteX4" fmla="*/ 656833 w 1313665"/>
                <a:gd name="connsiteY4" fmla="*/ 0 h 1313666"/>
                <a:gd name="connsiteX5" fmla="*/ 789208 w 1313665"/>
                <a:gd name="connsiteY5" fmla="*/ 13345 h 1313666"/>
                <a:gd name="connsiteX6" fmla="*/ 800881 w 1313665"/>
                <a:gd name="connsiteY6" fmla="*/ 16969 h 1313666"/>
                <a:gd name="connsiteX7" fmla="*/ 800881 w 1313665"/>
                <a:gd name="connsiteY7" fmla="*/ 16969 h 1313666"/>
                <a:gd name="connsiteX8" fmla="*/ 912501 w 1313665"/>
                <a:gd name="connsiteY8" fmla="*/ 51617 h 1313666"/>
                <a:gd name="connsiteX9" fmla="*/ 1313665 w 1313665"/>
                <a:gd name="connsiteY9" fmla="*/ 656833 h 1313666"/>
                <a:gd name="connsiteX10" fmla="*/ 656832 w 1313665"/>
                <a:gd name="connsiteY10" fmla="*/ 1313666 h 1313666"/>
                <a:gd name="connsiteX11" fmla="*/ 51616 w 1313665"/>
                <a:gd name="connsiteY11" fmla="*/ 912502 h 1313666"/>
                <a:gd name="connsiteX12" fmla="*/ 32166 w 1313665"/>
                <a:gd name="connsiteY12" fmla="*/ 849844 h 1313666"/>
                <a:gd name="connsiteX13" fmla="*/ 32167 w 1313665"/>
                <a:gd name="connsiteY13" fmla="*/ 849843 h 1313666"/>
                <a:gd name="connsiteX14" fmla="*/ 13345 w 1313665"/>
                <a:gd name="connsiteY14" fmla="*/ 789208 h 1313666"/>
                <a:gd name="connsiteX15" fmla="*/ 0 w 1313665"/>
                <a:gd name="connsiteY15" fmla="*/ 656833 h 1313666"/>
                <a:gd name="connsiteX16" fmla="*/ 10882 w 1313665"/>
                <a:gd name="connsiteY16" fmla="*/ 548886 h 1313666"/>
                <a:gd name="connsiteX17" fmla="*/ 497422 w 1313665"/>
                <a:gd name="connsiteY17" fmla="*/ 21738 h 1313666"/>
                <a:gd name="connsiteX18" fmla="*/ 524458 w 1313665"/>
                <a:gd name="connsiteY18" fmla="*/ 13345 h 1313666"/>
                <a:gd name="connsiteX19" fmla="*/ 656833 w 1313665"/>
                <a:gd name="connsiteY19" fmla="*/ 0 h 131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13665" h="1313666">
                  <a:moveTo>
                    <a:pt x="497421" y="21738"/>
                  </a:moveTo>
                  <a:lnTo>
                    <a:pt x="10881" y="548886"/>
                  </a:lnTo>
                  <a:lnTo>
                    <a:pt x="13344" y="524458"/>
                  </a:lnTo>
                  <a:cubicBezTo>
                    <a:pt x="57092" y="310667"/>
                    <a:pt x="204707" y="134711"/>
                    <a:pt x="401163" y="51617"/>
                  </a:cubicBezTo>
                  <a:close/>
                  <a:moveTo>
                    <a:pt x="656833" y="0"/>
                  </a:moveTo>
                  <a:cubicBezTo>
                    <a:pt x="702178" y="0"/>
                    <a:pt x="746450" y="4595"/>
                    <a:pt x="789208" y="13345"/>
                  </a:cubicBezTo>
                  <a:lnTo>
                    <a:pt x="800881" y="16969"/>
                  </a:lnTo>
                  <a:lnTo>
                    <a:pt x="800881" y="16969"/>
                  </a:lnTo>
                  <a:lnTo>
                    <a:pt x="912501" y="51617"/>
                  </a:lnTo>
                  <a:cubicBezTo>
                    <a:pt x="1148248" y="151330"/>
                    <a:pt x="1313665" y="384764"/>
                    <a:pt x="1313665" y="656833"/>
                  </a:cubicBezTo>
                  <a:cubicBezTo>
                    <a:pt x="1313665" y="1019592"/>
                    <a:pt x="1019591" y="1313666"/>
                    <a:pt x="656832" y="1313666"/>
                  </a:cubicBezTo>
                  <a:cubicBezTo>
                    <a:pt x="384763" y="1313666"/>
                    <a:pt x="151329" y="1148250"/>
                    <a:pt x="51616" y="912502"/>
                  </a:cubicBezTo>
                  <a:lnTo>
                    <a:pt x="32166" y="849844"/>
                  </a:lnTo>
                  <a:lnTo>
                    <a:pt x="32167" y="849843"/>
                  </a:lnTo>
                  <a:lnTo>
                    <a:pt x="13345" y="789208"/>
                  </a:lnTo>
                  <a:cubicBezTo>
                    <a:pt x="4595" y="746450"/>
                    <a:pt x="0" y="702178"/>
                    <a:pt x="0" y="656833"/>
                  </a:cubicBezTo>
                  <a:lnTo>
                    <a:pt x="10882" y="548886"/>
                  </a:lnTo>
                  <a:lnTo>
                    <a:pt x="497422" y="21738"/>
                  </a:lnTo>
                  <a:lnTo>
                    <a:pt x="524458" y="13345"/>
                  </a:lnTo>
                  <a:cubicBezTo>
                    <a:pt x="567216" y="4595"/>
                    <a:pt x="611488" y="0"/>
                    <a:pt x="656833" y="0"/>
                  </a:cubicBezTo>
                  <a:close/>
                </a:path>
              </a:pathLst>
            </a:custGeom>
            <a:solidFill>
              <a:schemeClr val="bg1"/>
            </a:solidFill>
            <a:ln w="10795" cap="flat" cmpd="sng" algn="ctr">
              <a:noFill/>
              <a:prstDash val="solid"/>
            </a:ln>
            <a:effectLst>
              <a:outerShdw blurRad="254000" dist="50800" dir="2700000" algn="tl" rotWithShape="0">
                <a:prstClr val="black">
                  <a:alpha val="25000"/>
                </a:prstClr>
              </a:outerShdw>
            </a:effectLst>
          </p:spPr>
          <p:txBody>
            <a:bodyPr vert="horz" wrap="square" lIns="0" tIns="53747" rIns="0" bIns="53747" numCol="1" rtlCol="0" anchor="ctr" anchorCtr="0" compatLnSpc="1">
              <a:prstTxWarp prst="textNoShape">
                <a:avLst/>
              </a:prstTxWarp>
            </a:bodyPr>
            <a:lstStyle/>
            <a:p>
              <a:pPr algn="ctr" defTabSz="1074317" fontAlgn="base">
                <a:spcBef>
                  <a:spcPct val="0"/>
                </a:spcBef>
                <a:spcAft>
                  <a:spcPct val="0"/>
                </a:spcAft>
              </a:pPr>
              <a:endParaRPr lang="en-US" sz="2307" kern="0">
                <a:solidFill>
                  <a:srgbClr val="3C3C41"/>
                </a:solidFill>
                <a:latin typeface="Segoe UI Semilight"/>
              </a:endParaRPr>
            </a:p>
          </p:txBody>
        </p:sp>
        <p:pic>
          <p:nvPicPr>
            <p:cNvPr id="6" name="Picture 5" descr="Microsoft&#10;Identity Web&#10;">
              <a:extLst>
                <a:ext uri="{FF2B5EF4-FFF2-40B4-BE49-F238E27FC236}">
                  <a16:creationId xmlns:a16="http://schemas.microsoft.com/office/drawing/2014/main" id="{A04B4123-3F4E-4D02-A6A3-6C79B810DE7B}"/>
                </a:ext>
              </a:extLst>
            </p:cNvPr>
            <p:cNvPicPr>
              <a:picLocks noChangeAspect="1"/>
            </p:cNvPicPr>
            <p:nvPr/>
          </p:nvPicPr>
          <p:blipFill>
            <a:blip r:embed="rId4">
              <a:clrChange>
                <a:clrFrom>
                  <a:srgbClr val="FFFFFF"/>
                </a:clrFrom>
                <a:clrTo>
                  <a:srgbClr val="FFFFFF">
                    <a:alpha val="0"/>
                  </a:srgbClr>
                </a:clrTo>
              </a:clrChange>
              <a:biLevel thresh="75000"/>
            </a:blip>
            <a:stretch>
              <a:fillRect/>
            </a:stretch>
          </p:blipFill>
          <p:spPr>
            <a:xfrm>
              <a:off x="10883958" y="365125"/>
              <a:ext cx="749764" cy="771925"/>
            </a:xfrm>
            <a:prstGeom prst="rect">
              <a:avLst/>
            </a:prstGeom>
          </p:spPr>
        </p:pic>
      </p:grpSp>
      <p:grpSp>
        <p:nvGrpSpPr>
          <p:cNvPr id="7" name="Group 6">
            <a:extLst>
              <a:ext uri="{FF2B5EF4-FFF2-40B4-BE49-F238E27FC236}">
                <a16:creationId xmlns:a16="http://schemas.microsoft.com/office/drawing/2014/main" id="{1FDD3F9B-283B-4F2C-95BB-572678E74611}"/>
              </a:ext>
            </a:extLst>
          </p:cNvPr>
          <p:cNvGrpSpPr/>
          <p:nvPr/>
        </p:nvGrpSpPr>
        <p:grpSpPr>
          <a:xfrm>
            <a:off x="10512853" y="2678487"/>
            <a:ext cx="1547526" cy="1525872"/>
            <a:chOff x="10465044" y="2255564"/>
            <a:chExt cx="1547526" cy="1525872"/>
          </a:xfrm>
        </p:grpSpPr>
        <p:pic>
          <p:nvPicPr>
            <p:cNvPr id="1026" name="Picture 2" descr="See the source image">
              <a:extLst>
                <a:ext uri="{FF2B5EF4-FFF2-40B4-BE49-F238E27FC236}">
                  <a16:creationId xmlns:a16="http://schemas.microsoft.com/office/drawing/2014/main" id="{F5E34DB0-CC2A-4557-80A1-12429AA140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5044" y="3120100"/>
              <a:ext cx="1547526" cy="66133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ee the source image">
              <a:extLst>
                <a:ext uri="{FF2B5EF4-FFF2-40B4-BE49-F238E27FC236}">
                  <a16:creationId xmlns:a16="http://schemas.microsoft.com/office/drawing/2014/main" id="{FBFD77E1-1B1C-4C10-81F8-AC8E3E123B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9713" y="2255564"/>
              <a:ext cx="1378254" cy="8645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F1150C55-9712-4FEA-836A-D1EE7B3EC490}"/>
              </a:ext>
            </a:extLst>
          </p:cNvPr>
          <p:cNvGrpSpPr/>
          <p:nvPr/>
        </p:nvGrpSpPr>
        <p:grpSpPr>
          <a:xfrm>
            <a:off x="10552260" y="4981806"/>
            <a:ext cx="1468713" cy="1608232"/>
            <a:chOff x="10619443" y="4981806"/>
            <a:chExt cx="1468713" cy="1608232"/>
          </a:xfrm>
        </p:grpSpPr>
        <p:pic>
          <p:nvPicPr>
            <p:cNvPr id="3074" name="Picture 2" descr="See the source image">
              <a:extLst>
                <a:ext uri="{FF2B5EF4-FFF2-40B4-BE49-F238E27FC236}">
                  <a16:creationId xmlns:a16="http://schemas.microsoft.com/office/drawing/2014/main" id="{20BBB471-BE1B-4C74-9AE3-BF24E56D8B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19443" y="5763887"/>
              <a:ext cx="1468713" cy="82615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See the source image">
              <a:extLst>
                <a:ext uri="{FF2B5EF4-FFF2-40B4-BE49-F238E27FC236}">
                  <a16:creationId xmlns:a16="http://schemas.microsoft.com/office/drawing/2014/main" id="{F8D097EE-ED9E-4992-A760-8BC5160070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2798" y="4981806"/>
              <a:ext cx="1382004" cy="103650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72728415"/>
      </p:ext>
    </p:extLst>
  </p:cSld>
  <p:clrMapOvr>
    <a:masterClrMapping/>
  </p:clrMapOvr>
</p:sld>
</file>

<file path=ppt/theme/theme1.xml><?xml version="1.0" encoding="utf-8"?>
<a:theme xmlns:a="http://schemas.openxmlformats.org/drawingml/2006/main" name="White Template">
  <a:themeElements>
    <a:clrScheme name="ST_Blue on White/Lt Gray">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mplate Starter Blue - April 2019.potx" id="{E0B8D684-B527-4878-B904-C1EC5025E6F1}" vid="{2ADA5319-A5E8-46E4-9069-6102E6C778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2.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3.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4.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5.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6.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7.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Template Starter Blue - April 2019</Template>
  <TotalTime>0</TotalTime>
  <Words>6712</Words>
  <Application>Microsoft Office PowerPoint</Application>
  <PresentationFormat>Widescreen</PresentationFormat>
  <Paragraphs>1025</Paragraphs>
  <Slides>121</Slides>
  <Notes>70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121</vt:i4>
      </vt:variant>
    </vt:vector>
  </HeadingPairs>
  <TitlesOfParts>
    <vt:vector size="131" baseType="lpstr">
      <vt:lpstr>Arial</vt:lpstr>
      <vt:lpstr>Calibri</vt:lpstr>
      <vt:lpstr>Consolas</vt:lpstr>
      <vt:lpstr>Georgia</vt:lpstr>
      <vt:lpstr>Segoe UI</vt:lpstr>
      <vt:lpstr>Segoe UI Light</vt:lpstr>
      <vt:lpstr>Segoe UI Semibold</vt:lpstr>
      <vt:lpstr>Segoe UI Semilight</vt:lpstr>
      <vt:lpstr>Wingdings</vt:lpstr>
      <vt:lpstr>White Template</vt:lpstr>
      <vt:lpstr>Line of Business (LOB) apps for IT Pros</vt:lpstr>
      <vt:lpstr>Before we get started</vt:lpstr>
      <vt:lpstr>Agenda</vt:lpstr>
      <vt:lpstr>Microsoft identity platform overview</vt:lpstr>
      <vt:lpstr>What Microsoft Identity does</vt:lpstr>
      <vt:lpstr>Conditional Access + Identity Protection</vt:lpstr>
      <vt:lpstr>How does an LOB app become more secure?</vt:lpstr>
      <vt:lpstr>What Microsoft identity platform does for developers</vt:lpstr>
      <vt:lpstr>Cloud Identity Provider</vt:lpstr>
      <vt:lpstr>Microsoft Authentication Libraries (MSAL) </vt:lpstr>
      <vt:lpstr>Fast and simple integration Authentication libraries</vt:lpstr>
      <vt:lpstr>Azure Active Directory Authentication Library</vt:lpstr>
      <vt:lpstr>Microsoft identity platform summary</vt:lpstr>
      <vt:lpstr>Questions?</vt:lpstr>
      <vt:lpstr>Adding Authentication to an App</vt:lpstr>
      <vt:lpstr>App Registration: App Trusts Microsoft identity platform</vt:lpstr>
      <vt:lpstr>App Registration: Who can register an app</vt:lpstr>
      <vt:lpstr>App Registration: Azure AD roles </vt:lpstr>
      <vt:lpstr>App Registration: Support account types?</vt:lpstr>
      <vt:lpstr>“Accounts in this organizational directory only”</vt:lpstr>
      <vt:lpstr>Service Principal: Registering the app is not enough</vt:lpstr>
      <vt:lpstr>“Accounts in any organizational directory”</vt:lpstr>
      <vt:lpstr>“Accounts in any organizational directory”</vt:lpstr>
      <vt:lpstr>Demo Let’s go to the Azure AD Portal… </vt:lpstr>
      <vt:lpstr>Supported Identities</vt:lpstr>
      <vt:lpstr>Multitenant App vs External Identities (aka B2B)  </vt:lpstr>
      <vt:lpstr>Multitenant App vs External Identities (aka B2B)</vt:lpstr>
      <vt:lpstr>Azure AD for partners and customers</vt:lpstr>
      <vt:lpstr>Questions?</vt:lpstr>
      <vt:lpstr>Modern Authentication Foundation</vt:lpstr>
      <vt:lpstr>Identity for “Legacy” Web Applications </vt:lpstr>
      <vt:lpstr>A Bit Better… Enter the Token</vt:lpstr>
      <vt:lpstr>Basic “Modern” Application</vt:lpstr>
      <vt:lpstr>Apps asks Microsoft identity for tokens</vt:lpstr>
      <vt:lpstr>The core of Single Sign On</vt:lpstr>
      <vt:lpstr>App receives an id_token</vt:lpstr>
      <vt:lpstr>App receives an id_token</vt:lpstr>
      <vt:lpstr>App receives an access token</vt:lpstr>
      <vt:lpstr>App receives an access token</vt:lpstr>
      <vt:lpstr>App has an authenticated user and a token to call API</vt:lpstr>
      <vt:lpstr>Call the API</vt:lpstr>
      <vt:lpstr>Call the API</vt:lpstr>
      <vt:lpstr>Golden Rules for Tokens</vt:lpstr>
      <vt:lpstr>Basics of Modern Authentication summary</vt:lpstr>
      <vt:lpstr>Questions?</vt:lpstr>
      <vt:lpstr>Token Customization</vt:lpstr>
      <vt:lpstr>Why customize?</vt:lpstr>
      <vt:lpstr>Claims Mapping vs Optional Claims</vt:lpstr>
      <vt:lpstr>What can you customize?</vt:lpstr>
      <vt:lpstr>Demo adding Optional Claims</vt:lpstr>
      <vt:lpstr>Using groups for authorization</vt:lpstr>
      <vt:lpstr>Demo  Enterprise App Users and Groups</vt:lpstr>
      <vt:lpstr>Security Groups</vt:lpstr>
      <vt:lpstr>Demo  Configure Group Claim</vt:lpstr>
      <vt:lpstr>Groups overage</vt:lpstr>
      <vt:lpstr>App Roles for Users and Groups</vt:lpstr>
      <vt:lpstr>App Roles</vt:lpstr>
      <vt:lpstr>Demo App Roles assigned to Users</vt:lpstr>
      <vt:lpstr>Questions?</vt:lpstr>
      <vt:lpstr>Modern Authorization Foundation</vt:lpstr>
      <vt:lpstr>Before we get started</vt:lpstr>
      <vt:lpstr>Authorization</vt:lpstr>
      <vt:lpstr>APIs often have many operations</vt:lpstr>
      <vt:lpstr>Types of permissions</vt:lpstr>
      <vt:lpstr>Delegated permissions</vt:lpstr>
      <vt:lpstr>Demo Declaring delegated permissions </vt:lpstr>
      <vt:lpstr>Applications using permissions</vt:lpstr>
      <vt:lpstr>Dynamic consent:  Permissions requested inside the code</vt:lpstr>
      <vt:lpstr>Incremental consent:  Permissions requested as the user needs them</vt:lpstr>
      <vt:lpstr>Static user consent:  Permissions declared upfront by admin or app owner</vt:lpstr>
      <vt:lpstr>Delegated Permissions Scenarios</vt:lpstr>
      <vt:lpstr>Application permissions</vt:lpstr>
      <vt:lpstr>Demo Declaring application permissions </vt:lpstr>
      <vt:lpstr>Application Permissions</vt:lpstr>
      <vt:lpstr>Application Permissions Scenarios</vt:lpstr>
      <vt:lpstr>Least Privilege</vt:lpstr>
      <vt:lpstr>Least privilege</vt:lpstr>
      <vt:lpstr>Microsoft Graph API reference permissions tables </vt:lpstr>
      <vt:lpstr>Graph Explorer permissions tools</vt:lpstr>
      <vt:lpstr>Best practices for least privilege</vt:lpstr>
      <vt:lpstr>How does Microsoft use Permissions?</vt:lpstr>
      <vt:lpstr>Microsoft Graph Permission Names</vt:lpstr>
      <vt:lpstr>Microsoft Graph User Permissions (Examples)</vt:lpstr>
      <vt:lpstr>More User Permissions…</vt:lpstr>
      <vt:lpstr>Admin Consent Required?</vt:lpstr>
      <vt:lpstr>User Consent vs. Admin Consent</vt:lpstr>
      <vt:lpstr>Example: Cactus API</vt:lpstr>
      <vt:lpstr>Example: Cactus Catalog A client of Cactus API </vt:lpstr>
      <vt:lpstr>Example: Cactus Catalog A client of Cactus API </vt:lpstr>
      <vt:lpstr>Example: Cactus Catalog A client of Cactus API </vt:lpstr>
      <vt:lpstr>Example: Cactus Catalog A client of Cactus API </vt:lpstr>
      <vt:lpstr>Example: Cactus Catalog A client of Cactus API </vt:lpstr>
      <vt:lpstr>Questions?</vt:lpstr>
      <vt:lpstr>Protecting an API</vt:lpstr>
      <vt:lpstr>Securing web APIs with Microsoft identity</vt:lpstr>
      <vt:lpstr>Protecting an API with Azure AD</vt:lpstr>
      <vt:lpstr>Expose the API</vt:lpstr>
      <vt:lpstr>Demo Let’s look at the portal…</vt:lpstr>
      <vt:lpstr>Validating access tokens</vt:lpstr>
      <vt:lpstr>What happens when one API needs to call another API?</vt:lpstr>
      <vt:lpstr>API calling another API</vt:lpstr>
      <vt:lpstr>App has an authenticated user and a token to call API</vt:lpstr>
      <vt:lpstr>Call the API</vt:lpstr>
      <vt:lpstr>Call the API</vt:lpstr>
      <vt:lpstr>Call the API</vt:lpstr>
      <vt:lpstr>Call the API</vt:lpstr>
      <vt:lpstr>Call the API</vt:lpstr>
      <vt:lpstr>Call the API</vt:lpstr>
      <vt:lpstr>Call the API</vt:lpstr>
      <vt:lpstr>Call the API</vt:lpstr>
      <vt:lpstr>Call the API</vt:lpstr>
      <vt:lpstr>Call the API</vt:lpstr>
      <vt:lpstr>Call the API</vt:lpstr>
      <vt:lpstr>Questions?</vt:lpstr>
      <vt:lpstr>Application Permissions</vt:lpstr>
      <vt:lpstr>Application Permissions</vt:lpstr>
      <vt:lpstr>Demo Application Permission</vt:lpstr>
      <vt:lpstr>Questions?</vt:lpstr>
      <vt:lpstr>References</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2021-05-27T22:26:09Z</dcterms:created>
  <dcterms:modified xsi:type="dcterms:W3CDTF">2021-05-27T22:33:52Z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2021-05-27T22:33:52Z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aa681082-1765-4854-810b-db277a3c9e98</vt:lpwstr>
  </property>
  <property fmtid="{D5CDD505-2E9C-101B-9397-08002B2CF9AE}" pid="8" name="MSIP_Label_f42aa342-8706-4288-bd11-ebb85995028c_ContentBits">
    <vt:lpwstr>0</vt:lpwstr>
  </property>
</Properties>
</file>