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416" r:id="rId2"/>
    <p:sldId id="417" r:id="rId3"/>
    <p:sldId id="418" r:id="rId4"/>
    <p:sldId id="419" r:id="rId5"/>
    <p:sldId id="420" r:id="rId6"/>
    <p:sldId id="421" r:id="rId7"/>
    <p:sldId id="422" r:id="rId8"/>
    <p:sldId id="400" r:id="rId9"/>
    <p:sldId id="401" r:id="rId10"/>
    <p:sldId id="402" r:id="rId11"/>
    <p:sldId id="405" r:id="rId12"/>
    <p:sldId id="407" r:id="rId13"/>
    <p:sldId id="424" r:id="rId14"/>
  </p:sldIdLst>
  <p:sldSz cx="9144000" cy="6858000" type="screen4x3"/>
  <p:notesSz cx="6851650" cy="9174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64" autoAdjust="0"/>
  </p:normalViewPr>
  <p:slideViewPr>
    <p:cSldViewPr>
      <p:cViewPr varScale="1">
        <p:scale>
          <a:sx n="67" d="100"/>
          <a:sy n="67" d="100"/>
        </p:scale>
        <p:origin x="-1248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1438" y="0"/>
            <a:ext cx="29686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7388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57688"/>
            <a:ext cx="5480050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13788"/>
            <a:ext cx="29686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1438" y="8713788"/>
            <a:ext cx="29686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1D80CCF-2042-4218-A21F-57DC022C3B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710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950A780-0EFC-4579-89CF-21B2E3DAA216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D2D4ECA-BA3A-4B07-8C7B-F7EA9E1FAABC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934BD2B-CBD2-4F97-80E2-A34DD57F2804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B89FCC5-1D77-4B17-B0AB-ACB3577908D0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2BD5847-B062-4679-98B5-49EC66338CFD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E402838-275C-4376-A2D4-B11D6443B554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9483F-4225-4AB1-B4BB-DEF73F76C2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08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D13D8-871F-4EED-B906-E41424E8E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17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0A44D-00A7-4B80-9F95-B80DFA502D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75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CFAF3-87CE-4C71-9456-C2C4CC7D75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5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523C5-D62A-467C-9371-4E2851FBA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52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85D26-F98D-4982-B43D-71507EA7B6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57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CFA76-5DBF-45F9-9D75-354A1EF1B2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33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AD8D8-42B2-4531-A83B-80680C4BB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21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AB800-5132-4A0C-9AAF-141CF3F107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92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765E0-70A2-41EB-83D4-5E7CCD0FC5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54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8FBC5-A170-4EA1-BE66-2924866EC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63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9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9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27D4417-20A9-4810-A6A6-10D066771F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</a:t>
            </a:r>
            <a:r>
              <a:rPr lang="en-US" alt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a while loop to create the following vector:</a:t>
            </a:r>
          </a:p>
          <a:p>
            <a:r>
              <a:rPr lang="en-US" dirty="0" smtClean="0"/>
              <a:t>a </a:t>
            </a:r>
            <a:r>
              <a:rPr lang="en-US" dirty="0"/>
              <a:t>= [0</a:t>
            </a:r>
            <a:r>
              <a:rPr lang="en-US" dirty="0" smtClean="0"/>
              <a:t>, 10, 60, 30, 40, 150 </a:t>
            </a:r>
            <a:r>
              <a:rPr lang="en-US" dirty="0"/>
              <a:t>... ]</a:t>
            </a:r>
          </a:p>
          <a:p>
            <a:r>
              <a:rPr lang="en-US" dirty="0" smtClean="0"/>
              <a:t>Have </a:t>
            </a:r>
            <a:r>
              <a:rPr lang="en-US" dirty="0"/>
              <a:t>it exit the loop when the largest number of a is greater than 200.</a:t>
            </a:r>
          </a:p>
          <a:p>
            <a:r>
              <a:rPr lang="en-US" dirty="0" smtClean="0"/>
              <a:t>Use </a:t>
            </a:r>
            <a:r>
              <a:rPr lang="en-US" dirty="0"/>
              <a:t>a continue statement to prevent a from becoming [</a:t>
            </a:r>
            <a:r>
              <a:rPr lang="en-US" dirty="0" smtClean="0"/>
              <a:t>0, 30, 60, </a:t>
            </a:r>
            <a:r>
              <a:rPr lang="en-US" dirty="0"/>
              <a:t>90 ...]</a:t>
            </a:r>
          </a:p>
        </p:txBody>
      </p:sp>
    </p:spTree>
    <p:extLst>
      <p:ext uri="{BB962C8B-B14F-4D97-AF65-F5344CB8AC3E}">
        <p14:creationId xmlns:p14="http://schemas.microsoft.com/office/powerpoint/2010/main" val="39103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What can you do with an open file?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get first line of text: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TRY: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11" charset="-128"/>
              </a:rPr>
              <a:t>firstline = </a:t>
            </a:r>
            <a:r>
              <a:rPr lang="en-US" altLang="en-US" smtClean="0">
                <a:solidFill>
                  <a:srgbClr val="FF0000"/>
                </a:solidFill>
                <a:ea typeface="ＭＳ Ｐゴシック" pitchFamily="-111" charset="-128"/>
              </a:rPr>
              <a:t>fgetl(fid)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 smtClean="0">
                <a:ea typeface="ＭＳ Ｐゴシック" pitchFamily="-111" charset="-128"/>
              </a:rPr>
              <a:t>%don’t suppress output</a:t>
            </a:r>
            <a:r>
              <a:rPr lang="en-US" altLang="en-US" smtClean="0">
                <a:ea typeface="ＭＳ Ｐゴシック" pitchFamily="-111" charset="-128"/>
              </a:rPr>
              <a:t>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mtClean="0">
              <a:ea typeface="ＭＳ Ｐゴシック" pitchFamily="-111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11" charset="-128"/>
              </a:rPr>
              <a:t>Run the command again.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11" charset="-128"/>
              </a:rPr>
              <a:t>Run the command again.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11" charset="-128"/>
              </a:rPr>
              <a:t>Run the command again. What’s going on?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>
              <a:ea typeface="ＭＳ Ｐゴシック" pitchFamily="-111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ea typeface="ＭＳ Ｐゴシック" pitchFamily="-111" charset="-128"/>
              </a:rPr>
              <a:t>	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791200" y="3505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 bldLvl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At the end…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of files, there is an end of file character, which we test with:</a:t>
            </a:r>
          </a:p>
          <a:p>
            <a:pPr lvl="1" eaLnBrk="1" hangingPunct="1"/>
            <a:r>
              <a:rPr lang="en-US" altLang="en-US" smtClean="0">
                <a:solidFill>
                  <a:srgbClr val="FF0000"/>
                </a:solidFill>
                <a:ea typeface="ＭＳ Ｐゴシック" pitchFamily="-111" charset="-128"/>
              </a:rPr>
              <a:t>feof(fid) </a:t>
            </a:r>
            <a:r>
              <a:rPr lang="en-US" altLang="en-US" smtClean="0">
                <a:ea typeface="ＭＳ Ｐゴシック" pitchFamily="-111" charset="-128"/>
              </a:rPr>
              <a:t>: 0 while not end of file</a:t>
            </a:r>
          </a:p>
          <a:p>
            <a:pPr lvl="4" eaLnBrk="1" hangingPunct="1">
              <a:buFontTx/>
              <a:buNone/>
            </a:pPr>
            <a:r>
              <a:rPr lang="en-US" altLang="en-US" sz="2800" smtClean="0">
                <a:ea typeface="ＭＳ Ｐゴシック" pitchFamily="-111" charset="-128"/>
              </a:rPr>
              <a:t>		   1 once it is found.</a:t>
            </a:r>
          </a:p>
          <a:p>
            <a:pPr lvl="4" eaLnBrk="1" hangingPunct="1">
              <a:buFontTx/>
              <a:buNone/>
            </a:pPr>
            <a:endParaRPr lang="en-US" altLang="en-US" smtClean="0">
              <a:ea typeface="ＭＳ Ｐゴシック" pitchFamily="-111" charset="-128"/>
            </a:endParaRPr>
          </a:p>
          <a:p>
            <a:pPr eaLnBrk="1" hangingPunct="1"/>
            <a:endParaRPr lang="en-US" altLang="en-US" smtClean="0"/>
          </a:p>
          <a:p>
            <a:pPr lvl="1" eaLnBrk="1" hangingPunct="1"/>
            <a:endParaRPr lang="en-US" altLang="en-US" smtClean="0">
              <a:ea typeface="ＭＳ Ｐゴシック" pitchFamily="-111" charset="-128"/>
            </a:endParaRP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ea typeface="ＭＳ Ｐゴシック" pitchFamily="-111" charset="-128"/>
              </a:rPr>
              <a:t>	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791200" y="3505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 bldLvl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Example: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fid = </a:t>
            </a:r>
            <a:r>
              <a:rPr lang="en-US" altLang="en-US" dirty="0" err="1" smtClean="0"/>
              <a:t>fopen</a:t>
            </a:r>
            <a:r>
              <a:rPr lang="en-US" altLang="en-US" dirty="0" smtClean="0"/>
              <a:t>(‘goldilocks.txt’);</a:t>
            </a:r>
          </a:p>
          <a:p>
            <a:pPr eaLnBrk="1" hangingPunct="1"/>
            <a:r>
              <a:rPr lang="en-US" altLang="en-US" dirty="0" smtClean="0"/>
              <a:t>while </a:t>
            </a:r>
            <a:r>
              <a:rPr lang="en-US" altLang="en-US" dirty="0" err="1" smtClean="0"/>
              <a:t>feof</a:t>
            </a:r>
            <a:r>
              <a:rPr lang="en-US" altLang="en-US" dirty="0" smtClean="0"/>
              <a:t>(fid) ==0</a:t>
            </a:r>
          </a:p>
          <a:p>
            <a:pPr lvl="1" eaLnBrk="1" hangingPunct="1">
              <a:buFontTx/>
              <a:buNone/>
            </a:pPr>
            <a:r>
              <a:rPr lang="en-US" altLang="en-US" sz="3200" dirty="0" smtClean="0">
                <a:ea typeface="ＭＳ Ｐゴシック" pitchFamily="-111" charset="-128"/>
              </a:rPr>
              <a:t>	newline = </a:t>
            </a:r>
            <a:r>
              <a:rPr lang="en-US" altLang="en-US" sz="3200" dirty="0" err="1" smtClean="0">
                <a:ea typeface="ＭＳ Ｐゴシック" pitchFamily="-111" charset="-128"/>
              </a:rPr>
              <a:t>fgetl</a:t>
            </a:r>
            <a:r>
              <a:rPr lang="en-US" altLang="en-US" sz="3200" dirty="0" smtClean="0">
                <a:ea typeface="ＭＳ Ｐゴシック" pitchFamily="-111" charset="-128"/>
              </a:rPr>
              <a:t>(fid)</a:t>
            </a:r>
          </a:p>
          <a:p>
            <a:pPr lvl="1" eaLnBrk="1" hangingPunct="1">
              <a:buFontTx/>
              <a:buNone/>
            </a:pPr>
            <a:r>
              <a:rPr lang="en-US" altLang="en-US" sz="3200" dirty="0" smtClean="0">
                <a:ea typeface="ＭＳ Ｐゴシック" pitchFamily="-111" charset="-128"/>
              </a:rPr>
              <a:t>end</a:t>
            </a:r>
          </a:p>
          <a:p>
            <a:pPr lvl="1" eaLnBrk="1" hangingPunct="1">
              <a:buFontTx/>
              <a:buNone/>
            </a:pPr>
            <a:r>
              <a:rPr lang="en-US" altLang="en-US" sz="3200" dirty="0" err="1" smtClean="0">
                <a:ea typeface="ＭＳ Ｐゴシック" pitchFamily="-111" charset="-128"/>
              </a:rPr>
              <a:t>fclose</a:t>
            </a:r>
            <a:r>
              <a:rPr lang="en-US" altLang="en-US" sz="3200" dirty="0" smtClean="0">
                <a:ea typeface="ＭＳ Ｐゴシック" pitchFamily="-111" charset="-128"/>
              </a:rPr>
              <a:t>(fid);</a:t>
            </a:r>
          </a:p>
          <a:p>
            <a:pPr lvl="4" eaLnBrk="1" hangingPunct="1">
              <a:buFontTx/>
              <a:buNone/>
            </a:pPr>
            <a:endParaRPr lang="en-US" altLang="en-US" dirty="0" smtClean="0">
              <a:ea typeface="ＭＳ Ｐゴシック" pitchFamily="-111" charset="-128"/>
            </a:endParaRPr>
          </a:p>
          <a:p>
            <a:pPr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>
              <a:ea typeface="ＭＳ Ｐゴシック" pitchFamily="-111" charset="-128"/>
            </a:endParaRPr>
          </a:p>
          <a:p>
            <a:pPr lvl="1" eaLnBrk="1" hangingPunct="1">
              <a:buFontTx/>
              <a:buNone/>
            </a:pPr>
            <a:r>
              <a:rPr lang="en-US" altLang="en-US" sz="1800" b="1" dirty="0" smtClean="0">
                <a:ea typeface="ＭＳ Ｐゴシック" pitchFamily="-111" charset="-128"/>
              </a:rPr>
              <a:t>	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791200" y="3505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 bldLvl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FPRINTF: weird. 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fprintf</a:t>
            </a:r>
            <a:r>
              <a:rPr lang="en-US" altLang="en-US" dirty="0" smtClean="0"/>
              <a:t> allows us to write to a file.</a:t>
            </a:r>
          </a:p>
          <a:p>
            <a:pPr eaLnBrk="1" hangingPunct="1"/>
            <a:r>
              <a:rPr lang="en-US" altLang="en-US" dirty="0" err="1" smtClean="0">
                <a:solidFill>
                  <a:srgbClr val="FF0000"/>
                </a:solidFill>
              </a:rPr>
              <a:t>fprintf</a:t>
            </a:r>
            <a:r>
              <a:rPr lang="en-US" altLang="en-US" dirty="0" smtClean="0">
                <a:solidFill>
                  <a:srgbClr val="FF0000"/>
                </a:solidFill>
              </a:rPr>
              <a:t>(</a:t>
            </a:r>
            <a:r>
              <a:rPr lang="en-US" altLang="en-US" dirty="0" err="1" smtClean="0">
                <a:solidFill>
                  <a:srgbClr val="FF0000"/>
                </a:solidFill>
              </a:rPr>
              <a:t>fileID</a:t>
            </a:r>
            <a:r>
              <a:rPr lang="en-US" altLang="en-US" dirty="0" smtClean="0">
                <a:solidFill>
                  <a:srgbClr val="FF0000"/>
                </a:solidFill>
              </a:rPr>
              <a:t>, PRINTING FORMAT, variable)</a:t>
            </a:r>
            <a:r>
              <a:rPr lang="en-US" altLang="en-US" dirty="0" smtClean="0"/>
              <a:t>. </a:t>
            </a:r>
            <a:endParaRPr lang="en-US" altLang="en-US" dirty="0" smtClean="0">
              <a:ea typeface="ＭＳ Ｐゴシック" pitchFamily="-111" charset="-128"/>
            </a:endParaRPr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The 'printing format' is where you manage your CURSOR.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Leads to lines like:</a:t>
            </a:r>
          </a:p>
          <a:p>
            <a:pPr eaLnBrk="1" hangingPunct="1">
              <a:buFontTx/>
              <a:buNone/>
            </a:pPr>
            <a:endParaRPr lang="en-US" altLang="en-US" sz="2000" dirty="0" smtClean="0"/>
          </a:p>
          <a:p>
            <a:pPr eaLnBrk="1" hangingPunct="1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newfile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'%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s',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stufftowrite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 dirty="0"/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Here, %s specifies the type of thing being written (in this case a string).</a:t>
            </a:r>
          </a:p>
          <a:p>
            <a:pPr eaLnBrk="1" hangingPunct="1">
              <a:buFontTx/>
              <a:buNone/>
            </a:pPr>
            <a:endParaRPr lang="en-US" altLang="en-US" sz="2000" dirty="0" smtClean="0"/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A bit too much to get into here, but something to look up if you ever need to write to a text file.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791200" y="3505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56997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 bldLvl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1;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max(a) &lt;= 200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[a  count*10];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count = count+1;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mod(count,3)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continue;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a(end) = 3*a(end);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60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Create a function, </a:t>
            </a:r>
            <a:r>
              <a:rPr lang="en-US" sz="2800" dirty="0" err="1" smtClean="0"/>
              <a:t>medpractice.m</a:t>
            </a:r>
            <a:r>
              <a:rPr lang="en-US" sz="2800" dirty="0" smtClean="0"/>
              <a:t>, that finds the median of a vector without using the built in median(). In other words, return the middle element if the vector has an odd number of elements, or return the average of the middle 2 if it has an even number.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275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done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medpractice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mod(length(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2)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done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(round(length(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)/2));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first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)/2);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second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)/2 + 1);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done =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first+second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)/2;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2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</a:t>
            </a:r>
            <a:r>
              <a:rPr lang="en-US" dirty="0" err="1" smtClean="0"/>
              <a:t>medpractice.m</a:t>
            </a:r>
            <a:r>
              <a:rPr lang="en-US" dirty="0" smtClean="0"/>
              <a:t> into a new function </a:t>
            </a:r>
            <a:r>
              <a:rPr lang="en-US" dirty="0" err="1" smtClean="0"/>
              <a:t>swiss.m</a:t>
            </a:r>
            <a:r>
              <a:rPr lang="en-US" dirty="0"/>
              <a:t> </a:t>
            </a:r>
            <a:r>
              <a:rPr lang="en-US" dirty="0" smtClean="0"/>
              <a:t> that can calculate either the mean, median, or mode of the vector. Which is calculated should be determined by a 2</a:t>
            </a:r>
            <a:r>
              <a:rPr lang="en-US" baseline="30000" dirty="0" smtClean="0"/>
              <a:t>nd</a:t>
            </a:r>
            <a:r>
              <a:rPr lang="en-US" dirty="0" smtClean="0"/>
              <a:t> argument, choice. </a:t>
            </a:r>
          </a:p>
          <a:p>
            <a:endParaRPr lang="en-US" dirty="0"/>
          </a:p>
          <a:p>
            <a:r>
              <a:rPr lang="en-US" sz="2800" dirty="0" smtClean="0"/>
              <a:t>Mode may be slightly tricky, and require using unique()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286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050" dirty="0" smtClean="0"/>
              <a:t>function done = </a:t>
            </a:r>
            <a:r>
              <a:rPr lang="en-US" sz="1050" dirty="0" err="1" smtClean="0"/>
              <a:t>swiss</a:t>
            </a:r>
            <a:r>
              <a:rPr lang="en-US" sz="1050" dirty="0" smtClean="0"/>
              <a:t>(</a:t>
            </a:r>
            <a:r>
              <a:rPr lang="en-US" sz="1050" dirty="0" err="1" smtClean="0"/>
              <a:t>vect</a:t>
            </a:r>
            <a:r>
              <a:rPr lang="en-US" sz="1050" dirty="0" smtClean="0"/>
              <a:t>, choice)</a:t>
            </a:r>
          </a:p>
          <a:p>
            <a:pPr marL="0" indent="0">
              <a:buNone/>
            </a:pPr>
            <a:r>
              <a:rPr lang="en-US" sz="1050" dirty="0" smtClean="0"/>
              <a:t>switch choice</a:t>
            </a:r>
          </a:p>
          <a:p>
            <a:pPr marL="0" indent="0">
              <a:buNone/>
            </a:pPr>
            <a:r>
              <a:rPr lang="en-US" sz="1050" dirty="0" smtClean="0"/>
              <a:t>    case 1 %Mean</a:t>
            </a:r>
          </a:p>
          <a:p>
            <a:pPr marL="0" indent="0">
              <a:buNone/>
            </a:pPr>
            <a:r>
              <a:rPr lang="en-US" sz="1050" dirty="0" smtClean="0"/>
              <a:t>        done = sum(</a:t>
            </a:r>
            <a:r>
              <a:rPr lang="en-US" sz="1050" dirty="0" err="1" smtClean="0"/>
              <a:t>vect</a:t>
            </a:r>
            <a:r>
              <a:rPr lang="en-US" sz="1050" dirty="0" smtClean="0"/>
              <a:t>)/length(</a:t>
            </a:r>
            <a:r>
              <a:rPr lang="en-US" sz="1050" dirty="0" err="1" smtClean="0"/>
              <a:t>vect</a:t>
            </a:r>
            <a:r>
              <a:rPr lang="en-US" sz="1050" dirty="0" smtClean="0"/>
              <a:t>);</a:t>
            </a:r>
          </a:p>
          <a:p>
            <a:pPr marL="0" indent="0">
              <a:buNone/>
            </a:pPr>
            <a:r>
              <a:rPr lang="en-US" sz="1050" dirty="0" smtClean="0"/>
              <a:t>    case 2 %Median</a:t>
            </a:r>
          </a:p>
          <a:p>
            <a:pPr marL="0" indent="0">
              <a:buNone/>
            </a:pPr>
            <a:r>
              <a:rPr lang="en-US" sz="1050" dirty="0" smtClean="0"/>
              <a:t>        if mod(length(</a:t>
            </a:r>
            <a:r>
              <a:rPr lang="en-US" sz="1050" dirty="0" err="1" smtClean="0"/>
              <a:t>vect</a:t>
            </a:r>
            <a:r>
              <a:rPr lang="en-US" sz="1050" dirty="0" smtClean="0"/>
              <a:t>), 2)</a:t>
            </a:r>
          </a:p>
          <a:p>
            <a:pPr marL="0" indent="0">
              <a:buNone/>
            </a:pPr>
            <a:r>
              <a:rPr lang="en-US" sz="1050" dirty="0" smtClean="0"/>
              <a:t>            done = </a:t>
            </a:r>
            <a:r>
              <a:rPr lang="en-US" sz="1050" dirty="0" err="1" smtClean="0"/>
              <a:t>vect</a:t>
            </a:r>
            <a:r>
              <a:rPr lang="en-US" sz="1050" dirty="0" smtClean="0"/>
              <a:t>(round(length(</a:t>
            </a:r>
            <a:r>
              <a:rPr lang="en-US" sz="1050" dirty="0" err="1" smtClean="0"/>
              <a:t>vect</a:t>
            </a:r>
            <a:r>
              <a:rPr lang="en-US" sz="1050" dirty="0" smtClean="0"/>
              <a:t>)/2));</a:t>
            </a:r>
          </a:p>
          <a:p>
            <a:pPr marL="0" indent="0">
              <a:buNone/>
            </a:pPr>
            <a:r>
              <a:rPr lang="en-US" sz="1050" dirty="0" smtClean="0"/>
              <a:t>        else</a:t>
            </a:r>
          </a:p>
          <a:p>
            <a:pPr marL="0" indent="0">
              <a:buNone/>
            </a:pPr>
            <a:r>
              <a:rPr lang="en-US" sz="1050" dirty="0" smtClean="0"/>
              <a:t>            first = </a:t>
            </a:r>
            <a:r>
              <a:rPr lang="en-US" sz="1050" dirty="0" err="1" smtClean="0"/>
              <a:t>vect</a:t>
            </a:r>
            <a:r>
              <a:rPr lang="en-US" sz="1050" dirty="0" smtClean="0"/>
              <a:t>(length(</a:t>
            </a:r>
            <a:r>
              <a:rPr lang="en-US" sz="1050" dirty="0" err="1" smtClean="0"/>
              <a:t>vect</a:t>
            </a:r>
            <a:r>
              <a:rPr lang="en-US" sz="1050" dirty="0" smtClean="0"/>
              <a:t>)/2);</a:t>
            </a:r>
          </a:p>
          <a:p>
            <a:pPr marL="0" indent="0">
              <a:buNone/>
            </a:pPr>
            <a:r>
              <a:rPr lang="en-US" sz="1050" dirty="0" smtClean="0"/>
              <a:t>            second = </a:t>
            </a:r>
            <a:r>
              <a:rPr lang="en-US" sz="1050" dirty="0" err="1" smtClean="0"/>
              <a:t>vect</a:t>
            </a:r>
            <a:r>
              <a:rPr lang="en-US" sz="1050" dirty="0" smtClean="0"/>
              <a:t>(length(</a:t>
            </a:r>
            <a:r>
              <a:rPr lang="en-US" sz="1050" dirty="0" err="1" smtClean="0"/>
              <a:t>vect</a:t>
            </a:r>
            <a:r>
              <a:rPr lang="en-US" sz="1050" dirty="0" smtClean="0"/>
              <a:t>)/2 + 1);</a:t>
            </a:r>
          </a:p>
          <a:p>
            <a:pPr marL="0" indent="0">
              <a:buNone/>
            </a:pPr>
            <a:r>
              <a:rPr lang="en-US" sz="1050" dirty="0" smtClean="0"/>
              <a:t>            done = (</a:t>
            </a:r>
            <a:r>
              <a:rPr lang="en-US" sz="1050" dirty="0" err="1" smtClean="0"/>
              <a:t>first+second</a:t>
            </a:r>
            <a:r>
              <a:rPr lang="en-US" sz="1050" dirty="0" smtClean="0"/>
              <a:t>)/2;</a:t>
            </a:r>
          </a:p>
          <a:p>
            <a:pPr marL="0" indent="0">
              <a:buNone/>
            </a:pPr>
            <a:r>
              <a:rPr lang="en-US" sz="1050" dirty="0" smtClean="0"/>
              <a:t>        end</a:t>
            </a:r>
          </a:p>
          <a:p>
            <a:pPr marL="0" indent="0">
              <a:buNone/>
            </a:pPr>
            <a:r>
              <a:rPr lang="en-US" sz="1050" dirty="0" smtClean="0"/>
              <a:t>    case 3 %Mode</a:t>
            </a:r>
          </a:p>
          <a:p>
            <a:pPr marL="0" indent="0">
              <a:buNone/>
            </a:pPr>
            <a:r>
              <a:rPr lang="en-US" sz="1050" dirty="0" smtClean="0"/>
              <a:t>        </a:t>
            </a:r>
            <a:r>
              <a:rPr lang="en-US" sz="1050" dirty="0" err="1" smtClean="0"/>
              <a:t>uniq</a:t>
            </a:r>
            <a:r>
              <a:rPr lang="en-US" sz="1050" dirty="0" smtClean="0"/>
              <a:t> = unique(</a:t>
            </a:r>
            <a:r>
              <a:rPr lang="en-US" sz="1050" dirty="0" err="1" smtClean="0"/>
              <a:t>vect</a:t>
            </a:r>
            <a:r>
              <a:rPr lang="en-US" sz="1050" dirty="0" smtClean="0"/>
              <a:t>)';</a:t>
            </a:r>
          </a:p>
          <a:p>
            <a:pPr marL="0" indent="0">
              <a:buNone/>
            </a:pPr>
            <a:r>
              <a:rPr lang="en-US" sz="1050" dirty="0" smtClean="0"/>
              <a:t>        </a:t>
            </a:r>
            <a:r>
              <a:rPr lang="en-US" sz="1050" dirty="0" err="1" smtClean="0"/>
              <a:t>uniq</a:t>
            </a:r>
            <a:r>
              <a:rPr lang="en-US" sz="1050" dirty="0" smtClean="0"/>
              <a:t> = [</a:t>
            </a:r>
            <a:r>
              <a:rPr lang="en-US" sz="1050" dirty="0" err="1" smtClean="0"/>
              <a:t>uniq</a:t>
            </a:r>
            <a:r>
              <a:rPr lang="en-US" sz="1050" dirty="0" smtClean="0"/>
              <a:t>, zeros(length(</a:t>
            </a:r>
            <a:r>
              <a:rPr lang="en-US" sz="1050" dirty="0" err="1" smtClean="0"/>
              <a:t>uniq</a:t>
            </a:r>
            <a:r>
              <a:rPr lang="en-US" sz="1050" dirty="0" smtClean="0"/>
              <a:t>), 1)];</a:t>
            </a:r>
          </a:p>
          <a:p>
            <a:pPr marL="0" indent="0">
              <a:buNone/>
            </a:pPr>
            <a:r>
              <a:rPr lang="en-US" sz="1050" dirty="0" smtClean="0"/>
              <a:t>        for n = 1:length(</a:t>
            </a:r>
            <a:r>
              <a:rPr lang="en-US" sz="1050" dirty="0" err="1" smtClean="0"/>
              <a:t>uniq</a:t>
            </a:r>
            <a:r>
              <a:rPr lang="en-US" sz="1050" dirty="0" smtClean="0"/>
              <a:t>)</a:t>
            </a:r>
          </a:p>
          <a:p>
            <a:pPr marL="0" indent="0">
              <a:buNone/>
            </a:pPr>
            <a:r>
              <a:rPr lang="en-US" sz="1050" dirty="0" smtClean="0"/>
              <a:t>            </a:t>
            </a:r>
            <a:r>
              <a:rPr lang="en-US" sz="1050" dirty="0" err="1" smtClean="0"/>
              <a:t>uniq</a:t>
            </a:r>
            <a:r>
              <a:rPr lang="en-US" sz="1050" dirty="0" smtClean="0"/>
              <a:t>(n,2) = sum(</a:t>
            </a:r>
            <a:r>
              <a:rPr lang="en-US" sz="1050" dirty="0" err="1" smtClean="0"/>
              <a:t>vect</a:t>
            </a:r>
            <a:r>
              <a:rPr lang="en-US" sz="1050" dirty="0" smtClean="0"/>
              <a:t> == </a:t>
            </a:r>
            <a:r>
              <a:rPr lang="en-US" sz="1050" dirty="0" err="1" smtClean="0"/>
              <a:t>uniq</a:t>
            </a:r>
            <a:r>
              <a:rPr lang="en-US" sz="1050" dirty="0" smtClean="0"/>
              <a:t>(n,1));</a:t>
            </a:r>
          </a:p>
          <a:p>
            <a:pPr marL="0" indent="0">
              <a:buNone/>
            </a:pPr>
            <a:r>
              <a:rPr lang="en-US" sz="1050" dirty="0" smtClean="0"/>
              <a:t>        end</a:t>
            </a:r>
          </a:p>
          <a:p>
            <a:pPr marL="0" indent="0">
              <a:buNone/>
            </a:pPr>
            <a:r>
              <a:rPr lang="en-US" sz="1050" dirty="0" smtClean="0"/>
              <a:t>        index = find(</a:t>
            </a:r>
            <a:r>
              <a:rPr lang="en-US" sz="1050" dirty="0" err="1" smtClean="0"/>
              <a:t>uniq</a:t>
            </a:r>
            <a:r>
              <a:rPr lang="en-US" sz="1050" dirty="0" smtClean="0"/>
              <a:t>(:,2) == max(</a:t>
            </a:r>
            <a:r>
              <a:rPr lang="en-US" sz="1050" dirty="0" err="1" smtClean="0"/>
              <a:t>uniq</a:t>
            </a:r>
            <a:r>
              <a:rPr lang="en-US" sz="1050" dirty="0" smtClean="0"/>
              <a:t>(:,2)));</a:t>
            </a:r>
          </a:p>
          <a:p>
            <a:pPr marL="0" indent="0">
              <a:buNone/>
            </a:pPr>
            <a:r>
              <a:rPr lang="en-US" sz="1050" dirty="0" smtClean="0"/>
              <a:t>        done = </a:t>
            </a:r>
            <a:r>
              <a:rPr lang="en-US" sz="1050" dirty="0" err="1" smtClean="0"/>
              <a:t>uniq</a:t>
            </a:r>
            <a:r>
              <a:rPr lang="en-US" sz="1050" dirty="0" smtClean="0"/>
              <a:t>(index,1);</a:t>
            </a:r>
          </a:p>
          <a:p>
            <a:pPr marL="0" indent="0">
              <a:buNone/>
            </a:pPr>
            <a:r>
              <a:rPr lang="en-US" sz="1050" dirty="0" smtClean="0"/>
              <a:t>    otherwise</a:t>
            </a:r>
          </a:p>
          <a:p>
            <a:pPr marL="0" indent="0">
              <a:buNone/>
            </a:pPr>
            <a:r>
              <a:rPr lang="en-US" sz="1050" dirty="0" smtClean="0"/>
              <a:t>        error('invalid choice')</a:t>
            </a:r>
          </a:p>
          <a:p>
            <a:pPr marL="0" indent="0">
              <a:buNone/>
            </a:pPr>
            <a:r>
              <a:rPr lang="en-US" sz="1050" dirty="0" smtClean="0"/>
              <a:t>end</a:t>
            </a:r>
          </a:p>
          <a:p>
            <a:pPr marL="0" indent="0">
              <a:buNone/>
            </a:pPr>
            <a:r>
              <a:rPr lang="en-US" sz="1050" dirty="0" smtClean="0"/>
              <a:t>end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7827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times 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below here is what was taught in class </a:t>
            </a:r>
            <a:r>
              <a:rPr lang="en-US" i="1" dirty="0" smtClean="0"/>
              <a:t>before </a:t>
            </a:r>
            <a:r>
              <a:rPr lang="en-US" i="1" dirty="0" err="1" smtClean="0"/>
              <a:t>Matlab</a:t>
            </a:r>
            <a:r>
              <a:rPr lang="en-US" i="1" dirty="0" smtClean="0"/>
              <a:t> introduced tables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It’s less likely to be useful, but does tell you how to read in text directly from something like a .txt file, should you ever need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4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let’s do ‘f’iles… </a:t>
            </a:r>
            <a:br>
              <a:rPr lang="en-US" altLang="en-US" sz="4000" smtClean="0"/>
            </a:br>
            <a:r>
              <a:rPr lang="en-US" altLang="en-US" sz="4000" smtClean="0"/>
              <a:t>(you can do ‘s’ on your own).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files need to be given a file identifier (to keep track of them) and need to be OPENED.</a:t>
            </a:r>
          </a:p>
          <a:p>
            <a:pPr lvl="1" eaLnBrk="1" hangingPunct="1">
              <a:buFont typeface="Wingdings" pitchFamily="-111" charset="2"/>
              <a:buNone/>
            </a:pPr>
            <a:r>
              <a:rPr lang="en-US" altLang="en-US" smtClean="0">
                <a:ea typeface="ＭＳ Ｐゴシック" pitchFamily="-111" charset="-128"/>
              </a:rPr>
              <a:t>&gt; fid = </a:t>
            </a:r>
            <a:r>
              <a:rPr lang="en-US" altLang="en-US" b="1" smtClean="0">
                <a:solidFill>
                  <a:srgbClr val="FF0000"/>
                </a:solidFill>
                <a:ea typeface="ＭＳ Ｐゴシック" pitchFamily="-111" charset="-128"/>
              </a:rPr>
              <a:t>fopen</a:t>
            </a:r>
            <a:r>
              <a:rPr lang="en-US" altLang="en-US" smtClean="0">
                <a:solidFill>
                  <a:srgbClr val="FF0000"/>
                </a:solidFill>
                <a:ea typeface="ＭＳ Ｐゴシック" pitchFamily="-111" charset="-128"/>
              </a:rPr>
              <a:t>(filename)</a:t>
            </a:r>
          </a:p>
          <a:p>
            <a:pPr lvl="1" eaLnBrk="1" hangingPunct="1">
              <a:buFont typeface="Wingdings" pitchFamily="-111" charset="2"/>
              <a:buNone/>
            </a:pPr>
            <a:r>
              <a:rPr lang="en-US" altLang="en-US" smtClean="0">
                <a:ea typeface="ＭＳ Ｐゴシック" pitchFamily="-111" charset="-128"/>
              </a:rPr>
              <a:t> fid is file identifier (1, 2, 3..)</a:t>
            </a:r>
          </a:p>
          <a:p>
            <a:pPr lvl="1" eaLnBrk="1" hangingPunct="1">
              <a:buFont typeface="Wingdings" pitchFamily="-111" charset="2"/>
              <a:buNone/>
            </a:pPr>
            <a:r>
              <a:rPr lang="en-US" altLang="en-US" smtClean="0">
                <a:ea typeface="ＭＳ Ｐゴシック" pitchFamily="-111" charset="-128"/>
              </a:rPr>
              <a:t>	-1 if file not found.</a:t>
            </a:r>
          </a:p>
          <a:p>
            <a:pPr lvl="1" eaLnBrk="1" hangingPunct="1">
              <a:buFont typeface="Wingdings" pitchFamily="-111" charset="2"/>
              <a:buNone/>
            </a:pPr>
            <a:r>
              <a:rPr lang="en-US" altLang="en-US" b="1" smtClean="0">
                <a:ea typeface="ＭＳ Ｐゴシック" pitchFamily="-111" charset="-128"/>
              </a:rPr>
              <a:t>FILE has to be in working directory or in PATH.</a:t>
            </a:r>
          </a:p>
          <a:p>
            <a:pPr lvl="1" eaLnBrk="1" hangingPunct="1">
              <a:buFontTx/>
              <a:buNone/>
            </a:pPr>
            <a:endParaRPr lang="en-US" altLang="en-US" sz="1800" b="1" smtClean="0">
              <a:ea typeface="ＭＳ Ｐゴシック" pitchFamily="-111" charset="-128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791200" y="3505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 bldLvl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Open goldilocks.txt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fid = fopen(‘goldilocks.txt’)</a:t>
            </a:r>
          </a:p>
          <a:p>
            <a:pPr lvl="1" eaLnBrk="1" hangingPunct="1"/>
            <a:r>
              <a:rPr lang="en-US" altLang="en-US" sz="2400" smtClean="0">
                <a:ea typeface="ＭＳ Ｐゴシック" pitchFamily="-111" charset="-128"/>
              </a:rPr>
              <a:t>what happens? </a:t>
            </a:r>
          </a:p>
          <a:p>
            <a:pPr lvl="1" eaLnBrk="1" hangingPunct="1"/>
            <a:r>
              <a:rPr lang="en-US" altLang="en-US" sz="2400" smtClean="0">
                <a:ea typeface="ＭＳ Ｐゴシック" pitchFamily="-111" charset="-128"/>
              </a:rPr>
              <a:t>Note you can call fid whatever you want…</a:t>
            </a:r>
          </a:p>
          <a:p>
            <a:pPr eaLnBrk="1" hangingPunct="1"/>
            <a:r>
              <a:rPr lang="en-US" altLang="en-US" sz="2800" smtClean="0"/>
              <a:t>Close goldilocks.txt:</a:t>
            </a:r>
          </a:p>
          <a:p>
            <a:pPr lvl="1" eaLnBrk="1" hangingPunct="1"/>
            <a:r>
              <a:rPr lang="en-US" altLang="en-US" sz="2400" smtClean="0">
                <a:solidFill>
                  <a:srgbClr val="FF0000"/>
                </a:solidFill>
                <a:ea typeface="ＭＳ Ｐゴシック" pitchFamily="-111" charset="-128"/>
              </a:rPr>
              <a:t>fclose(fid)</a:t>
            </a:r>
            <a:r>
              <a:rPr lang="en-US" altLang="en-US" sz="2400" smtClean="0">
                <a:ea typeface="ＭＳ Ｐゴシック" pitchFamily="-111" charset="-128"/>
              </a:rPr>
              <a:t>	%0 means success.</a:t>
            </a:r>
          </a:p>
          <a:p>
            <a:pPr lvl="1" eaLnBrk="1" hangingPunct="1"/>
            <a:endParaRPr lang="en-US" altLang="en-US" sz="2400" smtClean="0">
              <a:ea typeface="ＭＳ Ｐゴシック" pitchFamily="-111" charset="-128"/>
            </a:endParaRPr>
          </a:p>
          <a:p>
            <a:pPr eaLnBrk="1" hangingPunct="1"/>
            <a:r>
              <a:rPr lang="en-US" altLang="en-US" sz="2800" smtClean="0"/>
              <a:t>OPEN IT AGAIN both in matlab and NOTEPAD.</a:t>
            </a:r>
          </a:p>
          <a:p>
            <a:pPr lvl="1" eaLnBrk="1" hangingPunct="1"/>
            <a:endParaRPr lang="en-US" altLang="en-US" sz="2400" smtClean="0">
              <a:ea typeface="ＭＳ Ｐゴシック" pitchFamily="-111" charset="-128"/>
            </a:endParaRPr>
          </a:p>
          <a:p>
            <a:pPr lvl="1" eaLnBrk="1" hangingPunct="1">
              <a:buFontTx/>
              <a:buNone/>
            </a:pPr>
            <a:r>
              <a:rPr lang="en-US" altLang="en-US" sz="1600" b="1" smtClean="0">
                <a:ea typeface="ＭＳ Ｐゴシック" pitchFamily="-111" charset="-128"/>
              </a:rPr>
              <a:t>	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791200" y="3505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 bldLvl="4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675</Words>
  <Application>Microsoft Office PowerPoint</Application>
  <PresentationFormat>On-screen Show (4:3)</PresentationFormat>
  <Paragraphs>121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Exercise 1</vt:lpstr>
      <vt:lpstr>PowerPoint Presentation</vt:lpstr>
      <vt:lpstr>Exercise 2</vt:lpstr>
      <vt:lpstr>PowerPoint Presentation</vt:lpstr>
      <vt:lpstr>Exercise 2b</vt:lpstr>
      <vt:lpstr>PowerPoint Presentation</vt:lpstr>
      <vt:lpstr>From times past</vt:lpstr>
      <vt:lpstr>let’s do ‘f’iles…  (you can do ‘s’ on your own).</vt:lpstr>
      <vt:lpstr>Open goldilocks.txt</vt:lpstr>
      <vt:lpstr>What can you do with an open file?</vt:lpstr>
      <vt:lpstr>At the end…</vt:lpstr>
      <vt:lpstr>Example:</vt:lpstr>
      <vt:lpstr>FPRINTF: weird. </vt:lpstr>
    </vt:vector>
  </TitlesOfParts>
  <Company>U. of Ill. Psychology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review</dc:title>
  <dc:creator>Alejandro lleras</dc:creator>
  <cp:lastModifiedBy>Michael1</cp:lastModifiedBy>
  <cp:revision>102</cp:revision>
  <dcterms:created xsi:type="dcterms:W3CDTF">2012-09-24T13:09:42Z</dcterms:created>
  <dcterms:modified xsi:type="dcterms:W3CDTF">2016-09-20T18:57:54Z</dcterms:modified>
</cp:coreProperties>
</file>