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
  </p:notesMasterIdLst>
  <p:sldIdLst>
    <p:sldId id="367" r:id="rId2"/>
    <p:sldId id="369" r:id="rId3"/>
    <p:sldId id="373" r:id="rId4"/>
    <p:sldId id="375" r:id="rId5"/>
    <p:sldId id="293" r:id="rId6"/>
    <p:sldId id="366" r:id="rId7"/>
  </p:sldIdLst>
  <p:sldSz cx="9144000" cy="6858000" type="screen4x3"/>
  <p:notesSz cx="6851650" cy="917416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80" autoAdjust="0"/>
  </p:normalViewPr>
  <p:slideViewPr>
    <p:cSldViewPr>
      <p:cViewPr varScale="1">
        <p:scale>
          <a:sx n="58" d="100"/>
          <a:sy n="58" d="100"/>
        </p:scale>
        <p:origin x="100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68625"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4099" name="Rectangle 3"/>
          <p:cNvSpPr>
            <a:spLocks noGrp="1" noChangeArrowheads="1"/>
          </p:cNvSpPr>
          <p:nvPr>
            <p:ph type="dt" idx="1"/>
          </p:nvPr>
        </p:nvSpPr>
        <p:spPr bwMode="auto">
          <a:xfrm>
            <a:off x="3881438" y="0"/>
            <a:ext cx="2968625"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13316" name="Rectangle 4"/>
          <p:cNvSpPr>
            <a:spLocks noRot="1" noChangeArrowheads="1" noTextEdit="1"/>
          </p:cNvSpPr>
          <p:nvPr>
            <p:ph type="sldImg" idx="2"/>
          </p:nvPr>
        </p:nvSpPr>
        <p:spPr bwMode="auto">
          <a:xfrm>
            <a:off x="1131888" y="687388"/>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57688"/>
            <a:ext cx="5480050" cy="412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13788"/>
            <a:ext cx="2968625"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1438" y="8713788"/>
            <a:ext cx="2968625" cy="4587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18A687-028A-4D71-BF16-A125A53572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8A687-028A-4D71-BF16-A125A535724F}" type="slidenum">
              <a:rPr lang="en-US" altLang="en-US" smtClean="0"/>
              <a:pPr/>
              <a:t>3</a:t>
            </a:fld>
            <a:endParaRPr lang="en-US" altLang="en-US"/>
          </a:p>
        </p:txBody>
      </p:sp>
    </p:spTree>
    <p:extLst>
      <p:ext uri="{BB962C8B-B14F-4D97-AF65-F5344CB8AC3E}">
        <p14:creationId xmlns:p14="http://schemas.microsoft.com/office/powerpoint/2010/main" val="309318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fld id="{EDFB348D-5F70-42AB-BFA5-5B33911D9F10}" type="slidenum">
              <a:rPr lang="en-US" altLang="en-US"/>
              <a:pPr eaLnBrk="1" hangingPunct="1">
                <a:spcBef>
                  <a:spcPct val="0"/>
                </a:spcBef>
              </a:pPr>
              <a:t>5</a:t>
            </a:fld>
            <a:endParaRPr lang="en-US" altLang="en-US"/>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1438" y="8713788"/>
            <a:ext cx="29686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pPr>
            <a:fld id="{1B4CB480-4B0F-4C12-856B-6B86E58ADEB0}" type="slidenum">
              <a:rPr lang="en-US" altLang="en-US"/>
              <a:pPr algn="r" eaLnBrk="1" hangingPunct="1">
                <a:spcBef>
                  <a:spcPct val="0"/>
                </a:spcBef>
              </a:pPr>
              <a:t>6</a:t>
            </a:fld>
            <a:endParaRPr lang="en-US" altLang="en-US"/>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C328698-820A-445F-829B-1D3EB4D77F18}" type="slidenum">
              <a:rPr lang="en-US" altLang="en-US"/>
              <a:pPr/>
              <a:t>‹#›</a:t>
            </a:fld>
            <a:endParaRPr lang="en-US" altLang="en-US"/>
          </a:p>
        </p:txBody>
      </p:sp>
    </p:spTree>
    <p:extLst>
      <p:ext uri="{BB962C8B-B14F-4D97-AF65-F5344CB8AC3E}">
        <p14:creationId xmlns:p14="http://schemas.microsoft.com/office/powerpoint/2010/main" val="401913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5EF4A54-958D-437B-BB56-D256BC59F8DB}" type="slidenum">
              <a:rPr lang="en-US" altLang="en-US"/>
              <a:pPr/>
              <a:t>‹#›</a:t>
            </a:fld>
            <a:endParaRPr lang="en-US" altLang="en-US"/>
          </a:p>
        </p:txBody>
      </p:sp>
    </p:spTree>
    <p:extLst>
      <p:ext uri="{BB962C8B-B14F-4D97-AF65-F5344CB8AC3E}">
        <p14:creationId xmlns:p14="http://schemas.microsoft.com/office/powerpoint/2010/main" val="214320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39B8A9C-B29D-46C3-845A-923E3AB6F258}" type="slidenum">
              <a:rPr lang="en-US" altLang="en-US"/>
              <a:pPr/>
              <a:t>‹#›</a:t>
            </a:fld>
            <a:endParaRPr lang="en-US" altLang="en-US"/>
          </a:p>
        </p:txBody>
      </p:sp>
    </p:spTree>
    <p:extLst>
      <p:ext uri="{BB962C8B-B14F-4D97-AF65-F5344CB8AC3E}">
        <p14:creationId xmlns:p14="http://schemas.microsoft.com/office/powerpoint/2010/main" val="131594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3A6FF5-331E-45CD-9C24-2EE5D24AB21E}" type="slidenum">
              <a:rPr lang="en-US" altLang="en-US"/>
              <a:pPr/>
              <a:t>‹#›</a:t>
            </a:fld>
            <a:endParaRPr lang="en-US" altLang="en-US"/>
          </a:p>
        </p:txBody>
      </p:sp>
    </p:spTree>
    <p:extLst>
      <p:ext uri="{BB962C8B-B14F-4D97-AF65-F5344CB8AC3E}">
        <p14:creationId xmlns:p14="http://schemas.microsoft.com/office/powerpoint/2010/main" val="296773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9C48E3-D711-4D17-8791-8828745D3350}" type="slidenum">
              <a:rPr lang="en-US" altLang="en-US"/>
              <a:pPr/>
              <a:t>‹#›</a:t>
            </a:fld>
            <a:endParaRPr lang="en-US" altLang="en-US"/>
          </a:p>
        </p:txBody>
      </p:sp>
    </p:spTree>
    <p:extLst>
      <p:ext uri="{BB962C8B-B14F-4D97-AF65-F5344CB8AC3E}">
        <p14:creationId xmlns:p14="http://schemas.microsoft.com/office/powerpoint/2010/main" val="124193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428E25F-2F1D-42AE-B0A5-CD53029BA720}" type="slidenum">
              <a:rPr lang="en-US" altLang="en-US"/>
              <a:pPr/>
              <a:t>‹#›</a:t>
            </a:fld>
            <a:endParaRPr lang="en-US" altLang="en-US"/>
          </a:p>
        </p:txBody>
      </p:sp>
    </p:spTree>
    <p:extLst>
      <p:ext uri="{BB962C8B-B14F-4D97-AF65-F5344CB8AC3E}">
        <p14:creationId xmlns:p14="http://schemas.microsoft.com/office/powerpoint/2010/main" val="120498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393BFDF-76D1-48E0-A0DB-8D8837E78FA9}" type="slidenum">
              <a:rPr lang="en-US" altLang="en-US"/>
              <a:pPr/>
              <a:t>‹#›</a:t>
            </a:fld>
            <a:endParaRPr lang="en-US" altLang="en-US"/>
          </a:p>
        </p:txBody>
      </p:sp>
    </p:spTree>
    <p:extLst>
      <p:ext uri="{BB962C8B-B14F-4D97-AF65-F5344CB8AC3E}">
        <p14:creationId xmlns:p14="http://schemas.microsoft.com/office/powerpoint/2010/main" val="48607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2E6E0F6-A74C-45FF-A1FA-11751FA9B198}" type="slidenum">
              <a:rPr lang="en-US" altLang="en-US"/>
              <a:pPr/>
              <a:t>‹#›</a:t>
            </a:fld>
            <a:endParaRPr lang="en-US" altLang="en-US"/>
          </a:p>
        </p:txBody>
      </p:sp>
    </p:spTree>
    <p:extLst>
      <p:ext uri="{BB962C8B-B14F-4D97-AF65-F5344CB8AC3E}">
        <p14:creationId xmlns:p14="http://schemas.microsoft.com/office/powerpoint/2010/main" val="7675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A88BFD9-8C64-4481-B2AD-AFA3F39DCC12}" type="slidenum">
              <a:rPr lang="en-US" altLang="en-US"/>
              <a:pPr/>
              <a:t>‹#›</a:t>
            </a:fld>
            <a:endParaRPr lang="en-US" altLang="en-US"/>
          </a:p>
        </p:txBody>
      </p:sp>
    </p:spTree>
    <p:extLst>
      <p:ext uri="{BB962C8B-B14F-4D97-AF65-F5344CB8AC3E}">
        <p14:creationId xmlns:p14="http://schemas.microsoft.com/office/powerpoint/2010/main" val="2615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B8D6EE2-5449-43B0-B888-6FC02DC14EDB}" type="slidenum">
              <a:rPr lang="en-US" altLang="en-US"/>
              <a:pPr/>
              <a:t>‹#›</a:t>
            </a:fld>
            <a:endParaRPr lang="en-US" altLang="en-US"/>
          </a:p>
        </p:txBody>
      </p:sp>
    </p:spTree>
    <p:extLst>
      <p:ext uri="{BB962C8B-B14F-4D97-AF65-F5344CB8AC3E}">
        <p14:creationId xmlns:p14="http://schemas.microsoft.com/office/powerpoint/2010/main" val="24430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518F9A5-C70F-4067-9152-5BC193ED7611}" type="slidenum">
              <a:rPr lang="en-US" altLang="en-US"/>
              <a:pPr/>
              <a:t>‹#›</a:t>
            </a:fld>
            <a:endParaRPr lang="en-US" altLang="en-US"/>
          </a:p>
        </p:txBody>
      </p:sp>
    </p:spTree>
    <p:extLst>
      <p:ext uri="{BB962C8B-B14F-4D97-AF65-F5344CB8AC3E}">
        <p14:creationId xmlns:p14="http://schemas.microsoft.com/office/powerpoint/2010/main" val="59053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30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30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defRPr>
            </a:lvl1pPr>
          </a:lstStyle>
          <a:p>
            <a:pPr>
              <a:defRPr/>
            </a:pPr>
            <a:endParaRPr lang="en-US"/>
          </a:p>
        </p:txBody>
      </p:sp>
      <p:sp>
        <p:nvSpPr>
          <p:cNvPr id="430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mn-ea"/>
              </a:defRPr>
            </a:lvl1pPr>
          </a:lstStyle>
          <a:p>
            <a:pPr>
              <a:defRPr/>
            </a:pPr>
            <a:endParaRPr lang="en-US"/>
          </a:p>
        </p:txBody>
      </p:sp>
      <p:sp>
        <p:nvSpPr>
          <p:cNvPr id="430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3797881-5D55-4088-B215-E1C89B99D16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tmplLst>
          <p:tmpl lvl="1">
            <p:tnLst>
              <p:par>
                <p:cTn presetID="1" presetClass="entr" presetSubtype="0" fill="hold" nodeType="click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3011"/>
                        </p:tgtEl>
                        <p:attrNameLst>
                          <p:attrName>style.visibility</p:attrName>
                        </p:attrNameLst>
                      </p:cBhvr>
                      <p:to>
                        <p:strVal val="visible"/>
                      </p:to>
                    </p:set>
                  </p:childTnLst>
                </p:cTn>
              </p:par>
            </p:tnLst>
          </p:tmpl>
        </p:tmplLst>
      </p:bldP>
    </p:bldLst>
  </p:timing>
  <p:txStyles>
    <p:titleStyle>
      <a:lvl1pPr algn="ctr" rtl="0" eaLnBrk="0" fontAlgn="base" hangingPunct="0">
        <a:spcBef>
          <a:spcPct val="0"/>
        </a:spcBef>
        <a:spcAft>
          <a:spcPct val="0"/>
        </a:spcAft>
        <a:defRPr sz="4400">
          <a:solidFill>
            <a:schemeClr val="tx1"/>
          </a:solidFill>
          <a:latin typeface="+mj-lt"/>
          <a:ea typeface="ＭＳ Ｐゴシック" pitchFamily="-109" charset="-128"/>
          <a:cs typeface="+mj-cs"/>
        </a:defRPr>
      </a:lvl1pPr>
      <a:lvl2pPr algn="ctr" rtl="0" eaLnBrk="0" fontAlgn="base" hangingPunct="0">
        <a:spcBef>
          <a:spcPct val="0"/>
        </a:spcBef>
        <a:spcAft>
          <a:spcPct val="0"/>
        </a:spcAft>
        <a:defRPr sz="4400">
          <a:solidFill>
            <a:schemeClr val="tx1"/>
          </a:solidFill>
          <a:latin typeface="Courier New" pitchFamily="49" charset="0"/>
          <a:ea typeface="ＭＳ Ｐゴシック" pitchFamily="-109" charset="-128"/>
        </a:defRPr>
      </a:lvl2pPr>
      <a:lvl3pPr algn="ctr" rtl="0" eaLnBrk="0" fontAlgn="base" hangingPunct="0">
        <a:spcBef>
          <a:spcPct val="0"/>
        </a:spcBef>
        <a:spcAft>
          <a:spcPct val="0"/>
        </a:spcAft>
        <a:defRPr sz="4400">
          <a:solidFill>
            <a:schemeClr val="tx1"/>
          </a:solidFill>
          <a:latin typeface="Courier New" pitchFamily="49" charset="0"/>
          <a:ea typeface="ＭＳ Ｐゴシック" pitchFamily="-109" charset="-128"/>
        </a:defRPr>
      </a:lvl3pPr>
      <a:lvl4pPr algn="ctr" rtl="0" eaLnBrk="0" fontAlgn="base" hangingPunct="0">
        <a:spcBef>
          <a:spcPct val="0"/>
        </a:spcBef>
        <a:spcAft>
          <a:spcPct val="0"/>
        </a:spcAft>
        <a:defRPr sz="4400">
          <a:solidFill>
            <a:schemeClr val="tx1"/>
          </a:solidFill>
          <a:latin typeface="Courier New" pitchFamily="49" charset="0"/>
          <a:ea typeface="ＭＳ Ｐゴシック" pitchFamily="-109" charset="-128"/>
        </a:defRPr>
      </a:lvl4pPr>
      <a:lvl5pPr algn="ctr" rtl="0" eaLnBrk="0" fontAlgn="base" hangingPunct="0">
        <a:spcBef>
          <a:spcPct val="0"/>
        </a:spcBef>
        <a:spcAft>
          <a:spcPct val="0"/>
        </a:spcAft>
        <a:defRPr sz="4400">
          <a:solidFill>
            <a:schemeClr val="tx1"/>
          </a:solidFill>
          <a:latin typeface="Courier New" pitchFamily="49" charset="0"/>
          <a:ea typeface="ＭＳ Ｐゴシック" pitchFamily="-109" charset="-128"/>
        </a:defRPr>
      </a:lvl5pPr>
      <a:lvl6pPr marL="457200" algn="ctr" rtl="0" fontAlgn="base">
        <a:spcBef>
          <a:spcPct val="0"/>
        </a:spcBef>
        <a:spcAft>
          <a:spcPct val="0"/>
        </a:spcAft>
        <a:defRPr sz="4400">
          <a:solidFill>
            <a:schemeClr val="tx1"/>
          </a:solidFill>
          <a:latin typeface="Courier New" pitchFamily="49" charset="0"/>
        </a:defRPr>
      </a:lvl6pPr>
      <a:lvl7pPr marL="914400" algn="ctr" rtl="0" fontAlgn="base">
        <a:spcBef>
          <a:spcPct val="0"/>
        </a:spcBef>
        <a:spcAft>
          <a:spcPct val="0"/>
        </a:spcAft>
        <a:defRPr sz="4400">
          <a:solidFill>
            <a:schemeClr val="tx1"/>
          </a:solidFill>
          <a:latin typeface="Courier New" pitchFamily="49" charset="0"/>
        </a:defRPr>
      </a:lvl7pPr>
      <a:lvl8pPr marL="1371600" algn="ctr" rtl="0" fontAlgn="base">
        <a:spcBef>
          <a:spcPct val="0"/>
        </a:spcBef>
        <a:spcAft>
          <a:spcPct val="0"/>
        </a:spcAft>
        <a:defRPr sz="4400">
          <a:solidFill>
            <a:schemeClr val="tx1"/>
          </a:solidFill>
          <a:latin typeface="Courier New" pitchFamily="49" charset="0"/>
        </a:defRPr>
      </a:lvl8pPr>
      <a:lvl9pPr marL="1828800" algn="ctr" rtl="0" fontAlgn="base">
        <a:spcBef>
          <a:spcPct val="0"/>
        </a:spcBef>
        <a:spcAft>
          <a:spcPct val="0"/>
        </a:spcAft>
        <a:defRPr sz="4400">
          <a:solidFill>
            <a:schemeClr val="tx1"/>
          </a:solidFill>
          <a:latin typeface="Courier New" pitchFamily="49"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9"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9"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9"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9"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ea typeface="ＭＳ Ｐゴシック" panose="020B0600070205080204" pitchFamily="34" charset="-128"/>
              </a:rPr>
              <a:t>Exercise</a:t>
            </a:r>
          </a:p>
        </p:txBody>
      </p:sp>
      <p:sp>
        <p:nvSpPr>
          <p:cNvPr id="5123" name="Content Placeholder 2"/>
          <p:cNvSpPr>
            <a:spLocks noGrp="1"/>
          </p:cNvSpPr>
          <p:nvPr>
            <p:ph idx="1"/>
          </p:nvPr>
        </p:nvSpPr>
        <p:spPr>
          <a:xfrm>
            <a:off x="457200" y="1600200"/>
            <a:ext cx="8229600" cy="1600200"/>
          </a:xfrm>
        </p:spPr>
        <p:txBody>
          <a:bodyPr/>
          <a:lstStyle/>
          <a:p>
            <a:r>
              <a:rPr lang="en-US" altLang="en-US">
                <a:ea typeface="ＭＳ Ｐゴシック" panose="020B0600070205080204" pitchFamily="34" charset="-128"/>
              </a:rPr>
              <a:t>Create the following figure.</a:t>
            </a:r>
          </a:p>
          <a:p>
            <a:pPr lvl="1"/>
            <a:r>
              <a:rPr lang="en-US" altLang="en-US">
                <a:ea typeface="ＭＳ Ｐゴシック" panose="020B0600070205080204" pitchFamily="34" charset="-128"/>
              </a:rPr>
              <a:t>A 256 by 256 matrix</a:t>
            </a:r>
          </a:p>
          <a:p>
            <a:pPr lvl="1"/>
            <a:r>
              <a:rPr lang="en-US" altLang="en-US">
                <a:ea typeface="ＭＳ Ｐゴシック" panose="020B0600070205080204" pitchFamily="34" charset="-128"/>
              </a:rPr>
              <a:t>Colormap(hsv(256))</a:t>
            </a:r>
          </a:p>
        </p:txBody>
      </p:sp>
      <p:pic>
        <p:nvPicPr>
          <p:cNvPr id="5124" name="Picture 3" descr="exercis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5299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ea typeface="ＭＳ Ｐゴシック" panose="020B0600070205080204" pitchFamily="34" charset="-128"/>
              </a:rPr>
              <a:t>Exercise</a:t>
            </a:r>
          </a:p>
        </p:txBody>
      </p:sp>
      <p:sp>
        <p:nvSpPr>
          <p:cNvPr id="7171" name="Content Placeholder 2"/>
          <p:cNvSpPr>
            <a:spLocks noGrp="1"/>
          </p:cNvSpPr>
          <p:nvPr>
            <p:ph idx="1"/>
          </p:nvPr>
        </p:nvSpPr>
        <p:spPr/>
        <p:txBody>
          <a:bodyPr/>
          <a:lstStyle/>
          <a:p>
            <a:r>
              <a:rPr lang="en-US" altLang="en-US" dirty="0">
                <a:ea typeface="ＭＳ Ｐゴシック" panose="020B0600070205080204" pitchFamily="34" charset="-128"/>
              </a:rPr>
              <a:t>Create the following image:</a:t>
            </a:r>
          </a:p>
          <a:p>
            <a:pPr lvl="1"/>
            <a:r>
              <a:rPr lang="en-US" altLang="en-US" dirty="0">
                <a:ea typeface="ＭＳ Ｐゴシック" panose="020B0600070205080204" pitchFamily="34" charset="-128"/>
              </a:rPr>
              <a:t>256 by 256 matrix</a:t>
            </a:r>
          </a:p>
          <a:p>
            <a:pPr lvl="1"/>
            <a:r>
              <a:rPr lang="en-US" altLang="en-US" dirty="0" err="1">
                <a:ea typeface="ＭＳ Ｐゴシック" panose="020B0600070205080204" pitchFamily="34" charset="-128"/>
              </a:rPr>
              <a:t>Colormap</a:t>
            </a:r>
            <a:r>
              <a:rPr lang="en-US" altLang="en-US" dirty="0">
                <a:ea typeface="ＭＳ Ｐゴシック" panose="020B0600070205080204" pitchFamily="34" charset="-128"/>
              </a:rPr>
              <a:t>(gray(256))</a:t>
            </a:r>
          </a:p>
          <a:p>
            <a:pPr lvl="1"/>
            <a:r>
              <a:rPr lang="en-US" altLang="en-US" dirty="0">
                <a:ea typeface="ＭＳ Ｐゴシック" panose="020B0600070205080204" pitchFamily="34" charset="-128"/>
              </a:rPr>
              <a:t>Every 16 pixels, shifts from black to white</a:t>
            </a:r>
          </a:p>
        </p:txBody>
      </p:sp>
      <p:pic>
        <p:nvPicPr>
          <p:cNvPr id="71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267200"/>
            <a:ext cx="195103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sz="2800" dirty="0"/>
              <a:t>Create the following image:</a:t>
            </a:r>
          </a:p>
          <a:p>
            <a:pPr lvl="1"/>
            <a:r>
              <a:rPr lang="en-US" altLang="en-US" sz="2400" dirty="0">
                <a:ea typeface="ＭＳ Ｐゴシック" panose="020B0600070205080204" pitchFamily="34" charset="-128"/>
              </a:rPr>
              <a:t>256 by 256 matrix</a:t>
            </a:r>
          </a:p>
          <a:p>
            <a:pPr lvl="1"/>
            <a:r>
              <a:rPr lang="en-US" altLang="en-US" sz="2400" dirty="0" err="1">
                <a:ea typeface="ＭＳ Ｐゴシック" panose="020B0600070205080204" pitchFamily="34" charset="-128"/>
              </a:rPr>
              <a:t>Colormap</a:t>
            </a:r>
            <a:r>
              <a:rPr lang="en-US" altLang="en-US" sz="2400" dirty="0">
                <a:ea typeface="ＭＳ Ｐゴシック" panose="020B0600070205080204" pitchFamily="34" charset="-128"/>
              </a:rPr>
              <a:t>(gray(256))</a:t>
            </a:r>
          </a:p>
          <a:p>
            <a:pPr lvl="1"/>
            <a:r>
              <a:rPr lang="en-US" altLang="en-US" sz="2400" dirty="0">
                <a:ea typeface="ＭＳ Ｐゴシック" panose="020B0600070205080204" pitchFamily="34" charset="-128"/>
              </a:rPr>
              <a:t>Every 16 pixels, </a:t>
            </a:r>
            <a:r>
              <a:rPr lang="en-US" altLang="en-US" sz="2400" i="1" dirty="0">
                <a:ea typeface="ＭＳ Ｐゴシック" panose="020B0600070205080204" pitchFamily="34" charset="-128"/>
              </a:rPr>
              <a:t>gradually </a:t>
            </a:r>
            <a:r>
              <a:rPr lang="en-US" altLang="en-US" sz="2400" dirty="0">
                <a:ea typeface="ＭＳ Ｐゴシック" panose="020B0600070205080204" pitchFamily="34" charset="-128"/>
              </a:rPr>
              <a:t>shifts from black to white, then (in the next 16) back to black</a:t>
            </a:r>
          </a:p>
          <a:p>
            <a:pPr lvl="1"/>
            <a:endParaRPr lang="en-US" altLang="en-US" sz="2400" dirty="0">
              <a:ea typeface="ＭＳ Ｐゴシック" panose="020B0600070205080204" pitchFamily="34" charset="-128"/>
            </a:endParaRPr>
          </a:p>
          <a:p>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267200"/>
            <a:ext cx="2438400" cy="2438400"/>
          </a:xfrm>
          <a:prstGeom prst="rect">
            <a:avLst/>
          </a:prstGeom>
        </p:spPr>
      </p:pic>
    </p:spTree>
    <p:extLst>
      <p:ext uri="{BB962C8B-B14F-4D97-AF65-F5344CB8AC3E}">
        <p14:creationId xmlns:p14="http://schemas.microsoft.com/office/powerpoint/2010/main" val="388009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help from the last two, create the image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4038600"/>
            <a:ext cx="2438400" cy="243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800" y="3962400"/>
            <a:ext cx="2438400" cy="2438400"/>
          </a:xfrm>
          <a:prstGeom prst="rect">
            <a:avLst/>
          </a:prstGeom>
        </p:spPr>
      </p:pic>
      <p:pic>
        <p:nvPicPr>
          <p:cNvPr id="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1676400"/>
            <a:ext cx="195103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9906000" y="914400"/>
            <a:ext cx="4758675" cy="369332"/>
          </a:xfrm>
          <a:prstGeom prst="rect">
            <a:avLst/>
          </a:prstGeom>
          <a:noFill/>
        </p:spPr>
        <p:txBody>
          <a:bodyPr wrap="none" rtlCol="0">
            <a:spAutoFit/>
          </a:bodyPr>
          <a:lstStyle/>
          <a:p>
            <a:r>
              <a:rPr lang="en-US" dirty="0"/>
              <a:t>Stuff made while coming up for this exercise.</a:t>
            </a:r>
          </a:p>
        </p:txBody>
      </p:sp>
    </p:spTree>
    <p:extLst>
      <p:ext uri="{BB962C8B-B14F-4D97-AF65-F5344CB8AC3E}">
        <p14:creationId xmlns:p14="http://schemas.microsoft.com/office/powerpoint/2010/main" val="258506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152400"/>
            <a:ext cx="8686800" cy="1143000"/>
          </a:xfrm>
        </p:spPr>
        <p:txBody>
          <a:bodyPr/>
          <a:lstStyle/>
          <a:p>
            <a:pPr eaLnBrk="1" hangingPunct="1"/>
            <a:r>
              <a:rPr lang="en-US" altLang="en-US" sz="4000">
                <a:ea typeface="ＭＳ Ｐゴシック" panose="020B0600070205080204" pitchFamily="34" charset="-128"/>
              </a:rPr>
              <a:t>Homework/in class exercises</a:t>
            </a:r>
          </a:p>
        </p:txBody>
      </p:sp>
      <p:sp>
        <p:nvSpPr>
          <p:cNvPr id="11267" name="Rectangle 3"/>
          <p:cNvSpPr>
            <a:spLocks noGrp="1" noChangeArrowheads="1"/>
          </p:cNvSpPr>
          <p:nvPr>
            <p:ph type="body" idx="1"/>
          </p:nvPr>
        </p:nvSpPr>
        <p:spPr>
          <a:xfrm>
            <a:off x="457200" y="762000"/>
            <a:ext cx="8686800" cy="6096000"/>
          </a:xfrm>
        </p:spPr>
        <p:txBody>
          <a:bodyPr/>
          <a:lstStyle/>
          <a:p>
            <a:pPr eaLnBrk="1" hangingPunct="1">
              <a:lnSpc>
                <a:spcPct val="90000"/>
              </a:lnSpc>
              <a:buFontTx/>
              <a:buNone/>
            </a:pPr>
            <a:r>
              <a:rPr lang="en-US" altLang="en-US" sz="2800">
                <a:ea typeface="ＭＳ Ｐゴシック" panose="020B0600070205080204" pitchFamily="34" charset="-128"/>
              </a:rPr>
              <a:t>1. </a:t>
            </a:r>
            <a:r>
              <a:rPr lang="en-US" altLang="en-US" sz="2800" b="1">
                <a:ea typeface="ＭＳ Ｐゴシック" panose="020B0600070205080204" pitchFamily="34" charset="-128"/>
              </a:rPr>
              <a:t>durernoise.m</a:t>
            </a:r>
            <a:r>
              <a:rPr lang="en-US" altLang="en-US" sz="2800">
                <a:ea typeface="ＭＳ Ｐゴシック" panose="020B0600070205080204" pitchFamily="34" charset="-128"/>
              </a:rPr>
              <a:t> Create a program that creates 5 different versions of the durer image with increasing levels of noise, using the same grayscale(256) CLUT, all in one single image (BMP)</a:t>
            </a:r>
          </a:p>
          <a:p>
            <a:pPr eaLnBrk="1" hangingPunct="1">
              <a:lnSpc>
                <a:spcPct val="90000"/>
              </a:lnSpc>
              <a:buFontTx/>
              <a:buNone/>
            </a:pPr>
            <a:r>
              <a:rPr lang="en-US" altLang="en-US" sz="2800">
                <a:ea typeface="ＭＳ Ｐゴシック" panose="020B0600070205080204" pitchFamily="34" charset="-128"/>
              </a:rPr>
              <a:t>2. </a:t>
            </a:r>
            <a:r>
              <a:rPr lang="en-US" altLang="en-US" sz="2800" b="1">
                <a:ea typeface="ＭＳ Ｐゴシック" panose="020B0600070205080204" pitchFamily="34" charset="-128"/>
              </a:rPr>
              <a:t>rgbnoise.m</a:t>
            </a:r>
            <a:r>
              <a:rPr lang="en-US" altLang="en-US" sz="2800">
                <a:ea typeface="ＭＳ Ｐゴシック" panose="020B0600070205080204" pitchFamily="34" charset="-128"/>
              </a:rPr>
              <a:t> Create a programm that takes the visionlab jpg logo and presents it in 2 different levels of black and white noise and two different levels of color noise, all in one single image that includes the untouched original.</a:t>
            </a:r>
          </a:p>
          <a:p>
            <a:pPr eaLnBrk="1" hangingPunct="1">
              <a:lnSpc>
                <a:spcPct val="90000"/>
              </a:lnSpc>
              <a:buFontTx/>
              <a:buNone/>
            </a:pPr>
            <a:r>
              <a:rPr lang="en-US" altLang="en-US" sz="2800">
                <a:ea typeface="ＭＳ Ｐゴシック" panose="020B0600070205080204" pitchFamily="34" charset="-128"/>
              </a:rPr>
              <a:t>3. Submit both images and corresponding script files. </a:t>
            </a:r>
          </a:p>
          <a:p>
            <a:pPr lvl="1" eaLnBrk="1" hangingPunct="1">
              <a:lnSpc>
                <a:spcPct val="90000"/>
              </a:lnSpc>
              <a:buFontTx/>
              <a:buNone/>
            </a:pPr>
            <a:endParaRPr lang="en-US" altLang="en-US" sz="160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04800" y="-152400"/>
            <a:ext cx="8686800" cy="1143000"/>
          </a:xfrm>
        </p:spPr>
        <p:txBody>
          <a:bodyPr/>
          <a:lstStyle/>
          <a:p>
            <a:pPr eaLnBrk="1" hangingPunct="1"/>
            <a:r>
              <a:rPr lang="en-US" altLang="en-US">
                <a:ea typeface="ＭＳ Ｐゴシック" panose="020B0600070205080204" pitchFamily="34" charset="-128"/>
              </a:rPr>
              <a:t>Extra-credit</a:t>
            </a:r>
          </a:p>
        </p:txBody>
      </p:sp>
      <p:sp>
        <p:nvSpPr>
          <p:cNvPr id="28675" name="Rectangle 3"/>
          <p:cNvSpPr>
            <a:spLocks noGrp="1" noChangeArrowheads="1"/>
          </p:cNvSpPr>
          <p:nvPr>
            <p:ph type="body" idx="4294967295"/>
          </p:nvPr>
        </p:nvSpPr>
        <p:spPr>
          <a:xfrm>
            <a:off x="457200" y="762000"/>
            <a:ext cx="8686800" cy="6096000"/>
          </a:xfrm>
        </p:spPr>
        <p:txBody>
          <a:bodyPr/>
          <a:lstStyle/>
          <a:p>
            <a:pPr eaLnBrk="1" hangingPunct="1">
              <a:buFontTx/>
              <a:buNone/>
            </a:pPr>
            <a:r>
              <a:rPr lang="en-US" altLang="en-US">
                <a:ea typeface="ＭＳ Ｐゴシック" panose="020B0600070205080204" pitchFamily="34" charset="-128"/>
              </a:rPr>
              <a:t>Write a “blocky” color map. That is, one in which the user gets to specify the length and width of the mask (in pixels) as well as the size of each individual “square” of color in the noise image.</a:t>
            </a:r>
          </a:p>
          <a:p>
            <a:pPr eaLnBrk="1" hangingPunct="1">
              <a:buFontTx/>
              <a:buNone/>
            </a:pPr>
            <a:r>
              <a:rPr lang="en-US" altLang="en-US">
                <a:ea typeface="ＭＳ Ｐゴシック" panose="020B0600070205080204" pitchFamily="34" charset="-128"/>
              </a:rPr>
              <a:t>+2 points</a:t>
            </a:r>
          </a:p>
          <a:p>
            <a:pPr eaLnBrk="1" hangingPunct="1">
              <a:buFontTx/>
              <a:buNone/>
            </a:pPr>
            <a:r>
              <a:rPr lang="en-US" altLang="en-US">
                <a:ea typeface="ＭＳ Ｐゴシック" panose="020B0600070205080204" pitchFamily="34" charset="-128"/>
              </a:rPr>
              <a:t>Submit code and example image with mask of 200 x 200 and squares of 15x15 pixels.</a:t>
            </a:r>
          </a:p>
          <a:p>
            <a:pPr lvl="1" eaLnBrk="1" hangingPunct="1">
              <a:buFontTx/>
              <a:buNone/>
            </a:pPr>
            <a:endParaRPr lang="en-US" altLang="en-US" sz="180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4721</TotalTime>
  <Words>252</Words>
  <Application>Microsoft Office PowerPoint</Application>
  <PresentationFormat>On-screen Show (4:3)</PresentationFormat>
  <Paragraphs>27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ＭＳ Ｐゴシック</vt:lpstr>
      <vt:lpstr>Courier New</vt:lpstr>
      <vt:lpstr>1_Default Design</vt:lpstr>
      <vt:lpstr>Exercise</vt:lpstr>
      <vt:lpstr>Exercise</vt:lpstr>
      <vt:lpstr>Exercise</vt:lpstr>
      <vt:lpstr>PowerPoint Presentation</vt:lpstr>
      <vt:lpstr>Homework/in class exercises</vt:lpstr>
      <vt:lpstr>Extra-credit</vt:lpstr>
    </vt:vector>
  </TitlesOfParts>
  <Company>U. of Ill. Psychology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lecture notes</dc:title>
  <dc:creator>Alejandro lleras</dc:creator>
  <cp:lastModifiedBy>Michael1</cp:lastModifiedBy>
  <cp:revision>256</cp:revision>
  <dcterms:created xsi:type="dcterms:W3CDTF">2005-08-31T16:03:42Z</dcterms:created>
  <dcterms:modified xsi:type="dcterms:W3CDTF">2016-09-27T17:57:16Z</dcterms:modified>
</cp:coreProperties>
</file>