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2" autoAdjust="0"/>
    <p:restoredTop sz="94694"/>
  </p:normalViewPr>
  <p:slideViewPr>
    <p:cSldViewPr snapToGrid="0">
      <p:cViewPr varScale="1">
        <p:scale>
          <a:sx n="109" d="100"/>
          <a:sy n="10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2EDE-CC3D-3E4E-A30C-DA97B15923E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87554-FC83-434C-96BA-E0F7A53B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presentation </a:t>
            </a:r>
            <a:r>
              <a:rPr lang="en-US" dirty="0" smtClean="0"/>
              <a:t>we will show how Inflight</a:t>
            </a:r>
            <a:r>
              <a:rPr lang="en-US" baseline="0" dirty="0" smtClean="0"/>
              <a:t> Services can directly affect an airline customer’s overall satisfaction of their flight experience.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6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 shows the inflight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data ranked 1-5, 1 being dissatisfied and 5 being very satisfied, as it pertains to the rankings of overall neutral or dissatisfied and those they were overall satisfied. We can see that the overall satisfied airline customers ranked 4/5 on inflight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Whereas the dissatisfied customers ranked inflight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at the 1, 2, and 3 levels.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 shows the inflight food and drink service data ranked 1-5, 1 being dissatisfied and 5 being very satisfied, as it pertains to the rankings of overall neutral or dissatisfied and those they were overall satisfied. We can see that the overall satisfied airline customers ranked 4 and 5’s on inflight food and drink service. Whereas the dissatisfied customers ranked inflight food and drink service at the 1, 2, and 3 levels.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 shows the inflight entertainment service data ranked 1-5, 1 being dissatisfied and 5 being very satisfied, as it pertains to the rankings of overall neutral or dissatisfied and those they were overall satisfied. We can see that the overall satisfied airline customers ranked 4 and 5’s on inflight entertainment service. Whereas the dissatisfied customers ranked inflight entertainment service at the 1, 2, and 3 levels.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Lastly,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 shows us the average score rating for each variable analyzed, both under the overall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dissastified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 and the overall satisfied customer. We can see with the data that there is indeed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signifigance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data that shows a higher rating in inflight services does impact the overall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satifiaction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airline customer.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analysis shows that in-flight services impact customer satisfaction: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competitive market, airlines need to stand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food and drink services should increase with longer flights to improve customer satisfaction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trend of quality food and drink services is increasing, and airlines should follow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Wi-Fi services can lead to lower satisfaction, and airline companies need to make Wi-Fi available at all 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Airline companies need to prioritize quality services to increase satisfaction levels and gain a competitive edge.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recommendations are based on the findings of our data analysis, and they can help airlines improve their in-flight services and customer satisfaction levels. By focusing on the quality of food and drink services, making Wi-Fi available at all times, and prioritizing customer satisfaction, airlines can differentiate themselves from competitors and attract more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1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positive customer satisfaction so important to the airline industry?</a:t>
            </a:r>
          </a:p>
          <a:p>
            <a:endParaRPr lang="en-US" dirty="0" smtClean="0"/>
          </a:p>
          <a:p>
            <a:r>
              <a:rPr lang="en-US" dirty="0" smtClean="0"/>
              <a:t>Positive customer satisfaction is important to the airline industry because it is directly tied to the success and profitability of the company.</a:t>
            </a:r>
          </a:p>
          <a:p>
            <a:r>
              <a:rPr lang="en-US" dirty="0" smtClean="0"/>
              <a:t>Satisfied customers are more likely to fly with the airline again, recommend it to others, and leave positive reviews.</a:t>
            </a:r>
          </a:p>
          <a:p>
            <a:r>
              <a:rPr lang="en-US" dirty="0" smtClean="0"/>
              <a:t>On the other hand, dissatisfied customers can lead to negative word-of-mouth, loss of business, and damage to the airline's reputation.</a:t>
            </a:r>
          </a:p>
          <a:p>
            <a:r>
              <a:rPr lang="en-US" dirty="0" smtClean="0"/>
              <a:t>Recent years have seen a major shift in travel expectations when flying with preferred airlines</a:t>
            </a:r>
          </a:p>
          <a:p>
            <a:endParaRPr lang="en-US" dirty="0" smtClean="0"/>
          </a:p>
          <a:p>
            <a:r>
              <a:rPr lang="en-US" dirty="0" smtClean="0"/>
              <a:t>In recent years, there has been a shift in what travelers expect when flying with their preferred airlines.</a:t>
            </a:r>
          </a:p>
          <a:p>
            <a:r>
              <a:rPr lang="en-US" dirty="0" smtClean="0"/>
              <a:t>Travelers now expect airlines to enhance their in-flight experience, providing amenities such as Wi-Fi, entertainment, and comfortable seating.</a:t>
            </a:r>
          </a:p>
          <a:p>
            <a:r>
              <a:rPr lang="en-US" dirty="0" smtClean="0"/>
              <a:t>Variables can alter a traveler's experience when flying with an airline</a:t>
            </a:r>
          </a:p>
          <a:p>
            <a:endParaRPr lang="en-US" dirty="0" smtClean="0"/>
          </a:p>
          <a:p>
            <a:r>
              <a:rPr lang="en-US" dirty="0" smtClean="0"/>
              <a:t>There are many different variables that can alter a traveler's experience when flying with an airline, such as flight delays, cancellations, lost luggage, and poor customer service.</a:t>
            </a:r>
          </a:p>
          <a:p>
            <a:r>
              <a:rPr lang="en-US" dirty="0" smtClean="0"/>
              <a:t>Travelers now expect airlines to enhance their in-flight experience</a:t>
            </a:r>
          </a:p>
          <a:p>
            <a:endParaRPr lang="en-US" dirty="0" smtClean="0"/>
          </a:p>
          <a:p>
            <a:r>
              <a:rPr lang="en-US" dirty="0" smtClean="0"/>
              <a:t>As mentioned earlier, travelers now expect airlines to enhance their in-flight experience.</a:t>
            </a:r>
          </a:p>
          <a:p>
            <a:r>
              <a:rPr lang="en-US" dirty="0" smtClean="0"/>
              <a:t>This means providing amenities such as Wi-Fi, entertainment, comfortable seating, and quality food and drink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In-flight experiences can be the ultimate tipping point for customer satisfaction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in-flight experience can be the ultimate tipping point for customer satisfaction.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positive in-flight experience can greatly enhance the customer's overall satisfaction with the airline, while a negative experience can greatly diminish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experience starts from the moment they step into the airport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important to note that the customer experience starts from the moment the customer steps into the airport.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airlines must focus on providing a positive experience at every touchpoint, from check-in to baggage claim.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are generally satisfied when all their complaints are heard and resolved immediately by the airline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are generally satisfied when all their complaints are heard and resolved immediately by the airline.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airlines must have a process in place for addressing customer complaints and resolving them quickly and effectively.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Fulfilling customer needs is the best way for airline companies to gain positive satisfaction reviews (Park, 2020)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fulfilling customer needs is the best way for airline companies to gain positive satisfaction reviews.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listening to customers and providing what they want and need, airlines can greatly enhance their reputation and attract more business.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research is to investigate the impact of in-flight services on the overall satisfaction of airline customers. We aim to explore the correlation between the satisfaction levels of in-flight services and the overall satisfaction of the flying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research is important for the airline industry as it will provide valuable insights into how in-flight services can positively or negatively affect a traveler's overall satisfaction. The data gathered from this research will help airline companies to understand the specific aspects of in-flight services that are most important to customers, and will provide them with the opportunity to improve and enhance their in-flight services.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Overall, this research will help the airline industry to meet the evolving needs and expectations of their customers, and to create a more satisfying and enjoyable flying experience for everyone.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-Our ultimate goal with this research is to provide the airline industry with an in-depth analysis of how in-flight food and beverage services have an overall effect on the customer's flying experience.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-Additionally, this research will provide insight on how another global pandemic like COVID-19 could negatively impact overall in-flight experience satisfaction, which is critical information for the airline industry to be prepared for.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-This analysis will also help shorter flight airlines like Southwest understand how in-flight food and beverage services impact customer experience for quick flights, which will be useful for them to make informed decisions about their in-flight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conducting this report, we utilized a dataset that includes various variables that have an impact on a person's overall satisfaction of their air travel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gather the necessary information, we randomly selected passengers and asked them to score each variable they experienced during their travel, with the majority being ranked on a satisfactory level of 0-5, with 5 being the most satisfactory.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with the inflight features, airport experience, and boarding process, we included demographic variables in the dataset such as sex, age, class traveled, type of flight (Business/Personal), flight distance, delays on arrival/departure, and overall satisfaction with the trip.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this dataset, we hope to provide a thorough analysis of the factors that contribute to customer satisfaction in air travel, and we believe that our findings can help improve the overall flying experience for travelers.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 Questions and Hypothese</a:t>
            </a:r>
            <a:r>
              <a:rPr lang="en-US" baseline="0" dirty="0" smtClean="0"/>
              <a:t>s are written on this slide: </a:t>
            </a:r>
          </a:p>
          <a:p>
            <a:pPr lvl="0"/>
            <a:r>
              <a:rPr lang="en-US" sz="3000" b="1" dirty="0" smtClean="0"/>
              <a:t>Does the satisfaction level of in-flight food/drink services have a positive or negative impact on the overall satisfaction level of the customer?</a:t>
            </a:r>
            <a:endParaRPr lang="en-US" sz="3000" dirty="0" smtClean="0"/>
          </a:p>
          <a:p>
            <a:pPr lvl="1"/>
            <a:r>
              <a:rPr lang="en-US" sz="2500" b="1" dirty="0" smtClean="0"/>
              <a:t>Null - Ho = A negative satisfaction level of in-flight food/drink services has no effect on the overall satisfaction level of the customer. </a:t>
            </a:r>
            <a:endParaRPr lang="en-US" sz="2500" dirty="0" smtClean="0"/>
          </a:p>
          <a:p>
            <a:pPr lvl="1"/>
            <a:r>
              <a:rPr lang="en-US" sz="2500" b="1" dirty="0" smtClean="0"/>
              <a:t>Alternative -Ha= The negative satisfaction level of in-flight food/drink services has a negative effect on the overall satisfaction level of the customer. </a:t>
            </a:r>
            <a:endParaRPr lang="en-US" sz="2500" dirty="0" smtClean="0"/>
          </a:p>
          <a:p>
            <a:pPr marL="0" indent="0">
              <a:buNone/>
            </a:pPr>
            <a:endParaRPr lang="en-US" sz="3000" dirty="0" smtClean="0"/>
          </a:p>
          <a:p>
            <a:pPr lvl="0"/>
            <a:r>
              <a:rPr lang="en-US" sz="3000" b="1" dirty="0" smtClean="0"/>
              <a:t>Does the satisfaction level of in-flight entertainment have a positive or negative impact on the overall satisfaction level of the customer?</a:t>
            </a:r>
            <a:endParaRPr lang="en-US" sz="3000" dirty="0" smtClean="0"/>
          </a:p>
          <a:p>
            <a:pPr lvl="1"/>
            <a:r>
              <a:rPr lang="en-US" sz="2500" b="1" dirty="0" smtClean="0"/>
              <a:t>Null - Ho = A negative satisfaction level of in-flight entertainment has no effect on the overall satisfaction level of the customer. </a:t>
            </a:r>
            <a:endParaRPr lang="en-US" sz="2500" dirty="0" smtClean="0"/>
          </a:p>
          <a:p>
            <a:pPr lvl="1"/>
            <a:r>
              <a:rPr lang="en-US" sz="2500" b="1" dirty="0" smtClean="0"/>
              <a:t>Alternative</a:t>
            </a:r>
            <a:r>
              <a:rPr lang="en-US" sz="2500" b="1" baseline="0" dirty="0" smtClean="0"/>
              <a:t> </a:t>
            </a:r>
            <a:r>
              <a:rPr lang="en-US" sz="2500" b="1" dirty="0" smtClean="0"/>
              <a:t>Ha= The negative satisfaction level of in-flight entertainment has a negative effect on the overall satisfaction level of the customer. </a:t>
            </a:r>
            <a:endParaRPr lang="en-US" sz="2500" dirty="0" smtClean="0"/>
          </a:p>
          <a:p>
            <a:pPr marL="0" indent="0">
              <a:buNone/>
            </a:pPr>
            <a:r>
              <a:rPr lang="en-US" sz="3000" b="1" dirty="0" smtClean="0"/>
              <a:t> </a:t>
            </a:r>
            <a:endParaRPr lang="en-US" sz="3000" dirty="0" smtClean="0"/>
          </a:p>
          <a:p>
            <a:pPr lvl="0"/>
            <a:r>
              <a:rPr lang="en-US" sz="3000" b="1" dirty="0" smtClean="0"/>
              <a:t>Does the satisfaction level of in-flight </a:t>
            </a:r>
            <a:r>
              <a:rPr lang="en-US" sz="3000" b="1" dirty="0" err="1" smtClean="0"/>
              <a:t>WiFi</a:t>
            </a:r>
            <a:r>
              <a:rPr lang="en-US" sz="3000" b="1" dirty="0" smtClean="0"/>
              <a:t> services have a positive or negative impact on the overall satisfaction level of the customer?</a:t>
            </a:r>
            <a:endParaRPr lang="en-US" sz="3000" dirty="0" smtClean="0"/>
          </a:p>
          <a:p>
            <a:pPr lvl="1"/>
            <a:r>
              <a:rPr lang="en-US" sz="2500" b="1" dirty="0" smtClean="0"/>
              <a:t>Null Ho = A negative satisfaction level of in-flight </a:t>
            </a:r>
            <a:r>
              <a:rPr lang="en-US" sz="2500" b="1" dirty="0" err="1" smtClean="0"/>
              <a:t>WiFi</a:t>
            </a:r>
            <a:r>
              <a:rPr lang="en-US" sz="2500" b="1" dirty="0" smtClean="0"/>
              <a:t> services has no effect on the overall satisfaction level of the customer. </a:t>
            </a:r>
            <a:endParaRPr lang="en-US" sz="2500" dirty="0" smtClean="0"/>
          </a:p>
          <a:p>
            <a:pPr lvl="1"/>
            <a:r>
              <a:rPr lang="en-US" sz="2500" b="1" dirty="0" smtClean="0"/>
              <a:t>Alternative</a:t>
            </a:r>
            <a:r>
              <a:rPr lang="en-US" sz="2500" b="1" baseline="0" dirty="0" smtClean="0"/>
              <a:t> </a:t>
            </a:r>
            <a:r>
              <a:rPr lang="en-US" sz="2500" b="1" dirty="0" smtClean="0"/>
              <a:t>Ha= The negative satisfaction level of in-flight </a:t>
            </a:r>
            <a:r>
              <a:rPr lang="en-US" sz="2500" b="1" dirty="0" err="1" smtClean="0"/>
              <a:t>WiFi</a:t>
            </a:r>
            <a:r>
              <a:rPr lang="en-US" sz="2500" b="1" dirty="0" smtClean="0"/>
              <a:t> services has a negative effect on the overall satisfaction level of the customer. </a:t>
            </a:r>
            <a:endParaRPr lang="en-US" sz="25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0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 constraints can be a limitation: As we are limited on the time of when this report will be completed, time constraints can be a limitation when conducting the research.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-Lack of previous research studies on this topic: There is some lack of previous research studies on this particular topic, which may be a limitation.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-COVID-19 pandemic has affected inflight services: Some of the data in the dataset has been collected immediately after the pandemic, and this limits our research openness.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-Dataset not completely anonymous as customers' rewards numbers are included: The dataset we have is not completely anonymous as we have the customers flying rewards numbers.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-Ethical considerations include ensuring data confidentiality and using fake identifiers: It is important to ensure that this data is not made public in our research, or include fake identifiers to protect customer privacy.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-Data analysis shows that different variables impact airline customer's overall satisfaction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-SAS Studio used to conduct analysis and generate findings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-Findings can help airlines improve in-flight services and customer satisfaction levels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-Analysis conducted on inflight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inflight food and drink service, and inflight entertainment service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-Analysis helps determine alternative hypotheses to be true and provide data to support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-Airlines can use this analysis to make improvements and increase overall satisfaction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87554-FC83-434C-96BA-E0F7A53B0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49D6DC-E1CB-4874-BF52-C3407230D20E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87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562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042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095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693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663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5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26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5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517C94-3B1E-4991-BED3-41F8B0158A0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business/travel/customer-satisfaction-airlines-rising-long-inflight-entertainment-good-n878626" TargetMode="External"/><Relationship Id="rId2" Type="http://schemas.openxmlformats.org/officeDocument/2006/relationships/hyperlink" Target="https://doi.org/10.4135/97814739096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ribbr.com/methodology/research-ethics/" TargetMode="External"/><Relationship Id="rId4" Type="http://schemas.openxmlformats.org/officeDocument/2006/relationships/hyperlink" Target="https://www.scribbr.com/statistics/ordinal-dat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jtst.2022.11.004" TargetMode="External"/><Relationship Id="rId2" Type="http://schemas.openxmlformats.org/officeDocument/2006/relationships/hyperlink" Target="https://doi.org/10.1016/j.tourman.2020.1041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C44E-A6DC-4F45-B781-4FB5806A5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617" y="3992451"/>
            <a:ext cx="5567743" cy="856220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/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 </a:t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A4920-2934-4C20-A3ED-0980DF40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5584" y="3763851"/>
            <a:ext cx="5759808" cy="156070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Kyle Christy</a:t>
            </a:r>
          </a:p>
          <a:p>
            <a:pPr algn="ctr">
              <a:lnSpc>
                <a:spcPct val="100000"/>
              </a:lnSpc>
            </a:pPr>
            <a:r>
              <a:rPr lang="en-US" sz="1600" dirty="0" smtClean="0"/>
              <a:t>April 9, </a:t>
            </a:r>
            <a:r>
              <a:rPr lang="en-US" sz="1600" dirty="0"/>
              <a:t>2023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MKG </a:t>
            </a:r>
            <a:r>
              <a:rPr lang="en-US" sz="1600" dirty="0" smtClean="0"/>
              <a:t>581 </a:t>
            </a:r>
            <a:r>
              <a:rPr lang="en-US" sz="1600" dirty="0"/>
              <a:t>– </a:t>
            </a:r>
            <a:r>
              <a:rPr lang="en-US" sz="1600" dirty="0" smtClean="0"/>
              <a:t>Business Intelligence and Data Analytics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 smtClean="0"/>
              <a:t>Dr. Justin </a:t>
            </a:r>
            <a:r>
              <a:rPr lang="en-US" sz="1600" dirty="0" err="1" smtClean="0"/>
              <a:t>Bateh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38B2FA-F9B0-1F4F-AAA4-59AB957BA8F9}"/>
              </a:ext>
            </a:extLst>
          </p:cNvPr>
          <p:cNvSpPr txBox="1"/>
          <p:nvPr/>
        </p:nvSpPr>
        <p:spPr>
          <a:xfrm>
            <a:off x="1768203" y="1745397"/>
            <a:ext cx="8214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Airline Customer Satisfaction:</a:t>
            </a:r>
          </a:p>
          <a:p>
            <a:pPr algn="ctr"/>
            <a:r>
              <a:rPr lang="en-US" sz="4800" dirty="0" smtClean="0"/>
              <a:t>Inflight Services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547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2" y="2668832"/>
            <a:ext cx="4233130" cy="310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01" y="2668833"/>
            <a:ext cx="4083661" cy="30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2" y="2361074"/>
            <a:ext cx="210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 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640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63" y="2795618"/>
            <a:ext cx="3886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32" y="2757518"/>
            <a:ext cx="3952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95402" y="2395508"/>
            <a:ext cx="210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656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708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25907"/>
            <a:ext cx="3829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2" y="2211632"/>
            <a:ext cx="3733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4366" y="1811522"/>
            <a:ext cx="210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 3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8222" y="5055637"/>
            <a:ext cx="210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 4</a:t>
            </a:r>
            <a:endParaRPr lang="en-US" sz="2000" b="1" dirty="0"/>
          </a:p>
        </p:txBody>
      </p:sp>
      <p:pic>
        <p:nvPicPr>
          <p:cNvPr id="307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03" y="5117201"/>
            <a:ext cx="5014913" cy="108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3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In-flight services impact customer </a:t>
            </a:r>
            <a:r>
              <a:rPr lang="en-US" dirty="0" smtClean="0"/>
              <a:t>satisfaction</a:t>
            </a:r>
          </a:p>
          <a:p>
            <a:pPr lvl="1"/>
            <a:r>
              <a:rPr lang="en-US" dirty="0"/>
              <a:t>Airlines need to stand out in a competitive </a:t>
            </a:r>
            <a:r>
              <a:rPr lang="en-US" dirty="0" smtClean="0"/>
              <a:t>market</a:t>
            </a:r>
          </a:p>
          <a:p>
            <a:r>
              <a:rPr lang="en-US" dirty="0" smtClean="0"/>
              <a:t>Food/Drink Services</a:t>
            </a:r>
          </a:p>
          <a:p>
            <a:pPr lvl="1"/>
            <a:r>
              <a:rPr lang="en-US" dirty="0"/>
              <a:t>Quality of food and drink services increases with longer flights</a:t>
            </a:r>
          </a:p>
          <a:p>
            <a:pPr lvl="1"/>
            <a:r>
              <a:rPr lang="en-US" dirty="0"/>
              <a:t>Customer satisfaction is influenced by food and drink services</a:t>
            </a:r>
          </a:p>
          <a:p>
            <a:pPr lvl="1"/>
            <a:r>
              <a:rPr lang="en-US" dirty="0"/>
              <a:t>Trend of quality food and drink services is </a:t>
            </a:r>
            <a:r>
              <a:rPr lang="en-US" dirty="0" smtClean="0"/>
              <a:t>increasing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Services </a:t>
            </a:r>
          </a:p>
          <a:p>
            <a:pPr lvl="1"/>
            <a:r>
              <a:rPr lang="en-US" dirty="0"/>
              <a:t>Lack of Wi-Fi services can lead to lower satisfaction</a:t>
            </a:r>
          </a:p>
          <a:p>
            <a:pPr lvl="1"/>
            <a:r>
              <a:rPr lang="en-US" dirty="0" smtClean="0"/>
              <a:t>Airline </a:t>
            </a:r>
            <a:r>
              <a:rPr lang="en-US" dirty="0"/>
              <a:t>companies need to make Wi-Fi available at all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/>
              <a:t>Airline companies need to prioritize quality services</a:t>
            </a:r>
          </a:p>
          <a:p>
            <a:pPr lvl="1"/>
            <a:r>
              <a:rPr lang="en-US" dirty="0"/>
              <a:t>Improving services can lead to increased satisfaction levels and a competitive edge.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19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Ang</a:t>
            </a:r>
            <a:r>
              <a:rPr lang="en-US" dirty="0"/>
              <a:t>, S. (2014). The research question. SAGE Publications Ltd, </a:t>
            </a:r>
            <a:r>
              <a:rPr lang="en-US" u="sng" dirty="0">
                <a:hlinkClick r:id="rId2"/>
              </a:rPr>
              <a:t>https://doi.org/10.4135/9781473909694</a:t>
            </a:r>
            <a:endParaRPr lang="en-US" dirty="0"/>
          </a:p>
          <a:p>
            <a:r>
              <a:rPr lang="en-US" dirty="0"/>
              <a:t>An, M., &amp; Noh, Y. (2009). </a:t>
            </a:r>
            <a:r>
              <a:rPr lang="en-US" i="1" dirty="0"/>
              <a:t>Airline customer satisfaction and loyalty: impact of in-flight service quality</a:t>
            </a:r>
            <a:r>
              <a:rPr lang="en-US" dirty="0"/>
              <a:t>. Service Business, 3, 293-307.</a:t>
            </a:r>
          </a:p>
          <a:p>
            <a:r>
              <a:rPr lang="en-US" dirty="0" err="1"/>
              <a:t>Baskas</a:t>
            </a:r>
            <a:r>
              <a:rPr lang="en-US" dirty="0"/>
              <a:t>, H. (2018, May 30). </a:t>
            </a:r>
            <a:r>
              <a:rPr lang="en-US" i="1" dirty="0"/>
              <a:t>Customer satisfaction with airlines is rising - as long as the Inflight Entertainment Is good</a:t>
            </a:r>
            <a:r>
              <a:rPr lang="en-US" dirty="0"/>
              <a:t>. NBCNews.com. Retrieved April 2, 2023, from </a:t>
            </a:r>
            <a:r>
              <a:rPr lang="en-US" u="sng" dirty="0">
                <a:hlinkClick r:id="rId3"/>
              </a:rPr>
              <a:t>https://www.nbcnews.com/business/travel/customer-satisfaction-airlines-rising-long-inflight-entertainment-good-n878626</a:t>
            </a:r>
            <a:r>
              <a:rPr lang="en-US" dirty="0"/>
              <a:t>	</a:t>
            </a:r>
          </a:p>
          <a:p>
            <a:r>
              <a:rPr lang="en-US" dirty="0"/>
              <a:t>  Bhandari, P. (2022, November 17). </a:t>
            </a:r>
            <a:r>
              <a:rPr lang="en-US" i="1" dirty="0"/>
              <a:t>Ordinal Data: Definition, examples, Data Collection &amp; Analysis</a:t>
            </a:r>
            <a:r>
              <a:rPr lang="en-US" dirty="0"/>
              <a:t>. </a:t>
            </a:r>
            <a:r>
              <a:rPr lang="en-US" dirty="0" err="1"/>
              <a:t>Scribbr</a:t>
            </a:r>
            <a:r>
              <a:rPr lang="en-US" dirty="0"/>
              <a:t>. Retrieved March 12, 2023, from </a:t>
            </a:r>
            <a:r>
              <a:rPr lang="en-US" u="sng" dirty="0">
                <a:hlinkClick r:id="rId4"/>
              </a:rPr>
              <a:t>https://www.scribbr.com/statistics/ordinal-data/</a:t>
            </a:r>
            <a:r>
              <a:rPr lang="en-US" dirty="0"/>
              <a:t> </a:t>
            </a:r>
          </a:p>
          <a:p>
            <a:r>
              <a:rPr lang="en-US" dirty="0"/>
              <a:t> Bhandari, P. (2022, December 2). Ethical considerations in research: Types &amp;amp; examples. </a:t>
            </a:r>
            <a:r>
              <a:rPr lang="en-US" dirty="0" err="1"/>
              <a:t>Scribbr</a:t>
            </a:r>
            <a:r>
              <a:rPr lang="en-US" dirty="0"/>
              <a:t>. Retrieved March 26, 2023, from </a:t>
            </a:r>
            <a:r>
              <a:rPr lang="en-US" u="sng" dirty="0">
                <a:hlinkClick r:id="rId5"/>
              </a:rPr>
              <a:t>https://www.scribbr.com/methodology/research-ethics/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8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200" dirty="0" err="1"/>
              <a:t>Bolonkin</a:t>
            </a:r>
            <a:r>
              <a:rPr lang="en-US" sz="2200" dirty="0"/>
              <a:t>, Alexander. (2007). Passenger Life-Saving in a Badly Damaged Aircraft Scenario. Aircraft Engineering and Aerospace Technology. 80. 10.1108/00022660810911554.</a:t>
            </a:r>
          </a:p>
          <a:p>
            <a:r>
              <a:rPr lang="en-US" sz="2200" dirty="0"/>
              <a:t> Frost, J. (2022, September 4). </a:t>
            </a:r>
            <a:r>
              <a:rPr lang="en-US" sz="2200" i="1" dirty="0"/>
              <a:t>Ordinal Data: Definition, examples &amp; analysis</a:t>
            </a:r>
            <a:r>
              <a:rPr lang="en-US" sz="2200" dirty="0"/>
              <a:t>. Statistics By Jim. Retrieved March 12, 2023, from https://statisticsbyjim.com/basics/ordinal-data/ </a:t>
            </a:r>
          </a:p>
          <a:p>
            <a:r>
              <a:rPr lang="en-US" sz="2200" dirty="0"/>
              <a:t>Greener, S. (2018). Research limitations: the need for honesty and common sense. Interactive Learning Environments, 26(5), 567-568.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Hulme</a:t>
            </a:r>
            <a:r>
              <a:rPr lang="en-US" sz="2200" dirty="0"/>
              <a:t>, K. (2022, May 12). </a:t>
            </a:r>
            <a:r>
              <a:rPr lang="en-US" sz="2200" i="1" dirty="0"/>
              <a:t>Study shows American air travelers aren't happy: Here's why</a:t>
            </a:r>
            <a:r>
              <a:rPr lang="en-US" sz="2200" dirty="0"/>
              <a:t>. Travel Off Path. Retrieved March 5, 2023, from https://www.traveloffpath.com/study-shows-american-air-travelers-arent-happy-heres-why/ </a:t>
            </a:r>
          </a:p>
          <a:p>
            <a:r>
              <a:rPr lang="en-US" sz="2200" dirty="0"/>
              <a:t>  J.D. Power. (2022, May 11). </a:t>
            </a:r>
            <a:r>
              <a:rPr lang="en-US" sz="2200" i="1" dirty="0"/>
              <a:t>2022 North America Airline Satisfaction Study</a:t>
            </a:r>
            <a:r>
              <a:rPr lang="en-US" sz="2200" dirty="0"/>
              <a:t>. Retrieved March 5, 2023, from https://www.jdpower.com/business/press-releases/2022-north-america-airline-satisfaction-study </a:t>
            </a:r>
          </a:p>
          <a:p>
            <a:r>
              <a:rPr lang="en-US" sz="2200" dirty="0"/>
              <a:t>  Lee, P.H., Yu, P.L. (2013). An R package for analyzing and modeling ranking data. </a:t>
            </a:r>
            <a:r>
              <a:rPr lang="en-US" sz="2200" i="1" dirty="0"/>
              <a:t>BMC Med Res </a:t>
            </a:r>
            <a:r>
              <a:rPr lang="en-US" sz="2200" i="1" dirty="0" err="1"/>
              <a:t>Methodol</a:t>
            </a:r>
            <a:r>
              <a:rPr lang="en-US" sz="2200" dirty="0"/>
              <a:t> </a:t>
            </a:r>
            <a:r>
              <a:rPr lang="en-US" sz="2200" b="1" dirty="0"/>
              <a:t>13</a:t>
            </a:r>
            <a:r>
              <a:rPr lang="en-US" sz="2200" dirty="0"/>
              <a:t>, 65 https://doi.org/10.1186/1471-2288-13-65</a:t>
            </a:r>
          </a:p>
          <a:p>
            <a:r>
              <a:rPr lang="en-US" sz="2200" dirty="0"/>
              <a:t>Park, S., Lee, J. S., &amp; </a:t>
            </a:r>
            <a:r>
              <a:rPr lang="en-US" sz="2200" dirty="0" err="1"/>
              <a:t>Nicolau</a:t>
            </a:r>
            <a:r>
              <a:rPr lang="en-US" sz="2200" dirty="0"/>
              <a:t>, J. L. (2020). Understanding the dynamics of the quality of airline service attributes: Satisfiers and </a:t>
            </a:r>
            <a:r>
              <a:rPr lang="en-US" sz="2200" dirty="0" err="1"/>
              <a:t>dissatisfiers</a:t>
            </a:r>
            <a:r>
              <a:rPr lang="en-US" sz="2200" dirty="0"/>
              <a:t>. </a:t>
            </a:r>
            <a:r>
              <a:rPr lang="en-US" sz="2200" i="1" dirty="0"/>
              <a:t>Tourism management</a:t>
            </a:r>
            <a:r>
              <a:rPr lang="en-US" sz="2200" dirty="0"/>
              <a:t>, </a:t>
            </a:r>
            <a:r>
              <a:rPr lang="en-US" sz="2200" i="1" dirty="0"/>
              <a:t>81</a:t>
            </a:r>
            <a:r>
              <a:rPr lang="en-US" sz="2200" dirty="0"/>
              <a:t>, 104163. </a:t>
            </a:r>
            <a:r>
              <a:rPr lang="en-US" sz="2200" u="sng" dirty="0">
                <a:hlinkClick r:id="rId2"/>
              </a:rPr>
              <a:t>https://</a:t>
            </a:r>
            <a:r>
              <a:rPr lang="en-US" sz="2200" u="sng" dirty="0" smtClean="0">
                <a:hlinkClick r:id="rId2"/>
              </a:rPr>
              <a:t>doi.org/10.1016/j.tourman.2020.104163</a:t>
            </a:r>
            <a:endParaRPr lang="en-US" sz="2200" dirty="0"/>
          </a:p>
          <a:p>
            <a:r>
              <a:rPr lang="en-US" sz="2200" dirty="0" err="1"/>
              <a:t>Seyed</a:t>
            </a:r>
            <a:r>
              <a:rPr lang="en-US" sz="2200" dirty="0"/>
              <a:t> </a:t>
            </a:r>
            <a:r>
              <a:rPr lang="en-US" sz="2200" dirty="0" err="1"/>
              <a:t>Mojib</a:t>
            </a:r>
            <a:r>
              <a:rPr lang="en-US" sz="2200" dirty="0"/>
              <a:t> </a:t>
            </a:r>
            <a:r>
              <a:rPr lang="en-US" sz="2200" dirty="0" err="1"/>
              <a:t>Zahraee</a:t>
            </a:r>
            <a:r>
              <a:rPr lang="en-US" sz="2200" dirty="0"/>
              <a:t>, </a:t>
            </a:r>
            <a:r>
              <a:rPr lang="en-US" sz="2200" dirty="0" err="1"/>
              <a:t>Nirajan</a:t>
            </a:r>
            <a:r>
              <a:rPr lang="en-US" sz="2200" dirty="0"/>
              <a:t> </a:t>
            </a:r>
            <a:r>
              <a:rPr lang="en-US" sz="2200" dirty="0" err="1"/>
              <a:t>Shiwakoti</a:t>
            </a:r>
            <a:r>
              <a:rPr lang="en-US" sz="2200" dirty="0"/>
              <a:t>, </a:t>
            </a:r>
            <a:r>
              <a:rPr lang="en-US" sz="2200" dirty="0" err="1"/>
              <a:t>Hongwei</a:t>
            </a:r>
            <a:r>
              <a:rPr lang="en-US" sz="2200" dirty="0"/>
              <a:t> Jiang, </a:t>
            </a:r>
            <a:r>
              <a:rPr lang="en-US" sz="2200" dirty="0" err="1"/>
              <a:t>Zhuoqun</a:t>
            </a:r>
            <a:r>
              <a:rPr lang="en-US" sz="2200" dirty="0"/>
              <a:t> Qi, </a:t>
            </a:r>
            <a:r>
              <a:rPr lang="en-US" sz="2200" dirty="0" err="1"/>
              <a:t>Yunfeng</a:t>
            </a:r>
            <a:r>
              <a:rPr lang="en-US" sz="2200" dirty="0"/>
              <a:t> He, </a:t>
            </a:r>
            <a:r>
              <a:rPr lang="en-US" sz="2200" dirty="0" err="1"/>
              <a:t>Tianan</a:t>
            </a:r>
            <a:r>
              <a:rPr lang="en-US" sz="2200" dirty="0"/>
              <a:t> </a:t>
            </a:r>
            <a:r>
              <a:rPr lang="en-US" sz="2200" dirty="0" err="1"/>
              <a:t>Guo</a:t>
            </a:r>
            <a:r>
              <a:rPr lang="en-US" sz="2200" dirty="0"/>
              <a:t>, </a:t>
            </a:r>
            <a:r>
              <a:rPr lang="en-US" sz="2200" dirty="0" err="1"/>
              <a:t>Yifeng</a:t>
            </a:r>
            <a:r>
              <a:rPr lang="en-US" sz="2200" dirty="0"/>
              <a:t> </a:t>
            </a:r>
            <a:r>
              <a:rPr lang="en-US" sz="2200" dirty="0" err="1"/>
              <a:t>Li,A</a:t>
            </a:r>
            <a:r>
              <a:rPr lang="en-US" sz="2200" dirty="0"/>
              <a:t> study on airlines’ responses and customer satisfaction during the COVID-19 </a:t>
            </a:r>
            <a:r>
              <a:rPr lang="en-US" sz="2200" dirty="0" err="1"/>
              <a:t>pandemic,International</a:t>
            </a:r>
            <a:r>
              <a:rPr lang="en-US" sz="2200" dirty="0"/>
              <a:t> Journal of Transportation Science and Technology, ISSN 2046-0430, </a:t>
            </a:r>
            <a:r>
              <a:rPr lang="en-US" sz="2200" u="sng" dirty="0">
                <a:hlinkClick r:id="rId3"/>
              </a:rPr>
              <a:t>https://doi.org/10.1016/j.ijtst.2022.11.004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65799"/>
          </a:xfrm>
        </p:spPr>
        <p:txBody>
          <a:bodyPr>
            <a:normAutofit/>
          </a:bodyPr>
          <a:lstStyle/>
          <a:p>
            <a:r>
              <a:rPr lang="en-US" b="1" dirty="0"/>
              <a:t>Why is positive customer satisfaction so important to the airline industry? </a:t>
            </a:r>
            <a:endParaRPr lang="en-US" b="1" dirty="0" smtClean="0"/>
          </a:p>
          <a:p>
            <a:r>
              <a:rPr lang="en-US" dirty="0" smtClean="0"/>
              <a:t>Recent </a:t>
            </a:r>
            <a:r>
              <a:rPr lang="en-US" dirty="0"/>
              <a:t>years have seen a major shift in travel expectations when flying with preferred airlines</a:t>
            </a:r>
          </a:p>
          <a:p>
            <a:r>
              <a:rPr lang="en-US" dirty="0"/>
              <a:t>Variables can alter a traveler's experience when flying with an airline</a:t>
            </a:r>
          </a:p>
          <a:p>
            <a:r>
              <a:rPr lang="en-US" dirty="0"/>
              <a:t>Travelers now expect airlines to enhance their in-flight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In-flight experiences can be the ultimate tipping point for customer satisfaction</a:t>
            </a:r>
          </a:p>
          <a:p>
            <a:r>
              <a:rPr lang="en-US" dirty="0"/>
              <a:t>Customer experience starts from the moment they step into the airport</a:t>
            </a:r>
          </a:p>
          <a:p>
            <a:r>
              <a:rPr lang="en-US" dirty="0"/>
              <a:t>Customers are generally satisfied when all their complaints are heard and resolved immediately by the airline</a:t>
            </a:r>
          </a:p>
          <a:p>
            <a:r>
              <a:rPr lang="en-US" dirty="0"/>
              <a:t>Fulfilling customer needs is the best way for airline companies to gain positive satisfaction reviews (Park,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purpose of this research is to identify the effects of in-flight services on a customer's overall satisfaction of their flying experience.</a:t>
            </a:r>
          </a:p>
          <a:p>
            <a:r>
              <a:rPr lang="en-US" dirty="0"/>
              <a:t>The goal is to identify the correlation between overall satisfaction and in-flight services satisfaction.</a:t>
            </a:r>
          </a:p>
          <a:p>
            <a:r>
              <a:rPr lang="en-US" dirty="0"/>
              <a:t>This research will provide the airline industry with more knowledge on how in-flight services can positively or negatively affect a traveler's overall satisfaction of the flying experience.</a:t>
            </a:r>
          </a:p>
          <a:p>
            <a:r>
              <a:rPr lang="en-US" dirty="0"/>
              <a:t>The information gathered will provide companies within the airline industry the opportunity to advance and perfect their in-flight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8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ultimate goal is to provide the airline industry with an analysis of how in-flight food and beverage services have an overall effect on the customer's flying experience.</a:t>
            </a:r>
          </a:p>
          <a:p>
            <a:r>
              <a:rPr lang="en-US" dirty="0" smtClean="0"/>
              <a:t>The </a:t>
            </a:r>
            <a:r>
              <a:rPr lang="en-US" dirty="0"/>
              <a:t>research will also provide insight on how another global pandemic like COVID-19 could negatively impact overall in-flight experience satisfaction.</a:t>
            </a:r>
          </a:p>
          <a:p>
            <a:r>
              <a:rPr lang="en-US" dirty="0"/>
              <a:t>This analysis will help shorter flight airlines like Southwest understand how in-flight food and beverage services impact customer experience for quick flights.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dataset used for the report includes variables that impact a person's overall satisfaction of their air travel</a:t>
            </a:r>
          </a:p>
          <a:p>
            <a:r>
              <a:rPr lang="en-US" dirty="0"/>
              <a:t>Data was collected from random passengers on their most recent flight and scored each variable they experienced during travel</a:t>
            </a:r>
          </a:p>
          <a:p>
            <a:r>
              <a:rPr lang="en-US" dirty="0"/>
              <a:t>Majority of variables were ranked on a satisfactory level of 0-5, with 5 being the most satisfactory</a:t>
            </a:r>
          </a:p>
          <a:p>
            <a:r>
              <a:rPr lang="en-US" dirty="0"/>
              <a:t>Demographic variables included in the dataset are sex, age, class traveled, and type of flight (Business/Personal), flight distance, delays on arrival/departure, and overall satisfaction with the trip</a:t>
            </a:r>
          </a:p>
          <a:p>
            <a:r>
              <a:rPr lang="en-US" dirty="0"/>
              <a:t>Inflight features, airport experience, and boarding process are also variables included in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Questions/Hypotheses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231314" cy="365923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000" b="1" dirty="0"/>
              <a:t>Does the satisfaction level of in-flight food/drink services have a positive or negative impact on the overall satisfaction level of the customer?</a:t>
            </a:r>
            <a:endParaRPr lang="en-US" sz="3000" dirty="0"/>
          </a:p>
          <a:p>
            <a:pPr lvl="1"/>
            <a:r>
              <a:rPr lang="en-US" sz="2500" b="1" dirty="0"/>
              <a:t>Ho = A negative satisfaction level of in-flight food/drink services has no effect on the overall satisfaction level of the customer. </a:t>
            </a:r>
            <a:endParaRPr lang="en-US" sz="2500" dirty="0"/>
          </a:p>
          <a:p>
            <a:pPr lvl="1"/>
            <a:r>
              <a:rPr lang="en-US" sz="2500" b="1" dirty="0"/>
              <a:t>Ha= The negative satisfaction level of in-flight food/drink services has a negative effect on the overall satisfaction level of the customer. </a:t>
            </a:r>
            <a:endParaRPr lang="en-US" sz="2500" dirty="0"/>
          </a:p>
          <a:p>
            <a:pPr marL="0" indent="0">
              <a:buNone/>
            </a:pPr>
            <a:endParaRPr lang="en-US" sz="3000" dirty="0"/>
          </a:p>
          <a:p>
            <a:pPr lvl="0"/>
            <a:r>
              <a:rPr lang="en-US" sz="3000" b="1" dirty="0"/>
              <a:t>Does the satisfaction level of in-flight entertainment have a positive or negative impact on the overall satisfaction level of the customer?</a:t>
            </a:r>
            <a:endParaRPr lang="en-US" sz="3000" dirty="0"/>
          </a:p>
          <a:p>
            <a:pPr lvl="1"/>
            <a:r>
              <a:rPr lang="en-US" sz="2500" b="1" dirty="0"/>
              <a:t>Ho = A negative satisfaction level of in-flight entertainment has no effect on the overall satisfaction level of the customer. </a:t>
            </a:r>
            <a:endParaRPr lang="en-US" sz="2500" dirty="0"/>
          </a:p>
          <a:p>
            <a:pPr lvl="1"/>
            <a:r>
              <a:rPr lang="en-US" sz="2500" b="1" dirty="0"/>
              <a:t>Ha= The negative satisfaction level of in-flight entertainment has a negative effect on the overall satisfaction level of the customer. </a:t>
            </a:r>
            <a:endParaRPr lang="en-US" sz="2500" dirty="0"/>
          </a:p>
          <a:p>
            <a:pPr marL="0" indent="0">
              <a:buNone/>
            </a:pPr>
            <a:r>
              <a:rPr lang="en-US" sz="3000" b="1" dirty="0"/>
              <a:t> </a:t>
            </a:r>
            <a:endParaRPr lang="en-US" sz="3000" dirty="0"/>
          </a:p>
          <a:p>
            <a:pPr lvl="0"/>
            <a:r>
              <a:rPr lang="en-US" sz="3000" b="1" dirty="0"/>
              <a:t>Does the satisfaction level of in-flight </a:t>
            </a:r>
            <a:r>
              <a:rPr lang="en-US" sz="3000" b="1" dirty="0" err="1"/>
              <a:t>WiFi</a:t>
            </a:r>
            <a:r>
              <a:rPr lang="en-US" sz="3000" b="1" dirty="0"/>
              <a:t> services have a positive or negative impact on the overall satisfaction level of the customer?</a:t>
            </a:r>
            <a:endParaRPr lang="en-US" sz="3000" dirty="0"/>
          </a:p>
          <a:p>
            <a:pPr lvl="1"/>
            <a:r>
              <a:rPr lang="en-US" sz="2500" b="1" dirty="0"/>
              <a:t>Ho = A negative satisfaction level of in-flight </a:t>
            </a:r>
            <a:r>
              <a:rPr lang="en-US" sz="2500" b="1" dirty="0" err="1"/>
              <a:t>WiFi</a:t>
            </a:r>
            <a:r>
              <a:rPr lang="en-US" sz="2500" b="1" dirty="0"/>
              <a:t> services has no effect on the overall satisfaction level of the customer. </a:t>
            </a:r>
            <a:endParaRPr lang="en-US" sz="2500" dirty="0"/>
          </a:p>
          <a:p>
            <a:pPr lvl="1"/>
            <a:r>
              <a:rPr lang="en-US" sz="2500" b="1" dirty="0"/>
              <a:t>Ha= The negative satisfaction level of in-flight </a:t>
            </a:r>
            <a:r>
              <a:rPr lang="en-US" sz="2500" b="1" dirty="0" err="1"/>
              <a:t>WiFi</a:t>
            </a:r>
            <a:r>
              <a:rPr lang="en-US" sz="2500" b="1" dirty="0"/>
              <a:t> services has a negative effect on the overall satisfaction level of the customer. 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Ethical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constraints can be a limitation</a:t>
            </a:r>
          </a:p>
          <a:p>
            <a:r>
              <a:rPr lang="en-US" dirty="0"/>
              <a:t>Lack of previous research studies on this topic</a:t>
            </a:r>
          </a:p>
          <a:p>
            <a:r>
              <a:rPr lang="en-US" dirty="0"/>
              <a:t>COVID-19 pandemic has affected inflight services</a:t>
            </a:r>
          </a:p>
          <a:p>
            <a:r>
              <a:rPr lang="en-US" dirty="0"/>
              <a:t>Dataset not completely anonymous as customers' rewards numbers are included</a:t>
            </a:r>
          </a:p>
          <a:p>
            <a:r>
              <a:rPr lang="en-US" dirty="0"/>
              <a:t>Ethical considerations include ensuring data confidentiality and using fake identifiers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2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analysis shows that different variables impact airline customer's overall satisfaction</a:t>
            </a:r>
          </a:p>
          <a:p>
            <a:r>
              <a:rPr lang="en-US" dirty="0"/>
              <a:t>SAS Studio used to conduct analysis and generate findings</a:t>
            </a:r>
          </a:p>
          <a:p>
            <a:r>
              <a:rPr lang="en-US" dirty="0"/>
              <a:t>Findings can help airlines improve in-flight services and customer satisfaction levels</a:t>
            </a:r>
          </a:p>
          <a:p>
            <a:r>
              <a:rPr lang="en-US" dirty="0"/>
              <a:t>Analysis conducted on inflight </a:t>
            </a:r>
            <a:r>
              <a:rPr lang="en-US" dirty="0" err="1"/>
              <a:t>WiFi</a:t>
            </a:r>
            <a:r>
              <a:rPr lang="en-US" dirty="0"/>
              <a:t> service, inflight food and drink service, and inflight entertainment service</a:t>
            </a:r>
          </a:p>
          <a:p>
            <a:r>
              <a:rPr lang="en-US" dirty="0"/>
              <a:t>Analysis helps determine alternative hypotheses to be true and provide data to support them</a:t>
            </a:r>
          </a:p>
          <a:p>
            <a:r>
              <a:rPr lang="en-US" dirty="0"/>
              <a:t>Airlines can use this analysis to make improvements and increase overall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3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58AF1A42DEE46B2962275D8182F9A" ma:contentTypeVersion="13" ma:contentTypeDescription="Create a new document." ma:contentTypeScope="" ma:versionID="67c7698e09a7209b472c8cbb24e530ab">
  <xsd:schema xmlns:xsd="http://www.w3.org/2001/XMLSchema" xmlns:xs="http://www.w3.org/2001/XMLSchema" xmlns:p="http://schemas.microsoft.com/office/2006/metadata/properties" xmlns:ns3="0887ad13-07e5-47e0-8e7c-c89bbd61917d" xmlns:ns4="21d496a0-94ea-4e48-8eb4-3beb31a5e413" targetNamespace="http://schemas.microsoft.com/office/2006/metadata/properties" ma:root="true" ma:fieldsID="a7874a9972aa2bd0cd966e5600147abd" ns3:_="" ns4:_="">
    <xsd:import namespace="0887ad13-07e5-47e0-8e7c-c89bbd61917d"/>
    <xsd:import namespace="21d496a0-94ea-4e48-8eb4-3beb31a5e4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7ad13-07e5-47e0-8e7c-c89bbd6191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496a0-94ea-4e48-8eb4-3beb31a5e4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87ad13-07e5-47e0-8e7c-c89bbd61917d" xsi:nil="true"/>
  </documentManagement>
</p:properties>
</file>

<file path=customXml/itemProps1.xml><?xml version="1.0" encoding="utf-8"?>
<ds:datastoreItem xmlns:ds="http://schemas.openxmlformats.org/officeDocument/2006/customXml" ds:itemID="{24E8CC18-4C44-423D-AAD9-8FF78D4894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7ad13-07e5-47e0-8e7c-c89bbd61917d"/>
    <ds:schemaRef ds:uri="21d496a0-94ea-4e48-8eb4-3beb31a5e4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498837-9F3E-45F7-9684-6E3570965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DA2050-7039-4AAD-97E6-17DA980966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0887ad13-07e5-47e0-8e7c-c89bbd61917d"/>
    <ds:schemaRef ds:uri="http://purl.org/dc/elements/1.1/"/>
    <ds:schemaRef ds:uri="http://schemas.microsoft.com/office/2006/metadata/properties"/>
    <ds:schemaRef ds:uri="21d496a0-94ea-4e48-8eb4-3beb31a5e41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3052</Words>
  <Application>Microsoft Office PowerPoint</Application>
  <PresentationFormat>Widescreen</PresentationFormat>
  <Paragraphs>181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   </vt:lpstr>
      <vt:lpstr>INTRODUCTION</vt:lpstr>
      <vt:lpstr>INTRODUCTION </vt:lpstr>
      <vt:lpstr>Problem/Purpose Statement</vt:lpstr>
      <vt:lpstr>Goals and Benefits</vt:lpstr>
      <vt:lpstr>Data Set</vt:lpstr>
      <vt:lpstr>Research Questions/Hypotheses</vt:lpstr>
      <vt:lpstr>Limitations and Ethical Considerations</vt:lpstr>
      <vt:lpstr>Findings</vt:lpstr>
      <vt:lpstr>Findings</vt:lpstr>
      <vt:lpstr>Findings</vt:lpstr>
      <vt:lpstr>Findings</vt:lpstr>
      <vt:lpstr>Recommendations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Results from Q6!</dc:title>
  <dc:creator>Microsoft Office User</dc:creator>
  <cp:lastModifiedBy>Kyle Christy</cp:lastModifiedBy>
  <cp:revision>7</cp:revision>
  <dcterms:created xsi:type="dcterms:W3CDTF">2023-02-06T03:12:38Z</dcterms:created>
  <dcterms:modified xsi:type="dcterms:W3CDTF">2023-04-09T20:21:52Z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0x010100ADE58AF1A42DEE46B2962275D8182F9A</vt:lpwstr>
  </property>
</Properties>
</file>