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A1A8-0A28-D74D-8E71-D506D4D9B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C3A88-A4EC-8E48-96C8-77BA69B21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90610-C240-4B4F-8F6C-D69B3AA31423}"/>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3662EFD9-6C65-194E-923C-D877E047E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0ED36-8BFB-3242-A0F1-E020213E13A6}"/>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391113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9B65-97C9-A344-B987-FE8F9664F5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F6A3EA-14C4-2544-AAB8-B5C51B6AE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233B5-243F-C045-8726-4D39934EFCC3}"/>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DB6EA569-0C55-FD4A-B4CC-456214BAF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6C652-925E-944E-BAD9-E049B6CD9C17}"/>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115629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7EE3C-EB46-8E46-9513-06C873850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287779-362F-C245-9821-43E9F71369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27E3F-10CD-4D44-890C-05C409C94F06}"/>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4A92F3E5-D531-5945-9AF2-E9095CE3F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23546-1673-5141-9F8F-4922A5D4EFB3}"/>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427725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99EB-F040-0E45-B8E4-AD38527EB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BEECE-5F1D-0E4F-ADBF-AE2D37CE0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AD799-D658-D249-B7E2-2CB4DE3F2C11}"/>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063BB705-D2B2-BA4B-AB38-5674498FB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10CD2-0171-C348-8DCC-D8DA3DA6E65B}"/>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346650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A421-9993-9F4F-92EB-45CDFD64A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BC1BF-2B61-C346-9E6A-719773282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513C6-D411-3547-994D-431D7F497F4D}"/>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4F89FAF2-552F-4B4D-8DCF-D848E08B8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D4CEF-8A22-AD4A-AB79-7CF04D0037FD}"/>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165953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EA2E-E38E-9742-9B67-379B071212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9C77C-6F76-8A48-91D5-B3F7C2A70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694FB-87E0-FE4D-923C-3B151AA69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0E4A51-A2C9-E14D-A4C9-138B8375C615}"/>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6" name="Footer Placeholder 5">
            <a:extLst>
              <a:ext uri="{FF2B5EF4-FFF2-40B4-BE49-F238E27FC236}">
                <a16:creationId xmlns:a16="http://schemas.microsoft.com/office/drawing/2014/main" id="{3F8030D5-CE09-5D48-A0D9-51D1C4EC2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25CF6-40CA-C849-8461-C5BA66EB1A69}"/>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333259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C424-A02B-EA41-B1D6-583B1743D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AADE01-2FC9-D842-BB31-8C8791EE0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5B6FEF-1D25-FA43-BCB9-284A6241F9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E1CC6-1AFE-2A41-98FD-9663CEBA1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BD673-979B-9842-A6F2-4D52E88F4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49B4D-8F8C-E140-8750-A23A0A3D4CD9}"/>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8" name="Footer Placeholder 7">
            <a:extLst>
              <a:ext uri="{FF2B5EF4-FFF2-40B4-BE49-F238E27FC236}">
                <a16:creationId xmlns:a16="http://schemas.microsoft.com/office/drawing/2014/main" id="{2F6FD8F9-8CA4-C743-BF06-36742AD85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72E677-7344-1E49-9589-71B1AD38FDC4}"/>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323747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31B5-851B-0340-AA84-00FB25F239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CD07DC-4A0A-AF41-80D9-0F846AC29E2B}"/>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4" name="Footer Placeholder 3">
            <a:extLst>
              <a:ext uri="{FF2B5EF4-FFF2-40B4-BE49-F238E27FC236}">
                <a16:creationId xmlns:a16="http://schemas.microsoft.com/office/drawing/2014/main" id="{52EDAABD-40B4-F145-A0C7-DF2AE6E71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89DE92-512D-D142-9923-77A5B5155529}"/>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24653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5F29A-A9E9-944B-9F9F-12A142B43C2A}"/>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3" name="Footer Placeholder 2">
            <a:extLst>
              <a:ext uri="{FF2B5EF4-FFF2-40B4-BE49-F238E27FC236}">
                <a16:creationId xmlns:a16="http://schemas.microsoft.com/office/drawing/2014/main" id="{BBBB4ECD-66F7-2C41-BA8B-C85B644FE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7FFC7-D897-3F4E-B887-A0F280781FBD}"/>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95070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42FA-CE26-384E-BB4D-FFDD97821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168D96-4BF2-934F-ACD3-5ED7D24E6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2D7D-40E0-6740-8504-F26CF64A4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DD844-738E-5041-87BE-E603127A06B6}"/>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6" name="Footer Placeholder 5">
            <a:extLst>
              <a:ext uri="{FF2B5EF4-FFF2-40B4-BE49-F238E27FC236}">
                <a16:creationId xmlns:a16="http://schemas.microsoft.com/office/drawing/2014/main" id="{E21FEB62-5334-9247-A4E4-FFAB68588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9F282-3500-124C-9B62-0914F3C17A2E}"/>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257140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896B-1460-9444-85AF-91A59556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01E816-E67B-B341-A889-83E5CF9F9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A21140-A12D-AE41-9218-2E3548B82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013FC-BE24-7A4E-A580-B46880446AF8}"/>
              </a:ext>
            </a:extLst>
          </p:cNvPr>
          <p:cNvSpPr>
            <a:spLocks noGrp="1"/>
          </p:cNvSpPr>
          <p:nvPr>
            <p:ph type="dt" sz="half" idx="10"/>
          </p:nvPr>
        </p:nvSpPr>
        <p:spPr/>
        <p:txBody>
          <a:bodyPr/>
          <a:lstStyle/>
          <a:p>
            <a:fld id="{2F97AEB4-988A-524D-BF0A-88071E08C198}" type="datetimeFigureOut">
              <a:rPr lang="en-US" smtClean="0"/>
              <a:t>11/21/21</a:t>
            </a:fld>
            <a:endParaRPr lang="en-US"/>
          </a:p>
        </p:txBody>
      </p:sp>
      <p:sp>
        <p:nvSpPr>
          <p:cNvPr id="6" name="Footer Placeholder 5">
            <a:extLst>
              <a:ext uri="{FF2B5EF4-FFF2-40B4-BE49-F238E27FC236}">
                <a16:creationId xmlns:a16="http://schemas.microsoft.com/office/drawing/2014/main" id="{2F947C00-4B3F-CF46-9CA3-A08AD29A4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16D7E-DB02-8249-86F4-8322F51C5545}"/>
              </a:ext>
            </a:extLst>
          </p:cNvPr>
          <p:cNvSpPr>
            <a:spLocks noGrp="1"/>
          </p:cNvSpPr>
          <p:nvPr>
            <p:ph type="sldNum" sz="quarter" idx="12"/>
          </p:nvPr>
        </p:nvSpPr>
        <p:spPr/>
        <p:txBody>
          <a:bodyPr/>
          <a:lstStyle/>
          <a:p>
            <a:fld id="{4DB22927-0770-E54E-993C-4EDD18EEC2DB}" type="slidenum">
              <a:rPr lang="en-US" smtClean="0"/>
              <a:t>‹#›</a:t>
            </a:fld>
            <a:endParaRPr lang="en-US"/>
          </a:p>
        </p:txBody>
      </p:sp>
    </p:spTree>
    <p:extLst>
      <p:ext uri="{BB962C8B-B14F-4D97-AF65-F5344CB8AC3E}">
        <p14:creationId xmlns:p14="http://schemas.microsoft.com/office/powerpoint/2010/main" val="259436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BDA73-C5C8-C540-B1FB-B0F4F515A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122523-279A-B64E-B81C-FE2DB4051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BDB05-E8A0-CB45-AAAC-32D0E2EED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7AEB4-988A-524D-BF0A-88071E08C198}" type="datetimeFigureOut">
              <a:rPr lang="en-US" smtClean="0"/>
              <a:t>11/21/21</a:t>
            </a:fld>
            <a:endParaRPr lang="en-US"/>
          </a:p>
        </p:txBody>
      </p:sp>
      <p:sp>
        <p:nvSpPr>
          <p:cNvPr id="5" name="Footer Placeholder 4">
            <a:extLst>
              <a:ext uri="{FF2B5EF4-FFF2-40B4-BE49-F238E27FC236}">
                <a16:creationId xmlns:a16="http://schemas.microsoft.com/office/drawing/2014/main" id="{187F9CDD-5819-7D4E-A430-7DA570C29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6FC9C3-7FB3-A343-9A36-43A8EE611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22927-0770-E54E-993C-4EDD18EEC2DB}" type="slidenum">
              <a:rPr lang="en-US" smtClean="0"/>
              <a:t>‹#›</a:t>
            </a:fld>
            <a:endParaRPr lang="en-US"/>
          </a:p>
        </p:txBody>
      </p:sp>
    </p:spTree>
    <p:extLst>
      <p:ext uri="{BB962C8B-B14F-4D97-AF65-F5344CB8AC3E}">
        <p14:creationId xmlns:p14="http://schemas.microsoft.com/office/powerpoint/2010/main" val="68469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5C19-2C51-D840-831C-BEC220051D57}"/>
              </a:ext>
            </a:extLst>
          </p:cNvPr>
          <p:cNvSpPr>
            <a:spLocks noGrp="1"/>
          </p:cNvSpPr>
          <p:nvPr>
            <p:ph type="ctrTitle"/>
          </p:nvPr>
        </p:nvSpPr>
        <p:spPr>
          <a:xfrm>
            <a:off x="865852" y="1122363"/>
            <a:ext cx="10258097" cy="669367"/>
          </a:xfrm>
        </p:spPr>
        <p:txBody>
          <a:bodyPr>
            <a:noAutofit/>
          </a:bodyPr>
          <a:lstStyle/>
          <a:p>
            <a:r>
              <a:rPr lang="en-US" sz="4400" b="1" dirty="0"/>
              <a:t>Predicting sale price of homes in Ames, Iowa</a:t>
            </a:r>
          </a:p>
        </p:txBody>
      </p:sp>
      <p:sp>
        <p:nvSpPr>
          <p:cNvPr id="3" name="Subtitle 2">
            <a:extLst>
              <a:ext uri="{FF2B5EF4-FFF2-40B4-BE49-F238E27FC236}">
                <a16:creationId xmlns:a16="http://schemas.microsoft.com/office/drawing/2014/main" id="{85FBB61F-6765-6B4E-B27F-715608B9B6B1}"/>
              </a:ext>
            </a:extLst>
          </p:cNvPr>
          <p:cNvSpPr>
            <a:spLocks noGrp="1"/>
          </p:cNvSpPr>
          <p:nvPr>
            <p:ph type="subTitle" idx="1"/>
          </p:nvPr>
        </p:nvSpPr>
        <p:spPr>
          <a:xfrm>
            <a:off x="1524000" y="2016297"/>
            <a:ext cx="9144000" cy="444447"/>
          </a:xfrm>
        </p:spPr>
        <p:txBody>
          <a:bodyPr/>
          <a:lstStyle/>
          <a:p>
            <a:r>
              <a:rPr lang="en-US" dirty="0"/>
              <a:t>by Kyle Jones</a:t>
            </a:r>
          </a:p>
        </p:txBody>
      </p:sp>
      <p:pic>
        <p:nvPicPr>
          <p:cNvPr id="1026" name="Picture 2">
            <a:extLst>
              <a:ext uri="{FF2B5EF4-FFF2-40B4-BE49-F238E27FC236}">
                <a16:creationId xmlns:a16="http://schemas.microsoft.com/office/drawing/2014/main" id="{1A1D31D7-8510-274C-9A9F-268E76AEC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244" y="2685311"/>
            <a:ext cx="7433314" cy="37195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54A2E-EEDE-D141-A00C-A04F5A4D684C}"/>
              </a:ext>
            </a:extLst>
          </p:cNvPr>
          <p:cNvSpPr txBox="1"/>
          <p:nvPr/>
        </p:nvSpPr>
        <p:spPr>
          <a:xfrm>
            <a:off x="8597461" y="6404872"/>
            <a:ext cx="1198179" cy="338554"/>
          </a:xfrm>
          <a:prstGeom prst="rect">
            <a:avLst/>
          </a:prstGeom>
          <a:noFill/>
        </p:spPr>
        <p:txBody>
          <a:bodyPr wrap="square" rtlCol="0">
            <a:spAutoFit/>
          </a:bodyPr>
          <a:lstStyle/>
          <a:p>
            <a:r>
              <a:rPr lang="en-US" sz="1600" dirty="0"/>
              <a:t>Ames, Iowa</a:t>
            </a:r>
          </a:p>
        </p:txBody>
      </p:sp>
    </p:spTree>
    <p:extLst>
      <p:ext uri="{BB962C8B-B14F-4D97-AF65-F5344CB8AC3E}">
        <p14:creationId xmlns:p14="http://schemas.microsoft.com/office/powerpoint/2010/main" val="287962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6FA1-69C2-D24E-A4D7-2F58C3CF66F7}"/>
              </a:ext>
            </a:extLst>
          </p:cNvPr>
          <p:cNvSpPr>
            <a:spLocks noGrp="1"/>
          </p:cNvSpPr>
          <p:nvPr>
            <p:ph type="title"/>
          </p:nvPr>
        </p:nvSpPr>
        <p:spPr>
          <a:xfrm>
            <a:off x="838200" y="18255"/>
            <a:ext cx="10515600" cy="1325563"/>
          </a:xfrm>
        </p:spPr>
        <p:txBody>
          <a:bodyPr/>
          <a:lstStyle/>
          <a:p>
            <a:r>
              <a:rPr lang="en-US" b="1" dirty="0"/>
              <a:t>Dataset</a:t>
            </a:r>
          </a:p>
        </p:txBody>
      </p:sp>
      <p:sp>
        <p:nvSpPr>
          <p:cNvPr id="3" name="Content Placeholder 2">
            <a:extLst>
              <a:ext uri="{FF2B5EF4-FFF2-40B4-BE49-F238E27FC236}">
                <a16:creationId xmlns:a16="http://schemas.microsoft.com/office/drawing/2014/main" id="{3598E50C-27E0-FC47-9E41-2F2AB58B1862}"/>
              </a:ext>
            </a:extLst>
          </p:cNvPr>
          <p:cNvSpPr>
            <a:spLocks noGrp="1"/>
          </p:cNvSpPr>
          <p:nvPr>
            <p:ph idx="1"/>
          </p:nvPr>
        </p:nvSpPr>
        <p:spPr>
          <a:xfrm>
            <a:off x="838200" y="1825625"/>
            <a:ext cx="10515600" cy="3503120"/>
          </a:xfrm>
        </p:spPr>
        <p:txBody>
          <a:bodyPr/>
          <a:lstStyle/>
          <a:p>
            <a:r>
              <a:rPr lang="en-US" dirty="0"/>
              <a:t>2,919 property sales records in Ames, Iowa between 2006 - 2010</a:t>
            </a:r>
          </a:p>
          <a:p>
            <a:pPr lvl="1">
              <a:buFont typeface="Courier New" panose="02070309020205020404" pitchFamily="49" charset="0"/>
              <a:buChar char="o"/>
            </a:pPr>
            <a:r>
              <a:rPr lang="en-US" dirty="0"/>
              <a:t>Train Set: 1,460 records</a:t>
            </a:r>
          </a:p>
          <a:p>
            <a:pPr lvl="1">
              <a:buFont typeface="Courier New" panose="02070309020205020404" pitchFamily="49" charset="0"/>
              <a:buChar char="o"/>
            </a:pPr>
            <a:r>
              <a:rPr lang="en-US" dirty="0"/>
              <a:t>Test Set: 1,459 records</a:t>
            </a:r>
          </a:p>
          <a:p>
            <a:r>
              <a:rPr lang="en-US" dirty="0"/>
              <a:t>Response Variable: recorded sale price</a:t>
            </a:r>
          </a:p>
          <a:p>
            <a:r>
              <a:rPr lang="en-US" dirty="0"/>
              <a:t>Predictors: 80 variables that describe quality and quantity of physical attributes of property.</a:t>
            </a:r>
          </a:p>
          <a:p>
            <a:pPr lvl="1">
              <a:buFont typeface="Courier New" panose="02070309020205020404" pitchFamily="49" charset="0"/>
              <a:buChar char="o"/>
            </a:pPr>
            <a:r>
              <a:rPr lang="en-US" dirty="0"/>
              <a:t>I have only explored a handful of these variables thus far. I plan to explore more and include that information in the final written report.</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345193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8E50C-27E0-FC47-9E41-2F2AB58B1862}"/>
              </a:ext>
            </a:extLst>
          </p:cNvPr>
          <p:cNvSpPr>
            <a:spLocks noGrp="1"/>
          </p:cNvSpPr>
          <p:nvPr>
            <p:ph idx="1"/>
          </p:nvPr>
        </p:nvSpPr>
        <p:spPr>
          <a:xfrm>
            <a:off x="838200" y="1415724"/>
            <a:ext cx="10515600" cy="2483614"/>
          </a:xfrm>
        </p:spPr>
        <p:txBody>
          <a:bodyPr>
            <a:normAutofit lnSpcReduction="10000"/>
          </a:bodyPr>
          <a:lstStyle/>
          <a:p>
            <a:r>
              <a:rPr lang="en-US" dirty="0"/>
              <a:t>Primary goal of this project was to construct the “best” predictive model possible of sale price.</a:t>
            </a:r>
          </a:p>
          <a:p>
            <a:pPr lvl="1">
              <a:buFont typeface="Courier New" panose="02070309020205020404" pitchFamily="49" charset="0"/>
              <a:buChar char="o"/>
            </a:pPr>
            <a:r>
              <a:rPr lang="en-US" dirty="0"/>
              <a:t>“best fit” evaluated by RMSE between the logarithm of the predicted sale price and the logarithm of the actual price.</a:t>
            </a:r>
          </a:p>
          <a:p>
            <a:pPr lvl="2">
              <a:buFont typeface="Wingdings" pitchFamily="2" charset="2"/>
              <a:buChar char="v"/>
            </a:pPr>
            <a:r>
              <a:rPr lang="en-US" dirty="0"/>
              <a:t> taking logarithm of sale price ensured that errors on ”cheap” and “expensive” houses had equal weight.</a:t>
            </a:r>
          </a:p>
          <a:p>
            <a:pPr lvl="2">
              <a:buFont typeface="Wingdings" pitchFamily="2" charset="2"/>
              <a:buChar char="v"/>
            </a:pPr>
            <a:r>
              <a:rPr lang="en-US" dirty="0"/>
              <a:t> also resulted in more normally distributed response variable (see below).</a:t>
            </a:r>
          </a:p>
        </p:txBody>
      </p:sp>
      <p:pic>
        <p:nvPicPr>
          <p:cNvPr id="3074" name="Picture 2">
            <a:extLst>
              <a:ext uri="{FF2B5EF4-FFF2-40B4-BE49-F238E27FC236}">
                <a16:creationId xmlns:a16="http://schemas.microsoft.com/office/drawing/2014/main" id="{4B4DB9F4-D09D-444F-B1AC-ACDD35DA7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197" y="4065313"/>
            <a:ext cx="4451130" cy="25964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8DFDFB0-F420-C348-98F8-C5DA19BA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73" y="4065313"/>
            <a:ext cx="4451130" cy="259649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7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Goal of project</a:t>
            </a:r>
          </a:p>
        </p:txBody>
      </p:sp>
      <p:cxnSp>
        <p:nvCxnSpPr>
          <p:cNvPr id="7" name="Straight Arrow Connector 6">
            <a:extLst>
              <a:ext uri="{FF2B5EF4-FFF2-40B4-BE49-F238E27FC236}">
                <a16:creationId xmlns:a16="http://schemas.microsoft.com/office/drawing/2014/main" id="{BE0B0705-925C-3641-883C-F79021759C1C}"/>
              </a:ext>
            </a:extLst>
          </p:cNvPr>
          <p:cNvCxnSpPr>
            <a:cxnSpLocks/>
          </p:cNvCxnSpPr>
          <p:nvPr/>
        </p:nvCxnSpPr>
        <p:spPr>
          <a:xfrm>
            <a:off x="4929353" y="5300499"/>
            <a:ext cx="2333294" cy="7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DDB9F7-9E26-D14B-9A9B-8215981037FC}"/>
              </a:ext>
            </a:extLst>
          </p:cNvPr>
          <p:cNvSpPr txBox="1"/>
          <p:nvPr/>
        </p:nvSpPr>
        <p:spPr>
          <a:xfrm>
            <a:off x="5249917" y="4661394"/>
            <a:ext cx="1692166" cy="646331"/>
          </a:xfrm>
          <a:prstGeom prst="rect">
            <a:avLst/>
          </a:prstGeom>
          <a:noFill/>
        </p:spPr>
        <p:txBody>
          <a:bodyPr wrap="square" rtlCol="0">
            <a:spAutoFit/>
          </a:bodyPr>
          <a:lstStyle/>
          <a:p>
            <a:pPr algn="ctr"/>
            <a:r>
              <a:rPr lang="en-US" dirty="0"/>
              <a:t>Sale price was log transformed</a:t>
            </a:r>
          </a:p>
        </p:txBody>
      </p:sp>
    </p:spTree>
    <p:extLst>
      <p:ext uri="{BB962C8B-B14F-4D97-AF65-F5344CB8AC3E}">
        <p14:creationId xmlns:p14="http://schemas.microsoft.com/office/powerpoint/2010/main" val="123339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8E50C-27E0-FC47-9E41-2F2AB58B1862}"/>
              </a:ext>
            </a:extLst>
          </p:cNvPr>
          <p:cNvSpPr>
            <a:spLocks noGrp="1"/>
          </p:cNvSpPr>
          <p:nvPr>
            <p:ph idx="1"/>
          </p:nvPr>
        </p:nvSpPr>
        <p:spPr>
          <a:xfrm>
            <a:off x="838200" y="932254"/>
            <a:ext cx="10515600" cy="5825897"/>
          </a:xfrm>
        </p:spPr>
        <p:txBody>
          <a:bodyPr>
            <a:normAutofit/>
          </a:bodyPr>
          <a:lstStyle/>
          <a:p>
            <a:r>
              <a:rPr lang="en-US" dirty="0"/>
              <a:t>Variables found to be associated with sale price (so far). These were all significant in a linear regression model.</a:t>
            </a:r>
          </a:p>
          <a:p>
            <a:pPr lvl="1">
              <a:buFont typeface="Courier New" panose="02070309020205020404" pitchFamily="49" charset="0"/>
              <a:buChar char="o"/>
            </a:pPr>
            <a:r>
              <a:rPr lang="en-US" dirty="0"/>
              <a:t>Square Footage of home</a:t>
            </a:r>
          </a:p>
          <a:p>
            <a:pPr lvl="1">
              <a:buFont typeface="Courier New" panose="02070309020205020404" pitchFamily="49" charset="0"/>
              <a:buChar char="o"/>
            </a:pPr>
            <a:r>
              <a:rPr lang="en-US" dirty="0"/>
              <a:t>Condition of Sale</a:t>
            </a:r>
          </a:p>
          <a:p>
            <a:pPr lvl="2"/>
            <a:r>
              <a:rPr lang="en-US" dirty="0"/>
              <a:t>Normal sale</a:t>
            </a:r>
          </a:p>
          <a:p>
            <a:pPr lvl="2"/>
            <a:r>
              <a:rPr lang="en-US" dirty="0"/>
              <a:t>Abnormal sale (trade, foreclosure, short sale)</a:t>
            </a:r>
          </a:p>
          <a:p>
            <a:pPr lvl="2"/>
            <a:r>
              <a:rPr lang="en-US" dirty="0"/>
              <a:t>Family (sale between family members)</a:t>
            </a:r>
          </a:p>
          <a:p>
            <a:pPr lvl="2"/>
            <a:r>
              <a:rPr lang="en-US" dirty="0"/>
              <a:t>Partial (home not completed when last assessed)</a:t>
            </a:r>
          </a:p>
          <a:p>
            <a:pPr lvl="1">
              <a:buFont typeface="Courier New" panose="02070309020205020404" pitchFamily="49" charset="0"/>
              <a:buChar char="o"/>
            </a:pPr>
            <a:r>
              <a:rPr lang="en-US" dirty="0"/>
              <a:t>Neighborhood (25 unique neighborhoods in dataset)</a:t>
            </a:r>
          </a:p>
          <a:p>
            <a:pPr lvl="1">
              <a:buFont typeface="Courier New" panose="02070309020205020404" pitchFamily="49" charset="0"/>
              <a:buChar char="o"/>
            </a:pPr>
            <a:r>
              <a:rPr lang="en-US" dirty="0"/>
              <a:t>Year of remodel</a:t>
            </a:r>
          </a:p>
          <a:p>
            <a:pPr lvl="1">
              <a:buFont typeface="Courier New" panose="02070309020205020404" pitchFamily="49" charset="0"/>
              <a:buChar char="o"/>
            </a:pPr>
            <a:r>
              <a:rPr lang="en-US" dirty="0"/>
              <a:t>Total Bathrooms</a:t>
            </a:r>
          </a:p>
          <a:p>
            <a:pPr lvl="1">
              <a:buFont typeface="Courier New" panose="02070309020205020404" pitchFamily="49" charset="0"/>
              <a:buChar char="o"/>
            </a:pPr>
            <a:r>
              <a:rPr lang="en-US" dirty="0"/>
              <a:t>Number of Cars that can fit in garage</a:t>
            </a:r>
          </a:p>
          <a:p>
            <a:pPr lvl="1">
              <a:buFont typeface="Courier New" panose="02070309020205020404" pitchFamily="49" charset="0"/>
              <a:buChar char="o"/>
            </a:pPr>
            <a:r>
              <a:rPr lang="en-US" dirty="0"/>
              <a:t>Near Park</a:t>
            </a:r>
          </a:p>
          <a:p>
            <a:pPr lvl="1">
              <a:buFont typeface="Courier New" panose="02070309020205020404" pitchFamily="49" charset="0"/>
              <a:buChar char="o"/>
            </a:pPr>
            <a:r>
              <a:rPr lang="en-US" dirty="0"/>
              <a:t>Near Railroad</a:t>
            </a:r>
          </a:p>
          <a:p>
            <a:pPr lvl="1">
              <a:buFont typeface="Courier New" panose="02070309020205020404" pitchFamily="49" charset="0"/>
              <a:buChar char="o"/>
            </a:pPr>
            <a:r>
              <a:rPr lang="en-US" dirty="0"/>
              <a:t>Fence with good privacy</a:t>
            </a:r>
          </a:p>
          <a:p>
            <a:pPr lvl="1">
              <a:buFont typeface="Courier New" panose="02070309020205020404" pitchFamily="49" charset="0"/>
              <a:buChar char="o"/>
            </a:pPr>
            <a:endParaRPr lang="en-US" dirty="0"/>
          </a:p>
        </p:txBody>
      </p:sp>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7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Exploratory Analysis</a:t>
            </a:r>
          </a:p>
        </p:txBody>
      </p:sp>
      <p:cxnSp>
        <p:nvCxnSpPr>
          <p:cNvPr id="10" name="Straight Connector 9">
            <a:extLst>
              <a:ext uri="{FF2B5EF4-FFF2-40B4-BE49-F238E27FC236}">
                <a16:creationId xmlns:a16="http://schemas.microsoft.com/office/drawing/2014/main" id="{8E233FE3-BFC1-2D4B-960C-641CC1848F27}"/>
              </a:ext>
            </a:extLst>
          </p:cNvPr>
          <p:cNvCxnSpPr>
            <a:cxnSpLocks/>
          </p:cNvCxnSpPr>
          <p:nvPr/>
        </p:nvCxnSpPr>
        <p:spPr>
          <a:xfrm>
            <a:off x="3393802" y="6061357"/>
            <a:ext cx="2149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AF5FF6-DCAF-3145-91C0-A3AAD39D549F}"/>
              </a:ext>
            </a:extLst>
          </p:cNvPr>
          <p:cNvCxnSpPr>
            <a:cxnSpLocks/>
          </p:cNvCxnSpPr>
          <p:nvPr/>
        </p:nvCxnSpPr>
        <p:spPr>
          <a:xfrm>
            <a:off x="6862216" y="3073215"/>
            <a:ext cx="2149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0D50D6-B291-A142-B056-7D5CA6E44483}"/>
              </a:ext>
            </a:extLst>
          </p:cNvPr>
          <p:cNvCxnSpPr>
            <a:cxnSpLocks/>
          </p:cNvCxnSpPr>
          <p:nvPr/>
        </p:nvCxnSpPr>
        <p:spPr>
          <a:xfrm>
            <a:off x="6210575" y="3402416"/>
            <a:ext cx="2149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7D2CDD7-92E3-9C49-8821-FCB3397AAE67}"/>
              </a:ext>
            </a:extLst>
          </p:cNvPr>
          <p:cNvCxnSpPr>
            <a:cxnSpLocks/>
          </p:cNvCxnSpPr>
          <p:nvPr/>
        </p:nvCxnSpPr>
        <p:spPr>
          <a:xfrm>
            <a:off x="9008678" y="4101097"/>
            <a:ext cx="2149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368A807-C9C7-A844-A8F0-D25DEF20007F}"/>
              </a:ext>
            </a:extLst>
          </p:cNvPr>
          <p:cNvGrpSpPr/>
          <p:nvPr/>
        </p:nvGrpSpPr>
        <p:grpSpPr>
          <a:xfrm>
            <a:off x="4875761" y="1854563"/>
            <a:ext cx="214910" cy="206827"/>
            <a:chOff x="11848936" y="1741716"/>
            <a:chExt cx="214910" cy="206827"/>
          </a:xfrm>
        </p:grpSpPr>
        <p:cxnSp>
          <p:nvCxnSpPr>
            <p:cNvPr id="31" name="Straight Connector 30">
              <a:extLst>
                <a:ext uri="{FF2B5EF4-FFF2-40B4-BE49-F238E27FC236}">
                  <a16:creationId xmlns:a16="http://schemas.microsoft.com/office/drawing/2014/main" id="{3BBB7657-EFE6-C940-95DB-5E7580561DB5}"/>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E9B85F-73A7-5748-8A7C-F431D9B5AF1A}"/>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8A38D44-48A7-7D43-8406-DBE15ADEC99B}"/>
              </a:ext>
            </a:extLst>
          </p:cNvPr>
          <p:cNvGrpSpPr/>
          <p:nvPr/>
        </p:nvGrpSpPr>
        <p:grpSpPr>
          <a:xfrm>
            <a:off x="7251099" y="3615667"/>
            <a:ext cx="214910" cy="206827"/>
            <a:chOff x="11848936" y="1741716"/>
            <a:chExt cx="214910" cy="206827"/>
          </a:xfrm>
        </p:grpSpPr>
        <p:cxnSp>
          <p:nvCxnSpPr>
            <p:cNvPr id="27" name="Straight Connector 26">
              <a:extLst>
                <a:ext uri="{FF2B5EF4-FFF2-40B4-BE49-F238E27FC236}">
                  <a16:creationId xmlns:a16="http://schemas.microsoft.com/office/drawing/2014/main" id="{F7FED5F5-0667-F947-A434-3C09CF52C90D}"/>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A8F339-00AB-1841-B4CB-588900CF154C}"/>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F703C0A-BCCE-2C4A-9928-486EB40E38E4}"/>
              </a:ext>
            </a:extLst>
          </p:cNvPr>
          <p:cNvGrpSpPr/>
          <p:nvPr/>
        </p:nvGrpSpPr>
        <p:grpSpPr>
          <a:xfrm>
            <a:off x="8228560" y="3973914"/>
            <a:ext cx="214910" cy="206827"/>
            <a:chOff x="11848936" y="1741716"/>
            <a:chExt cx="214910" cy="206827"/>
          </a:xfrm>
        </p:grpSpPr>
        <p:cxnSp>
          <p:nvCxnSpPr>
            <p:cNvPr id="25" name="Straight Connector 24">
              <a:extLst>
                <a:ext uri="{FF2B5EF4-FFF2-40B4-BE49-F238E27FC236}">
                  <a16:creationId xmlns:a16="http://schemas.microsoft.com/office/drawing/2014/main" id="{1270EE47-1F94-A349-8744-40B39539A712}"/>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E3DCE9A-104F-864B-9C40-704FF75FE85D}"/>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EA3FB00-F946-DD4E-8CFA-DC1FBC10B942}"/>
              </a:ext>
            </a:extLst>
          </p:cNvPr>
          <p:cNvGrpSpPr/>
          <p:nvPr/>
        </p:nvGrpSpPr>
        <p:grpSpPr>
          <a:xfrm>
            <a:off x="3751154" y="4370305"/>
            <a:ext cx="214910" cy="206827"/>
            <a:chOff x="11848936" y="1741716"/>
            <a:chExt cx="214910" cy="206827"/>
          </a:xfrm>
        </p:grpSpPr>
        <p:cxnSp>
          <p:nvCxnSpPr>
            <p:cNvPr id="23" name="Straight Connector 22">
              <a:extLst>
                <a:ext uri="{FF2B5EF4-FFF2-40B4-BE49-F238E27FC236}">
                  <a16:creationId xmlns:a16="http://schemas.microsoft.com/office/drawing/2014/main" id="{81B90B35-603C-5B4A-81FD-2FA051715E7C}"/>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B40675-F54F-3249-8617-846A60B7E3A8}"/>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D2A3655-A6D4-AC48-8EE3-7616D37C761A}"/>
              </a:ext>
            </a:extLst>
          </p:cNvPr>
          <p:cNvGrpSpPr/>
          <p:nvPr/>
        </p:nvGrpSpPr>
        <p:grpSpPr>
          <a:xfrm>
            <a:off x="3743072" y="4777888"/>
            <a:ext cx="214910" cy="206827"/>
            <a:chOff x="11848936" y="1741716"/>
            <a:chExt cx="214910" cy="206827"/>
          </a:xfrm>
        </p:grpSpPr>
        <p:cxnSp>
          <p:nvCxnSpPr>
            <p:cNvPr id="21" name="Straight Connector 20">
              <a:extLst>
                <a:ext uri="{FF2B5EF4-FFF2-40B4-BE49-F238E27FC236}">
                  <a16:creationId xmlns:a16="http://schemas.microsoft.com/office/drawing/2014/main" id="{19328876-F288-0649-80B8-D25C665BFF79}"/>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E56E73-B274-F845-8740-61035FEA30F2}"/>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A31B8CBD-B445-EF4F-9666-7B6D4FBF9DE7}"/>
              </a:ext>
            </a:extLst>
          </p:cNvPr>
          <p:cNvSpPr txBox="1"/>
          <p:nvPr/>
        </p:nvSpPr>
        <p:spPr>
          <a:xfrm>
            <a:off x="8512264" y="3923438"/>
            <a:ext cx="476706" cy="307777"/>
          </a:xfrm>
          <a:prstGeom prst="rect">
            <a:avLst/>
          </a:prstGeom>
          <a:noFill/>
        </p:spPr>
        <p:txBody>
          <a:bodyPr wrap="square" rtlCol="0">
            <a:spAutoFit/>
          </a:bodyPr>
          <a:lstStyle/>
          <a:p>
            <a:r>
              <a:rPr lang="en-US" sz="1400" dirty="0"/>
              <a:t>and</a:t>
            </a:r>
          </a:p>
        </p:txBody>
      </p:sp>
      <p:grpSp>
        <p:nvGrpSpPr>
          <p:cNvPr id="33" name="Group 32">
            <a:extLst>
              <a:ext uri="{FF2B5EF4-FFF2-40B4-BE49-F238E27FC236}">
                <a16:creationId xmlns:a16="http://schemas.microsoft.com/office/drawing/2014/main" id="{74FE6EE6-4E9C-D241-AD43-2EB131194039}"/>
              </a:ext>
            </a:extLst>
          </p:cNvPr>
          <p:cNvGrpSpPr/>
          <p:nvPr/>
        </p:nvGrpSpPr>
        <p:grpSpPr>
          <a:xfrm>
            <a:off x="6210575" y="5193046"/>
            <a:ext cx="214910" cy="206827"/>
            <a:chOff x="11848936" y="1741716"/>
            <a:chExt cx="214910" cy="206827"/>
          </a:xfrm>
        </p:grpSpPr>
        <p:cxnSp>
          <p:nvCxnSpPr>
            <p:cNvPr id="34" name="Straight Connector 33">
              <a:extLst>
                <a:ext uri="{FF2B5EF4-FFF2-40B4-BE49-F238E27FC236}">
                  <a16:creationId xmlns:a16="http://schemas.microsoft.com/office/drawing/2014/main" id="{1A24B66F-C90D-A942-BC03-410AF8722322}"/>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3A07EB-E2DF-B24B-8F74-1B7284FF579A}"/>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F0BB174-71B2-FA4E-9F7C-325FD522E6BC}"/>
              </a:ext>
            </a:extLst>
          </p:cNvPr>
          <p:cNvGrpSpPr/>
          <p:nvPr/>
        </p:nvGrpSpPr>
        <p:grpSpPr>
          <a:xfrm>
            <a:off x="2968133" y="5547381"/>
            <a:ext cx="214910" cy="206827"/>
            <a:chOff x="11848936" y="1741716"/>
            <a:chExt cx="214910" cy="206827"/>
          </a:xfrm>
        </p:grpSpPr>
        <p:cxnSp>
          <p:nvCxnSpPr>
            <p:cNvPr id="37" name="Straight Connector 36">
              <a:extLst>
                <a:ext uri="{FF2B5EF4-FFF2-40B4-BE49-F238E27FC236}">
                  <a16:creationId xmlns:a16="http://schemas.microsoft.com/office/drawing/2014/main" id="{0F6F9975-14A4-1D40-91B0-EDCBD1DA31C6}"/>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E475BF6-52AE-8C49-8705-A2C60BD35EC0}"/>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4AEBE47F-D2F0-7046-A46B-E3E20F25D24B}"/>
              </a:ext>
            </a:extLst>
          </p:cNvPr>
          <p:cNvSpPr txBox="1"/>
          <p:nvPr/>
        </p:nvSpPr>
        <p:spPr>
          <a:xfrm>
            <a:off x="9308797" y="3923438"/>
            <a:ext cx="2336665" cy="307777"/>
          </a:xfrm>
          <a:prstGeom prst="rect">
            <a:avLst/>
          </a:prstGeom>
          <a:noFill/>
        </p:spPr>
        <p:txBody>
          <a:bodyPr wrap="square" rtlCol="0">
            <a:spAutoFit/>
          </a:bodyPr>
          <a:lstStyle/>
          <a:p>
            <a:r>
              <a:rPr lang="en-US" sz="1400" dirty="0"/>
              <a:t>depending on neighborhood</a:t>
            </a:r>
          </a:p>
        </p:txBody>
      </p:sp>
      <p:sp>
        <p:nvSpPr>
          <p:cNvPr id="4" name="TextBox 3">
            <a:extLst>
              <a:ext uri="{FF2B5EF4-FFF2-40B4-BE49-F238E27FC236}">
                <a16:creationId xmlns:a16="http://schemas.microsoft.com/office/drawing/2014/main" id="{2B230C6A-30F0-B643-BC84-4039F2076FB7}"/>
              </a:ext>
            </a:extLst>
          </p:cNvPr>
          <p:cNvSpPr txBox="1"/>
          <p:nvPr/>
        </p:nvSpPr>
        <p:spPr>
          <a:xfrm>
            <a:off x="6164103" y="1790399"/>
            <a:ext cx="1958325" cy="307777"/>
          </a:xfrm>
          <a:prstGeom prst="rect">
            <a:avLst/>
          </a:prstGeom>
          <a:noFill/>
        </p:spPr>
        <p:txBody>
          <a:bodyPr wrap="square" rtlCol="0">
            <a:spAutoFit/>
          </a:bodyPr>
          <a:lstStyle/>
          <a:p>
            <a:r>
              <a:rPr lang="en-US" sz="1400" dirty="0"/>
              <a:t>direction of association</a:t>
            </a:r>
          </a:p>
        </p:txBody>
      </p:sp>
      <p:cxnSp>
        <p:nvCxnSpPr>
          <p:cNvPr id="6" name="Straight Arrow Connector 5">
            <a:extLst>
              <a:ext uri="{FF2B5EF4-FFF2-40B4-BE49-F238E27FC236}">
                <a16:creationId xmlns:a16="http://schemas.microsoft.com/office/drawing/2014/main" id="{238AAF6B-A27C-1540-8BFB-78FDD6D0119C}"/>
              </a:ext>
            </a:extLst>
          </p:cNvPr>
          <p:cNvCxnSpPr/>
          <p:nvPr/>
        </p:nvCxnSpPr>
        <p:spPr>
          <a:xfrm flipH="1">
            <a:off x="5223643" y="1950523"/>
            <a:ext cx="9238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ADCA7FA-2D80-A447-8FE4-D23EBBE71184}"/>
              </a:ext>
            </a:extLst>
          </p:cNvPr>
          <p:cNvGrpSpPr/>
          <p:nvPr/>
        </p:nvGrpSpPr>
        <p:grpSpPr>
          <a:xfrm>
            <a:off x="4739204" y="6361932"/>
            <a:ext cx="214910" cy="206827"/>
            <a:chOff x="11848936" y="1741716"/>
            <a:chExt cx="214910" cy="206827"/>
          </a:xfrm>
        </p:grpSpPr>
        <p:cxnSp>
          <p:nvCxnSpPr>
            <p:cNvPr id="43" name="Straight Connector 42">
              <a:extLst>
                <a:ext uri="{FF2B5EF4-FFF2-40B4-BE49-F238E27FC236}">
                  <a16:creationId xmlns:a16="http://schemas.microsoft.com/office/drawing/2014/main" id="{A87FE3B2-2D1C-9048-8DEB-FEC7D7E1E530}"/>
                </a:ext>
              </a:extLst>
            </p:cNvPr>
            <p:cNvCxnSpPr/>
            <p:nvPr/>
          </p:nvCxnSpPr>
          <p:spPr>
            <a:xfrm>
              <a:off x="11848936" y="1850572"/>
              <a:ext cx="21491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4EC21C-6860-DC40-B0C1-CB853F6F7EC2}"/>
                </a:ext>
              </a:extLst>
            </p:cNvPr>
            <p:cNvCxnSpPr>
              <a:cxnSpLocks/>
            </p:cNvCxnSpPr>
            <p:nvPr/>
          </p:nvCxnSpPr>
          <p:spPr>
            <a:xfrm flipV="1">
              <a:off x="11948309" y="1741716"/>
              <a:ext cx="0" cy="20682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43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7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Model Selection</a:t>
            </a:r>
          </a:p>
        </p:txBody>
      </p:sp>
      <p:sp>
        <p:nvSpPr>
          <p:cNvPr id="39" name="Content Placeholder 2">
            <a:extLst>
              <a:ext uri="{FF2B5EF4-FFF2-40B4-BE49-F238E27FC236}">
                <a16:creationId xmlns:a16="http://schemas.microsoft.com/office/drawing/2014/main" id="{9EBF3511-879C-A149-9341-30FD2554EFBB}"/>
              </a:ext>
            </a:extLst>
          </p:cNvPr>
          <p:cNvSpPr>
            <a:spLocks noGrp="1"/>
          </p:cNvSpPr>
          <p:nvPr>
            <p:ph idx="1"/>
          </p:nvPr>
        </p:nvSpPr>
        <p:spPr>
          <a:xfrm>
            <a:off x="785650" y="1025801"/>
            <a:ext cx="10691648" cy="5406530"/>
          </a:xfrm>
        </p:spPr>
        <p:txBody>
          <a:bodyPr>
            <a:normAutofit fontScale="92500" lnSpcReduction="10000"/>
          </a:bodyPr>
          <a:lstStyle/>
          <a:p>
            <a:r>
              <a:rPr lang="en-US" dirty="0"/>
              <a:t>Four types of models tested (so far). All predictors from prior slide included.</a:t>
            </a:r>
          </a:p>
          <a:p>
            <a:pPr lvl="1">
              <a:buFont typeface="Courier New" panose="02070309020205020404" pitchFamily="49" charset="0"/>
              <a:buChar char="o"/>
            </a:pPr>
            <a:r>
              <a:rPr lang="en-US" dirty="0"/>
              <a:t>Linear Regression</a:t>
            </a:r>
          </a:p>
          <a:p>
            <a:pPr lvl="1">
              <a:buFont typeface="Courier New" panose="02070309020205020404" pitchFamily="49" charset="0"/>
              <a:buChar char="o"/>
            </a:pPr>
            <a:r>
              <a:rPr lang="en-US" dirty="0"/>
              <a:t>Lasso Regression</a:t>
            </a:r>
          </a:p>
          <a:p>
            <a:pPr lvl="1">
              <a:buFont typeface="Courier New" panose="02070309020205020404" pitchFamily="49" charset="0"/>
              <a:buChar char="o"/>
            </a:pPr>
            <a:r>
              <a:rPr lang="en-US" dirty="0"/>
              <a:t>Ridge Regression</a:t>
            </a:r>
          </a:p>
          <a:p>
            <a:pPr lvl="1">
              <a:buFont typeface="Courier New" panose="02070309020205020404" pitchFamily="49" charset="0"/>
              <a:buChar char="o"/>
            </a:pPr>
            <a:r>
              <a:rPr lang="en-US" dirty="0"/>
              <a:t>Random Forest Regression</a:t>
            </a:r>
          </a:p>
          <a:p>
            <a:pPr marL="457200" lvl="1" indent="0">
              <a:buNone/>
            </a:pPr>
            <a:endParaRPr lang="en-US" dirty="0"/>
          </a:p>
          <a:p>
            <a:r>
              <a:rPr lang="en-US" dirty="0"/>
              <a:t>100-fold Monte Carlo cross validation used on train set (due to small sample size) to determine best model based on RMSE.</a:t>
            </a:r>
          </a:p>
          <a:p>
            <a:pPr lvl="1">
              <a:buFont typeface="Courier New" panose="02070309020205020404" pitchFamily="49" charset="0"/>
              <a:buChar char="o"/>
            </a:pPr>
            <a:r>
              <a:rPr lang="en-US" dirty="0"/>
              <a:t>Within each Monte Carlo fold, optimal hyperparameters for lasso, ridge, and random forest were determined using 5-fold cross validation.</a:t>
            </a:r>
          </a:p>
          <a:p>
            <a:pPr lvl="2">
              <a:buFont typeface="Courier New" panose="02070309020205020404" pitchFamily="49" charset="0"/>
              <a:buChar char="o"/>
            </a:pPr>
            <a:r>
              <a:rPr lang="en-US" dirty="0"/>
              <a:t>Lasso and ridge hyperparameter: lambda</a:t>
            </a:r>
          </a:p>
          <a:p>
            <a:pPr lvl="2">
              <a:buFont typeface="Courier New" panose="02070309020205020404" pitchFamily="49" charset="0"/>
              <a:buChar char="o"/>
            </a:pPr>
            <a:r>
              <a:rPr lang="en-US" dirty="0"/>
              <a:t>Random Forest hyperparameters: tree size, and number of predictors considered</a:t>
            </a:r>
          </a:p>
          <a:p>
            <a:pPr marL="914400" lvl="2" indent="0">
              <a:buNone/>
            </a:pPr>
            <a:endParaRPr lang="en-US" dirty="0"/>
          </a:p>
          <a:p>
            <a:r>
              <a:rPr lang="en-US" dirty="0"/>
              <a:t>Final model chosen based on lowest Monte Carlo test error had hyperparameters retuned using entire train set before making predictions on test set. </a:t>
            </a:r>
          </a:p>
        </p:txBody>
      </p:sp>
    </p:spTree>
    <p:extLst>
      <p:ext uri="{BB962C8B-B14F-4D97-AF65-F5344CB8AC3E}">
        <p14:creationId xmlns:p14="http://schemas.microsoft.com/office/powerpoint/2010/main" val="127547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7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Monte Carlo Cross Validation Results</a:t>
            </a:r>
          </a:p>
        </p:txBody>
      </p:sp>
      <p:pic>
        <p:nvPicPr>
          <p:cNvPr id="9" name="Picture 8" descr="Chart, box and whisker chart&#10;&#10;Description automatically generated">
            <a:extLst>
              <a:ext uri="{FF2B5EF4-FFF2-40B4-BE49-F238E27FC236}">
                <a16:creationId xmlns:a16="http://schemas.microsoft.com/office/drawing/2014/main" id="{016DD691-1E34-624D-9F1C-A5C95AC8E56E}"/>
              </a:ext>
            </a:extLst>
          </p:cNvPr>
          <p:cNvPicPr>
            <a:picLocks noChangeAspect="1"/>
          </p:cNvPicPr>
          <p:nvPr/>
        </p:nvPicPr>
        <p:blipFill>
          <a:blip r:embed="rId2"/>
          <a:stretch>
            <a:fillRect/>
          </a:stretch>
        </p:blipFill>
        <p:spPr>
          <a:xfrm>
            <a:off x="1333500" y="1012931"/>
            <a:ext cx="9525000" cy="5715000"/>
          </a:xfrm>
          <a:prstGeom prst="rect">
            <a:avLst/>
          </a:prstGeom>
        </p:spPr>
      </p:pic>
      <p:sp>
        <p:nvSpPr>
          <p:cNvPr id="10" name="TextBox 9">
            <a:extLst>
              <a:ext uri="{FF2B5EF4-FFF2-40B4-BE49-F238E27FC236}">
                <a16:creationId xmlns:a16="http://schemas.microsoft.com/office/drawing/2014/main" id="{CCC8781B-70F1-3F47-9C14-687BE840B798}"/>
              </a:ext>
            </a:extLst>
          </p:cNvPr>
          <p:cNvSpPr txBox="1"/>
          <p:nvPr/>
        </p:nvSpPr>
        <p:spPr>
          <a:xfrm>
            <a:off x="5044966" y="2370024"/>
            <a:ext cx="641132" cy="276999"/>
          </a:xfrm>
          <a:prstGeom prst="rect">
            <a:avLst/>
          </a:prstGeom>
          <a:noFill/>
        </p:spPr>
        <p:txBody>
          <a:bodyPr wrap="square" rtlCol="0">
            <a:spAutoFit/>
          </a:bodyPr>
          <a:lstStyle/>
          <a:p>
            <a:r>
              <a:rPr lang="en-US" sz="1200" b="1" dirty="0">
                <a:solidFill>
                  <a:schemeClr val="bg1"/>
                </a:solidFill>
              </a:rPr>
              <a:t>0.1484</a:t>
            </a:r>
          </a:p>
        </p:txBody>
      </p:sp>
      <p:sp>
        <p:nvSpPr>
          <p:cNvPr id="13" name="TextBox 12">
            <a:extLst>
              <a:ext uri="{FF2B5EF4-FFF2-40B4-BE49-F238E27FC236}">
                <a16:creationId xmlns:a16="http://schemas.microsoft.com/office/drawing/2014/main" id="{5D9EF620-13EB-004F-9485-3D64109A1DF4}"/>
              </a:ext>
            </a:extLst>
          </p:cNvPr>
          <p:cNvSpPr txBox="1"/>
          <p:nvPr/>
        </p:nvSpPr>
        <p:spPr>
          <a:xfrm>
            <a:off x="8634248" y="2370024"/>
            <a:ext cx="641132" cy="276999"/>
          </a:xfrm>
          <a:prstGeom prst="rect">
            <a:avLst/>
          </a:prstGeom>
          <a:noFill/>
        </p:spPr>
        <p:txBody>
          <a:bodyPr wrap="square" rtlCol="0">
            <a:spAutoFit/>
          </a:bodyPr>
          <a:lstStyle/>
          <a:p>
            <a:r>
              <a:rPr lang="en-US" sz="1200" b="1" dirty="0">
                <a:solidFill>
                  <a:schemeClr val="bg1"/>
                </a:solidFill>
              </a:rPr>
              <a:t>0.1483</a:t>
            </a:r>
          </a:p>
        </p:txBody>
      </p:sp>
      <p:sp>
        <p:nvSpPr>
          <p:cNvPr id="14" name="TextBox 13">
            <a:extLst>
              <a:ext uri="{FF2B5EF4-FFF2-40B4-BE49-F238E27FC236}">
                <a16:creationId xmlns:a16="http://schemas.microsoft.com/office/drawing/2014/main" id="{58DB4227-3276-DD42-9AAB-602FDED12BEE}"/>
              </a:ext>
            </a:extLst>
          </p:cNvPr>
          <p:cNvSpPr txBox="1"/>
          <p:nvPr/>
        </p:nvSpPr>
        <p:spPr>
          <a:xfrm>
            <a:off x="3247697" y="2327984"/>
            <a:ext cx="641132" cy="276999"/>
          </a:xfrm>
          <a:prstGeom prst="rect">
            <a:avLst/>
          </a:prstGeom>
          <a:noFill/>
        </p:spPr>
        <p:txBody>
          <a:bodyPr wrap="square" rtlCol="0">
            <a:spAutoFit/>
          </a:bodyPr>
          <a:lstStyle/>
          <a:p>
            <a:r>
              <a:rPr lang="en-US" sz="1200" b="1" dirty="0">
                <a:solidFill>
                  <a:schemeClr val="bg1"/>
                </a:solidFill>
              </a:rPr>
              <a:t>0.1489</a:t>
            </a:r>
          </a:p>
        </p:txBody>
      </p:sp>
      <p:sp>
        <p:nvSpPr>
          <p:cNvPr id="15" name="TextBox 14">
            <a:extLst>
              <a:ext uri="{FF2B5EF4-FFF2-40B4-BE49-F238E27FC236}">
                <a16:creationId xmlns:a16="http://schemas.microsoft.com/office/drawing/2014/main" id="{17A1BD89-D222-7F4A-A208-EEBEFEBB394B}"/>
              </a:ext>
            </a:extLst>
          </p:cNvPr>
          <p:cNvSpPr txBox="1"/>
          <p:nvPr/>
        </p:nvSpPr>
        <p:spPr>
          <a:xfrm>
            <a:off x="6868509" y="2145575"/>
            <a:ext cx="562304" cy="276999"/>
          </a:xfrm>
          <a:prstGeom prst="rect">
            <a:avLst/>
          </a:prstGeom>
          <a:noFill/>
        </p:spPr>
        <p:txBody>
          <a:bodyPr wrap="square" rtlCol="0">
            <a:spAutoFit/>
          </a:bodyPr>
          <a:lstStyle/>
          <a:p>
            <a:r>
              <a:rPr lang="en-US" sz="1200" b="1" dirty="0">
                <a:solidFill>
                  <a:schemeClr val="bg1"/>
                </a:solidFill>
              </a:rPr>
              <a:t>0.152</a:t>
            </a:r>
          </a:p>
        </p:txBody>
      </p:sp>
      <p:sp>
        <p:nvSpPr>
          <p:cNvPr id="11" name="Rectangle 10">
            <a:extLst>
              <a:ext uri="{FF2B5EF4-FFF2-40B4-BE49-F238E27FC236}">
                <a16:creationId xmlns:a16="http://schemas.microsoft.com/office/drawing/2014/main" id="{0B08DC37-A484-A146-AFEF-8B7CDF63D8E8}"/>
              </a:ext>
            </a:extLst>
          </p:cNvPr>
          <p:cNvSpPr/>
          <p:nvPr/>
        </p:nvSpPr>
        <p:spPr>
          <a:xfrm>
            <a:off x="7767145" y="1333341"/>
            <a:ext cx="1828800" cy="262905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EE72ADF-5FED-D94A-82F3-D1B6C1DDE860}"/>
              </a:ext>
            </a:extLst>
          </p:cNvPr>
          <p:cNvCxnSpPr>
            <a:cxnSpLocks/>
          </p:cNvCxnSpPr>
          <p:nvPr/>
        </p:nvCxnSpPr>
        <p:spPr>
          <a:xfrm>
            <a:off x="9595945" y="1786759"/>
            <a:ext cx="3258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F57A893-CD23-0349-83EB-8C0EBB5E88F1}"/>
              </a:ext>
            </a:extLst>
          </p:cNvPr>
          <p:cNvSpPr txBox="1"/>
          <p:nvPr/>
        </p:nvSpPr>
        <p:spPr>
          <a:xfrm>
            <a:off x="9917824" y="1463593"/>
            <a:ext cx="1759168" cy="646331"/>
          </a:xfrm>
          <a:prstGeom prst="rect">
            <a:avLst/>
          </a:prstGeom>
          <a:noFill/>
        </p:spPr>
        <p:txBody>
          <a:bodyPr wrap="square" rtlCol="0">
            <a:spAutoFit/>
          </a:bodyPr>
          <a:lstStyle/>
          <a:p>
            <a:pPr algn="ctr"/>
            <a:r>
              <a:rPr lang="en-US" dirty="0"/>
              <a:t>Lowest median </a:t>
            </a:r>
          </a:p>
          <a:p>
            <a:pPr algn="ctr"/>
            <a:r>
              <a:rPr lang="en-US" dirty="0"/>
              <a:t>test RMSE</a:t>
            </a:r>
          </a:p>
        </p:txBody>
      </p:sp>
    </p:spTree>
    <p:extLst>
      <p:ext uri="{BB962C8B-B14F-4D97-AF65-F5344CB8AC3E}">
        <p14:creationId xmlns:p14="http://schemas.microsoft.com/office/powerpoint/2010/main" val="309493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7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Prediction results on test set</a:t>
            </a:r>
          </a:p>
        </p:txBody>
      </p:sp>
      <p:graphicFrame>
        <p:nvGraphicFramePr>
          <p:cNvPr id="2" name="Table 2">
            <a:extLst>
              <a:ext uri="{FF2B5EF4-FFF2-40B4-BE49-F238E27FC236}">
                <a16:creationId xmlns:a16="http://schemas.microsoft.com/office/drawing/2014/main" id="{3DF664AB-A935-D04D-9711-F6F2AEBD6F6E}"/>
              </a:ext>
            </a:extLst>
          </p:cNvPr>
          <p:cNvGraphicFramePr>
            <a:graphicFrameLocks noGrp="1"/>
          </p:cNvGraphicFramePr>
          <p:nvPr>
            <p:extLst>
              <p:ext uri="{D42A27DB-BD31-4B8C-83A1-F6EECF244321}">
                <p14:modId xmlns:p14="http://schemas.microsoft.com/office/powerpoint/2010/main" val="2499222124"/>
              </p:ext>
            </p:extLst>
          </p:nvPr>
        </p:nvGraphicFramePr>
        <p:xfrm>
          <a:off x="1460937" y="1840101"/>
          <a:ext cx="9606456" cy="1651000"/>
        </p:xfrm>
        <a:graphic>
          <a:graphicData uri="http://schemas.openxmlformats.org/drawingml/2006/table">
            <a:tbl>
              <a:tblPr firstRow="1" bandRow="1">
                <a:tableStyleId>{5C22544A-7EE6-4342-B048-85BDC9FD1C3A}</a:tableStyleId>
              </a:tblPr>
              <a:tblGrid>
                <a:gridCol w="2401614">
                  <a:extLst>
                    <a:ext uri="{9D8B030D-6E8A-4147-A177-3AD203B41FA5}">
                      <a16:colId xmlns:a16="http://schemas.microsoft.com/office/drawing/2014/main" val="532486346"/>
                    </a:ext>
                  </a:extLst>
                </a:gridCol>
                <a:gridCol w="1360697">
                  <a:extLst>
                    <a:ext uri="{9D8B030D-6E8A-4147-A177-3AD203B41FA5}">
                      <a16:colId xmlns:a16="http://schemas.microsoft.com/office/drawing/2014/main" val="314206484"/>
                    </a:ext>
                  </a:extLst>
                </a:gridCol>
                <a:gridCol w="2049911">
                  <a:extLst>
                    <a:ext uri="{9D8B030D-6E8A-4147-A177-3AD203B41FA5}">
                      <a16:colId xmlns:a16="http://schemas.microsoft.com/office/drawing/2014/main" val="3577256887"/>
                    </a:ext>
                  </a:extLst>
                </a:gridCol>
                <a:gridCol w="3794234">
                  <a:extLst>
                    <a:ext uri="{9D8B030D-6E8A-4147-A177-3AD203B41FA5}">
                      <a16:colId xmlns:a16="http://schemas.microsoft.com/office/drawing/2014/main" val="161580228"/>
                    </a:ext>
                  </a:extLst>
                </a:gridCol>
              </a:tblGrid>
              <a:tr h="347542">
                <a:tc>
                  <a:txBody>
                    <a:bodyPr/>
                    <a:lstStyle/>
                    <a:p>
                      <a:pPr algn="ctr"/>
                      <a:endParaRPr lang="en-US" dirty="0"/>
                    </a:p>
                  </a:txBody>
                  <a:tcPr/>
                </a:tc>
                <a:tc>
                  <a:txBody>
                    <a:bodyPr/>
                    <a:lstStyle/>
                    <a:p>
                      <a:pPr algn="ctr"/>
                      <a:r>
                        <a:rPr lang="en-US" dirty="0"/>
                        <a:t>N</a:t>
                      </a:r>
                    </a:p>
                  </a:txBody>
                  <a:tcPr/>
                </a:tc>
                <a:tc>
                  <a:txBody>
                    <a:bodyPr/>
                    <a:lstStyle/>
                    <a:p>
                      <a:pPr algn="ctr"/>
                      <a:r>
                        <a:rPr lang="en-US" dirty="0"/>
                        <a:t>Log RMSE</a:t>
                      </a:r>
                    </a:p>
                  </a:txBody>
                  <a:tcPr/>
                </a:tc>
                <a:tc>
                  <a:txBody>
                    <a:bodyPr/>
                    <a:lstStyle/>
                    <a:p>
                      <a:pPr algn="ctr"/>
                      <a:r>
                        <a:rPr lang="en-US" dirty="0"/>
                        <a:t>Average Percentage Error*</a:t>
                      </a:r>
                    </a:p>
                    <a:p>
                      <a:pPr algn="ctr"/>
                      <a:r>
                        <a:rPr lang="en-US" dirty="0"/>
                        <a:t>(Prediction - </a:t>
                      </a:r>
                      <a:r>
                        <a:rPr lang="en-US" dirty="0" err="1"/>
                        <a:t>SalePrice</a:t>
                      </a:r>
                      <a:r>
                        <a:rPr lang="en-US" dirty="0"/>
                        <a:t>)/</a:t>
                      </a:r>
                      <a:r>
                        <a:rPr lang="en-US" dirty="0" err="1"/>
                        <a:t>SalePrice</a:t>
                      </a:r>
                      <a:endParaRPr lang="en-US" dirty="0"/>
                    </a:p>
                  </a:txBody>
                  <a:tcPr/>
                </a:tc>
                <a:extLst>
                  <a:ext uri="{0D108BD9-81ED-4DB2-BD59-A6C34878D82A}">
                    <a16:rowId xmlns:a16="http://schemas.microsoft.com/office/drawing/2014/main" val="2974765237"/>
                  </a:ext>
                </a:extLst>
              </a:tr>
              <a:tr h="370840">
                <a:tc>
                  <a:txBody>
                    <a:bodyPr/>
                    <a:lstStyle/>
                    <a:p>
                      <a:pPr algn="ctr"/>
                      <a:r>
                        <a:rPr lang="en-US" dirty="0"/>
                        <a:t>Full Train Set after cross validation</a:t>
                      </a:r>
                    </a:p>
                  </a:txBody>
                  <a:tcPr/>
                </a:tc>
                <a:tc>
                  <a:txBody>
                    <a:bodyPr/>
                    <a:lstStyle/>
                    <a:p>
                      <a:pPr algn="ctr"/>
                      <a:r>
                        <a:rPr lang="en-US" dirty="0"/>
                        <a:t>1,460</a:t>
                      </a:r>
                    </a:p>
                  </a:txBody>
                  <a:tcPr/>
                </a:tc>
                <a:tc>
                  <a:txBody>
                    <a:bodyPr/>
                    <a:lstStyle/>
                    <a:p>
                      <a:pPr algn="ctr"/>
                      <a:r>
                        <a:rPr lang="en-US" dirty="0"/>
                        <a:t>0.142</a:t>
                      </a:r>
                    </a:p>
                  </a:txBody>
                  <a:tcPr/>
                </a:tc>
                <a:tc>
                  <a:txBody>
                    <a:bodyPr/>
                    <a:lstStyle/>
                    <a:p>
                      <a:pPr algn="ctr"/>
                      <a:r>
                        <a:rPr lang="en-US" dirty="0"/>
                        <a:t>+/- 10.65%</a:t>
                      </a:r>
                    </a:p>
                  </a:txBody>
                  <a:tcPr/>
                </a:tc>
                <a:extLst>
                  <a:ext uri="{0D108BD9-81ED-4DB2-BD59-A6C34878D82A}">
                    <a16:rowId xmlns:a16="http://schemas.microsoft.com/office/drawing/2014/main" val="1086145268"/>
                  </a:ext>
                </a:extLst>
              </a:tr>
              <a:tr h="370840">
                <a:tc>
                  <a:txBody>
                    <a:bodyPr/>
                    <a:lstStyle/>
                    <a:p>
                      <a:pPr algn="ctr"/>
                      <a:r>
                        <a:rPr lang="en-US" dirty="0"/>
                        <a:t>Test Set</a:t>
                      </a:r>
                    </a:p>
                  </a:txBody>
                  <a:tcPr/>
                </a:tc>
                <a:tc>
                  <a:txBody>
                    <a:bodyPr/>
                    <a:lstStyle/>
                    <a:p>
                      <a:pPr algn="ctr"/>
                      <a:r>
                        <a:rPr lang="en-US" dirty="0"/>
                        <a:t>1,459</a:t>
                      </a:r>
                    </a:p>
                  </a:txBody>
                  <a:tcPr/>
                </a:tc>
                <a:tc>
                  <a:txBody>
                    <a:bodyPr/>
                    <a:lstStyle/>
                    <a:p>
                      <a:pPr algn="ctr"/>
                      <a:r>
                        <a:rPr lang="en-US" dirty="0"/>
                        <a:t>0.172</a:t>
                      </a:r>
                    </a:p>
                  </a:txBody>
                  <a:tcPr/>
                </a:tc>
                <a:tc>
                  <a:txBody>
                    <a:bodyPr/>
                    <a:lstStyle/>
                    <a:p>
                      <a:pPr algn="ctr"/>
                      <a:r>
                        <a:rPr lang="en-US" dirty="0"/>
                        <a:t>Unknown</a:t>
                      </a:r>
                    </a:p>
                  </a:txBody>
                  <a:tcPr/>
                </a:tc>
                <a:extLst>
                  <a:ext uri="{0D108BD9-81ED-4DB2-BD59-A6C34878D82A}">
                    <a16:rowId xmlns:a16="http://schemas.microsoft.com/office/drawing/2014/main" val="3609497726"/>
                  </a:ext>
                </a:extLst>
              </a:tr>
            </a:tbl>
          </a:graphicData>
        </a:graphic>
      </p:graphicFrame>
      <p:sp>
        <p:nvSpPr>
          <p:cNvPr id="3" name="TextBox 2">
            <a:extLst>
              <a:ext uri="{FF2B5EF4-FFF2-40B4-BE49-F238E27FC236}">
                <a16:creationId xmlns:a16="http://schemas.microsoft.com/office/drawing/2014/main" id="{9EFF8674-E0C0-4042-8D5A-45BB7032F5D6}"/>
              </a:ext>
            </a:extLst>
          </p:cNvPr>
          <p:cNvSpPr txBox="1"/>
          <p:nvPr/>
        </p:nvSpPr>
        <p:spPr>
          <a:xfrm>
            <a:off x="1613337" y="3703571"/>
            <a:ext cx="9301656" cy="2031325"/>
          </a:xfrm>
          <a:prstGeom prst="rect">
            <a:avLst/>
          </a:prstGeom>
          <a:noFill/>
        </p:spPr>
        <p:txBody>
          <a:bodyPr wrap="square" rtlCol="0">
            <a:spAutoFit/>
          </a:bodyPr>
          <a:lstStyle/>
          <a:p>
            <a:r>
              <a:rPr lang="en-US" u="sng" dirty="0"/>
              <a:t>Average Percentage Error</a:t>
            </a:r>
            <a:r>
              <a:rPr lang="en-US" dirty="0"/>
              <a:t>: I transformed the predicted log sale price to the predicted sale price to get the average percentage error on the train set. This is easier to understand than RMSE in my opinion. For an actual sale price of $265,000, a 10.65% error equates to +/- $28,222.50</a:t>
            </a:r>
          </a:p>
          <a:p>
            <a:endParaRPr lang="en-US" dirty="0"/>
          </a:p>
          <a:p>
            <a:r>
              <a:rPr lang="en-US" dirty="0"/>
              <a:t>* I couldn’t calculate an average percentage error for the test set, since they don’t provide the sale price for the test data on Kaggle. Based on the higher RMSE on the test set relative to the train set, the percent error is clearly higher than 10.65% on average.</a:t>
            </a:r>
          </a:p>
        </p:txBody>
      </p:sp>
    </p:spTree>
    <p:extLst>
      <p:ext uri="{BB962C8B-B14F-4D97-AF65-F5344CB8AC3E}">
        <p14:creationId xmlns:p14="http://schemas.microsoft.com/office/powerpoint/2010/main" val="326702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077A92-121A-1942-AE6E-B93E2D29861A}"/>
              </a:ext>
            </a:extLst>
          </p:cNvPr>
          <p:cNvSpPr txBox="1">
            <a:spLocks/>
          </p:cNvSpPr>
          <p:nvPr/>
        </p:nvSpPr>
        <p:spPr>
          <a:xfrm>
            <a:off x="838200" y="81349"/>
            <a:ext cx="10515600" cy="734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Conclusions</a:t>
            </a:r>
          </a:p>
        </p:txBody>
      </p:sp>
      <p:sp>
        <p:nvSpPr>
          <p:cNvPr id="3" name="Content Placeholder 2">
            <a:extLst>
              <a:ext uri="{FF2B5EF4-FFF2-40B4-BE49-F238E27FC236}">
                <a16:creationId xmlns:a16="http://schemas.microsoft.com/office/drawing/2014/main" id="{0A9D0A13-71C4-394F-AA21-8D6C4913F523}"/>
              </a:ext>
            </a:extLst>
          </p:cNvPr>
          <p:cNvSpPr>
            <a:spLocks noGrp="1"/>
          </p:cNvSpPr>
          <p:nvPr>
            <p:ph idx="1"/>
          </p:nvPr>
        </p:nvSpPr>
        <p:spPr>
          <a:xfrm>
            <a:off x="744920" y="899676"/>
            <a:ext cx="10702159" cy="5784904"/>
          </a:xfrm>
        </p:spPr>
        <p:txBody>
          <a:bodyPr>
            <a:normAutofit/>
          </a:bodyPr>
          <a:lstStyle/>
          <a:p>
            <a:r>
              <a:rPr lang="en-US" dirty="0"/>
              <a:t>Linear models performed better than nonlinear Random Forest model.</a:t>
            </a:r>
          </a:p>
          <a:p>
            <a:pPr lvl="1">
              <a:buFont typeface="Courier New" panose="02070309020205020404" pitchFamily="49" charset="0"/>
              <a:buChar char="o"/>
            </a:pPr>
            <a:r>
              <a:rPr lang="en-US" dirty="0"/>
              <a:t>This is indicative of linear associations between the predicting variables and the response variable.</a:t>
            </a:r>
          </a:p>
          <a:p>
            <a:pPr marL="457200" lvl="1" indent="0">
              <a:buNone/>
            </a:pPr>
            <a:endParaRPr lang="en-US" dirty="0"/>
          </a:p>
          <a:p>
            <a:r>
              <a:rPr lang="en-US" dirty="0"/>
              <a:t>RMSE was noticeably poorer on the test set relative to train set, indicative of an overfit of the train set.</a:t>
            </a:r>
          </a:p>
          <a:p>
            <a:pPr lvl="1">
              <a:buFont typeface="Courier New" panose="02070309020205020404" pitchFamily="49" charset="0"/>
              <a:buChar char="o"/>
            </a:pPr>
            <a:r>
              <a:rPr lang="en-US" dirty="0"/>
              <a:t>This was surprising considering ridge regression didn’t show signs of overfitting in the Monte Carlo cross validation analysis on the train set.</a:t>
            </a:r>
          </a:p>
          <a:p>
            <a:pPr>
              <a:buFont typeface="Courier New" panose="02070309020205020404" pitchFamily="49" charset="0"/>
              <a:buChar char="o"/>
            </a:pPr>
            <a:endParaRPr lang="en-US" dirty="0"/>
          </a:p>
          <a:p>
            <a:r>
              <a:rPr lang="en-US" dirty="0"/>
              <a:t>Predicted sale price was 10.6% worse than actual sale price on average. </a:t>
            </a:r>
          </a:p>
          <a:p>
            <a:pPr lvl="1">
              <a:buFont typeface="Courier New" panose="02070309020205020404" pitchFamily="49" charset="0"/>
              <a:buChar char="o"/>
            </a:pPr>
            <a:r>
              <a:rPr lang="en-US" dirty="0"/>
              <a:t>Probably not good enough for a real estate website.</a:t>
            </a:r>
          </a:p>
          <a:p>
            <a:pPr lvl="1">
              <a:buFont typeface="Courier New" panose="02070309020205020404" pitchFamily="49" charset="0"/>
              <a:buChar char="o"/>
            </a:pPr>
            <a:r>
              <a:rPr lang="en-US" dirty="0"/>
              <a:t>Ranked in the bottom third of the Kaggle submissions.</a:t>
            </a:r>
          </a:p>
          <a:p>
            <a:pPr lvl="1">
              <a:buFont typeface="Courier New" panose="02070309020205020404" pitchFamily="49" charset="0"/>
              <a:buChar char="o"/>
            </a:pPr>
            <a:r>
              <a:rPr lang="en-US" dirty="0"/>
              <a:t>Hoping to improve performance for final submission by including other relevant predictors.</a:t>
            </a:r>
          </a:p>
        </p:txBody>
      </p:sp>
    </p:spTree>
    <p:extLst>
      <p:ext uri="{BB962C8B-B14F-4D97-AF65-F5344CB8AC3E}">
        <p14:creationId xmlns:p14="http://schemas.microsoft.com/office/powerpoint/2010/main" val="356544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657</Words>
  <Application>Microsoft Macintosh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Predicting sale price of homes in Ames, Iowa</vt:lpstr>
      <vt:lpstr>Dataset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Kyle M</dc:creator>
  <cp:lastModifiedBy>Jones, Kyle M</cp:lastModifiedBy>
  <cp:revision>62</cp:revision>
  <dcterms:created xsi:type="dcterms:W3CDTF">2021-11-21T17:41:03Z</dcterms:created>
  <dcterms:modified xsi:type="dcterms:W3CDTF">2021-11-21T23:20:06Z</dcterms:modified>
</cp:coreProperties>
</file>