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A1A8-0A28-D74D-8E71-D506D4D9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C3A88-A4EC-8E48-96C8-77BA69B21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0610-C240-4B4F-8F6C-D69B3AA3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EFD9-6C65-194E-923C-D877E047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ED36-8BFB-3242-A0F1-E020213E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9B65-97C9-A344-B987-FE8F9664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6A3EA-14C4-2544-AAB8-B5C51B6A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33B5-243F-C045-8726-4D39934E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A569-0C55-FD4A-B4CC-456214BA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C652-925E-944E-BAD9-E049B6CD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7EE3C-EB46-8E46-9513-06C87385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7779-362F-C245-9821-43E9F713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7E3F-10CD-4D44-890C-05C409C9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2F3E5-D531-5945-9AF2-E9095CE3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3546-1673-5141-9F8F-4922A5D4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99EB-F040-0E45-B8E4-AD38527E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ECE-5F1D-0E4F-ADBF-AE2D37CE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D799-D658-D249-B7E2-2CB4DE3F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B705-D2B2-BA4B-AB38-5674498F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0CD2-0171-C348-8DCC-D8DA3DA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0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A421-9993-9F4F-92EB-45CDFD64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C1BF-2B61-C346-9E6A-71977328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13C6-D411-3547-994D-431D7F49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FAF2-552F-4B4D-8DCF-D848E08B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4CEF-8A22-AD4A-AB79-7CF04D00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EA2E-E38E-9742-9B67-379B0712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C77C-6F76-8A48-91D5-B3F7C2A70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94FB-87E0-FE4D-923C-3B151AA6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E4A51-A2C9-E14D-A4C9-138B8375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030D5-CE09-5D48-A0D9-51D1C4EC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5CF6-40CA-C849-8461-C5BA66EB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C424-A02B-EA41-B1D6-583B1743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DE01-2FC9-D842-BB31-8C8791EE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B6FEF-1D25-FA43-BCB9-284A6241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E1CC6-1AFE-2A41-98FD-9663CEBA1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BD673-979B-9842-A6F2-4D52E88F4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49B4D-8F8C-E140-8750-A23A0A3D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FD8F9-8CA4-C743-BF06-36742AD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2E677-7344-1E49-9589-71B1AD3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31B5-851B-0340-AA84-00FB25F2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D07DC-4A0A-AF41-80D9-0F846AC2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AABD-40B4-F145-A0C7-DF2AE6E7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9DE92-512D-D142-9923-77A5B515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5F29A-A9E9-944B-9F9F-12A142B4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4ECD-66F7-2C41-BA8B-C85B644F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7FFC7-D897-3F4E-B887-A0F28078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42FA-CE26-384E-BB4D-FFDD9782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8D96-4BF2-934F-ACD3-5ED7D24E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2D7D-40E0-6740-8504-F26CF64A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DD844-738E-5041-87BE-E603127A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EB62-5334-9247-A4E4-FFAB685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9F282-3500-124C-9B62-0914F3C1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96B-1460-9444-85AF-91A59556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1E816-E67B-B341-A889-83E5CF9F9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1140-A12D-AE41-9218-2E3548B8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13FC-BE24-7A4E-A580-B468804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7C00-4B3F-CF46-9CA3-A08AD29A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6D7E-DB02-8249-86F4-8322F51C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BDA73-C5C8-C540-B1FB-B0F4F51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2523-279A-B64E-B81C-FE2DB4051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DB05-E8A0-CB45-AAAC-32D0E2EED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AEB4-988A-524D-BF0A-88071E08C19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9CDD-5819-7D4E-A430-7DA570C29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C9C3-7FB3-A343-9A36-43A8EE611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2927-0770-E54E-993C-4EDD18EE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5C19-2C51-D840-831C-BEC22005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52" y="1122363"/>
            <a:ext cx="10258097" cy="669367"/>
          </a:xfrm>
        </p:spPr>
        <p:txBody>
          <a:bodyPr>
            <a:noAutofit/>
          </a:bodyPr>
          <a:lstStyle/>
          <a:p>
            <a:r>
              <a:rPr lang="en-US" sz="4400" b="1" dirty="0"/>
              <a:t>Predicting sale price of homes in Ames,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BB61F-6765-6B4E-B27F-715608B9B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6297"/>
            <a:ext cx="9144000" cy="444447"/>
          </a:xfrm>
        </p:spPr>
        <p:txBody>
          <a:bodyPr/>
          <a:lstStyle/>
          <a:p>
            <a:r>
              <a:rPr lang="en-US" dirty="0"/>
              <a:t>by Kyle Jones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D31D7-8510-274C-9A9F-268E76AE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44" y="2685311"/>
            <a:ext cx="7433314" cy="37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354A2E-EEDE-D141-A00C-A04F5A4D684C}"/>
              </a:ext>
            </a:extLst>
          </p:cNvPr>
          <p:cNvSpPr txBox="1"/>
          <p:nvPr/>
        </p:nvSpPr>
        <p:spPr>
          <a:xfrm>
            <a:off x="8597461" y="6404872"/>
            <a:ext cx="119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Ames, Iowa</a:t>
            </a:r>
          </a:p>
        </p:txBody>
      </p:sp>
    </p:spTree>
    <p:extLst>
      <p:ext uri="{BB962C8B-B14F-4D97-AF65-F5344CB8AC3E}">
        <p14:creationId xmlns:p14="http://schemas.microsoft.com/office/powerpoint/2010/main" val="28796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FA1-69C2-D24E-A4D7-2F58C3CF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E50C-27E0-FC47-9E41-2F2AB58B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2,919 property sales records in Ames, Iowa between 2006 - 2010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Train Set: 1,460 records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 Set: 1,459 records</a:t>
            </a:r>
          </a:p>
          <a:p>
            <a:r>
              <a:rPr lang="en-US" dirty="0"/>
              <a:t>Response Variable: recorded sale price</a:t>
            </a:r>
          </a:p>
          <a:p>
            <a:r>
              <a:rPr lang="en-US" dirty="0"/>
              <a:t>Predictors: 80 variables that describe quality and quantity of physical attributes of property.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 have only explored a handful of these variables thus far. I plan to explore more and include that information in the final written report.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E50C-27E0-FC47-9E41-2F2AB58B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24"/>
            <a:ext cx="10515600" cy="24836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goal of this project was to construct the “best” predictive model possible of sale price.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“best fit” evaluated by RMSE between the logarithm of the predicted sale price and the logarithm of the actual price.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 taking logarithm of sale price ensured that errors on ”cheap” and “expensive” houses had equal weight.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 also resulted in more normally distributed response variable (see below).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4DB9F4-D09D-444F-B1AC-ACDD35DA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7" y="4065313"/>
            <a:ext cx="4451130" cy="259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DFDFB0-F420-C348-98F8-C5DA19BA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3" y="4065313"/>
            <a:ext cx="4451130" cy="25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077A92-121A-1942-AE6E-B93E2D29861A}"/>
              </a:ext>
            </a:extLst>
          </p:cNvPr>
          <p:cNvSpPr txBox="1">
            <a:spLocks/>
          </p:cNvSpPr>
          <p:nvPr/>
        </p:nvSpPr>
        <p:spPr>
          <a:xfrm>
            <a:off x="838200" y="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Goal of project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B0705-925C-3641-883C-F79021759C1C}"/>
              </a:ext>
            </a:extLst>
          </p:cNvPr>
          <p:cNvCxnSpPr>
            <a:cxnSpLocks/>
          </p:cNvCxnSpPr>
          <p:nvPr/>
        </p:nvCxnSpPr>
        <p:spPr>
          <a:xfrm>
            <a:off x="4929353" y="5300499"/>
            <a:ext cx="2333294" cy="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DDB9F7-9E26-D14B-9A9B-8215981037FC}"/>
              </a:ext>
            </a:extLst>
          </p:cNvPr>
          <p:cNvSpPr txBox="1"/>
          <p:nvPr/>
        </p:nvSpPr>
        <p:spPr>
          <a:xfrm>
            <a:off x="5249917" y="4661394"/>
            <a:ext cx="16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 price was log transformed</a:t>
            </a:r>
          </a:p>
        </p:txBody>
      </p:sp>
    </p:spTree>
    <p:extLst>
      <p:ext uri="{BB962C8B-B14F-4D97-AF65-F5344CB8AC3E}">
        <p14:creationId xmlns:p14="http://schemas.microsoft.com/office/powerpoint/2010/main" val="123339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E50C-27E0-FC47-9E41-2F2AB58B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254"/>
            <a:ext cx="10515600" cy="5825897"/>
          </a:xfrm>
        </p:spPr>
        <p:txBody>
          <a:bodyPr>
            <a:normAutofit/>
          </a:bodyPr>
          <a:lstStyle/>
          <a:p>
            <a:r>
              <a:rPr lang="en-US" dirty="0"/>
              <a:t>Variables found to be associated with sale price (so far). These were all significant in a linear regression model.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Square Footage of home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Condition of Sale</a:t>
            </a:r>
          </a:p>
          <a:p>
            <a:pPr lvl="2"/>
            <a:r>
              <a:rPr lang="en-US" dirty="0"/>
              <a:t>Normal sale</a:t>
            </a:r>
          </a:p>
          <a:p>
            <a:pPr lvl="2"/>
            <a:r>
              <a:rPr lang="en-US" dirty="0"/>
              <a:t>Abnormal sale (trade, foreclosure, short sale)</a:t>
            </a:r>
          </a:p>
          <a:p>
            <a:pPr lvl="2"/>
            <a:r>
              <a:rPr lang="en-US" dirty="0"/>
              <a:t>Family (sale between family members)</a:t>
            </a:r>
          </a:p>
          <a:p>
            <a:pPr lvl="2"/>
            <a:r>
              <a:rPr lang="en-US" dirty="0"/>
              <a:t>Partial (home not completed when last assessed)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Neighborhood (25 unique neighborhoods in dataset)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Year of remodel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Total Bathrooms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Cars that can fit in garage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Near Park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Near Railroad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Fence with good privacy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077A92-121A-1942-AE6E-B93E2D29861A}"/>
              </a:ext>
            </a:extLst>
          </p:cNvPr>
          <p:cNvSpPr txBox="1">
            <a:spLocks/>
          </p:cNvSpPr>
          <p:nvPr/>
        </p:nvSpPr>
        <p:spPr>
          <a:xfrm>
            <a:off x="838200" y="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233FE3-BFC1-2D4B-960C-641CC1848F27}"/>
              </a:ext>
            </a:extLst>
          </p:cNvPr>
          <p:cNvCxnSpPr>
            <a:cxnSpLocks/>
          </p:cNvCxnSpPr>
          <p:nvPr/>
        </p:nvCxnSpPr>
        <p:spPr>
          <a:xfrm>
            <a:off x="3393802" y="6061357"/>
            <a:ext cx="214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AF5FF6-DCAF-3145-91C0-A3AAD39D549F}"/>
              </a:ext>
            </a:extLst>
          </p:cNvPr>
          <p:cNvCxnSpPr>
            <a:cxnSpLocks/>
          </p:cNvCxnSpPr>
          <p:nvPr/>
        </p:nvCxnSpPr>
        <p:spPr>
          <a:xfrm>
            <a:off x="6862216" y="3073215"/>
            <a:ext cx="214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D50D6-B291-A142-B056-7D5CA6E44483}"/>
              </a:ext>
            </a:extLst>
          </p:cNvPr>
          <p:cNvCxnSpPr>
            <a:cxnSpLocks/>
          </p:cNvCxnSpPr>
          <p:nvPr/>
        </p:nvCxnSpPr>
        <p:spPr>
          <a:xfrm>
            <a:off x="6210575" y="3402416"/>
            <a:ext cx="214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D2CDD7-92E3-9C49-8821-FCB3397AAE67}"/>
              </a:ext>
            </a:extLst>
          </p:cNvPr>
          <p:cNvCxnSpPr>
            <a:cxnSpLocks/>
          </p:cNvCxnSpPr>
          <p:nvPr/>
        </p:nvCxnSpPr>
        <p:spPr>
          <a:xfrm>
            <a:off x="9008678" y="4101097"/>
            <a:ext cx="214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8A807-C9C7-A844-A8F0-D25DEF20007F}"/>
              </a:ext>
            </a:extLst>
          </p:cNvPr>
          <p:cNvGrpSpPr/>
          <p:nvPr/>
        </p:nvGrpSpPr>
        <p:grpSpPr>
          <a:xfrm>
            <a:off x="4875761" y="1854563"/>
            <a:ext cx="214910" cy="206827"/>
            <a:chOff x="11848936" y="1741716"/>
            <a:chExt cx="214910" cy="20682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BB7657-EFE6-C940-95DB-5E7580561DB5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E9B85F-73A7-5748-8A7C-F431D9B5A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A38D44-48A7-7D43-8406-DBE15ADEC99B}"/>
              </a:ext>
            </a:extLst>
          </p:cNvPr>
          <p:cNvGrpSpPr/>
          <p:nvPr/>
        </p:nvGrpSpPr>
        <p:grpSpPr>
          <a:xfrm>
            <a:off x="7251099" y="3615667"/>
            <a:ext cx="214910" cy="206827"/>
            <a:chOff x="11848936" y="1741716"/>
            <a:chExt cx="214910" cy="20682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FED5F5-0667-F947-A434-3C09CF52C90D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A8F339-00AB-1841-B4CB-588900CF1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03C0A-BCCE-2C4A-9928-486EB40E38E4}"/>
              </a:ext>
            </a:extLst>
          </p:cNvPr>
          <p:cNvGrpSpPr/>
          <p:nvPr/>
        </p:nvGrpSpPr>
        <p:grpSpPr>
          <a:xfrm>
            <a:off x="8228560" y="3973914"/>
            <a:ext cx="214910" cy="206827"/>
            <a:chOff x="11848936" y="1741716"/>
            <a:chExt cx="214910" cy="20682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70EE47-1F94-A349-8744-40B39539A712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3DCE9A-104F-864B-9C40-704FF75FE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3FB00-F946-DD4E-8CFA-DC1FBC10B942}"/>
              </a:ext>
            </a:extLst>
          </p:cNvPr>
          <p:cNvGrpSpPr/>
          <p:nvPr/>
        </p:nvGrpSpPr>
        <p:grpSpPr>
          <a:xfrm>
            <a:off x="3751154" y="4370305"/>
            <a:ext cx="214910" cy="206827"/>
            <a:chOff x="11848936" y="1741716"/>
            <a:chExt cx="214910" cy="20682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B90B35-603C-5B4A-81FD-2FA051715E7C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B40675-F54F-3249-8617-846A60B7E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A3655-A6D4-AC48-8EE3-7616D37C761A}"/>
              </a:ext>
            </a:extLst>
          </p:cNvPr>
          <p:cNvGrpSpPr/>
          <p:nvPr/>
        </p:nvGrpSpPr>
        <p:grpSpPr>
          <a:xfrm>
            <a:off x="3743072" y="4777888"/>
            <a:ext cx="214910" cy="206827"/>
            <a:chOff x="11848936" y="1741716"/>
            <a:chExt cx="214910" cy="20682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328876-F288-0649-80B8-D25C665BFF79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56E73-B274-F845-8740-61035FEA3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1B8CBD-B445-EF4F-9666-7B6D4FBF9DE7}"/>
              </a:ext>
            </a:extLst>
          </p:cNvPr>
          <p:cNvSpPr txBox="1"/>
          <p:nvPr/>
        </p:nvSpPr>
        <p:spPr>
          <a:xfrm>
            <a:off x="8512264" y="3923438"/>
            <a:ext cx="4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FE6EE6-4E9C-D241-AD43-2EB131194039}"/>
              </a:ext>
            </a:extLst>
          </p:cNvPr>
          <p:cNvGrpSpPr/>
          <p:nvPr/>
        </p:nvGrpSpPr>
        <p:grpSpPr>
          <a:xfrm>
            <a:off x="6210575" y="5193046"/>
            <a:ext cx="214910" cy="206827"/>
            <a:chOff x="11848936" y="1741716"/>
            <a:chExt cx="214910" cy="2068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24B66F-C90D-A942-BC03-410AF8722322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3A07EB-E2DF-B24B-8F74-1B7284FF5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0BB174-71B2-FA4E-9F7C-325FD522E6BC}"/>
              </a:ext>
            </a:extLst>
          </p:cNvPr>
          <p:cNvGrpSpPr/>
          <p:nvPr/>
        </p:nvGrpSpPr>
        <p:grpSpPr>
          <a:xfrm>
            <a:off x="2968133" y="5547381"/>
            <a:ext cx="214910" cy="206827"/>
            <a:chOff x="11848936" y="1741716"/>
            <a:chExt cx="214910" cy="20682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6F9975-14A4-1D40-91B0-EDCBD1DA31C6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75BF6-52AE-8C49-8705-A2C60BD35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AEBE47F-D2F0-7046-A46B-E3E20F25D24B}"/>
              </a:ext>
            </a:extLst>
          </p:cNvPr>
          <p:cNvSpPr txBox="1"/>
          <p:nvPr/>
        </p:nvSpPr>
        <p:spPr>
          <a:xfrm>
            <a:off x="9308797" y="3923438"/>
            <a:ext cx="233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depending on neighborhood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30C6A-30F0-B643-BC84-4039F2076FB7}"/>
              </a:ext>
            </a:extLst>
          </p:cNvPr>
          <p:cNvSpPr txBox="1"/>
          <p:nvPr/>
        </p:nvSpPr>
        <p:spPr>
          <a:xfrm>
            <a:off x="6164103" y="1790399"/>
            <a:ext cx="19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association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8AAF6B-A27C-1540-8BFB-78FDD6D0119C}"/>
              </a:ext>
            </a:extLst>
          </p:cNvPr>
          <p:cNvCxnSpPr/>
          <p:nvPr/>
        </p:nvCxnSpPr>
        <p:spPr>
          <a:xfrm flipH="1">
            <a:off x="5223643" y="1950523"/>
            <a:ext cx="9238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DCA7FA-2D80-A447-8FE4-D23EBBE71184}"/>
              </a:ext>
            </a:extLst>
          </p:cNvPr>
          <p:cNvGrpSpPr/>
          <p:nvPr/>
        </p:nvGrpSpPr>
        <p:grpSpPr>
          <a:xfrm>
            <a:off x="4739204" y="6361932"/>
            <a:ext cx="214910" cy="206827"/>
            <a:chOff x="11848936" y="1741716"/>
            <a:chExt cx="214910" cy="20682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7FE3B2-2D1C-9048-8DEB-FEC7D7E1E530}"/>
                </a:ext>
              </a:extLst>
            </p:cNvPr>
            <p:cNvCxnSpPr/>
            <p:nvPr/>
          </p:nvCxnSpPr>
          <p:spPr>
            <a:xfrm>
              <a:off x="11848936" y="1850572"/>
              <a:ext cx="21491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4EC21C-6860-DC40-B0C1-CB853F6F7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8309" y="1741716"/>
              <a:ext cx="0" cy="2068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3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077A92-121A-1942-AE6E-B93E2D29861A}"/>
              </a:ext>
            </a:extLst>
          </p:cNvPr>
          <p:cNvSpPr txBox="1">
            <a:spLocks/>
          </p:cNvSpPr>
          <p:nvPr/>
        </p:nvSpPr>
        <p:spPr>
          <a:xfrm>
            <a:off x="838200" y="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 Selection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EBF3511-879C-A149-9341-30FD2554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072"/>
            <a:ext cx="10515600" cy="48063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Four types of models tested (so far)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Linear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Lasso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Ridge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Random Forest Regression</a:t>
            </a:r>
          </a:p>
          <a:p>
            <a:r>
              <a:rPr lang="en-US" dirty="0"/>
              <a:t>100-fold Monte Carlo cross validation used on train set (due to small sample size) to determine best model based on RMSE.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Within each Monte Carlo fold, optimal hyperparameters for lasso, ridge, and random forest were determined using 5-fold cross validation.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Lasso and ridge hyperparameter: lambda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Random Forest hyperparameters: tree size, and number of predictors considered</a:t>
            </a:r>
          </a:p>
          <a:p>
            <a:r>
              <a:rPr lang="en-US" dirty="0"/>
              <a:t>Final model chosen based on lowest Monte Carlo test error had hyperparameters retuned using entire train set before making predictions on test set. </a:t>
            </a:r>
          </a:p>
        </p:txBody>
      </p:sp>
    </p:spTree>
    <p:extLst>
      <p:ext uri="{BB962C8B-B14F-4D97-AF65-F5344CB8AC3E}">
        <p14:creationId xmlns:p14="http://schemas.microsoft.com/office/powerpoint/2010/main" val="12754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077A92-121A-1942-AE6E-B93E2D29861A}"/>
              </a:ext>
            </a:extLst>
          </p:cNvPr>
          <p:cNvSpPr txBox="1">
            <a:spLocks/>
          </p:cNvSpPr>
          <p:nvPr/>
        </p:nvSpPr>
        <p:spPr>
          <a:xfrm>
            <a:off x="838200" y="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Monte Carlo Cross Validation Results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6DD691-1E34-624D-9F1C-A5C95AC8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12931"/>
            <a:ext cx="9525000" cy="571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8781B-70F1-3F47-9C14-687BE840B798}"/>
              </a:ext>
            </a:extLst>
          </p:cNvPr>
          <p:cNvSpPr txBox="1"/>
          <p:nvPr/>
        </p:nvSpPr>
        <p:spPr>
          <a:xfrm>
            <a:off x="5044966" y="2370024"/>
            <a:ext cx="64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0.1484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EF620-13EB-004F-9485-3D64109A1DF4}"/>
              </a:ext>
            </a:extLst>
          </p:cNvPr>
          <p:cNvSpPr txBox="1"/>
          <p:nvPr/>
        </p:nvSpPr>
        <p:spPr>
          <a:xfrm>
            <a:off x="8634248" y="2370024"/>
            <a:ext cx="64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0.1483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B4227-3276-DD42-9AAB-602FDED12BEE}"/>
              </a:ext>
            </a:extLst>
          </p:cNvPr>
          <p:cNvSpPr txBox="1"/>
          <p:nvPr/>
        </p:nvSpPr>
        <p:spPr>
          <a:xfrm>
            <a:off x="3247697" y="2327984"/>
            <a:ext cx="64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0.1489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1BD89-D222-7F4A-A208-EEBEFEBB394B}"/>
              </a:ext>
            </a:extLst>
          </p:cNvPr>
          <p:cNvSpPr txBox="1"/>
          <p:nvPr/>
        </p:nvSpPr>
        <p:spPr>
          <a:xfrm>
            <a:off x="6868509" y="2145575"/>
            <a:ext cx="56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0.152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8DC37-A484-A146-AFEF-8B7CDF63D8E8}"/>
              </a:ext>
            </a:extLst>
          </p:cNvPr>
          <p:cNvSpPr/>
          <p:nvPr/>
        </p:nvSpPr>
        <p:spPr>
          <a:xfrm>
            <a:off x="7767145" y="1333341"/>
            <a:ext cx="1828800" cy="262905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72ADF-5FED-D94A-82F3-D1B6C1DDE860}"/>
              </a:ext>
            </a:extLst>
          </p:cNvPr>
          <p:cNvCxnSpPr>
            <a:cxnSpLocks/>
          </p:cNvCxnSpPr>
          <p:nvPr/>
        </p:nvCxnSpPr>
        <p:spPr>
          <a:xfrm>
            <a:off x="9595945" y="1786759"/>
            <a:ext cx="32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7A893-CD23-0349-83EB-8C0EBB5E88F1}"/>
              </a:ext>
            </a:extLst>
          </p:cNvPr>
          <p:cNvSpPr txBox="1"/>
          <p:nvPr/>
        </p:nvSpPr>
        <p:spPr>
          <a:xfrm>
            <a:off x="9917824" y="1463593"/>
            <a:ext cx="17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Lowest median </a:t>
            </a:r>
          </a:p>
          <a:p>
            <a:pPr algn="ctr"/>
            <a:r>
              <a:rPr lang="en-US" dirty="0"/>
              <a:t>test RMSE</a:t>
            </a:r>
          </a:p>
        </p:txBody>
      </p:sp>
    </p:spTree>
    <p:extLst>
      <p:ext uri="{BB962C8B-B14F-4D97-AF65-F5344CB8AC3E}">
        <p14:creationId xmlns:p14="http://schemas.microsoft.com/office/powerpoint/2010/main" val="309493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077A92-121A-1942-AE6E-B93E2D29861A}"/>
              </a:ext>
            </a:extLst>
          </p:cNvPr>
          <p:cNvSpPr txBox="1">
            <a:spLocks/>
          </p:cNvSpPr>
          <p:nvPr/>
        </p:nvSpPr>
        <p:spPr>
          <a:xfrm>
            <a:off x="838200" y="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Prediction results on test set</a:t>
            </a:r>
          </a:p>
        </p:txBody>
      </p:sp>
    </p:spTree>
    <p:extLst>
      <p:ext uri="{BB962C8B-B14F-4D97-AF65-F5344CB8AC3E}">
        <p14:creationId xmlns:p14="http://schemas.microsoft.com/office/powerpoint/2010/main" val="326702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077A92-121A-1942-AE6E-B93E2D29861A}"/>
              </a:ext>
            </a:extLst>
          </p:cNvPr>
          <p:cNvSpPr txBox="1">
            <a:spLocks/>
          </p:cNvSpPr>
          <p:nvPr/>
        </p:nvSpPr>
        <p:spPr>
          <a:xfrm>
            <a:off x="838200" y="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654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394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Predicting sale price of homes in Ames, Iowa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48</cp:revision>
  <dcterms:created xsi:type="dcterms:W3CDTF">2021-11-21T17:41:03Z</dcterms:created>
  <dcterms:modified xsi:type="dcterms:W3CDTF">2021-11-21T21:39:02Z</dcterms:modified>
</cp:coreProperties>
</file>