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1032" r:id="rId3"/>
    <p:sldId id="257" r:id="rId4"/>
    <p:sldId id="1034" r:id="rId5"/>
    <p:sldId id="1035" r:id="rId6"/>
    <p:sldId id="258" r:id="rId7"/>
    <p:sldId id="259" r:id="rId8"/>
    <p:sldId id="260" r:id="rId9"/>
    <p:sldId id="261" r:id="rId10"/>
    <p:sldId id="1033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8C773-0D72-4E39-BD67-01B27FF19E2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18B-B209-49BB-AE7A-14FFF8B7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3A4E7-7537-194F-83A4-E9071165E0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3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14400" y="2088197"/>
            <a:ext cx="103632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8800" y="383548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C7EA5AEF-268C-3E4A-9F8A-5D6EF85C0AA5}" type="datetimeFigureOut">
              <a:rPr lang="en-US" smtClean="0"/>
              <a:pPr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147"/>
          </a:solidFill>
          <a:latin typeface="+mj-lt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Bookman Old Sty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Bookman Old Sty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Bookman Old Sty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364" name="Text Box 25"/>
          <p:cNvSpPr txBox="1">
            <a:spLocks noChangeArrowheads="1"/>
          </p:cNvSpPr>
          <p:nvPr/>
        </p:nvSpPr>
        <p:spPr bwMode="auto">
          <a:xfrm>
            <a:off x="1106892" y="2710739"/>
            <a:ext cx="9978216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Machine Learning applied to the Analysis of </a:t>
            </a:r>
          </a:p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Multispectral Optoacoustic Tomography</a:t>
            </a:r>
          </a:p>
          <a:p>
            <a:pPr algn="ctr" defTabSz="457200"/>
            <a:endParaRPr lang="en-US" sz="2400" b="1" dirty="0">
              <a:solidFill>
                <a:prstClr val="white"/>
              </a:solidFill>
              <a:latin typeface="Arial"/>
              <a:ea typeface="Copperplate Gothic Light" charset="0"/>
              <a:cs typeface="Arial"/>
            </a:endParaRPr>
          </a:p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"/>
                <a:ea typeface="Copperplate Gothic Light" charset="0"/>
                <a:cs typeface="Arial"/>
              </a:rPr>
              <a:t>Midterm Project Report</a:t>
            </a:r>
          </a:p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"/>
                <a:ea typeface="Copperplate Gothic Light" charset="0"/>
                <a:cs typeface="Arial"/>
              </a:rPr>
              <a:t>Kyle Jones</a:t>
            </a:r>
          </a:p>
        </p:txBody>
      </p:sp>
      <p:pic>
        <p:nvPicPr>
          <p:cNvPr id="7" name="Picture 6" descr="MDAnderson-Master-Logo_Texas_V_Tagline_RGB-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" y="185202"/>
            <a:ext cx="3365014" cy="16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6" y="864682"/>
            <a:ext cx="7274859" cy="1010046"/>
          </a:xfrm>
        </p:spPr>
        <p:txBody>
          <a:bodyPr/>
          <a:lstStyle/>
          <a:p>
            <a:r>
              <a:rPr lang="en-US" b="1" dirty="0"/>
              <a:t>Developed data collection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F3FE9-A4C1-4D69-9C7E-DC4C8B81CB94}"/>
              </a:ext>
            </a:extLst>
          </p:cNvPr>
          <p:cNvSpPr txBox="1"/>
          <p:nvPr/>
        </p:nvSpPr>
        <p:spPr>
          <a:xfrm>
            <a:off x="1156448" y="2062988"/>
            <a:ext cx="10089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Acquire high SNR MSOT spectra at 1 mm wavelength steps between 680 nm to 900 nm.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MSOT spectra will be collected on blood samples with varying levels of O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be collected by March 7th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2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695948"/>
            <a:ext cx="6723919" cy="1325563"/>
          </a:xfrm>
        </p:spPr>
        <p:txBody>
          <a:bodyPr/>
          <a:lstStyle/>
          <a:p>
            <a:r>
              <a:rPr lang="en-US" b="1" dirty="0"/>
              <a:t>Plans after data is collected?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508C05-841B-4DBC-9358-3590A4E5A363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B2492B-4F73-41A5-9FEA-3D4AB44CC43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C6568DD-2DA7-49F6-B123-570221BE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B347323D-2D32-46E0-893E-9B74B114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4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70" y="821087"/>
            <a:ext cx="9256059" cy="737534"/>
          </a:xfrm>
        </p:spPr>
        <p:txBody>
          <a:bodyPr/>
          <a:lstStyle/>
          <a:p>
            <a:r>
              <a:rPr lang="en-US" b="1" dirty="0"/>
              <a:t>Machine learning vs. traditional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A73C2-9F06-4EED-8505-E9196997813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2D0F8-CD78-4A00-8D82-DACF93C3A06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A901A3E7-70DC-47C1-BF5E-4C433869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33135C37-7822-4B54-A9DD-4A93A2A6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DAD962-BE99-4EE1-A9BE-3797A42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8" y="1960159"/>
            <a:ext cx="11129683" cy="3736095"/>
          </a:xfrm>
        </p:spPr>
        <p:txBody>
          <a:bodyPr>
            <a:normAutofit/>
          </a:bodyPr>
          <a:lstStyle/>
          <a:p>
            <a:r>
              <a:rPr lang="en-US" dirty="0"/>
              <a:t>Measure Hb and HbO</a:t>
            </a:r>
            <a:r>
              <a:rPr lang="en-US" baseline="-25000" dirty="0"/>
              <a:t>2</a:t>
            </a:r>
            <a:r>
              <a:rPr lang="en-US" dirty="0"/>
              <a:t> fractions using traditional unmixing method and machine learning alternatives under low and high SNR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Densely sampled spectra will be used for this part of analysis.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collected will be very clean (high SNR)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“Noisy” spectra will be simulated by adding gaussian noise to clean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Quantify accuracy (RMSE) of each methods’ estimate of Hb and HbO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Cross-Validation performance will be used to compare machine learning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best method the same under varying levels of noise?</a:t>
            </a:r>
          </a:p>
        </p:txBody>
      </p:sp>
    </p:spTree>
    <p:extLst>
      <p:ext uri="{BB962C8B-B14F-4D97-AF65-F5344CB8AC3E}">
        <p14:creationId xmlns:p14="http://schemas.microsoft.com/office/powerpoint/2010/main" val="102103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28" y="1058207"/>
            <a:ext cx="9675743" cy="809251"/>
          </a:xfrm>
        </p:spPr>
        <p:txBody>
          <a:bodyPr>
            <a:normAutofit/>
          </a:bodyPr>
          <a:lstStyle/>
          <a:p>
            <a:r>
              <a:rPr lang="en-US" sz="3600" b="1" dirty="0"/>
              <a:t>Optimize wavelengths to collect using best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F4C10-B5EE-4BE0-A20D-9285BC97F53B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241AB7-8EEE-4471-BEC5-6AD57326766F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6D7D1715-8921-485C-909F-36AF5C94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8313BCD6-1148-491E-B1D8-FF137990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8A4FC-912F-4880-BCD5-BC2E4B7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2794964"/>
            <a:ext cx="11506199" cy="2341812"/>
          </a:xfrm>
        </p:spPr>
        <p:txBody>
          <a:bodyPr>
            <a:normAutofit/>
          </a:bodyPr>
          <a:lstStyle/>
          <a:p>
            <a:r>
              <a:rPr lang="en-US" dirty="0"/>
              <a:t>Identify analytic method that performs best with densely sampled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Using best method, determine which X wavelengths result in most accurate Hb and HbO</a:t>
            </a:r>
            <a:r>
              <a:rPr lang="en-US" baseline="-25000" dirty="0"/>
              <a:t>2</a:t>
            </a:r>
            <a:r>
              <a:rPr lang="en-US" dirty="0"/>
              <a:t> estimation?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answer the same under varying levels of noise?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450"/>
            <a:ext cx="3249706" cy="1105087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87" y="2471794"/>
            <a:ext cx="7965831" cy="2803645"/>
          </a:xfrm>
        </p:spPr>
        <p:txBody>
          <a:bodyPr>
            <a:normAutofit/>
          </a:bodyPr>
          <a:lstStyle/>
          <a:p>
            <a:r>
              <a:rPr lang="en-US" u="sng" dirty="0"/>
              <a:t>Multispectral Optoacoustic Tomography (MSOT)</a:t>
            </a:r>
            <a:r>
              <a:rPr lang="en-US" dirty="0"/>
              <a:t>: a non-invasive molecular imaging method that can be used to diagnose tumors and monitor treatment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MSOT can be used to measure tumor oxygenation levels and degree of vascular perfusion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26" name="Picture 2" descr="MSOT inVision - iThera">
            <a:extLst>
              <a:ext uri="{FF2B5EF4-FFF2-40B4-BE49-F238E27FC236}">
                <a16:creationId xmlns:a16="http://schemas.microsoft.com/office/drawing/2014/main" id="{50E662AD-9DDB-46E2-B4CD-408E4BE8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2" y="1116609"/>
            <a:ext cx="3676011" cy="55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F5AD7-C6EC-4235-AF06-1B10D1DB8BAA}"/>
              </a:ext>
            </a:extLst>
          </p:cNvPr>
          <p:cNvSpPr txBox="1"/>
          <p:nvPr/>
        </p:nvSpPr>
        <p:spPr>
          <a:xfrm>
            <a:off x="9538448" y="1498642"/>
            <a:ext cx="178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MSOT </a:t>
            </a:r>
            <a:r>
              <a:rPr lang="en-US" sz="2000" dirty="0" err="1"/>
              <a:t>inVision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957"/>
            <a:ext cx="7377953" cy="7686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Oxygen Enhanced MSOT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72A551-2D75-4CEB-A2FC-58C8262792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54" y="1672458"/>
            <a:ext cx="8597245" cy="4939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1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37450"/>
            <a:ext cx="6974541" cy="1105087"/>
          </a:xfrm>
        </p:spPr>
        <p:txBody>
          <a:bodyPr>
            <a:normAutofit/>
          </a:bodyPr>
          <a:lstStyle/>
          <a:p>
            <a:r>
              <a:rPr lang="en-US" b="1" dirty="0"/>
              <a:t>Opportunity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93" y="2794321"/>
            <a:ext cx="10515600" cy="1737338"/>
          </a:xfrm>
        </p:spPr>
        <p:txBody>
          <a:bodyPr/>
          <a:lstStyle/>
          <a:p>
            <a:r>
              <a:rPr lang="en-US" dirty="0"/>
              <a:t>The multiple signals within an MSOT spectrum can be decomposed using a simple unmixing method (slide 7).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Works well with clean spectra, but poorly under noisy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Machine learning algorithms may perform better when SNR is low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9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527072"/>
            <a:ext cx="4076387" cy="1325563"/>
          </a:xfrm>
        </p:spPr>
        <p:txBody>
          <a:bodyPr/>
          <a:lstStyle/>
          <a:p>
            <a:r>
              <a:rPr lang="en-US" b="1" dirty="0"/>
              <a:t>Goals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69809"/>
            <a:ext cx="11066929" cy="4661645"/>
          </a:xfrm>
        </p:spPr>
        <p:txBody>
          <a:bodyPr>
            <a:normAutofit/>
          </a:bodyPr>
          <a:lstStyle/>
          <a:p>
            <a:r>
              <a:rPr lang="en-US" u="sng" dirty="0"/>
              <a:t>Goal 1</a:t>
            </a:r>
            <a:r>
              <a:rPr lang="en-US" dirty="0"/>
              <a:t>: compare the accuracy of MSOT decomposition between the traditional unmixing method and machine learning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Comparisons will be done under low and high SNR conditions</a:t>
            </a:r>
          </a:p>
          <a:p>
            <a:endParaRPr lang="en-US" dirty="0"/>
          </a:p>
          <a:p>
            <a:r>
              <a:rPr lang="en-US" u="sng" dirty="0"/>
              <a:t>Goal 2</a:t>
            </a:r>
            <a:r>
              <a:rPr lang="en-US" dirty="0"/>
              <a:t>: determine the optimal wavelength components when acquiring an MSOT spectrum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What 6 wavelengths should we acquire images at if we only have time to acquire 6 images?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machine learning methods work better than the traditional unmixing method when the MSOT spectrum is sparse?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BB241-9AE2-4FF1-9095-A763FDC45DE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A53901-36BB-48BB-A26D-8DF1928A0A9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0D2CA334-560F-49E4-8253-0F40E298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69632BF8-CF87-479F-8881-6734F9B1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0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What has been done so far?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DD6C1-ACE0-488E-82AD-E8D746C2E8D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CA645-CBE1-465E-BFB2-6426C61BFA6C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AA063BB-B914-4F12-B3CE-499D0D68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F042AB8C-B046-4E94-BC5A-27B3B10B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12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68"/>
            <a:ext cx="10515600" cy="686673"/>
          </a:xfrm>
        </p:spPr>
        <p:txBody>
          <a:bodyPr>
            <a:normAutofit/>
          </a:bodyPr>
          <a:lstStyle/>
          <a:p>
            <a:r>
              <a:rPr lang="en-US" sz="4000" b="1" dirty="0"/>
              <a:t>Coded the traditional unmixing method in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17013"/>
              </p:ext>
            </p:extLst>
          </p:nvPr>
        </p:nvGraphicFramePr>
        <p:xfrm>
          <a:off x="1752599" y="1506060"/>
          <a:ext cx="88347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51092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</a:p>
                    <a:p>
                      <a:pPr algn="ctr"/>
                      <a:r>
                        <a:rPr lang="en-US" dirty="0"/>
                        <a:t>(experimental MSOT signal)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 </a:t>
                      </a:r>
                    </a:p>
                    <a:p>
                      <a:pPr algn="ctr"/>
                      <a:r>
                        <a:rPr lang="en-US" dirty="0"/>
                        <a:t>(known 100% Hb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HbO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algn="ctr"/>
                      <a:r>
                        <a:rPr lang="en-US" dirty="0"/>
                        <a:t>(known 100% HbO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spectrum)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608106" y="1371947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B1DAB4-1CF7-4828-9231-889AD37A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17959"/>
              </p:ext>
            </p:extLst>
          </p:nvPr>
        </p:nvGraphicFramePr>
        <p:xfrm>
          <a:off x="1752599" y="3664198"/>
          <a:ext cx="8852648" cy="36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3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794750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82468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699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>
            <a:off x="7265894" y="3140978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B3FD-0F20-4DA5-BCDE-83CACCCB9079}"/>
              </a:ext>
            </a:extLst>
          </p:cNvPr>
          <p:cNvSpPr txBox="1"/>
          <p:nvPr/>
        </p:nvSpPr>
        <p:spPr>
          <a:xfrm>
            <a:off x="10632132" y="3803274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138B0-8F62-4160-A164-A800C001171E}"/>
              </a:ext>
            </a:extLst>
          </p:cNvPr>
          <p:cNvCxnSpPr>
            <a:cxnSpLocks/>
          </p:cNvCxnSpPr>
          <p:nvPr/>
        </p:nvCxnSpPr>
        <p:spPr>
          <a:xfrm>
            <a:off x="3200402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C6A78-0BE0-46AA-B820-8FE4B2762FFF}"/>
              </a:ext>
            </a:extLst>
          </p:cNvPr>
          <p:cNvSpPr txBox="1"/>
          <p:nvPr/>
        </p:nvSpPr>
        <p:spPr>
          <a:xfrm>
            <a:off x="2169463" y="4518203"/>
            <a:ext cx="209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MSOT signal at n wavelengths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5D1EC-B9C2-4350-A0BD-3E94807F3A06}"/>
              </a:ext>
            </a:extLst>
          </p:cNvPr>
          <p:cNvCxnSpPr>
            <a:cxnSpLocks/>
          </p:cNvCxnSpPr>
          <p:nvPr/>
        </p:nvCxnSpPr>
        <p:spPr>
          <a:xfrm>
            <a:off x="6042213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AC565-632D-4E90-82F1-B2D934C5458D}"/>
              </a:ext>
            </a:extLst>
          </p:cNvPr>
          <p:cNvCxnSpPr>
            <a:cxnSpLocks/>
          </p:cNvCxnSpPr>
          <p:nvPr/>
        </p:nvCxnSpPr>
        <p:spPr>
          <a:xfrm>
            <a:off x="8839202" y="40956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7454D-9F19-4C5C-B19F-191A94720D3C}"/>
              </a:ext>
            </a:extLst>
          </p:cNvPr>
          <p:cNvSpPr txBox="1"/>
          <p:nvPr/>
        </p:nvSpPr>
        <p:spPr>
          <a:xfrm>
            <a:off x="4984377" y="451820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 MSOT signal at n wavelengths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5B97E-A0CF-4727-BB17-573E4337B652}"/>
              </a:ext>
            </a:extLst>
          </p:cNvPr>
          <p:cNvSpPr txBox="1"/>
          <p:nvPr/>
        </p:nvSpPr>
        <p:spPr>
          <a:xfrm>
            <a:off x="7790325" y="4515803"/>
            <a:ext cx="230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HbO</a:t>
            </a:r>
            <a:r>
              <a:rPr lang="en-US" sz="1600" baseline="-25000" dirty="0"/>
              <a:t>2</a:t>
            </a:r>
            <a:r>
              <a:rPr lang="en-US" sz="1600" dirty="0"/>
              <a:t> MSOT signal at n wavelengths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62BD6-701A-4B39-8801-3C51D7240827}"/>
              </a:ext>
            </a:extLst>
          </p:cNvPr>
          <p:cNvSpPr txBox="1"/>
          <p:nvPr/>
        </p:nvSpPr>
        <p:spPr>
          <a:xfrm>
            <a:off x="394447" y="5127812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Spectral Unmixing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E41-58EF-4EFA-8C49-BDADBEE3D98B}"/>
              </a:ext>
            </a:extLst>
          </p:cNvPr>
          <p:cNvSpPr txBox="1"/>
          <p:nvPr/>
        </p:nvSpPr>
        <p:spPr>
          <a:xfrm>
            <a:off x="430308" y="5506426"/>
            <a:ext cx="383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B1 x Hb + B2 x HbO</a:t>
            </a:r>
            <a:r>
              <a:rPr lang="en-US" sz="2800" baseline="-25000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5F408-5271-4BD4-B983-4559242F6BE9}"/>
              </a:ext>
            </a:extLst>
          </p:cNvPr>
          <p:cNvCxnSpPr>
            <a:cxnSpLocks/>
          </p:cNvCxnSpPr>
          <p:nvPr/>
        </p:nvCxnSpPr>
        <p:spPr>
          <a:xfrm>
            <a:off x="1228165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5E93C-CF7A-4D73-B9C1-1782C07D7B71}"/>
              </a:ext>
            </a:extLst>
          </p:cNvPr>
          <p:cNvSpPr/>
          <p:nvPr/>
        </p:nvSpPr>
        <p:spPr>
          <a:xfrm>
            <a:off x="959224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887DE-3DA4-4A82-AD28-4D49FC9E891B}"/>
              </a:ext>
            </a:extLst>
          </p:cNvPr>
          <p:cNvSpPr/>
          <p:nvPr/>
        </p:nvSpPr>
        <p:spPr>
          <a:xfrm>
            <a:off x="2390217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47B2C6-495D-4195-B59D-5AF385EEB8DA}"/>
              </a:ext>
            </a:extLst>
          </p:cNvPr>
          <p:cNvCxnSpPr>
            <a:cxnSpLocks/>
          </p:cNvCxnSpPr>
          <p:nvPr/>
        </p:nvCxnSpPr>
        <p:spPr>
          <a:xfrm>
            <a:off x="266420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E98BE2-ABB8-47E8-B2A1-F0C6C8241519}"/>
              </a:ext>
            </a:extLst>
          </p:cNvPr>
          <p:cNvSpPr txBox="1"/>
          <p:nvPr/>
        </p:nvSpPr>
        <p:spPr>
          <a:xfrm>
            <a:off x="296957" y="6337923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 fraction in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57E7A-E46E-489A-9BD4-9EE38E4BECC8}"/>
              </a:ext>
            </a:extLst>
          </p:cNvPr>
          <p:cNvSpPr txBox="1"/>
          <p:nvPr/>
        </p:nvSpPr>
        <p:spPr>
          <a:xfrm>
            <a:off x="1752599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HbO</a:t>
            </a:r>
            <a:r>
              <a:rPr lang="en-US" sz="1600" baseline="-25000" dirty="0"/>
              <a:t>2</a:t>
            </a:r>
            <a:r>
              <a:rPr lang="en-US" sz="1600" dirty="0"/>
              <a:t> fraction in 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99A81-B937-4F04-A6FE-AFA2D80F9D92}"/>
              </a:ext>
            </a:extLst>
          </p:cNvPr>
          <p:cNvCxnSpPr/>
          <p:nvPr/>
        </p:nvCxnSpPr>
        <p:spPr>
          <a:xfrm>
            <a:off x="3790388" y="6158628"/>
            <a:ext cx="0" cy="17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8D1E1-29A2-4DB8-9F49-7E02CA0E383C}"/>
              </a:ext>
            </a:extLst>
          </p:cNvPr>
          <p:cNvCxnSpPr/>
          <p:nvPr/>
        </p:nvCxnSpPr>
        <p:spPr>
          <a:xfrm>
            <a:off x="3790388" y="6337922"/>
            <a:ext cx="8550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C763-22F0-4104-83CA-6498A9DBB1F2}"/>
              </a:ext>
            </a:extLst>
          </p:cNvPr>
          <p:cNvSpPr txBox="1"/>
          <p:nvPr/>
        </p:nvSpPr>
        <p:spPr>
          <a:xfrm>
            <a:off x="4793317" y="6011608"/>
            <a:ext cx="64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B1 and B2 using linear regression with nonnegative least squares, to ensure estimated fractional components are positive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569BD-98AF-4C09-85E4-87D80CAE596E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897705-E05E-440F-BE04-0D1E52FCC172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8" name="Picture 37" descr="camel_logo_notext_transparent.tif">
              <a:extLst>
                <a:ext uri="{FF2B5EF4-FFF2-40B4-BE49-F238E27FC236}">
                  <a16:creationId xmlns:a16="http://schemas.microsoft.com/office/drawing/2014/main" id="{0D245E9F-6005-4EE4-B959-5FFF9DDF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9" name="Picture 38" descr="mda.png">
              <a:extLst>
                <a:ext uri="{FF2B5EF4-FFF2-40B4-BE49-F238E27FC236}">
                  <a16:creationId xmlns:a16="http://schemas.microsoft.com/office/drawing/2014/main" id="{C6BA20F3-BAF9-437C-B36D-646A850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3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3" y="874584"/>
            <a:ext cx="8382674" cy="50053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Conceptualized machine learning alternative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7415"/>
              </p:ext>
            </p:extLst>
          </p:nvPr>
        </p:nvGraphicFramePr>
        <p:xfrm>
          <a:off x="1627091" y="1569308"/>
          <a:ext cx="5599557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656217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208562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02649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3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  <a:p>
                      <a:pPr algn="ctr"/>
                      <a:r>
                        <a:rPr lang="en-US" dirty="0"/>
                        <a:t>(Hb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  <a:p>
                      <a:pPr algn="ctr"/>
                      <a:r>
                        <a:rPr lang="en-US" dirty="0"/>
                        <a:t>(HbO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 signal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427834" y="1393828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 rot="16200000">
            <a:off x="7136246" y="3153942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EA80A9-4174-4B1E-BDCF-C2B088DE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83824"/>
              </p:ext>
            </p:extLst>
          </p:nvPr>
        </p:nvGraphicFramePr>
        <p:xfrm>
          <a:off x="7819293" y="1569308"/>
          <a:ext cx="1446495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5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68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Xp</a:t>
                      </a:r>
                      <a:r>
                        <a:rPr lang="en-US" dirty="0"/>
                        <a:t>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469E770-6E5D-479D-BD89-894B944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9888"/>
              </p:ext>
            </p:extLst>
          </p:nvPr>
        </p:nvGraphicFramePr>
        <p:xfrm>
          <a:off x="1627091" y="4775002"/>
          <a:ext cx="56134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4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14866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ED3D2D0-4D5F-4A0C-BE37-F378AA27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5714"/>
              </p:ext>
            </p:extLst>
          </p:nvPr>
        </p:nvGraphicFramePr>
        <p:xfrm>
          <a:off x="7819293" y="4775002"/>
          <a:ext cx="14464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4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9C687C-0A9E-4512-A68F-2BB9647F369F}"/>
              </a:ext>
            </a:extLst>
          </p:cNvPr>
          <p:cNvSpPr txBox="1"/>
          <p:nvPr/>
        </p:nvSpPr>
        <p:spPr>
          <a:xfrm>
            <a:off x="5992906" y="4270200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2D3DF-6184-45E8-819D-98BADAE85224}"/>
              </a:ext>
            </a:extLst>
          </p:cNvPr>
          <p:cNvCxnSpPr>
            <a:cxnSpLocks/>
          </p:cNvCxnSpPr>
          <p:nvPr/>
        </p:nvCxnSpPr>
        <p:spPr>
          <a:xfrm>
            <a:off x="9024730" y="1748118"/>
            <a:ext cx="639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49C77-7750-4BD9-AD50-F2F7250D212B}"/>
              </a:ext>
            </a:extLst>
          </p:cNvPr>
          <p:cNvSpPr txBox="1"/>
          <p:nvPr/>
        </p:nvSpPr>
        <p:spPr>
          <a:xfrm>
            <a:off x="9604937" y="1278584"/>
            <a:ext cx="2258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 wavelengths, where the signal at each wavelength is a predictor of Y1 and Y2.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142DE-7A61-4A84-9968-D34325C0B078}"/>
              </a:ext>
            </a:extLst>
          </p:cNvPr>
          <p:cNvCxnSpPr/>
          <p:nvPr/>
        </p:nvCxnSpPr>
        <p:spPr>
          <a:xfrm>
            <a:off x="4706471" y="5181595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8CDFA5-7373-4894-9E83-5FF3BEE5F9A7}"/>
              </a:ext>
            </a:extLst>
          </p:cNvPr>
          <p:cNvCxnSpPr>
            <a:cxnSpLocks/>
          </p:cNvCxnSpPr>
          <p:nvPr/>
        </p:nvCxnSpPr>
        <p:spPr>
          <a:xfrm>
            <a:off x="4706471" y="5482099"/>
            <a:ext cx="4559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B332-D198-4382-AFEE-9F689B3E6BF4}"/>
              </a:ext>
            </a:extLst>
          </p:cNvPr>
          <p:cNvCxnSpPr/>
          <p:nvPr/>
        </p:nvCxnSpPr>
        <p:spPr>
          <a:xfrm>
            <a:off x="9256828" y="5185048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853B40-10BB-42AB-A634-456C7E0AA7F0}"/>
              </a:ext>
            </a:extLst>
          </p:cNvPr>
          <p:cNvCxnSpPr>
            <a:cxnSpLocks/>
          </p:cNvCxnSpPr>
          <p:nvPr/>
        </p:nvCxnSpPr>
        <p:spPr>
          <a:xfrm>
            <a:off x="1640533" y="5158154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346DC-4897-466E-9417-094431B20BF6}"/>
              </a:ext>
            </a:extLst>
          </p:cNvPr>
          <p:cNvCxnSpPr>
            <a:cxnSpLocks/>
          </p:cNvCxnSpPr>
          <p:nvPr/>
        </p:nvCxnSpPr>
        <p:spPr>
          <a:xfrm>
            <a:off x="4614584" y="5177300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C92AE-EC9B-48B2-B9FB-210AF508C7D3}"/>
              </a:ext>
            </a:extLst>
          </p:cNvPr>
          <p:cNvCxnSpPr>
            <a:cxnSpLocks/>
          </p:cNvCxnSpPr>
          <p:nvPr/>
        </p:nvCxnSpPr>
        <p:spPr>
          <a:xfrm>
            <a:off x="1627091" y="5464171"/>
            <a:ext cx="2996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FBD948-405A-4F24-84E9-61AB20E8500A}"/>
              </a:ext>
            </a:extLst>
          </p:cNvPr>
          <p:cNvSpPr txBox="1"/>
          <p:nvPr/>
        </p:nvSpPr>
        <p:spPr>
          <a:xfrm>
            <a:off x="6805692" y="5075422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032CF-94D6-44FD-8660-E849D7E08A7B}"/>
              </a:ext>
            </a:extLst>
          </p:cNvPr>
          <p:cNvSpPr txBox="1"/>
          <p:nvPr/>
        </p:nvSpPr>
        <p:spPr>
          <a:xfrm>
            <a:off x="2883561" y="5002506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E420F-F7B2-4E10-BC35-A9AEB0ECEAA0}"/>
              </a:ext>
            </a:extLst>
          </p:cNvPr>
          <p:cNvSpPr txBox="1"/>
          <p:nvPr/>
        </p:nvSpPr>
        <p:spPr>
          <a:xfrm>
            <a:off x="9282947" y="4839925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0D627-6A06-46D5-A16F-8944DFC87724}"/>
              </a:ext>
            </a:extLst>
          </p:cNvPr>
          <p:cNvSpPr txBox="1"/>
          <p:nvPr/>
        </p:nvSpPr>
        <p:spPr>
          <a:xfrm>
            <a:off x="9918310" y="4901480"/>
            <a:ext cx="210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data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BB4419-E7DB-4ED2-8AB0-F41973C4BCFE}"/>
              </a:ext>
            </a:extLst>
          </p:cNvPr>
          <p:cNvCxnSpPr>
            <a:cxnSpLocks/>
          </p:cNvCxnSpPr>
          <p:nvPr/>
        </p:nvCxnSpPr>
        <p:spPr>
          <a:xfrm>
            <a:off x="9604937" y="5070757"/>
            <a:ext cx="35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29B3D1-C388-4821-BB9A-A44E18AA63F8}"/>
              </a:ext>
            </a:extLst>
          </p:cNvPr>
          <p:cNvSpPr txBox="1"/>
          <p:nvPr/>
        </p:nvSpPr>
        <p:spPr>
          <a:xfrm>
            <a:off x="1336488" y="5787582"/>
            <a:ext cx="760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machine learning algorithms that support multioutput predictions (e.g., linear regression, k-nearest neighbor, decision tree, etc.).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B003F-AB54-4D32-9F0F-74F67B374230}"/>
              </a:ext>
            </a:extLst>
          </p:cNvPr>
          <p:cNvSpPr txBox="1"/>
          <p:nvPr/>
        </p:nvSpPr>
        <p:spPr>
          <a:xfrm>
            <a:off x="4212616" y="6494713"/>
            <a:ext cx="7979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https://machinelearningmastery.com/multi-output-regression-models-with-python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50F9A1-71E6-454D-9F6F-5EC6C23A7C05}"/>
              </a:ext>
            </a:extLst>
          </p:cNvPr>
          <p:cNvCxnSpPr/>
          <p:nvPr/>
        </p:nvCxnSpPr>
        <p:spPr>
          <a:xfrm>
            <a:off x="3532097" y="6406466"/>
            <a:ext cx="0" cy="27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F8DFA9-7FFA-456D-BF5B-D215F6534EF1}"/>
              </a:ext>
            </a:extLst>
          </p:cNvPr>
          <p:cNvCxnSpPr/>
          <p:nvPr/>
        </p:nvCxnSpPr>
        <p:spPr>
          <a:xfrm>
            <a:off x="3532097" y="6679379"/>
            <a:ext cx="60588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C5CF12-2DD6-4F28-B274-08C3DC56B479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C1DF7E-DDD0-45C6-BD3C-6C385F31D2D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2" name="Picture 31" descr="camel_logo_notext_transparent.tif">
              <a:extLst>
                <a:ext uri="{FF2B5EF4-FFF2-40B4-BE49-F238E27FC236}">
                  <a16:creationId xmlns:a16="http://schemas.microsoft.com/office/drawing/2014/main" id="{19677470-1A74-47FA-AD93-9BBCB1CD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3" name="Picture 32" descr="mda.png">
              <a:extLst>
                <a:ext uri="{FF2B5EF4-FFF2-40B4-BE49-F238E27FC236}">
                  <a16:creationId xmlns:a16="http://schemas.microsoft.com/office/drawing/2014/main" id="{E2851A5A-9835-4972-A17B-4A9004D8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8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864682"/>
            <a:ext cx="11446564" cy="10100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Discovered resource to read MSOT images into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5D0CBA-875E-4AE6-B67D-CA65730D1935}"/>
              </a:ext>
            </a:extLst>
          </p:cNvPr>
          <p:cNvSpPr txBox="1"/>
          <p:nvPr/>
        </p:nvSpPr>
        <p:spPr>
          <a:xfrm>
            <a:off x="2962274" y="3199511"/>
            <a:ext cx="5864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https://ithera-medical.com/login</a:t>
            </a:r>
          </a:p>
        </p:txBody>
      </p:sp>
    </p:spTree>
    <p:extLst>
      <p:ext uri="{BB962C8B-B14F-4D97-AF65-F5344CB8AC3E}">
        <p14:creationId xmlns:p14="http://schemas.microsoft.com/office/powerpoint/2010/main" val="18689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EL powerpoint template">
  <a:themeElements>
    <a:clrScheme name="Custom 2">
      <a:dk1>
        <a:sysClr val="windowText" lastClr="000000"/>
      </a:dk1>
      <a:lt1>
        <a:sysClr val="window" lastClr="FFFFFF"/>
      </a:lt1>
      <a:dk2>
        <a:srgbClr val="AB0520"/>
      </a:dk2>
      <a:lt2>
        <a:srgbClr val="002147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635</Words>
  <Application>Microsoft Macintosh PowerPoint</Application>
  <PresentationFormat>Widescreen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Courier New</vt:lpstr>
      <vt:lpstr>Office Theme</vt:lpstr>
      <vt:lpstr>CAMEL powerpoint template</vt:lpstr>
      <vt:lpstr>PowerPoint Presentation</vt:lpstr>
      <vt:lpstr>Background</vt:lpstr>
      <vt:lpstr>Example: Oxygen Enhanced MSOT</vt:lpstr>
      <vt:lpstr>Opportunity for improvement</vt:lpstr>
      <vt:lpstr>Goals for Project</vt:lpstr>
      <vt:lpstr>What has been done so far?</vt:lpstr>
      <vt:lpstr>Coded the traditional unmixing method in Python</vt:lpstr>
      <vt:lpstr>Conceptualized machine learning alternative</vt:lpstr>
      <vt:lpstr>Discovered resource to read MSOT images into Python</vt:lpstr>
      <vt:lpstr>Developed data collection plan</vt:lpstr>
      <vt:lpstr>Plans after data is collected?</vt:lpstr>
      <vt:lpstr>Machine learning vs. traditional method</vt:lpstr>
      <vt:lpstr>Optimize wavelengths to collect using best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119</cp:revision>
  <dcterms:created xsi:type="dcterms:W3CDTF">2022-02-19T15:24:56Z</dcterms:created>
  <dcterms:modified xsi:type="dcterms:W3CDTF">2022-02-23T00:09:33Z</dcterms:modified>
</cp:coreProperties>
</file>