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3945-D0E6-43DA-AE58-440C1F1E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3B89-CA50-4851-AAEE-010A88CE4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D5C6-98E8-411A-8FFC-8A1150DF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DC8F-22AD-4F9A-86FB-D356FEC9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03A6-D55C-4541-AE85-453393AC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F638-EE3E-4766-9C7F-6B803D98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CEBF9-C621-4C73-836C-375E8617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2318-0735-4C3A-840D-459CD8B0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E3FA-4E44-4D11-BC5E-CEF7231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4B54-9242-416B-A11E-8D358BF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CC9F-AB37-42AA-928B-371A6A018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F550-DB0F-4801-9EA8-72160487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7540-7166-4783-BE57-90E01FD6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4746-9EA4-4BA1-8D60-1988552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B52E-AEE3-4F7F-BAF4-E553DC7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9988-21C5-41AD-ABB2-1027B849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1B51-B0EF-4478-9087-389DF9FD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6895-25AF-4988-9564-DCAB974F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126E-2F98-4F19-9059-0FF89D4D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9645-2224-4DA1-98E3-57AD061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B500-2F0B-4E23-96C6-3CE73194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1879-3F88-471F-9234-8F30E3BC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A875-B327-4A80-9C0E-1752FEF2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271B-679B-40FB-91A6-C99B636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B450-C208-4E74-BB44-344AF0E9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A88B-18DA-45F0-A663-A3A7F143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F8F7-0251-42DA-AFE8-F4B349B14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E15F2-E37E-41DF-9322-9CAA5764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0BDB-3AB8-4597-AC4E-80A2E608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7EAF-1972-4D85-8198-E6FC81DE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8DDE-F4A2-4A52-97E8-662340EE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9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444B-DD69-4F10-9E47-918AD6D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096E-E341-46C5-B43E-F03D8145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50E77-3795-4CA6-9060-486E8064E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6E1AE-D736-4A53-A35F-368F5256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015B-2EE1-4F0D-AEDC-B5D266AD8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D17E-BEEF-4C04-BA6C-C493A0CB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B94A8-3974-4CE8-93A0-1DBB859D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2669C-51EC-46E8-A233-71EEEE63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9485-3D0B-458F-B63B-533202B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A0144-3B7C-4EB1-AD75-14BC3012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1FD9E-917F-4673-B931-1B6DA006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7064-FF76-46D4-A4E1-1BF2D001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559DD-6FA0-402F-95B2-E283EC62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A02F-9C5B-4333-AE38-6A816FBE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5DA4F-FEC7-4DA7-8A92-2962E6BA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97D3-9F01-4F74-8DD3-ACB0AAD6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DF7C-668D-484C-960E-DD987B41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D970-FE58-47FF-B795-E455AD1E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D255B-4BE4-4D64-B254-1F5F7021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E347-146B-4965-9844-41D97024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06F7-8B4B-4C37-9B95-8840C4A8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5B87-3949-4B49-A356-6DC8978B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B4D23-9CEA-4642-B099-D87BBDB61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1B2C-68C1-427C-8B00-69462EF1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A4BB-CE7C-4F97-908F-797C5762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1613-64EE-40E6-86DA-13779848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B4110-5B55-4BBE-B33B-E65233E5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BF517-266A-4EE3-A891-B9583CA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D7C2-0F34-4CDF-9A73-61D005A0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27BA-4222-4022-B762-4DD7C250D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F573-AF1E-4948-951B-BA40303BB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42A8-AA57-461A-A190-59A5AB6D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7EFB-68EC-42DF-9E1A-F9C849A0A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5" y="2644587"/>
            <a:ext cx="11295530" cy="865375"/>
          </a:xfrm>
        </p:spPr>
        <p:txBody>
          <a:bodyPr>
            <a:normAutofit/>
          </a:bodyPr>
          <a:lstStyle/>
          <a:p>
            <a:r>
              <a:rPr lang="en-US" sz="5400" b="1" dirty="0"/>
              <a:t>Multispectral Optoacoustic Tomography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91A19-102C-4A0C-A47D-854969CBE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3797"/>
          </a:xfrm>
        </p:spPr>
        <p:txBody>
          <a:bodyPr>
            <a:noAutofit/>
          </a:bodyPr>
          <a:lstStyle/>
          <a:p>
            <a:r>
              <a:rPr lang="en-US" sz="3600" dirty="0"/>
              <a:t>Kyle Jones</a:t>
            </a:r>
          </a:p>
        </p:txBody>
      </p:sp>
    </p:spTree>
    <p:extLst>
      <p:ext uri="{BB962C8B-B14F-4D97-AF65-F5344CB8AC3E}">
        <p14:creationId xmlns:p14="http://schemas.microsoft.com/office/powerpoint/2010/main" val="193144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Optimal wavelengths to collect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07"/>
            <a:ext cx="10515600" cy="4995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Multispectral Optoacoustic Tomography (MSOT)</a:t>
            </a:r>
            <a:r>
              <a:rPr lang="en-US" dirty="0"/>
              <a:t>: a non-invasive molecular imaging method that can be used to diagnose tumors and monitor treatment response.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MSOT spectra contain information relevant to clinicians, such as tumor oxygenation and vascular perfusion</a:t>
            </a:r>
          </a:p>
          <a:p>
            <a:endParaRPr lang="en-US" dirty="0"/>
          </a:p>
          <a:p>
            <a:r>
              <a:rPr lang="en-US" dirty="0"/>
              <a:t>MSOT spectra are currently evaluated using a spectral unmixing technique that works well under noise-free conditions, but poorly under noisy conditions.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Machine learning algorithms may perform better under noisy conditions.</a:t>
            </a:r>
          </a:p>
        </p:txBody>
      </p:sp>
    </p:spTree>
    <p:extLst>
      <p:ext uri="{BB962C8B-B14F-4D97-AF65-F5344CB8AC3E}">
        <p14:creationId xmlns:p14="http://schemas.microsoft.com/office/powerpoint/2010/main" val="410526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07"/>
            <a:ext cx="10515600" cy="4995768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Purpose 1</a:t>
            </a:r>
            <a:r>
              <a:rPr lang="en-US" dirty="0"/>
              <a:t>: compare the accuracy and precision of Hemoglobin (Hb), Oxygen (O2) and ICG fractional component measurements between the traditional spectral unmixing method and machine learning methods.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Comparisons will be done under noise-free and noisy conditions.</a:t>
            </a:r>
          </a:p>
          <a:p>
            <a:endParaRPr lang="en-US" dirty="0"/>
          </a:p>
          <a:p>
            <a:r>
              <a:rPr lang="en-US" u="sng" dirty="0"/>
              <a:t>Purpose 2</a:t>
            </a:r>
            <a:r>
              <a:rPr lang="en-US" dirty="0"/>
              <a:t>: determine the optimal wavelength components when acquiring an MSOT spectrum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Under in vivo conditions, it’s not realistic to acquire densely sampled spectra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we only have time to acquire 6 images (i.e., 6 wavelengths), what wavelengths will give the most accurate Hb, O2, and ICG measurements?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 machine learning methods work better than the traditional unmixing method when the MSOT spectrum is sparse?</a:t>
            </a:r>
          </a:p>
        </p:txBody>
      </p:sp>
    </p:spTree>
    <p:extLst>
      <p:ext uri="{BB962C8B-B14F-4D97-AF65-F5344CB8AC3E}">
        <p14:creationId xmlns:p14="http://schemas.microsoft.com/office/powerpoint/2010/main" val="338702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977" y="2382183"/>
            <a:ext cx="6485965" cy="1325563"/>
          </a:xfrm>
        </p:spPr>
        <p:txBody>
          <a:bodyPr/>
          <a:lstStyle/>
          <a:p>
            <a:r>
              <a:rPr lang="en-US" b="1" dirty="0"/>
              <a:t>What has been done so far?</a:t>
            </a:r>
          </a:p>
        </p:txBody>
      </p:sp>
    </p:spTree>
    <p:extLst>
      <p:ext uri="{BB962C8B-B14F-4D97-AF65-F5344CB8AC3E}">
        <p14:creationId xmlns:p14="http://schemas.microsoft.com/office/powerpoint/2010/main" val="134412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Coded the traditional unmixing method in 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4E69D8-B061-4335-B65A-90263165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05639"/>
              </p:ext>
            </p:extLst>
          </p:nvPr>
        </p:nvGraphicFramePr>
        <p:xfrm>
          <a:off x="147915" y="1308843"/>
          <a:ext cx="1150172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09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2814918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2814917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  <a:gridCol w="3003177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</a:p>
                    <a:p>
                      <a:pPr algn="ctr"/>
                      <a:r>
                        <a:rPr lang="en-US" dirty="0"/>
                        <a:t>(experimental MSOT signal)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Hb </a:t>
                      </a:r>
                    </a:p>
                    <a:p>
                      <a:pPr algn="ctr"/>
                      <a:r>
                        <a:rPr lang="en-US" dirty="0"/>
                        <a:t>(known 100% Hb spectrum)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  <a:p>
                      <a:pPr algn="ctr"/>
                      <a:r>
                        <a:rPr lang="en-US" dirty="0"/>
                        <a:t>(known 100% O2 spectrum)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ICG</a:t>
                      </a:r>
                    </a:p>
                    <a:p>
                      <a:pPr algn="ctr"/>
                      <a:r>
                        <a:rPr lang="en-US" dirty="0"/>
                        <a:t>(known 100% ICG spectrum)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2C6D67-0262-4EDC-B1EB-F9A578FEA7AF}"/>
              </a:ext>
            </a:extLst>
          </p:cNvPr>
          <p:cNvSpPr txBox="1"/>
          <p:nvPr/>
        </p:nvSpPr>
        <p:spPr>
          <a:xfrm>
            <a:off x="147915" y="903305"/>
            <a:ext cx="121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EB1DAB4-1CF7-4828-9231-889AD37A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02129"/>
              </p:ext>
            </p:extLst>
          </p:nvPr>
        </p:nvGraphicFramePr>
        <p:xfrm>
          <a:off x="147915" y="3466981"/>
          <a:ext cx="11501720" cy="369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430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2794750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2850776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  <a:gridCol w="2980764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</a:tblGrid>
              <a:tr h="3699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0DEB60-427D-4BF5-BE4E-0E264C1C7B0F}"/>
              </a:ext>
            </a:extLst>
          </p:cNvPr>
          <p:cNvSpPr txBox="1"/>
          <p:nvPr/>
        </p:nvSpPr>
        <p:spPr>
          <a:xfrm>
            <a:off x="5661210" y="2943761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3B3FD-0F20-4DA5-BCDE-83CACCCB9079}"/>
              </a:ext>
            </a:extLst>
          </p:cNvPr>
          <p:cNvSpPr txBox="1"/>
          <p:nvPr/>
        </p:nvSpPr>
        <p:spPr>
          <a:xfrm>
            <a:off x="11672046" y="3562285"/>
            <a:ext cx="38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138B0-8F62-4160-A164-A800C001171E}"/>
              </a:ext>
            </a:extLst>
          </p:cNvPr>
          <p:cNvCxnSpPr>
            <a:cxnSpLocks/>
          </p:cNvCxnSpPr>
          <p:nvPr/>
        </p:nvCxnSpPr>
        <p:spPr>
          <a:xfrm>
            <a:off x="1595718" y="3899644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9C6A78-0BE0-46AA-B820-8FE4B2762FFF}"/>
              </a:ext>
            </a:extLst>
          </p:cNvPr>
          <p:cNvSpPr txBox="1"/>
          <p:nvPr/>
        </p:nvSpPr>
        <p:spPr>
          <a:xfrm>
            <a:off x="564779" y="4320986"/>
            <a:ext cx="2099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experimental MSOT signal at n wavelengths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B5D1EC-B9C2-4350-A0BD-3E94807F3A06}"/>
              </a:ext>
            </a:extLst>
          </p:cNvPr>
          <p:cNvCxnSpPr>
            <a:cxnSpLocks/>
          </p:cNvCxnSpPr>
          <p:nvPr/>
        </p:nvCxnSpPr>
        <p:spPr>
          <a:xfrm>
            <a:off x="4437529" y="3899644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FAC565-632D-4E90-82F1-B2D934C5458D}"/>
              </a:ext>
            </a:extLst>
          </p:cNvPr>
          <p:cNvCxnSpPr>
            <a:cxnSpLocks/>
          </p:cNvCxnSpPr>
          <p:nvPr/>
        </p:nvCxnSpPr>
        <p:spPr>
          <a:xfrm>
            <a:off x="7234518" y="3898444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0EA231-2414-42C8-A02E-D5C74ED66189}"/>
              </a:ext>
            </a:extLst>
          </p:cNvPr>
          <p:cNvCxnSpPr>
            <a:cxnSpLocks/>
          </p:cNvCxnSpPr>
          <p:nvPr/>
        </p:nvCxnSpPr>
        <p:spPr>
          <a:xfrm>
            <a:off x="10165976" y="3898444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07454D-9F19-4C5C-B19F-191A94720D3C}"/>
              </a:ext>
            </a:extLst>
          </p:cNvPr>
          <p:cNvSpPr txBox="1"/>
          <p:nvPr/>
        </p:nvSpPr>
        <p:spPr>
          <a:xfrm>
            <a:off x="3379693" y="4320986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Hb MSOT signal at n wavelengths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5B97E-A0CF-4727-BB17-573E4337B652}"/>
              </a:ext>
            </a:extLst>
          </p:cNvPr>
          <p:cNvSpPr txBox="1"/>
          <p:nvPr/>
        </p:nvSpPr>
        <p:spPr>
          <a:xfrm>
            <a:off x="6185641" y="4318586"/>
            <a:ext cx="21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O2 MSOT signal at n wavelengths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D9F73-BBCF-4C7C-BA3C-BFFA099A19DA}"/>
              </a:ext>
            </a:extLst>
          </p:cNvPr>
          <p:cNvSpPr txBox="1"/>
          <p:nvPr/>
        </p:nvSpPr>
        <p:spPr>
          <a:xfrm>
            <a:off x="9072273" y="4318586"/>
            <a:ext cx="21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ICG MSOT signal at n wavelengths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62BD6-701A-4B39-8801-3C51D7240827}"/>
              </a:ext>
            </a:extLst>
          </p:cNvPr>
          <p:cNvSpPr txBox="1"/>
          <p:nvPr/>
        </p:nvSpPr>
        <p:spPr>
          <a:xfrm>
            <a:off x="394447" y="5127812"/>
            <a:ext cx="37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Spectral Unmixing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E41-58EF-4EFA-8C49-BDADBEE3D98B}"/>
              </a:ext>
            </a:extLst>
          </p:cNvPr>
          <p:cNvSpPr txBox="1"/>
          <p:nvPr/>
        </p:nvSpPr>
        <p:spPr>
          <a:xfrm>
            <a:off x="430308" y="5506426"/>
            <a:ext cx="4814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B1 x Hb + B2 x O2 + B3 x ICG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25F408-5271-4BD4-B983-4559242F6BE9}"/>
              </a:ext>
            </a:extLst>
          </p:cNvPr>
          <p:cNvCxnSpPr>
            <a:cxnSpLocks/>
          </p:cNvCxnSpPr>
          <p:nvPr/>
        </p:nvCxnSpPr>
        <p:spPr>
          <a:xfrm>
            <a:off x="1228165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15E93C-CF7A-4D73-B9C1-1782C07D7B71}"/>
              </a:ext>
            </a:extLst>
          </p:cNvPr>
          <p:cNvSpPr/>
          <p:nvPr/>
        </p:nvSpPr>
        <p:spPr>
          <a:xfrm>
            <a:off x="959224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887DE-3DA4-4A82-AD28-4D49FC9E891B}"/>
              </a:ext>
            </a:extLst>
          </p:cNvPr>
          <p:cNvSpPr/>
          <p:nvPr/>
        </p:nvSpPr>
        <p:spPr>
          <a:xfrm>
            <a:off x="2390217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D4E041-D85B-408D-922E-1D2719634EB1}"/>
              </a:ext>
            </a:extLst>
          </p:cNvPr>
          <p:cNvSpPr/>
          <p:nvPr/>
        </p:nvSpPr>
        <p:spPr>
          <a:xfrm>
            <a:off x="3839696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47B2C6-495D-4195-B59D-5AF385EEB8DA}"/>
              </a:ext>
            </a:extLst>
          </p:cNvPr>
          <p:cNvCxnSpPr>
            <a:cxnSpLocks/>
          </p:cNvCxnSpPr>
          <p:nvPr/>
        </p:nvCxnSpPr>
        <p:spPr>
          <a:xfrm>
            <a:off x="2664201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A79CC5-4194-49E1-BFE5-EE858DE6EF8D}"/>
              </a:ext>
            </a:extLst>
          </p:cNvPr>
          <p:cNvCxnSpPr>
            <a:cxnSpLocks/>
          </p:cNvCxnSpPr>
          <p:nvPr/>
        </p:nvCxnSpPr>
        <p:spPr>
          <a:xfrm>
            <a:off x="4111441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E98BE2-ABB8-47E8-B2A1-F0C6C8241519}"/>
              </a:ext>
            </a:extLst>
          </p:cNvPr>
          <p:cNvSpPr txBox="1"/>
          <p:nvPr/>
        </p:nvSpPr>
        <p:spPr>
          <a:xfrm>
            <a:off x="296957" y="6337923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Hb fraction in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F57E7A-E46E-489A-9BD4-9EE38E4BECC8}"/>
              </a:ext>
            </a:extLst>
          </p:cNvPr>
          <p:cNvSpPr txBox="1"/>
          <p:nvPr/>
        </p:nvSpPr>
        <p:spPr>
          <a:xfrm>
            <a:off x="1752599" y="6337922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O2 fraction in 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6A8F21-0862-4C0C-81B9-814266A25B0C}"/>
              </a:ext>
            </a:extLst>
          </p:cNvPr>
          <p:cNvSpPr txBox="1"/>
          <p:nvPr/>
        </p:nvSpPr>
        <p:spPr>
          <a:xfrm>
            <a:off x="3208241" y="6337922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ICG fraction in 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D99A81-B937-4F04-A6FE-AFA2D80F9D92}"/>
              </a:ext>
            </a:extLst>
          </p:cNvPr>
          <p:cNvCxnSpPr/>
          <p:nvPr/>
        </p:nvCxnSpPr>
        <p:spPr>
          <a:xfrm>
            <a:off x="5043763" y="6029646"/>
            <a:ext cx="0" cy="179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18D1E1-29A2-4DB8-9F49-7E02CA0E383C}"/>
              </a:ext>
            </a:extLst>
          </p:cNvPr>
          <p:cNvCxnSpPr/>
          <p:nvPr/>
        </p:nvCxnSpPr>
        <p:spPr>
          <a:xfrm>
            <a:off x="5043763" y="6208940"/>
            <a:ext cx="85501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F0C763-22F0-4104-83CA-6498A9DBB1F2}"/>
              </a:ext>
            </a:extLst>
          </p:cNvPr>
          <p:cNvSpPr txBox="1"/>
          <p:nvPr/>
        </p:nvSpPr>
        <p:spPr>
          <a:xfrm>
            <a:off x="5895409" y="5747275"/>
            <a:ext cx="579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B1, B2, and B3 using linear regression with nonnegative least squares, to ensure you don’t get negative fractional components.</a:t>
            </a:r>
          </a:p>
        </p:txBody>
      </p:sp>
    </p:spTree>
    <p:extLst>
      <p:ext uri="{BB962C8B-B14F-4D97-AF65-F5344CB8AC3E}">
        <p14:creationId xmlns:p14="http://schemas.microsoft.com/office/powerpoint/2010/main" val="346130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89"/>
            <a:ext cx="8054788" cy="104233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Developed machine learning alternative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4E69D8-B061-4335-B65A-90263165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07701"/>
              </p:ext>
            </p:extLst>
          </p:nvPr>
        </p:nvGraphicFramePr>
        <p:xfrm>
          <a:off x="147913" y="1327261"/>
          <a:ext cx="7209162" cy="291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29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1532693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1609605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  <a:gridCol w="1332086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  <a:gridCol w="1302649">
                  <a:extLst>
                    <a:ext uri="{9D8B030D-6E8A-4147-A177-3AD203B41FA5}">
                      <a16:colId xmlns:a16="http://schemas.microsoft.com/office/drawing/2014/main" val="16025062"/>
                    </a:ext>
                  </a:extLst>
                </a:gridCol>
              </a:tblGrid>
              <a:tr h="63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  <a:p>
                      <a:pPr algn="ctr"/>
                      <a:r>
                        <a:rPr lang="en-US" dirty="0"/>
                        <a:t>(Hb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  <a:p>
                      <a:pPr algn="ctr"/>
                      <a:r>
                        <a:rPr lang="en-US" dirty="0"/>
                        <a:t>(O2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Y3</a:t>
                      </a:r>
                    </a:p>
                    <a:p>
                      <a:pPr algn="ctr"/>
                      <a:r>
                        <a:rPr lang="en-US" dirty="0"/>
                        <a:t>(ICG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9177795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302745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0121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2C6D67-0262-4EDC-B1EB-F9A578FEA7AF}"/>
              </a:ext>
            </a:extLst>
          </p:cNvPr>
          <p:cNvSpPr txBox="1"/>
          <p:nvPr/>
        </p:nvSpPr>
        <p:spPr>
          <a:xfrm>
            <a:off x="147915" y="903305"/>
            <a:ext cx="121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DEB60-427D-4BF5-BE4E-0E264C1C7B0F}"/>
              </a:ext>
            </a:extLst>
          </p:cNvPr>
          <p:cNvSpPr txBox="1"/>
          <p:nvPr/>
        </p:nvSpPr>
        <p:spPr>
          <a:xfrm rot="16200000">
            <a:off x="7381123" y="2881011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28EA80A9-4174-4B1E-BDCF-C2B088DE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61043"/>
              </p:ext>
            </p:extLst>
          </p:nvPr>
        </p:nvGraphicFramePr>
        <p:xfrm>
          <a:off x="7989624" y="1327261"/>
          <a:ext cx="1446495" cy="291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95">
                  <a:extLst>
                    <a:ext uri="{9D8B030D-6E8A-4147-A177-3AD203B41FA5}">
                      <a16:colId xmlns:a16="http://schemas.microsoft.com/office/drawing/2014/main" val="16025062"/>
                    </a:ext>
                  </a:extLst>
                </a:gridCol>
              </a:tblGrid>
              <a:tr h="668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9177795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3027451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0121794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7469E770-6E5D-479D-BD89-894B944BF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92866"/>
              </p:ext>
            </p:extLst>
          </p:nvPr>
        </p:nvGraphicFramePr>
        <p:xfrm>
          <a:off x="147913" y="4532955"/>
          <a:ext cx="72091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40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1595718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  <a:gridCol w="1308847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  <a:gridCol w="1314866">
                  <a:extLst>
                    <a:ext uri="{9D8B030D-6E8A-4147-A177-3AD203B41FA5}">
                      <a16:colId xmlns:a16="http://schemas.microsoft.com/office/drawing/2014/main" val="2760810114"/>
                    </a:ext>
                  </a:extLst>
                </a:gridCol>
              </a:tblGrid>
              <a:tr h="34592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ED3D2D0-4D5F-4A0C-BE37-F378AA27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47545"/>
              </p:ext>
            </p:extLst>
          </p:nvPr>
        </p:nvGraphicFramePr>
        <p:xfrm>
          <a:off x="7989624" y="4532955"/>
          <a:ext cx="144649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94">
                  <a:extLst>
                    <a:ext uri="{9D8B030D-6E8A-4147-A177-3AD203B41FA5}">
                      <a16:colId xmlns:a16="http://schemas.microsoft.com/office/drawing/2014/main" val="2760810114"/>
                    </a:ext>
                  </a:extLst>
                </a:gridCol>
              </a:tblGrid>
              <a:tr h="34592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9C687C-0A9E-4512-A68F-2BB9647F369F}"/>
              </a:ext>
            </a:extLst>
          </p:cNvPr>
          <p:cNvSpPr txBox="1"/>
          <p:nvPr/>
        </p:nvSpPr>
        <p:spPr>
          <a:xfrm>
            <a:off x="4513728" y="4028153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92D3DF-6184-45E8-819D-98BADAE85224}"/>
              </a:ext>
            </a:extLst>
          </p:cNvPr>
          <p:cNvCxnSpPr/>
          <p:nvPr/>
        </p:nvCxnSpPr>
        <p:spPr>
          <a:xfrm>
            <a:off x="8892988" y="1506071"/>
            <a:ext cx="941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449C77-7750-4BD9-AD50-F2F7250D212B}"/>
              </a:ext>
            </a:extLst>
          </p:cNvPr>
          <p:cNvSpPr txBox="1"/>
          <p:nvPr/>
        </p:nvSpPr>
        <p:spPr>
          <a:xfrm>
            <a:off x="9730443" y="1213683"/>
            <a:ext cx="2496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 wavelengths, where each wavelength is a predictor.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F142DE-7A61-4A84-9968-D34325C0B078}"/>
              </a:ext>
            </a:extLst>
          </p:cNvPr>
          <p:cNvCxnSpPr/>
          <p:nvPr/>
        </p:nvCxnSpPr>
        <p:spPr>
          <a:xfrm>
            <a:off x="4778187" y="5029200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8CDFA5-7373-4894-9E83-5FF3BEE5F9A7}"/>
              </a:ext>
            </a:extLst>
          </p:cNvPr>
          <p:cNvCxnSpPr>
            <a:cxnSpLocks/>
          </p:cNvCxnSpPr>
          <p:nvPr/>
        </p:nvCxnSpPr>
        <p:spPr>
          <a:xfrm>
            <a:off x="4778187" y="5316071"/>
            <a:ext cx="461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FB332-D198-4382-AFEE-9F689B3E6BF4}"/>
              </a:ext>
            </a:extLst>
          </p:cNvPr>
          <p:cNvCxnSpPr/>
          <p:nvPr/>
        </p:nvCxnSpPr>
        <p:spPr>
          <a:xfrm>
            <a:off x="9395016" y="5029199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853B40-10BB-42AB-A634-456C7E0AA7F0}"/>
              </a:ext>
            </a:extLst>
          </p:cNvPr>
          <p:cNvCxnSpPr>
            <a:cxnSpLocks/>
          </p:cNvCxnSpPr>
          <p:nvPr/>
        </p:nvCxnSpPr>
        <p:spPr>
          <a:xfrm>
            <a:off x="156876" y="5029200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346DC-4897-466E-9417-094431B20BF6}"/>
              </a:ext>
            </a:extLst>
          </p:cNvPr>
          <p:cNvCxnSpPr>
            <a:cxnSpLocks/>
          </p:cNvCxnSpPr>
          <p:nvPr/>
        </p:nvCxnSpPr>
        <p:spPr>
          <a:xfrm>
            <a:off x="4686300" y="5029198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2C92AE-EC9B-48B2-B9FB-210AF508C7D3}"/>
              </a:ext>
            </a:extLst>
          </p:cNvPr>
          <p:cNvCxnSpPr>
            <a:cxnSpLocks/>
          </p:cNvCxnSpPr>
          <p:nvPr/>
        </p:nvCxnSpPr>
        <p:spPr>
          <a:xfrm>
            <a:off x="147913" y="5316069"/>
            <a:ext cx="4538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FBD948-405A-4F24-84E9-61AB20E8500A}"/>
              </a:ext>
            </a:extLst>
          </p:cNvPr>
          <p:cNvSpPr txBox="1"/>
          <p:nvPr/>
        </p:nvSpPr>
        <p:spPr>
          <a:xfrm>
            <a:off x="6774311" y="4920726"/>
            <a:ext cx="41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032CF-94D6-44FD-8660-E849D7E08A7B}"/>
              </a:ext>
            </a:extLst>
          </p:cNvPr>
          <p:cNvSpPr txBox="1"/>
          <p:nvPr/>
        </p:nvSpPr>
        <p:spPr>
          <a:xfrm>
            <a:off x="1998719" y="4929193"/>
            <a:ext cx="41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E420F-F7B2-4E10-BC35-A9AEB0ECEAA0}"/>
              </a:ext>
            </a:extLst>
          </p:cNvPr>
          <p:cNvSpPr txBox="1"/>
          <p:nvPr/>
        </p:nvSpPr>
        <p:spPr>
          <a:xfrm>
            <a:off x="9453278" y="4597878"/>
            <a:ext cx="38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A0D627-6A06-46D5-A16F-8944DFC87724}"/>
              </a:ext>
            </a:extLst>
          </p:cNvPr>
          <p:cNvSpPr txBox="1"/>
          <p:nvPr/>
        </p:nvSpPr>
        <p:spPr>
          <a:xfrm>
            <a:off x="10088641" y="4659433"/>
            <a:ext cx="2103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data points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BB4419-E7DB-4ED2-8AB0-F41973C4BCFE}"/>
              </a:ext>
            </a:extLst>
          </p:cNvPr>
          <p:cNvCxnSpPr>
            <a:cxnSpLocks/>
          </p:cNvCxnSpPr>
          <p:nvPr/>
        </p:nvCxnSpPr>
        <p:spPr>
          <a:xfrm>
            <a:off x="9775268" y="4828710"/>
            <a:ext cx="358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29B3D1-C388-4821-BB9A-A44E18AA63F8}"/>
              </a:ext>
            </a:extLst>
          </p:cNvPr>
          <p:cNvSpPr txBox="1"/>
          <p:nvPr/>
        </p:nvSpPr>
        <p:spPr>
          <a:xfrm>
            <a:off x="951003" y="5518641"/>
            <a:ext cx="760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There are machine learning algorithms that support multioutput predictions (e.g., linear regression, k-nearest neighbor, decision tree, etc.). 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3B003F-AB54-4D32-9F0F-74F67B374230}"/>
              </a:ext>
            </a:extLst>
          </p:cNvPr>
          <p:cNvSpPr txBox="1"/>
          <p:nvPr/>
        </p:nvSpPr>
        <p:spPr>
          <a:xfrm>
            <a:off x="3827130" y="6225772"/>
            <a:ext cx="810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https://machinelearningmastery.com/multi-output-regression-models-with-python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50F9A1-71E6-454D-9F6F-5EC6C23A7C05}"/>
              </a:ext>
            </a:extLst>
          </p:cNvPr>
          <p:cNvCxnSpPr/>
          <p:nvPr/>
        </p:nvCxnSpPr>
        <p:spPr>
          <a:xfrm>
            <a:off x="3146612" y="6137525"/>
            <a:ext cx="0" cy="272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F8DFA9-7FFA-456D-BF5B-D215F6534EF1}"/>
              </a:ext>
            </a:extLst>
          </p:cNvPr>
          <p:cNvCxnSpPr/>
          <p:nvPr/>
        </p:nvCxnSpPr>
        <p:spPr>
          <a:xfrm>
            <a:off x="3146612" y="6410438"/>
            <a:ext cx="60588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7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Developed data collection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F3FE9-A4C1-4D69-9C7E-DC4C8B81CB94}"/>
              </a:ext>
            </a:extLst>
          </p:cNvPr>
          <p:cNvSpPr txBox="1"/>
          <p:nvPr/>
        </p:nvSpPr>
        <p:spPr>
          <a:xfrm>
            <a:off x="1156448" y="1874728"/>
            <a:ext cx="10089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Acquire high SNR MSOT spectra at 1 mm wavelength steps between 680 nm to 900 nm.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MSOT spectra will be collected at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different mixtures of Hb, O2, and ICG.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will be collected by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5720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977" y="2382183"/>
            <a:ext cx="6485965" cy="1325563"/>
          </a:xfrm>
        </p:spPr>
        <p:txBody>
          <a:bodyPr/>
          <a:lstStyle/>
          <a:p>
            <a:r>
              <a:rPr lang="en-US" b="1" dirty="0"/>
              <a:t>Plans after data is collected?</a:t>
            </a:r>
          </a:p>
        </p:txBody>
      </p:sp>
    </p:spTree>
    <p:extLst>
      <p:ext uri="{BB962C8B-B14F-4D97-AF65-F5344CB8AC3E}">
        <p14:creationId xmlns:p14="http://schemas.microsoft.com/office/powerpoint/2010/main" val="364140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vs. traditional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07"/>
            <a:ext cx="10515600" cy="4995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3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525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Multispectral Optoacoustic Tomography </vt:lpstr>
      <vt:lpstr>Background</vt:lpstr>
      <vt:lpstr>Purpose</vt:lpstr>
      <vt:lpstr>What has been done so far?</vt:lpstr>
      <vt:lpstr>Coded the traditional unmixing method in Python</vt:lpstr>
      <vt:lpstr>Developed machine learning alternative</vt:lpstr>
      <vt:lpstr>Developed data collection plan</vt:lpstr>
      <vt:lpstr>Plans after data is collected?</vt:lpstr>
      <vt:lpstr>Machine learning vs. traditional method</vt:lpstr>
      <vt:lpstr>Optimal wavelengths to collect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Kyle M</dc:creator>
  <cp:lastModifiedBy>Jones, Kyle M</cp:lastModifiedBy>
  <cp:revision>54</cp:revision>
  <dcterms:created xsi:type="dcterms:W3CDTF">2022-02-19T15:24:56Z</dcterms:created>
  <dcterms:modified xsi:type="dcterms:W3CDTF">2022-02-19T22:36:54Z</dcterms:modified>
</cp:coreProperties>
</file>