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1032" r:id="rId3"/>
    <p:sldId id="257" r:id="rId4"/>
    <p:sldId id="1034" r:id="rId5"/>
    <p:sldId id="1035" r:id="rId6"/>
    <p:sldId id="258" r:id="rId7"/>
    <p:sldId id="259" r:id="rId8"/>
    <p:sldId id="260" r:id="rId9"/>
    <p:sldId id="261" r:id="rId10"/>
    <p:sldId id="1033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8C773-0D72-4E39-BD67-01B27FF19E21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9918B-B209-49BB-AE7A-14FFF8B7E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02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F3A4E7-7537-194F-83A4-E9071165E0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384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3945-D0E6-43DA-AE58-440C1F1E4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63B89-CA50-4851-AAEE-010A88CE4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D5C6-98E8-411A-8FFC-8A1150DF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9DC8F-22AD-4F9A-86FB-D356FEC9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C03A6-D55C-4541-AE85-453393AC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1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F638-EE3E-4766-9C7F-6B803D98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CEBF9-C621-4C73-836C-375E8617A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C2318-0735-4C3A-840D-459CD8B02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FE3FA-4E44-4D11-BC5E-CEF72316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24B54-9242-416B-A11E-8D358BF0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8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57CC9F-AB37-42AA-928B-371A6A018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1F550-DB0F-4801-9EA8-721604875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07540-7166-4783-BE57-90E01FD64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64746-9EA4-4BA1-8D60-19885526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B52E-AEE3-4F7F-BAF4-E553DC7B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55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14400" y="2088197"/>
            <a:ext cx="10363200" cy="14700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828800" y="3835485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7EA5AEF-268C-3E4A-9F8A-5D6EF85C0AA5}" type="datetimeFigureOut">
              <a:rPr lang="en-US" smtClean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54C322D8-1F22-FA42-A079-A02EB09617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24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7EA5AEF-268C-3E4A-9F8A-5D6EF85C0AA5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54C322D8-1F22-FA42-A079-A02EB09617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81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A5AEF-268C-3E4A-9F8A-5D6EF85C0AA5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22D8-1F22-FA42-A079-A02EB09617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91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1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A5AEF-268C-3E4A-9F8A-5D6EF85C0AA5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22D8-1F22-FA42-A079-A02EB09617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23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1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A5AEF-268C-3E4A-9F8A-5D6EF85C0AA5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22D8-1F22-FA42-A079-A02EB09617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21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1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A5AEF-268C-3E4A-9F8A-5D6EF85C0AA5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22D8-1F22-FA42-A079-A02EB09617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71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A5AEF-268C-3E4A-9F8A-5D6EF85C0AA5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22D8-1F22-FA42-A079-A02EB09617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884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A5AEF-268C-3E4A-9F8A-5D6EF85C0AA5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22D8-1F22-FA42-A079-A02EB09617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1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9988-21C5-41AD-ABB2-1027B849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21B51-B0EF-4478-9087-389DF9FDE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B6895-25AF-4988-9564-DCAB974F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2126E-2F98-4F19-9059-0FF89D4D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29645-2224-4DA1-98E3-57AD0614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58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A5AEF-268C-3E4A-9F8A-5D6EF85C0AA5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22D8-1F22-FA42-A079-A02EB09617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540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A5AEF-268C-3E4A-9F8A-5D6EF85C0AA5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22D8-1F22-FA42-A079-A02EB09617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9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A5AEF-268C-3E4A-9F8A-5D6EF85C0AA5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22D8-1F22-FA42-A079-A02EB09617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0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B500-2F0B-4E23-96C6-3CE73194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91879-3F88-471F-9234-8F30E3BCC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DA875-B327-4A80-9C0E-1752FEF2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A271B-679B-40FB-91A6-C99B6369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1B450-C208-4E74-BB44-344AF0E9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9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A88B-18DA-45F0-A663-A3A7F143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AF8F7-0251-42DA-AFE8-F4B349B14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E15F2-E37E-41DF-9322-9CAA57642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40BDB-3AB8-4597-AC4E-80A2E6089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67EAF-1972-4D85-8198-E6FC81DE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08DDE-F4A2-4A52-97E8-662340EE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9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444B-DD69-4F10-9E47-918AD6D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1096E-E341-46C5-B43E-F03D81455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50E77-3795-4CA6-9060-486E8064E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6E1AE-D736-4A53-A35F-368F52569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B015B-2EE1-4F0D-AEDC-B5D266AD8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AD17E-BEEF-4C04-BA6C-C493A0CB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4B94A8-3974-4CE8-93A0-1DBB859D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2669C-51EC-46E8-A233-71EEEE63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4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9485-3D0B-458F-B63B-533202B7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AA0144-3B7C-4EB1-AD75-14BC3012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1FD9E-917F-4673-B931-1B6DA006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F7064-FF76-46D4-A4E1-1BF2D001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0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E559DD-6FA0-402F-95B2-E283EC62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DA02F-9C5B-4333-AE38-6A816FBE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5DA4F-FEC7-4DA7-8A92-2962E6BA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0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97D3-9F01-4F74-8DD3-ACB0AAD6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6DF7C-668D-484C-960E-DD987B412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CD970-FE58-47FF-B795-E455AD1ED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D255B-4BE4-4D64-B254-1F5F7021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CE347-146B-4965-9844-41D97024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906F7-8B4B-4C37-9B95-8840C4A8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9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5B87-3949-4B49-A356-6DC8978B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B4D23-9CEA-4642-B099-D87BBDB61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E1B2C-68C1-427C-8B00-69462EF17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8A4BB-CE7C-4F97-908F-797C5762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4195-56E2-40FA-8260-A07627050A0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21613-64EE-40E6-86DA-13779848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B4110-5B55-4BBE-B33B-E65233E5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7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BF517-266A-4EE3-A891-B9583CA5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ED7C2-0F34-4CDF-9A73-61D005A04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127BA-4222-4022-B762-4DD7C250D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A4195-56E2-40FA-8260-A07627050A0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6F573-AF1E-4948-951B-BA40303BB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342A8-AA57-461A-A190-59A5AB6DB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69A7D-7769-4298-A331-BF4CB192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0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Bookman Old Style"/>
              </a:defRPr>
            </a:lvl1pPr>
          </a:lstStyle>
          <a:p>
            <a:fld id="{C7EA5AEF-268C-3E4A-9F8A-5D6EF85C0AA5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Bookman Old Style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Bookman Old Style"/>
              </a:defRPr>
            </a:lvl1pPr>
          </a:lstStyle>
          <a:p>
            <a:fld id="{54C322D8-1F22-FA42-A079-A02EB09617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3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2147"/>
          </a:solidFill>
          <a:latin typeface="+mj-lt"/>
          <a:ea typeface="+mj-ea"/>
          <a:cs typeface="Bookman Old Styl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Bookman Old Styl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Bookman Old Styl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Bookman Old Styl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Bookman Old Styl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Book Antiqua"/>
            </a:endParaRPr>
          </a:p>
        </p:txBody>
      </p:sp>
      <p:sp>
        <p:nvSpPr>
          <p:cNvPr id="15364" name="Text Box 25"/>
          <p:cNvSpPr txBox="1">
            <a:spLocks noChangeArrowheads="1"/>
          </p:cNvSpPr>
          <p:nvPr/>
        </p:nvSpPr>
        <p:spPr bwMode="auto">
          <a:xfrm>
            <a:off x="1106892" y="2710739"/>
            <a:ext cx="9978216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FFFFFF"/>
                </a:solidFill>
                <a:latin typeface="Arial"/>
                <a:cs typeface="Arial"/>
              </a:rPr>
              <a:t>Machine Learning applied to </a:t>
            </a:r>
          </a:p>
          <a:p>
            <a:pPr algn="ctr" defTabSz="457200"/>
            <a:r>
              <a:rPr lang="en-US" sz="3200" b="1" dirty="0">
                <a:solidFill>
                  <a:srgbClr val="FFFFFF"/>
                </a:solidFill>
                <a:latin typeface="Arial"/>
                <a:cs typeface="Arial"/>
              </a:rPr>
              <a:t>Multispectral Optoacoustic Tomography unmixing</a:t>
            </a:r>
          </a:p>
          <a:p>
            <a:pPr algn="ctr" defTabSz="457200"/>
            <a:endParaRPr lang="en-US" sz="1600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457200"/>
            <a:endParaRPr lang="en-US" sz="1000" b="1" dirty="0">
              <a:solidFill>
                <a:prstClr val="white"/>
              </a:solidFill>
              <a:latin typeface="Arial"/>
              <a:ea typeface="Copperplate Gothic Light" charset="0"/>
              <a:cs typeface="Arial"/>
            </a:endParaRPr>
          </a:p>
          <a:p>
            <a:pPr algn="ctr" defTabSz="457200"/>
            <a:r>
              <a:rPr lang="en-US" sz="2400" b="1" dirty="0">
                <a:solidFill>
                  <a:prstClr val="white"/>
                </a:solidFill>
                <a:latin typeface="Arial"/>
                <a:ea typeface="Copperplate Gothic Light" charset="0"/>
                <a:cs typeface="Arial"/>
              </a:rPr>
              <a:t>Kyle Jones</a:t>
            </a:r>
          </a:p>
        </p:txBody>
      </p:sp>
      <p:pic>
        <p:nvPicPr>
          <p:cNvPr id="7" name="Picture 6" descr="MDAnderson-Master-Logo_Texas_V_Tagline_RGB-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9" y="185202"/>
            <a:ext cx="3365014" cy="162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68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246" y="864682"/>
            <a:ext cx="7274859" cy="1010046"/>
          </a:xfrm>
        </p:spPr>
        <p:txBody>
          <a:bodyPr/>
          <a:lstStyle/>
          <a:p>
            <a:r>
              <a:rPr lang="en-US" b="1" dirty="0"/>
              <a:t>Developed data collection plan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FF3FE9-A4C1-4D69-9C7E-DC4C8B81CB94}"/>
              </a:ext>
            </a:extLst>
          </p:cNvPr>
          <p:cNvSpPr txBox="1"/>
          <p:nvPr/>
        </p:nvSpPr>
        <p:spPr>
          <a:xfrm>
            <a:off x="1156448" y="2062988"/>
            <a:ext cx="100897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Acquire high SNR MSOT spectra at 1 mm wavelength steps between 680 nm to 900 nm.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MSOT spectra will be collected on blood samples with varying levels of O2.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will be collected by March 7th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B3D280-6AB6-441A-9952-39359F1D8827}"/>
              </a:ext>
            </a:extLst>
          </p:cNvPr>
          <p:cNvGrpSpPr/>
          <p:nvPr/>
        </p:nvGrpSpPr>
        <p:grpSpPr>
          <a:xfrm>
            <a:off x="90394" y="84767"/>
            <a:ext cx="12011959" cy="1105087"/>
            <a:chOff x="128705" y="1011199"/>
            <a:chExt cx="8988639" cy="629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46CA79-8CB4-4AC8-89AF-6F94D1C56869}"/>
                </a:ext>
              </a:extLst>
            </p:cNvPr>
            <p:cNvSpPr/>
            <p:nvPr/>
          </p:nvSpPr>
          <p:spPr>
            <a:xfrm>
              <a:off x="128705" y="1351101"/>
              <a:ext cx="8565550" cy="457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6" descr="camel_logo_notext_transparent.tif">
              <a:extLst>
                <a:ext uri="{FF2B5EF4-FFF2-40B4-BE49-F238E27FC236}">
                  <a16:creationId xmlns:a16="http://schemas.microsoft.com/office/drawing/2014/main" id="{AAEF9F8B-00FE-46EF-8C03-5B1A43416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721" y="1065325"/>
              <a:ext cx="957623" cy="575213"/>
            </a:xfrm>
            <a:prstGeom prst="rect">
              <a:avLst/>
            </a:prstGeom>
          </p:spPr>
        </p:pic>
        <p:pic>
          <p:nvPicPr>
            <p:cNvPr id="8" name="Picture 7" descr="mda.png">
              <a:extLst>
                <a:ext uri="{FF2B5EF4-FFF2-40B4-BE49-F238E27FC236}">
                  <a16:creationId xmlns:a16="http://schemas.microsoft.com/office/drawing/2014/main" id="{41E72154-9093-4D83-9774-4FBBB553A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06" y="1011199"/>
              <a:ext cx="3050391" cy="316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7204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977" y="2695948"/>
            <a:ext cx="6485965" cy="1325563"/>
          </a:xfrm>
        </p:spPr>
        <p:txBody>
          <a:bodyPr/>
          <a:lstStyle/>
          <a:p>
            <a:r>
              <a:rPr lang="en-US" b="1" dirty="0"/>
              <a:t>Plans after data is collected?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508C05-841B-4DBC-9358-3590A4E5A363}"/>
              </a:ext>
            </a:extLst>
          </p:cNvPr>
          <p:cNvGrpSpPr/>
          <p:nvPr/>
        </p:nvGrpSpPr>
        <p:grpSpPr>
          <a:xfrm>
            <a:off x="90394" y="84767"/>
            <a:ext cx="12011959" cy="1105087"/>
            <a:chOff x="128705" y="1011199"/>
            <a:chExt cx="8988639" cy="6293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6B2492B-4F73-41A5-9FEA-3D4AB44CC43D}"/>
                </a:ext>
              </a:extLst>
            </p:cNvPr>
            <p:cNvSpPr/>
            <p:nvPr/>
          </p:nvSpPr>
          <p:spPr>
            <a:xfrm>
              <a:off x="128705" y="1351101"/>
              <a:ext cx="8565550" cy="457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5" name="Picture 4" descr="camel_logo_notext_transparent.tif">
              <a:extLst>
                <a:ext uri="{FF2B5EF4-FFF2-40B4-BE49-F238E27FC236}">
                  <a16:creationId xmlns:a16="http://schemas.microsoft.com/office/drawing/2014/main" id="{AC6568DD-2DA7-49F6-B123-570221BEE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721" y="1065325"/>
              <a:ext cx="957623" cy="575213"/>
            </a:xfrm>
            <a:prstGeom prst="rect">
              <a:avLst/>
            </a:prstGeom>
          </p:spPr>
        </p:pic>
        <p:pic>
          <p:nvPicPr>
            <p:cNvPr id="6" name="Picture 5" descr="mda.png">
              <a:extLst>
                <a:ext uri="{FF2B5EF4-FFF2-40B4-BE49-F238E27FC236}">
                  <a16:creationId xmlns:a16="http://schemas.microsoft.com/office/drawing/2014/main" id="{B347323D-2D32-46E0-893E-9B74B114A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06" y="1011199"/>
              <a:ext cx="3050391" cy="316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1404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970" y="821087"/>
            <a:ext cx="9256059" cy="737534"/>
          </a:xfrm>
        </p:spPr>
        <p:txBody>
          <a:bodyPr/>
          <a:lstStyle/>
          <a:p>
            <a:r>
              <a:rPr lang="en-US" b="1" dirty="0"/>
              <a:t>Machine learning vs. traditional method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FA73C2-9F06-4EED-8505-E91969978137}"/>
              </a:ext>
            </a:extLst>
          </p:cNvPr>
          <p:cNvGrpSpPr/>
          <p:nvPr/>
        </p:nvGrpSpPr>
        <p:grpSpPr>
          <a:xfrm>
            <a:off x="90394" y="84767"/>
            <a:ext cx="12011959" cy="1105087"/>
            <a:chOff x="128705" y="1011199"/>
            <a:chExt cx="8988639" cy="629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02D0F8-CD78-4A00-8D82-DACF93C3A068}"/>
                </a:ext>
              </a:extLst>
            </p:cNvPr>
            <p:cNvSpPr/>
            <p:nvPr/>
          </p:nvSpPr>
          <p:spPr>
            <a:xfrm>
              <a:off x="128705" y="1351101"/>
              <a:ext cx="8565550" cy="457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6" name="Picture 5" descr="camel_logo_notext_transparent.tif">
              <a:extLst>
                <a:ext uri="{FF2B5EF4-FFF2-40B4-BE49-F238E27FC236}">
                  <a16:creationId xmlns:a16="http://schemas.microsoft.com/office/drawing/2014/main" id="{A901A3E7-70DC-47C1-BF5E-4C4338693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721" y="1065325"/>
              <a:ext cx="957623" cy="575213"/>
            </a:xfrm>
            <a:prstGeom prst="rect">
              <a:avLst/>
            </a:prstGeom>
          </p:spPr>
        </p:pic>
        <p:pic>
          <p:nvPicPr>
            <p:cNvPr id="7" name="Picture 6" descr="mda.png">
              <a:extLst>
                <a:ext uri="{FF2B5EF4-FFF2-40B4-BE49-F238E27FC236}">
                  <a16:creationId xmlns:a16="http://schemas.microsoft.com/office/drawing/2014/main" id="{33135C37-7822-4B54-A9DD-4A93A2A6E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06" y="1011199"/>
              <a:ext cx="3050391" cy="316991"/>
            </a:xfrm>
            <a:prstGeom prst="rect">
              <a:avLst/>
            </a:prstGeom>
          </p:spPr>
        </p:pic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DAD962-BE99-4EE1-A9BE-3797A4223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58" y="1960159"/>
            <a:ext cx="11129683" cy="3736095"/>
          </a:xfrm>
        </p:spPr>
        <p:txBody>
          <a:bodyPr>
            <a:normAutofit/>
          </a:bodyPr>
          <a:lstStyle/>
          <a:p>
            <a:r>
              <a:rPr lang="en-US" dirty="0"/>
              <a:t>Measure Hb and HbO2 fractions using traditional unmixing method and machine learning alternatives under low and high SNR conditions.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Densely sampled spectra will be used for this part of analysis.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Data collected will be very clean (high SNR)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“Noisy” spectra will be simulated by adding gaussian noise to clean spectra.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dirty="0"/>
              <a:t>Quantify accuracy (RMSE) of each methods’ estimate of Hb and HbO2.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Cross-Validation performance will be used to compare machine learning methods.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Is the best method the same under varying levels of noise?</a:t>
            </a:r>
          </a:p>
        </p:txBody>
      </p:sp>
    </p:spTree>
    <p:extLst>
      <p:ext uri="{BB962C8B-B14F-4D97-AF65-F5344CB8AC3E}">
        <p14:creationId xmlns:p14="http://schemas.microsoft.com/office/powerpoint/2010/main" val="1021032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165" y="999207"/>
            <a:ext cx="12362330" cy="80925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Optimize wavelengths to collect using best unmixing method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AF4C10-B5EE-4BE0-A20D-9285BC97F53B}"/>
              </a:ext>
            </a:extLst>
          </p:cNvPr>
          <p:cNvGrpSpPr/>
          <p:nvPr/>
        </p:nvGrpSpPr>
        <p:grpSpPr>
          <a:xfrm>
            <a:off x="90394" y="84767"/>
            <a:ext cx="12011959" cy="1105087"/>
            <a:chOff x="128705" y="1011199"/>
            <a:chExt cx="8988639" cy="629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241AB7-8EEE-4471-BEC5-6AD57326766F}"/>
                </a:ext>
              </a:extLst>
            </p:cNvPr>
            <p:cNvSpPr/>
            <p:nvPr/>
          </p:nvSpPr>
          <p:spPr>
            <a:xfrm>
              <a:off x="128705" y="1351101"/>
              <a:ext cx="8565550" cy="457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6" name="Picture 5" descr="camel_logo_notext_transparent.tif">
              <a:extLst>
                <a:ext uri="{FF2B5EF4-FFF2-40B4-BE49-F238E27FC236}">
                  <a16:creationId xmlns:a16="http://schemas.microsoft.com/office/drawing/2014/main" id="{6D7D1715-8921-485C-909F-36AF5C943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721" y="1065325"/>
              <a:ext cx="957623" cy="575213"/>
            </a:xfrm>
            <a:prstGeom prst="rect">
              <a:avLst/>
            </a:prstGeom>
          </p:spPr>
        </p:pic>
        <p:pic>
          <p:nvPicPr>
            <p:cNvPr id="7" name="Picture 6" descr="mda.png">
              <a:extLst>
                <a:ext uri="{FF2B5EF4-FFF2-40B4-BE49-F238E27FC236}">
                  <a16:creationId xmlns:a16="http://schemas.microsoft.com/office/drawing/2014/main" id="{8313BCD6-1148-491E-B1D8-FF1379903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06" y="1011199"/>
              <a:ext cx="3050391" cy="316991"/>
            </a:xfrm>
            <a:prstGeom prst="rect">
              <a:avLst/>
            </a:prstGeom>
          </p:spPr>
        </p:pic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58A4FC-912F-4880-BCD5-BC2E4B7BF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2" y="2794964"/>
            <a:ext cx="11506199" cy="2341812"/>
          </a:xfrm>
        </p:spPr>
        <p:txBody>
          <a:bodyPr>
            <a:normAutofit/>
          </a:bodyPr>
          <a:lstStyle/>
          <a:p>
            <a:r>
              <a:rPr lang="en-US" dirty="0"/>
              <a:t>Identify unmixing method that performs best with densely sampled spectra.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dirty="0"/>
              <a:t>Using best method, determine which X wavelengths result in most accurate Hb and HbO2 estimation?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Is the answer the same under varying levels of noise?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7450"/>
            <a:ext cx="3249706" cy="1105087"/>
          </a:xfrm>
        </p:spPr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EA47C-BB5D-4E88-AB59-70CAA858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087" y="2471794"/>
            <a:ext cx="7965831" cy="2803645"/>
          </a:xfrm>
        </p:spPr>
        <p:txBody>
          <a:bodyPr>
            <a:normAutofit/>
          </a:bodyPr>
          <a:lstStyle/>
          <a:p>
            <a:r>
              <a:rPr lang="en-US" u="sng" dirty="0"/>
              <a:t>Multispectral Optoacoustic Tomography (MSOT)</a:t>
            </a:r>
            <a:r>
              <a:rPr lang="en-US" dirty="0"/>
              <a:t>: a non-invasive molecular imaging method that can be used to diagnose tumors and monitor treatment response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E.g., MSOT can be used to measure tumor oxygenation levels and degree of vascular perfusion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87B48C-2AED-4CF6-8352-61BA89CF5804}"/>
              </a:ext>
            </a:extLst>
          </p:cNvPr>
          <p:cNvGrpSpPr/>
          <p:nvPr/>
        </p:nvGrpSpPr>
        <p:grpSpPr>
          <a:xfrm>
            <a:off x="90394" y="84767"/>
            <a:ext cx="12011959" cy="1105087"/>
            <a:chOff x="128705" y="1011199"/>
            <a:chExt cx="8988639" cy="629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BA4720-A4F8-42D7-A71B-6BBBFFD313A4}"/>
                </a:ext>
              </a:extLst>
            </p:cNvPr>
            <p:cNvSpPr/>
            <p:nvPr/>
          </p:nvSpPr>
          <p:spPr>
            <a:xfrm>
              <a:off x="128705" y="1351101"/>
              <a:ext cx="8565550" cy="457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6" name="Picture 5" descr="camel_logo_notext_transparent.tif">
              <a:extLst>
                <a:ext uri="{FF2B5EF4-FFF2-40B4-BE49-F238E27FC236}">
                  <a16:creationId xmlns:a16="http://schemas.microsoft.com/office/drawing/2014/main" id="{576CD851-C0C4-4C9B-810C-098531F74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721" y="1065325"/>
              <a:ext cx="957623" cy="575213"/>
            </a:xfrm>
            <a:prstGeom prst="rect">
              <a:avLst/>
            </a:prstGeom>
          </p:spPr>
        </p:pic>
        <p:pic>
          <p:nvPicPr>
            <p:cNvPr id="7" name="Picture 6" descr="mda.png">
              <a:extLst>
                <a:ext uri="{FF2B5EF4-FFF2-40B4-BE49-F238E27FC236}">
                  <a16:creationId xmlns:a16="http://schemas.microsoft.com/office/drawing/2014/main" id="{9CCE27CA-4E99-49CA-974B-AD016F40F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06" y="1011199"/>
              <a:ext cx="3050391" cy="316991"/>
            </a:xfrm>
            <a:prstGeom prst="rect">
              <a:avLst/>
            </a:prstGeom>
          </p:spPr>
        </p:pic>
      </p:grpSp>
      <p:pic>
        <p:nvPicPr>
          <p:cNvPr id="1026" name="Picture 2" descr="MSOT inVision - iThera">
            <a:extLst>
              <a:ext uri="{FF2B5EF4-FFF2-40B4-BE49-F238E27FC236}">
                <a16:creationId xmlns:a16="http://schemas.microsoft.com/office/drawing/2014/main" id="{50E662AD-9DDB-46E2-B4CD-408E4BE81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902" y="1116609"/>
            <a:ext cx="3676011" cy="551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AF5AD7-C6EC-4235-AF06-1B10D1DB8BAA}"/>
              </a:ext>
            </a:extLst>
          </p:cNvPr>
          <p:cNvSpPr txBox="1"/>
          <p:nvPr/>
        </p:nvSpPr>
        <p:spPr>
          <a:xfrm>
            <a:off x="9538448" y="1498642"/>
            <a:ext cx="1786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MSOT </a:t>
            </a:r>
            <a:r>
              <a:rPr lang="en-US" sz="2000" dirty="0" err="1"/>
              <a:t>inVision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526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2957"/>
            <a:ext cx="7377953" cy="76862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Example: Oxygen Enhanced MSOT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87B48C-2AED-4CF6-8352-61BA89CF5804}"/>
              </a:ext>
            </a:extLst>
          </p:cNvPr>
          <p:cNvGrpSpPr/>
          <p:nvPr/>
        </p:nvGrpSpPr>
        <p:grpSpPr>
          <a:xfrm>
            <a:off x="90394" y="84767"/>
            <a:ext cx="12011959" cy="1105087"/>
            <a:chOff x="128705" y="1011199"/>
            <a:chExt cx="8988639" cy="629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BA4720-A4F8-42D7-A71B-6BBBFFD313A4}"/>
                </a:ext>
              </a:extLst>
            </p:cNvPr>
            <p:cNvSpPr/>
            <p:nvPr/>
          </p:nvSpPr>
          <p:spPr>
            <a:xfrm>
              <a:off x="128705" y="1351101"/>
              <a:ext cx="8565550" cy="457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6" name="Picture 5" descr="camel_logo_notext_transparent.tif">
              <a:extLst>
                <a:ext uri="{FF2B5EF4-FFF2-40B4-BE49-F238E27FC236}">
                  <a16:creationId xmlns:a16="http://schemas.microsoft.com/office/drawing/2014/main" id="{576CD851-C0C4-4C9B-810C-098531F74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721" y="1065325"/>
              <a:ext cx="957623" cy="575213"/>
            </a:xfrm>
            <a:prstGeom prst="rect">
              <a:avLst/>
            </a:prstGeom>
          </p:spPr>
        </p:pic>
        <p:pic>
          <p:nvPicPr>
            <p:cNvPr id="7" name="Picture 6" descr="mda.png">
              <a:extLst>
                <a:ext uri="{FF2B5EF4-FFF2-40B4-BE49-F238E27FC236}">
                  <a16:creationId xmlns:a16="http://schemas.microsoft.com/office/drawing/2014/main" id="{9CCE27CA-4E99-49CA-974B-AD016F40F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06" y="1011199"/>
              <a:ext cx="3050391" cy="316991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D72A551-2D75-4CEB-A2FC-58C8262792C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854" y="1672458"/>
            <a:ext cx="8597245" cy="49396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417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737450"/>
            <a:ext cx="6974541" cy="1105087"/>
          </a:xfrm>
        </p:spPr>
        <p:txBody>
          <a:bodyPr>
            <a:normAutofit/>
          </a:bodyPr>
          <a:lstStyle/>
          <a:p>
            <a:r>
              <a:rPr lang="en-US" b="1" dirty="0"/>
              <a:t>Opportunity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EA47C-BB5D-4E88-AB59-70CAA858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893" y="2794321"/>
            <a:ext cx="10515600" cy="1737338"/>
          </a:xfrm>
        </p:spPr>
        <p:txBody>
          <a:bodyPr/>
          <a:lstStyle/>
          <a:p>
            <a:r>
              <a:rPr lang="en-US" dirty="0"/>
              <a:t>The multiple signals within an MSOT spectrum can be decomposed using a simple unmixing method (slide 7).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Works well with clean spectra, but poorly under noisy conditions.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Machine learning algorithms may perform better when SNR is low.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87B48C-2AED-4CF6-8352-61BA89CF5804}"/>
              </a:ext>
            </a:extLst>
          </p:cNvPr>
          <p:cNvGrpSpPr/>
          <p:nvPr/>
        </p:nvGrpSpPr>
        <p:grpSpPr>
          <a:xfrm>
            <a:off x="90394" y="84767"/>
            <a:ext cx="12011959" cy="1105087"/>
            <a:chOff x="128705" y="1011199"/>
            <a:chExt cx="8988639" cy="629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BA4720-A4F8-42D7-A71B-6BBBFFD313A4}"/>
                </a:ext>
              </a:extLst>
            </p:cNvPr>
            <p:cNvSpPr/>
            <p:nvPr/>
          </p:nvSpPr>
          <p:spPr>
            <a:xfrm>
              <a:off x="128705" y="1351101"/>
              <a:ext cx="8565550" cy="457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6" name="Picture 5" descr="camel_logo_notext_transparent.tif">
              <a:extLst>
                <a:ext uri="{FF2B5EF4-FFF2-40B4-BE49-F238E27FC236}">
                  <a16:creationId xmlns:a16="http://schemas.microsoft.com/office/drawing/2014/main" id="{576CD851-C0C4-4C9B-810C-098531F74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721" y="1065325"/>
              <a:ext cx="957623" cy="575213"/>
            </a:xfrm>
            <a:prstGeom prst="rect">
              <a:avLst/>
            </a:prstGeom>
          </p:spPr>
        </p:pic>
        <p:pic>
          <p:nvPicPr>
            <p:cNvPr id="7" name="Picture 6" descr="mda.png">
              <a:extLst>
                <a:ext uri="{FF2B5EF4-FFF2-40B4-BE49-F238E27FC236}">
                  <a16:creationId xmlns:a16="http://schemas.microsoft.com/office/drawing/2014/main" id="{9CCE27CA-4E99-49CA-974B-AD016F40F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06" y="1011199"/>
              <a:ext cx="3050391" cy="316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697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7" y="527072"/>
            <a:ext cx="4076387" cy="1325563"/>
          </a:xfrm>
        </p:spPr>
        <p:txBody>
          <a:bodyPr/>
          <a:lstStyle/>
          <a:p>
            <a:r>
              <a:rPr lang="en-US" b="1" dirty="0"/>
              <a:t>Goals for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EA47C-BB5D-4E88-AB59-70CAA858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535" y="1569809"/>
            <a:ext cx="11066929" cy="4661645"/>
          </a:xfrm>
        </p:spPr>
        <p:txBody>
          <a:bodyPr>
            <a:normAutofit/>
          </a:bodyPr>
          <a:lstStyle/>
          <a:p>
            <a:r>
              <a:rPr lang="en-US" u="sng" dirty="0"/>
              <a:t>Goal 1</a:t>
            </a:r>
            <a:r>
              <a:rPr lang="en-US" dirty="0"/>
              <a:t>: compare the accuracy of MSOT decomposition between the traditional unmixing method and machine learning methods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Comparisons will be done under low and high SNR conditions</a:t>
            </a:r>
          </a:p>
          <a:p>
            <a:endParaRPr lang="en-US" dirty="0"/>
          </a:p>
          <a:p>
            <a:r>
              <a:rPr lang="en-US" u="sng" dirty="0"/>
              <a:t>Goal 2</a:t>
            </a:r>
            <a:r>
              <a:rPr lang="en-US" dirty="0"/>
              <a:t>: determine the optimal wavelength components when acquiring an MSOT spectrum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E.g., What 6 wavelengths should we acquire images at if we only have time to acquire 6 images?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Do machine learning methods work better than the traditional unmixing method when the MSOT spectrum is sparse?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0BB241-9AE2-4FF1-9095-A763FDC45DE5}"/>
              </a:ext>
            </a:extLst>
          </p:cNvPr>
          <p:cNvGrpSpPr/>
          <p:nvPr/>
        </p:nvGrpSpPr>
        <p:grpSpPr>
          <a:xfrm>
            <a:off x="90394" y="84767"/>
            <a:ext cx="12011959" cy="1105087"/>
            <a:chOff x="128705" y="1011199"/>
            <a:chExt cx="8988639" cy="629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A53901-36BB-48BB-A26D-8DF1928A0A9D}"/>
                </a:ext>
              </a:extLst>
            </p:cNvPr>
            <p:cNvSpPr/>
            <p:nvPr/>
          </p:nvSpPr>
          <p:spPr>
            <a:xfrm>
              <a:off x="128705" y="1351101"/>
              <a:ext cx="8565550" cy="457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6" name="Picture 5" descr="camel_logo_notext_transparent.tif">
              <a:extLst>
                <a:ext uri="{FF2B5EF4-FFF2-40B4-BE49-F238E27FC236}">
                  <a16:creationId xmlns:a16="http://schemas.microsoft.com/office/drawing/2014/main" id="{0D2CA334-560F-49E4-8253-0F40E2984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721" y="1065325"/>
              <a:ext cx="957623" cy="575213"/>
            </a:xfrm>
            <a:prstGeom prst="rect">
              <a:avLst/>
            </a:prstGeom>
          </p:spPr>
        </p:pic>
        <p:pic>
          <p:nvPicPr>
            <p:cNvPr id="7" name="Picture 6" descr="mda.png">
              <a:extLst>
                <a:ext uri="{FF2B5EF4-FFF2-40B4-BE49-F238E27FC236}">
                  <a16:creationId xmlns:a16="http://schemas.microsoft.com/office/drawing/2014/main" id="{69632BF8-CF87-479F-8881-6734F9B14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06" y="1011199"/>
              <a:ext cx="3050391" cy="316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7029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977" y="2382183"/>
            <a:ext cx="6485965" cy="1325563"/>
          </a:xfrm>
        </p:spPr>
        <p:txBody>
          <a:bodyPr/>
          <a:lstStyle/>
          <a:p>
            <a:r>
              <a:rPr lang="en-US" b="1" dirty="0"/>
              <a:t>What has been done so far?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1DD6C1-ACE0-488E-82AD-E8D746C2E8D5}"/>
              </a:ext>
            </a:extLst>
          </p:cNvPr>
          <p:cNvGrpSpPr/>
          <p:nvPr/>
        </p:nvGrpSpPr>
        <p:grpSpPr>
          <a:xfrm>
            <a:off x="90394" y="84767"/>
            <a:ext cx="12011959" cy="1105087"/>
            <a:chOff x="128705" y="1011199"/>
            <a:chExt cx="8988639" cy="6293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C4CA645-CBE1-465E-BFB2-6426C61BFA6C}"/>
                </a:ext>
              </a:extLst>
            </p:cNvPr>
            <p:cNvSpPr/>
            <p:nvPr/>
          </p:nvSpPr>
          <p:spPr>
            <a:xfrm>
              <a:off x="128705" y="1351101"/>
              <a:ext cx="8565550" cy="457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5" name="Picture 4" descr="camel_logo_notext_transparent.tif">
              <a:extLst>
                <a:ext uri="{FF2B5EF4-FFF2-40B4-BE49-F238E27FC236}">
                  <a16:creationId xmlns:a16="http://schemas.microsoft.com/office/drawing/2014/main" id="{AAA063BB-B914-4F12-B3CE-499D0D688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721" y="1065325"/>
              <a:ext cx="957623" cy="575213"/>
            </a:xfrm>
            <a:prstGeom prst="rect">
              <a:avLst/>
            </a:prstGeom>
          </p:spPr>
        </p:pic>
        <p:pic>
          <p:nvPicPr>
            <p:cNvPr id="6" name="Picture 5" descr="mda.png">
              <a:extLst>
                <a:ext uri="{FF2B5EF4-FFF2-40B4-BE49-F238E27FC236}">
                  <a16:creationId xmlns:a16="http://schemas.microsoft.com/office/drawing/2014/main" id="{F042AB8C-B046-4E94-BC5A-27B3B10B8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06" y="1011199"/>
              <a:ext cx="3050391" cy="316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412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1968"/>
            <a:ext cx="10515600" cy="686673"/>
          </a:xfrm>
        </p:spPr>
        <p:txBody>
          <a:bodyPr>
            <a:normAutofit/>
          </a:bodyPr>
          <a:lstStyle/>
          <a:p>
            <a:r>
              <a:rPr lang="en-US" sz="4000" b="1" dirty="0"/>
              <a:t>Coded the traditional unmixing method in Python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B4E69D8-B061-4335-B65A-902631655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864500"/>
              </p:ext>
            </p:extLst>
          </p:nvPr>
        </p:nvGraphicFramePr>
        <p:xfrm>
          <a:off x="1752599" y="1506060"/>
          <a:ext cx="883471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8709">
                  <a:extLst>
                    <a:ext uri="{9D8B030D-6E8A-4147-A177-3AD203B41FA5}">
                      <a16:colId xmlns:a16="http://schemas.microsoft.com/office/drawing/2014/main" val="3058952261"/>
                    </a:ext>
                  </a:extLst>
                </a:gridCol>
                <a:gridCol w="2814918">
                  <a:extLst>
                    <a:ext uri="{9D8B030D-6E8A-4147-A177-3AD203B41FA5}">
                      <a16:colId xmlns:a16="http://schemas.microsoft.com/office/drawing/2014/main" val="1233416698"/>
                    </a:ext>
                  </a:extLst>
                </a:gridCol>
                <a:gridCol w="3151092">
                  <a:extLst>
                    <a:ext uri="{9D8B030D-6E8A-4147-A177-3AD203B41FA5}">
                      <a16:colId xmlns:a16="http://schemas.microsoft.com/office/drawing/2014/main" val="3002192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 </a:t>
                      </a:r>
                    </a:p>
                    <a:p>
                      <a:pPr algn="ctr"/>
                      <a:r>
                        <a:rPr lang="en-US" dirty="0"/>
                        <a:t>(experimental MSOT signal)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Hb </a:t>
                      </a:r>
                    </a:p>
                    <a:p>
                      <a:pPr algn="ctr"/>
                      <a:r>
                        <a:rPr lang="en-US" dirty="0"/>
                        <a:t>(known 100% Hb spectrum)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HbO2</a:t>
                      </a:r>
                    </a:p>
                    <a:p>
                      <a:pPr algn="ctr"/>
                      <a:r>
                        <a:rPr lang="en-US" dirty="0"/>
                        <a:t>(known 100% HbO2 spectrum)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867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95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402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2236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E2C6D67-0262-4EDC-B1EB-F9A578FEA7AF}"/>
              </a:ext>
            </a:extLst>
          </p:cNvPr>
          <p:cNvSpPr txBox="1"/>
          <p:nvPr/>
        </p:nvSpPr>
        <p:spPr>
          <a:xfrm>
            <a:off x="608106" y="1371947"/>
            <a:ext cx="1213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Dataset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EB1DAB4-1CF7-4828-9231-889AD37A1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417959"/>
              </p:ext>
            </p:extLst>
          </p:nvPr>
        </p:nvGraphicFramePr>
        <p:xfrm>
          <a:off x="1752599" y="3664198"/>
          <a:ext cx="8852648" cy="369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430">
                  <a:extLst>
                    <a:ext uri="{9D8B030D-6E8A-4147-A177-3AD203B41FA5}">
                      <a16:colId xmlns:a16="http://schemas.microsoft.com/office/drawing/2014/main" val="3058952261"/>
                    </a:ext>
                  </a:extLst>
                </a:gridCol>
                <a:gridCol w="2794750">
                  <a:extLst>
                    <a:ext uri="{9D8B030D-6E8A-4147-A177-3AD203B41FA5}">
                      <a16:colId xmlns:a16="http://schemas.microsoft.com/office/drawing/2014/main" val="1233416698"/>
                    </a:ext>
                  </a:extLst>
                </a:gridCol>
                <a:gridCol w="3182468">
                  <a:extLst>
                    <a:ext uri="{9D8B030D-6E8A-4147-A177-3AD203B41FA5}">
                      <a16:colId xmlns:a16="http://schemas.microsoft.com/office/drawing/2014/main" val="3002192346"/>
                    </a:ext>
                  </a:extLst>
                </a:gridCol>
              </a:tblGrid>
              <a:tr h="3699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.2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.8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2236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90DEB60-427D-4BF5-BE4E-0E264C1C7B0F}"/>
              </a:ext>
            </a:extLst>
          </p:cNvPr>
          <p:cNvSpPr txBox="1"/>
          <p:nvPr/>
        </p:nvSpPr>
        <p:spPr>
          <a:xfrm>
            <a:off x="7265894" y="3140978"/>
            <a:ext cx="47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73B3FD-0F20-4DA5-BCDE-83CACCCB9079}"/>
              </a:ext>
            </a:extLst>
          </p:cNvPr>
          <p:cNvSpPr txBox="1"/>
          <p:nvPr/>
        </p:nvSpPr>
        <p:spPr>
          <a:xfrm>
            <a:off x="10632132" y="3803274"/>
            <a:ext cx="381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5138B0-8F62-4160-A164-A800C001171E}"/>
              </a:ext>
            </a:extLst>
          </p:cNvPr>
          <p:cNvCxnSpPr>
            <a:cxnSpLocks/>
          </p:cNvCxnSpPr>
          <p:nvPr/>
        </p:nvCxnSpPr>
        <p:spPr>
          <a:xfrm>
            <a:off x="3200402" y="4096861"/>
            <a:ext cx="0" cy="35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9C6A78-0BE0-46AA-B820-8FE4B2762FFF}"/>
              </a:ext>
            </a:extLst>
          </p:cNvPr>
          <p:cNvSpPr txBox="1"/>
          <p:nvPr/>
        </p:nvSpPr>
        <p:spPr>
          <a:xfrm>
            <a:off x="2169463" y="4518203"/>
            <a:ext cx="2099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experimental MSOT signal at n wavelengths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B5D1EC-B9C2-4350-A0BD-3E94807F3A06}"/>
              </a:ext>
            </a:extLst>
          </p:cNvPr>
          <p:cNvCxnSpPr>
            <a:cxnSpLocks/>
          </p:cNvCxnSpPr>
          <p:nvPr/>
        </p:nvCxnSpPr>
        <p:spPr>
          <a:xfrm>
            <a:off x="6042213" y="4096861"/>
            <a:ext cx="0" cy="35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FAC565-632D-4E90-82F1-B2D934C5458D}"/>
              </a:ext>
            </a:extLst>
          </p:cNvPr>
          <p:cNvCxnSpPr>
            <a:cxnSpLocks/>
          </p:cNvCxnSpPr>
          <p:nvPr/>
        </p:nvCxnSpPr>
        <p:spPr>
          <a:xfrm>
            <a:off x="8839202" y="4095661"/>
            <a:ext cx="0" cy="35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E07454D-9F19-4C5C-B19F-191A94720D3C}"/>
              </a:ext>
            </a:extLst>
          </p:cNvPr>
          <p:cNvSpPr txBox="1"/>
          <p:nvPr/>
        </p:nvSpPr>
        <p:spPr>
          <a:xfrm>
            <a:off x="4984377" y="4518203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known 100% Hb MSOT signal at n wavelengths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85B97E-A0CF-4727-BB17-573E4337B652}"/>
              </a:ext>
            </a:extLst>
          </p:cNvPr>
          <p:cNvSpPr txBox="1"/>
          <p:nvPr/>
        </p:nvSpPr>
        <p:spPr>
          <a:xfrm>
            <a:off x="7790325" y="4515803"/>
            <a:ext cx="230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known 100% HbO2 MSOT signal at n wavelengths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662BD6-701A-4B39-8801-3C51D7240827}"/>
              </a:ext>
            </a:extLst>
          </p:cNvPr>
          <p:cNvSpPr txBox="1"/>
          <p:nvPr/>
        </p:nvSpPr>
        <p:spPr>
          <a:xfrm>
            <a:off x="394447" y="5127812"/>
            <a:ext cx="37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Spectral Unmixing Method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72AE41-58EF-4EFA-8C49-BDADBEE3D98B}"/>
              </a:ext>
            </a:extLst>
          </p:cNvPr>
          <p:cNvSpPr txBox="1"/>
          <p:nvPr/>
        </p:nvSpPr>
        <p:spPr>
          <a:xfrm>
            <a:off x="430308" y="5506426"/>
            <a:ext cx="383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 = B1 x Hb + B2 x HbO2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25F408-5271-4BD4-B983-4559242F6BE9}"/>
              </a:ext>
            </a:extLst>
          </p:cNvPr>
          <p:cNvCxnSpPr>
            <a:cxnSpLocks/>
          </p:cNvCxnSpPr>
          <p:nvPr/>
        </p:nvCxnSpPr>
        <p:spPr>
          <a:xfrm>
            <a:off x="1228165" y="6029646"/>
            <a:ext cx="0" cy="35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A15E93C-CF7A-4D73-B9C1-1782C07D7B71}"/>
              </a:ext>
            </a:extLst>
          </p:cNvPr>
          <p:cNvSpPr/>
          <p:nvPr/>
        </p:nvSpPr>
        <p:spPr>
          <a:xfrm>
            <a:off x="959224" y="5544526"/>
            <a:ext cx="510988" cy="448269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887DE-3DA4-4A82-AD28-4D49FC9E891B}"/>
              </a:ext>
            </a:extLst>
          </p:cNvPr>
          <p:cNvSpPr/>
          <p:nvPr/>
        </p:nvSpPr>
        <p:spPr>
          <a:xfrm>
            <a:off x="2390217" y="5544526"/>
            <a:ext cx="510988" cy="448269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47B2C6-495D-4195-B59D-5AF385EEB8DA}"/>
              </a:ext>
            </a:extLst>
          </p:cNvPr>
          <p:cNvCxnSpPr>
            <a:cxnSpLocks/>
          </p:cNvCxnSpPr>
          <p:nvPr/>
        </p:nvCxnSpPr>
        <p:spPr>
          <a:xfrm>
            <a:off x="2664201" y="6029646"/>
            <a:ext cx="0" cy="35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CE98BE2-ABB8-47E8-B2A1-F0C6C8241519}"/>
              </a:ext>
            </a:extLst>
          </p:cNvPr>
          <p:cNvSpPr txBox="1"/>
          <p:nvPr/>
        </p:nvSpPr>
        <p:spPr>
          <a:xfrm>
            <a:off x="296957" y="6337923"/>
            <a:ext cx="1835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estimated Hb fraction in 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F57E7A-E46E-489A-9BD4-9EE38E4BECC8}"/>
              </a:ext>
            </a:extLst>
          </p:cNvPr>
          <p:cNvSpPr txBox="1"/>
          <p:nvPr/>
        </p:nvSpPr>
        <p:spPr>
          <a:xfrm>
            <a:off x="1752599" y="6337922"/>
            <a:ext cx="1835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estimated HbO2 fraction in Y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D99A81-B937-4F04-A6FE-AFA2D80F9D92}"/>
              </a:ext>
            </a:extLst>
          </p:cNvPr>
          <p:cNvCxnSpPr/>
          <p:nvPr/>
        </p:nvCxnSpPr>
        <p:spPr>
          <a:xfrm>
            <a:off x="3790388" y="6158628"/>
            <a:ext cx="0" cy="179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18D1E1-29A2-4DB8-9F49-7E02CA0E383C}"/>
              </a:ext>
            </a:extLst>
          </p:cNvPr>
          <p:cNvCxnSpPr/>
          <p:nvPr/>
        </p:nvCxnSpPr>
        <p:spPr>
          <a:xfrm>
            <a:off x="3790388" y="6337922"/>
            <a:ext cx="85501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F0C763-22F0-4104-83CA-6498A9DBB1F2}"/>
              </a:ext>
            </a:extLst>
          </p:cNvPr>
          <p:cNvSpPr txBox="1"/>
          <p:nvPr/>
        </p:nvSpPr>
        <p:spPr>
          <a:xfrm>
            <a:off x="4793317" y="6011608"/>
            <a:ext cx="6440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B1 and B2 using linear regression with nonnegative least squares, to ensure fractional components are positive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23569BD-98AF-4C09-85E4-87D80CAE596E}"/>
              </a:ext>
            </a:extLst>
          </p:cNvPr>
          <p:cNvGrpSpPr/>
          <p:nvPr/>
        </p:nvGrpSpPr>
        <p:grpSpPr>
          <a:xfrm>
            <a:off x="90394" y="84767"/>
            <a:ext cx="12011959" cy="1105087"/>
            <a:chOff x="128705" y="1011199"/>
            <a:chExt cx="8988639" cy="62933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3897705-E05E-440F-BE04-0D1E52FCC172}"/>
                </a:ext>
              </a:extLst>
            </p:cNvPr>
            <p:cNvSpPr/>
            <p:nvPr/>
          </p:nvSpPr>
          <p:spPr>
            <a:xfrm>
              <a:off x="128705" y="1351101"/>
              <a:ext cx="8565550" cy="457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38" name="Picture 37" descr="camel_logo_notext_transparent.tif">
              <a:extLst>
                <a:ext uri="{FF2B5EF4-FFF2-40B4-BE49-F238E27FC236}">
                  <a16:creationId xmlns:a16="http://schemas.microsoft.com/office/drawing/2014/main" id="{0D245E9F-6005-4EE4-B959-5FFF9DDFF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721" y="1065325"/>
              <a:ext cx="957623" cy="575213"/>
            </a:xfrm>
            <a:prstGeom prst="rect">
              <a:avLst/>
            </a:prstGeom>
          </p:spPr>
        </p:pic>
        <p:pic>
          <p:nvPicPr>
            <p:cNvPr id="39" name="Picture 38" descr="mda.png">
              <a:extLst>
                <a:ext uri="{FF2B5EF4-FFF2-40B4-BE49-F238E27FC236}">
                  <a16:creationId xmlns:a16="http://schemas.microsoft.com/office/drawing/2014/main" id="{C6BA20F3-BAF9-437C-B36D-646A850BB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06" y="1011199"/>
              <a:ext cx="3050391" cy="316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1301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251" y="796364"/>
            <a:ext cx="8283762" cy="500534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Conceptualized machine learning alternative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B4E69D8-B061-4335-B65A-902631655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353550"/>
              </p:ext>
            </p:extLst>
          </p:nvPr>
        </p:nvGraphicFramePr>
        <p:xfrm>
          <a:off x="1627091" y="1569308"/>
          <a:ext cx="5599557" cy="2910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129">
                  <a:extLst>
                    <a:ext uri="{9D8B030D-6E8A-4147-A177-3AD203B41FA5}">
                      <a16:colId xmlns:a16="http://schemas.microsoft.com/office/drawing/2014/main" val="3058952261"/>
                    </a:ext>
                  </a:extLst>
                </a:gridCol>
                <a:gridCol w="1656217">
                  <a:extLst>
                    <a:ext uri="{9D8B030D-6E8A-4147-A177-3AD203B41FA5}">
                      <a16:colId xmlns:a16="http://schemas.microsoft.com/office/drawing/2014/main" val="1233416698"/>
                    </a:ext>
                  </a:extLst>
                </a:gridCol>
                <a:gridCol w="1208562">
                  <a:extLst>
                    <a:ext uri="{9D8B030D-6E8A-4147-A177-3AD203B41FA5}">
                      <a16:colId xmlns:a16="http://schemas.microsoft.com/office/drawing/2014/main" val="2150674968"/>
                    </a:ext>
                  </a:extLst>
                </a:gridCol>
                <a:gridCol w="1302649">
                  <a:extLst>
                    <a:ext uri="{9D8B030D-6E8A-4147-A177-3AD203B41FA5}">
                      <a16:colId xmlns:a16="http://schemas.microsoft.com/office/drawing/2014/main" val="16025062"/>
                    </a:ext>
                  </a:extLst>
                </a:gridCol>
              </a:tblGrid>
              <a:tr h="6344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Y1</a:t>
                      </a:r>
                    </a:p>
                    <a:p>
                      <a:pPr algn="ctr"/>
                      <a:r>
                        <a:rPr lang="en-US" dirty="0"/>
                        <a:t>(Hb fraction)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Y2</a:t>
                      </a:r>
                    </a:p>
                    <a:p>
                      <a:pPr algn="ctr"/>
                      <a:r>
                        <a:rPr lang="en-US" dirty="0"/>
                        <a:t>(HbO2 fraction)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867232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0959929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4402395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1223636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9177795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3027451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012179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E2C6D67-0262-4EDC-B1EB-F9A578FEA7AF}"/>
              </a:ext>
            </a:extLst>
          </p:cNvPr>
          <p:cNvSpPr txBox="1"/>
          <p:nvPr/>
        </p:nvSpPr>
        <p:spPr>
          <a:xfrm>
            <a:off x="427834" y="1393828"/>
            <a:ext cx="1213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DEB60-427D-4BF5-BE4E-0E264C1C7B0F}"/>
              </a:ext>
            </a:extLst>
          </p:cNvPr>
          <p:cNvSpPr txBox="1"/>
          <p:nvPr/>
        </p:nvSpPr>
        <p:spPr>
          <a:xfrm rot="16200000">
            <a:off x="7136246" y="3153942"/>
            <a:ext cx="47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graphicFrame>
        <p:nvGraphicFramePr>
          <p:cNvPr id="35" name="Table 6">
            <a:extLst>
              <a:ext uri="{FF2B5EF4-FFF2-40B4-BE49-F238E27FC236}">
                <a16:creationId xmlns:a16="http://schemas.microsoft.com/office/drawing/2014/main" id="{28EA80A9-4174-4B1E-BDCF-C2B088DE6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02072"/>
              </p:ext>
            </p:extLst>
          </p:nvPr>
        </p:nvGraphicFramePr>
        <p:xfrm>
          <a:off x="7819293" y="1569308"/>
          <a:ext cx="1446495" cy="2910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495">
                  <a:extLst>
                    <a:ext uri="{9D8B030D-6E8A-4147-A177-3AD203B41FA5}">
                      <a16:colId xmlns:a16="http://schemas.microsoft.com/office/drawing/2014/main" val="16025062"/>
                    </a:ext>
                  </a:extLst>
                </a:gridCol>
              </a:tblGrid>
              <a:tr h="66891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867232"/>
                  </a:ext>
                </a:extLst>
              </a:tr>
              <a:tr h="3736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0959929"/>
                  </a:ext>
                </a:extLst>
              </a:tr>
              <a:tr h="3736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4402395"/>
                  </a:ext>
                </a:extLst>
              </a:tr>
              <a:tr h="3736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1223636"/>
                  </a:ext>
                </a:extLst>
              </a:tr>
              <a:tr h="3736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9177795"/>
                  </a:ext>
                </a:extLst>
              </a:tr>
              <a:tr h="3736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3027451"/>
                  </a:ext>
                </a:extLst>
              </a:tr>
              <a:tr h="3736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0121794"/>
                  </a:ext>
                </a:extLst>
              </a:tr>
            </a:tbl>
          </a:graphicData>
        </a:graphic>
      </p:graphicFrame>
      <p:graphicFrame>
        <p:nvGraphicFramePr>
          <p:cNvPr id="38" name="Table 6">
            <a:extLst>
              <a:ext uri="{FF2B5EF4-FFF2-40B4-BE49-F238E27FC236}">
                <a16:creationId xmlns:a16="http://schemas.microsoft.com/office/drawing/2014/main" id="{7469E770-6E5D-479D-BD89-894B944BF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479888"/>
              </p:ext>
            </p:extLst>
          </p:nvPr>
        </p:nvGraphicFramePr>
        <p:xfrm>
          <a:off x="1627091" y="4775002"/>
          <a:ext cx="56134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840">
                  <a:extLst>
                    <a:ext uri="{9D8B030D-6E8A-4147-A177-3AD203B41FA5}">
                      <a16:colId xmlns:a16="http://schemas.microsoft.com/office/drawing/2014/main" val="3058952261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1233416698"/>
                    </a:ext>
                  </a:extLst>
                </a:gridCol>
                <a:gridCol w="1308847">
                  <a:extLst>
                    <a:ext uri="{9D8B030D-6E8A-4147-A177-3AD203B41FA5}">
                      <a16:colId xmlns:a16="http://schemas.microsoft.com/office/drawing/2014/main" val="2150674968"/>
                    </a:ext>
                  </a:extLst>
                </a:gridCol>
                <a:gridCol w="1314866">
                  <a:extLst>
                    <a:ext uri="{9D8B030D-6E8A-4147-A177-3AD203B41FA5}">
                      <a16:colId xmlns:a16="http://schemas.microsoft.com/office/drawing/2014/main" val="2760810114"/>
                    </a:ext>
                  </a:extLst>
                </a:gridCol>
              </a:tblGrid>
              <a:tr h="34592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223636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0ED3D2D0-4D5F-4A0C-BE37-F378AA27D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65714"/>
              </p:ext>
            </p:extLst>
          </p:nvPr>
        </p:nvGraphicFramePr>
        <p:xfrm>
          <a:off x="7819293" y="4775002"/>
          <a:ext cx="144649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494">
                  <a:extLst>
                    <a:ext uri="{9D8B030D-6E8A-4147-A177-3AD203B41FA5}">
                      <a16:colId xmlns:a16="http://schemas.microsoft.com/office/drawing/2014/main" val="2760810114"/>
                    </a:ext>
                  </a:extLst>
                </a:gridCol>
              </a:tblGrid>
              <a:tr h="34592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2236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F9C687C-0A9E-4512-A68F-2BB9647F369F}"/>
              </a:ext>
            </a:extLst>
          </p:cNvPr>
          <p:cNvSpPr txBox="1"/>
          <p:nvPr/>
        </p:nvSpPr>
        <p:spPr>
          <a:xfrm>
            <a:off x="5992906" y="4270200"/>
            <a:ext cx="47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392D3DF-6184-45E8-819D-98BADAE85224}"/>
              </a:ext>
            </a:extLst>
          </p:cNvPr>
          <p:cNvCxnSpPr/>
          <p:nvPr/>
        </p:nvCxnSpPr>
        <p:spPr>
          <a:xfrm>
            <a:off x="8722657" y="1748118"/>
            <a:ext cx="941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449C77-7750-4BD9-AD50-F2F7250D212B}"/>
              </a:ext>
            </a:extLst>
          </p:cNvPr>
          <p:cNvSpPr txBox="1"/>
          <p:nvPr/>
        </p:nvSpPr>
        <p:spPr>
          <a:xfrm>
            <a:off x="9560112" y="1455730"/>
            <a:ext cx="2496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 wavelengths, where each wavelength is a predictor.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F142DE-7A61-4A84-9968-D34325C0B078}"/>
              </a:ext>
            </a:extLst>
          </p:cNvPr>
          <p:cNvCxnSpPr/>
          <p:nvPr/>
        </p:nvCxnSpPr>
        <p:spPr>
          <a:xfrm>
            <a:off x="4706471" y="5181595"/>
            <a:ext cx="0" cy="286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8CDFA5-7373-4894-9E83-5FF3BEE5F9A7}"/>
              </a:ext>
            </a:extLst>
          </p:cNvPr>
          <p:cNvCxnSpPr>
            <a:cxnSpLocks/>
          </p:cNvCxnSpPr>
          <p:nvPr/>
        </p:nvCxnSpPr>
        <p:spPr>
          <a:xfrm>
            <a:off x="4706471" y="5482099"/>
            <a:ext cx="45593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1FB332-D198-4382-AFEE-9F689B3E6BF4}"/>
              </a:ext>
            </a:extLst>
          </p:cNvPr>
          <p:cNvCxnSpPr/>
          <p:nvPr/>
        </p:nvCxnSpPr>
        <p:spPr>
          <a:xfrm>
            <a:off x="9256828" y="5185048"/>
            <a:ext cx="0" cy="286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853B40-10BB-42AB-A634-456C7E0AA7F0}"/>
              </a:ext>
            </a:extLst>
          </p:cNvPr>
          <p:cNvCxnSpPr>
            <a:cxnSpLocks/>
          </p:cNvCxnSpPr>
          <p:nvPr/>
        </p:nvCxnSpPr>
        <p:spPr>
          <a:xfrm>
            <a:off x="1640533" y="5158154"/>
            <a:ext cx="0" cy="286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F346DC-4897-466E-9417-094431B20BF6}"/>
              </a:ext>
            </a:extLst>
          </p:cNvPr>
          <p:cNvCxnSpPr>
            <a:cxnSpLocks/>
          </p:cNvCxnSpPr>
          <p:nvPr/>
        </p:nvCxnSpPr>
        <p:spPr>
          <a:xfrm>
            <a:off x="4614584" y="5177300"/>
            <a:ext cx="0" cy="286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42C92AE-EC9B-48B2-B9FB-210AF508C7D3}"/>
              </a:ext>
            </a:extLst>
          </p:cNvPr>
          <p:cNvCxnSpPr>
            <a:cxnSpLocks/>
          </p:cNvCxnSpPr>
          <p:nvPr/>
        </p:nvCxnSpPr>
        <p:spPr>
          <a:xfrm>
            <a:off x="1627091" y="5464171"/>
            <a:ext cx="29964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FBD948-405A-4F24-84E9-61AB20E8500A}"/>
              </a:ext>
            </a:extLst>
          </p:cNvPr>
          <p:cNvSpPr txBox="1"/>
          <p:nvPr/>
        </p:nvSpPr>
        <p:spPr>
          <a:xfrm>
            <a:off x="6805692" y="5075422"/>
            <a:ext cx="418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1032CF-94D6-44FD-8660-E849D7E08A7B}"/>
              </a:ext>
            </a:extLst>
          </p:cNvPr>
          <p:cNvSpPr txBox="1"/>
          <p:nvPr/>
        </p:nvSpPr>
        <p:spPr>
          <a:xfrm>
            <a:off x="2883561" y="5002506"/>
            <a:ext cx="418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CE420F-F7B2-4E10-BC35-A9AEB0ECEAA0}"/>
              </a:ext>
            </a:extLst>
          </p:cNvPr>
          <p:cNvSpPr txBox="1"/>
          <p:nvPr/>
        </p:nvSpPr>
        <p:spPr>
          <a:xfrm>
            <a:off x="9282947" y="4839925"/>
            <a:ext cx="381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A0D627-6A06-46D5-A16F-8944DFC87724}"/>
              </a:ext>
            </a:extLst>
          </p:cNvPr>
          <p:cNvSpPr txBox="1"/>
          <p:nvPr/>
        </p:nvSpPr>
        <p:spPr>
          <a:xfrm>
            <a:off x="9918310" y="4901480"/>
            <a:ext cx="2103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number of data points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BB4419-E7DB-4ED2-8AB0-F41973C4BCFE}"/>
              </a:ext>
            </a:extLst>
          </p:cNvPr>
          <p:cNvCxnSpPr>
            <a:cxnSpLocks/>
          </p:cNvCxnSpPr>
          <p:nvPr/>
        </p:nvCxnSpPr>
        <p:spPr>
          <a:xfrm>
            <a:off x="9604937" y="5070757"/>
            <a:ext cx="358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229B3D1-C388-4821-BB9A-A44E18AA63F8}"/>
              </a:ext>
            </a:extLst>
          </p:cNvPr>
          <p:cNvSpPr txBox="1"/>
          <p:nvPr/>
        </p:nvSpPr>
        <p:spPr>
          <a:xfrm>
            <a:off x="1336488" y="5787582"/>
            <a:ext cx="7600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There are machine learning algorithms that support multioutput predictions (e.g., linear regression, k-nearest neighbor, decision tree, etc.).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3B003F-AB54-4D32-9F0F-74F67B374230}"/>
              </a:ext>
            </a:extLst>
          </p:cNvPr>
          <p:cNvSpPr txBox="1"/>
          <p:nvPr/>
        </p:nvSpPr>
        <p:spPr>
          <a:xfrm>
            <a:off x="4212616" y="6494713"/>
            <a:ext cx="7979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https://machinelearningmastery.com/multi-output-regression-models-with-python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50F9A1-71E6-454D-9F6F-5EC6C23A7C05}"/>
              </a:ext>
            </a:extLst>
          </p:cNvPr>
          <p:cNvCxnSpPr/>
          <p:nvPr/>
        </p:nvCxnSpPr>
        <p:spPr>
          <a:xfrm>
            <a:off x="3532097" y="6406466"/>
            <a:ext cx="0" cy="272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9F8DFA9-7FFA-456D-BF5B-D215F6534EF1}"/>
              </a:ext>
            </a:extLst>
          </p:cNvPr>
          <p:cNvCxnSpPr/>
          <p:nvPr/>
        </p:nvCxnSpPr>
        <p:spPr>
          <a:xfrm>
            <a:off x="3532097" y="6679379"/>
            <a:ext cx="605882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CC5CF12-2DD6-4F28-B274-08C3DC56B479}"/>
              </a:ext>
            </a:extLst>
          </p:cNvPr>
          <p:cNvGrpSpPr/>
          <p:nvPr/>
        </p:nvGrpSpPr>
        <p:grpSpPr>
          <a:xfrm>
            <a:off x="90394" y="84767"/>
            <a:ext cx="12011959" cy="1105087"/>
            <a:chOff x="128705" y="1011199"/>
            <a:chExt cx="8988639" cy="62933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2C1DF7E-DDD0-45C6-BD3C-6C385F31D2D8}"/>
                </a:ext>
              </a:extLst>
            </p:cNvPr>
            <p:cNvSpPr/>
            <p:nvPr/>
          </p:nvSpPr>
          <p:spPr>
            <a:xfrm>
              <a:off x="128705" y="1351101"/>
              <a:ext cx="8565550" cy="457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32" name="Picture 31" descr="camel_logo_notext_transparent.tif">
              <a:extLst>
                <a:ext uri="{FF2B5EF4-FFF2-40B4-BE49-F238E27FC236}">
                  <a16:creationId xmlns:a16="http://schemas.microsoft.com/office/drawing/2014/main" id="{19677470-1A74-47FA-AD93-9BBCB1CD9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721" y="1065325"/>
              <a:ext cx="957623" cy="575213"/>
            </a:xfrm>
            <a:prstGeom prst="rect">
              <a:avLst/>
            </a:prstGeom>
          </p:spPr>
        </p:pic>
        <p:pic>
          <p:nvPicPr>
            <p:cNvPr id="33" name="Picture 32" descr="mda.png">
              <a:extLst>
                <a:ext uri="{FF2B5EF4-FFF2-40B4-BE49-F238E27FC236}">
                  <a16:creationId xmlns:a16="http://schemas.microsoft.com/office/drawing/2014/main" id="{E2851A5A-9835-4972-A17B-4A9004D82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06" y="1011199"/>
              <a:ext cx="3050391" cy="316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7876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C2F3-4F70-4283-9A80-4338A0A2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94" y="864682"/>
            <a:ext cx="11125200" cy="101004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Discovered resource to read MSOT images into Python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B3D280-6AB6-441A-9952-39359F1D8827}"/>
              </a:ext>
            </a:extLst>
          </p:cNvPr>
          <p:cNvGrpSpPr/>
          <p:nvPr/>
        </p:nvGrpSpPr>
        <p:grpSpPr>
          <a:xfrm>
            <a:off x="90394" y="84767"/>
            <a:ext cx="12011959" cy="1105087"/>
            <a:chOff x="128705" y="1011199"/>
            <a:chExt cx="8988639" cy="629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46CA79-8CB4-4AC8-89AF-6F94D1C56869}"/>
                </a:ext>
              </a:extLst>
            </p:cNvPr>
            <p:cNvSpPr/>
            <p:nvPr/>
          </p:nvSpPr>
          <p:spPr>
            <a:xfrm>
              <a:off x="128705" y="1351101"/>
              <a:ext cx="8565550" cy="457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6" descr="camel_logo_notext_transparent.tif">
              <a:extLst>
                <a:ext uri="{FF2B5EF4-FFF2-40B4-BE49-F238E27FC236}">
                  <a16:creationId xmlns:a16="http://schemas.microsoft.com/office/drawing/2014/main" id="{AAEF9F8B-00FE-46EF-8C03-5B1A43416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721" y="1065325"/>
              <a:ext cx="957623" cy="575213"/>
            </a:xfrm>
            <a:prstGeom prst="rect">
              <a:avLst/>
            </a:prstGeom>
          </p:spPr>
        </p:pic>
        <p:pic>
          <p:nvPicPr>
            <p:cNvPr id="8" name="Picture 7" descr="mda.png">
              <a:extLst>
                <a:ext uri="{FF2B5EF4-FFF2-40B4-BE49-F238E27FC236}">
                  <a16:creationId xmlns:a16="http://schemas.microsoft.com/office/drawing/2014/main" id="{41E72154-9093-4D83-9774-4FBBB553A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06" y="1011199"/>
              <a:ext cx="3050391" cy="316991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15D0CBA-875E-4AE6-B67D-CA65730D1935}"/>
              </a:ext>
            </a:extLst>
          </p:cNvPr>
          <p:cNvSpPr txBox="1"/>
          <p:nvPr/>
        </p:nvSpPr>
        <p:spPr>
          <a:xfrm>
            <a:off x="2962274" y="3199511"/>
            <a:ext cx="58640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https://ithera-medical.com/login</a:t>
            </a:r>
          </a:p>
        </p:txBody>
      </p:sp>
    </p:spTree>
    <p:extLst>
      <p:ext uri="{BB962C8B-B14F-4D97-AF65-F5344CB8AC3E}">
        <p14:creationId xmlns:p14="http://schemas.microsoft.com/office/powerpoint/2010/main" val="186891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MEL powerpoint template">
  <a:themeElements>
    <a:clrScheme name="Custom 2">
      <a:dk1>
        <a:sysClr val="windowText" lastClr="000000"/>
      </a:dk1>
      <a:lt1>
        <a:sysClr val="window" lastClr="FFFFFF"/>
      </a:lt1>
      <a:dk2>
        <a:srgbClr val="AB0520"/>
      </a:dk2>
      <a:lt2>
        <a:srgbClr val="002147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addle">
      <a:majorFont>
        <a:latin typeface="Book Antiqua"/>
        <a:ea typeface=""/>
        <a:cs typeface=""/>
        <a:font script="Jpan" typeface="ＭＳ 明朝"/>
      </a:majorFont>
      <a:minorFont>
        <a:latin typeface="Book Antiqua"/>
        <a:ea typeface=""/>
        <a:cs typeface=""/>
        <a:font script="Jpan" typeface="ＭＳ 明朝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620</Words>
  <Application>Microsoft Office PowerPoint</Application>
  <PresentationFormat>Widescreen</PresentationFormat>
  <Paragraphs>129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 Antiqua</vt:lpstr>
      <vt:lpstr>Calibri</vt:lpstr>
      <vt:lpstr>Calibri Light</vt:lpstr>
      <vt:lpstr>Courier New</vt:lpstr>
      <vt:lpstr>Office Theme</vt:lpstr>
      <vt:lpstr>CAMEL powerpoint template</vt:lpstr>
      <vt:lpstr>PowerPoint Presentation</vt:lpstr>
      <vt:lpstr>Background</vt:lpstr>
      <vt:lpstr>Example: Oxygen Enhanced MSOT</vt:lpstr>
      <vt:lpstr>Opportunity for improvement</vt:lpstr>
      <vt:lpstr>Goals for Project</vt:lpstr>
      <vt:lpstr>What has been done so far?</vt:lpstr>
      <vt:lpstr>Coded the traditional unmixing method in Python</vt:lpstr>
      <vt:lpstr>Conceptualized machine learning alternative</vt:lpstr>
      <vt:lpstr>Discovered resource to read MSOT images into Python</vt:lpstr>
      <vt:lpstr>Developed data collection plan</vt:lpstr>
      <vt:lpstr>Plans after data is collected?</vt:lpstr>
      <vt:lpstr>Machine learning vs. traditional method</vt:lpstr>
      <vt:lpstr>Optimize wavelengths to collect using best unmixing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Jones, Kyle M</dc:creator>
  <cp:lastModifiedBy>Jones, Kyle M</cp:lastModifiedBy>
  <cp:revision>106</cp:revision>
  <dcterms:created xsi:type="dcterms:W3CDTF">2022-02-19T15:24:56Z</dcterms:created>
  <dcterms:modified xsi:type="dcterms:W3CDTF">2022-02-22T02:57:31Z</dcterms:modified>
</cp:coreProperties>
</file>