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800"/>
            </a:lvl1pPr>
            <a:lvl2pPr lvl="1" algn="ctr" rtl="0">
              <a:spcBef>
                <a:spcPts val="0"/>
              </a:spcBef>
              <a:buSzPct val="100000"/>
              <a:defRPr sz="3800"/>
            </a:lvl2pPr>
            <a:lvl3pPr lvl="2" algn="ctr" rtl="0">
              <a:spcBef>
                <a:spcPts val="0"/>
              </a:spcBef>
              <a:buSzPct val="100000"/>
              <a:defRPr sz="3800"/>
            </a:lvl3pPr>
            <a:lvl4pPr lvl="3" algn="ctr" rtl="0">
              <a:spcBef>
                <a:spcPts val="0"/>
              </a:spcBef>
              <a:buSzPct val="100000"/>
              <a:defRPr sz="3800"/>
            </a:lvl4pPr>
            <a:lvl5pPr lvl="4" algn="ctr" rtl="0">
              <a:spcBef>
                <a:spcPts val="0"/>
              </a:spcBef>
              <a:buSzPct val="100000"/>
              <a:defRPr sz="3800"/>
            </a:lvl5pPr>
            <a:lvl6pPr lvl="5" algn="ctr" rtl="0">
              <a:spcBef>
                <a:spcPts val="0"/>
              </a:spcBef>
              <a:buSzPct val="100000"/>
              <a:defRPr sz="3800"/>
            </a:lvl6pPr>
            <a:lvl7pPr lvl="6" algn="ctr" rtl="0">
              <a:spcBef>
                <a:spcPts val="0"/>
              </a:spcBef>
              <a:buSzPct val="100000"/>
              <a:defRPr sz="3800"/>
            </a:lvl7pPr>
            <a:lvl8pPr lvl="7" algn="ctr" rtl="0">
              <a:spcBef>
                <a:spcPts val="0"/>
              </a:spcBef>
              <a:buSzPct val="100000"/>
              <a:defRPr sz="3800"/>
            </a:lvl8pPr>
            <a:lvl9pPr lvl="8" algn="ctr" rtl="0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200"/>
            </a:lvl1pPr>
            <a:lvl2pPr lvl="1" algn="ctr" rtl="0">
              <a:spcBef>
                <a:spcPts val="0"/>
              </a:spcBef>
              <a:buSzPct val="100000"/>
              <a:defRPr sz="3200"/>
            </a:lvl2pPr>
            <a:lvl3pPr lvl="2" algn="ctr" rtl="0">
              <a:spcBef>
                <a:spcPts val="0"/>
              </a:spcBef>
              <a:buSzPct val="100000"/>
              <a:defRPr sz="3200"/>
            </a:lvl3pPr>
            <a:lvl4pPr lvl="3" algn="ctr" rtl="0">
              <a:spcBef>
                <a:spcPts val="0"/>
              </a:spcBef>
              <a:buSzPct val="100000"/>
              <a:defRPr sz="3200"/>
            </a:lvl4pPr>
            <a:lvl5pPr lvl="4" algn="ctr" rtl="0">
              <a:spcBef>
                <a:spcPts val="0"/>
              </a:spcBef>
              <a:buSzPct val="100000"/>
              <a:defRPr sz="3200"/>
            </a:lvl5pPr>
            <a:lvl6pPr lvl="5" algn="ctr" rtl="0">
              <a:spcBef>
                <a:spcPts val="0"/>
              </a:spcBef>
              <a:buSzPct val="100000"/>
              <a:defRPr sz="3200"/>
            </a:lvl6pPr>
            <a:lvl7pPr lvl="6" algn="ctr" rtl="0">
              <a:spcBef>
                <a:spcPts val="0"/>
              </a:spcBef>
              <a:buSzPct val="100000"/>
              <a:defRPr sz="3200"/>
            </a:lvl7pPr>
            <a:lvl8pPr lvl="7" algn="ctr" rtl="0">
              <a:spcBef>
                <a:spcPts val="0"/>
              </a:spcBef>
              <a:buSzPct val="100000"/>
              <a:defRPr sz="3200"/>
            </a:lvl8pPr>
            <a:lvl9pPr lvl="8" algn="ctr" rtl="0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l="37020" t="19088" r="35896" b="58237"/>
          <a:stretch/>
        </p:blipFill>
        <p:spPr>
          <a:xfrm>
            <a:off x="2070275" y="1283375"/>
            <a:ext cx="5003449" cy="23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416350" y="1378875"/>
            <a:ext cx="3158700" cy="232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email sent to the Home Depot employee regarding negative feedbacks: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B45F0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B45F06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 a link to the post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B45F06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of the post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B45F06"/>
              </a:buClr>
              <a:buSzPct val="100000"/>
              <a:buFont typeface="Helvetica Neue"/>
              <a:buChar char="●"/>
            </a:pPr>
            <a:r>
              <a:rPr lang="en" sz="18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information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3669650" y="207600"/>
            <a:ext cx="5158799" cy="46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340900" y="190500"/>
            <a:ext cx="6898200" cy="70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Mailer</a:t>
            </a:r>
            <a:r>
              <a:rPr lang="en" sz="28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module for node.js apps that allows email sending</a:t>
            </a:r>
          </a:p>
        </p:txBody>
      </p:sp>
      <p:pic>
        <p:nvPicPr>
          <p:cNvPr id="196" name="Shape 196" descr="nodemailerusage.jpeg"/>
          <p:cNvPicPr preferRelativeResize="0"/>
          <p:nvPr/>
        </p:nvPicPr>
        <p:blipFill rotWithShape="1">
          <a:blip r:embed="rId3">
            <a:alphaModFix/>
          </a:blip>
          <a:srcRect l="5383"/>
          <a:stretch/>
        </p:blipFill>
        <p:spPr>
          <a:xfrm>
            <a:off x="1205047" y="894599"/>
            <a:ext cx="6733904" cy="3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199225" y="194675"/>
            <a:ext cx="84696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 of Orange Bot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21625" y="1052775"/>
            <a:ext cx="7703100" cy="357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Narrows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down the amount of tweets needed to be checked (time efficient)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Allows for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better interaction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with customers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Provides a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better response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Provides assistance to unsatisfied customers by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directing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them to an employee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Allows Home Depot to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monitor customer service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responds to their customer needs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Enables Home Depot to 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notify management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at specific store locations to improve customer service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Cost Efficient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Font typeface="Helvetica Neue"/>
              <a:buChar char="●"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Saves money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on labor costs, using an AI compared to paying workers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</a:t>
            </a:r>
            <a:r>
              <a:rPr lang="en">
                <a:solidFill>
                  <a:srgbClr val="B45F06"/>
                </a:solidFill>
              </a:rPr>
              <a:t>	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Twitter API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IBM Watson Tone Analyzer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Nodemailer API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Twitter account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Font typeface="Helvetica Neue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Two email accounts (one for the bot, one for the Home Depot attendant)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22150" y="832175"/>
            <a:ext cx="7502700" cy="3606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</a:t>
            </a:r>
            <a:r>
              <a:rPr lang="en" sz="1600" b="1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bot that monitors Twitter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negative/positive Home Depot experiences, we used Twitter API to</a:t>
            </a:r>
            <a:r>
              <a:rPr lang="en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 and get tweets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related to Home Depot.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we implemented the IBM Watson Tone Analyzer to </a:t>
            </a:r>
            <a:r>
              <a:rPr lang="en" sz="14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whether the tweet had a negative or positive feedback and then used the nodemailer API to send a report to a Home Depot attendant so they can contact the customer.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22150" y="832175"/>
            <a:ext cx="7502700" cy="3606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“twit,” a Twitter API client for node.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allowed us to get specific tweets related to Home Depot and reply based on its positive or negative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856475" y="2521575"/>
            <a:ext cx="8733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pic>
        <p:nvPicPr>
          <p:cNvPr id="144" name="Shape 144" descr="ibm1.jpeg"/>
          <p:cNvPicPr preferRelativeResize="0"/>
          <p:nvPr/>
        </p:nvPicPr>
        <p:blipFill rotWithShape="1">
          <a:blip r:embed="rId3">
            <a:alphaModFix/>
          </a:blip>
          <a:srcRect l="348" r="2846"/>
          <a:stretch/>
        </p:blipFill>
        <p:spPr>
          <a:xfrm>
            <a:off x="505050" y="1273200"/>
            <a:ext cx="8057426" cy="34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11075" y="381000"/>
            <a:ext cx="8606400" cy="89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By analyzing the emotions/tones in customers’ tweets,</a:t>
            </a:r>
            <a:r>
              <a:rPr lang="en" sz="12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b="1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predict whether the customer was satisfied with their service or not</a:t>
            </a:r>
            <a:r>
              <a:rPr lang="en" sz="1200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and respond to their needs appropriately.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 descr="ibm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56825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885450" y="711875"/>
            <a:ext cx="3000000" cy="21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>
                <a:latin typeface="Helvetica Neue"/>
                <a:ea typeface="Helvetica Neue"/>
                <a:cs typeface="Helvetica Neue"/>
                <a:sym typeface="Helvetica Neue"/>
              </a:rPr>
              <a:t>IBM Watson Tone Analyzer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This service uses linguistic analysis to </a:t>
            </a:r>
            <a:r>
              <a:rPr lang="en" sz="1500" b="1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 and interpret</a:t>
            </a:r>
            <a:r>
              <a:rPr lang="en" sz="1200">
                <a:solidFill>
                  <a:srgbClr val="FF9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emotions, social tendencies, and language style cues found in text.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Tones detected within the General Purpose Endpoint include: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795200" y="2907575"/>
            <a:ext cx="1704600" cy="20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Joy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Fear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Sadness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Anger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Analytical 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Confident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Tentative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7058525" y="2907450"/>
            <a:ext cx="2025300" cy="204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Openness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Conscientiousness 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Extraversion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Agreeableness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Emotional Range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 descr="ibm2.jpeg"/>
          <p:cNvPicPr preferRelativeResize="0"/>
          <p:nvPr/>
        </p:nvPicPr>
        <p:blipFill rotWithShape="1">
          <a:blip r:embed="rId3">
            <a:alphaModFix/>
          </a:blip>
          <a:srcRect l="1209" r="4326" b="19100"/>
          <a:stretch/>
        </p:blipFill>
        <p:spPr>
          <a:xfrm>
            <a:off x="621637" y="491287"/>
            <a:ext cx="7900724" cy="416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69650" y="2135600"/>
            <a:ext cx="4481400" cy="53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 Feedback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l="1812" r="1755"/>
          <a:stretch/>
        </p:blipFill>
        <p:spPr>
          <a:xfrm>
            <a:off x="4007950" y="230174"/>
            <a:ext cx="4554550" cy="46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716100" y="2501525"/>
            <a:ext cx="873300" cy="40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99225" y="194675"/>
            <a:ext cx="84696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 Responding to Positive Feedback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45014" r="32691" b="47008"/>
          <a:stretch/>
        </p:blipFill>
        <p:spPr>
          <a:xfrm>
            <a:off x="389162" y="1208700"/>
            <a:ext cx="8365687" cy="55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27" y="2812475"/>
            <a:ext cx="4246000" cy="16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1440425" y="1484700"/>
            <a:ext cx="1090500" cy="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4" name="Shape 174"/>
          <p:cNvCxnSpPr/>
          <p:nvPr/>
        </p:nvCxnSpPr>
        <p:spPr>
          <a:xfrm>
            <a:off x="3714750" y="1492900"/>
            <a:ext cx="460800" cy="5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 txBox="1"/>
          <p:nvPr/>
        </p:nvSpPr>
        <p:spPr>
          <a:xfrm>
            <a:off x="389075" y="2221425"/>
            <a:ext cx="8365800" cy="6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Threshold when determining whether or not it's a positive or negative feedback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09550" y="215350"/>
            <a:ext cx="87279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B45F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 Responding to Negative Feedback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B45F06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98050" y="3205250"/>
            <a:ext cx="4675200" cy="40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Sending an email to an Home Depot employee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522262"/>
            <a:ext cx="6198901" cy="14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0" y="3679524"/>
            <a:ext cx="6267449" cy="6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98050" y="1118150"/>
            <a:ext cx="4675200" cy="40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Negative feedback about Home Depot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</vt:lpstr>
      <vt:lpstr>Calibri</vt:lpstr>
      <vt:lpstr>Arial</vt:lpstr>
      <vt:lpstr>Helvetica Neue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Feedback</vt:lpstr>
      <vt:lpstr>Bot Responding to Positive Feedback</vt:lpstr>
      <vt:lpstr>Bot Responding to Negative Feedback </vt:lpstr>
      <vt:lpstr>Example email sent to the Home Depot employee regarding negative feedbacks:  Includes a link to the post Text of the post User information</vt:lpstr>
      <vt:lpstr>PowerPoint Presentation</vt:lpstr>
      <vt:lpstr>Benefits of Orange Bot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Xiao</cp:lastModifiedBy>
  <cp:revision>1</cp:revision>
  <dcterms:modified xsi:type="dcterms:W3CDTF">2017-09-17T21:01:46Z</dcterms:modified>
</cp:coreProperties>
</file>