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331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8FC2-1ABA-01FF-DDA4-5540BBA18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F1978-40FC-4C3B-A59B-47401BEB7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35064-ECFE-F9B4-6D74-74287EA9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A33-23ED-42AD-842C-683C88800475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25BB-BAD3-ADC4-0815-1EDE4857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2D98B-AC1E-8411-2D0E-DEE92313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5D56-0FB4-48BF-8143-2C276583F6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32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8293-B837-83AA-5A57-D12C763B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41229-31BC-BF5E-FDAF-05AFDFDC9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E76A-68AD-234D-5C4E-3064B0B9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A33-23ED-42AD-842C-683C88800475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A9D81-6DEF-2CBC-65E9-874B2248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E3B8D-FC8A-7E74-B64E-A00F2058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5D56-0FB4-48BF-8143-2C276583F6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16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6EAC6-9277-C9D7-8109-F22540150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8A2DD-38B3-13A9-56A1-6447C0DCA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85264-96BC-5C22-E3B1-647449CA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A33-23ED-42AD-842C-683C88800475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00677-9DD1-7C18-A3D4-37794B31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383B9-2429-FD9E-1967-128ABA5F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5D56-0FB4-48BF-8143-2C276583F6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87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4A22-5AA2-F99E-9C48-E179B980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3DDBD-B2E0-C8D5-513E-9D6F55FD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A2B20-97DB-96EC-F16D-F4EF41B2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A33-23ED-42AD-842C-683C88800475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A7552-08DC-CB85-50B1-A30DCE55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1118B-E3A3-9FC3-BA91-55EDC8E3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5D56-0FB4-48BF-8143-2C276583F6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8378-2FD4-C72F-C06B-E26AF11F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7D104-F3F8-52C4-5355-8A19CAA2E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DC38-A567-8E74-E8E5-3602452E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A33-23ED-42AD-842C-683C88800475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2A4BF-FD3F-2B02-6440-0F03B506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32B97-55D3-5297-55EC-9B1469DA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5D56-0FB4-48BF-8143-2C276583F6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18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073A-4096-2F37-B5C0-4848300B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D4CB-CD6C-BF7F-FBF8-C44FD89E5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7B520-4E76-93B9-516F-BE25D92AD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81EFD-E5D2-DF86-A36F-AD21AF5D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A33-23ED-42AD-842C-683C88800475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9BEFB-1C5E-DEBC-3038-3C972F6A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E9C4E-2AD9-63FB-4C25-A30EBE9D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5D56-0FB4-48BF-8143-2C276583F6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8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EFA9-726A-D710-E5CD-F5AA8C42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3B94-00BF-B34F-7CD1-045176FC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D21D5-C49A-FE23-FF8D-6C8099CDC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C0DA0-32CB-8D35-680A-5D60F29C1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974C2-0800-3204-F716-C6465D99B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6B53B-9CC7-8666-F426-C90E262B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A33-23ED-42AD-842C-683C88800475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0D697-8EC5-E17F-E549-3F822EE9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94325-17D9-7B5E-476F-6F65414F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5D56-0FB4-48BF-8143-2C276583F6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18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E864-820A-129C-2B4E-2C4B24C1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1D627-578A-E60F-8A72-C1247A85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A33-23ED-42AD-842C-683C88800475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2A756-5F7C-26D4-D5EC-A41B459C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57E6D-E03B-6186-1BC3-C29DD948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5D56-0FB4-48BF-8143-2C276583F6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40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C380C-A384-CF35-2828-C3A521C0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A33-23ED-42AD-842C-683C88800475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68E17-75DC-3878-2659-CD8D296D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E95BF-F20B-D3D2-6410-180AC0D9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5D56-0FB4-48BF-8143-2C276583F6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02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3F2B-CA47-9E34-5476-DC0F0E29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A258-24CF-7B77-E7B3-BD8626223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837DA-206A-6296-7647-C6D8E4A11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3DA10-0745-049C-FFC5-03AC22E0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A33-23ED-42AD-842C-683C88800475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C3A50-F425-0926-EA6C-A7B33482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25702-A0D6-EAAF-E905-6BF088A9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5D56-0FB4-48BF-8143-2C276583F6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70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6B0D-E5EA-F89B-2DB6-1BA646A3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5F41C-C7AA-B774-956C-748A3B93E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4C723-71F0-88F5-3EA7-085DE5E25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60520-C02D-8123-0D41-9D49E2F6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A33-23ED-42AD-842C-683C88800475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FCA4A-5515-F5FB-C40E-86806AD4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FD6A-9EE4-9106-DBFC-0B103FDA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5D56-0FB4-48BF-8143-2C276583F6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28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5ED7D-3311-2B4E-FCFA-198D9194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66152-225F-ACD2-64A0-811F98C23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C56CF-02A9-1A05-C3D8-FDD3B3A3E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036A33-23ED-42AD-842C-683C88800475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31C5F-D925-321B-AD7A-124C27770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202DB-9FB3-51FA-DFAA-0F9E4C7F1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95D56-0FB4-48BF-8143-2C276583F6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74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9052-6201-FFD2-6FEB-87FC72013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chemeClr val="bg1"/>
                </a:solidFill>
              </a:rPr>
              <a:t>Quantum Bank Heist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C22DF-56C8-1E65-9F9C-18409743D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chemeClr val="bg1"/>
                </a:solidFill>
              </a:rPr>
              <a:t>Kyle and victoria 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80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D1A46-3585-8088-026D-7CE2479E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PHASE 1: Breaking into the Vault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CDDEC5-4AE3-78A6-C657-763B9EE81F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62722" y="537882"/>
            <a:ext cx="3867119" cy="60915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914400" marR="0" lvl="2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1200" b="1" u="sng" dirty="0"/>
              <a:t>Plan for the Challenge</a:t>
            </a:r>
          </a:p>
          <a:p>
            <a:pPr marL="685800" marR="0" lvl="2" indent="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1200" b="1" dirty="0"/>
          </a:p>
          <a:p>
            <a:pPr marL="914400" marR="0" lvl="2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1200" b="1" dirty="0"/>
              <a:t>Plan Graph Representation:</a:t>
            </a:r>
          </a:p>
          <a:p>
            <a:pPr marL="914400" marR="0" lvl="2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1200" b="1" dirty="0"/>
              <a:t>Model the bank's security system as a directed graph where:</a:t>
            </a:r>
          </a:p>
          <a:p>
            <a:pPr marL="914400" marR="0" lvl="2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1200" b="1" dirty="0"/>
              <a:t>Nodes = Checkpoints (e.g., entrance, biometric scanners, laser grids, vault).</a:t>
            </a:r>
          </a:p>
          <a:p>
            <a:pPr marL="914400" marR="0" lvl="2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1200" b="1" dirty="0"/>
              <a:t>Edges = Risk-weighted paths with temporal constraints.</a:t>
            </a:r>
          </a:p>
          <a:p>
            <a:pPr marL="914400" marR="0" lvl="2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1200" b="1" dirty="0"/>
              <a:t>Dynamic Weight Assignment:</a:t>
            </a:r>
          </a:p>
          <a:p>
            <a:pPr marL="914400" marR="0" lvl="2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1200" b="1" dirty="0"/>
              <a:t>Use Python’s </a:t>
            </a:r>
            <a:r>
              <a:rPr lang="en-US" altLang="en-US" sz="1200" b="1" dirty="0" err="1"/>
              <a:t>NetworkX</a:t>
            </a:r>
            <a:r>
              <a:rPr lang="en-US" altLang="en-US" sz="1200" b="1" dirty="0"/>
              <a:t> to assign dynamic weights based on:</a:t>
            </a:r>
          </a:p>
          <a:p>
            <a:pPr marL="914400" marR="0" lvl="2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1200" b="1" dirty="0"/>
              <a:t>Time-dependent security levels (e.g., fewer patrols at night).</a:t>
            </a:r>
          </a:p>
          <a:p>
            <a:pPr marL="914400" marR="0" lvl="2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1200" b="1" dirty="0"/>
              <a:t>Required equipment (e.g., infrared goggles for lasers).    </a:t>
            </a:r>
          </a:p>
          <a:p>
            <a:pPr marL="914400" marR="0" lvl="2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altLang="en-US" sz="1200" b="1" dirty="0"/>
          </a:p>
          <a:p>
            <a:pPr marL="914400" marR="0" lvl="2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1200" b="1" dirty="0"/>
              <a:t>2. QUBO Formulation &amp; Quantum Optimization</a:t>
            </a:r>
          </a:p>
          <a:p>
            <a:pPr marL="914400" marR="0" lvl="2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1200" b="1" dirty="0"/>
              <a:t>Quadratic Unconstrained Binary Optimization (QUBO) encoding:</a:t>
            </a:r>
          </a:p>
          <a:p>
            <a:pPr marL="914400" marR="0" lvl="2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altLang="en-US" sz="1200" b="1" dirty="0"/>
          </a:p>
          <a:p>
            <a:pPr marL="914400" marR="0" lvl="2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1200" b="1" dirty="0"/>
              <a:t>Path selection → binary variables.</a:t>
            </a:r>
          </a:p>
          <a:p>
            <a:pPr marL="914400" marR="0" lvl="2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1200" b="1" dirty="0"/>
              <a:t>Edge risks → quadratic coefficients.</a:t>
            </a:r>
          </a:p>
          <a:p>
            <a:pPr marL="914400" marR="0" lvl="2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1200" b="1" dirty="0"/>
              <a:t>Constraints enforce valid path continuity.</a:t>
            </a:r>
          </a:p>
          <a:p>
            <a:pPr marL="914400" marR="0" lvl="2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altLang="en-US" sz="1200" b="1" dirty="0"/>
          </a:p>
          <a:p>
            <a:pPr marL="914400" marR="0" lvl="2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effectLst/>
            </a:endParaRPr>
          </a:p>
          <a:p>
            <a:pPr marL="914400" marR="0" lvl="2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8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A95665-1264-E3E4-3A7D-B0506DAC3163}"/>
              </a:ext>
            </a:extLst>
          </p:cNvPr>
          <p:cNvSpPr txBox="1"/>
          <p:nvPr/>
        </p:nvSpPr>
        <p:spPr>
          <a:xfrm>
            <a:off x="7685122" y="389965"/>
            <a:ext cx="4255864" cy="4363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914400" marR="0"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/>
              <a:t>QAOA (Quantum Approximate Optimization Algorithm) implementation (</a:t>
            </a:r>
            <a:r>
              <a:rPr lang="en-US" altLang="en-US" sz="1200" b="1" dirty="0" err="1"/>
              <a:t>Qiskit</a:t>
            </a:r>
            <a:r>
              <a:rPr lang="en-US" altLang="en-US" sz="1200" b="1" dirty="0"/>
              <a:t>):</a:t>
            </a:r>
          </a:p>
          <a:p>
            <a:pPr marL="914400" marR="0"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/>
              <a:t>Custom mixer Hamiltonian to bias low-risk paths.</a:t>
            </a:r>
          </a:p>
          <a:p>
            <a:pPr marL="914400" marR="0"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/>
              <a:t>2-3 QAOA layers for NISQ device feasibility.</a:t>
            </a:r>
          </a:p>
          <a:p>
            <a:pPr marL="914400" marR="0"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/>
              <a:t>Parameter optimization for stealth maximization.</a:t>
            </a:r>
          </a:p>
          <a:p>
            <a:pPr marL="914400" marR="0"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200" b="1" dirty="0"/>
          </a:p>
          <a:p>
            <a:pPr marL="914400" marR="0"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/>
              <a:t>3. Classical-Quantum Hybrid Validation</a:t>
            </a:r>
          </a:p>
          <a:p>
            <a:pPr marL="914400" marR="0"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/>
              <a:t>Benchmarking:</a:t>
            </a:r>
          </a:p>
          <a:p>
            <a:pPr marL="914400" marR="0"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/>
              <a:t>Dijkstra’s algorithm (classical baseline).</a:t>
            </a:r>
          </a:p>
          <a:p>
            <a:pPr marL="914400" marR="0"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/>
              <a:t>Detection probability (target: &lt;10%).</a:t>
            </a:r>
          </a:p>
          <a:p>
            <a:pPr marL="914400" marR="0"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/>
              <a:t>Runtime comparison on IBM Nairobi (7-qubit).</a:t>
            </a:r>
          </a:p>
          <a:p>
            <a:pPr marL="914400" marR="0"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/>
              <a:t>Noise Resilience Testing:</a:t>
            </a:r>
          </a:p>
          <a:p>
            <a:pPr marL="914400" marR="0"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/>
              <a:t>Artificial noise injection to simulate adaptive AI countermeasures.</a:t>
            </a:r>
          </a:p>
          <a:p>
            <a:pPr marL="914400" marR="0"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200" b="1" dirty="0"/>
          </a:p>
          <a:p>
            <a:pPr marL="914400" marR="0"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/>
              <a:t>4. Adaptive Security Integration</a:t>
            </a:r>
          </a:p>
          <a:p>
            <a:pPr marL="914400" marR="0"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/>
              <a:t>Real-time weight updates via </a:t>
            </a:r>
            <a:r>
              <a:rPr lang="en-US" altLang="en-US" sz="1200" b="1" dirty="0" err="1"/>
              <a:t>security_monitor</a:t>
            </a:r>
            <a:r>
              <a:rPr lang="en-US" altLang="en-US" sz="1200" b="1" dirty="0"/>
              <a:t>():</a:t>
            </a:r>
          </a:p>
          <a:p>
            <a:pPr marL="914400" marR="0"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/>
              <a:t>Adjusts graph weights in response to live security changes (e.g., guard rotations).</a:t>
            </a:r>
          </a:p>
          <a:p>
            <a:pPr marL="914400" marR="0"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200" b="1" dirty="0"/>
          </a:p>
          <a:p>
            <a:pPr marL="914400" marR="0"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/>
              <a:t>Output:</a:t>
            </a:r>
          </a:p>
          <a:p>
            <a:pPr marL="914400" marR="0"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/>
              <a:t>Optimal path sequence (e.g., Entrance → Air Duct → Vault).</a:t>
            </a:r>
          </a:p>
          <a:p>
            <a:pPr marL="914400" marR="0" lvl="2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b="1" dirty="0"/>
              <a:t>Time-stratified risk profiles (probability of evasion).</a:t>
            </a:r>
          </a:p>
        </p:txBody>
      </p:sp>
    </p:spTree>
    <p:extLst>
      <p:ext uri="{BB962C8B-B14F-4D97-AF65-F5344CB8AC3E}">
        <p14:creationId xmlns:p14="http://schemas.microsoft.com/office/powerpoint/2010/main" val="198562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A264-F949-80CA-EA90-B1886094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4CA1-669B-8A63-E484-8B867F18F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5642" cy="587966"/>
          </a:xfrm>
        </p:spPr>
        <p:txBody>
          <a:bodyPr/>
          <a:lstStyle/>
          <a:p>
            <a:r>
              <a:rPr lang="en-GB" dirty="0"/>
              <a:t>Risk level on arcs: 1-low, 5-high</a:t>
            </a:r>
          </a:p>
        </p:txBody>
      </p:sp>
      <p:pic>
        <p:nvPicPr>
          <p:cNvPr id="7" name="Picture 6" descr="A drawing of a diagram&#10;&#10;AI-generated content may be incorrect.">
            <a:extLst>
              <a:ext uri="{FF2B5EF4-FFF2-40B4-BE49-F238E27FC236}">
                <a16:creationId xmlns:a16="http://schemas.microsoft.com/office/drawing/2014/main" id="{11471601-F7AF-8C11-2337-8E2EC07E7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84" y="2753390"/>
            <a:ext cx="4263164" cy="3197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387A95-4AE3-E13B-B5CE-250A42940641}"/>
              </a:ext>
            </a:extLst>
          </p:cNvPr>
          <p:cNvSpPr txBox="1"/>
          <p:nvPr/>
        </p:nvSpPr>
        <p:spPr>
          <a:xfrm>
            <a:off x="2551815" y="6290562"/>
            <a:ext cx="402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Initial Design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32431-C417-22C3-DE85-E5094866D2B5}"/>
              </a:ext>
            </a:extLst>
          </p:cNvPr>
          <p:cNvSpPr txBox="1"/>
          <p:nvPr/>
        </p:nvSpPr>
        <p:spPr>
          <a:xfrm>
            <a:off x="7530353" y="6172200"/>
            <a:ext cx="33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Coded Product (same graph just orientated slightly differently)</a:t>
            </a:r>
          </a:p>
        </p:txBody>
      </p:sp>
      <p:pic>
        <p:nvPicPr>
          <p:cNvPr id="12" name="Picture 11" descr="A diagram of a diagram&#10;&#10;AI-generated content may be incorrect.">
            <a:extLst>
              <a:ext uri="{FF2B5EF4-FFF2-40B4-BE49-F238E27FC236}">
                <a16:creationId xmlns:a16="http://schemas.microsoft.com/office/drawing/2014/main" id="{ACE6E3CC-84E3-BC5B-7893-F110E9C2F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406" y="2232212"/>
            <a:ext cx="6443440" cy="333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1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530373E5-63F7-0C13-E09E-F24CDC202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2388"/>
            <a:ext cx="12021671" cy="598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283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Quantum Bank Heist</vt:lpstr>
      <vt:lpstr>PHASE 1: Breaking into the Vault</vt:lpstr>
      <vt:lpstr>Graph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Victoria Williams 2024 (N1351645)</dc:creator>
  <cp:lastModifiedBy>Victoria Williams 2024 (N1351645)</cp:lastModifiedBy>
  <cp:revision>1</cp:revision>
  <dcterms:created xsi:type="dcterms:W3CDTF">2025-03-29T15:44:00Z</dcterms:created>
  <dcterms:modified xsi:type="dcterms:W3CDTF">2025-03-29T16:53:35Z</dcterms:modified>
</cp:coreProperties>
</file>