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9342" y="1465623"/>
            <a:ext cx="10572000" cy="2971051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apstone Project – The Battle of Neighborhoods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Finding a better place to open a Chinese restaurant in New York </a:t>
            </a:r>
            <a:r>
              <a:rPr lang="en-US" b="1" dirty="0" smtClean="0">
                <a:solidFill>
                  <a:srgbClr val="FFFF00"/>
                </a:solidFill>
              </a:rPr>
              <a:t>City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424" y="624147"/>
            <a:ext cx="10554574" cy="3636511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7030A0"/>
                </a:solidFill>
              </a:rPr>
              <a:t>Cluster 2</a:t>
            </a:r>
            <a:endParaRPr lang="en-US" b="1" i="1" u="sng" dirty="0">
              <a:solidFill>
                <a:srgbClr val="7030A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35" y="2020459"/>
            <a:ext cx="8323305" cy="48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424" y="591195"/>
            <a:ext cx="10554574" cy="3636511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00B0F0"/>
                </a:solidFill>
              </a:rPr>
              <a:t>Cluster 3</a:t>
            </a:r>
            <a:endParaRPr lang="en-US" b="1" i="1" u="sng" dirty="0">
              <a:solidFill>
                <a:srgbClr val="00B0F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67" y="2630829"/>
            <a:ext cx="8818348" cy="41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424" y="599433"/>
            <a:ext cx="10554574" cy="3636511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Cluster 4</a:t>
            </a:r>
            <a:endParaRPr lang="en-US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61" y="2114003"/>
            <a:ext cx="8122509" cy="47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1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424" y="517054"/>
            <a:ext cx="10554574" cy="3636511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FFC000"/>
                </a:solidFill>
              </a:rPr>
              <a:t>Cluster 5</a:t>
            </a:r>
            <a:endParaRPr lang="en-US" b="1" i="1" u="sng" dirty="0">
              <a:solidFill>
                <a:srgbClr val="FFC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6" y="3231082"/>
            <a:ext cx="9454076" cy="22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0000" y="698287"/>
            <a:ext cx="10554574" cy="3636511"/>
          </a:xfrm>
        </p:spPr>
        <p:txBody>
          <a:bodyPr/>
          <a:lstStyle/>
          <a:p>
            <a:r>
              <a:rPr lang="en-US" dirty="0" smtClean="0"/>
              <a:t>K-Means </a:t>
            </a:r>
            <a:r>
              <a:rPr lang="en-US" dirty="0"/>
              <a:t>clustering algorithm has been applied to group the similar neighborhoods into clusters together based on the distribution of existing Chinese </a:t>
            </a:r>
            <a:r>
              <a:rPr lang="en-US" dirty="0" smtClean="0"/>
              <a:t>restaurants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61" y="2884802"/>
            <a:ext cx="6639955" cy="39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9999" y="2102186"/>
            <a:ext cx="10863017" cy="3636511"/>
          </a:xfrm>
        </p:spPr>
        <p:txBody>
          <a:bodyPr/>
          <a:lstStyle/>
          <a:p>
            <a:r>
              <a:rPr lang="en-US" dirty="0" smtClean="0"/>
              <a:t>It is more preferable to </a:t>
            </a:r>
            <a:r>
              <a:rPr lang="en-US" dirty="0"/>
              <a:t>open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new Chinese restaurant around northeast area in Manhattan, i.e., the intersection between cluster 1 and cluster 3, or central area, </a:t>
            </a:r>
            <a:r>
              <a:rPr lang="en-US" dirty="0" smtClean="0"/>
              <a:t>i.e</a:t>
            </a:r>
            <a:r>
              <a:rPr lang="en-US" dirty="0"/>
              <a:t>., the intersection between cluster 1 and cluster 4, with lowest competition and risk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analysis could be more robust and convincing by considering some other factors such as transportations, housing prices and demographics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addition, other unsupervised learning methods can be used to solve the problem as density-based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City has attracted a lot of tourists and immigrants every year because of its diversity and activity in business and culture. The international environment has also simultaneously influenced its food culture and cuisines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Chinese cuisine is becoming more and more popular in the United States that Chinese restaurants can be found almost everywhere, </a:t>
            </a:r>
            <a:r>
              <a:rPr lang="en-US" dirty="0" smtClean="0"/>
              <a:t>especially </a:t>
            </a:r>
            <a:r>
              <a:rPr lang="en-US" dirty="0"/>
              <a:t>for the large cities like NYC. Opening a Chinese restaurant could bring a good business opportunity for success, however, cautions are needed to be taken when choosing the restaurant location in order to sustain a long-term success from the high competition.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1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1232" y="2428232"/>
            <a:ext cx="12142573" cy="3636511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New York City Neighborhood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 dataset </a:t>
            </a:r>
            <a:r>
              <a:rPr lang="en-US" dirty="0"/>
              <a:t>that includes all the 5 boroughs and </a:t>
            </a:r>
            <a:r>
              <a:rPr lang="en-US" dirty="0" smtClean="0"/>
              <a:t>neighborhoods </a:t>
            </a:r>
            <a:r>
              <a:rPr lang="en-US" dirty="0"/>
              <a:t>as well as geographical location of each </a:t>
            </a:r>
            <a:r>
              <a:rPr lang="en-US" dirty="0" smtClean="0"/>
              <a:t>neighborhood is downloaded from the IBM server or from the official website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geo.nyu.edu/catalog/nyu_2451_34572</a:t>
            </a:r>
            <a:endParaRPr lang="en-US" u="sng" dirty="0" smtClean="0"/>
          </a:p>
          <a:p>
            <a:endParaRPr lang="en-US" b="1" i="1" u="sng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Foursquare API Data</a:t>
            </a:r>
          </a:p>
          <a:p>
            <a:pPr marL="0" indent="0">
              <a:buNone/>
            </a:pPr>
            <a:r>
              <a:rPr lang="en-US" dirty="0" smtClean="0"/>
              <a:t>Information </a:t>
            </a:r>
            <a:r>
              <a:rPr lang="en-US" dirty="0"/>
              <a:t>about all restaurants around every </a:t>
            </a:r>
            <a:r>
              <a:rPr lang="en-US" dirty="0" smtClean="0"/>
              <a:t>neighborhood </a:t>
            </a:r>
            <a:r>
              <a:rPr lang="en-US" dirty="0"/>
              <a:t>within the radius of 1000 </a:t>
            </a:r>
            <a:r>
              <a:rPr lang="en-US" dirty="0" smtClean="0"/>
              <a:t>meters is collected from Foursquare, including </a:t>
            </a:r>
            <a:r>
              <a:rPr lang="en-US" dirty="0"/>
              <a:t>the specified venue category, the longitude and latitude of the venue</a:t>
            </a:r>
            <a:r>
              <a:rPr lang="en-US" dirty="0" smtClean="0"/>
              <a:t>.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4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8638" y="693010"/>
            <a:ext cx="10554574" cy="363651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cleansing has been carried out on the dataset of NYC neighborhood to extract the necessary information as </a:t>
            </a:r>
            <a:r>
              <a:rPr lang="en-US" dirty="0" smtClean="0"/>
              <a:t>follow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7" y="3217715"/>
            <a:ext cx="6885297" cy="35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4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0000" y="1176081"/>
            <a:ext cx="10554574" cy="363651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Foursquare API is applied to explore the neighborhoods in Manhattan, NYC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Folium and </a:t>
            </a:r>
            <a:r>
              <a:rPr lang="en-US" dirty="0" err="1"/>
              <a:t>Geopy</a:t>
            </a:r>
            <a:r>
              <a:rPr lang="en-US" dirty="0"/>
              <a:t> will be applied to create a map of NYC with marks for each neighborhoods superimposed on top as shown below.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96" y="3340851"/>
            <a:ext cx="5805744" cy="34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4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9999" y="932413"/>
            <a:ext cx="11044249" cy="3636511"/>
          </a:xfrm>
        </p:spPr>
        <p:txBody>
          <a:bodyPr/>
          <a:lstStyle/>
          <a:p>
            <a:r>
              <a:rPr lang="en-US" dirty="0"/>
              <a:t>Data about Chinese cuisine in Manhattan is generated by Foursquare API by providing different Chinese restaurants that are near to a neighborhood within the radius of 1000 </a:t>
            </a:r>
            <a:r>
              <a:rPr lang="en-US" dirty="0" smtClean="0"/>
              <a:t>meters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2" y="3272867"/>
            <a:ext cx="10424034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0000" y="648860"/>
            <a:ext cx="10554574" cy="3636511"/>
          </a:xfrm>
        </p:spPr>
        <p:txBody>
          <a:bodyPr/>
          <a:lstStyle/>
          <a:p>
            <a:r>
              <a:rPr lang="en-US" dirty="0" smtClean="0"/>
              <a:t>The different kinds of Chinese restaurants in Manhattan area is shown as below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83" y="2744161"/>
            <a:ext cx="6617815" cy="39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0000" y="1003087"/>
            <a:ext cx="10554574" cy="3636511"/>
          </a:xfrm>
        </p:spPr>
        <p:txBody>
          <a:bodyPr/>
          <a:lstStyle/>
          <a:p>
            <a:r>
              <a:rPr lang="en-US" dirty="0"/>
              <a:t>One-hot Encoding has been used to find out what are the different kinds of Chinese restaurants present in each neighborhood and then </a:t>
            </a:r>
            <a:r>
              <a:rPr lang="en-US" dirty="0" smtClean="0"/>
              <a:t>calculate </a:t>
            </a:r>
            <a:r>
              <a:rPr lang="en-US" dirty="0"/>
              <a:t>the top 10 Chinese restaurants based on the similarities.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2" y="3352800"/>
            <a:ext cx="9572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0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0000" y="854806"/>
            <a:ext cx="11472616" cy="3636511"/>
          </a:xfrm>
        </p:spPr>
        <p:txBody>
          <a:bodyPr/>
          <a:lstStyle/>
          <a:p>
            <a:r>
              <a:rPr lang="en-US" dirty="0"/>
              <a:t>The dataset has been clustered into 5 groups using K-Means clustering method, in which each member </a:t>
            </a:r>
            <a:r>
              <a:rPr lang="en-US" dirty="0" smtClean="0"/>
              <a:t>belongs </a:t>
            </a:r>
            <a:r>
              <a:rPr lang="en-US" dirty="0"/>
              <a:t>to the cluster with the nearest mean. Each cluster has been expanded as </a:t>
            </a:r>
            <a:r>
              <a:rPr lang="en-US" dirty="0" smtClean="0"/>
              <a:t>follow</a:t>
            </a:r>
          </a:p>
          <a:p>
            <a:r>
              <a:rPr lang="en-US" b="1" i="1" u="sng" dirty="0" smtClean="0">
                <a:solidFill>
                  <a:srgbClr val="FF0000"/>
                </a:solidFill>
              </a:rPr>
              <a:t>Cluster 1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57" y="3155092"/>
            <a:ext cx="7589741" cy="36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24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497</Words>
  <Application>Microsoft Office PowerPoint</Application>
  <PresentationFormat>Breitbild</PresentationFormat>
  <Paragraphs>43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宋体</vt:lpstr>
      <vt:lpstr>Century Gothic</vt:lpstr>
      <vt:lpstr>Wingdings 2</vt:lpstr>
      <vt:lpstr>Zitierfähig</vt:lpstr>
      <vt:lpstr>Capstone Project – The Battle of Neighborhoods</vt:lpstr>
      <vt:lpstr>Business Problem</vt:lpstr>
      <vt:lpstr>Data Selection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The Battle of Neighborhoods</dc:title>
  <dc:creator>Microsoft-Konto</dc:creator>
  <cp:lastModifiedBy>Microsoft-Konto</cp:lastModifiedBy>
  <cp:revision>6</cp:revision>
  <dcterms:created xsi:type="dcterms:W3CDTF">2021-03-14T15:27:42Z</dcterms:created>
  <dcterms:modified xsi:type="dcterms:W3CDTF">2021-03-14T16:15:53Z</dcterms:modified>
</cp:coreProperties>
</file>