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7FC3"/>
    <a:srgbClr val="5A504A"/>
    <a:srgbClr val="E18D5E"/>
    <a:srgbClr val="463F3A"/>
    <a:srgbClr val="92837A"/>
    <a:srgbClr val="F0EC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94335" autoAdjust="0"/>
  </p:normalViewPr>
  <p:slideViewPr>
    <p:cSldViewPr snapToGrid="0">
      <p:cViewPr varScale="1">
        <p:scale>
          <a:sx n="68" d="100"/>
          <a:sy n="68" d="100"/>
        </p:scale>
        <p:origin x="536" y="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4327-79F9-454E-B185-139550C4C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7BBF1B-3DA8-408D-9983-EC5696340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FBD12-E0D2-4C8D-A57F-6634CC688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85620-19D2-4DBE-A6FB-AFE6F5A53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8148E-E22D-4D0B-996A-A66EB82C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9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EA48-F8CB-472E-BB87-46649B255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026E8-E794-4412-A641-CF634D756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B0B75-3756-4E9E-B63A-D805CF8D9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B457E-73CE-4F40-8E9D-D6321D52C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B69C1-5226-4D15-BFAE-3B054AF6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61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3180E0-3240-4401-BC8C-0AE7D71EC3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8FE053-88AD-47D5-BFA2-7FEE071E5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5B67F-DF44-40B0-BDF8-76C735911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615B6-1D5D-4173-9A54-8142EB847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18991-0C52-4403-8BDF-07B2227B0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69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BE6D-D591-4049-BA11-B313E3024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D1A6A-1526-4C77-86D0-3018C5C2C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C28C1-7CE7-42E4-A62C-D7C1FD80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14835-778F-4938-AEC2-03DD5EB0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5B146-2B73-427A-B27E-53E73475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0D9FD-B194-4D5D-A411-23125FB3A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74C2D-F697-4613-AD1E-2735735FE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B5FAD-C84E-43D2-958D-91112C922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9F6BC-1530-49E4-864B-D1DC0C58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22D50-6DB9-4108-A860-3DC07B06D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3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C46B-3310-445E-B411-D5F0BC9E8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C3398-ACE7-4DA9-BDD4-7B191EAFF2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7890F-8910-4C8A-B7D5-C85CF2CDF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9533A-1719-4F29-BD38-791B1079F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28C34-8D58-4652-8B33-42FEC7A91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27A66-BE6B-42CF-9CC1-5C2C152A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58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8C269-ED67-419E-A187-DD22F223E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EF893-F272-4B0D-A901-BBCE0E80B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2E919E-E537-415E-B83C-ED9B64C0D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8097C2-F82D-4A56-A828-FC47E7EFDF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2AA9ED-8F8B-48B1-94B1-9279ABA4B9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FB0051-C830-4899-BCF6-F3435538A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CEBF0B-7F3D-46C8-9501-324D76E4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B677BD-4419-4361-A461-CB1184BA6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44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2097B-9156-4EE1-9E93-023FEE1AC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E2CF29-6451-4C37-81DD-AFF35B64D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A9FF9-4F9C-4C82-BA0A-3181FCC22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DDC84-44AD-44AC-94A1-4243EF7D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7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7CD700-3DA7-43B3-8985-012BA9505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5EA4A0-7EBB-40BF-BA77-7668A4B92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D932D-4442-476B-972F-44428AACF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82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F37F1-9EE9-48EF-9D34-41AC13675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915D7-4B1B-4651-99B7-47F6786EA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F0AFDB-C8BA-44BC-B00B-500AA9969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10E6C-DF4E-45E6-A5DF-822B6F95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EB89E-6066-4186-A242-8E6BE8E36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7AE6F-E8C5-4129-851B-080C30B7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82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06E46-B4CF-45C3-89E5-8E4E747F8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9A1ED0-0434-4E79-B7A9-CF1FC06F2D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91593-7E9F-4CEB-82CF-8FE2AB438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365D9-B007-47B8-80FA-F562057C6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B558E-0596-4D1B-89BB-1F3582610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CC791-9ABC-4961-9D28-4347C2427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3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D2527B-E26D-4B55-8D25-4DE5C71C3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39F8A-125D-487B-9671-BD605AF08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FF900-F6AA-496A-9765-D2CD7C3852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8DADD-FAEC-4C43-8F31-16C972EDC55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5C8BB-7882-4BEF-83E6-464AD84391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98A3E-B464-4A2C-88C6-15870618F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7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249D8-0E07-4C71-81B6-5B85777F9B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E18D5E"/>
                </a:solidFill>
                <a:latin typeface="HelveticaNeue" panose="00000400000000000000" pitchFamily="2" charset="0"/>
              </a:rPr>
              <a:t>Using the Linux Servers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549EF-CE40-41DF-B573-24EAFFE75C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92837A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Code Camp Week 2</a:t>
            </a:r>
          </a:p>
        </p:txBody>
      </p:sp>
    </p:spTree>
    <p:extLst>
      <p:ext uri="{BB962C8B-B14F-4D97-AF65-F5344CB8AC3E}">
        <p14:creationId xmlns:p14="http://schemas.microsoft.com/office/powerpoint/2010/main" val="2715188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E2CF8-5305-4804-A685-3EBE2824A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and Running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D92C7-AA3A-4337-9E11-44E3F280A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compile code you use the following command</a:t>
            </a:r>
          </a:p>
          <a:p>
            <a:pPr lvl="1"/>
            <a:r>
              <a:rPr lang="en-US" dirty="0"/>
              <a:t>g++ -o &lt;name of executable&gt; &lt;name of </a:t>
            </a:r>
            <a:r>
              <a:rPr lang="en-US" dirty="0" err="1"/>
              <a:t>cpp</a:t>
            </a:r>
            <a:r>
              <a:rPr lang="en-US" dirty="0"/>
              <a:t> file&gt;</a:t>
            </a:r>
          </a:p>
          <a:p>
            <a:pPr lvl="2"/>
            <a:r>
              <a:rPr lang="en-US" dirty="0" err="1"/>
              <a:t>eg</a:t>
            </a:r>
            <a:r>
              <a:rPr lang="en-US" dirty="0"/>
              <a:t>: g++ -o test test.cpp</a:t>
            </a:r>
          </a:p>
          <a:p>
            <a:r>
              <a:rPr lang="en-US" dirty="0"/>
              <a:t>To run the executable and test your code you use</a:t>
            </a:r>
          </a:p>
          <a:p>
            <a:pPr lvl="1"/>
            <a:r>
              <a:rPr lang="en-US" dirty="0"/>
              <a:t>./&lt;name of executable&gt;</a:t>
            </a:r>
          </a:p>
          <a:p>
            <a:pPr lvl="2"/>
            <a:r>
              <a:rPr lang="en-US" dirty="0" err="1"/>
              <a:t>eg</a:t>
            </a:r>
            <a:r>
              <a:rPr lang="en-US" dirty="0"/>
              <a:t>: ./test</a:t>
            </a:r>
          </a:p>
          <a:p>
            <a:pPr lvl="2"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33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B4D8-763E-4DB9-831D-97656B25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BD744-F911-424F-BBF8-B1BFCF64C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89800" cy="4351338"/>
          </a:xfrm>
        </p:spPr>
        <p:txBody>
          <a:bodyPr/>
          <a:lstStyle/>
          <a:p>
            <a:r>
              <a:rPr lang="en-US" dirty="0"/>
              <a:t>The Linux servers are a bunch of machines that are running the Linux operating system</a:t>
            </a:r>
          </a:p>
          <a:p>
            <a:r>
              <a:rPr lang="en-US" dirty="0"/>
              <a:t>They have software that is useful and necessary for UCLA computer science courses</a:t>
            </a:r>
          </a:p>
          <a:p>
            <a:r>
              <a:rPr lang="en-US" dirty="0">
                <a:solidFill>
                  <a:schemeClr val="accent1"/>
                </a:solidFill>
              </a:rPr>
              <a:t>Professors test student code using these servers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BC5B95-DF29-468F-9F2C-48C04C834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394" y="1825625"/>
            <a:ext cx="3179445" cy="385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506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32796-CB65-4733-911F-F8017DBFF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Software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388F5-B1DE-49D7-A7E4-3D0260F222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4520" y="2162800"/>
            <a:ext cx="5181600" cy="4330075"/>
          </a:xfrm>
        </p:spPr>
        <p:txBody>
          <a:bodyPr/>
          <a:lstStyle/>
          <a:p>
            <a:r>
              <a:rPr lang="en-US" dirty="0">
                <a:solidFill>
                  <a:srgbClr val="5A504A"/>
                </a:solidFill>
              </a:rPr>
              <a:t>Cisco AnyConnect</a:t>
            </a:r>
          </a:p>
          <a:p>
            <a:pPr lvl="1"/>
            <a:r>
              <a:rPr lang="en-US" dirty="0">
                <a:solidFill>
                  <a:srgbClr val="5A504A"/>
                </a:solidFill>
              </a:rPr>
              <a:t>Used as VPN</a:t>
            </a:r>
          </a:p>
          <a:p>
            <a:r>
              <a:rPr lang="en-US" dirty="0">
                <a:solidFill>
                  <a:srgbClr val="5A504A"/>
                </a:solidFill>
              </a:rPr>
              <a:t>Need to download Putty</a:t>
            </a:r>
          </a:p>
          <a:p>
            <a:pPr lvl="1"/>
            <a:r>
              <a:rPr lang="en-US" dirty="0">
                <a:solidFill>
                  <a:srgbClr val="5A504A"/>
                </a:solidFill>
              </a:rPr>
              <a:t>Used to login to the server</a:t>
            </a:r>
          </a:p>
          <a:p>
            <a:r>
              <a:rPr lang="en-US" dirty="0">
                <a:solidFill>
                  <a:srgbClr val="5A504A"/>
                </a:solidFill>
              </a:rPr>
              <a:t>Optional download: WinSCP</a:t>
            </a:r>
          </a:p>
          <a:p>
            <a:pPr lvl="1"/>
            <a:r>
              <a:rPr lang="en-US" dirty="0">
                <a:solidFill>
                  <a:srgbClr val="5A504A"/>
                </a:solidFill>
              </a:rPr>
              <a:t>Used to transfer files to/from the server</a:t>
            </a:r>
          </a:p>
          <a:p>
            <a:pPr lvl="1"/>
            <a:endParaRPr lang="en-US" dirty="0">
              <a:solidFill>
                <a:srgbClr val="5A504A"/>
              </a:solidFill>
            </a:endParaRPr>
          </a:p>
          <a:p>
            <a:endParaRPr lang="en-US" dirty="0">
              <a:solidFill>
                <a:srgbClr val="5A504A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336182-C2F5-4EFB-A8D5-196B613D8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2162800"/>
            <a:ext cx="5181600" cy="4014162"/>
          </a:xfrm>
        </p:spPr>
        <p:txBody>
          <a:bodyPr/>
          <a:lstStyle/>
          <a:p>
            <a:r>
              <a:rPr lang="en-US" dirty="0">
                <a:solidFill>
                  <a:srgbClr val="5A504A"/>
                </a:solidFill>
              </a:rPr>
              <a:t>Use the Terminal app to login to the server</a:t>
            </a:r>
          </a:p>
          <a:p>
            <a:r>
              <a:rPr lang="en-US" dirty="0">
                <a:solidFill>
                  <a:srgbClr val="5A504A"/>
                </a:solidFill>
              </a:rPr>
              <a:t>Optional download: </a:t>
            </a:r>
            <a:r>
              <a:rPr lang="en-US" dirty="0" err="1">
                <a:solidFill>
                  <a:srgbClr val="5A504A"/>
                </a:solidFill>
              </a:rPr>
              <a:t>Cyberduck</a:t>
            </a:r>
            <a:endParaRPr lang="en-US" dirty="0">
              <a:solidFill>
                <a:srgbClr val="5A504A"/>
              </a:solidFill>
            </a:endParaRPr>
          </a:p>
          <a:p>
            <a:pPr lvl="1"/>
            <a:r>
              <a:rPr lang="en-US" dirty="0">
                <a:solidFill>
                  <a:srgbClr val="5A504A"/>
                </a:solidFill>
              </a:rPr>
              <a:t>Used to transfer files to/from the server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1EF97D-97D2-444F-AC67-256BA5BF6637}"/>
              </a:ext>
            </a:extLst>
          </p:cNvPr>
          <p:cNvSpPr txBox="1"/>
          <p:nvPr/>
        </p:nvSpPr>
        <p:spPr>
          <a:xfrm>
            <a:off x="838200" y="1469718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18D5E"/>
                </a:solidFill>
              </a:rPr>
              <a:t>On Windows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70165A-E050-4C26-B72E-9891F8D701B0}"/>
              </a:ext>
            </a:extLst>
          </p:cNvPr>
          <p:cNvSpPr txBox="1"/>
          <p:nvPr/>
        </p:nvSpPr>
        <p:spPr>
          <a:xfrm>
            <a:off x="6248400" y="1469718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18D5E"/>
                </a:solidFill>
              </a:rPr>
              <a:t>On Mac</a:t>
            </a:r>
          </a:p>
        </p:txBody>
      </p:sp>
    </p:spTree>
    <p:extLst>
      <p:ext uri="{BB962C8B-B14F-4D97-AF65-F5344CB8AC3E}">
        <p14:creationId xmlns:p14="http://schemas.microsoft.com/office/powerpoint/2010/main" val="3276796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45CB3-CD2B-4F7E-8BD9-502F464E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Signing In: Windows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FE69CF-0D0D-4AFE-9F03-2224F86F55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0561"/>
            <a:ext cx="4978510" cy="466735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8E9CD2-1D6A-4B0E-B638-385833844D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" t="42909" r="2767" b="18905"/>
          <a:stretch/>
        </p:blipFill>
        <p:spPr>
          <a:xfrm>
            <a:off x="7406640" y="3678725"/>
            <a:ext cx="4155440" cy="355600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2A89783C-4C69-4F31-9E6E-78203DC2555D}"/>
              </a:ext>
            </a:extLst>
          </p:cNvPr>
          <p:cNvSpPr/>
          <p:nvPr/>
        </p:nvSpPr>
        <p:spPr>
          <a:xfrm rot="16200000">
            <a:off x="8918924" y="2948979"/>
            <a:ext cx="268893" cy="2314865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621956C5-AAA5-488C-8480-BA5AB056A72C}"/>
              </a:ext>
            </a:extLst>
          </p:cNvPr>
          <p:cNvSpPr/>
          <p:nvPr/>
        </p:nvSpPr>
        <p:spPr>
          <a:xfrm rot="5400000">
            <a:off x="7544610" y="3357877"/>
            <a:ext cx="152398" cy="489298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A74AB8-4146-42A4-925A-74D97B453881}"/>
              </a:ext>
            </a:extLst>
          </p:cNvPr>
          <p:cNvSpPr txBox="1"/>
          <p:nvPr/>
        </p:nvSpPr>
        <p:spPr>
          <a:xfrm>
            <a:off x="7914640" y="4349432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Name of the 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8FD150-98BD-42BE-84E7-BAF136E78AA4}"/>
              </a:ext>
            </a:extLst>
          </p:cNvPr>
          <p:cNvSpPr txBox="1"/>
          <p:nvPr/>
        </p:nvSpPr>
        <p:spPr>
          <a:xfrm>
            <a:off x="6482516" y="304842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SEASnet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username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DFF47417-84F8-48D1-A3F0-788749D17902}"/>
              </a:ext>
            </a:extLst>
          </p:cNvPr>
          <p:cNvCxnSpPr>
            <a:cxnSpLocks/>
          </p:cNvCxnSpPr>
          <p:nvPr/>
        </p:nvCxnSpPr>
        <p:spPr>
          <a:xfrm>
            <a:off x="4236720" y="2529840"/>
            <a:ext cx="2997200" cy="136144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058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1D5C6-A209-48F2-B95E-F4E7DCD2E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Signing In: Windows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CF58C9-B860-4C96-86E3-D8BEB1A03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6144"/>
            <a:ext cx="5817507" cy="381499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1B1BBF6-3BC0-49D0-811D-B0E3E97BA8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47840" y="2365555"/>
            <a:ext cx="5181600" cy="27561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A504A"/>
                </a:solidFill>
              </a:rPr>
              <a:t>Type in your </a:t>
            </a:r>
            <a:r>
              <a:rPr lang="en-US" dirty="0" err="1">
                <a:solidFill>
                  <a:srgbClr val="5A504A"/>
                </a:solidFill>
              </a:rPr>
              <a:t>SEASnet</a:t>
            </a:r>
            <a:r>
              <a:rPr lang="en-US" dirty="0">
                <a:solidFill>
                  <a:srgbClr val="5A504A"/>
                </a:solidFill>
              </a:rPr>
              <a:t> password</a:t>
            </a:r>
          </a:p>
          <a:p>
            <a:r>
              <a:rPr lang="en-US" dirty="0">
                <a:solidFill>
                  <a:srgbClr val="5A504A"/>
                </a:solidFill>
              </a:rPr>
              <a:t>If no characters appear, don’t worry, that is normal</a:t>
            </a:r>
          </a:p>
          <a:p>
            <a:r>
              <a:rPr lang="en-US" dirty="0">
                <a:solidFill>
                  <a:srgbClr val="5A504A"/>
                </a:solidFill>
              </a:rPr>
              <a:t>Hit enter when you are done</a:t>
            </a:r>
          </a:p>
          <a:p>
            <a:endParaRPr lang="en-US" dirty="0">
              <a:solidFill>
                <a:srgbClr val="5A504A"/>
              </a:solidFill>
            </a:endParaRPr>
          </a:p>
          <a:p>
            <a:endParaRPr lang="en-US" dirty="0">
              <a:solidFill>
                <a:srgbClr val="5A50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019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1D5C6-A209-48F2-B95E-F4E7DCD2E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Signing In: Windows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CF58C9-B860-4C96-86E3-D8BEB1A03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428110" cy="3749729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1B1BBF6-3BC0-49D0-811D-B0E3E97BA8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91430" y="3095403"/>
            <a:ext cx="4377050" cy="9402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A504A"/>
                </a:solidFill>
              </a:rPr>
              <a:t>If you see a page similar to this, you are done!</a:t>
            </a:r>
          </a:p>
          <a:p>
            <a:endParaRPr lang="en-US" dirty="0">
              <a:solidFill>
                <a:srgbClr val="5A50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727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E2CF8-5305-4804-A685-3EBE2824A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D92C7-AA3A-4337-9E11-44E3F280A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4557"/>
          </a:xfrm>
        </p:spPr>
        <p:txBody>
          <a:bodyPr>
            <a:normAutofit/>
          </a:bodyPr>
          <a:lstStyle/>
          <a:p>
            <a:r>
              <a:rPr lang="en-US" dirty="0"/>
              <a:t>The servers run on a command line interface</a:t>
            </a:r>
          </a:p>
          <a:p>
            <a:pPr lvl="1"/>
            <a:r>
              <a:rPr lang="en-US" dirty="0"/>
              <a:t>The system provides a set of commands to navigate and use the system</a:t>
            </a:r>
          </a:p>
          <a:p>
            <a:pPr lvl="1"/>
            <a:r>
              <a:rPr lang="en-US" dirty="0"/>
              <a:t>The alternative is providing a graphical interface like Windows or MacOS</a:t>
            </a:r>
          </a:p>
          <a:p>
            <a:r>
              <a:rPr lang="en-US" dirty="0"/>
              <a:t>Navigating the file system:</a:t>
            </a:r>
          </a:p>
          <a:p>
            <a:pPr lvl="1"/>
            <a:r>
              <a:rPr lang="en-US" dirty="0"/>
              <a:t>ls: Print the current directory</a:t>
            </a:r>
          </a:p>
          <a:p>
            <a:pPr lvl="1"/>
            <a:r>
              <a:rPr lang="en-US" dirty="0" err="1"/>
              <a:t>mkdir</a:t>
            </a:r>
            <a:r>
              <a:rPr lang="en-US" dirty="0"/>
              <a:t> &lt;</a:t>
            </a:r>
            <a:r>
              <a:rPr lang="en-US" dirty="0" err="1"/>
              <a:t>dir</a:t>
            </a:r>
            <a:r>
              <a:rPr lang="en-US" dirty="0"/>
              <a:t>&gt;: Create a directory with the name “</a:t>
            </a:r>
            <a:r>
              <a:rPr lang="en-US" dirty="0" err="1"/>
              <a:t>dir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cd &lt;</a:t>
            </a:r>
            <a:r>
              <a:rPr lang="en-US" dirty="0" err="1"/>
              <a:t>dir</a:t>
            </a:r>
            <a:r>
              <a:rPr lang="en-US" dirty="0"/>
              <a:t>&gt;: Go into the directory with the name “</a:t>
            </a:r>
            <a:r>
              <a:rPr lang="en-US" dirty="0" err="1"/>
              <a:t>dir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emacs &lt;file&gt;: Modify or create a file with name “file”</a:t>
            </a:r>
          </a:p>
          <a:p>
            <a:pPr lvl="2"/>
            <a:r>
              <a:rPr lang="en-US" dirty="0"/>
              <a:t>This is a text editor used to write files</a:t>
            </a:r>
          </a:p>
          <a:p>
            <a:pPr lvl="2"/>
            <a:r>
              <a:rPr lang="en-US" dirty="0"/>
              <a:t>Has lots of integrated commands</a:t>
            </a:r>
          </a:p>
        </p:txBody>
      </p:sp>
    </p:spTree>
    <p:extLst>
      <p:ext uri="{BB962C8B-B14F-4D97-AF65-F5344CB8AC3E}">
        <p14:creationId xmlns:p14="http://schemas.microsoft.com/office/powerpoint/2010/main" val="234949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A28E6-F6A0-4A13-AC8B-EFA8F774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Getting Files on the Server: Windows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F9AB47-2B43-4750-8FBC-30D7F6BB43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609" y="2295651"/>
            <a:ext cx="3460928" cy="280684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2EEACF-4732-4126-A002-2C3B623BC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69" y="1867004"/>
            <a:ext cx="5886753" cy="366413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B0067E-7786-4F42-91AE-E0ECE8DAAA85}"/>
              </a:ext>
            </a:extLst>
          </p:cNvPr>
          <p:cNvCxnSpPr/>
          <p:nvPr/>
        </p:nvCxnSpPr>
        <p:spPr>
          <a:xfrm>
            <a:off x="6373091" y="3699073"/>
            <a:ext cx="14685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108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A28E6-F6A0-4A13-AC8B-EFA8F774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Getting Files on the Server: Windows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2EEACF-4732-4126-A002-2C3B623BC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50" y="1690688"/>
            <a:ext cx="5699428" cy="469235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AEBE0E1-929A-439D-AE65-049D51921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98822" y="2520019"/>
            <a:ext cx="4596015" cy="320652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A504A"/>
                </a:solidFill>
              </a:rPr>
              <a:t>The left is your local computer file system</a:t>
            </a:r>
          </a:p>
          <a:p>
            <a:r>
              <a:rPr lang="en-US" dirty="0">
                <a:solidFill>
                  <a:srgbClr val="5A504A"/>
                </a:solidFill>
              </a:rPr>
              <a:t>The right is the Linux server file system</a:t>
            </a:r>
          </a:p>
          <a:p>
            <a:r>
              <a:rPr lang="en-US" dirty="0">
                <a:solidFill>
                  <a:srgbClr val="5A504A"/>
                </a:solidFill>
              </a:rPr>
              <a:t>You could easily drag and drop across both</a:t>
            </a:r>
          </a:p>
          <a:p>
            <a:endParaRPr lang="en-US" dirty="0">
              <a:solidFill>
                <a:srgbClr val="5A504A"/>
              </a:solidFill>
            </a:endParaRPr>
          </a:p>
          <a:p>
            <a:endParaRPr lang="en-US" dirty="0">
              <a:solidFill>
                <a:srgbClr val="5A50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855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463F3A"/>
      </a:dk1>
      <a:lt1>
        <a:srgbClr val="F0ECEA"/>
      </a:lt1>
      <a:dk2>
        <a:srgbClr val="463F3A"/>
      </a:dk2>
      <a:lt2>
        <a:srgbClr val="F0ECEA"/>
      </a:lt2>
      <a:accent1>
        <a:srgbClr val="E18D5E"/>
      </a:accent1>
      <a:accent2>
        <a:srgbClr val="BCB8B1"/>
      </a:accent2>
      <a:accent3>
        <a:srgbClr val="8A817C"/>
      </a:accent3>
      <a:accent4>
        <a:srgbClr val="8496B0"/>
      </a:accent4>
      <a:accent5>
        <a:srgbClr val="8098CF"/>
      </a:accent5>
      <a:accent6>
        <a:srgbClr val="B9C7E5"/>
      </a:accent6>
      <a:hlink>
        <a:srgbClr val="0563C1"/>
      </a:hlink>
      <a:folHlink>
        <a:srgbClr val="954F72"/>
      </a:folHlink>
    </a:clrScheme>
    <a:fontScheme name="Custom 2">
      <a:majorFont>
        <a:latin typeface="HelveticaNeue"/>
        <a:ea typeface=""/>
        <a:cs typeface=""/>
      </a:majorFont>
      <a:minorFont>
        <a:latin typeface="Mul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2859</TotalTime>
  <Words>351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HelveticaNeue</vt:lpstr>
      <vt:lpstr>Lato Light</vt:lpstr>
      <vt:lpstr>Muli</vt:lpstr>
      <vt:lpstr>Office Theme</vt:lpstr>
      <vt:lpstr>Using the Linux Servers</vt:lpstr>
      <vt:lpstr>What are they?</vt:lpstr>
      <vt:lpstr>Software Used</vt:lpstr>
      <vt:lpstr>Signing In: Windows </vt:lpstr>
      <vt:lpstr>Signing In: Windows</vt:lpstr>
      <vt:lpstr>Signing In: Windows</vt:lpstr>
      <vt:lpstr>Using the System</vt:lpstr>
      <vt:lpstr>Getting Files on the Server: Windows</vt:lpstr>
      <vt:lpstr>Getting Files on the Server: Windows</vt:lpstr>
      <vt:lpstr>Compiling and Running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Jair Hinojosa</dc:creator>
  <cp:lastModifiedBy>Jair Hinojosa</cp:lastModifiedBy>
  <cp:revision>20</cp:revision>
  <dcterms:created xsi:type="dcterms:W3CDTF">2018-09-20T19:09:12Z</dcterms:created>
  <dcterms:modified xsi:type="dcterms:W3CDTF">2018-10-17T17:16:44Z</dcterms:modified>
</cp:coreProperties>
</file>