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7" r:id="rId4"/>
    <p:sldId id="266" r:id="rId5"/>
    <p:sldId id="267" r:id="rId6"/>
    <p:sldId id="259" r:id="rId7"/>
    <p:sldId id="260" r:id="rId8"/>
    <p:sldId id="261" r:id="rId9"/>
    <p:sldId id="269" r:id="rId10"/>
    <p:sldId id="270" r:id="rId11"/>
    <p:sldId id="264" r:id="rId12"/>
    <p:sldId id="271" r:id="rId13"/>
    <p:sldId id="265" r:id="rId14"/>
    <p:sldId id="272" r:id="rId15"/>
    <p:sldId id="273" r:id="rId16"/>
    <p:sldId id="262" r:id="rId17"/>
    <p:sldId id="26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335" autoAdjust="0"/>
  </p:normalViewPr>
  <p:slideViewPr>
    <p:cSldViewPr snapToGrid="0">
      <p:cViewPr varScale="1">
        <p:scale>
          <a:sx n="68" d="100"/>
          <a:sy n="68" d="100"/>
        </p:scale>
        <p:origin x="53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bol.ucla.edu/pub/bol/vpn/software/anyconnect-win-4.6.00362.msi" TargetMode="External"/><Relationship Id="rId2" Type="http://schemas.openxmlformats.org/officeDocument/2006/relationships/hyperlink" Target="https://ftp.bol.ucla.edu/pub/bol/vpn/software/anyconnect-macos-4.6.00362.dm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iark.greenend.org.uk/~sgtatham/putty/lates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Using the Linux Servers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2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MacOS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6812"/>
            <a:ext cx="5594001" cy="37497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1430" y="3095403"/>
            <a:ext cx="4377050" cy="94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If you see a page similar to this, you are done!</a:t>
            </a: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8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Getting Files on the Server: Windows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EEACF-4732-4126-A002-2C3B623B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1" y="1690688"/>
            <a:ext cx="6809653" cy="422169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A0E437-BECC-4C31-B453-F4C43805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3228" y="2423448"/>
            <a:ext cx="4628496" cy="27561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A504A"/>
                </a:solidFill>
              </a:rPr>
              <a:t>Host name </a:t>
            </a:r>
            <a:r>
              <a:rPr lang="en-US" dirty="0">
                <a:solidFill>
                  <a:srgbClr val="5A504A"/>
                </a:solidFill>
              </a:rPr>
              <a:t>is the name of the server we used earlier</a:t>
            </a:r>
          </a:p>
          <a:p>
            <a:r>
              <a:rPr lang="en-US" dirty="0">
                <a:solidFill>
                  <a:srgbClr val="5A504A"/>
                </a:solidFill>
              </a:rPr>
              <a:t>User name and password are the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credentials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0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Files on the Server: Windows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A0E437-BECC-4C31-B453-F4C43805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8125" y="2516432"/>
            <a:ext cx="4628496" cy="27561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Before logging in, press save to avoid having to enter all the information next time</a:t>
            </a:r>
          </a:p>
          <a:p>
            <a:r>
              <a:rPr lang="en-US" dirty="0">
                <a:solidFill>
                  <a:srgbClr val="5A504A"/>
                </a:solidFill>
              </a:rPr>
              <a:t>Click save password 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485BA-F51C-4556-9231-C688B74F7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6432"/>
            <a:ext cx="4669531" cy="25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5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Getting Files on the Server: Windows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EEACF-4732-4126-A002-2C3B623B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0" y="1690688"/>
            <a:ext cx="5699428" cy="469235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EBE0E1-929A-439D-AE65-049D51921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8822" y="2520019"/>
            <a:ext cx="4596015" cy="3206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The left is your local computer file system</a:t>
            </a:r>
          </a:p>
          <a:p>
            <a:r>
              <a:rPr lang="en-US" dirty="0">
                <a:solidFill>
                  <a:srgbClr val="5A504A"/>
                </a:solidFill>
              </a:rPr>
              <a:t>The right is the Linux server file system</a:t>
            </a:r>
          </a:p>
          <a:p>
            <a:r>
              <a:rPr lang="en-US" dirty="0">
                <a:solidFill>
                  <a:srgbClr val="5A504A"/>
                </a:solidFill>
              </a:rPr>
              <a:t>You could easily drag and drop across both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5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Files on The Server: MacOS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0817" y="3273417"/>
            <a:ext cx="9018599" cy="2773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SCP is the name of the command we will be using</a:t>
            </a:r>
          </a:p>
          <a:p>
            <a:r>
              <a:rPr lang="en-US" dirty="0">
                <a:solidFill>
                  <a:srgbClr val="5A504A"/>
                </a:solidFill>
              </a:rPr>
              <a:t>The file to copy is the first parameter</a:t>
            </a:r>
          </a:p>
          <a:p>
            <a:r>
              <a:rPr lang="en-US" dirty="0">
                <a:solidFill>
                  <a:srgbClr val="5A504A"/>
                </a:solidFill>
              </a:rPr>
              <a:t>The second parameter follows the format: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&lt;hostname&gt;:&lt;</a:t>
            </a:r>
            <a:r>
              <a:rPr lang="en-US" dirty="0" err="1">
                <a:solidFill>
                  <a:srgbClr val="5A504A"/>
                </a:solidFill>
              </a:rPr>
              <a:t>dir</a:t>
            </a:r>
            <a:r>
              <a:rPr lang="en-US" dirty="0">
                <a:solidFill>
                  <a:srgbClr val="5A504A"/>
                </a:solidFill>
              </a:rPr>
              <a:t>&gt;</a:t>
            </a:r>
          </a:p>
          <a:p>
            <a:pPr lvl="2"/>
            <a:r>
              <a:rPr lang="en-US" dirty="0">
                <a:solidFill>
                  <a:srgbClr val="5A504A"/>
                </a:solidFill>
              </a:rPr>
              <a:t>&lt;</a:t>
            </a:r>
            <a:r>
              <a:rPr lang="en-US" dirty="0" err="1">
                <a:solidFill>
                  <a:srgbClr val="5A504A"/>
                </a:solidFill>
              </a:rPr>
              <a:t>dir</a:t>
            </a:r>
            <a:r>
              <a:rPr lang="en-US" dirty="0">
                <a:solidFill>
                  <a:srgbClr val="5A504A"/>
                </a:solidFill>
              </a:rPr>
              <a:t>&gt; most often starts with ‘~’</a:t>
            </a:r>
          </a:p>
          <a:p>
            <a:pPr lvl="2"/>
            <a:r>
              <a:rPr lang="en-US" dirty="0">
                <a:solidFill>
                  <a:srgbClr val="5A504A"/>
                </a:solidFill>
              </a:rPr>
              <a:t>This indicated your account’s home directory</a:t>
            </a: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5D334-0219-4205-8DB8-C38E6567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9" y="2197174"/>
            <a:ext cx="11316282" cy="391741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C967BCAD-876E-4369-AB41-D56FF94BB056}"/>
              </a:ext>
            </a:extLst>
          </p:cNvPr>
          <p:cNvSpPr/>
          <p:nvPr/>
        </p:nvSpPr>
        <p:spPr>
          <a:xfrm rot="16200000">
            <a:off x="5569870" y="1280676"/>
            <a:ext cx="162611" cy="2272243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22DB643-060B-47CD-BBDD-81A634417B67}"/>
              </a:ext>
            </a:extLst>
          </p:cNvPr>
          <p:cNvSpPr/>
          <p:nvPr/>
        </p:nvSpPr>
        <p:spPr>
          <a:xfrm rot="16200000" flipH="1">
            <a:off x="7029811" y="1855223"/>
            <a:ext cx="146576" cy="53733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C23F4-02BE-4D1E-B33B-CCC22915991F}"/>
              </a:ext>
            </a:extLst>
          </p:cNvPr>
          <p:cNvSpPr txBox="1"/>
          <p:nvPr/>
        </p:nvSpPr>
        <p:spPr>
          <a:xfrm>
            <a:off x="5810117" y="1616058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Directory to copy into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B98DB-932A-478B-9E17-4C2433BE5E19}"/>
              </a:ext>
            </a:extLst>
          </p:cNvPr>
          <p:cNvSpPr txBox="1"/>
          <p:nvPr/>
        </p:nvSpPr>
        <p:spPr>
          <a:xfrm>
            <a:off x="4571616" y="259717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Hostname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9C592A9-393A-4A4F-ADA2-7E83F2370771}"/>
              </a:ext>
            </a:extLst>
          </p:cNvPr>
          <p:cNvSpPr/>
          <p:nvPr/>
        </p:nvSpPr>
        <p:spPr>
          <a:xfrm rot="16200000" flipH="1">
            <a:off x="4018515" y="1700634"/>
            <a:ext cx="165477" cy="82760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01E6B-3D34-4ACE-9B80-7CBF6631F7B3}"/>
              </a:ext>
            </a:extLst>
          </p:cNvPr>
          <p:cNvSpPr txBox="1"/>
          <p:nvPr/>
        </p:nvSpPr>
        <p:spPr>
          <a:xfrm>
            <a:off x="3375734" y="163460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File to copy</a:t>
            </a:r>
          </a:p>
        </p:txBody>
      </p:sp>
    </p:spTree>
    <p:extLst>
      <p:ext uri="{BB962C8B-B14F-4D97-AF65-F5344CB8AC3E}">
        <p14:creationId xmlns:p14="http://schemas.microsoft.com/office/powerpoint/2010/main" val="193796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Files on The Server: MacOS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0277" y="4140532"/>
            <a:ext cx="8311444" cy="558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And now we have the file on the Linux server </a:t>
            </a:r>
            <a:r>
              <a:rPr lang="en-US" dirty="0">
                <a:solidFill>
                  <a:srgbClr val="5A504A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5A504A"/>
              </a:solidFill>
            </a:endParaRP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AF15F-B08A-47F3-A096-C44804AD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8" y="2717468"/>
            <a:ext cx="11697301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CF8-5305-4804-A685-3EBE282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92C7-AA3A-4337-9E11-44E3F280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18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/>
              <a:t>The servers run on a command line interface</a:t>
            </a:r>
          </a:p>
          <a:p>
            <a:pPr lvl="1"/>
            <a:r>
              <a:rPr lang="en-US" dirty="0"/>
              <a:t>The system provides a set of commands to navigate and use the system</a:t>
            </a:r>
          </a:p>
          <a:p>
            <a:pPr lvl="1"/>
            <a:r>
              <a:rPr lang="en-US" dirty="0"/>
              <a:t>The alternative is providing a graphical interface like Windows or MacOS</a:t>
            </a:r>
          </a:p>
          <a:p>
            <a:r>
              <a:rPr lang="en-US" dirty="0"/>
              <a:t>Navigating the file system:</a:t>
            </a:r>
          </a:p>
          <a:p>
            <a:pPr lvl="1"/>
            <a:r>
              <a:rPr lang="en-US" dirty="0"/>
              <a:t>ls: Print the contents of the current directory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&gt;: Create a directory with the name “</a:t>
            </a:r>
            <a:r>
              <a:rPr lang="en-US" dirty="0" err="1"/>
              <a:t>dir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&gt;: Go into the directory with the name “</a:t>
            </a:r>
            <a:r>
              <a:rPr lang="en-US" dirty="0" err="1"/>
              <a:t>dir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emacs &lt;file&gt;: Modify or create a file with name “file”</a:t>
            </a:r>
          </a:p>
          <a:p>
            <a:pPr lvl="2"/>
            <a:r>
              <a:rPr lang="en-US" dirty="0"/>
              <a:t>This is a text editor used to write files</a:t>
            </a:r>
          </a:p>
          <a:p>
            <a:pPr lvl="2"/>
            <a:r>
              <a:rPr lang="en-US" dirty="0"/>
              <a:t>Has lots of integrated commands</a:t>
            </a:r>
          </a:p>
        </p:txBody>
      </p:sp>
    </p:spTree>
    <p:extLst>
      <p:ext uri="{BB962C8B-B14F-4D97-AF65-F5344CB8AC3E}">
        <p14:creationId xmlns:p14="http://schemas.microsoft.com/office/powerpoint/2010/main" val="23494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CF8-5305-4804-A685-3EBE282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92C7-AA3A-4337-9E11-44E3F280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 while on the server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curl -s -L http://cs.ucla.edu/classes/fall18/cs31/Utilities/setupg31 | bash</a:t>
            </a:r>
          </a:p>
          <a:p>
            <a:r>
              <a:rPr lang="en-US" dirty="0"/>
              <a:t>To compile code you use the following command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g31 -o &lt;name of executable&gt; &lt;name of </a:t>
            </a:r>
            <a:r>
              <a:rPr lang="en-US" dirty="0" err="1">
                <a:latin typeface="Consolas" panose="020B0609020204030204" pitchFamily="49" charset="0"/>
              </a:rPr>
              <a:t>cpp</a:t>
            </a:r>
            <a:r>
              <a:rPr lang="en-US" dirty="0">
                <a:latin typeface="Consolas" panose="020B0609020204030204" pitchFamily="49" charset="0"/>
              </a:rPr>
              <a:t> file&gt;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: g31 -o test test.cpp</a:t>
            </a:r>
          </a:p>
          <a:p>
            <a:r>
              <a:rPr lang="en-US" dirty="0"/>
              <a:t>To run the executable and test your code you use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./&lt;name of executable&gt;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: ./test</a:t>
            </a:r>
          </a:p>
          <a:p>
            <a:pPr lvl="2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3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8741-B3B5-472C-92D9-9F0149AE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294B-ABBC-44F3-9802-A2925955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Cisco AnyConnect</a:t>
            </a:r>
          </a:p>
          <a:p>
            <a:pPr lvl="1"/>
            <a:r>
              <a:rPr lang="en-US" dirty="0"/>
              <a:t>Mac OS: </a:t>
            </a:r>
            <a:r>
              <a:rPr lang="en-US" dirty="0">
                <a:hlinkClick r:id="rId2"/>
              </a:rPr>
              <a:t>https://ftp.bol.ucla.edu/pub/bol/vpn/software/anyconnect-macos-4.6.00362.dmg</a:t>
            </a:r>
            <a:endParaRPr lang="en-US" dirty="0"/>
          </a:p>
          <a:p>
            <a:pPr lvl="1"/>
            <a:r>
              <a:rPr lang="en-US" dirty="0"/>
              <a:t>Windows: </a:t>
            </a:r>
            <a:r>
              <a:rPr lang="en-US" dirty="0">
                <a:hlinkClick r:id="rId3"/>
              </a:rPr>
              <a:t>https://ftp.bol.ucla.edu/pub/bol/vpn/software/anyconnect-win-4.6.00362.msi</a:t>
            </a:r>
            <a:endParaRPr lang="en-US" dirty="0"/>
          </a:p>
          <a:p>
            <a:r>
              <a:rPr lang="en-US" dirty="0"/>
              <a:t>Putty: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hlinkClick r:id="rId4"/>
              </a:rPr>
              <a:t>https://www.chiark.greenend.org.uk/~sgtatham/putty/latest.html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2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/>
              <a:t>The Linux servers are a bunch of machines that are running the Linux operating system</a:t>
            </a:r>
          </a:p>
          <a:p>
            <a:r>
              <a:rPr lang="en-US" dirty="0"/>
              <a:t>They have software that is useful and necessary for UCLA computer science courses</a:t>
            </a:r>
          </a:p>
          <a:p>
            <a:r>
              <a:rPr lang="en-US" dirty="0">
                <a:solidFill>
                  <a:schemeClr val="accent1"/>
                </a:solidFill>
              </a:rPr>
              <a:t>Professors test student code using these servers</a:t>
            </a:r>
            <a:endParaRPr lang="en-US" b="1" i="1" u="sng" dirty="0">
              <a:solidFill>
                <a:schemeClr val="accent1"/>
              </a:solidFill>
            </a:endParaRPr>
          </a:p>
          <a:p>
            <a:pPr lvl="1"/>
            <a:r>
              <a:rPr lang="en-US" b="1" i="1" u="sng" dirty="0">
                <a:solidFill>
                  <a:schemeClr val="accent1"/>
                </a:solidFill>
              </a:rPr>
              <a:t>Make sure to test your code before submitting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b="1" i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C5B95-DF29-468F-9F2C-48C04C83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94" y="1825625"/>
            <a:ext cx="3179445" cy="38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88F5-B1DE-49D7-A7E4-3D0260F22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520" y="2162800"/>
            <a:ext cx="5181600" cy="4330075"/>
          </a:xfrm>
        </p:spPr>
        <p:txBody>
          <a:bodyPr/>
          <a:lstStyle/>
          <a:p>
            <a:r>
              <a:rPr lang="en-US" dirty="0">
                <a:solidFill>
                  <a:srgbClr val="5A504A"/>
                </a:solidFill>
              </a:rPr>
              <a:t>Cisco AnyConnect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VPN</a:t>
            </a:r>
          </a:p>
          <a:p>
            <a:r>
              <a:rPr lang="en-US" dirty="0">
                <a:solidFill>
                  <a:srgbClr val="5A504A"/>
                </a:solidFill>
              </a:rPr>
              <a:t>Need to download Putty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the server</a:t>
            </a:r>
          </a:p>
          <a:p>
            <a:r>
              <a:rPr lang="en-US" dirty="0">
                <a:solidFill>
                  <a:srgbClr val="5A504A"/>
                </a:solidFill>
              </a:rPr>
              <a:t>Optional download: WinSCP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transfer files to/from the server</a:t>
            </a: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36182-C2F5-4EFB-A8D5-196B613D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2162800"/>
            <a:ext cx="5181600" cy="4014162"/>
          </a:xfrm>
        </p:spPr>
        <p:txBody>
          <a:bodyPr/>
          <a:lstStyle/>
          <a:p>
            <a:r>
              <a:rPr lang="en-US" dirty="0">
                <a:solidFill>
                  <a:srgbClr val="5A504A"/>
                </a:solidFill>
              </a:rPr>
              <a:t>Cisco AnyConnect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VPN</a:t>
            </a:r>
          </a:p>
          <a:p>
            <a:r>
              <a:rPr lang="en-US" dirty="0">
                <a:solidFill>
                  <a:srgbClr val="5A504A"/>
                </a:solidFill>
              </a:rPr>
              <a:t>Use the Terminal app to login to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46971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46971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</p:spTree>
    <p:extLst>
      <p:ext uri="{BB962C8B-B14F-4D97-AF65-F5344CB8AC3E}">
        <p14:creationId xmlns:p14="http://schemas.microsoft.com/office/powerpoint/2010/main" val="327679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5967-ACEF-4607-B478-BC82B32D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VPN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8C9C5-8DFC-45CD-BC66-75783FBD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8961"/>
            <a:ext cx="5699001" cy="2858461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9E0E09B-EDC0-4623-8E1A-C19C8FC6213A}"/>
              </a:ext>
            </a:extLst>
          </p:cNvPr>
          <p:cNvSpPr txBox="1">
            <a:spLocks/>
          </p:cNvSpPr>
          <p:nvPr/>
        </p:nvSpPr>
        <p:spPr>
          <a:xfrm>
            <a:off x="6848286" y="2085749"/>
            <a:ext cx="4341330" cy="3644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A504A"/>
                </a:solidFill>
              </a:rPr>
              <a:t>Once installed, open the Cisco AnyConnect application</a:t>
            </a:r>
          </a:p>
          <a:p>
            <a:r>
              <a:rPr lang="en-US" dirty="0">
                <a:solidFill>
                  <a:srgbClr val="5A504A"/>
                </a:solidFill>
              </a:rPr>
              <a:t>The start screen should look like this</a:t>
            </a:r>
          </a:p>
          <a:p>
            <a:r>
              <a:rPr lang="en-US" dirty="0">
                <a:solidFill>
                  <a:srgbClr val="5A504A"/>
                </a:solidFill>
              </a:rPr>
              <a:t>Type ‘ssl.vpn.ucla.edu’ into the text box</a:t>
            </a:r>
          </a:p>
          <a:p>
            <a:r>
              <a:rPr lang="en-US" dirty="0">
                <a:solidFill>
                  <a:srgbClr val="5A504A"/>
                </a:solidFill>
              </a:rPr>
              <a:t>Press enter</a:t>
            </a:r>
          </a:p>
        </p:txBody>
      </p:sp>
    </p:spTree>
    <p:extLst>
      <p:ext uri="{BB962C8B-B14F-4D97-AF65-F5344CB8AC3E}">
        <p14:creationId xmlns:p14="http://schemas.microsoft.com/office/powerpoint/2010/main" val="414568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5967-ACEF-4607-B478-BC82B32D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VPN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8C9C5-8DFC-45CD-BC66-75783FBD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0" y="2478961"/>
            <a:ext cx="4919420" cy="2858461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9E0E09B-EDC0-4623-8E1A-C19C8FC6213A}"/>
              </a:ext>
            </a:extLst>
          </p:cNvPr>
          <p:cNvSpPr txBox="1">
            <a:spLocks/>
          </p:cNvSpPr>
          <p:nvPr/>
        </p:nvSpPr>
        <p:spPr>
          <a:xfrm>
            <a:off x="6848286" y="2085749"/>
            <a:ext cx="4341330" cy="3966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A504A"/>
                </a:solidFill>
              </a:rPr>
              <a:t>Sign-in using </a:t>
            </a:r>
            <a:r>
              <a:rPr lang="en-US" dirty="0" err="1">
                <a:solidFill>
                  <a:srgbClr val="5A504A"/>
                </a:solidFill>
              </a:rPr>
              <a:t>myUCLA</a:t>
            </a:r>
            <a:r>
              <a:rPr lang="en-US" dirty="0">
                <a:solidFill>
                  <a:srgbClr val="5A504A"/>
                </a:solidFill>
              </a:rPr>
              <a:t> credentials</a:t>
            </a:r>
          </a:p>
          <a:p>
            <a:r>
              <a:rPr lang="en-US" dirty="0">
                <a:solidFill>
                  <a:srgbClr val="5A504A"/>
                </a:solidFill>
              </a:rPr>
              <a:t>This is going to send a multi-factor authentication alert so approve that</a:t>
            </a:r>
          </a:p>
          <a:p>
            <a:r>
              <a:rPr lang="en-US" dirty="0">
                <a:solidFill>
                  <a:srgbClr val="5A504A"/>
                </a:solidFill>
              </a:rPr>
              <a:t>Once you sign-in you should be connected to the VPN</a:t>
            </a:r>
          </a:p>
        </p:txBody>
      </p:sp>
    </p:spTree>
    <p:extLst>
      <p:ext uri="{BB962C8B-B14F-4D97-AF65-F5344CB8AC3E}">
        <p14:creationId xmlns:p14="http://schemas.microsoft.com/office/powerpoint/2010/main" val="35117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5CB3-CD2B-4F7E-8BD9-502F464E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E69CF-0D0D-4AFE-9F03-2224F86F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561"/>
            <a:ext cx="4978510" cy="46673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E9CD2-1D6A-4B0E-B638-385833844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2909" r="2767" b="18905"/>
          <a:stretch/>
        </p:blipFill>
        <p:spPr>
          <a:xfrm>
            <a:off x="7406640" y="3678725"/>
            <a:ext cx="4155440" cy="3556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A89783C-4C69-4F31-9E6E-78203DC2555D}"/>
              </a:ext>
            </a:extLst>
          </p:cNvPr>
          <p:cNvSpPr/>
          <p:nvPr/>
        </p:nvSpPr>
        <p:spPr>
          <a:xfrm rot="16200000">
            <a:off x="8918924" y="2948979"/>
            <a:ext cx="268893" cy="23148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21956C5-AAA5-488C-8480-BA5AB056A72C}"/>
              </a:ext>
            </a:extLst>
          </p:cNvPr>
          <p:cNvSpPr/>
          <p:nvPr/>
        </p:nvSpPr>
        <p:spPr>
          <a:xfrm rot="5400000">
            <a:off x="7544610" y="3357877"/>
            <a:ext cx="152398" cy="48929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74AB8-4146-42A4-925A-74D97B453881}"/>
              </a:ext>
            </a:extLst>
          </p:cNvPr>
          <p:cNvSpPr txBox="1"/>
          <p:nvPr/>
        </p:nvSpPr>
        <p:spPr>
          <a:xfrm>
            <a:off x="7914640" y="434943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 of the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FD150-98BD-42BE-84E7-BAF136E78AA4}"/>
              </a:ext>
            </a:extLst>
          </p:cNvPr>
          <p:cNvSpPr txBox="1"/>
          <p:nvPr/>
        </p:nvSpPr>
        <p:spPr>
          <a:xfrm>
            <a:off x="6482516" y="304842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username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FF47417-84F8-48D1-A3F0-788749D17902}"/>
              </a:ext>
            </a:extLst>
          </p:cNvPr>
          <p:cNvCxnSpPr>
            <a:cxnSpLocks/>
          </p:cNvCxnSpPr>
          <p:nvPr/>
        </p:nvCxnSpPr>
        <p:spPr>
          <a:xfrm>
            <a:off x="4236720" y="2529840"/>
            <a:ext cx="2997200" cy="136144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144"/>
            <a:ext cx="5817507" cy="38149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7840" y="2365555"/>
            <a:ext cx="5181600" cy="27561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Type in your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password</a:t>
            </a:r>
          </a:p>
          <a:p>
            <a:r>
              <a:rPr lang="en-US" dirty="0">
                <a:solidFill>
                  <a:srgbClr val="5A504A"/>
                </a:solidFill>
              </a:rPr>
              <a:t>If no characters appear, don’t worry, that is normal</a:t>
            </a:r>
          </a:p>
          <a:p>
            <a:r>
              <a:rPr lang="en-US" dirty="0">
                <a:solidFill>
                  <a:srgbClr val="5A504A"/>
                </a:solidFill>
              </a:rPr>
              <a:t>Hit enter when you are done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1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28110" cy="37497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1430" y="3095403"/>
            <a:ext cx="4377050" cy="94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If you see a page similar to this, you are done!</a:t>
            </a: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2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5CB3-CD2B-4F7E-8BD9-502F464E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MacOS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A89783C-4C69-4F31-9E6E-78203DC2555D}"/>
              </a:ext>
            </a:extLst>
          </p:cNvPr>
          <p:cNvSpPr/>
          <p:nvPr/>
        </p:nvSpPr>
        <p:spPr>
          <a:xfrm rot="16200000">
            <a:off x="4927949" y="3626628"/>
            <a:ext cx="183993" cy="304795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21956C5-AAA5-488C-8480-BA5AB056A72C}"/>
              </a:ext>
            </a:extLst>
          </p:cNvPr>
          <p:cNvSpPr/>
          <p:nvPr/>
        </p:nvSpPr>
        <p:spPr>
          <a:xfrm rot="5400000">
            <a:off x="2846782" y="4164350"/>
            <a:ext cx="152400" cy="80591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74AB8-4146-42A4-925A-74D97B453881}"/>
              </a:ext>
            </a:extLst>
          </p:cNvPr>
          <p:cNvSpPr txBox="1"/>
          <p:nvPr/>
        </p:nvSpPr>
        <p:spPr>
          <a:xfrm>
            <a:off x="3831959" y="5319073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 of the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FD150-98BD-42BE-84E7-BAF136E78AA4}"/>
              </a:ext>
            </a:extLst>
          </p:cNvPr>
          <p:cNvSpPr txBox="1"/>
          <p:nvPr/>
        </p:nvSpPr>
        <p:spPr>
          <a:xfrm>
            <a:off x="1784689" y="402179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username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C4085-0A65-4140-A0CD-995DD2CC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4" y="1949249"/>
            <a:ext cx="6096000" cy="838200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FF47417-84F8-48D1-A3F0-788749D17902}"/>
              </a:ext>
            </a:extLst>
          </p:cNvPr>
          <p:cNvCxnSpPr>
            <a:cxnSpLocks/>
          </p:cNvCxnSpPr>
          <p:nvPr/>
        </p:nvCxnSpPr>
        <p:spPr>
          <a:xfrm rot="5400000">
            <a:off x="3220632" y="2295809"/>
            <a:ext cx="1681285" cy="15640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D45F3-69A8-4D30-81CD-B832D9B16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5" t="1975" r="5389" b="78687"/>
          <a:stretch/>
        </p:blipFill>
        <p:spPr>
          <a:xfrm>
            <a:off x="1915424" y="4705865"/>
            <a:ext cx="4628496" cy="276270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243AC597-F234-4108-AF39-2A36BB162185}"/>
              </a:ext>
            </a:extLst>
          </p:cNvPr>
          <p:cNvSpPr/>
          <p:nvPr/>
        </p:nvSpPr>
        <p:spPr>
          <a:xfrm rot="16200000">
            <a:off x="2068688" y="4884323"/>
            <a:ext cx="161172" cy="50974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FA810-488D-4293-A88D-5FA9F35A3EBD}"/>
              </a:ext>
            </a:extLst>
          </p:cNvPr>
          <p:cNvSpPr txBox="1"/>
          <p:nvPr/>
        </p:nvSpPr>
        <p:spPr>
          <a:xfrm>
            <a:off x="733662" y="529625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Command used to login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FBD5EEB-AFB2-49AA-8331-B329F3F05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0980" y="2463604"/>
            <a:ext cx="4628496" cy="2756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5A504A"/>
                </a:solidFill>
              </a:rPr>
              <a:t>Type in your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password</a:t>
            </a:r>
          </a:p>
          <a:p>
            <a:r>
              <a:rPr lang="en-US" dirty="0">
                <a:solidFill>
                  <a:srgbClr val="5A504A"/>
                </a:solidFill>
              </a:rPr>
              <a:t>If no characters appear, don’t worry, that is normal</a:t>
            </a:r>
          </a:p>
          <a:p>
            <a:r>
              <a:rPr lang="en-US" dirty="0">
                <a:solidFill>
                  <a:srgbClr val="5A504A"/>
                </a:solidFill>
              </a:rPr>
              <a:t>Hit enter when you are done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2966</TotalTime>
  <Words>704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HelveticaNeue</vt:lpstr>
      <vt:lpstr>Lato Light</vt:lpstr>
      <vt:lpstr>Muli</vt:lpstr>
      <vt:lpstr>Wingdings</vt:lpstr>
      <vt:lpstr>Office Theme</vt:lpstr>
      <vt:lpstr>Using the Linux Servers</vt:lpstr>
      <vt:lpstr>What are they?</vt:lpstr>
      <vt:lpstr>Software Used</vt:lpstr>
      <vt:lpstr>Connecting to the VPN</vt:lpstr>
      <vt:lpstr>Connecting to the VPN</vt:lpstr>
      <vt:lpstr>Signing In: Windows </vt:lpstr>
      <vt:lpstr>Signing In: Windows</vt:lpstr>
      <vt:lpstr>Signing In: Windows</vt:lpstr>
      <vt:lpstr>Signing In: MacOS</vt:lpstr>
      <vt:lpstr>Signing In: MacOS</vt:lpstr>
      <vt:lpstr>Getting Files on the Server: Windows</vt:lpstr>
      <vt:lpstr>Getting Files on the Server: Windows</vt:lpstr>
      <vt:lpstr>Getting Files on the Server: Windows</vt:lpstr>
      <vt:lpstr>Getting Files on The Server: MacOS</vt:lpstr>
      <vt:lpstr>Getting Files on The Server: MacOS</vt:lpstr>
      <vt:lpstr>Using the System</vt:lpstr>
      <vt:lpstr>Compiling and Running Code</vt:lpstr>
      <vt:lpstr>Software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Jair Hinojosa</cp:lastModifiedBy>
  <cp:revision>31</cp:revision>
  <dcterms:created xsi:type="dcterms:W3CDTF">2018-09-20T19:09:12Z</dcterms:created>
  <dcterms:modified xsi:type="dcterms:W3CDTF">2018-10-17T19:35:53Z</dcterms:modified>
</cp:coreProperties>
</file>