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4"/>
  </p:notesMasterIdLst>
  <p:sldIdLst>
    <p:sldId id="256" r:id="rId2"/>
    <p:sldId id="285" r:id="rId3"/>
    <p:sldId id="284" r:id="rId4"/>
    <p:sldId id="258" r:id="rId5"/>
    <p:sldId id="274" r:id="rId6"/>
    <p:sldId id="276" r:id="rId7"/>
    <p:sldId id="286" r:id="rId8"/>
    <p:sldId id="287" r:id="rId9"/>
    <p:sldId id="288" r:id="rId10"/>
    <p:sldId id="289" r:id="rId11"/>
    <p:sldId id="291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7FC3"/>
    <a:srgbClr val="5A504A"/>
    <a:srgbClr val="E18D5E"/>
    <a:srgbClr val="463F3A"/>
    <a:srgbClr val="92837A"/>
    <a:srgbClr val="F0EC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367" autoAdjust="0"/>
  </p:normalViewPr>
  <p:slideViewPr>
    <p:cSldViewPr snapToGrid="0">
      <p:cViewPr varScale="1">
        <p:scale>
          <a:sx n="105" d="100"/>
          <a:sy n="105" d="100"/>
        </p:scale>
        <p:origin x="87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B741F-222D-A24A-96CB-8C155F879940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82BBF-5C83-424F-94BF-9107DFA2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2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Clear indentations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weird names</a:t>
            </a:r>
          </a:p>
          <a:p>
            <a:pPr marL="171450" indent="-171450">
              <a:buFontTx/>
              <a:buChar char="-"/>
            </a:pPr>
            <a:r>
              <a:rPr lang="en-US" dirty="0"/>
              <a:t>Using a while loop instead of for loop increases clarity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one line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82BBF-5C83-424F-94BF-9107DFA21C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8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4327-79F9-454E-B185-139550C4C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BBF1B-3DA8-408D-9983-EC5696340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BD12-E0D2-4C8D-A57F-6634CC68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85620-19D2-4DBE-A6FB-AFE6F5A5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8148E-E22D-4D0B-996A-A66EB82C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EA48-F8CB-472E-BB87-46649B25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026E8-E794-4412-A641-CF634D756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B0B75-3756-4E9E-B63A-D805CF8D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B457E-73CE-4F40-8E9D-D6321D52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B69C1-5226-4D15-BFAE-3B054AF6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180E0-3240-4401-BC8C-0AE7D71EC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FE053-88AD-47D5-BFA2-7FEE071E5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5B67F-DF44-40B0-BDF8-76C73591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15B6-1D5D-4173-9A54-8142EB84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18991-0C52-4403-8BDF-07B2227B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BE6D-D591-4049-BA11-B313E302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D1A6A-1526-4C77-86D0-3018C5C2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28C1-7CE7-42E4-A62C-D7C1FD80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4835-778F-4938-AEC2-03DD5EB0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5B146-2B73-427A-B27E-53E73475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D9FD-B194-4D5D-A411-23125FB3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74C2D-F697-4613-AD1E-2735735FE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B5FAD-C84E-43D2-958D-91112C92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F6BC-1530-49E4-864B-D1DC0C58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2D50-6DB9-4108-A860-3DC07B06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3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C46B-3310-445E-B411-D5F0BC9E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3398-ACE7-4DA9-BDD4-7B191EAFF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7890F-8910-4C8A-B7D5-C85CF2CDF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9533A-1719-4F29-BD38-791B1079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28C34-8D58-4652-8B33-42FEC7A9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27A66-BE6B-42CF-9CC1-5C2C152A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C269-ED67-419E-A187-DD22F223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EF893-F272-4B0D-A901-BBCE0E80B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E919E-E537-415E-B83C-ED9B64C0D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097C2-F82D-4A56-A828-FC47E7EFD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AA9ED-8F8B-48B1-94B1-9279ABA4B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B0051-C830-4899-BCF6-F3435538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EBF0B-7F3D-46C8-9501-324D76E4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677BD-4419-4361-A461-CB1184BA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097B-9156-4EE1-9E93-023FEE1A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2CF29-6451-4C37-81DD-AFF35B64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A9FF9-4F9C-4C82-BA0A-3181FCC2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DDC84-44AD-44AC-94A1-4243EF7D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7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CD700-3DA7-43B3-8985-012BA950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EA4A0-7EBB-40BF-BA77-7668A4B9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D932D-4442-476B-972F-44428AAC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8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37F1-9EE9-48EF-9D34-41AC1367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915D7-4B1B-4651-99B7-47F6786EA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0AFDB-C8BA-44BC-B00B-500AA9969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10E6C-DF4E-45E6-A5DF-822B6F95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EB89E-6066-4186-A242-8E6BE8E3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7AE6F-E8C5-4129-851B-080C30B7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8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6E46-B4CF-45C3-89E5-8E4E747F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A1ED0-0434-4E79-B7A9-CF1FC06F2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91593-7E9F-4CEB-82CF-8FE2AB438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365D9-B007-47B8-80FA-F562057C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B558E-0596-4D1B-89BB-1F358261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CC791-9ABC-4961-9D28-4347C242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3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2527B-E26D-4B55-8D25-4DE5C71C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39F8A-125D-487B-9671-BD605AF08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F900-F6AA-496A-9765-D2CD7C385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8DADD-FAEC-4C43-8F31-16C972EDC55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5C8BB-7882-4BEF-83E6-464AD8439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98A3E-B464-4A2C-88C6-15870618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7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49D8-0E07-4C71-81B6-5B85777F9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6384"/>
            <a:ext cx="9144000" cy="98357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18D5E"/>
                </a:solidFill>
                <a:latin typeface="HelveticaNeue" panose="00000400000000000000" pitchFamily="2" charset="0"/>
              </a:rPr>
              <a:t>Quality Code, Optimization, and Problem Solving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549EF-CE40-41DF-B573-24EAFFE75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1488"/>
          </a:xfrm>
        </p:spPr>
        <p:txBody>
          <a:bodyPr/>
          <a:lstStyle/>
          <a:p>
            <a:r>
              <a:rPr lang="en-US" dirty="0">
                <a:solidFill>
                  <a:srgbClr val="92837A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Code Camp Week 6</a:t>
            </a:r>
          </a:p>
        </p:txBody>
      </p:sp>
    </p:spTree>
    <p:extLst>
      <p:ext uri="{BB962C8B-B14F-4D97-AF65-F5344CB8AC3E}">
        <p14:creationId xmlns:p14="http://schemas.microsoft.com/office/powerpoint/2010/main" val="271518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84"/>
            <a:ext cx="10515600" cy="1325563"/>
          </a:xfrm>
        </p:spPr>
        <p:txBody>
          <a:bodyPr/>
          <a:lstStyle/>
          <a:p>
            <a:r>
              <a:rPr lang="en-US" dirty="0"/>
              <a:t>Real-World Practice Problem #1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501F-F714-6140-B12D-1BAE50529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22408" cy="4351338"/>
          </a:xfrm>
        </p:spPr>
        <p:txBody>
          <a:bodyPr/>
          <a:lstStyle/>
          <a:p>
            <a:r>
              <a:rPr lang="en-US" dirty="0"/>
              <a:t>Write a function which can verify the solution to a Sudoku puzzle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18A145-6B2A-A145-9085-7189C0BE1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089" y="2681510"/>
            <a:ext cx="3004959" cy="302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2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84"/>
            <a:ext cx="10515600" cy="1325563"/>
          </a:xfrm>
        </p:spPr>
        <p:txBody>
          <a:bodyPr/>
          <a:lstStyle/>
          <a:p>
            <a:r>
              <a:rPr lang="en-US" dirty="0"/>
              <a:t>Real-World Practice Solution #1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501F-F714-6140-B12D-1BAE50529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22408" cy="4351338"/>
          </a:xfrm>
        </p:spPr>
        <p:txBody>
          <a:bodyPr/>
          <a:lstStyle/>
          <a:p>
            <a:r>
              <a:rPr lang="en-US" dirty="0"/>
              <a:t>Write a function which can verify the solution to a Sudoku puzzle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16B109-09FA-8E4E-9FC9-29051CF5D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8650"/>
            <a:ext cx="4642210" cy="29984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85B00-2B3A-1E4C-AF29-7E4C31B6A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63053"/>
            <a:ext cx="5026406" cy="256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39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84"/>
            <a:ext cx="10515600" cy="1325563"/>
          </a:xfrm>
        </p:spPr>
        <p:txBody>
          <a:bodyPr/>
          <a:lstStyle/>
          <a:p>
            <a:r>
              <a:rPr lang="en-US" dirty="0"/>
              <a:t>Real-World Practice Problem #2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501F-F714-6140-B12D-1BAE50529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22408" cy="4351338"/>
          </a:xfrm>
        </p:spPr>
        <p:txBody>
          <a:bodyPr/>
          <a:lstStyle/>
          <a:p>
            <a:r>
              <a:rPr lang="en-US" dirty="0"/>
              <a:t>Suppose we have a high speed online game that people are constantly checking in at. We want to be able to understand the age makeup of these people. Design a function with the following specification:</a:t>
            </a:r>
          </a:p>
          <a:p>
            <a:pPr lvl="1"/>
            <a:r>
              <a:rPr lang="en-US" dirty="0"/>
              <a:t>Given: An array of 1000 integers representing the ages of 1000 players</a:t>
            </a:r>
          </a:p>
          <a:p>
            <a:pPr lvl="1"/>
            <a:r>
              <a:rPr lang="en-US" dirty="0"/>
              <a:t>Provide: The number of players of each age.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0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E717-4F22-B84C-8F79-37C6F443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C43A4-DA95-0A48-9747-FC67B8749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level to which a person can read and understand code that they did not write</a:t>
            </a:r>
          </a:p>
        </p:txBody>
      </p:sp>
    </p:spTree>
    <p:extLst>
      <p:ext uri="{BB962C8B-B14F-4D97-AF65-F5344CB8AC3E}">
        <p14:creationId xmlns:p14="http://schemas.microsoft.com/office/powerpoint/2010/main" val="165050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b="1" dirty="0"/>
              <a:t>readable</a:t>
            </a:r>
            <a:r>
              <a:rPr lang="en-US" dirty="0"/>
              <a:t> code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34856" cy="435133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Working on code with a coworker</a:t>
            </a:r>
          </a:p>
          <a:p>
            <a:r>
              <a:rPr lang="en-US" dirty="0">
                <a:solidFill>
                  <a:schemeClr val="tx2"/>
                </a:solidFill>
              </a:rPr>
              <a:t>Finishing a project with a partner</a:t>
            </a:r>
          </a:p>
          <a:p>
            <a:r>
              <a:rPr lang="en-US" dirty="0">
                <a:solidFill>
                  <a:schemeClr val="tx2"/>
                </a:solidFill>
              </a:rPr>
              <a:t>Reading documentation about an API</a:t>
            </a:r>
          </a:p>
          <a:p>
            <a:r>
              <a:rPr lang="en-US" dirty="0">
                <a:solidFill>
                  <a:schemeClr val="tx2"/>
                </a:solidFill>
              </a:rPr>
              <a:t>Understanding standard library functions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2"/>
                </a:solidFill>
              </a:rPr>
              <a:t>All of these situations require readable code…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8E0428-75D3-454C-BF91-54D512FD4A52}"/>
              </a:ext>
            </a:extLst>
          </p:cNvPr>
          <p:cNvSpPr txBox="1">
            <a:spLocks/>
          </p:cNvSpPr>
          <p:nvPr/>
        </p:nvSpPr>
        <p:spPr>
          <a:xfrm>
            <a:off x="1002792" y="1356233"/>
            <a:ext cx="9201912" cy="46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67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Hall of Shame vs. Fame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8E0428-75D3-454C-BF91-54D512FD4A52}"/>
              </a:ext>
            </a:extLst>
          </p:cNvPr>
          <p:cNvSpPr txBox="1">
            <a:spLocks/>
          </p:cNvSpPr>
          <p:nvPr/>
        </p:nvSpPr>
        <p:spPr>
          <a:xfrm>
            <a:off x="1002792" y="1356233"/>
            <a:ext cx="9201912" cy="46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EEBFF-8154-C842-B27B-C073ABBE7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92" y="2383790"/>
            <a:ext cx="4635500" cy="257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181503-96F2-914C-BF88-8FCE3BC1F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952" y="2061463"/>
            <a:ext cx="4516374" cy="321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0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Improving 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Choose variable and function names that describe them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Ex. 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counter = 0, </a:t>
            </a:r>
            <a:r>
              <a:rPr lang="en-US" dirty="0" err="1">
                <a:solidFill>
                  <a:schemeClr val="tx2"/>
                </a:solidFill>
              </a:rPr>
              <a:t>reverse_string</a:t>
            </a:r>
            <a:r>
              <a:rPr lang="en-US" dirty="0">
                <a:solidFill>
                  <a:schemeClr val="tx2"/>
                </a:solidFill>
              </a:rPr>
              <a:t>(), </a:t>
            </a:r>
            <a:r>
              <a:rPr lang="en-US" dirty="0" err="1">
                <a:solidFill>
                  <a:schemeClr val="tx2"/>
                </a:solidFill>
              </a:rPr>
              <a:t>find_maximum</a:t>
            </a:r>
            <a:r>
              <a:rPr lang="en-US" dirty="0">
                <a:solidFill>
                  <a:schemeClr val="tx2"/>
                </a:solidFill>
              </a:rPr>
              <a:t>(), sort()</a:t>
            </a:r>
          </a:p>
          <a:p>
            <a:r>
              <a:rPr lang="en-US" dirty="0">
                <a:solidFill>
                  <a:schemeClr val="tx2"/>
                </a:solidFill>
              </a:rPr>
              <a:t>Use indentation and spacing properly</a:t>
            </a:r>
          </a:p>
          <a:p>
            <a:r>
              <a:rPr lang="en-US" dirty="0">
                <a:solidFill>
                  <a:schemeClr val="tx2"/>
                </a:solidFill>
              </a:rPr>
              <a:t>Utilize comments when needed</a:t>
            </a:r>
          </a:p>
          <a:p>
            <a:r>
              <a:rPr lang="en-US" dirty="0">
                <a:solidFill>
                  <a:schemeClr val="tx2"/>
                </a:solidFill>
              </a:rPr>
              <a:t>Write a README</a:t>
            </a:r>
          </a:p>
        </p:txBody>
      </p:sp>
    </p:spTree>
    <p:extLst>
      <p:ext uri="{BB962C8B-B14F-4D97-AF65-F5344CB8AC3E}">
        <p14:creationId xmlns:p14="http://schemas.microsoft.com/office/powerpoint/2010/main" val="301703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84"/>
            <a:ext cx="10515600" cy="1325563"/>
          </a:xfrm>
        </p:spPr>
        <p:txBody>
          <a:bodyPr/>
          <a:lstStyle/>
          <a:p>
            <a:r>
              <a:rPr lang="en-US" dirty="0"/>
              <a:t>Optimization Tips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501F-F714-6140-B12D-1BAE50529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22408" cy="4351338"/>
          </a:xfrm>
        </p:spPr>
        <p:txBody>
          <a:bodyPr/>
          <a:lstStyle/>
          <a:p>
            <a:r>
              <a:rPr lang="en-US" dirty="0"/>
              <a:t>Don’t worry in CS 31, but it’s never too early to think about it</a:t>
            </a:r>
          </a:p>
          <a:p>
            <a:r>
              <a:rPr lang="en-US" dirty="0"/>
              <a:t>Most optimization happens in your choice of algorithm</a:t>
            </a:r>
          </a:p>
          <a:p>
            <a:pPr lvl="1"/>
            <a:r>
              <a:rPr lang="en-US" dirty="0"/>
              <a:t>E.g. In a set of integers find a grouping of 3 integers which maximizes the sum of the 3 integers</a:t>
            </a:r>
          </a:p>
          <a:p>
            <a:pPr lvl="1"/>
            <a:endParaRPr lang="en-US" dirty="0"/>
          </a:p>
          <a:p>
            <a:r>
              <a:rPr lang="en-US" dirty="0"/>
              <a:t>Roughly speaking, the following is true:</a:t>
            </a:r>
          </a:p>
          <a:p>
            <a:pPr lvl="1"/>
            <a:r>
              <a:rPr lang="en-US" dirty="0"/>
              <a:t>Using operations (+, -, comparisons) increases your time complexity</a:t>
            </a:r>
          </a:p>
          <a:p>
            <a:pPr lvl="1"/>
            <a:r>
              <a:rPr lang="en-US" dirty="0"/>
              <a:t>Using variables increases what is called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00996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84"/>
            <a:ext cx="10515600" cy="1325563"/>
          </a:xfrm>
        </p:spPr>
        <p:txBody>
          <a:bodyPr/>
          <a:lstStyle/>
          <a:p>
            <a:r>
              <a:rPr lang="en-US" dirty="0"/>
              <a:t>Code Motion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501F-F714-6140-B12D-1BAE50529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22408" cy="856615"/>
          </a:xfrm>
        </p:spPr>
        <p:txBody>
          <a:bodyPr/>
          <a:lstStyle/>
          <a:p>
            <a:r>
              <a:rPr lang="en-US" dirty="0"/>
              <a:t>Moving code around to (hopefully) improve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467EA-45F1-3640-9FB7-67225AF89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504" y="3356864"/>
            <a:ext cx="364490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C37C8C-31B2-AD44-BACC-2008C076C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612" y="3255264"/>
            <a:ext cx="36322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6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84"/>
            <a:ext cx="10515600" cy="1325563"/>
          </a:xfrm>
        </p:spPr>
        <p:txBody>
          <a:bodyPr/>
          <a:lstStyle/>
          <a:p>
            <a:r>
              <a:rPr lang="en-US" dirty="0"/>
              <a:t>A Note Regarding Optimization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501F-F714-6140-B12D-1BAE50529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22408" cy="4351338"/>
          </a:xfrm>
        </p:spPr>
        <p:txBody>
          <a:bodyPr/>
          <a:lstStyle/>
          <a:p>
            <a:r>
              <a:rPr lang="en-US" dirty="0"/>
              <a:t>Don’t worry about in CS 31</a:t>
            </a:r>
          </a:p>
          <a:p>
            <a:r>
              <a:rPr lang="en-US" dirty="0"/>
              <a:t>In general, don’t worry about it too much unless it’s a problem</a:t>
            </a:r>
          </a:p>
          <a:p>
            <a:pPr lvl="1"/>
            <a:r>
              <a:rPr lang="en-US" dirty="0"/>
              <a:t>E.g. something is taking too long, using too much memory, etc.</a:t>
            </a:r>
          </a:p>
          <a:p>
            <a:r>
              <a:rPr lang="en-US" dirty="0"/>
              <a:t>That being said, optimizing as you go is good because you can avoid the problem of going back as long as possible</a:t>
            </a:r>
          </a:p>
          <a:p>
            <a:endParaRPr lang="en-US" dirty="0"/>
          </a:p>
          <a:p>
            <a:r>
              <a:rPr lang="en-US" dirty="0"/>
              <a:t>DO NOT attempt to optimize without profiling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8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84"/>
            <a:ext cx="10515600" cy="1325563"/>
          </a:xfrm>
        </p:spPr>
        <p:txBody>
          <a:bodyPr/>
          <a:lstStyle/>
          <a:p>
            <a:r>
              <a:rPr lang="en-US" dirty="0"/>
              <a:t>What is profiling?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501F-F714-6140-B12D-1BAE50529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22408" cy="4351338"/>
          </a:xfrm>
        </p:spPr>
        <p:txBody>
          <a:bodyPr/>
          <a:lstStyle/>
          <a:p>
            <a:r>
              <a:rPr lang="en-US" dirty="0"/>
              <a:t>Method of determining which parts of your code are utilizing the most resources</a:t>
            </a:r>
          </a:p>
          <a:p>
            <a:r>
              <a:rPr lang="en-US" dirty="0"/>
              <a:t>Can help you identify performance bottlenecks</a:t>
            </a:r>
          </a:p>
          <a:p>
            <a:r>
              <a:rPr lang="en-US" dirty="0"/>
              <a:t>This is where you should seek to optimize</a:t>
            </a:r>
          </a:p>
        </p:txBody>
      </p:sp>
    </p:spTree>
    <p:extLst>
      <p:ext uri="{BB962C8B-B14F-4D97-AF65-F5344CB8AC3E}">
        <p14:creationId xmlns:p14="http://schemas.microsoft.com/office/powerpoint/2010/main" val="291389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463F3A"/>
      </a:dk1>
      <a:lt1>
        <a:srgbClr val="F0ECEA"/>
      </a:lt1>
      <a:dk2>
        <a:srgbClr val="463F3A"/>
      </a:dk2>
      <a:lt2>
        <a:srgbClr val="F0ECEA"/>
      </a:lt2>
      <a:accent1>
        <a:srgbClr val="E18D5E"/>
      </a:accent1>
      <a:accent2>
        <a:srgbClr val="BCB8B1"/>
      </a:accent2>
      <a:accent3>
        <a:srgbClr val="8A817C"/>
      </a:accent3>
      <a:accent4>
        <a:srgbClr val="8496B0"/>
      </a:accent4>
      <a:accent5>
        <a:srgbClr val="8098CF"/>
      </a:accent5>
      <a:accent6>
        <a:srgbClr val="B9C7E5"/>
      </a:accent6>
      <a:hlink>
        <a:srgbClr val="0563C1"/>
      </a:hlink>
      <a:folHlink>
        <a:srgbClr val="954F72"/>
      </a:folHlink>
    </a:clrScheme>
    <a:fontScheme name="Custom 2">
      <a:majorFont>
        <a:latin typeface="HelveticaNeue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3204</TotalTime>
  <Words>418</Words>
  <Application>Microsoft Macintosh PowerPoint</Application>
  <PresentationFormat>Widescreen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HelveticaNeue</vt:lpstr>
      <vt:lpstr>Lato Light</vt:lpstr>
      <vt:lpstr>Muli</vt:lpstr>
      <vt:lpstr>Office Theme</vt:lpstr>
      <vt:lpstr>Quality Code, Optimization, and Problem Solving</vt:lpstr>
      <vt:lpstr>Readability</vt:lpstr>
      <vt:lpstr>Why is readable code important?</vt:lpstr>
      <vt:lpstr>Hall of Shame vs. Fame</vt:lpstr>
      <vt:lpstr>Tips for Improving Readability</vt:lpstr>
      <vt:lpstr>Optimization Tips</vt:lpstr>
      <vt:lpstr>Code Motion</vt:lpstr>
      <vt:lpstr>A Note Regarding Optimization</vt:lpstr>
      <vt:lpstr>What is profiling?</vt:lpstr>
      <vt:lpstr>Real-World Practice Problem #1</vt:lpstr>
      <vt:lpstr>Real-World Practice Solution #1</vt:lpstr>
      <vt:lpstr>Real-World Practice Problem #2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Jair Hinojosa</dc:creator>
  <cp:lastModifiedBy>Kyle Romero</cp:lastModifiedBy>
  <cp:revision>46</cp:revision>
  <dcterms:created xsi:type="dcterms:W3CDTF">2018-09-20T19:09:12Z</dcterms:created>
  <dcterms:modified xsi:type="dcterms:W3CDTF">2018-11-08T00:09:02Z</dcterms:modified>
</cp:coreProperties>
</file>