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Lor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970553-9CDC-46C2-9D8B-2D1D5CB27FDE}">
  <a:tblStyle styleId="{73970553-9CDC-46C2-9D8B-2D1D5CB27F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ora-bold.fntdata"/><Relationship Id="rId10" Type="http://schemas.openxmlformats.org/officeDocument/2006/relationships/slide" Target="slides/slide4.xml"/><Relationship Id="rId32" Type="http://schemas.openxmlformats.org/officeDocument/2006/relationships/font" Target="fonts/Lora-regular.fntdata"/><Relationship Id="rId13" Type="http://schemas.openxmlformats.org/officeDocument/2006/relationships/slide" Target="slides/slide7.xml"/><Relationship Id="rId35" Type="http://schemas.openxmlformats.org/officeDocument/2006/relationships/font" Target="fonts/Lora-boldItalic.fntdata"/><Relationship Id="rId12" Type="http://schemas.openxmlformats.org/officeDocument/2006/relationships/slide" Target="slides/slide6.xml"/><Relationship Id="rId34" Type="http://schemas.openxmlformats.org/officeDocument/2006/relationships/font" Target="fonts/Lora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d3a23922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d3a23922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d3a23922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d3a23922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Kyler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d3a239225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d3a239225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Kyler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d3a239225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d3a23922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Kyler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d3a23922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d3a23922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Kyler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d3a239225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d3a239225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Kyler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d3a239225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d3a23922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d3a239225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d3a23922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901a3a9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901a3a9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d61e7d9b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d61e7d9b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Kyler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c253807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c253807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d757caa4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d757caa4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Kyler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d61e7d9b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d61e7d9b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Emily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d3a2392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d3a2392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d3a2392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d3a2392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d3a2392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d3a2392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d3a23922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d3a2392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d61e7d9b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d61e7d9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901a3a9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901a3a9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d3a23922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d3a23922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d3a2392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d3a2392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3a23922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3a23922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3a23922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d3a23922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d3a23922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d3a23922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Relationship Id="rId4" Type="http://schemas.openxmlformats.org/officeDocument/2006/relationships/image" Target="../media/image21.jpg"/><Relationship Id="rId5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>
                <a:latin typeface="Lora"/>
                <a:ea typeface="Lora"/>
                <a:cs typeface="Lora"/>
                <a:sym typeface="Lora"/>
              </a:rPr>
              <a:t>A Novel Machine Learning Approach to Preventing Premature Heart Failure Death</a:t>
            </a:r>
            <a:endParaRPr sz="388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ora"/>
                <a:ea typeface="Lora"/>
                <a:cs typeface="Lora"/>
                <a:sym typeface="Lora"/>
              </a:rPr>
              <a:t>Mun Hong Fong, Kyler Kang, Finn Korol-O’Dwyer, Aymane Saissi, Emily Shen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Cholesterol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Similar distribution for both patients who have heart disease or not. 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Notice the 0 bar on the cholesterol graph, replaced with </a:t>
            </a: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median afterwards, as it is highly unlikely data and considered outliers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350" y="175475"/>
            <a:ext cx="2369350" cy="47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1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Fasting Blood Sugar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 indicates Fasting BS &gt; 120 mg/dl; otherwise 0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Patients who have heart disease are more likely to have a higher Fasting BS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825" y="229685"/>
            <a:ext cx="2315750" cy="46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Resting E</a:t>
            </a:r>
            <a:r>
              <a:rPr b="1" lang="en-GB">
                <a:latin typeface="Lora"/>
                <a:ea typeface="Lora"/>
                <a:cs typeface="Lora"/>
                <a:sym typeface="Lora"/>
              </a:rPr>
              <a:t>lectrocardiogram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Similar distribution of graphs.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We concluded that Normal Resting ECG is not an indication of having heart diseases.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750" y="155375"/>
            <a:ext cx="2389225" cy="48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Maximum Heart Rate 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Similar distribution of both graphs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Patients having heart disease are having lower heart rate histogram distribution. (Conflict?)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600" y="222513"/>
            <a:ext cx="2322838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Exercise Induced Angina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Patients who have heart disease are most likely to suffer from Exercise Induced Angina, vice versa.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425" y="166088"/>
            <a:ext cx="2378625" cy="481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ST Slope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Patients with </a:t>
            </a:r>
            <a:r>
              <a:rPr b="1"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Flat </a:t>
            </a: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ST Slope are </a:t>
            </a:r>
            <a:r>
              <a:rPr b="1"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most </a:t>
            </a: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likely to have heart disease.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Patients with </a:t>
            </a:r>
            <a:r>
              <a:rPr b="1"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Upward </a:t>
            </a: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ST Slope are </a:t>
            </a:r>
            <a:r>
              <a:rPr b="1"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least </a:t>
            </a: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likely to have heart disease.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600" y="128588"/>
            <a:ext cx="2415700" cy="488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ora"/>
                <a:ea typeface="Lora"/>
                <a:cs typeface="Lora"/>
                <a:sym typeface="Lora"/>
              </a:rPr>
              <a:t>Analysis (Correlation)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8" name="Google Shape;158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1" type="subTitle"/>
          </p:nvPr>
        </p:nvSpPr>
        <p:spPr>
          <a:xfrm>
            <a:off x="311700" y="1403750"/>
            <a:ext cx="76821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●"/>
            </a:pPr>
            <a:r>
              <a:rPr b="1"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ST_Slope_Up </a:t>
            </a: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is most strongly </a:t>
            </a:r>
            <a:r>
              <a:rPr b="1"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negatively </a:t>
            </a: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correlated with Heart Disease, Max Heart Rate and Chest Pain ATA comes after.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●"/>
            </a:pPr>
            <a:r>
              <a:rPr b="1"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Chest Pain ASY</a:t>
            </a: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and </a:t>
            </a:r>
            <a:r>
              <a:rPr b="1"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Exercise Induced Angina</a:t>
            </a: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is strongly </a:t>
            </a:r>
            <a:r>
              <a:rPr b="1"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positively </a:t>
            </a: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correlated with Heart Disease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9550"/>
            <a:ext cx="8434152" cy="8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1550" y="96975"/>
            <a:ext cx="545275" cy="494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/>
          <p:nvPr/>
        </p:nvSpPr>
        <p:spPr>
          <a:xfrm>
            <a:off x="7275900" y="182175"/>
            <a:ext cx="653700" cy="95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1729350" y="194063"/>
            <a:ext cx="653700" cy="95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3754600" y="194075"/>
            <a:ext cx="653700" cy="95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6249575" y="194075"/>
            <a:ext cx="653700" cy="95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ora"/>
                <a:ea typeface="Lora"/>
                <a:cs typeface="Lora"/>
                <a:sym typeface="Lora"/>
              </a:rPr>
              <a:t>Machine Learning Models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5" name="Google Shape;175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K-Nearest Neighbours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Optimal number of k neighbors was ~10 neighbors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When k = 10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○"/>
            </a:pPr>
            <a:r>
              <a:rPr lang="en-GB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MSE: </a:t>
            </a:r>
            <a:r>
              <a:rPr lang="en-GB" sz="1800">
                <a:solidFill>
                  <a:schemeClr val="dk1"/>
                </a:solidFill>
                <a:highlight>
                  <a:srgbClr val="F9CB9C"/>
                </a:highlight>
                <a:latin typeface="Lora"/>
                <a:ea typeface="Lora"/>
                <a:cs typeface="Lora"/>
                <a:sym typeface="Lora"/>
              </a:rPr>
              <a:t>0.207</a:t>
            </a:r>
            <a:endParaRPr sz="1800">
              <a:solidFill>
                <a:schemeClr val="dk1"/>
              </a:solidFill>
              <a:highlight>
                <a:srgbClr val="F9CB9C"/>
              </a:highlight>
              <a:latin typeface="Lora"/>
              <a:ea typeface="Lora"/>
              <a:cs typeface="Lora"/>
              <a:sym typeface="Lor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○"/>
            </a:pPr>
            <a:r>
              <a:rPr lang="en-GB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MAE: </a:t>
            </a:r>
            <a:r>
              <a:rPr lang="en-GB" sz="1800">
                <a:solidFill>
                  <a:schemeClr val="dk1"/>
                </a:solidFill>
                <a:highlight>
                  <a:srgbClr val="F9CB9C"/>
                </a:highlight>
                <a:latin typeface="Lora"/>
                <a:ea typeface="Lora"/>
                <a:cs typeface="Lora"/>
                <a:sym typeface="Lora"/>
              </a:rPr>
              <a:t>0.374</a:t>
            </a:r>
            <a:endParaRPr sz="1800">
              <a:solidFill>
                <a:schemeClr val="dk1"/>
              </a:solidFill>
              <a:highlight>
                <a:srgbClr val="F9CB9C"/>
              </a:highlight>
              <a:latin typeface="Lora"/>
              <a:ea typeface="Lora"/>
              <a:cs typeface="Lora"/>
              <a:sym typeface="Lor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○"/>
            </a:pPr>
            <a:r>
              <a:rPr lang="en-GB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R^2: </a:t>
            </a:r>
            <a:r>
              <a:rPr lang="en-GB" sz="1800">
                <a:solidFill>
                  <a:schemeClr val="dk1"/>
                </a:solidFill>
                <a:highlight>
                  <a:srgbClr val="EA9999"/>
                </a:highlight>
                <a:latin typeface="Lora"/>
                <a:ea typeface="Lora"/>
                <a:cs typeface="Lora"/>
                <a:sym typeface="Lora"/>
              </a:rPr>
              <a:t>0.159</a:t>
            </a:r>
            <a:endParaRPr sz="1800">
              <a:solidFill>
                <a:schemeClr val="dk1"/>
              </a:solidFill>
              <a:highlight>
                <a:srgbClr val="EA9999"/>
              </a:highlight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0" y="18256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70256" l="0" r="0" t="13449"/>
          <a:stretch/>
        </p:blipFill>
        <p:spPr>
          <a:xfrm>
            <a:off x="2455875" y="79825"/>
            <a:ext cx="5032648" cy="107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48915" l="4707" r="0" t="35745"/>
          <a:stretch/>
        </p:blipFill>
        <p:spPr>
          <a:xfrm>
            <a:off x="158425" y="1312400"/>
            <a:ext cx="6402675" cy="13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5">
            <a:alphaModFix/>
          </a:blip>
          <a:srcRect b="8624" l="49733" r="7897" t="53499"/>
          <a:stretch/>
        </p:blipFill>
        <p:spPr>
          <a:xfrm>
            <a:off x="6014100" y="1387873"/>
            <a:ext cx="3005549" cy="351897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26250" y="2736375"/>
            <a:ext cx="386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202124"/>
                </a:solidFill>
                <a:highlight>
                  <a:srgbClr val="FFFFFF"/>
                </a:highlight>
              </a:rPr>
              <a:t>One in every six U.S. healthcare dollars is spent on cardiovascular disease</a:t>
            </a:r>
            <a:endParaRPr b="1" sz="2000"/>
          </a:p>
        </p:txBody>
      </p:sp>
      <p:sp>
        <p:nvSpPr>
          <p:cNvPr id="64" name="Google Shape;64;p14"/>
          <p:cNvSpPr txBox="1"/>
          <p:nvPr/>
        </p:nvSpPr>
        <p:spPr>
          <a:xfrm>
            <a:off x="2012400" y="3979875"/>
            <a:ext cx="400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202124"/>
                </a:solidFill>
                <a:highlight>
                  <a:srgbClr val="FFFFFF"/>
                </a:highlight>
              </a:rPr>
              <a:t>Medical costs projected to rise to more than $818 billion</a:t>
            </a:r>
            <a:endParaRPr b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16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Logistic Regression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735100"/>
            <a:ext cx="85206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Logistic Regression Model uses standardized data, 80/20 train test split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Accuracy: </a:t>
            </a:r>
            <a:r>
              <a:rPr lang="en-GB">
                <a:solidFill>
                  <a:schemeClr val="dk1"/>
                </a:solidFill>
                <a:highlight>
                  <a:srgbClr val="FF9900"/>
                </a:highlight>
                <a:latin typeface="Lora"/>
                <a:ea typeface="Lora"/>
                <a:cs typeface="Lora"/>
                <a:sym typeface="Lora"/>
              </a:rPr>
              <a:t>0.864</a:t>
            </a:r>
            <a:endParaRPr>
              <a:solidFill>
                <a:schemeClr val="dk1"/>
              </a:solidFill>
              <a:highlight>
                <a:srgbClr val="FF99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ROC Curve Score: </a:t>
            </a:r>
            <a:r>
              <a:rPr lang="en-GB">
                <a:solidFill>
                  <a:schemeClr val="dk1"/>
                </a:solidFill>
                <a:highlight>
                  <a:srgbClr val="00FF00"/>
                </a:highlight>
                <a:latin typeface="Lora"/>
                <a:ea typeface="Lora"/>
                <a:cs typeface="Lora"/>
                <a:sym typeface="Lora"/>
              </a:rPr>
              <a:t>0.912</a:t>
            </a:r>
            <a:endParaRPr>
              <a:solidFill>
                <a:schemeClr val="dk1"/>
              </a:solidFill>
              <a:highlight>
                <a:srgbClr val="00FF0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1748975" y="224735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0" name="Google Shape;190;p32"/>
          <p:cNvGraphicFramePr/>
          <p:nvPr/>
        </p:nvGraphicFramePr>
        <p:xfrm>
          <a:off x="311700" y="264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{73970553-9CDC-46C2-9D8B-2D1D5CB27FDE}</a:tableStyleId>
              </a:tblPr>
              <a:tblGrid>
                <a:gridCol w="1267100"/>
                <a:gridCol w="1267100"/>
                <a:gridCol w="1267100"/>
              </a:tblGrid>
              <a:tr h="5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ora"/>
                          <a:ea typeface="Lora"/>
                          <a:cs typeface="Lora"/>
                          <a:sym typeface="Lora"/>
                        </a:rPr>
                        <a:t>Predicted 0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ora"/>
                          <a:ea typeface="Lora"/>
                          <a:cs typeface="Lora"/>
                          <a:sym typeface="Lora"/>
                        </a:rPr>
                        <a:t>Predicted 1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5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ora"/>
                          <a:ea typeface="Lora"/>
                          <a:cs typeface="Lora"/>
                          <a:sym typeface="Lora"/>
                        </a:rPr>
                        <a:t>Actual 0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AA84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76</a:t>
                      </a:r>
                      <a:endParaRPr b="1">
                        <a:solidFill>
                          <a:srgbClr val="6AA84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13</a:t>
                      </a:r>
                      <a:endParaRPr b="1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5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ora"/>
                          <a:ea typeface="Lora"/>
                          <a:cs typeface="Lora"/>
                          <a:sym typeface="Lora"/>
                        </a:rPr>
                        <a:t>Actual 1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12</a:t>
                      </a:r>
                      <a:endParaRPr b="1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AA84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83</a:t>
                      </a:r>
                      <a:endParaRPr b="1">
                        <a:solidFill>
                          <a:srgbClr val="6AA84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Google Shape;191;p32"/>
          <p:cNvSpPr txBox="1"/>
          <p:nvPr/>
        </p:nvSpPr>
        <p:spPr>
          <a:xfrm>
            <a:off x="311700" y="2247350"/>
            <a:ext cx="38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ora"/>
                <a:ea typeface="Lora"/>
                <a:cs typeface="Lora"/>
                <a:sym typeface="Lora"/>
              </a:rPr>
              <a:t>Predictions </a:t>
            </a:r>
            <a:r>
              <a:rPr lang="en-GB">
                <a:latin typeface="Lora"/>
                <a:ea typeface="Lora"/>
                <a:cs typeface="Lora"/>
                <a:sym typeface="Lora"/>
              </a:rPr>
              <a:t>Results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150" y="1150650"/>
            <a:ext cx="4331150" cy="402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1760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Support Vector Machines (SVM)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SVM used 80/20 train test split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Fitted where C = 10 and using a linear kernel function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Accuracy: </a:t>
            </a:r>
            <a:r>
              <a:rPr lang="en-GB">
                <a:solidFill>
                  <a:srgbClr val="000000"/>
                </a:solidFill>
                <a:highlight>
                  <a:srgbClr val="FF9900"/>
                </a:highlight>
                <a:latin typeface="Lora"/>
                <a:ea typeface="Lora"/>
                <a:cs typeface="Lora"/>
                <a:sym typeface="Lora"/>
              </a:rPr>
              <a:t>0.875</a:t>
            </a:r>
            <a:endParaRPr>
              <a:solidFill>
                <a:srgbClr val="000000"/>
              </a:solidFill>
              <a:highlight>
                <a:srgbClr val="FF9900"/>
              </a:highlight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311700" y="270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{73970553-9CDC-46C2-9D8B-2D1D5CB27FDE}</a:tableStyleId>
              </a:tblPr>
              <a:tblGrid>
                <a:gridCol w="1212625"/>
                <a:gridCol w="1212625"/>
                <a:gridCol w="1212625"/>
              </a:tblGrid>
              <a:tr h="6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ora"/>
                          <a:ea typeface="Lora"/>
                          <a:cs typeface="Lora"/>
                          <a:sym typeface="Lora"/>
                        </a:rPr>
                        <a:t>Predicted 0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ora"/>
                          <a:ea typeface="Lora"/>
                          <a:cs typeface="Lora"/>
                          <a:sym typeface="Lora"/>
                        </a:rPr>
                        <a:t>Predicted 1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46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ora"/>
                          <a:ea typeface="Lora"/>
                          <a:cs typeface="Lora"/>
                          <a:sym typeface="Lora"/>
                        </a:rPr>
                        <a:t>Actual 0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AA84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71</a:t>
                      </a:r>
                      <a:endParaRPr b="1">
                        <a:solidFill>
                          <a:srgbClr val="6AA84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11</a:t>
                      </a:r>
                      <a:endParaRPr b="1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46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ora"/>
                          <a:ea typeface="Lora"/>
                          <a:cs typeface="Lora"/>
                          <a:sym typeface="Lora"/>
                        </a:rPr>
                        <a:t>Actual 1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12</a:t>
                      </a:r>
                      <a:endParaRPr b="1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AA84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90</a:t>
                      </a:r>
                      <a:endParaRPr b="1">
                        <a:solidFill>
                          <a:srgbClr val="6AA84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900" y="362076"/>
            <a:ext cx="1944400" cy="21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 rotWithShape="1">
          <a:blip r:embed="rId4">
            <a:alphaModFix/>
          </a:blip>
          <a:srcRect b="0" l="5231" r="0" t="0"/>
          <a:stretch/>
        </p:blipFill>
        <p:spPr>
          <a:xfrm>
            <a:off x="4185075" y="2466700"/>
            <a:ext cx="4886225" cy="24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/>
          <p:nvPr/>
        </p:nvSpPr>
        <p:spPr>
          <a:xfrm>
            <a:off x="8003675" y="1730300"/>
            <a:ext cx="828600" cy="572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>
            <a:off x="4185075" y="2466700"/>
            <a:ext cx="856800" cy="8709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Random Forests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98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Random Forests used scaled data, 80/20 train test split. </a:t>
            </a:r>
            <a:r>
              <a:rPr lang="en-GB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Optimal number of decision trees was 275 and number of features per split was 2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Accuracy: </a:t>
            </a:r>
            <a:r>
              <a:rPr lang="en-GB">
                <a:solidFill>
                  <a:srgbClr val="000000"/>
                </a:solidFill>
                <a:highlight>
                  <a:srgbClr val="FF9900"/>
                </a:highlight>
                <a:latin typeface="Lora"/>
                <a:ea typeface="Lora"/>
                <a:cs typeface="Lora"/>
                <a:sym typeface="Lora"/>
              </a:rPr>
              <a:t>0.876</a:t>
            </a:r>
            <a:endParaRPr>
              <a:solidFill>
                <a:srgbClr val="000000"/>
              </a:solidFill>
              <a:highlight>
                <a:srgbClr val="FF9900"/>
              </a:highlight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10" name="Google Shape;210;p34"/>
          <p:cNvGraphicFramePr/>
          <p:nvPr/>
        </p:nvGraphicFramePr>
        <p:xfrm>
          <a:off x="681500" y="26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{73970553-9CDC-46C2-9D8B-2D1D5CB27FDE}</a:tableStyleId>
              </a:tblPr>
              <a:tblGrid>
                <a:gridCol w="1267100"/>
                <a:gridCol w="1267100"/>
                <a:gridCol w="1267100"/>
              </a:tblGrid>
              <a:tr h="5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ora"/>
                          <a:ea typeface="Lora"/>
                          <a:cs typeface="Lora"/>
                          <a:sym typeface="Lora"/>
                        </a:rPr>
                        <a:t>Predicted 0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ora"/>
                          <a:ea typeface="Lora"/>
                          <a:cs typeface="Lora"/>
                          <a:sym typeface="Lora"/>
                        </a:rPr>
                        <a:t>Predicted 1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5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ora"/>
                          <a:ea typeface="Lora"/>
                          <a:cs typeface="Lora"/>
                          <a:sym typeface="Lora"/>
                        </a:rPr>
                        <a:t>Actual 0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AA84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410</a:t>
                      </a:r>
                      <a:endParaRPr b="1">
                        <a:solidFill>
                          <a:srgbClr val="6AA84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5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ora"/>
                          <a:ea typeface="Lora"/>
                          <a:cs typeface="Lora"/>
                          <a:sym typeface="Lora"/>
                        </a:rPr>
                        <a:t>Actual 1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AA84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507</a:t>
                      </a:r>
                      <a:endParaRPr b="1">
                        <a:solidFill>
                          <a:srgbClr val="6AA84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100" y="1747188"/>
            <a:ext cx="37338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Dimension Reduction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Principal Components Analysis was used to identify whether any variables contained more information than others 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It was found that none were worthy of removal</a:t>
            </a:r>
            <a:endParaRPr sz="1150">
              <a:solidFill>
                <a:srgbClr val="D1D2D3"/>
              </a:solidFill>
              <a:highlight>
                <a:srgbClr val="222529"/>
              </a:highlight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700" y="1879400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Scope and Significance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Models provide a moment-in-time risk assessment for heart failure due to nature of data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Does not identify if patient will remain low or high risk over time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Possible implementation in cardiologist’s office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Input ECG, blood work results, etc to return binary heart failure risk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Advise patient of immediate risk and potential prevention strategies based upon feature insights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Models support importance of ST Slope, but few other overlapping features.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Could ML challenge what we know about heart failure prediction? Is there more than one set of features to use?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Summary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Dimensions were analyzed and none were removed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Product model was a logistic regression 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Occam’s razor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Model has the capability to predict patient’s binary heart failure risk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Model dimension significances can offer insights in the clinical setting for weighing risk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ST Slope very important, asymptomatic chest pain important, exercise angina important, unclear importance of max heart rate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8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Data and Model Plan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Introducing a Machine Learning approach to CD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Dataset is largest of its kind, containing data of over 900 observations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Lora"/>
              <a:buChar char="○"/>
            </a:pP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age of the patient, sex of the patient, chest pain type, resting blood pressure, serum cholesterol, fasting blood sugar, resting electrocardiogram results, having ST-T wave abnormality, showing probable or definite left ventricular hypertrophy, maximum heart rate achieved, exercise-induced angina, oldpeak, the slope of the peak exercise ST segment, and the patient’s heart disease positivity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Dataset of diverse data inclusive of many identifiers of risk factors for CD, making it a useful diagnostic tool in conjunction with ML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(Supervised) ML is to be used on this dataset to analyse relationships between variables in upper dimensional space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Model will have the potential to uncover relationships between individual predictors for CD outcomes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Data Manipulation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patient with a Cholesterol of 0 is most likely an outlier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Observations with a Cholesterol of 0 were replaced with </a:t>
            </a: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the</a:t>
            </a: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median Cholesterol value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675" y="2123100"/>
            <a:ext cx="3668650" cy="24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ora"/>
                <a:ea typeface="Lora"/>
                <a:cs typeface="Lora"/>
                <a:sym typeface="Lora"/>
              </a:rPr>
              <a:t>Exploratory Data Analysis (Histograms)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Age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Both distribution of people getting heart disease or not is fairly distributed for both.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Based on the second graph, as we shift up on the age group, the patients getting heart disease increases.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Above age 50, number of people getting heart disease increases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650" y="191225"/>
            <a:ext cx="2353775" cy="47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Sex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Most patients are male. (78.9%)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Males have higher chance of getting heart disease, females otherwise.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675" y="145374"/>
            <a:ext cx="2399125" cy="48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Chest Pain Type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Most patients with heart disease normally have Chest Pain Type ASY (Graph 2)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Least patients with heart disease have Chest Pain type TA (Graph 2)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625" y="145037"/>
            <a:ext cx="2357050" cy="47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Resting Blood Pressure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Potentially systolic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Both graphs have similar distribution. (Not much info)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Thus, resting blood pressure was not a main focus of our analysis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975" y="99200"/>
            <a:ext cx="2444773" cy="49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