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338" r:id="rId3"/>
    <p:sldId id="340" r:id="rId4"/>
    <p:sldId id="342" r:id="rId5"/>
    <p:sldId id="341" r:id="rId6"/>
    <p:sldId id="343" r:id="rId7"/>
    <p:sldId id="344" r:id="rId8"/>
    <p:sldId id="345" r:id="rId9"/>
    <p:sldId id="346" r:id="rId10"/>
    <p:sldId id="347" r:id="rId11"/>
    <p:sldId id="348" r:id="rId12"/>
    <p:sldId id="356" r:id="rId13"/>
    <p:sldId id="349" r:id="rId14"/>
    <p:sldId id="357" r:id="rId15"/>
    <p:sldId id="350" r:id="rId16"/>
    <p:sldId id="351" r:id="rId17"/>
    <p:sldId id="352" r:id="rId18"/>
    <p:sldId id="358" r:id="rId19"/>
    <p:sldId id="353" r:id="rId20"/>
    <p:sldId id="354" r:id="rId21"/>
    <p:sldId id="355" r:id="rId22"/>
    <p:sldId id="33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9966"/>
    <a:srgbClr val="FFE599"/>
    <a:srgbClr val="00B0F0"/>
    <a:srgbClr val="C00000"/>
    <a:srgbClr val="EDEDED"/>
    <a:srgbClr val="FFF2CC"/>
    <a:srgbClr val="BDD7EE"/>
    <a:srgbClr val="AF11A7"/>
    <a:srgbClr val="D33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2313"/>
  </p:normalViewPr>
  <p:slideViewPr>
    <p:cSldViewPr snapToGrid="0" snapToObjects="1">
      <p:cViewPr varScale="1">
        <p:scale>
          <a:sx n="104" d="100"/>
          <a:sy n="104" d="100"/>
        </p:scale>
        <p:origin x="1432" y="20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4D2F5-9116-3F4A-A03F-C0C1973EAFBF}" type="datetimeFigureOut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5145F-E0F1-8B42-89A4-F0FD86F42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517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Hi, everyone. I</a:t>
            </a:r>
            <a:r>
              <a:rPr kumimoji="1" lang="zh-CN" altLang="en-US" dirty="0"/>
              <a:t>‘</a:t>
            </a:r>
            <a:r>
              <a:rPr kumimoji="1" lang="en-US" altLang="zh-CN" dirty="0"/>
              <a:t>m </a:t>
            </a:r>
            <a:r>
              <a:rPr kumimoji="1" lang="en-US" altLang="zh-CN" dirty="0" err="1"/>
              <a:t>Junyi</a:t>
            </a:r>
            <a:r>
              <a:rPr kumimoji="1" lang="en-US" altLang="zh-CN" dirty="0"/>
              <a:t> Shu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Peking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University.</a:t>
            </a:r>
          </a:p>
          <a:p>
            <a:r>
              <a:rPr kumimoji="1" lang="en-US" altLang="zh-CN" dirty="0"/>
              <a:t>Today, I’ll talk about our work Disaggregated RAID Storage in Modern Datacenters,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 allows you to build a scalable and reliable block device with disaggregated storage.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73358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 how does the host control the behaviors of  the server controllers? </a:t>
            </a:r>
            <a:r>
              <a:rPr kumimoji="1" lang="en-US" altLang="zh-CN" dirty="0" err="1"/>
              <a:t>NVMe-oF</a:t>
            </a:r>
            <a:r>
              <a:rPr kumimoji="1" lang="en-US" altLang="zh-CN" dirty="0"/>
              <a:t> is a widely used disaggregated storage protocol. But </a:t>
            </a:r>
            <a:r>
              <a:rPr kumimoji="1" lang="en-US" altLang="zh-CN" dirty="0" err="1"/>
              <a:t>NVMe-oF</a:t>
            </a:r>
            <a:r>
              <a:rPr kumimoji="1" lang="en-US" altLang="zh-CN" dirty="0"/>
              <a:t> only supports a few basic commands such as read and write.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We create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protocol by extending </a:t>
            </a:r>
            <a:r>
              <a:rPr kumimoji="1" lang="en-US" altLang="zh-CN" dirty="0" err="1"/>
              <a:t>NVMe-oF</a:t>
            </a:r>
            <a:r>
              <a:rPr kumimoji="1" lang="en-US" altLang="zh-CN" dirty="0"/>
              <a:t> protocol.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It supports host-to-server commands partial write, parity, and reconstruction, and also peer command between servers.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It includes necessary parameters for these commands,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and it supports both RAID-5 and RAID-6.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2120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Now let’s see how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uses the protocol to support partial stripe write. Here, we want to update D1 to D1 prime, D2 to D2 prime. We can conceptually divide the workflow into 3 phases.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In broadcast phase, we first send commands to the involved servers.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Upon receiving the commands, data server fetches the new data, and parity server retrieves the old parity.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Data server also needs to retrieve its old data.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Now, each data server can calculate the partial parity.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And then persist the new data. </a:t>
            </a:r>
            <a:r>
              <a:rPr kumimoji="1" lang="en-US" altLang="zh-CN" b="1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In reduce phase, each data server notifies parity server with a peer command,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which lets parity server fetch the partial parity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and eventually generate the new parity and </a:t>
            </a:r>
            <a:r>
              <a:rPr kumimoji="1" lang="en-US" altLang="zh-CN" b="1" dirty="0"/>
              <a:t>(Click)</a:t>
            </a:r>
            <a:r>
              <a:rPr kumimoji="1" lang="en-US" altLang="zh-CN" dirty="0"/>
              <a:t> persist it.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The last step is to notify the host the final result.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The problem here is, the entire reduce phase relies on the parity command to arrive and provide necessary parameters. If it arrives late, reduce phase is blocked.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2676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 easy way to address this problem is to use a barrier, which we try to avoid when possible.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Parity reduction is basically addition and subtraction which does not require a specific order.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So we can just allow the reduce phase to proceed, and only make sure Parity command has arrived before we persist the new parity.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We will have a few available buffers on parity server,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we can keep reducing the partial parities.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And we eventually see the Parity command.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We now know we are waiting for 2 partial parities and they are all here. So we are done!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6533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Non-blocking multi-stage 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allows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 parallelism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across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servers.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 there any opportunities within a node? Modern NICs and </a:t>
            </a:r>
            <a:r>
              <a:rPr kumimoji="1" lang="en-US" altLang="zh-CN" dirty="0" err="1"/>
              <a:t>NVMe</a:t>
            </a:r>
            <a:r>
              <a:rPr kumimoji="1" lang="en-US" altLang="zh-CN" dirty="0"/>
              <a:t> SSDs can support many concurrent I/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, which we should take advantage of. </a:t>
            </a:r>
            <a:r>
              <a:rPr kumimoji="1" lang="en-US" altLang="zh-CN" b="1" dirty="0">
                <a:solidFill>
                  <a:srgbClr val="FF0000"/>
                </a:solidFill>
              </a:rPr>
              <a:t>(Click)</a:t>
            </a:r>
          </a:p>
          <a:p>
            <a:r>
              <a:rPr kumimoji="1" lang="en-US" altLang="zh-CN" dirty="0"/>
              <a:t>This is the execution workflow of </a:t>
            </a:r>
            <a:r>
              <a:rPr kumimoji="1" lang="en-US" altLang="zh-CN" dirty="0" err="1"/>
              <a:t>NVMe-oF</a:t>
            </a:r>
            <a:r>
              <a:rPr kumimoji="1" lang="en-US" altLang="zh-CN" dirty="0"/>
              <a:t> Write, each action depends on the previous one.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But for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partial stripe write, the dependency graph suggests there is an opportunity to parallelize the actions across the devices.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Why not pipeline them?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7283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take advantage of this unique opportunity and apply pipeline parallelism.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We enqueue the I/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 to </a:t>
            </a:r>
            <a:r>
              <a:rPr kumimoji="1" lang="en-US" altLang="zh-CN" dirty="0" err="1"/>
              <a:t>NVMe</a:t>
            </a:r>
            <a:r>
              <a:rPr kumimoji="1" lang="en-US" altLang="zh-CN" dirty="0"/>
              <a:t> SSD or NIC as soon as possible, and let them do the rest for us.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0370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Don’t forget another source of I/O amplification is data reconstruction.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 straightforward approach is to randomly select a reducer to reconstruct the data for the host every time.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But it does not work well when each server has different available bandwidth at a time, which is the reality.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What we want to do is to balance the available bandwidth.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So a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choose a reducer based on probability calculated from current available bandwidth. 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9361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implemented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on top of SPDK,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user-space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framework.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We use the publicly available platform </a:t>
            </a:r>
            <a:r>
              <a:rPr kumimoji="1" lang="en-US" altLang="zh-CN" dirty="0" err="1"/>
              <a:t>CloudLab</a:t>
            </a:r>
            <a:r>
              <a:rPr kumimoji="1" lang="en-US" altLang="zh-CN" dirty="0"/>
              <a:t> as the testbed.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36159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examined node scalability of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. Overall, it’s linearly scalable.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scalability,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shows very consistent latency and scales towards the NIC goodput.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89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degraded read,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is very close to normal state read, while SPDK becomes overwhelmed due to host NIC congestion.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If we only have reconstruction, SPDK becomes even worse.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9683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dRAID</a:t>
            </a:r>
            <a:r>
              <a:rPr kumimoji="1" lang="en-US" altLang="zh-CN" dirty="0"/>
              <a:t> also scales with number of concurrent I/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outperforms SPDK by 2 times on write-only workload,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and 3 times on read-write workload. This is very close to the theoretical improvement.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6188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datacenter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fabric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evolving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towards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latency.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components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interconnected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bus.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remote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acceptable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latency.</a:t>
            </a:r>
            <a:r>
              <a:rPr kumimoji="1" lang="zh-CN" altLang="en-US" dirty="0"/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(Click)</a:t>
            </a:r>
            <a:endParaRPr kumimoji="1" lang="en-US" altLang="zh-CN" dirty="0"/>
          </a:p>
          <a:p>
            <a:r>
              <a:rPr kumimoji="1" lang="en-US" altLang="zh-CN" dirty="0"/>
              <a:t>Disaggregated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becomes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popular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datacenters.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decouples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diskless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clusters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attractive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cloud</a:t>
            </a:r>
            <a:r>
              <a:rPr kumimoji="1" lang="zh-CN" altLang="en-US" dirty="0"/>
              <a:t> </a:t>
            </a:r>
            <a:r>
              <a:rPr kumimoji="1" lang="en-US" altLang="zh-CN" dirty="0"/>
              <a:t>platforms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users,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because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now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resource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utilization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lower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cost.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4089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implemented a lightweight key-value store, and run YCSB against it. Under normal state, improvement of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is mostly on write-heavy workloads A and F.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And the improvement is more significant under degraded state across all workloads because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improves both read and write.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2750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For more experiment results, please read our paper.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29311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 conclude,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is a disaggregated software-based RAID system. It exploits peer-to-peer disaggregated data access to reduce network usage, and applies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techniques targeting modern hardware</a:t>
            </a:r>
            <a:r>
              <a:rPr kumimoji="1" lang="en-US" altLang="zh-CN" dirty="0"/>
              <a:t> to maximize parallelism. We show that </a:t>
            </a:r>
            <a:r>
              <a:rPr kumimoji="1" lang="en-US" altLang="zh-CN" dirty="0" err="1"/>
              <a:t>dRAID</a:t>
            </a:r>
            <a:r>
              <a:rPr kumimoji="1" lang="en-US" altLang="zh-CN" dirty="0"/>
              <a:t> is scalable and provides up to 3 times overall bandwidth improvement.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Thanks for listening.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 I’m ready to take any questions.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3939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redundant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independent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disks,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parity-based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realizing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bandwidth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capacity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offer.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high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extra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chunks.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However,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well-known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stripe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parity-based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I/O</a:t>
            </a:r>
            <a:r>
              <a:rPr kumimoji="1" lang="zh-CN" altLang="en-US" dirty="0"/>
              <a:t> </a:t>
            </a:r>
            <a:r>
              <a:rPr kumimoji="1" lang="en-US" altLang="zh-CN" dirty="0"/>
              <a:t>amplification.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36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There 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 to build RAID over disaggregated storage.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disaggregate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machine.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decouple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RAID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drives.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single-drive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failure.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(Click)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single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available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(Click)</a:t>
            </a:r>
            <a:r>
              <a:rPr kumimoji="1" lang="zh-CN" altLang="en-US" b="1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decoupled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approach,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drive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entire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pool.</a:t>
            </a:r>
            <a:r>
              <a:rPr kumimoji="1" lang="zh-CN" altLang="en-US" dirty="0"/>
              <a:t>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b="0" dirty="0"/>
              <a:t>As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for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server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failure,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if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you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take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single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machine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approach,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entire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array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becomes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unavailable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to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client,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and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you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may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lose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data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forever.</a:t>
            </a:r>
            <a:r>
              <a:rPr kumimoji="1" lang="zh-CN" altLang="en-US" b="0" dirty="0"/>
              <a:t> </a:t>
            </a:r>
            <a:r>
              <a:rPr kumimoji="1" lang="en-US" altLang="zh-CN" b="1" dirty="0"/>
              <a:t>(Click)</a:t>
            </a:r>
            <a:r>
              <a:rPr kumimoji="1" lang="zh-CN" altLang="en-US" b="1" dirty="0"/>
              <a:t> </a:t>
            </a:r>
            <a:r>
              <a:rPr kumimoji="1" lang="en-US" altLang="zh-CN" b="0" dirty="0"/>
              <a:t>But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if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you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carefully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choose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member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drives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with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decoupled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approach,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your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array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still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available,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and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data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can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be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reconstructed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from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other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drives.</a:t>
            </a:r>
            <a:r>
              <a:rPr kumimoji="1" lang="zh-CN" altLang="en-US" b="0" dirty="0"/>
              <a:t> </a:t>
            </a:r>
            <a:r>
              <a:rPr kumimoji="1" lang="en-US" altLang="zh-CN" b="1" dirty="0"/>
              <a:t>(Click)</a:t>
            </a:r>
            <a:r>
              <a:rPr kumimoji="1" lang="zh-CN" altLang="en-US" b="1" dirty="0"/>
              <a:t> </a:t>
            </a:r>
            <a:r>
              <a:rPr kumimoji="1" lang="en-US" altLang="zh-CN" b="0" dirty="0"/>
              <a:t>For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these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two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reasons,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we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believe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decoupled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approach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is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preferred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in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most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cases.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7686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But how I/O amplification impacts a disaggregated RAID? Assume we have a RAID-5 array with 8 drives. The parity chunk is basically the sum of the data chunks in the same stripe.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We first look at data reconstruction. For a normal read I/O, we only need to touch one chunk.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But if chunk C4 becomes unavailable, we’ll have to read all the other chunks to reconstruct C4, which creates 7 times amplification.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For partial stripe write, say we only update C4 to C4 prime in a stripe.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An naive approach is to retrieve the unmodified chunks and recalculate the parity.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Then we update C4 prime and CP prime.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A smarter way 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 to retrieve C4 and CP instead, you can derive CP prime from that. In total, it requires 2 reads and 2 writes, which incurs 4 times amplification.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It is still a problem because the amplified I/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 all go through the host NIC!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6531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We can do some simple math to see why this becomes a problem. Let’s assume we have a 100Gbps NIC on the host.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An enterprise-grade </a:t>
            </a:r>
            <a:r>
              <a:rPr kumimoji="1" lang="en-US" altLang="zh-CN" dirty="0" err="1"/>
              <a:t>NVMe</a:t>
            </a:r>
            <a:r>
              <a:rPr kumimoji="1" lang="en-US" altLang="zh-CN" dirty="0"/>
              <a:t> SSD provides more than 16Gbps write and 24Gbps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 bandwidth.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If we use each drive separately and have no I/O amplification, the NIC can saturate bandwidth of about 4 SSDs.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Recall a partial stripe write can trigger 2 reads and 2 writes, that pretty much means half of the write traffic will occupy the entire NIC.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And things could be worse for data reconstruction on a larger array.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454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So where do the extra network I/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 come from? The source of extra I/</a:t>
            </a:r>
            <a:r>
              <a:rPr kumimoji="1" lang="en-US" altLang="zh-CN" dirty="0" err="1"/>
              <a:t>Os</a:t>
            </a:r>
            <a:r>
              <a:rPr kumimoji="1" lang="en-US" altLang="zh-CN" dirty="0"/>
              <a:t> is the centralized RAID controller. It does everything except for drive I/O processing.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So the key idea here is to decompose the controller. The formula to calculate CP prime here can be expressed in a different way.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We first calculate C4 prime minus C4,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then we add CP on top of that, </a:t>
            </a:r>
            <a:r>
              <a:rPr kumimoji="1" lang="en-US" altLang="zh-CN" b="1" dirty="0"/>
              <a:t>(Click) </a:t>
            </a:r>
            <a:r>
              <a:rPr kumimoji="1" lang="en-US" altLang="zh-CN" dirty="0"/>
              <a:t>we now have CP prime, and we persist it. The calculations are in-place at each remote target, so the network overhead is minimized.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1880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 apply this idea to the real world, we ask ourselves three questions: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What architectural changes do we need to make? </a:t>
            </a:r>
            <a:r>
              <a:rPr kumimoji="1" lang="en-US" altLang="zh-CN" b="1" dirty="0"/>
              <a:t>(Click)</a:t>
            </a:r>
            <a:endParaRPr kumimoji="1" lang="en-US" altLang="zh-CN" dirty="0"/>
          </a:p>
          <a:p>
            <a:r>
              <a:rPr kumimoji="1" lang="en-US" altLang="zh-CN" dirty="0"/>
              <a:t>What protocol changes do we need to make? </a:t>
            </a:r>
            <a:r>
              <a:rPr kumimoji="1" lang="en-US" altLang="zh-CN" b="1" dirty="0"/>
              <a:t>(Click)</a:t>
            </a:r>
            <a:endParaRPr kumimoji="1" lang="en-US" altLang="zh-CN" dirty="0"/>
          </a:p>
          <a:p>
            <a:r>
              <a:rPr kumimoji="1" lang="en-US" altLang="zh-CN" dirty="0"/>
              <a:t>How do we design the system to maximize parallelism?</a:t>
            </a:r>
          </a:p>
          <a:p>
            <a:r>
              <a:rPr kumimoji="1" lang="en-US" altLang="zh-CN" b="0" dirty="0"/>
              <a:t>We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will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answer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them in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next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few</a:t>
            </a:r>
            <a:r>
              <a:rPr kumimoji="1" lang="zh-CN" altLang="en-US" b="0" dirty="0"/>
              <a:t> </a:t>
            </a:r>
            <a:r>
              <a:rPr kumimoji="1" lang="en-US" altLang="zh-CN" b="0" dirty="0"/>
              <a:t>slides.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9101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Here, every data access between servers must go through the host. </a:t>
            </a:r>
            <a:r>
              <a:rPr kumimoji="1" lang="en-US" altLang="zh-CN" b="1" dirty="0"/>
              <a:t>(Click)</a:t>
            </a:r>
          </a:p>
          <a:p>
            <a:r>
              <a:rPr kumimoji="1" lang="en-US" altLang="zh-CN" dirty="0"/>
              <a:t>To enable peer-to-peer data access, we must create a connection between each pair of servers. </a:t>
            </a:r>
            <a:r>
              <a:rPr kumimoji="1" lang="en-US" altLang="zh-CN" b="1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/>
              <a:t>The host controller exposes a user interface and orchestrates each read and write workflow. </a:t>
            </a:r>
            <a:r>
              <a:rPr kumimoji="1" lang="en-US" altLang="zh-CN" b="1" dirty="0"/>
              <a:t>(Click)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dirty="0"/>
              <a:t>In contrast, the server component does whatever the host asks it to do, including parity calculation and data transfer.</a:t>
            </a:r>
          </a:p>
          <a:p>
            <a:endParaRPr kumimoji="1" lang="en-US" altLang="zh-CN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D5145F-E0F1-8B42-89A4-F0FD86F4296F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501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7E528-AD4B-1A45-922F-307D4DFD0A27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493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9456E-D119-8C40-98C2-5F4826DEC403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2029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3CBF9-551E-B74F-8976-B9CA708E60E5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705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1BEE4-599F-D24F-8CBB-6134A921CC57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98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CB960-8D32-0F4E-BE60-B52F13C61034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2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DE7C9-48A8-9547-8440-468DBB0F63C9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6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5A6F-468B-E947-BD8F-CC9458AF6AF9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35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09B06-8E4F-6946-A0F1-D92769FD28B7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661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09DAD-410A-9F4C-A6A8-6557E3BF298D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739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0F0A1-68C9-1C4F-8074-F246714481C2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304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C6C8-95A3-1547-9270-9D257E2EB106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04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79A8-CCFC-8A42-A1EB-6E1DCBA6F34E}" type="datetime1">
              <a:rPr kumimoji="1" lang="zh-CN" altLang="en-US" smtClean="0"/>
              <a:t>2023/3/14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81D5-9DB1-9C45-93E9-D2F1974420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60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github.com/pkusys/dRAID" TargetMode="External"/><Relationship Id="rId4" Type="http://schemas.openxmlformats.org/officeDocument/2006/relationships/image" Target="../media/image33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C91526-5254-4B47-8357-AA1F3CC54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1</a:t>
            </a:fld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09F307-E4A9-AD7E-03D4-2A4983B117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8117" y="136525"/>
            <a:ext cx="3531873" cy="1247983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5071AF6B-07DB-44B9-9F38-31008A5F4596}"/>
              </a:ext>
            </a:extLst>
          </p:cNvPr>
          <p:cNvSpPr txBox="1">
            <a:spLocks/>
          </p:cNvSpPr>
          <p:nvPr/>
        </p:nvSpPr>
        <p:spPr>
          <a:xfrm>
            <a:off x="1382484" y="1675445"/>
            <a:ext cx="9622971" cy="1730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altLang="zh-CN" sz="4400" b="1" dirty="0">
                <a:solidFill>
                  <a:schemeClr val="tx1"/>
                </a:solidFill>
                <a:latin typeface="Arial" panose="020B0604020202020204" pitchFamily="34" charset="0"/>
                <a:ea typeface="SimHei" charset="-122"/>
                <a:cs typeface="Arial" panose="020B0604020202020204" pitchFamily="34" charset="0"/>
              </a:rPr>
              <a:t>Disaggregated RAID Storage in Modern Datacenters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等线 Light" charset="-122"/>
              <a:cs typeface="Arial" panose="020B0604020202020204" pitchFamily="34" charset="0"/>
            </a:endParaRP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550C45EA-1736-469B-B2CC-783347F9440B}"/>
              </a:ext>
            </a:extLst>
          </p:cNvPr>
          <p:cNvSpPr txBox="1">
            <a:spLocks/>
          </p:cNvSpPr>
          <p:nvPr/>
        </p:nvSpPr>
        <p:spPr>
          <a:xfrm>
            <a:off x="1768927" y="3766500"/>
            <a:ext cx="8850084" cy="8407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b="1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Junyi Shu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Ruidong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 Zhu, Yun Ma, Gang Huang</a:t>
            </a:r>
          </a:p>
          <a:p>
            <a:pPr lvl="0"/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Hong Mei, </a:t>
            </a:r>
            <a:r>
              <a:rPr lang="en-US" altLang="zh-CN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Xuanzhe</a:t>
            </a:r>
            <a:r>
              <a:rPr lang="en-US" altLang="zh-CN" dirty="0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 Liu, Xin </a:t>
            </a:r>
            <a:r>
              <a:rPr lang="en-US" altLang="zh-CN" dirty="0" err="1">
                <a:solidFill>
                  <a:sysClr val="windowText" lastClr="000000"/>
                </a:solidFill>
                <a:latin typeface="Arial" panose="020B0604020202020204" pitchFamily="34" charset="0"/>
                <a:ea typeface="等线" charset="-122"/>
                <a:cs typeface="Arial" panose="020B0604020202020204" pitchFamily="34" charset="0"/>
              </a:rPr>
              <a:t>Jin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等线" charset="-122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024B35E-1062-4984-ACA9-E749194CA5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50" y="5019446"/>
            <a:ext cx="2735299" cy="76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650"/>
    </mc:Choice>
    <mc:Fallback xmlns="">
      <p:transition spd="slow" advTm="136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 err="1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dRAID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Protocol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F99051F-1582-426F-AD7A-62B29AB476E7}"/>
              </a:ext>
            </a:extLst>
          </p:cNvPr>
          <p:cNvGrpSpPr/>
          <p:nvPr/>
        </p:nvGrpSpPr>
        <p:grpSpPr>
          <a:xfrm>
            <a:off x="1472211" y="3981450"/>
            <a:ext cx="2814538" cy="1828800"/>
            <a:chOff x="972150" y="3076575"/>
            <a:chExt cx="2814538" cy="1828800"/>
          </a:xfrm>
        </p:grpSpPr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FFC8DA20-5BCA-4E5F-A387-F7533ACC9C66}"/>
                </a:ext>
              </a:extLst>
            </p:cNvPr>
            <p:cNvSpPr/>
            <p:nvPr/>
          </p:nvSpPr>
          <p:spPr>
            <a:xfrm>
              <a:off x="972150" y="3076575"/>
              <a:ext cx="2814536" cy="304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NVMe-oF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Capsule</a:t>
              </a:r>
              <a:endParaRPr lang="en-CN" sz="14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 44">
              <a:extLst>
                <a:ext uri="{FF2B5EF4-FFF2-40B4-BE49-F238E27FC236}">
                  <a16:creationId xmlns:a16="http://schemas.microsoft.com/office/drawing/2014/main" id="{EAE10A41-50BA-40CD-84D0-E4E6329134ED}"/>
                </a:ext>
              </a:extLst>
            </p:cNvPr>
            <p:cNvSpPr/>
            <p:nvPr/>
          </p:nvSpPr>
          <p:spPr>
            <a:xfrm>
              <a:off x="972155" y="3381375"/>
              <a:ext cx="1206225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  <a:r>
                <a:rPr lang="zh-CN" alt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ID</a:t>
              </a:r>
              <a:endParaRPr lang="en-CN" sz="11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46">
              <a:extLst>
                <a:ext uri="{FF2B5EF4-FFF2-40B4-BE49-F238E27FC236}">
                  <a16:creationId xmlns:a16="http://schemas.microsoft.com/office/drawing/2014/main" id="{4BD2788E-326B-4D92-8050-929121774820}"/>
                </a:ext>
              </a:extLst>
            </p:cNvPr>
            <p:cNvSpPr/>
            <p:nvPr/>
          </p:nvSpPr>
          <p:spPr>
            <a:xfrm>
              <a:off x="972154" y="3686175"/>
              <a:ext cx="1206225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Opcode</a:t>
              </a:r>
              <a:endParaRPr lang="en-CN" sz="11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48">
              <a:extLst>
                <a:ext uri="{FF2B5EF4-FFF2-40B4-BE49-F238E27FC236}">
                  <a16:creationId xmlns:a16="http://schemas.microsoft.com/office/drawing/2014/main" id="{EAFEEB77-0598-4910-8844-ADA2AE027ED7}"/>
                </a:ext>
              </a:extLst>
            </p:cNvPr>
            <p:cNvSpPr/>
            <p:nvPr/>
          </p:nvSpPr>
          <p:spPr>
            <a:xfrm>
              <a:off x="972153" y="3990975"/>
              <a:ext cx="1206225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NSID</a:t>
              </a:r>
              <a:endParaRPr lang="en-CN" sz="11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50">
              <a:extLst>
                <a:ext uri="{FF2B5EF4-FFF2-40B4-BE49-F238E27FC236}">
                  <a16:creationId xmlns:a16="http://schemas.microsoft.com/office/drawing/2014/main" id="{CF990777-5221-43B5-AE88-603DE46AA7A5}"/>
                </a:ext>
              </a:extLst>
            </p:cNvPr>
            <p:cNvSpPr/>
            <p:nvPr/>
          </p:nvSpPr>
          <p:spPr>
            <a:xfrm>
              <a:off x="972152" y="4295775"/>
              <a:ext cx="1206225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Buffer</a:t>
              </a:r>
              <a:r>
                <a:rPr lang="zh-CN" alt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Address</a:t>
              </a:r>
              <a:endParaRPr lang="en-CN" sz="11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51">
              <a:extLst>
                <a:ext uri="{FF2B5EF4-FFF2-40B4-BE49-F238E27FC236}">
                  <a16:creationId xmlns:a16="http://schemas.microsoft.com/office/drawing/2014/main" id="{BF2BA5A8-5F89-491A-9D69-49D91FF7CA0C}"/>
                </a:ext>
              </a:extLst>
            </p:cNvPr>
            <p:cNvSpPr/>
            <p:nvPr/>
          </p:nvSpPr>
          <p:spPr>
            <a:xfrm>
              <a:off x="972152" y="4600575"/>
              <a:ext cx="1206225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  <a:r>
                <a:rPr lang="zh-CN" altLang="en-US" sz="11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1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Parameters</a:t>
              </a:r>
              <a:endParaRPr lang="en-CN" sz="11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52">
              <a:extLst>
                <a:ext uri="{FF2B5EF4-FFF2-40B4-BE49-F238E27FC236}">
                  <a16:creationId xmlns:a16="http://schemas.microsoft.com/office/drawing/2014/main" id="{BA2F3B00-21A2-4A86-BFA0-164F188CE11E}"/>
                </a:ext>
              </a:extLst>
            </p:cNvPr>
            <p:cNvSpPr/>
            <p:nvPr/>
          </p:nvSpPr>
          <p:spPr>
            <a:xfrm>
              <a:off x="2178377" y="3381375"/>
              <a:ext cx="1608311" cy="152400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Optional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  <a:r>
                <a:rPr lang="zh-CN" alt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Data</a:t>
              </a:r>
              <a:endParaRPr lang="en-CN" sz="12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39" name="下箭头 14">
            <a:extLst>
              <a:ext uri="{FF2B5EF4-FFF2-40B4-BE49-F238E27FC236}">
                <a16:creationId xmlns:a16="http://schemas.microsoft.com/office/drawing/2014/main" id="{40F20617-F470-4243-8CCE-9305F33DF15E}"/>
              </a:ext>
            </a:extLst>
          </p:cNvPr>
          <p:cNvSpPr/>
          <p:nvPr/>
        </p:nvSpPr>
        <p:spPr>
          <a:xfrm rot="16200000">
            <a:off x="5854918" y="4573834"/>
            <a:ext cx="377687" cy="536278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4FA3282-3955-42F7-88B1-6717A41DDE2B}"/>
              </a:ext>
            </a:extLst>
          </p:cNvPr>
          <p:cNvSpPr txBox="1"/>
          <p:nvPr/>
        </p:nvSpPr>
        <p:spPr>
          <a:xfrm>
            <a:off x="548186" y="1735067"/>
            <a:ext cx="5300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NVMe-oF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-over-Fabric)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popular disaggregated storage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90% of it is the same as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Supports basic behaviors (read/write…)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D96C27F-84DF-48A3-80AF-FB726B50BD5E}"/>
              </a:ext>
            </a:extLst>
          </p:cNvPr>
          <p:cNvSpPr txBox="1"/>
          <p:nvPr/>
        </p:nvSpPr>
        <p:spPr>
          <a:xfrm>
            <a:off x="6602506" y="1730561"/>
            <a:ext cx="5300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extends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NVMe-oF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Supports disaggregated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Includes necessary 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Supports both RAID-5 &amp; RAID-6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4580D13-F0E7-4F6F-9CB8-9ED1C84ADAD6}"/>
              </a:ext>
            </a:extLst>
          </p:cNvPr>
          <p:cNvGrpSpPr/>
          <p:nvPr/>
        </p:nvGrpSpPr>
        <p:grpSpPr>
          <a:xfrm>
            <a:off x="7078640" y="3925283"/>
            <a:ext cx="3892407" cy="1884967"/>
            <a:chOff x="6862740" y="3925283"/>
            <a:chExt cx="3892407" cy="1884967"/>
          </a:xfrm>
        </p:grpSpPr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D679013B-486F-4D77-A8D4-B01750B9AD22}"/>
                </a:ext>
              </a:extLst>
            </p:cNvPr>
            <p:cNvSpPr/>
            <p:nvPr/>
          </p:nvSpPr>
          <p:spPr>
            <a:xfrm>
              <a:off x="6944281" y="3925283"/>
              <a:ext cx="3810866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dRAID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  <a:r>
                <a:rPr lang="zh-CN" altLang="en-US" sz="1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Capsule</a:t>
              </a:r>
              <a:endParaRPr lang="en-CN" sz="14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39">
              <a:extLst>
                <a:ext uri="{FF2B5EF4-FFF2-40B4-BE49-F238E27FC236}">
                  <a16:creationId xmlns:a16="http://schemas.microsoft.com/office/drawing/2014/main" id="{9D722EC1-E8F2-41C5-B8F5-163ACDEA73E5}"/>
                </a:ext>
              </a:extLst>
            </p:cNvPr>
            <p:cNvSpPr/>
            <p:nvPr/>
          </p:nvSpPr>
          <p:spPr>
            <a:xfrm>
              <a:off x="6944291" y="4230083"/>
              <a:ext cx="637478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1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40">
              <a:extLst>
                <a:ext uri="{FF2B5EF4-FFF2-40B4-BE49-F238E27FC236}">
                  <a16:creationId xmlns:a16="http://schemas.microsoft.com/office/drawing/2014/main" id="{53EE7AA2-8F14-459D-9A24-B7DC0DD85EB4}"/>
                </a:ext>
              </a:extLst>
            </p:cNvPr>
            <p:cNvSpPr/>
            <p:nvPr/>
          </p:nvSpPr>
          <p:spPr>
            <a:xfrm>
              <a:off x="7579919" y="4230083"/>
              <a:ext cx="550221" cy="30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8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41">
              <a:extLst>
                <a:ext uri="{FF2B5EF4-FFF2-40B4-BE49-F238E27FC236}">
                  <a16:creationId xmlns:a16="http://schemas.microsoft.com/office/drawing/2014/main" id="{D3E87A3E-33B9-40FD-8F4C-3319250D07C3}"/>
                </a:ext>
              </a:extLst>
            </p:cNvPr>
            <p:cNvSpPr/>
            <p:nvPr/>
          </p:nvSpPr>
          <p:spPr>
            <a:xfrm>
              <a:off x="8130140" y="4230083"/>
              <a:ext cx="360266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8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42">
              <a:extLst>
                <a:ext uri="{FF2B5EF4-FFF2-40B4-BE49-F238E27FC236}">
                  <a16:creationId xmlns:a16="http://schemas.microsoft.com/office/drawing/2014/main" id="{BE310539-67ED-4545-BD0A-B926B89527EE}"/>
                </a:ext>
              </a:extLst>
            </p:cNvPr>
            <p:cNvSpPr/>
            <p:nvPr/>
          </p:nvSpPr>
          <p:spPr>
            <a:xfrm>
              <a:off x="8490562" y="4232609"/>
              <a:ext cx="571645" cy="3022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8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43">
              <a:extLst>
                <a:ext uri="{FF2B5EF4-FFF2-40B4-BE49-F238E27FC236}">
                  <a16:creationId xmlns:a16="http://schemas.microsoft.com/office/drawing/2014/main" id="{6CF15EDC-0FA6-413A-964E-07286F065E2C}"/>
                </a:ext>
              </a:extLst>
            </p:cNvPr>
            <p:cNvSpPr/>
            <p:nvPr/>
          </p:nvSpPr>
          <p:spPr>
            <a:xfrm>
              <a:off x="9062207" y="4232150"/>
              <a:ext cx="848710" cy="302732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8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183B8A1-FD9C-4FB2-BBC9-F542DCB3071F}"/>
                </a:ext>
              </a:extLst>
            </p:cNvPr>
            <p:cNvSpPr/>
            <p:nvPr/>
          </p:nvSpPr>
          <p:spPr>
            <a:xfrm>
              <a:off x="7272386" y="4510805"/>
              <a:ext cx="1165285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Read</a:t>
              </a:r>
            </a:p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Write</a:t>
              </a:r>
            </a:p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+</a:t>
              </a:r>
            </a:p>
            <a:p>
              <a:pPr algn="ctr"/>
              <a:r>
                <a:rPr lang="en-US" altLang="zh-CN" sz="1000" b="1" u="sng" dirty="0" err="1">
                  <a:highlight>
                    <a:srgbClr val="FFE599"/>
                  </a:highlight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PartialWrite</a:t>
              </a:r>
              <a:endParaRPr lang="en-US" altLang="zh-CN" sz="1000" b="1" u="sng" dirty="0">
                <a:highlight>
                  <a:srgbClr val="FFE599"/>
                </a:highlight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1000" b="1" u="sng" dirty="0">
                  <a:highlight>
                    <a:srgbClr val="FFE599"/>
                  </a:highlight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Parity</a:t>
              </a:r>
            </a:p>
            <a:p>
              <a:pPr algn="ctr"/>
              <a:r>
                <a:rPr lang="en-US" altLang="zh-CN" sz="1000" b="1" u="sng" dirty="0">
                  <a:highlight>
                    <a:srgbClr val="FFE599"/>
                  </a:highlight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Reconstruction</a:t>
              </a:r>
            </a:p>
            <a:p>
              <a:pPr algn="ctr"/>
              <a:r>
                <a:rPr lang="en-US" altLang="zh-CN" sz="1000" b="1" u="sng" dirty="0">
                  <a:highlight>
                    <a:srgbClr val="FFE599"/>
                  </a:highlight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Peer</a:t>
              </a:r>
              <a:endParaRPr lang="en-CN" sz="1000" b="1" u="sng" dirty="0">
                <a:highlight>
                  <a:srgbClr val="FFE599"/>
                </a:highlight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F0680988-1428-46C7-B5F7-9CA5E4EE704B}"/>
                </a:ext>
              </a:extLst>
            </p:cNvPr>
            <p:cNvSpPr/>
            <p:nvPr/>
          </p:nvSpPr>
          <p:spPr>
            <a:xfrm>
              <a:off x="9061508" y="4577854"/>
              <a:ext cx="846703" cy="1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offset</a:t>
              </a:r>
              <a:endParaRPr lang="en-CN" sz="1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0FD356E6-FF38-4BF9-9500-5B225FD41D55}"/>
                </a:ext>
              </a:extLst>
            </p:cNvPr>
            <p:cNvSpPr/>
            <p:nvPr/>
          </p:nvSpPr>
          <p:spPr>
            <a:xfrm>
              <a:off x="9062206" y="4727785"/>
              <a:ext cx="843082" cy="1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length</a:t>
              </a:r>
              <a:endParaRPr lang="en-CN" sz="1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12">
              <a:extLst>
                <a:ext uri="{FF2B5EF4-FFF2-40B4-BE49-F238E27FC236}">
                  <a16:creationId xmlns:a16="http://schemas.microsoft.com/office/drawing/2014/main" id="{8274CEBD-C1E1-4A3B-AC9E-B3FFE0F344BB}"/>
                </a:ext>
              </a:extLst>
            </p:cNvPr>
            <p:cNvSpPr/>
            <p:nvPr/>
          </p:nvSpPr>
          <p:spPr>
            <a:xfrm>
              <a:off x="9061507" y="5191521"/>
              <a:ext cx="843082" cy="15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fw</a:t>
              </a:r>
              <a:r>
                <a:rPr lang="en-US" altLang="zh-CN" sz="1000" b="1" u="sng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</a:t>
              </a:r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-offset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13">
              <a:extLst>
                <a:ext uri="{FF2B5EF4-FFF2-40B4-BE49-F238E27FC236}">
                  <a16:creationId xmlns:a16="http://schemas.microsoft.com/office/drawing/2014/main" id="{02218DA8-D38C-42D7-AFB9-8EB695F8249D}"/>
                </a:ext>
              </a:extLst>
            </p:cNvPr>
            <p:cNvSpPr/>
            <p:nvPr/>
          </p:nvSpPr>
          <p:spPr>
            <a:xfrm>
              <a:off x="9061450" y="5345480"/>
              <a:ext cx="843082" cy="15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fw</a:t>
              </a:r>
              <a:r>
                <a:rPr lang="en-US" altLang="zh-CN" sz="1000" b="1" u="sng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</a:t>
              </a:r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-length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F3FD5174-F026-4D83-83DC-310037DCE50B}"/>
                </a:ext>
              </a:extLst>
            </p:cNvPr>
            <p:cNvSpPr/>
            <p:nvPr/>
          </p:nvSpPr>
          <p:spPr>
            <a:xfrm>
              <a:off x="9061508" y="5037676"/>
              <a:ext cx="843082" cy="15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subtype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15">
              <a:extLst>
                <a:ext uri="{FF2B5EF4-FFF2-40B4-BE49-F238E27FC236}">
                  <a16:creationId xmlns:a16="http://schemas.microsoft.com/office/drawing/2014/main" id="{E08DEFDF-3E79-42A1-BB10-99ED99DA5948}"/>
                </a:ext>
              </a:extLst>
            </p:cNvPr>
            <p:cNvSpPr/>
            <p:nvPr/>
          </p:nvSpPr>
          <p:spPr>
            <a:xfrm>
              <a:off x="9061448" y="5500650"/>
              <a:ext cx="843083" cy="15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nex</a:t>
              </a:r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t-</a:t>
              </a:r>
              <a:r>
                <a:rPr lang="en-US" altLang="zh-CN" sz="1000" b="1" u="sng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dest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16">
              <a:extLst>
                <a:ext uri="{FF2B5EF4-FFF2-40B4-BE49-F238E27FC236}">
                  <a16:creationId xmlns:a16="http://schemas.microsoft.com/office/drawing/2014/main" id="{54FEFCE2-CD67-4AD5-9FFB-5E0423A248E7}"/>
                </a:ext>
              </a:extLst>
            </p:cNvPr>
            <p:cNvSpPr/>
            <p:nvPr/>
          </p:nvSpPr>
          <p:spPr>
            <a:xfrm>
              <a:off x="9061448" y="5655450"/>
              <a:ext cx="843083" cy="15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wait-num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18">
              <a:extLst>
                <a:ext uri="{FF2B5EF4-FFF2-40B4-BE49-F238E27FC236}">
                  <a16:creationId xmlns:a16="http://schemas.microsoft.com/office/drawing/2014/main" id="{C384E0A0-2C68-4E7B-9E26-3227F5F50DF1}"/>
                </a:ext>
              </a:extLst>
            </p:cNvPr>
            <p:cNvSpPr/>
            <p:nvPr/>
          </p:nvSpPr>
          <p:spPr>
            <a:xfrm>
              <a:off x="9905288" y="4230083"/>
              <a:ext cx="848710" cy="30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6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0">
              <a:extLst>
                <a:ext uri="{FF2B5EF4-FFF2-40B4-BE49-F238E27FC236}">
                  <a16:creationId xmlns:a16="http://schemas.microsoft.com/office/drawing/2014/main" id="{BECF1ABB-8066-4B88-B1CC-28803E4FCD60}"/>
                </a:ext>
              </a:extLst>
            </p:cNvPr>
            <p:cNvSpPr/>
            <p:nvPr/>
          </p:nvSpPr>
          <p:spPr>
            <a:xfrm>
              <a:off x="9061508" y="4882876"/>
              <a:ext cx="843082" cy="15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num-</a:t>
              </a:r>
              <a:r>
                <a:rPr lang="en-US" altLang="zh-CN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sge</a:t>
              </a:r>
              <a:endParaRPr lang="en-CN" sz="1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:a16="http://schemas.microsoft.com/office/drawing/2014/main" id="{B485F97F-7952-4575-8C92-394413C9DE12}"/>
                </a:ext>
              </a:extLst>
            </p:cNvPr>
            <p:cNvSpPr/>
            <p:nvPr/>
          </p:nvSpPr>
          <p:spPr>
            <a:xfrm>
              <a:off x="9905288" y="4580080"/>
              <a:ext cx="846007" cy="146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sg-list</a:t>
              </a:r>
              <a:endParaRPr lang="en-CN" sz="1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11F2CC23-716E-4B25-A88C-A7153147C751}"/>
                </a:ext>
              </a:extLst>
            </p:cNvPr>
            <p:cNvSpPr/>
            <p:nvPr/>
          </p:nvSpPr>
          <p:spPr>
            <a:xfrm>
              <a:off x="9905288" y="4726548"/>
              <a:ext cx="846006" cy="156327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next</a:t>
              </a:r>
              <a:r>
                <a:rPr lang="en-US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-</a:t>
              </a:r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dest2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4">
              <a:extLst>
                <a:ext uri="{FF2B5EF4-FFF2-40B4-BE49-F238E27FC236}">
                  <a16:creationId xmlns:a16="http://schemas.microsoft.com/office/drawing/2014/main" id="{971E4C28-4FBD-4D9D-990F-85842D46FCBB}"/>
                </a:ext>
              </a:extLst>
            </p:cNvPr>
            <p:cNvSpPr/>
            <p:nvPr/>
          </p:nvSpPr>
          <p:spPr>
            <a:xfrm>
              <a:off x="9905364" y="4880508"/>
              <a:ext cx="846006" cy="157168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data-</a:t>
              </a:r>
              <a:r>
                <a:rPr lang="en-US" altLang="zh-CN" sz="1000" b="1" u="sng" dirty="0" err="1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idx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C996753B-92F0-4D6A-A478-6B58E98677C7}"/>
                </a:ext>
              </a:extLst>
            </p:cNvPr>
            <p:cNvSpPr/>
            <p:nvPr/>
          </p:nvSpPr>
          <p:spPr>
            <a:xfrm>
              <a:off x="9904531" y="5037676"/>
              <a:ext cx="846006" cy="153845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num-sge2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Rectangle 26">
              <a:extLst>
                <a:ext uri="{FF2B5EF4-FFF2-40B4-BE49-F238E27FC236}">
                  <a16:creationId xmlns:a16="http://schemas.microsoft.com/office/drawing/2014/main" id="{F4C0931C-AC6E-40F8-84B3-897DE24FE5FC}"/>
                </a:ext>
              </a:extLst>
            </p:cNvPr>
            <p:cNvSpPr/>
            <p:nvPr/>
          </p:nvSpPr>
          <p:spPr>
            <a:xfrm>
              <a:off x="9904531" y="5191521"/>
              <a:ext cx="846006" cy="154800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u="sng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sg-list2</a:t>
              </a:r>
              <a:endParaRPr lang="en-CN" sz="1000" b="1" u="sng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FCB17B0-11DE-4C29-8C78-E0474DA5FDDA}"/>
                </a:ext>
              </a:extLst>
            </p:cNvPr>
            <p:cNvSpPr/>
            <p:nvPr/>
          </p:nvSpPr>
          <p:spPr>
            <a:xfrm>
              <a:off x="7509974" y="4264584"/>
              <a:ext cx="660757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u="sng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Opcode</a:t>
              </a:r>
              <a:endParaRPr lang="en-CN" altLang="zh-CN" sz="1000" b="1" u="sng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5C37F2-4612-4702-BD59-9BD45E2DFC61}"/>
                </a:ext>
              </a:extLst>
            </p:cNvPr>
            <p:cNvSpPr/>
            <p:nvPr/>
          </p:nvSpPr>
          <p:spPr>
            <a:xfrm>
              <a:off x="8065712" y="4266681"/>
              <a:ext cx="49084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NSID</a:t>
              </a:r>
              <a:endParaRPr lang="zh-CN" altLang="en-US" sz="1000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84B49B80-B587-4949-8F68-50BBB820766B}"/>
                </a:ext>
              </a:extLst>
            </p:cNvPr>
            <p:cNvSpPr/>
            <p:nvPr/>
          </p:nvSpPr>
          <p:spPr>
            <a:xfrm>
              <a:off x="8426199" y="4186375"/>
              <a:ext cx="69602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Buffer</a:t>
              </a:r>
            </a:p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Address</a:t>
              </a:r>
              <a:endParaRPr lang="en-CN" altLang="zh-CN" sz="1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8C56F8EA-6D38-4446-A134-54E75315511F}"/>
                </a:ext>
              </a:extLst>
            </p:cNvPr>
            <p:cNvSpPr/>
            <p:nvPr/>
          </p:nvSpPr>
          <p:spPr>
            <a:xfrm>
              <a:off x="9036852" y="4182291"/>
              <a:ext cx="89337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00" b="1" u="sng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</a:p>
            <a:p>
              <a:pPr algn="ctr"/>
              <a:r>
                <a:rPr lang="en-US" altLang="zh-CN" sz="1000" b="1" u="sng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Parameters</a:t>
              </a:r>
              <a:endParaRPr lang="en-CN" altLang="zh-CN" sz="1000" b="1" u="sng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0E9043-B5E1-4E54-B54F-00DCD4C2D50D}"/>
                </a:ext>
              </a:extLst>
            </p:cNvPr>
            <p:cNvSpPr/>
            <p:nvPr/>
          </p:nvSpPr>
          <p:spPr>
            <a:xfrm>
              <a:off x="10066700" y="4182841"/>
              <a:ext cx="5261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u="sng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Other</a:t>
              </a:r>
            </a:p>
            <a:p>
              <a:pPr algn="ctr"/>
              <a:r>
                <a:rPr lang="en-US" altLang="zh-CN" sz="1000" b="1" u="sng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Data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BEBF8A6-3B33-4459-9F00-E849B1CFE455}"/>
                </a:ext>
              </a:extLst>
            </p:cNvPr>
            <p:cNvSpPr/>
            <p:nvPr/>
          </p:nvSpPr>
          <p:spPr>
            <a:xfrm>
              <a:off x="6862740" y="4182291"/>
              <a:ext cx="81144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Command</a:t>
              </a:r>
            </a:p>
            <a:p>
              <a:pPr algn="ctr"/>
              <a:r>
                <a:rPr lang="en-US" altLang="zh-CN" sz="1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ID</a:t>
              </a:r>
              <a:endParaRPr lang="en-CN" altLang="zh-CN" sz="1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27AEEFE1-AEAF-4619-A728-02FD59BEA474}"/>
              </a:ext>
            </a:extLst>
          </p:cNvPr>
          <p:cNvSpPr/>
          <p:nvPr/>
        </p:nvSpPr>
        <p:spPr>
          <a:xfrm>
            <a:off x="7488286" y="4969672"/>
            <a:ext cx="1153813" cy="710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40B6A55A-825C-46BC-B959-97EACF154DDF}"/>
              </a:ext>
            </a:extLst>
          </p:cNvPr>
          <p:cNvSpPr/>
          <p:nvPr/>
        </p:nvSpPr>
        <p:spPr>
          <a:xfrm>
            <a:off x="9252752" y="5019175"/>
            <a:ext cx="893380" cy="8859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3836BE05-6D4A-4FCF-B162-A6A6B64D16CE}"/>
              </a:ext>
            </a:extLst>
          </p:cNvPr>
          <p:cNvSpPr/>
          <p:nvPr/>
        </p:nvSpPr>
        <p:spPr>
          <a:xfrm>
            <a:off x="10121264" y="4664038"/>
            <a:ext cx="893379" cy="7417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61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4" grpId="0" animBg="1"/>
      <p:bldP spid="44" grpId="1" animBg="1"/>
      <p:bldP spid="45" grpId="0" animBg="1"/>
      <p:bldP spid="45" grpId="1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Maximize Inter-node Parallelism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84" name="Rounded Rectangle 118">
            <a:extLst>
              <a:ext uri="{FF2B5EF4-FFF2-40B4-BE49-F238E27FC236}">
                <a16:creationId xmlns:a16="http://schemas.microsoft.com/office/drawing/2014/main" id="{BF7E448B-2265-4F17-959F-FF2271175F4C}"/>
              </a:ext>
            </a:extLst>
          </p:cNvPr>
          <p:cNvSpPr/>
          <p:nvPr/>
        </p:nvSpPr>
        <p:spPr>
          <a:xfrm>
            <a:off x="2154685" y="1583616"/>
            <a:ext cx="6808266" cy="951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1D731B3-80C7-40E7-BC27-D00E9B86CB56}"/>
              </a:ext>
            </a:extLst>
          </p:cNvPr>
          <p:cNvSpPr/>
          <p:nvPr/>
        </p:nvSpPr>
        <p:spPr>
          <a:xfrm>
            <a:off x="2243675" y="1916235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D1’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7AA661ED-67AF-423B-995E-331201C1DE12}"/>
              </a:ext>
            </a:extLst>
          </p:cNvPr>
          <p:cNvSpPr/>
          <p:nvPr/>
        </p:nvSpPr>
        <p:spPr>
          <a:xfrm>
            <a:off x="2965345" y="1916235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D2’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EC5BDD6B-35C4-4A5D-BF0A-97C2C8CD207A}"/>
              </a:ext>
            </a:extLst>
          </p:cNvPr>
          <p:cNvSpPr/>
          <p:nvPr/>
        </p:nvSpPr>
        <p:spPr>
          <a:xfrm>
            <a:off x="3687016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9" name="Rectangle 75">
            <a:extLst>
              <a:ext uri="{FF2B5EF4-FFF2-40B4-BE49-F238E27FC236}">
                <a16:creationId xmlns:a16="http://schemas.microsoft.com/office/drawing/2014/main" id="{70F4D974-55B7-4F71-B052-944A4A992C16}"/>
              </a:ext>
            </a:extLst>
          </p:cNvPr>
          <p:cNvSpPr/>
          <p:nvPr/>
        </p:nvSpPr>
        <p:spPr>
          <a:xfrm>
            <a:off x="4323258" y="1557741"/>
            <a:ext cx="26484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H</a:t>
            </a:r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ost-side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Controller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0" name="Rectangle 36">
            <a:extLst>
              <a:ext uri="{FF2B5EF4-FFF2-40B4-BE49-F238E27FC236}">
                <a16:creationId xmlns:a16="http://schemas.microsoft.com/office/drawing/2014/main" id="{BCF9C566-E79A-45F4-9F79-85B5E55F9B96}"/>
              </a:ext>
            </a:extLst>
          </p:cNvPr>
          <p:cNvSpPr/>
          <p:nvPr/>
        </p:nvSpPr>
        <p:spPr>
          <a:xfrm>
            <a:off x="4402595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1" name="Rectangle 36">
            <a:extLst>
              <a:ext uri="{FF2B5EF4-FFF2-40B4-BE49-F238E27FC236}">
                <a16:creationId xmlns:a16="http://schemas.microsoft.com/office/drawing/2014/main" id="{69D92D00-2008-4FA1-AA8B-1295AE76ECF5}"/>
              </a:ext>
            </a:extLst>
          </p:cNvPr>
          <p:cNvSpPr/>
          <p:nvPr/>
        </p:nvSpPr>
        <p:spPr>
          <a:xfrm>
            <a:off x="5117331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2" name="Rectangle 36">
            <a:extLst>
              <a:ext uri="{FF2B5EF4-FFF2-40B4-BE49-F238E27FC236}">
                <a16:creationId xmlns:a16="http://schemas.microsoft.com/office/drawing/2014/main" id="{D99C6E1B-3E8B-48E0-AA75-FC8142A35B7E}"/>
              </a:ext>
            </a:extLst>
          </p:cNvPr>
          <p:cNvSpPr/>
          <p:nvPr/>
        </p:nvSpPr>
        <p:spPr>
          <a:xfrm>
            <a:off x="5832910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3" name="Rectangle 36">
            <a:extLst>
              <a:ext uri="{FF2B5EF4-FFF2-40B4-BE49-F238E27FC236}">
                <a16:creationId xmlns:a16="http://schemas.microsoft.com/office/drawing/2014/main" id="{29CD9FC6-01CA-4BB9-83B4-3FB1C3355487}"/>
              </a:ext>
            </a:extLst>
          </p:cNvPr>
          <p:cNvSpPr/>
          <p:nvPr/>
        </p:nvSpPr>
        <p:spPr>
          <a:xfrm>
            <a:off x="6540358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Rectangle 36">
            <a:extLst>
              <a:ext uri="{FF2B5EF4-FFF2-40B4-BE49-F238E27FC236}">
                <a16:creationId xmlns:a16="http://schemas.microsoft.com/office/drawing/2014/main" id="{C3EF9212-B5D2-4E98-901E-953E41C397BC}"/>
              </a:ext>
            </a:extLst>
          </p:cNvPr>
          <p:cNvSpPr/>
          <p:nvPr/>
        </p:nvSpPr>
        <p:spPr>
          <a:xfrm>
            <a:off x="7255094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5" name="Rectangle 36">
            <a:extLst>
              <a:ext uri="{FF2B5EF4-FFF2-40B4-BE49-F238E27FC236}">
                <a16:creationId xmlns:a16="http://schemas.microsoft.com/office/drawing/2014/main" id="{B850FDAD-C177-4FC3-B1D7-62BA0264A4D1}"/>
              </a:ext>
            </a:extLst>
          </p:cNvPr>
          <p:cNvSpPr/>
          <p:nvPr/>
        </p:nvSpPr>
        <p:spPr>
          <a:xfrm>
            <a:off x="7970673" y="1916235"/>
            <a:ext cx="721670" cy="4032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6" name="Rounded Rectangle 57">
            <a:extLst>
              <a:ext uri="{FF2B5EF4-FFF2-40B4-BE49-F238E27FC236}">
                <a16:creationId xmlns:a16="http://schemas.microsoft.com/office/drawing/2014/main" id="{BBFDD7A3-1DB0-4F22-998E-CEBB60C7BDAF}"/>
              </a:ext>
            </a:extLst>
          </p:cNvPr>
          <p:cNvSpPr/>
          <p:nvPr/>
        </p:nvSpPr>
        <p:spPr>
          <a:xfrm>
            <a:off x="450934" y="3590537"/>
            <a:ext cx="2853961" cy="268419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7" name="Rectangle 17">
            <a:extLst>
              <a:ext uri="{FF2B5EF4-FFF2-40B4-BE49-F238E27FC236}">
                <a16:creationId xmlns:a16="http://schemas.microsoft.com/office/drawing/2014/main" id="{3ADE521B-8873-4DD3-B605-64887E7F637B}"/>
              </a:ext>
            </a:extLst>
          </p:cNvPr>
          <p:cNvSpPr/>
          <p:nvPr/>
        </p:nvSpPr>
        <p:spPr>
          <a:xfrm>
            <a:off x="1101635" y="5824701"/>
            <a:ext cx="144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Server 1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8" name="Rounded Rectangle 57">
            <a:extLst>
              <a:ext uri="{FF2B5EF4-FFF2-40B4-BE49-F238E27FC236}">
                <a16:creationId xmlns:a16="http://schemas.microsoft.com/office/drawing/2014/main" id="{5B01CA72-B76A-456C-A75C-C880FB675CCF}"/>
              </a:ext>
            </a:extLst>
          </p:cNvPr>
          <p:cNvSpPr/>
          <p:nvPr/>
        </p:nvSpPr>
        <p:spPr>
          <a:xfrm>
            <a:off x="3513391" y="3590537"/>
            <a:ext cx="2853961" cy="268419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9" name="Rectangle 17">
            <a:extLst>
              <a:ext uri="{FF2B5EF4-FFF2-40B4-BE49-F238E27FC236}">
                <a16:creationId xmlns:a16="http://schemas.microsoft.com/office/drawing/2014/main" id="{5019C9C9-7CA4-4D49-8614-86F83978DBBD}"/>
              </a:ext>
            </a:extLst>
          </p:cNvPr>
          <p:cNvSpPr/>
          <p:nvPr/>
        </p:nvSpPr>
        <p:spPr>
          <a:xfrm>
            <a:off x="4164092" y="5824701"/>
            <a:ext cx="144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Server 2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1694C45-4BCA-4B9B-923A-7EFF654CC57E}"/>
              </a:ext>
            </a:extLst>
          </p:cNvPr>
          <p:cNvSpPr txBox="1"/>
          <p:nvPr/>
        </p:nvSpPr>
        <p:spPr>
          <a:xfrm>
            <a:off x="6507933" y="44139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ounded Rectangle 57">
            <a:extLst>
              <a:ext uri="{FF2B5EF4-FFF2-40B4-BE49-F238E27FC236}">
                <a16:creationId xmlns:a16="http://schemas.microsoft.com/office/drawing/2014/main" id="{A9A8C9DC-F38D-4B2F-9179-40D75F09B992}"/>
              </a:ext>
            </a:extLst>
          </p:cNvPr>
          <p:cNvSpPr/>
          <p:nvPr/>
        </p:nvSpPr>
        <p:spPr>
          <a:xfrm>
            <a:off x="7976764" y="3590537"/>
            <a:ext cx="2853961" cy="2684196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7B7521B2-D12C-40F0-87DA-44BE90027690}"/>
              </a:ext>
            </a:extLst>
          </p:cNvPr>
          <p:cNvSpPr/>
          <p:nvPr/>
        </p:nvSpPr>
        <p:spPr>
          <a:xfrm>
            <a:off x="8627465" y="5824701"/>
            <a:ext cx="144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Server P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2" name="Rectangle 34">
            <a:extLst>
              <a:ext uri="{FF2B5EF4-FFF2-40B4-BE49-F238E27FC236}">
                <a16:creationId xmlns:a16="http://schemas.microsoft.com/office/drawing/2014/main" id="{29AF0DB1-6927-4DEC-8AFC-80164CB702BD}"/>
              </a:ext>
            </a:extLst>
          </p:cNvPr>
          <p:cNvSpPr/>
          <p:nvPr/>
        </p:nvSpPr>
        <p:spPr>
          <a:xfrm>
            <a:off x="740800" y="5349008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091E3337-D46F-4AD0-B259-CFE86C1202C3}"/>
              </a:ext>
            </a:extLst>
          </p:cNvPr>
          <p:cNvSpPr/>
          <p:nvPr/>
        </p:nvSpPr>
        <p:spPr>
          <a:xfrm>
            <a:off x="3891972" y="5353072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34">
            <a:extLst>
              <a:ext uri="{FF2B5EF4-FFF2-40B4-BE49-F238E27FC236}">
                <a16:creationId xmlns:a16="http://schemas.microsoft.com/office/drawing/2014/main" id="{4F628A0B-6E8A-4519-964F-AB2AA292EF02}"/>
              </a:ext>
            </a:extLst>
          </p:cNvPr>
          <p:cNvSpPr/>
          <p:nvPr/>
        </p:nvSpPr>
        <p:spPr>
          <a:xfrm>
            <a:off x="8374763" y="5339798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流程图: 终止 105">
            <a:extLst>
              <a:ext uri="{FF2B5EF4-FFF2-40B4-BE49-F238E27FC236}">
                <a16:creationId xmlns:a16="http://schemas.microsoft.com/office/drawing/2014/main" id="{11124628-8175-4D3B-BCE7-CB6BCFC80DDE}"/>
              </a:ext>
            </a:extLst>
          </p:cNvPr>
          <p:cNvSpPr/>
          <p:nvPr/>
        </p:nvSpPr>
        <p:spPr>
          <a:xfrm>
            <a:off x="1868295" y="2443832"/>
            <a:ext cx="2057586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Msg:PartialWrite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流程图: 终止 106">
            <a:extLst>
              <a:ext uri="{FF2B5EF4-FFF2-40B4-BE49-F238E27FC236}">
                <a16:creationId xmlns:a16="http://schemas.microsoft.com/office/drawing/2014/main" id="{C8AF84EA-A038-404B-A212-7E10C9D2DBB9}"/>
              </a:ext>
            </a:extLst>
          </p:cNvPr>
          <p:cNvSpPr/>
          <p:nvPr/>
        </p:nvSpPr>
        <p:spPr>
          <a:xfrm>
            <a:off x="4283795" y="2443832"/>
            <a:ext cx="2057586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Msg:PartialWrite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流程图: 终止 107">
            <a:extLst>
              <a:ext uri="{FF2B5EF4-FFF2-40B4-BE49-F238E27FC236}">
                <a16:creationId xmlns:a16="http://schemas.microsoft.com/office/drawing/2014/main" id="{23426045-CF6A-48B8-B9F6-0995005AEF64}"/>
              </a:ext>
            </a:extLst>
          </p:cNvPr>
          <p:cNvSpPr/>
          <p:nvPr/>
        </p:nvSpPr>
        <p:spPr>
          <a:xfrm>
            <a:off x="6702510" y="2443832"/>
            <a:ext cx="1672253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Msg:Parity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34">
            <a:extLst>
              <a:ext uri="{FF2B5EF4-FFF2-40B4-BE49-F238E27FC236}">
                <a16:creationId xmlns:a16="http://schemas.microsoft.com/office/drawing/2014/main" id="{B1058442-7678-4F55-B335-176F14BA5441}"/>
              </a:ext>
            </a:extLst>
          </p:cNvPr>
          <p:cNvSpPr/>
          <p:nvPr/>
        </p:nvSpPr>
        <p:spPr>
          <a:xfrm>
            <a:off x="2243675" y="1916235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D1’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35">
            <a:extLst>
              <a:ext uri="{FF2B5EF4-FFF2-40B4-BE49-F238E27FC236}">
                <a16:creationId xmlns:a16="http://schemas.microsoft.com/office/drawing/2014/main" id="{F60BA18C-9D44-4787-BF48-5424DC09A315}"/>
              </a:ext>
            </a:extLst>
          </p:cNvPr>
          <p:cNvSpPr/>
          <p:nvPr/>
        </p:nvSpPr>
        <p:spPr>
          <a:xfrm>
            <a:off x="2965345" y="1916235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D2’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DF35CEF-6505-4E68-893F-AE9360C04A76}"/>
              </a:ext>
            </a:extLst>
          </p:cNvPr>
          <p:cNvSpPr/>
          <p:nvPr/>
        </p:nvSpPr>
        <p:spPr>
          <a:xfrm>
            <a:off x="628771" y="5274384"/>
            <a:ext cx="2479048" cy="550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Rectangle 17">
            <a:extLst>
              <a:ext uri="{FF2B5EF4-FFF2-40B4-BE49-F238E27FC236}">
                <a16:creationId xmlns:a16="http://schemas.microsoft.com/office/drawing/2014/main" id="{ECF10449-FA8D-457E-8D28-85921B244B5C}"/>
              </a:ext>
            </a:extLst>
          </p:cNvPr>
          <p:cNvSpPr/>
          <p:nvPr/>
        </p:nvSpPr>
        <p:spPr>
          <a:xfrm>
            <a:off x="1597958" y="5374174"/>
            <a:ext cx="14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NVMe</a:t>
            </a:r>
            <a:endParaRPr lang="en-CN" sz="16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DF06B8D0-07BD-4803-B16B-F6D95C9C6525}"/>
              </a:ext>
            </a:extLst>
          </p:cNvPr>
          <p:cNvSpPr/>
          <p:nvPr/>
        </p:nvSpPr>
        <p:spPr>
          <a:xfrm>
            <a:off x="3721767" y="5278243"/>
            <a:ext cx="2479048" cy="550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Rectangle 17">
            <a:extLst>
              <a:ext uri="{FF2B5EF4-FFF2-40B4-BE49-F238E27FC236}">
                <a16:creationId xmlns:a16="http://schemas.microsoft.com/office/drawing/2014/main" id="{4F50B5E3-6AAD-41F4-A254-CA386F95376F}"/>
              </a:ext>
            </a:extLst>
          </p:cNvPr>
          <p:cNvSpPr/>
          <p:nvPr/>
        </p:nvSpPr>
        <p:spPr>
          <a:xfrm>
            <a:off x="4690954" y="5378033"/>
            <a:ext cx="14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NVMe</a:t>
            </a:r>
            <a:endParaRPr lang="en-CN" sz="16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59B788BE-2F3D-4A4E-B0AA-0E44CCA914A8}"/>
              </a:ext>
            </a:extLst>
          </p:cNvPr>
          <p:cNvSpPr/>
          <p:nvPr/>
        </p:nvSpPr>
        <p:spPr>
          <a:xfrm>
            <a:off x="8188915" y="5269030"/>
            <a:ext cx="2479048" cy="5503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Rectangle 17">
            <a:extLst>
              <a:ext uri="{FF2B5EF4-FFF2-40B4-BE49-F238E27FC236}">
                <a16:creationId xmlns:a16="http://schemas.microsoft.com/office/drawing/2014/main" id="{F7AAA270-A41F-4E90-8DE0-C65164E71A21}"/>
              </a:ext>
            </a:extLst>
          </p:cNvPr>
          <p:cNvSpPr/>
          <p:nvPr/>
        </p:nvSpPr>
        <p:spPr>
          <a:xfrm>
            <a:off x="9158102" y="5368820"/>
            <a:ext cx="14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NVMe</a:t>
            </a:r>
            <a:endParaRPr lang="en-CN" sz="16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F0AB8C08-50D6-4319-B3DE-1B8E4A3C3D4A}"/>
              </a:ext>
            </a:extLst>
          </p:cNvPr>
          <p:cNvSpPr/>
          <p:nvPr/>
        </p:nvSpPr>
        <p:spPr>
          <a:xfrm>
            <a:off x="628771" y="3660186"/>
            <a:ext cx="2479048" cy="15509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Rectangle 17">
            <a:extLst>
              <a:ext uri="{FF2B5EF4-FFF2-40B4-BE49-F238E27FC236}">
                <a16:creationId xmlns:a16="http://schemas.microsoft.com/office/drawing/2014/main" id="{ED7E7C38-4CCF-4D79-B371-A2C6F88C9A89}"/>
              </a:ext>
            </a:extLst>
          </p:cNvPr>
          <p:cNvSpPr/>
          <p:nvPr/>
        </p:nvSpPr>
        <p:spPr>
          <a:xfrm>
            <a:off x="1603346" y="4853620"/>
            <a:ext cx="14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DRAM</a:t>
            </a:r>
            <a:endParaRPr lang="en-CN" sz="16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43D0E14-D58E-48E7-8EC8-C3652064CE12}"/>
              </a:ext>
            </a:extLst>
          </p:cNvPr>
          <p:cNvSpPr/>
          <p:nvPr/>
        </p:nvSpPr>
        <p:spPr>
          <a:xfrm>
            <a:off x="3723269" y="3665920"/>
            <a:ext cx="2479048" cy="15509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Rectangle 17">
            <a:extLst>
              <a:ext uri="{FF2B5EF4-FFF2-40B4-BE49-F238E27FC236}">
                <a16:creationId xmlns:a16="http://schemas.microsoft.com/office/drawing/2014/main" id="{FC386D2D-405D-4761-B2B5-2824C9B93C94}"/>
              </a:ext>
            </a:extLst>
          </p:cNvPr>
          <p:cNvSpPr/>
          <p:nvPr/>
        </p:nvSpPr>
        <p:spPr>
          <a:xfrm>
            <a:off x="4697844" y="4859354"/>
            <a:ext cx="14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DRAM</a:t>
            </a:r>
            <a:endParaRPr lang="en-CN" sz="16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D0CB8816-2510-437D-9FEA-F3C32618CD16}"/>
              </a:ext>
            </a:extLst>
          </p:cNvPr>
          <p:cNvSpPr/>
          <p:nvPr/>
        </p:nvSpPr>
        <p:spPr>
          <a:xfrm>
            <a:off x="8184279" y="3654295"/>
            <a:ext cx="2479048" cy="15509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Rectangle 17">
            <a:extLst>
              <a:ext uri="{FF2B5EF4-FFF2-40B4-BE49-F238E27FC236}">
                <a16:creationId xmlns:a16="http://schemas.microsoft.com/office/drawing/2014/main" id="{54031AFC-5A43-4B2F-A8F2-836C4D2EFB29}"/>
              </a:ext>
            </a:extLst>
          </p:cNvPr>
          <p:cNvSpPr/>
          <p:nvPr/>
        </p:nvSpPr>
        <p:spPr>
          <a:xfrm>
            <a:off x="9158854" y="4847729"/>
            <a:ext cx="14463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DRAM</a:t>
            </a:r>
            <a:endParaRPr lang="en-CN" sz="16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5" name="Rectangle 34">
            <a:extLst>
              <a:ext uri="{FF2B5EF4-FFF2-40B4-BE49-F238E27FC236}">
                <a16:creationId xmlns:a16="http://schemas.microsoft.com/office/drawing/2014/main" id="{663882E4-344D-443F-8889-81D797B733F5}"/>
              </a:ext>
            </a:extLst>
          </p:cNvPr>
          <p:cNvSpPr/>
          <p:nvPr/>
        </p:nvSpPr>
        <p:spPr>
          <a:xfrm>
            <a:off x="740800" y="5349530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6" name="Rectangle 34">
            <a:extLst>
              <a:ext uri="{FF2B5EF4-FFF2-40B4-BE49-F238E27FC236}">
                <a16:creationId xmlns:a16="http://schemas.microsoft.com/office/drawing/2014/main" id="{004140DB-E6BA-47EE-A419-F684E7EC1BB0}"/>
              </a:ext>
            </a:extLst>
          </p:cNvPr>
          <p:cNvSpPr/>
          <p:nvPr/>
        </p:nvSpPr>
        <p:spPr>
          <a:xfrm>
            <a:off x="3891442" y="5349530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34">
            <a:extLst>
              <a:ext uri="{FF2B5EF4-FFF2-40B4-BE49-F238E27FC236}">
                <a16:creationId xmlns:a16="http://schemas.microsoft.com/office/drawing/2014/main" id="{F4A51B78-704D-490A-93F7-16B4C29501E0}"/>
              </a:ext>
            </a:extLst>
          </p:cNvPr>
          <p:cNvSpPr/>
          <p:nvPr/>
        </p:nvSpPr>
        <p:spPr>
          <a:xfrm>
            <a:off x="8374763" y="5338138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DDFEF9EB-893A-4A37-9CB3-C6853627FC11}"/>
              </a:ext>
            </a:extLst>
          </p:cNvPr>
          <p:cNvSpPr/>
          <p:nvPr/>
        </p:nvSpPr>
        <p:spPr>
          <a:xfrm>
            <a:off x="9246305" y="1462069"/>
            <a:ext cx="2648482" cy="10590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1: Broadcast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2: Reduce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Stage 3: Callback</a:t>
            </a:r>
          </a:p>
        </p:txBody>
      </p:sp>
      <p:sp>
        <p:nvSpPr>
          <p:cNvPr id="129" name="Rectangle 35">
            <a:extLst>
              <a:ext uri="{FF2B5EF4-FFF2-40B4-BE49-F238E27FC236}">
                <a16:creationId xmlns:a16="http://schemas.microsoft.com/office/drawing/2014/main" id="{003D02D5-6401-4559-9A17-BE838B8C74E8}"/>
              </a:ext>
            </a:extLst>
          </p:cNvPr>
          <p:cNvSpPr/>
          <p:nvPr/>
        </p:nvSpPr>
        <p:spPr>
          <a:xfrm>
            <a:off x="2063133" y="4000302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P1’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0" name="Rectangle 35">
            <a:extLst>
              <a:ext uri="{FF2B5EF4-FFF2-40B4-BE49-F238E27FC236}">
                <a16:creationId xmlns:a16="http://schemas.microsoft.com/office/drawing/2014/main" id="{72D371FF-772A-4D7E-9D7F-1F69E0D50A96}"/>
              </a:ext>
            </a:extLst>
          </p:cNvPr>
          <p:cNvSpPr/>
          <p:nvPr/>
        </p:nvSpPr>
        <p:spPr>
          <a:xfrm>
            <a:off x="5117331" y="4031104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P2’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3" name="Rectangle 34">
            <a:extLst>
              <a:ext uri="{FF2B5EF4-FFF2-40B4-BE49-F238E27FC236}">
                <a16:creationId xmlns:a16="http://schemas.microsoft.com/office/drawing/2014/main" id="{CB26D65E-9AEA-4B66-8D45-650740C9E4AF}"/>
              </a:ext>
            </a:extLst>
          </p:cNvPr>
          <p:cNvSpPr/>
          <p:nvPr/>
        </p:nvSpPr>
        <p:spPr>
          <a:xfrm>
            <a:off x="800211" y="3840158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D1’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4" name="Rectangle 35">
            <a:extLst>
              <a:ext uri="{FF2B5EF4-FFF2-40B4-BE49-F238E27FC236}">
                <a16:creationId xmlns:a16="http://schemas.microsoft.com/office/drawing/2014/main" id="{06E71173-CA78-473A-9BBF-0299411C08F5}"/>
              </a:ext>
            </a:extLst>
          </p:cNvPr>
          <p:cNvSpPr/>
          <p:nvPr/>
        </p:nvSpPr>
        <p:spPr>
          <a:xfrm>
            <a:off x="3787036" y="3805584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D2’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5" name="流程图: 终止 134">
            <a:extLst>
              <a:ext uri="{FF2B5EF4-FFF2-40B4-BE49-F238E27FC236}">
                <a16:creationId xmlns:a16="http://schemas.microsoft.com/office/drawing/2014/main" id="{877BCB69-A1EA-4A5F-BD4C-10A7AC507496}"/>
              </a:ext>
            </a:extLst>
          </p:cNvPr>
          <p:cNvSpPr/>
          <p:nvPr/>
        </p:nvSpPr>
        <p:spPr>
          <a:xfrm>
            <a:off x="4296946" y="3354389"/>
            <a:ext cx="1352491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Msg:Peer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流程图: 终止 136">
            <a:extLst>
              <a:ext uri="{FF2B5EF4-FFF2-40B4-BE49-F238E27FC236}">
                <a16:creationId xmlns:a16="http://schemas.microsoft.com/office/drawing/2014/main" id="{FCC84456-2BA2-48E9-BB2B-6EB1AB372E97}"/>
              </a:ext>
            </a:extLst>
          </p:cNvPr>
          <p:cNvSpPr/>
          <p:nvPr/>
        </p:nvSpPr>
        <p:spPr>
          <a:xfrm>
            <a:off x="1154879" y="3380892"/>
            <a:ext cx="1352491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Msg:Peer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35">
            <a:extLst>
              <a:ext uri="{FF2B5EF4-FFF2-40B4-BE49-F238E27FC236}">
                <a16:creationId xmlns:a16="http://schemas.microsoft.com/office/drawing/2014/main" id="{F203C9CB-A071-431C-BFEE-0B403CCFA271}"/>
              </a:ext>
            </a:extLst>
          </p:cNvPr>
          <p:cNvSpPr/>
          <p:nvPr/>
        </p:nvSpPr>
        <p:spPr>
          <a:xfrm>
            <a:off x="2063133" y="4001227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P1’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9" name="Rectangle 35">
            <a:extLst>
              <a:ext uri="{FF2B5EF4-FFF2-40B4-BE49-F238E27FC236}">
                <a16:creationId xmlns:a16="http://schemas.microsoft.com/office/drawing/2014/main" id="{576ED6A0-A31A-40C8-8DCF-09BFB1B05AAA}"/>
              </a:ext>
            </a:extLst>
          </p:cNvPr>
          <p:cNvSpPr/>
          <p:nvPr/>
        </p:nvSpPr>
        <p:spPr>
          <a:xfrm>
            <a:off x="5116486" y="4033355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P2’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41" name="Rectangle 35">
            <a:extLst>
              <a:ext uri="{FF2B5EF4-FFF2-40B4-BE49-F238E27FC236}">
                <a16:creationId xmlns:a16="http://schemas.microsoft.com/office/drawing/2014/main" id="{309BC448-1F8E-42C0-B7A4-D44425D6CBB9}"/>
              </a:ext>
            </a:extLst>
          </p:cNvPr>
          <p:cNvSpPr/>
          <p:nvPr/>
        </p:nvSpPr>
        <p:spPr>
          <a:xfrm>
            <a:off x="9621365" y="4071080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42" name="流程图: 终止 141">
            <a:extLst>
              <a:ext uri="{FF2B5EF4-FFF2-40B4-BE49-F238E27FC236}">
                <a16:creationId xmlns:a16="http://schemas.microsoft.com/office/drawing/2014/main" id="{B776D44C-15B8-4245-A830-4B2FC386DFA0}"/>
              </a:ext>
            </a:extLst>
          </p:cNvPr>
          <p:cNvSpPr/>
          <p:nvPr/>
        </p:nvSpPr>
        <p:spPr>
          <a:xfrm>
            <a:off x="8723168" y="3362323"/>
            <a:ext cx="1672253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Msg:Callback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: 圆角 142">
            <a:extLst>
              <a:ext uri="{FF2B5EF4-FFF2-40B4-BE49-F238E27FC236}">
                <a16:creationId xmlns:a16="http://schemas.microsoft.com/office/drawing/2014/main" id="{BAEB94E1-25CD-4BC7-8BB9-709238FD6D93}"/>
              </a:ext>
            </a:extLst>
          </p:cNvPr>
          <p:cNvSpPr/>
          <p:nvPr/>
        </p:nvSpPr>
        <p:spPr>
          <a:xfrm>
            <a:off x="8322361" y="3642672"/>
            <a:ext cx="1823292" cy="71068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C67352D1-0BF0-46D4-A6C4-8F8FB3AC2223}"/>
              </a:ext>
            </a:extLst>
          </p:cNvPr>
          <p:cNvSpPr txBox="1"/>
          <p:nvPr/>
        </p:nvSpPr>
        <p:spPr>
          <a:xfrm>
            <a:off x="7237349" y="4558262"/>
            <a:ext cx="437290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Parity command arrives late?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 is blocked!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0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-0.08437 0.1956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976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39 L -0.03308 0.1956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5" y="983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44444E-6 L 0.1388 0.19328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40" y="9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6 L -0.12122 0.27361 " pathEditMode="relative" rAng="0" ptsTypes="AA">
                                      <p:cBhvr>
                                        <p:cTn id="3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1368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0.06966 0.27361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1368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00352 -0.09583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-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7.40741E-7 L 0.00013 -0.13565 " pathEditMode="relative" rAng="0" ptsTypes="AA">
                                      <p:cBhvr>
                                        <p:cTn id="4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-0.00638 -0.1314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122 0.27361 L -0.0168 0.29745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1" y="118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13565 L 0.10313 -0.20139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-328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966 0.27361 L 0.17487 0.30995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164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13148 L 0.09909 -0.19282 " pathEditMode="relative" rAng="0" ptsTypes="AA">
                                      <p:cBhvr>
                                        <p:cTn id="5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73" y="-3079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85185E-6 L -0.00482 0.22014 " pathEditMode="relative" rAng="0" ptsTypes="AA">
                                      <p:cBhvr>
                                        <p:cTn id="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" y="1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00846 0.22523 " pathEditMode="relative" rAng="0" ptsTypes="AA">
                                      <p:cBhvr>
                                        <p:cTn id="7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" y="11157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44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0.00393 L 0.15326 -0.0412 C 0.18503 -0.04954 0.23294 -0.05393 0.28333 -0.05393 C 0.3405 -0.05393 0.38633 -0.04954 0.4181 -0.0412 L 0.57148 -0.00393 " pathEditMode="relative" rAng="0" ptsTypes="AAAAA">
                                      <p:cBhvr>
                                        <p:cTn id="9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568" y="-2500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393 L 0.11223 -0.03472 C 0.13723 -0.04329 0.17487 -0.04792 0.21432 -0.04792 C 0.25911 -0.04792 0.29505 -0.04329 0.32005 -0.03472 L 0.44023 0.00393 " pathEditMode="relative" rAng="0" ptsTypes="AAAAA">
                                      <p:cBhvr>
                                        <p:cTn id="9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96" y="-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162 L -0.00039 -0.00162 C 0.00169 -0.0044 0.00364 -0.00741 0.00586 -0.00995 C 0.00885 -0.01412 0.01419 -0.01944 0.0168 -0.02384 C 0.0263 -0.04097 0.01966 -0.03032 0.03555 -0.05023 C 0.03841 -0.05393 0.04088 -0.05879 0.04414 -0.06134 C 0.047 -0.06366 0.04974 -0.06643 0.05273 -0.06829 C 0.05781 -0.07199 0.06315 -0.0743 0.06836 -0.07801 C 0.07148 -0.08032 0.07448 -0.08379 0.07773 -0.08634 C 0.0789 -0.0875 0.08034 -0.08819 0.08164 -0.08912 C 0.08398 -0.09143 0.0862 -0.09398 0.08867 -0.09606 C 0.08932 -0.09676 0.09023 -0.09676 0.09101 -0.09745 C 0.0931 -0.09954 0.09492 -0.10278 0.09726 -0.1044 C 0.09909 -0.10579 0.10078 -0.10741 0.10273 -0.10856 C 0.10338 -0.10926 0.1043 -0.10949 0.10508 -0.10995 C 0.10612 -0.11088 0.10703 -0.11204 0.1082 -0.11273 C 0.10963 -0.11389 0.11133 -0.11412 0.11289 -0.11551 C 0.11588 -0.11852 0.13555 -0.14143 0.13867 -0.14329 C 0.15026 -0.15023 0.12864 -0.13727 0.14414 -0.14745 C 0.17344 -0.16713 0.15182 -0.15301 0.16289 -0.15856 C 0.16367 -0.15903 0.16432 -0.15972 0.16523 -0.15995 C 0.1664 -0.16065 0.16784 -0.16088 0.16914 -0.16134 C 0.16992 -0.16227 0.17057 -0.16366 0.17148 -0.16412 C 0.17265 -0.16504 0.17409 -0.16504 0.17539 -0.16551 C 0.17643 -0.16597 0.17734 -0.16667 0.17851 -0.1669 C 0.18307 -0.16852 0.18789 -0.16967 0.19258 -0.17106 C 0.19844 -0.17292 0.19271 -0.17222 0.20039 -0.17523 C 0.20208 -0.17592 0.20403 -0.17616 0.20586 -0.17662 C 0.22109 -0.18079 0.19401 -0.175 0.2332 -0.18217 C 0.23919 -0.18588 0.23711 -0.18495 0.24883 -0.18495 C 0.25508 -0.18495 0.26133 -0.18403 0.26758 -0.18356 L 0.29023 -0.1794 C 0.2944 -0.1787 0.29844 -0.17685 0.30273 -0.17662 L 0.32461 -0.17523 C 0.32995 -0.17407 0.33008 -0.1743 0.33476 -0.17245 C 0.33581 -0.17199 0.33685 -0.17153 0.33789 -0.17106 C 0.33867 -0.1706 0.33932 -0.16991 0.34023 -0.16967 C 0.34818 -0.16898 0.35638 -0.16875 0.36445 -0.16829 L 0.38789 -0.16412 C 0.38893 -0.16389 0.38984 -0.16319 0.39101 -0.16273 C 0.39245 -0.16227 0.39414 -0.16204 0.3957 -0.16134 C 0.39778 -0.16065 0.39974 -0.15949 0.40195 -0.15856 C 0.40963 -0.15579 0.4039 -0.15879 0.40898 -0.15579 C 0.41002 -0.1544 0.41094 -0.15278 0.41211 -0.15162 C 0.41276 -0.15092 0.41367 -0.15069 0.41445 -0.15023 C 0.41653 -0.14884 0.41862 -0.14768 0.4207 -0.14606 C 0.42148 -0.14537 0.42213 -0.14398 0.42305 -0.14329 C 0.42643 -0.14028 0.42708 -0.14051 0.43086 -0.13912 C 0.43424 -0.13588 0.4375 -0.13241 0.44101 -0.1294 C 0.44166 -0.1287 0.44258 -0.1287 0.44336 -0.12801 C 0.44414 -0.12731 0.44479 -0.12616 0.4457 -0.12523 C 0.4487 -0.12245 0.45195 -0.12014 0.45508 -0.1169 C 0.45638 -0.11551 0.45755 -0.11412 0.45898 -0.11273 C 0.45989 -0.1118 0.46094 -0.11088 0.46211 -0.10995 C 0.46276 -0.10949 0.46367 -0.10926 0.46445 -0.10856 C 0.46706 -0.10602 0.46992 -0.10393 0.47226 -0.10023 C 0.47487 -0.09606 0.47734 -0.09167 0.48008 -0.08773 C 0.48893 -0.07477 0.48034 -0.09143 0.49101 -0.07245 C 0.49193 -0.07083 0.49232 -0.06852 0.49336 -0.0669 C 0.50195 -0.05347 0.49987 -0.05532 0.50586 -0.05162 C 0.50677 -0.04838 0.50755 -0.04398 0.50976 -0.0419 C 0.51094 -0.04097 0.51367 -0.04051 0.51367 -0.04051 " pathEditMode="relative" ptsTypes="AAAAAAAAAAAAAAAAAAAAAAAAAAAAAAAAAAAAAAAAAAAAAAAAAAAAAAAAAAAAAA">
                                      <p:cBhvr>
                                        <p:cTn id="11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3982E-16 L 3.75E-6 0.00023 C 0.00208 -0.00648 0.00377 -0.01412 0.0069 -0.01944 C 0.00924 -0.02361 0.01211 -0.02731 0.01419 -0.03194 C 0.01718 -0.03889 0.01549 -0.03634 0.01888 -0.04028 C 0.01914 -0.04167 0.01927 -0.04352 0.01966 -0.04444 C 0.02031 -0.04583 0.02148 -0.0463 0.02213 -0.04722 C 0.02304 -0.04861 0.02382 -0.05 0.02448 -0.05139 C 0.02526 -0.05278 0.02565 -0.0544 0.02617 -0.05556 C 0.03112 -0.06551 0.0276 -0.05787 0.03177 -0.06389 C 0.03255 -0.06528 0.03333 -0.06667 0.03411 -0.06806 C 0.03502 -0.06991 0.03554 -0.07222 0.03658 -0.07361 C 0.03724 -0.07477 0.03828 -0.07454 0.03906 -0.075 C 0.03984 -0.07639 0.04049 -0.07801 0.04127 -0.07917 C 0.04414 -0.08333 0.04414 -0.08125 0.047 -0.08611 C 0.0483 -0.08843 0.04908 -0.09097 0.05013 -0.09306 C 0.05638 -0.10509 0.05195 -0.09583 0.05729 -0.10417 C 0.05846 -0.10602 0.05963 -0.10787 0.06067 -0.10972 C 0.06158 -0.11157 0.06211 -0.11389 0.06315 -0.11528 C 0.06523 -0.11898 0.0681 -0.1213 0.07018 -0.125 C 0.07122 -0.12685 0.07252 -0.1287 0.07343 -0.13056 C 0.07408 -0.13194 0.07435 -0.13356 0.075 -0.13472 C 0.07591 -0.13611 0.07669 -0.13657 0.07747 -0.1375 C 0.08112 -0.14722 0.07903 -0.14398 0.08294 -0.14861 C 0.08346 -0.15 0.08385 -0.15162 0.08476 -0.15278 C 0.08554 -0.15417 0.08632 -0.15509 0.08711 -0.15556 C 0.09062 -0.15833 0.08958 -0.15579 0.0927 -0.15833 C 0.09362 -0.15926 0.09427 -0.16065 0.09505 -0.16111 C 0.10065 -0.16551 0.09895 -0.16296 0.10455 -0.16528 C 0.10846 -0.1669 0.11211 -0.1706 0.11588 -0.17083 C 0.12369 -0.17176 0.13138 -0.17176 0.13919 -0.17222 C 0.14882 -0.17176 0.15859 -0.17176 0.16797 -0.17083 C 0.17109 -0.1706 0.17174 -0.16875 0.17448 -0.16667 C 0.17604 -0.16574 0.17786 -0.16574 0.17916 -0.16389 C 0.18268 -0.16019 0.18073 -0.16157 0.18476 -0.15972 C 0.18724 -0.15694 0.18971 -0.15417 0.19205 -0.15139 C 0.19336 -0.15 0.19492 -0.14884 0.19609 -0.14722 C 0.19713 -0.14583 0.1983 -0.14444 0.19935 -0.14306 C 0.20156 -0.14074 0.20286 -0.14074 0.20494 -0.1375 C 0.20703 -0.13449 0.20846 -0.13032 0.21054 -0.12778 C 0.21211 -0.12593 0.21393 -0.12477 0.21536 -0.12222 C 0.21718 -0.11898 0.21966 -0.11644 0.22096 -0.1125 C 0.22148 -0.11111 0.22187 -0.10949 0.22252 -0.10833 C 0.22408 -0.10625 0.22565 -0.10463 0.22734 -0.10278 C 0.22812 -0.10185 0.22916 -0.10139 0.22981 -0.1 C 0.23815 -0.08565 0.22669 -0.10486 0.2345 -0.09306 C 0.2358 -0.09144 0.23685 -0.08958 0.23776 -0.0875 C 0.23841 -0.08634 0.23867 -0.08472 0.23932 -0.08333 C 0.24023 -0.08218 0.24101 -0.08148 0.24179 -0.08056 C 0.24557 -0.07083 0.24336 -0.07407 0.24739 -0.06944 C 0.24987 -0.05671 0.24583 -0.07662 0.25052 -0.05972 C 0.25377 -0.04954 0.25 -0.05278 0.25468 -0.05 C 0.25755 -0.03495 0.25286 -0.05787 0.25716 -0.04167 C 0.25781 -0.03912 0.25807 -0.03611 0.25859 -0.03333 L 0.26015 -0.025 C 0.26041 -0.02361 0.2608 -0.02245 0.26106 -0.02083 C 0.26132 -0.01852 0.26172 -0.01644 0.26185 -0.01389 C 0.26263 -0.00625 0.26263 -0.00093 0.26341 0.00694 C 0.26367 0.0088 0.26406 0.01042 0.26419 0.0125 C 0.26523 0.02014 0.26523 0.01852 0.26523 0.02361 " pathEditMode="relative" rAng="0" ptsTypes="AAAAAAAAAAAAAAAAAAAAAAAAAAAAAAAAAAAAAAAAAAAAAAAAAAAAAAAAAAAA">
                                      <p:cBhvr>
                                        <p:cTn id="11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55" y="-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52 -0.09583 L 0.10234 -0.18912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4676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1367 -0.04028 L 0.61836 0.00602 " pathEditMode="relative" rAng="0" ptsTypes="AA">
                                      <p:cBhvr>
                                        <p:cTn id="1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2315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23 0.02361 L 0.36875 0.00486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7" y="-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10234 0.18495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" y="9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33333E-6 L -0.35247 -0.13542 " pathEditMode="relative" rAng="0" ptsTypes="AA">
                                      <p:cBhvr>
                                        <p:cTn id="14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823" y="-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6" grpId="0" animBg="1"/>
      <p:bldP spid="106" grpId="1" animBg="1"/>
      <p:bldP spid="106" grpId="2" animBg="1"/>
      <p:bldP spid="107" grpId="0" animBg="1"/>
      <p:bldP spid="107" grpId="1" animBg="1"/>
      <p:bldP spid="107" grpId="2" animBg="1"/>
      <p:bldP spid="108" grpId="0" animBg="1"/>
      <p:bldP spid="108" grpId="1" animBg="1"/>
      <p:bldP spid="108" grpId="2" animBg="1"/>
      <p:bldP spid="108" grpId="3" animBg="1"/>
      <p:bldP spid="109" grpId="0" animBg="1"/>
      <p:bldP spid="109" grpId="1" animBg="1"/>
      <p:bldP spid="109" grpId="2" animBg="1"/>
      <p:bldP spid="110" grpId="0" animBg="1"/>
      <p:bldP spid="110" grpId="1" animBg="1"/>
      <p:bldP spid="110" grpId="2" animBg="1"/>
      <p:bldP spid="125" grpId="0" animBg="1"/>
      <p:bldP spid="125" grpId="1" animBg="1"/>
      <p:bldP spid="125" grpId="2" animBg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9" grpId="0" animBg="1"/>
      <p:bldP spid="130" grpId="0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5" grpId="2" animBg="1"/>
      <p:bldP spid="137" grpId="0" animBg="1"/>
      <p:bldP spid="137" grpId="1" animBg="1"/>
      <p:bldP spid="137" grpId="2" animBg="1"/>
      <p:bldP spid="138" grpId="0" animBg="1"/>
      <p:bldP spid="138" grpId="1" animBg="1"/>
      <p:bldP spid="138" grpId="2" animBg="1"/>
      <p:bldP spid="138" grpId="3" animBg="1"/>
      <p:bldP spid="139" grpId="0" animBg="1"/>
      <p:bldP spid="139" grpId="1" animBg="1"/>
      <p:bldP spid="139" grpId="2" animBg="1"/>
      <p:bldP spid="139" grpId="3" animBg="1"/>
      <p:bldP spid="141" grpId="0" animBg="1"/>
      <p:bldP spid="141" grpId="1" animBg="1"/>
      <p:bldP spid="142" grpId="0" animBg="1"/>
      <p:bldP spid="142" grpId="1" animBg="1"/>
      <p:bldP spid="142" grpId="2" animBg="1"/>
      <p:bldP spid="143" grpId="0" animBg="1"/>
      <p:bldP spid="1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Non-blocking Multi-stage Write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8A135C-339A-4990-A0E7-EF96DDE219E1}"/>
              </a:ext>
            </a:extLst>
          </p:cNvPr>
          <p:cNvSpPr txBox="1"/>
          <p:nvPr/>
        </p:nvSpPr>
        <p:spPr>
          <a:xfrm>
            <a:off x="762000" y="1597923"/>
            <a:ext cx="1009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Enforcing Parity command to arrive before reduction starts with barrier incurs expensive synchronization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Parity reduction is basically addition/subtraction which does not require any specific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Solution: does not require Parity command to arrive until the last step</a:t>
            </a:r>
          </a:p>
        </p:txBody>
      </p:sp>
      <p:sp>
        <p:nvSpPr>
          <p:cNvPr id="6" name="Rounded Rectangle 57">
            <a:extLst>
              <a:ext uri="{FF2B5EF4-FFF2-40B4-BE49-F238E27FC236}">
                <a16:creationId xmlns:a16="http://schemas.microsoft.com/office/drawing/2014/main" id="{A6060C66-ECB3-48AF-9488-A739ECA73F9D}"/>
              </a:ext>
            </a:extLst>
          </p:cNvPr>
          <p:cNvSpPr/>
          <p:nvPr/>
        </p:nvSpPr>
        <p:spPr>
          <a:xfrm>
            <a:off x="776177" y="4124325"/>
            <a:ext cx="2853961" cy="1841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11BF0B3-51AD-4346-892D-61671886145A}"/>
              </a:ext>
            </a:extLst>
          </p:cNvPr>
          <p:cNvSpPr/>
          <p:nvPr/>
        </p:nvSpPr>
        <p:spPr>
          <a:xfrm>
            <a:off x="1426878" y="5515793"/>
            <a:ext cx="144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Server 1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" name="Rounded Rectangle 57">
            <a:extLst>
              <a:ext uri="{FF2B5EF4-FFF2-40B4-BE49-F238E27FC236}">
                <a16:creationId xmlns:a16="http://schemas.microsoft.com/office/drawing/2014/main" id="{28A9480B-0CC0-4C07-87A9-2A22281DE25B}"/>
              </a:ext>
            </a:extLst>
          </p:cNvPr>
          <p:cNvSpPr/>
          <p:nvPr/>
        </p:nvSpPr>
        <p:spPr>
          <a:xfrm>
            <a:off x="3838634" y="4124325"/>
            <a:ext cx="2853961" cy="1841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D8C24860-74AA-4160-AFF7-3540AFBEFB78}"/>
              </a:ext>
            </a:extLst>
          </p:cNvPr>
          <p:cNvSpPr/>
          <p:nvPr/>
        </p:nvSpPr>
        <p:spPr>
          <a:xfrm>
            <a:off x="4489335" y="5515793"/>
            <a:ext cx="144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Server 2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" name="Rounded Rectangle 57">
            <a:extLst>
              <a:ext uri="{FF2B5EF4-FFF2-40B4-BE49-F238E27FC236}">
                <a16:creationId xmlns:a16="http://schemas.microsoft.com/office/drawing/2014/main" id="{78FB1742-D488-497B-83F3-9A9C3052EF22}"/>
              </a:ext>
            </a:extLst>
          </p:cNvPr>
          <p:cNvSpPr/>
          <p:nvPr/>
        </p:nvSpPr>
        <p:spPr>
          <a:xfrm>
            <a:off x="8302007" y="4124325"/>
            <a:ext cx="2853961" cy="184150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" name="Rectangle 17">
            <a:extLst>
              <a:ext uri="{FF2B5EF4-FFF2-40B4-BE49-F238E27FC236}">
                <a16:creationId xmlns:a16="http://schemas.microsoft.com/office/drawing/2014/main" id="{134C973E-46BA-41FF-8643-FD6D1A6A5774}"/>
              </a:ext>
            </a:extLst>
          </p:cNvPr>
          <p:cNvSpPr/>
          <p:nvPr/>
        </p:nvSpPr>
        <p:spPr>
          <a:xfrm>
            <a:off x="8952708" y="5515793"/>
            <a:ext cx="14463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Server P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0E77A6-A29E-4D0B-9E3B-320B0A808700}"/>
              </a:ext>
            </a:extLst>
          </p:cNvPr>
          <p:cNvSpPr txBox="1"/>
          <p:nvPr/>
        </p:nvSpPr>
        <p:spPr>
          <a:xfrm>
            <a:off x="6901091" y="44719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云形 2">
            <a:extLst>
              <a:ext uri="{FF2B5EF4-FFF2-40B4-BE49-F238E27FC236}">
                <a16:creationId xmlns:a16="http://schemas.microsoft.com/office/drawing/2014/main" id="{FEABD372-ECD6-450F-968B-D40ADE438300}"/>
              </a:ext>
            </a:extLst>
          </p:cNvPr>
          <p:cNvSpPr/>
          <p:nvPr/>
        </p:nvSpPr>
        <p:spPr>
          <a:xfrm>
            <a:off x="10224443" y="3554283"/>
            <a:ext cx="1863050" cy="147488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know how many partial results are expected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87D82ED-81C0-4534-9121-342002697B08}"/>
              </a:ext>
            </a:extLst>
          </p:cNvPr>
          <p:cNvSpPr/>
          <p:nvPr/>
        </p:nvSpPr>
        <p:spPr>
          <a:xfrm>
            <a:off x="8461993" y="4367537"/>
            <a:ext cx="1567832" cy="49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P1’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BE6E98E7-37B1-4E15-825A-1911AC055A54}"/>
              </a:ext>
            </a:extLst>
          </p:cNvPr>
          <p:cNvSpPr/>
          <p:nvPr/>
        </p:nvSpPr>
        <p:spPr>
          <a:xfrm>
            <a:off x="2546274" y="4396112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P1’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CD260EF2-3249-4708-AC6C-50A0A2913F2E}"/>
              </a:ext>
            </a:extLst>
          </p:cNvPr>
          <p:cNvSpPr/>
          <p:nvPr/>
        </p:nvSpPr>
        <p:spPr>
          <a:xfrm>
            <a:off x="5672126" y="4396112"/>
            <a:ext cx="721670" cy="403286"/>
          </a:xfrm>
          <a:prstGeom prst="rect">
            <a:avLst/>
          </a:prstGeom>
          <a:solidFill>
            <a:srgbClr val="FDE5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P2’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2E521D5-FB5D-4271-8311-59458715799E}"/>
              </a:ext>
            </a:extLst>
          </p:cNvPr>
          <p:cNvSpPr/>
          <p:nvPr/>
        </p:nvSpPr>
        <p:spPr>
          <a:xfrm>
            <a:off x="8461993" y="4367537"/>
            <a:ext cx="1567832" cy="49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P2’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D65A1F0-6845-41BE-B928-6097F5F4A872}"/>
              </a:ext>
            </a:extLst>
          </p:cNvPr>
          <p:cNvSpPr/>
          <p:nvPr/>
        </p:nvSpPr>
        <p:spPr>
          <a:xfrm>
            <a:off x="8461993" y="4366784"/>
            <a:ext cx="1567832" cy="49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P2’+P1’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流程图: 终止 17">
            <a:extLst>
              <a:ext uri="{FF2B5EF4-FFF2-40B4-BE49-F238E27FC236}">
                <a16:creationId xmlns:a16="http://schemas.microsoft.com/office/drawing/2014/main" id="{6131DF21-F76B-404C-AD16-5A5E659DC7B8}"/>
              </a:ext>
            </a:extLst>
          </p:cNvPr>
          <p:cNvSpPr/>
          <p:nvPr/>
        </p:nvSpPr>
        <p:spPr>
          <a:xfrm>
            <a:off x="7598613" y="3807930"/>
            <a:ext cx="2708190" cy="42070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Msg:Parity</a:t>
            </a:r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 wait_num:2</a:t>
            </a:r>
            <a:endParaRPr lang="zh-CN" alt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4C1675DC-EC3F-46A1-AA60-E4FC5AEB32E4}"/>
              </a:ext>
            </a:extLst>
          </p:cNvPr>
          <p:cNvSpPr/>
          <p:nvPr/>
        </p:nvSpPr>
        <p:spPr>
          <a:xfrm>
            <a:off x="8610600" y="5125268"/>
            <a:ext cx="721670" cy="403286"/>
          </a:xfrm>
          <a:prstGeom prst="rect">
            <a:avLst/>
          </a:prstGeom>
          <a:solidFill>
            <a:srgbClr val="BCD7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8D4543E-2DD2-489B-9C41-DAFB17CECAEE}"/>
              </a:ext>
            </a:extLst>
          </p:cNvPr>
          <p:cNvSpPr/>
          <p:nvPr/>
        </p:nvSpPr>
        <p:spPr>
          <a:xfrm>
            <a:off x="8461993" y="4366784"/>
            <a:ext cx="1567832" cy="4949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P2’+P1’+P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3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1435 L -0.00026 0.01435 C 0.00065 0.0088 0.00182 0.00324 0.00274 -0.00231 C 0.00313 -0.00417 0.003 -0.00648 0.00352 -0.00787 C 0.00716 -0.01713 0.01172 -0.02523 0.01524 -0.03426 C 0.02474 -0.05833 0.01667 -0.03958 0.02539 -0.05648 C 0.02682 -0.05926 0.028 -0.06227 0.0293 -0.06481 C 0.03138 -0.06875 0.03399 -0.07176 0.03555 -0.07593 C 0.03776 -0.08171 0.03672 -0.07986 0.04024 -0.08426 C 0.0418 -0.08634 0.04323 -0.08866 0.04492 -0.08981 C 0.05651 -0.09815 0.04219 -0.08773 0.05195 -0.09537 C 0.05326 -0.09653 0.05469 -0.09722 0.05586 -0.09815 C 0.05755 -0.09954 0.05899 -0.10139 0.06055 -0.10231 C 0.06289 -0.10417 0.06537 -0.10509 0.06758 -0.10648 C 0.06979 -0.10787 0.07175 -0.10949 0.07383 -0.11065 C 0.07539 -0.11181 0.07722 -0.11181 0.07852 -0.11343 C 0.08255 -0.11829 0.07956 -0.11528 0.08555 -0.11898 C 0.08776 -0.12037 0.08972 -0.12199 0.0918 -0.12315 C 0.0931 -0.12407 0.09948 -0.12569 0.10039 -0.12593 C 0.10807 -0.13102 0.11237 -0.13449 0.12149 -0.13704 L 0.12617 -0.13843 C 0.12748 -0.13889 0.12878 -0.13958 0.13008 -0.13981 C 0.13216 -0.14051 0.13425 -0.14074 0.13633 -0.1412 L 0.1418 -0.14259 C 0.15013 -0.14213 0.1586 -0.14282 0.1668 -0.1412 C 0.16862 -0.14097 0.16992 -0.13796 0.17149 -0.13704 C 0.17331 -0.13611 0.17513 -0.13611 0.17695 -0.13565 C 0.18516 -0.12477 0.17331 -0.13958 0.18633 -0.1287 C 0.18789 -0.12755 0.1888 -0.12477 0.19024 -0.12315 C 0.19206 -0.12153 0.19401 -0.12083 0.1957 -0.11898 C 0.20248 -0.1125 0.19531 -0.11643 0.20195 -0.11343 C 0.2082 -0.10671 0.20912 -0.10648 0.21445 -0.09676 C 0.21589 -0.09421 0.21693 -0.0912 0.21836 -0.08843 C 0.22057 -0.08472 0.22461 -0.08032 0.22695 -0.07731 C 0.22774 -0.07639 0.22865 -0.07593 0.2293 -0.07454 C 0.23034 -0.07268 0.23151 -0.07106 0.23242 -0.06898 C 0.23334 -0.06736 0.23386 -0.06528 0.23477 -0.06343 C 0.24011 -0.05417 0.23438 -0.07292 0.24258 -0.05093 C 0.25143 -0.02731 0.24154 -0.05139 0.24805 -0.03981 C 0.24896 -0.03819 0.24948 -0.03611 0.25039 -0.03426 C 0.25078 -0.0338 0.25508 -0.02824 0.25586 -0.02731 C 0.26237 -0.02176 0.25391 -0.03125 0.26055 -0.02315 C 0.26224 -0.01435 0.26003 -0.02407 0.26367 -0.01481 C 0.26511 -0.01157 0.26589 -0.00602 0.2668 -0.00231 C 0.26875 0.00417 0.26836 -0.00093 0.26836 0.00463 " pathEditMode="relative" ptsTypes="AAAAAAAAAAAAAAAAAAAAAAAAAAAAAAAAAAAAAAAAAAAAA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 -0.00231 L 0.003 -0.00208 C 0.0056 -0.00185 0.00807 -0.00069 0.01081 -0.00093 C 0.01472 -0.00139 0.01901 -0.00532 0.02253 -0.00787 C 0.02735 -0.01829 0.03451 -0.03426 0.0405 -0.04259 C 0.0418 -0.04444 0.0431 -0.0463 0.0444 -0.04815 C 0.0457 -0.05046 0.04688 -0.05301 0.04831 -0.05509 C 0.05886 -0.0713 0.05013 -0.05764 0.05925 -0.06759 C 0.06263 -0.07153 0.06602 -0.07593 0.0694 -0.08009 C 0.07123 -0.08241 0.07292 -0.08518 0.07487 -0.08704 C 0.07748 -0.08981 0.07995 -0.09282 0.08268 -0.09537 C 0.08464 -0.09745 0.08672 -0.09931 0.08893 -0.10093 C 0.08958 -0.10162 0.0905 -0.10185 0.09128 -0.10231 C 0.0931 -0.10417 0.09479 -0.10648 0.09675 -0.10787 C 0.1069 -0.11643 0.10143 -0.11111 0.11003 -0.1162 C 0.11419 -0.11898 0.11836 -0.12176 0.12253 -0.12454 C 0.12383 -0.12546 0.125 -0.12708 0.12643 -0.12731 L 0.1319 -0.1287 C 0.14193 -0.13472 0.13164 -0.12917 0.1405 -0.13287 C 0.14128 -0.13333 0.14193 -0.13426 0.14284 -0.13426 C 0.14583 -0.13518 0.14909 -0.13518 0.15222 -0.13565 C 0.15404 -0.13611 0.15573 -0.13681 0.15768 -0.13704 C 0.16146 -0.13773 0.1655 -0.13796 0.1694 -0.13843 C 0.17904 -0.1419 0.16693 -0.13773 0.178 -0.1412 C 0.1793 -0.14167 0.18047 -0.14259 0.1819 -0.14259 C 0.18646 -0.14352 0.19128 -0.14352 0.19597 -0.14398 C 0.19675 -0.14444 0.1974 -0.14537 0.19831 -0.14537 C 0.20899 -0.14768 0.23646 -0.14815 0.24128 -0.14815 L 0.30456 -0.14676 C 0.31055 -0.14676 0.31654 -0.14653 0.32253 -0.14537 C 0.32461 -0.14514 0.32669 -0.14352 0.32878 -0.14259 C 0.32982 -0.14213 0.33073 -0.14143 0.3319 -0.1412 L 0.34128 -0.13981 C 0.35 -0.13681 0.33932 -0.14028 0.35378 -0.13704 C 0.35508 -0.13681 0.35638 -0.13634 0.35768 -0.13565 C 0.36003 -0.13495 0.36224 -0.1338 0.36472 -0.13287 C 0.36615 -0.13241 0.36784 -0.13218 0.3694 -0.13148 C 0.3707 -0.13125 0.37188 -0.13056 0.37331 -0.13009 C 0.375 -0.12963 0.37695 -0.1294 0.37878 -0.1287 C 0.3819 -0.12755 0.3849 -0.12569 0.38815 -0.12454 C 0.39414 -0.12292 0.39128 -0.12384 0.39675 -0.12176 C 0.40013 -0.11875 0.40182 -0.11713 0.40612 -0.11481 C 0.40755 -0.11412 0.40925 -0.11389 0.41081 -0.11343 C 0.41927 -0.10741 0.41055 -0.11343 0.41784 -0.10926 C 0.42018 -0.1081 0.4224 -0.10625 0.42487 -0.10509 C 0.42617 -0.10463 0.42891 -0.10347 0.43034 -0.10231 C 0.43906 -0.09537 0.43347 -0.09815 0.43972 -0.09537 C 0.44076 -0.09398 0.44167 -0.09259 0.44284 -0.0912 C 0.44544 -0.08819 0.44597 -0.08935 0.44831 -0.08565 C 0.45261 -0.07917 0.45013 -0.08079 0.45534 -0.07454 C 0.45625 -0.07361 0.45742 -0.07315 0.45847 -0.07176 C 0.45925 -0.07083 0.4599 -0.06898 0.46081 -0.06759 C 0.46146 -0.06667 0.46237 -0.06597 0.46315 -0.06481 C 0.46576 -0.06134 0.4681 -0.05718 0.47097 -0.0537 L 0.47565 -0.04815 L 0.478 -0.04537 C 0.48216 -0.03426 0.47669 -0.04768 0.4819 -0.03843 C 0.48255 -0.03727 0.48268 -0.03565 0.48347 -0.03426 C 0.48438 -0.03264 0.4875 -0.02893 0.48893 -0.02731 C 0.49089 -0.0169 0.48789 -0.0294 0.49206 -0.02037 C 0.49245 -0.01944 0.49232 -0.01736 0.49284 -0.0162 C 0.4944 -0.01273 0.49623 -0.00926 0.49831 -0.00648 C 0.50182 -0.00185 0.50078 -0.0044 0.50222 0.00046 " pathEditMode="relative" rAng="0" ptsTypes="AAAAAAAAAAAAAAAAAAAAAAAAAAAAAAAAAAAAAAAAAAAAAAAAAAAAAAAAAAAAAAA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961" y="-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85185E-6 L 0.02968 -0.10324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3" grpId="1" animBg="1"/>
      <p:bldP spid="14" grpId="0" animBg="1"/>
      <p:bldP spid="14" grpId="1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Maximize Intra-node Parallelism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5" name="Picture 6" descr="NVIDIA Mellanox ConnectX-5 Adapters | NVIDIA">
            <a:extLst>
              <a:ext uri="{FF2B5EF4-FFF2-40B4-BE49-F238E27FC236}">
                <a16:creationId xmlns:a16="http://schemas.microsoft.com/office/drawing/2014/main" id="{525E0163-EFAA-4FB8-9122-39A24F5A3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00" y="1360767"/>
            <a:ext cx="2201475" cy="1238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800GB - WD 0TS1952 WUS4CB080D7P3E3 2.5&quot; DC SN640 NVMe U.2 SSD">
            <a:extLst>
              <a:ext uri="{FF2B5EF4-FFF2-40B4-BE49-F238E27FC236}">
                <a16:creationId xmlns:a16="http://schemas.microsoft.com/office/drawing/2014/main" id="{889BAC42-26C7-406B-BC94-074047CFF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88" y="1329521"/>
            <a:ext cx="1354111" cy="135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3871BF-3CDA-4A30-8C98-E40071C0F36F}"/>
              </a:ext>
            </a:extLst>
          </p:cNvPr>
          <p:cNvSpPr txBox="1"/>
          <p:nvPr/>
        </p:nvSpPr>
        <p:spPr>
          <a:xfrm>
            <a:off x="762000" y="2794200"/>
            <a:ext cx="10096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Modern NICs and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SSDs are asynchronous I/O devices that can support many concurrent I/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E8B1181-3EC4-434C-863A-9D612F0B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02385"/>
              </p:ext>
            </p:extLst>
          </p:nvPr>
        </p:nvGraphicFramePr>
        <p:xfrm>
          <a:off x="5525794" y="1244690"/>
          <a:ext cx="5154906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8302">
                  <a:extLst>
                    <a:ext uri="{9D8B030D-6E8A-4147-A177-3AD203B41FA5}">
                      <a16:colId xmlns:a16="http://schemas.microsoft.com/office/drawing/2014/main" val="2699353102"/>
                    </a:ext>
                  </a:extLst>
                </a:gridCol>
                <a:gridCol w="1718302">
                  <a:extLst>
                    <a:ext uri="{9D8B030D-6E8A-4147-A177-3AD203B41FA5}">
                      <a16:colId xmlns:a16="http://schemas.microsoft.com/office/drawing/2014/main" val="3426979076"/>
                    </a:ext>
                  </a:extLst>
                </a:gridCol>
                <a:gridCol w="1718302">
                  <a:extLst>
                    <a:ext uri="{9D8B030D-6E8A-4147-A177-3AD203B41FA5}">
                      <a16:colId xmlns:a16="http://schemas.microsoft.com/office/drawing/2014/main" val="738358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queues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Queue depth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86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SATA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80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SAS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3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NVMe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65,535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65,536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142952"/>
                  </a:ext>
                </a:extLst>
              </a:tr>
            </a:tbl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443F1FC9-1CD6-4388-A335-0485C38C569A}"/>
              </a:ext>
            </a:extLst>
          </p:cNvPr>
          <p:cNvGrpSpPr/>
          <p:nvPr/>
        </p:nvGrpSpPr>
        <p:grpSpPr>
          <a:xfrm>
            <a:off x="504160" y="3947300"/>
            <a:ext cx="4316503" cy="2499825"/>
            <a:chOff x="504160" y="3947300"/>
            <a:chExt cx="4316503" cy="249982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40F63FB-ACE7-4616-91F4-07BEA0B73ACF}"/>
                </a:ext>
              </a:extLst>
            </p:cNvPr>
            <p:cNvSpPr/>
            <p:nvPr/>
          </p:nvSpPr>
          <p:spPr>
            <a:xfrm>
              <a:off x="1689100" y="3947300"/>
              <a:ext cx="2260600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Recv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WRITE 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Cmd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1BFDC09-7335-4035-B84F-84D2FA697986}"/>
                </a:ext>
              </a:extLst>
            </p:cNvPr>
            <p:cNvSpPr/>
            <p:nvPr/>
          </p:nvSpPr>
          <p:spPr>
            <a:xfrm>
              <a:off x="1689100" y="4640136"/>
              <a:ext cx="2260600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Fetch new data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A63119C7-272B-4FF2-A04B-D2F3A6890FDA}"/>
                </a:ext>
              </a:extLst>
            </p:cNvPr>
            <p:cNvSpPr/>
            <p:nvPr/>
          </p:nvSpPr>
          <p:spPr>
            <a:xfrm>
              <a:off x="1689100" y="5304812"/>
              <a:ext cx="2260600" cy="477637"/>
            </a:xfrm>
            <a:prstGeom prst="round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new data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C9E0E48-A6C6-46DA-8858-95FEB87425BC}"/>
                </a:ext>
              </a:extLst>
            </p:cNvPr>
            <p:cNvSpPr/>
            <p:nvPr/>
          </p:nvSpPr>
          <p:spPr>
            <a:xfrm>
              <a:off x="1689100" y="5969488"/>
              <a:ext cx="2260600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SUCCESS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8D0EF7D-5540-42FD-92CA-E5DD86BA3427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>
              <a:off x="2819400" y="4424937"/>
              <a:ext cx="0" cy="2151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4E80B1A-9C74-46E2-AE12-E1E93E9F51FD}"/>
                </a:ext>
              </a:extLst>
            </p:cNvPr>
            <p:cNvCxnSpPr>
              <a:stCxn id="10" idx="2"/>
              <a:endCxn id="11" idx="0"/>
            </p:cNvCxnSpPr>
            <p:nvPr/>
          </p:nvCxnSpPr>
          <p:spPr>
            <a:xfrm>
              <a:off x="2819400" y="5117773"/>
              <a:ext cx="0" cy="187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ADA80D3C-68B0-4A08-A6BF-EFE8DBD9F014}"/>
                </a:ext>
              </a:extLst>
            </p:cNvPr>
            <p:cNvCxnSpPr>
              <a:stCxn id="11" idx="2"/>
              <a:endCxn id="13" idx="0"/>
            </p:cNvCxnSpPr>
            <p:nvPr/>
          </p:nvCxnSpPr>
          <p:spPr>
            <a:xfrm>
              <a:off x="2819400" y="5782449"/>
              <a:ext cx="0" cy="187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F98806D-1515-491C-986E-F36703115CC7}"/>
                </a:ext>
              </a:extLst>
            </p:cNvPr>
            <p:cNvSpPr/>
            <p:nvPr/>
          </p:nvSpPr>
          <p:spPr>
            <a:xfrm>
              <a:off x="504160" y="4794607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endPara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WRITE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1800468-7718-42B0-B00E-B5C9581014AF}"/>
                </a:ext>
              </a:extLst>
            </p:cNvPr>
            <p:cNvSpPr/>
            <p:nvPr/>
          </p:nvSpPr>
          <p:spPr>
            <a:xfrm>
              <a:off x="3997537" y="3993545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8041591-281A-4CAE-B8ED-B1CBA8AE61C2}"/>
                </a:ext>
              </a:extLst>
            </p:cNvPr>
            <p:cNvSpPr/>
            <p:nvPr/>
          </p:nvSpPr>
          <p:spPr>
            <a:xfrm>
              <a:off x="3997537" y="4698841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2CC4490-0324-4A17-914B-E21A51EF6E01}"/>
                </a:ext>
              </a:extLst>
            </p:cNvPr>
            <p:cNvSpPr/>
            <p:nvPr/>
          </p:nvSpPr>
          <p:spPr>
            <a:xfrm>
              <a:off x="3997537" y="6026993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36F1E29-BD8D-469E-9C9B-801CAA1A715F}"/>
                </a:ext>
              </a:extLst>
            </p:cNvPr>
            <p:cNvSpPr/>
            <p:nvPr/>
          </p:nvSpPr>
          <p:spPr>
            <a:xfrm>
              <a:off x="3994796" y="5368662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 err="1">
                  <a:solidFill>
                    <a:srgbClr val="FF99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endParaRPr kumimoji="1" lang="en-US" altLang="zh-CN" b="1" dirty="0">
                <a:solidFill>
                  <a:srgbClr val="FF99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2CEB9EF4-3738-440A-B265-F01915B61176}"/>
              </a:ext>
            </a:extLst>
          </p:cNvPr>
          <p:cNvGrpSpPr/>
          <p:nvPr/>
        </p:nvGrpSpPr>
        <p:grpSpPr>
          <a:xfrm>
            <a:off x="5226770" y="3361108"/>
            <a:ext cx="6965230" cy="3010091"/>
            <a:chOff x="5226770" y="3361108"/>
            <a:chExt cx="6965230" cy="301009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F0FD202-EF66-4603-8120-553A792AC3A9}"/>
                </a:ext>
              </a:extLst>
            </p:cNvPr>
            <p:cNvSpPr/>
            <p:nvPr/>
          </p:nvSpPr>
          <p:spPr>
            <a:xfrm>
              <a:off x="5226770" y="4709631"/>
              <a:ext cx="146290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dRAID</a:t>
              </a:r>
              <a:endPara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kumimoji="1"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PartialWrite</a:t>
              </a:r>
              <a:endPara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4D10147F-70F0-460E-92B7-878683E1E63E}"/>
                </a:ext>
              </a:extLst>
            </p:cNvPr>
            <p:cNvSpPr/>
            <p:nvPr/>
          </p:nvSpPr>
          <p:spPr>
            <a:xfrm>
              <a:off x="7853551" y="3361108"/>
              <a:ext cx="2743200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Recv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ParitialWrite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Cmd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244F76C-6FB2-4079-B159-FA809A00D121}"/>
                </a:ext>
              </a:extLst>
            </p:cNvPr>
            <p:cNvSpPr/>
            <p:nvPr/>
          </p:nvSpPr>
          <p:spPr>
            <a:xfrm>
              <a:off x="10644588" y="3407353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E0295871-C26D-49A8-B13C-914BA861FDBE}"/>
                </a:ext>
              </a:extLst>
            </p:cNvPr>
            <p:cNvSpPr/>
            <p:nvPr/>
          </p:nvSpPr>
          <p:spPr>
            <a:xfrm>
              <a:off x="7048499" y="4102939"/>
              <a:ext cx="1897251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Fetch new data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F281E1-F802-406D-8FB2-49FA50BEA9BA}"/>
                </a:ext>
              </a:extLst>
            </p:cNvPr>
            <p:cNvSpPr/>
            <p:nvPr/>
          </p:nvSpPr>
          <p:spPr>
            <a:xfrm>
              <a:off x="8993588" y="4149184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8AA8645-3779-4731-8C49-46CD15CF1F88}"/>
                </a:ext>
              </a:extLst>
            </p:cNvPr>
            <p:cNvSpPr/>
            <p:nvPr/>
          </p:nvSpPr>
          <p:spPr>
            <a:xfrm>
              <a:off x="9579641" y="4102939"/>
              <a:ext cx="1774160" cy="477637"/>
            </a:xfrm>
            <a:prstGeom prst="round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old data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725F1A9-548B-4F7A-AA17-F9E7C8B1CAC3}"/>
                </a:ext>
              </a:extLst>
            </p:cNvPr>
            <p:cNvSpPr/>
            <p:nvPr/>
          </p:nvSpPr>
          <p:spPr>
            <a:xfrm>
              <a:off x="11352102" y="4149184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 err="1">
                  <a:solidFill>
                    <a:srgbClr val="FF99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endParaRPr kumimoji="1" lang="en-US" altLang="zh-CN" b="1" dirty="0">
                <a:solidFill>
                  <a:srgbClr val="FF99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F99CC95-371D-4B7B-AD13-AD44988481AF}"/>
                </a:ext>
              </a:extLst>
            </p:cNvPr>
            <p:cNvCxnSpPr>
              <a:stCxn id="27" idx="2"/>
              <a:endCxn id="29" idx="0"/>
            </p:cNvCxnSpPr>
            <p:nvPr/>
          </p:nvCxnSpPr>
          <p:spPr>
            <a:xfrm flipH="1">
              <a:off x="7997125" y="3838745"/>
              <a:ext cx="1228026" cy="264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57902BBC-9693-46BE-9247-9EF79DBE239B}"/>
                </a:ext>
              </a:extLst>
            </p:cNvPr>
            <p:cNvCxnSpPr>
              <a:stCxn id="27" idx="2"/>
              <a:endCxn id="31" idx="0"/>
            </p:cNvCxnSpPr>
            <p:nvPr/>
          </p:nvCxnSpPr>
          <p:spPr>
            <a:xfrm>
              <a:off x="9225151" y="3838745"/>
              <a:ext cx="1241570" cy="264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17008B83-7B55-4C8D-9027-51391877776C}"/>
                </a:ext>
              </a:extLst>
            </p:cNvPr>
            <p:cNvSpPr/>
            <p:nvPr/>
          </p:nvSpPr>
          <p:spPr>
            <a:xfrm>
              <a:off x="9843308" y="4938037"/>
              <a:ext cx="1477728" cy="636942"/>
            </a:xfrm>
            <a:prstGeom prst="round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Write new data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F6C68E3-5BA4-4FDF-8B7E-CC94F065B166}"/>
                </a:ext>
              </a:extLst>
            </p:cNvPr>
            <p:cNvSpPr/>
            <p:nvPr/>
          </p:nvSpPr>
          <p:spPr>
            <a:xfrm>
              <a:off x="11366133" y="5065387"/>
              <a:ext cx="8258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 err="1">
                  <a:solidFill>
                    <a:srgbClr val="FF99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endParaRPr kumimoji="1" lang="en-US" altLang="zh-CN" b="1" dirty="0">
                <a:solidFill>
                  <a:srgbClr val="FF996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B7398ECD-D41C-432D-9392-AAA89FA40126}"/>
                </a:ext>
              </a:extLst>
            </p:cNvPr>
            <p:cNvCxnSpPr>
              <a:cxnSpLocks/>
              <a:stCxn id="29" idx="2"/>
              <a:endCxn id="38" idx="0"/>
            </p:cNvCxnSpPr>
            <p:nvPr/>
          </p:nvCxnSpPr>
          <p:spPr>
            <a:xfrm>
              <a:off x="7997125" y="4580576"/>
              <a:ext cx="2585047" cy="357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A7A14040-6365-4E36-BB23-3E0ED2ED7935}"/>
                </a:ext>
              </a:extLst>
            </p:cNvPr>
            <p:cNvCxnSpPr>
              <a:cxnSpLocks/>
              <a:stCxn id="31" idx="2"/>
              <a:endCxn id="38" idx="0"/>
            </p:cNvCxnSpPr>
            <p:nvPr/>
          </p:nvCxnSpPr>
          <p:spPr>
            <a:xfrm>
              <a:off x="10466721" y="4580576"/>
              <a:ext cx="115451" cy="357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E7F24053-E3DA-4B0B-A3A6-4EC65BB41896}"/>
                </a:ext>
              </a:extLst>
            </p:cNvPr>
            <p:cNvSpPr/>
            <p:nvPr/>
          </p:nvSpPr>
          <p:spPr>
            <a:xfrm>
              <a:off x="7199170" y="4966573"/>
              <a:ext cx="1477728" cy="60840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 Parity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462B1B4-4E63-4138-BAB3-51419B8FB962}"/>
                </a:ext>
              </a:extLst>
            </p:cNvPr>
            <p:cNvSpPr/>
            <p:nvPr/>
          </p:nvSpPr>
          <p:spPr>
            <a:xfrm>
              <a:off x="8708214" y="5076318"/>
              <a:ext cx="6719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0388C2F-5DFD-4175-841F-3115B5142214}"/>
                </a:ext>
              </a:extLst>
            </p:cNvPr>
            <p:cNvCxnSpPr>
              <a:cxnSpLocks/>
              <a:stCxn id="31" idx="2"/>
              <a:endCxn id="44" idx="0"/>
            </p:cNvCxnSpPr>
            <p:nvPr/>
          </p:nvCxnSpPr>
          <p:spPr>
            <a:xfrm flipH="1">
              <a:off x="7938034" y="4580576"/>
              <a:ext cx="2528687" cy="385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C049CAE-A5EA-41F2-B8EA-A15224653101}"/>
                </a:ext>
              </a:extLst>
            </p:cNvPr>
            <p:cNvCxnSpPr>
              <a:stCxn id="29" idx="2"/>
              <a:endCxn id="44" idx="0"/>
            </p:cNvCxnSpPr>
            <p:nvPr/>
          </p:nvCxnSpPr>
          <p:spPr>
            <a:xfrm flipH="1">
              <a:off x="7938034" y="4580576"/>
              <a:ext cx="59091" cy="385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32729CEA-ABF0-46D7-B983-DFADCDFD7B72}"/>
                </a:ext>
              </a:extLst>
            </p:cNvPr>
            <p:cNvSpPr/>
            <p:nvPr/>
          </p:nvSpPr>
          <p:spPr>
            <a:xfrm>
              <a:off x="7160057" y="5893562"/>
              <a:ext cx="1615044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Peer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9067B2C1-DB5C-4F64-BF94-BA64BAF05C8B}"/>
                </a:ext>
              </a:extLst>
            </p:cNvPr>
            <p:cNvSpPr/>
            <p:nvPr/>
          </p:nvSpPr>
          <p:spPr>
            <a:xfrm>
              <a:off x="8807545" y="5950793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DE8589B4-1512-435E-B709-155FFBEC35A6}"/>
                </a:ext>
              </a:extLst>
            </p:cNvPr>
            <p:cNvCxnSpPr>
              <a:endCxn id="56" idx="0"/>
            </p:cNvCxnSpPr>
            <p:nvPr/>
          </p:nvCxnSpPr>
          <p:spPr>
            <a:xfrm>
              <a:off x="7938034" y="5451728"/>
              <a:ext cx="29545" cy="441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B3B066CD-D73D-4E42-8679-B3A09CF53DCE}"/>
                </a:ext>
              </a:extLst>
            </p:cNvPr>
            <p:cNvSpPr/>
            <p:nvPr/>
          </p:nvSpPr>
          <p:spPr>
            <a:xfrm>
              <a:off x="9418122" y="5893562"/>
              <a:ext cx="1986151" cy="477637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SUCCESS</a:t>
              </a:r>
              <a:endPara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48E1C6B-DEBC-4073-B910-8341E181C825}"/>
                </a:ext>
              </a:extLst>
            </p:cNvPr>
            <p:cNvSpPr/>
            <p:nvPr/>
          </p:nvSpPr>
          <p:spPr>
            <a:xfrm>
              <a:off x="11436717" y="5950793"/>
              <a:ext cx="582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NIC</a:t>
              </a:r>
            </a:p>
          </p:txBody>
        </p: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6E2A02EF-6F8E-421F-BFDF-EEC24F76E463}"/>
                </a:ext>
              </a:extLst>
            </p:cNvPr>
            <p:cNvCxnSpPr>
              <a:stCxn id="38" idx="2"/>
              <a:endCxn id="60" idx="0"/>
            </p:cNvCxnSpPr>
            <p:nvPr/>
          </p:nvCxnSpPr>
          <p:spPr>
            <a:xfrm flipH="1">
              <a:off x="10411198" y="5574979"/>
              <a:ext cx="170974" cy="31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圆角矩形 41">
            <a:extLst>
              <a:ext uri="{FF2B5EF4-FFF2-40B4-BE49-F238E27FC236}">
                <a16:creationId xmlns:a16="http://schemas.microsoft.com/office/drawing/2014/main" id="{F49118C9-9028-41CF-AAAB-019AFB7FAB14}"/>
              </a:ext>
            </a:extLst>
          </p:cNvPr>
          <p:cNvSpPr/>
          <p:nvPr/>
        </p:nvSpPr>
        <p:spPr>
          <a:xfrm>
            <a:off x="6976939" y="4518516"/>
            <a:ext cx="4688378" cy="132556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 the opportunity of </a:t>
            </a:r>
          </a:p>
          <a:p>
            <a:pPr algn="ctr"/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pipelining! </a:t>
            </a:r>
            <a:endParaRPr kumimoji="1" lang="zh-CN" alt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0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Pipelined I/O Processing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976577-AD50-44AA-B6E9-4771A80F24A2}"/>
              </a:ext>
            </a:extLst>
          </p:cNvPr>
          <p:cNvSpPr txBox="1"/>
          <p:nvPr/>
        </p:nvSpPr>
        <p:spPr>
          <a:xfrm>
            <a:off x="762000" y="1455946"/>
            <a:ext cx="10096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Takes the unique opportunity in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parallelize multiple I/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Enqueue I/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SSDs and NICs ASAP to maximize utilization of their internal parallelism</a:t>
            </a:r>
          </a:p>
        </p:txBody>
      </p:sp>
      <p:sp>
        <p:nvSpPr>
          <p:cNvPr id="54" name="TextBox 46">
            <a:extLst>
              <a:ext uri="{FF2B5EF4-FFF2-40B4-BE49-F238E27FC236}">
                <a16:creationId xmlns:a16="http://schemas.microsoft.com/office/drawing/2014/main" id="{6749174C-C356-4764-B471-CB683DE66B27}"/>
              </a:ext>
            </a:extLst>
          </p:cNvPr>
          <p:cNvSpPr txBox="1"/>
          <p:nvPr/>
        </p:nvSpPr>
        <p:spPr>
          <a:xfrm>
            <a:off x="2103385" y="2860273"/>
            <a:ext cx="130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Poll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CMD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55" name="TextBox 68">
            <a:extLst>
              <a:ext uri="{FF2B5EF4-FFF2-40B4-BE49-F238E27FC236}">
                <a16:creationId xmlns:a16="http://schemas.microsoft.com/office/drawing/2014/main" id="{6F05BE91-73FE-488F-8130-9BE8AC6673CD}"/>
              </a:ext>
            </a:extLst>
          </p:cNvPr>
          <p:cNvSpPr txBox="1"/>
          <p:nvPr/>
        </p:nvSpPr>
        <p:spPr>
          <a:xfrm>
            <a:off x="2103390" y="3397187"/>
            <a:ext cx="1125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Fetch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Remote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6" name="Straight Arrow Connector 5">
            <a:extLst>
              <a:ext uri="{FF2B5EF4-FFF2-40B4-BE49-F238E27FC236}">
                <a16:creationId xmlns:a16="http://schemas.microsoft.com/office/drawing/2014/main" id="{3A2CFE03-480C-42F0-8CF8-4A1E51E9875A}"/>
              </a:ext>
            </a:extLst>
          </p:cNvPr>
          <p:cNvCxnSpPr>
            <a:cxnSpLocks/>
          </p:cNvCxnSpPr>
          <p:nvPr/>
        </p:nvCxnSpPr>
        <p:spPr>
          <a:xfrm>
            <a:off x="3313174" y="3048660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1">
            <a:extLst>
              <a:ext uri="{FF2B5EF4-FFF2-40B4-BE49-F238E27FC236}">
                <a16:creationId xmlns:a16="http://schemas.microsoft.com/office/drawing/2014/main" id="{264650D2-77DB-45A0-8ED7-4C4BA147E290}"/>
              </a:ext>
            </a:extLst>
          </p:cNvPr>
          <p:cNvSpPr/>
          <p:nvPr/>
        </p:nvSpPr>
        <p:spPr>
          <a:xfrm>
            <a:off x="3627968" y="2859299"/>
            <a:ext cx="835510" cy="3693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8" name="Straight Arrow Connector 72">
            <a:extLst>
              <a:ext uri="{FF2B5EF4-FFF2-40B4-BE49-F238E27FC236}">
                <a16:creationId xmlns:a16="http://schemas.microsoft.com/office/drawing/2014/main" id="{4297FC07-C878-4215-9491-D570563DDE73}"/>
              </a:ext>
            </a:extLst>
          </p:cNvPr>
          <p:cNvCxnSpPr/>
          <p:nvPr/>
        </p:nvCxnSpPr>
        <p:spPr>
          <a:xfrm>
            <a:off x="3326798" y="3721306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11">
            <a:extLst>
              <a:ext uri="{FF2B5EF4-FFF2-40B4-BE49-F238E27FC236}">
                <a16:creationId xmlns:a16="http://schemas.microsoft.com/office/drawing/2014/main" id="{234ADDE5-F4EA-4905-9AA0-BBA04D56B3B9}"/>
              </a:ext>
            </a:extLst>
          </p:cNvPr>
          <p:cNvCxnSpPr>
            <a:cxnSpLocks/>
            <a:stCxn id="57" idx="3"/>
            <a:endCxn id="69" idx="1"/>
          </p:cNvCxnSpPr>
          <p:nvPr/>
        </p:nvCxnSpPr>
        <p:spPr>
          <a:xfrm>
            <a:off x="4463478" y="3043958"/>
            <a:ext cx="0" cy="13569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108">
            <a:extLst>
              <a:ext uri="{FF2B5EF4-FFF2-40B4-BE49-F238E27FC236}">
                <a16:creationId xmlns:a16="http://schemas.microsoft.com/office/drawing/2014/main" id="{96AAAD98-F4CA-4AC8-93A2-89C4EC61F070}"/>
              </a:ext>
            </a:extLst>
          </p:cNvPr>
          <p:cNvSpPr txBox="1"/>
          <p:nvPr/>
        </p:nvSpPr>
        <p:spPr>
          <a:xfrm>
            <a:off x="2103386" y="4222017"/>
            <a:ext cx="120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Read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1" name="TextBox 109">
            <a:extLst>
              <a:ext uri="{FF2B5EF4-FFF2-40B4-BE49-F238E27FC236}">
                <a16:creationId xmlns:a16="http://schemas.microsoft.com/office/drawing/2014/main" id="{2D89B29F-3814-4115-BCC5-93CC5104E5FE}"/>
              </a:ext>
            </a:extLst>
          </p:cNvPr>
          <p:cNvSpPr txBox="1"/>
          <p:nvPr/>
        </p:nvSpPr>
        <p:spPr>
          <a:xfrm>
            <a:off x="2103390" y="4895215"/>
            <a:ext cx="819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Write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2" name="Straight Arrow Connector 110">
            <a:extLst>
              <a:ext uri="{FF2B5EF4-FFF2-40B4-BE49-F238E27FC236}">
                <a16:creationId xmlns:a16="http://schemas.microsoft.com/office/drawing/2014/main" id="{57EC7B83-7D70-4E2C-9E3A-075A5752C629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313174" y="4406687"/>
            <a:ext cx="6120000" cy="153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115">
            <a:extLst>
              <a:ext uri="{FF2B5EF4-FFF2-40B4-BE49-F238E27FC236}">
                <a16:creationId xmlns:a16="http://schemas.microsoft.com/office/drawing/2014/main" id="{B5F24CC0-45A0-4429-895C-76B4B0AF0346}"/>
              </a:ext>
            </a:extLst>
          </p:cNvPr>
          <p:cNvCxnSpPr/>
          <p:nvPr/>
        </p:nvCxnSpPr>
        <p:spPr>
          <a:xfrm>
            <a:off x="3326802" y="5081789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82">
            <a:extLst>
              <a:ext uri="{FF2B5EF4-FFF2-40B4-BE49-F238E27FC236}">
                <a16:creationId xmlns:a16="http://schemas.microsoft.com/office/drawing/2014/main" id="{C8A85BEC-3724-4FAD-AAF8-6464A634F9FD}"/>
              </a:ext>
            </a:extLst>
          </p:cNvPr>
          <p:cNvSpPr txBox="1"/>
          <p:nvPr/>
        </p:nvSpPr>
        <p:spPr>
          <a:xfrm>
            <a:off x="2103386" y="5463047"/>
            <a:ext cx="1209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Partial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Parity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186">
            <a:extLst>
              <a:ext uri="{FF2B5EF4-FFF2-40B4-BE49-F238E27FC236}">
                <a16:creationId xmlns:a16="http://schemas.microsoft.com/office/drawing/2014/main" id="{3DE74A5F-9239-4067-A088-FE9C156EE451}"/>
              </a:ext>
            </a:extLst>
          </p:cNvPr>
          <p:cNvCxnSpPr>
            <a:cxnSpLocks/>
            <a:stCxn id="64" idx="3"/>
          </p:cNvCxnSpPr>
          <p:nvPr/>
        </p:nvCxnSpPr>
        <p:spPr>
          <a:xfrm flipV="1">
            <a:off x="3313174" y="5786213"/>
            <a:ext cx="6120000" cy="307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209">
            <a:extLst>
              <a:ext uri="{FF2B5EF4-FFF2-40B4-BE49-F238E27FC236}">
                <a16:creationId xmlns:a16="http://schemas.microsoft.com/office/drawing/2014/main" id="{B712057D-8D00-4228-8D5F-158E779D160C}"/>
              </a:ext>
            </a:extLst>
          </p:cNvPr>
          <p:cNvSpPr txBox="1"/>
          <p:nvPr/>
        </p:nvSpPr>
        <p:spPr>
          <a:xfrm>
            <a:off x="2107779" y="6305975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Callback</a:t>
            </a:r>
            <a:endParaRPr lang="en-CN" sz="20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210">
            <a:extLst>
              <a:ext uri="{FF2B5EF4-FFF2-40B4-BE49-F238E27FC236}">
                <a16:creationId xmlns:a16="http://schemas.microsoft.com/office/drawing/2014/main" id="{436DA77D-30B5-4528-9F6D-F9FFD5952662}"/>
              </a:ext>
            </a:extLst>
          </p:cNvPr>
          <p:cNvCxnSpPr/>
          <p:nvPr/>
        </p:nvCxnSpPr>
        <p:spPr>
          <a:xfrm>
            <a:off x="3331190" y="6492549"/>
            <a:ext cx="612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223">
            <a:extLst>
              <a:ext uri="{FF2B5EF4-FFF2-40B4-BE49-F238E27FC236}">
                <a16:creationId xmlns:a16="http://schemas.microsoft.com/office/drawing/2014/main" id="{78AD9501-443B-46D6-AB69-A05C65526965}"/>
              </a:ext>
            </a:extLst>
          </p:cNvPr>
          <p:cNvSpPr/>
          <p:nvPr/>
        </p:nvSpPr>
        <p:spPr>
          <a:xfrm>
            <a:off x="4463478" y="3534737"/>
            <a:ext cx="835510" cy="369318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9" name="Rectangle 224">
            <a:extLst>
              <a:ext uri="{FF2B5EF4-FFF2-40B4-BE49-F238E27FC236}">
                <a16:creationId xmlns:a16="http://schemas.microsoft.com/office/drawing/2014/main" id="{9619B445-7583-4C7C-A997-81534565C725}"/>
              </a:ext>
            </a:extLst>
          </p:cNvPr>
          <p:cNvSpPr/>
          <p:nvPr/>
        </p:nvSpPr>
        <p:spPr>
          <a:xfrm>
            <a:off x="4463478" y="4216274"/>
            <a:ext cx="835510" cy="369318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0" name="Rectangle 225">
            <a:extLst>
              <a:ext uri="{FF2B5EF4-FFF2-40B4-BE49-F238E27FC236}">
                <a16:creationId xmlns:a16="http://schemas.microsoft.com/office/drawing/2014/main" id="{E5C006FE-1B8B-4F18-8577-292658B60D11}"/>
              </a:ext>
            </a:extLst>
          </p:cNvPr>
          <p:cNvSpPr/>
          <p:nvPr/>
        </p:nvSpPr>
        <p:spPr>
          <a:xfrm>
            <a:off x="4463478" y="2860279"/>
            <a:ext cx="835510" cy="369318"/>
          </a:xfrm>
          <a:prstGeom prst="rect">
            <a:avLst/>
          </a:prstGeom>
          <a:solidFill>
            <a:srgbClr val="A5BF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226">
            <a:extLst>
              <a:ext uri="{FF2B5EF4-FFF2-40B4-BE49-F238E27FC236}">
                <a16:creationId xmlns:a16="http://schemas.microsoft.com/office/drawing/2014/main" id="{4B838E3A-B5DA-4CFD-A79A-3D3E921D99AA}"/>
              </a:ext>
            </a:extLst>
          </p:cNvPr>
          <p:cNvSpPr/>
          <p:nvPr/>
        </p:nvSpPr>
        <p:spPr>
          <a:xfrm>
            <a:off x="5298992" y="4897129"/>
            <a:ext cx="835510" cy="369318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2" name="Rectangle 227">
            <a:extLst>
              <a:ext uri="{FF2B5EF4-FFF2-40B4-BE49-F238E27FC236}">
                <a16:creationId xmlns:a16="http://schemas.microsoft.com/office/drawing/2014/main" id="{D4FDDF8F-4418-4E01-A587-29FBA7992D45}"/>
              </a:ext>
            </a:extLst>
          </p:cNvPr>
          <p:cNvSpPr/>
          <p:nvPr/>
        </p:nvSpPr>
        <p:spPr>
          <a:xfrm>
            <a:off x="5298998" y="5597718"/>
            <a:ext cx="835509" cy="369318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3" name="Straight Connector 229">
            <a:extLst>
              <a:ext uri="{FF2B5EF4-FFF2-40B4-BE49-F238E27FC236}">
                <a16:creationId xmlns:a16="http://schemas.microsoft.com/office/drawing/2014/main" id="{6AB6B65B-7712-421B-8933-3FC747E53777}"/>
              </a:ext>
            </a:extLst>
          </p:cNvPr>
          <p:cNvCxnSpPr>
            <a:cxnSpLocks/>
            <a:stCxn id="69" idx="3"/>
            <a:endCxn id="72" idx="1"/>
          </p:cNvCxnSpPr>
          <p:nvPr/>
        </p:nvCxnSpPr>
        <p:spPr>
          <a:xfrm>
            <a:off x="5298993" y="4400933"/>
            <a:ext cx="5" cy="138144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230">
            <a:extLst>
              <a:ext uri="{FF2B5EF4-FFF2-40B4-BE49-F238E27FC236}">
                <a16:creationId xmlns:a16="http://schemas.microsoft.com/office/drawing/2014/main" id="{7117A228-5E97-4F9A-A1A4-D6FAE5344F6A}"/>
              </a:ext>
            </a:extLst>
          </p:cNvPr>
          <p:cNvCxnSpPr>
            <a:cxnSpLocks/>
            <a:stCxn id="70" idx="3"/>
            <a:endCxn id="76" idx="1"/>
          </p:cNvCxnSpPr>
          <p:nvPr/>
        </p:nvCxnSpPr>
        <p:spPr>
          <a:xfrm>
            <a:off x="5298988" y="3044938"/>
            <a:ext cx="0" cy="13590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231">
            <a:extLst>
              <a:ext uri="{FF2B5EF4-FFF2-40B4-BE49-F238E27FC236}">
                <a16:creationId xmlns:a16="http://schemas.microsoft.com/office/drawing/2014/main" id="{050EC805-C307-41E9-A103-389D59CC9002}"/>
              </a:ext>
            </a:extLst>
          </p:cNvPr>
          <p:cNvSpPr/>
          <p:nvPr/>
        </p:nvSpPr>
        <p:spPr>
          <a:xfrm>
            <a:off x="5298988" y="3537766"/>
            <a:ext cx="835510" cy="369318"/>
          </a:xfrm>
          <a:prstGeom prst="rect">
            <a:avLst/>
          </a:prstGeom>
          <a:solidFill>
            <a:srgbClr val="A5BF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232">
            <a:extLst>
              <a:ext uri="{FF2B5EF4-FFF2-40B4-BE49-F238E27FC236}">
                <a16:creationId xmlns:a16="http://schemas.microsoft.com/office/drawing/2014/main" id="{5139D61D-97D0-41F6-B379-8A80D1D5B68C}"/>
              </a:ext>
            </a:extLst>
          </p:cNvPr>
          <p:cNvSpPr/>
          <p:nvPr/>
        </p:nvSpPr>
        <p:spPr>
          <a:xfrm>
            <a:off x="5298988" y="4219303"/>
            <a:ext cx="835510" cy="369318"/>
          </a:xfrm>
          <a:prstGeom prst="rect">
            <a:avLst/>
          </a:prstGeom>
          <a:solidFill>
            <a:srgbClr val="A5BF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233">
            <a:extLst>
              <a:ext uri="{FF2B5EF4-FFF2-40B4-BE49-F238E27FC236}">
                <a16:creationId xmlns:a16="http://schemas.microsoft.com/office/drawing/2014/main" id="{E1CAEE8E-8F6A-4E50-B98B-1E7223AA8AD6}"/>
              </a:ext>
            </a:extLst>
          </p:cNvPr>
          <p:cNvSpPr/>
          <p:nvPr/>
        </p:nvSpPr>
        <p:spPr>
          <a:xfrm>
            <a:off x="5298988" y="2860610"/>
            <a:ext cx="835510" cy="368995"/>
          </a:xfrm>
          <a:prstGeom prst="rect">
            <a:avLst/>
          </a:prstGeom>
          <a:solidFill>
            <a:srgbClr val="8BA1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237">
            <a:extLst>
              <a:ext uri="{FF2B5EF4-FFF2-40B4-BE49-F238E27FC236}">
                <a16:creationId xmlns:a16="http://schemas.microsoft.com/office/drawing/2014/main" id="{CCE656CA-3261-4509-84B6-3E31EF46FFBD}"/>
              </a:ext>
            </a:extLst>
          </p:cNvPr>
          <p:cNvCxnSpPr>
            <a:cxnSpLocks/>
            <a:stCxn id="77" idx="3"/>
            <a:endCxn id="80" idx="1"/>
          </p:cNvCxnSpPr>
          <p:nvPr/>
        </p:nvCxnSpPr>
        <p:spPr>
          <a:xfrm flipH="1">
            <a:off x="6134496" y="3045108"/>
            <a:ext cx="2" cy="1359666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238">
            <a:extLst>
              <a:ext uri="{FF2B5EF4-FFF2-40B4-BE49-F238E27FC236}">
                <a16:creationId xmlns:a16="http://schemas.microsoft.com/office/drawing/2014/main" id="{7D58D3E2-AE45-4847-894E-F5B303A98F1B}"/>
              </a:ext>
            </a:extLst>
          </p:cNvPr>
          <p:cNvSpPr/>
          <p:nvPr/>
        </p:nvSpPr>
        <p:spPr>
          <a:xfrm>
            <a:off x="6134496" y="3538578"/>
            <a:ext cx="835510" cy="369318"/>
          </a:xfrm>
          <a:prstGeom prst="rect">
            <a:avLst/>
          </a:prstGeom>
          <a:solidFill>
            <a:srgbClr val="8BA1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239">
            <a:extLst>
              <a:ext uri="{FF2B5EF4-FFF2-40B4-BE49-F238E27FC236}">
                <a16:creationId xmlns:a16="http://schemas.microsoft.com/office/drawing/2014/main" id="{BBF2999D-C9E7-4C4A-87D0-97C0F6779675}"/>
              </a:ext>
            </a:extLst>
          </p:cNvPr>
          <p:cNvSpPr/>
          <p:nvPr/>
        </p:nvSpPr>
        <p:spPr>
          <a:xfrm>
            <a:off x="6134496" y="4220115"/>
            <a:ext cx="835510" cy="369318"/>
          </a:xfrm>
          <a:prstGeom prst="rect">
            <a:avLst/>
          </a:prstGeom>
          <a:solidFill>
            <a:srgbClr val="8BA1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240">
            <a:extLst>
              <a:ext uri="{FF2B5EF4-FFF2-40B4-BE49-F238E27FC236}">
                <a16:creationId xmlns:a16="http://schemas.microsoft.com/office/drawing/2014/main" id="{14A56EB7-8914-4D79-87ED-DA7CB44F476A}"/>
              </a:ext>
            </a:extLst>
          </p:cNvPr>
          <p:cNvSpPr/>
          <p:nvPr/>
        </p:nvSpPr>
        <p:spPr>
          <a:xfrm>
            <a:off x="6134507" y="6307900"/>
            <a:ext cx="835509" cy="369318"/>
          </a:xfrm>
          <a:prstGeom prst="rect">
            <a:avLst/>
          </a:prstGeom>
          <a:solidFill>
            <a:srgbClr val="DA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CB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1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82" name="Straight Connector 241">
            <a:extLst>
              <a:ext uri="{FF2B5EF4-FFF2-40B4-BE49-F238E27FC236}">
                <a16:creationId xmlns:a16="http://schemas.microsoft.com/office/drawing/2014/main" id="{699A96E8-01F4-46A0-AFF6-81A362E357F9}"/>
              </a:ext>
            </a:extLst>
          </p:cNvPr>
          <p:cNvCxnSpPr>
            <a:cxnSpLocks/>
            <a:stCxn id="71" idx="3"/>
            <a:endCxn id="81" idx="1"/>
          </p:cNvCxnSpPr>
          <p:nvPr/>
        </p:nvCxnSpPr>
        <p:spPr>
          <a:xfrm>
            <a:off x="6134502" y="5081791"/>
            <a:ext cx="0" cy="14107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242">
            <a:extLst>
              <a:ext uri="{FF2B5EF4-FFF2-40B4-BE49-F238E27FC236}">
                <a16:creationId xmlns:a16="http://schemas.microsoft.com/office/drawing/2014/main" id="{B5732990-6AB4-412D-99D0-A260C7C6B5D8}"/>
              </a:ext>
            </a:extLst>
          </p:cNvPr>
          <p:cNvSpPr/>
          <p:nvPr/>
        </p:nvSpPr>
        <p:spPr>
          <a:xfrm>
            <a:off x="6134498" y="4897129"/>
            <a:ext cx="835510" cy="369318"/>
          </a:xfrm>
          <a:prstGeom prst="rect">
            <a:avLst/>
          </a:prstGeom>
          <a:solidFill>
            <a:srgbClr val="A5BF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Rectangle 243">
            <a:extLst>
              <a:ext uri="{FF2B5EF4-FFF2-40B4-BE49-F238E27FC236}">
                <a16:creationId xmlns:a16="http://schemas.microsoft.com/office/drawing/2014/main" id="{1FF4F172-20C8-4011-A1A3-580BA3A56B1A}"/>
              </a:ext>
            </a:extLst>
          </p:cNvPr>
          <p:cNvSpPr/>
          <p:nvPr/>
        </p:nvSpPr>
        <p:spPr>
          <a:xfrm>
            <a:off x="6134504" y="5597718"/>
            <a:ext cx="835509" cy="369318"/>
          </a:xfrm>
          <a:prstGeom prst="rect">
            <a:avLst/>
          </a:prstGeom>
          <a:solidFill>
            <a:srgbClr val="A5BF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Straight Connector 244">
            <a:extLst>
              <a:ext uri="{FF2B5EF4-FFF2-40B4-BE49-F238E27FC236}">
                <a16:creationId xmlns:a16="http://schemas.microsoft.com/office/drawing/2014/main" id="{AE81E9FD-5F79-4E48-B199-0079176937C4}"/>
              </a:ext>
            </a:extLst>
          </p:cNvPr>
          <p:cNvCxnSpPr>
            <a:cxnSpLocks/>
            <a:stCxn id="80" idx="1"/>
            <a:endCxn id="84" idx="1"/>
          </p:cNvCxnSpPr>
          <p:nvPr/>
        </p:nvCxnSpPr>
        <p:spPr>
          <a:xfrm>
            <a:off x="6134501" y="4404777"/>
            <a:ext cx="3" cy="137760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245">
            <a:extLst>
              <a:ext uri="{FF2B5EF4-FFF2-40B4-BE49-F238E27FC236}">
                <a16:creationId xmlns:a16="http://schemas.microsoft.com/office/drawing/2014/main" id="{4ADB25B0-18E4-41D4-8D8F-A987BEBA43DB}"/>
              </a:ext>
            </a:extLst>
          </p:cNvPr>
          <p:cNvSpPr/>
          <p:nvPr/>
        </p:nvSpPr>
        <p:spPr>
          <a:xfrm>
            <a:off x="6970013" y="6307900"/>
            <a:ext cx="835509" cy="369318"/>
          </a:xfrm>
          <a:prstGeom prst="rect">
            <a:avLst/>
          </a:prstGeom>
          <a:solidFill>
            <a:srgbClr val="A5BF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7" name="Straight Connector 246">
            <a:extLst>
              <a:ext uri="{FF2B5EF4-FFF2-40B4-BE49-F238E27FC236}">
                <a16:creationId xmlns:a16="http://schemas.microsoft.com/office/drawing/2014/main" id="{96A36FCA-668C-47D9-8E84-5C06C0989738}"/>
              </a:ext>
            </a:extLst>
          </p:cNvPr>
          <p:cNvCxnSpPr>
            <a:cxnSpLocks/>
            <a:stCxn id="83" idx="3"/>
            <a:endCxn id="86" idx="1"/>
          </p:cNvCxnSpPr>
          <p:nvPr/>
        </p:nvCxnSpPr>
        <p:spPr>
          <a:xfrm>
            <a:off x="6970008" y="5081791"/>
            <a:ext cx="0" cy="14107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247">
            <a:extLst>
              <a:ext uri="{FF2B5EF4-FFF2-40B4-BE49-F238E27FC236}">
                <a16:creationId xmlns:a16="http://schemas.microsoft.com/office/drawing/2014/main" id="{2D523747-F5C1-43D2-A590-20A56B7EC765}"/>
              </a:ext>
            </a:extLst>
          </p:cNvPr>
          <p:cNvSpPr/>
          <p:nvPr/>
        </p:nvSpPr>
        <p:spPr>
          <a:xfrm>
            <a:off x="6970002" y="4897129"/>
            <a:ext cx="835510" cy="369318"/>
          </a:xfrm>
          <a:prstGeom prst="rect">
            <a:avLst/>
          </a:prstGeom>
          <a:solidFill>
            <a:srgbClr val="8BA1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Rectangle 248">
            <a:extLst>
              <a:ext uri="{FF2B5EF4-FFF2-40B4-BE49-F238E27FC236}">
                <a16:creationId xmlns:a16="http://schemas.microsoft.com/office/drawing/2014/main" id="{DC00FA08-48C4-4473-99F3-66456F819DF7}"/>
              </a:ext>
            </a:extLst>
          </p:cNvPr>
          <p:cNvSpPr/>
          <p:nvPr/>
        </p:nvSpPr>
        <p:spPr>
          <a:xfrm>
            <a:off x="6970008" y="5597718"/>
            <a:ext cx="835509" cy="369318"/>
          </a:xfrm>
          <a:prstGeom prst="rect">
            <a:avLst/>
          </a:prstGeom>
          <a:solidFill>
            <a:srgbClr val="8BA1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0" name="Straight Connector 249">
            <a:extLst>
              <a:ext uri="{FF2B5EF4-FFF2-40B4-BE49-F238E27FC236}">
                <a16:creationId xmlns:a16="http://schemas.microsoft.com/office/drawing/2014/main" id="{769367E2-AF3C-4E73-B8A7-279DA5CEA145}"/>
              </a:ext>
            </a:extLst>
          </p:cNvPr>
          <p:cNvCxnSpPr>
            <a:cxnSpLocks/>
            <a:stCxn id="79" idx="3"/>
            <a:endCxn id="89" idx="1"/>
          </p:cNvCxnSpPr>
          <p:nvPr/>
        </p:nvCxnSpPr>
        <p:spPr>
          <a:xfrm flipH="1">
            <a:off x="6970004" y="3723237"/>
            <a:ext cx="3" cy="205914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250">
            <a:extLst>
              <a:ext uri="{FF2B5EF4-FFF2-40B4-BE49-F238E27FC236}">
                <a16:creationId xmlns:a16="http://schemas.microsoft.com/office/drawing/2014/main" id="{597F8F96-05F8-4610-A83C-1314E748EB75}"/>
              </a:ext>
            </a:extLst>
          </p:cNvPr>
          <p:cNvSpPr/>
          <p:nvPr/>
        </p:nvSpPr>
        <p:spPr>
          <a:xfrm>
            <a:off x="7805517" y="6307900"/>
            <a:ext cx="835509" cy="369318"/>
          </a:xfrm>
          <a:prstGeom prst="rect">
            <a:avLst/>
          </a:prstGeom>
          <a:solidFill>
            <a:srgbClr val="8BA1C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N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Straight Connector 251">
            <a:extLst>
              <a:ext uri="{FF2B5EF4-FFF2-40B4-BE49-F238E27FC236}">
                <a16:creationId xmlns:a16="http://schemas.microsoft.com/office/drawing/2014/main" id="{BAFE93F6-CDCB-4EFE-AAF4-274A716245FA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>
            <a:off x="7805512" y="5081791"/>
            <a:ext cx="0" cy="141077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>
            <a:extLst>
              <a:ext uri="{FF2B5EF4-FFF2-40B4-BE49-F238E27FC236}">
                <a16:creationId xmlns:a16="http://schemas.microsoft.com/office/drawing/2014/main" id="{603933EE-BA1D-4C19-B118-4E8489B194AD}"/>
              </a:ext>
            </a:extLst>
          </p:cNvPr>
          <p:cNvSpPr/>
          <p:nvPr/>
        </p:nvSpPr>
        <p:spPr>
          <a:xfrm>
            <a:off x="3594317" y="2846879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CMD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1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8E27BFB-AF44-4986-A175-2FEF79F9E7E2}"/>
              </a:ext>
            </a:extLst>
          </p:cNvPr>
          <p:cNvSpPr/>
          <p:nvPr/>
        </p:nvSpPr>
        <p:spPr>
          <a:xfrm>
            <a:off x="4430818" y="2846879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CMD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2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0C78CB1-9DAF-41AF-943D-6B727CAFC84E}"/>
              </a:ext>
            </a:extLst>
          </p:cNvPr>
          <p:cNvSpPr/>
          <p:nvPr/>
        </p:nvSpPr>
        <p:spPr>
          <a:xfrm>
            <a:off x="5271783" y="2853492"/>
            <a:ext cx="902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CMD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3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779D82C-C5DB-41DC-813E-4DD7D7C9BD52}"/>
              </a:ext>
            </a:extLst>
          </p:cNvPr>
          <p:cNvSpPr/>
          <p:nvPr/>
        </p:nvSpPr>
        <p:spPr>
          <a:xfrm>
            <a:off x="4378765" y="354571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4BD2BB2-B684-4166-A181-94C09D89291A}"/>
              </a:ext>
            </a:extLst>
          </p:cNvPr>
          <p:cNvSpPr/>
          <p:nvPr/>
        </p:nvSpPr>
        <p:spPr>
          <a:xfrm>
            <a:off x="5214262" y="354571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3CFE7836-0130-48E9-986C-ADBE44A76D6D}"/>
              </a:ext>
            </a:extLst>
          </p:cNvPr>
          <p:cNvSpPr/>
          <p:nvPr/>
        </p:nvSpPr>
        <p:spPr>
          <a:xfrm>
            <a:off x="6049771" y="3545003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N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790317B6-4729-4025-A21B-BB956FD19626}"/>
              </a:ext>
            </a:extLst>
          </p:cNvPr>
          <p:cNvSpPr/>
          <p:nvPr/>
        </p:nvSpPr>
        <p:spPr>
          <a:xfrm>
            <a:off x="4418022" y="421473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Read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1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A2B26C9-1F59-4C5F-8949-542F1B88E075}"/>
              </a:ext>
            </a:extLst>
          </p:cNvPr>
          <p:cNvSpPr/>
          <p:nvPr/>
        </p:nvSpPr>
        <p:spPr>
          <a:xfrm>
            <a:off x="5237735" y="421420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Read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2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5663EFE-1168-4A97-B175-B7D07BA58E1F}"/>
              </a:ext>
            </a:extLst>
          </p:cNvPr>
          <p:cNvSpPr/>
          <p:nvPr/>
        </p:nvSpPr>
        <p:spPr>
          <a:xfrm>
            <a:off x="6080698" y="4214313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Read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3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F6444E23-FA61-42A1-9870-5873090B84AD}"/>
              </a:ext>
            </a:extLst>
          </p:cNvPr>
          <p:cNvSpPr/>
          <p:nvPr/>
        </p:nvSpPr>
        <p:spPr>
          <a:xfrm>
            <a:off x="5256901" y="4894436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Write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1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EE88249E-B4EC-4B2C-85BD-A0969ED3DA49}"/>
              </a:ext>
            </a:extLst>
          </p:cNvPr>
          <p:cNvSpPr/>
          <p:nvPr/>
        </p:nvSpPr>
        <p:spPr>
          <a:xfrm>
            <a:off x="6080759" y="4894436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Write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2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482BC39-D4A6-475E-A7B1-64AA4354D271}"/>
              </a:ext>
            </a:extLst>
          </p:cNvPr>
          <p:cNvSpPr/>
          <p:nvPr/>
        </p:nvSpPr>
        <p:spPr>
          <a:xfrm>
            <a:off x="6919032" y="4894960"/>
            <a:ext cx="949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Write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3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E3B8859C-D4AD-4150-8A3C-BC3809B0C2DF}"/>
              </a:ext>
            </a:extLst>
          </p:cNvPr>
          <p:cNvSpPr/>
          <p:nvPr/>
        </p:nvSpPr>
        <p:spPr>
          <a:xfrm>
            <a:off x="5222757" y="5597704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Parity</a:t>
            </a:r>
            <a:r>
              <a:rPr lang="zh-CN" alt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1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708EE53E-9C1F-4FAD-8FAC-E556AC13238E}"/>
              </a:ext>
            </a:extLst>
          </p:cNvPr>
          <p:cNvSpPr/>
          <p:nvPr/>
        </p:nvSpPr>
        <p:spPr>
          <a:xfrm>
            <a:off x="6044328" y="5596649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Parity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2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05F4172-ECB1-48F8-9525-1A3F17BB628F}"/>
              </a:ext>
            </a:extLst>
          </p:cNvPr>
          <p:cNvSpPr/>
          <p:nvPr/>
        </p:nvSpPr>
        <p:spPr>
          <a:xfrm>
            <a:off x="6878643" y="5592908"/>
            <a:ext cx="1018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Parity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CN" altLang="zh-CN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5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83" grpId="0" animBg="1"/>
      <p:bldP spid="84" grpId="0" animBg="1"/>
      <p:bldP spid="86" grpId="0" animBg="1"/>
      <p:bldP spid="88" grpId="0" animBg="1"/>
      <p:bldP spid="89" grpId="0" animBg="1"/>
      <p:bldP spid="91" grpId="0" animBg="1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Accelerate Data Reconstruction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5" name="Picture 6" descr="NVIDIA Mellanox ConnectX-5 Adapters | NVIDIA">
            <a:extLst>
              <a:ext uri="{FF2B5EF4-FFF2-40B4-BE49-F238E27FC236}">
                <a16:creationId xmlns:a16="http://schemas.microsoft.com/office/drawing/2014/main" id="{DF9C742D-8927-4817-8ABC-125CFB54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04" y="1295600"/>
            <a:ext cx="1914206" cy="107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VME SSD Device Icon - Free Download SVG &amp; PNG Vector">
            <a:extLst>
              <a:ext uri="{FF2B5EF4-FFF2-40B4-BE49-F238E27FC236}">
                <a16:creationId xmlns:a16="http://schemas.microsoft.com/office/drawing/2014/main" id="{C8BB408A-52ED-47B9-B258-0D03E02A3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32" y="26866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VME SSD Device Icon - Free Download SVG &amp; PNG Vector">
            <a:extLst>
              <a:ext uri="{FF2B5EF4-FFF2-40B4-BE49-F238E27FC236}">
                <a16:creationId xmlns:a16="http://schemas.microsoft.com/office/drawing/2014/main" id="{DB810650-B54A-4A45-9F2A-35EA29934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178" y="26866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NVME SSD Device Icon - Free Download SVG &amp; PNG Vector">
            <a:extLst>
              <a:ext uri="{FF2B5EF4-FFF2-40B4-BE49-F238E27FC236}">
                <a16:creationId xmlns:a16="http://schemas.microsoft.com/office/drawing/2014/main" id="{ADC9E4E6-905C-4558-B746-E71D6FB0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294" y="26866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NVME SSD Device Icon - Free Download SVG &amp; PNG Vector">
            <a:extLst>
              <a:ext uri="{FF2B5EF4-FFF2-40B4-BE49-F238E27FC236}">
                <a16:creationId xmlns:a16="http://schemas.microsoft.com/office/drawing/2014/main" id="{9D89C15E-CC03-4864-80DE-4E3939C63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157" y="26866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下箭头 14">
            <a:extLst>
              <a:ext uri="{FF2B5EF4-FFF2-40B4-BE49-F238E27FC236}">
                <a16:creationId xmlns:a16="http://schemas.microsoft.com/office/drawing/2014/main" id="{EF5EDE95-30CF-4CC6-9BBE-A93F207A9D46}"/>
              </a:ext>
            </a:extLst>
          </p:cNvPr>
          <p:cNvSpPr/>
          <p:nvPr/>
        </p:nvSpPr>
        <p:spPr>
          <a:xfrm rot="10800000">
            <a:off x="5751191" y="1281374"/>
            <a:ext cx="136107" cy="252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4" name="Picture 2" descr="NVME SSD Device Icon - Free Download SVG &amp; PNG Vector">
            <a:extLst>
              <a:ext uri="{FF2B5EF4-FFF2-40B4-BE49-F238E27FC236}">
                <a16:creationId xmlns:a16="http://schemas.microsoft.com/office/drawing/2014/main" id="{C3C0E891-CC9D-43A5-A1DD-55A218C4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70" y="26866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NVME SSD Device Icon - Free Download SVG &amp; PNG Vector">
            <a:extLst>
              <a:ext uri="{FF2B5EF4-FFF2-40B4-BE49-F238E27FC236}">
                <a16:creationId xmlns:a16="http://schemas.microsoft.com/office/drawing/2014/main" id="{2482BAFD-7518-424E-83BE-338D16BAE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416" y="26866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NVME SSD Device Icon - Free Download SVG &amp; PNG Vector">
            <a:extLst>
              <a:ext uri="{FF2B5EF4-FFF2-40B4-BE49-F238E27FC236}">
                <a16:creationId xmlns:a16="http://schemas.microsoft.com/office/drawing/2014/main" id="{D96ED1C2-3667-48A0-A856-65CC0E09D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1970" y="26866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NVME SSD Device Icon - Free Download SVG &amp; PNG Vector">
            <a:extLst>
              <a:ext uri="{FF2B5EF4-FFF2-40B4-BE49-F238E27FC236}">
                <a16:creationId xmlns:a16="http://schemas.microsoft.com/office/drawing/2014/main" id="{910B5644-A3EC-4C26-A8DA-C6C3D195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9616" y="26866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Multiply 2">
            <a:extLst>
              <a:ext uri="{FF2B5EF4-FFF2-40B4-BE49-F238E27FC236}">
                <a16:creationId xmlns:a16="http://schemas.microsoft.com/office/drawing/2014/main" id="{414D4138-0782-4609-8C94-0D919F7F1D16}"/>
              </a:ext>
            </a:extLst>
          </p:cNvPr>
          <p:cNvSpPr/>
          <p:nvPr/>
        </p:nvSpPr>
        <p:spPr>
          <a:xfrm>
            <a:off x="5098165" y="3036812"/>
            <a:ext cx="324000" cy="324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DCB236-B51F-471B-A6A2-BF3AAC77CBB9}"/>
              </a:ext>
            </a:extLst>
          </p:cNvPr>
          <p:cNvCxnSpPr>
            <a:stCxn id="14" idx="0"/>
            <a:endCxn id="5" idx="2"/>
          </p:cNvCxnSpPr>
          <p:nvPr/>
        </p:nvCxnSpPr>
        <p:spPr>
          <a:xfrm flipV="1">
            <a:off x="1311832" y="2372341"/>
            <a:ext cx="4399275" cy="314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0452C82-7195-4BAC-9108-953A2C17FD55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V="1">
            <a:off x="2579478" y="2372341"/>
            <a:ext cx="3131629" cy="314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621C2F-AF27-46A0-85CB-C2EBCF1A8A7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815594" y="2372341"/>
            <a:ext cx="1895513" cy="314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0B2069AD-B152-4235-B6B3-6BA7BD115B05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5711107" y="2372341"/>
            <a:ext cx="608249" cy="314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91479063-109F-4DB6-BACD-5C42162C54D3}"/>
              </a:ext>
            </a:extLst>
          </p:cNvPr>
          <p:cNvCxnSpPr>
            <a:stCxn id="9" idx="0"/>
            <a:endCxn id="5" idx="2"/>
          </p:cNvCxnSpPr>
          <p:nvPr/>
        </p:nvCxnSpPr>
        <p:spPr>
          <a:xfrm flipH="1" flipV="1">
            <a:off x="5711107" y="2372341"/>
            <a:ext cx="1971112" cy="314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11A2F2D-49AE-4C9A-BE39-05DA19310EBC}"/>
              </a:ext>
            </a:extLst>
          </p:cNvPr>
          <p:cNvCxnSpPr>
            <a:stCxn id="16" idx="0"/>
            <a:endCxn id="5" idx="2"/>
          </p:cNvCxnSpPr>
          <p:nvPr/>
        </p:nvCxnSpPr>
        <p:spPr>
          <a:xfrm flipH="1" flipV="1">
            <a:off x="5711107" y="2372341"/>
            <a:ext cx="3296925" cy="314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03DDB8D6-3C10-4DB2-87B8-1D31C67F5C93}"/>
              </a:ext>
            </a:extLst>
          </p:cNvPr>
          <p:cNvCxnSpPr>
            <a:stCxn id="17" idx="0"/>
            <a:endCxn id="5" idx="2"/>
          </p:cNvCxnSpPr>
          <p:nvPr/>
        </p:nvCxnSpPr>
        <p:spPr>
          <a:xfrm flipH="1" flipV="1">
            <a:off x="5711107" y="2372341"/>
            <a:ext cx="4564571" cy="3142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693A07E4-F510-4B35-9360-8AD8E4AF2A9D}"/>
              </a:ext>
            </a:extLst>
          </p:cNvPr>
          <p:cNvSpPr txBox="1"/>
          <p:nvPr/>
        </p:nvSpPr>
        <p:spPr>
          <a:xfrm>
            <a:off x="839048" y="4236928"/>
            <a:ext cx="10096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First try: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randomly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choose a reducer to avoid overwhelming the host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Reality: different remote targets may have uneven available 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Goal: balance the available bandwidth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Our approach: Choose a reducer based on </a:t>
            </a: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probabilistic model calculated from current available bandwidth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198602A8-CB60-4517-9B21-B0EA9A1EA41F}"/>
              </a:ext>
            </a:extLst>
          </p:cNvPr>
          <p:cNvCxnSpPr>
            <a:stCxn id="14" idx="2"/>
            <a:endCxn id="6" idx="2"/>
          </p:cNvCxnSpPr>
          <p:nvPr/>
        </p:nvCxnSpPr>
        <p:spPr>
          <a:xfrm rot="16200000" flipH="1">
            <a:off x="2563713" y="2249102"/>
            <a:ext cx="12700" cy="2503762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056541BC-AFD7-45F5-AC83-A5D8F907437A}"/>
              </a:ext>
            </a:extLst>
          </p:cNvPr>
          <p:cNvCxnSpPr>
            <a:stCxn id="15" idx="2"/>
            <a:endCxn id="6" idx="2"/>
          </p:cNvCxnSpPr>
          <p:nvPr/>
        </p:nvCxnSpPr>
        <p:spPr>
          <a:xfrm rot="16200000" flipH="1">
            <a:off x="3197536" y="2882925"/>
            <a:ext cx="12700" cy="1236116"/>
          </a:xfrm>
          <a:prstGeom prst="bent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3BD76F26-94A6-4E41-BC51-31BE63F62042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>
            <a:off x="5067474" y="2249101"/>
            <a:ext cx="2" cy="2503762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5494E8BE-0049-4B86-B25C-EC4E9ECCEAE8}"/>
              </a:ext>
            </a:extLst>
          </p:cNvPr>
          <p:cNvCxnSpPr>
            <a:stCxn id="9" idx="2"/>
            <a:endCxn id="6" idx="2"/>
          </p:cNvCxnSpPr>
          <p:nvPr/>
        </p:nvCxnSpPr>
        <p:spPr>
          <a:xfrm rot="5400000">
            <a:off x="5748906" y="1567670"/>
            <a:ext cx="2" cy="3866625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9375071A-817F-4229-8F32-E270B0452535}"/>
              </a:ext>
            </a:extLst>
          </p:cNvPr>
          <p:cNvCxnSpPr>
            <a:stCxn id="16" idx="2"/>
            <a:endCxn id="6" idx="2"/>
          </p:cNvCxnSpPr>
          <p:nvPr/>
        </p:nvCxnSpPr>
        <p:spPr>
          <a:xfrm rot="5400000">
            <a:off x="6411812" y="904763"/>
            <a:ext cx="2" cy="5192438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257548B7-16E1-4956-8941-5FB876438921}"/>
              </a:ext>
            </a:extLst>
          </p:cNvPr>
          <p:cNvCxnSpPr>
            <a:stCxn id="17" idx="2"/>
            <a:endCxn id="6" idx="2"/>
          </p:cNvCxnSpPr>
          <p:nvPr/>
        </p:nvCxnSpPr>
        <p:spPr>
          <a:xfrm rot="5400000">
            <a:off x="7045635" y="270940"/>
            <a:ext cx="2" cy="6460084"/>
          </a:xfrm>
          <a:prstGeom prst="bentConnector3">
            <a:avLst>
              <a:gd name="adj1" fmla="val 1143010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255F209-D0B1-44E3-8E5B-5392881C522D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3815594" y="2372341"/>
            <a:ext cx="1895513" cy="31429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4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Evaluation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F7D46B-DB7F-46E3-A79E-429DAB1D7694}"/>
              </a:ext>
            </a:extLst>
          </p:cNvPr>
          <p:cNvSpPr txBox="1"/>
          <p:nvPr/>
        </p:nvSpPr>
        <p:spPr>
          <a:xfrm>
            <a:off x="839855" y="1768871"/>
            <a:ext cx="10513945" cy="441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Implementation: ~9,800 lines of C++ code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Built on top of a customized version of SPDK 21.10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Testbed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19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CloudLab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Utah c6525-100g instances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AMD EPYC 7402P processor, 128 GB memory, 1.6 TB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NVMe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SSD, ConnectX-5 Ex 100Gbps NIC, and ConnectX-5 25 Gbps NIC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Comparison Schemes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Linux MD driver and SPDK RAID-5/6 POC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Workload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FIO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YCSB on 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RocksDB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and a light-weight object store</a:t>
            </a:r>
          </a:p>
        </p:txBody>
      </p:sp>
    </p:spTree>
    <p:extLst>
      <p:ext uri="{BB962C8B-B14F-4D97-AF65-F5344CB8AC3E}">
        <p14:creationId xmlns:p14="http://schemas.microsoft.com/office/powerpoint/2010/main" val="57236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Node Scalability</a:t>
            </a:r>
            <a:r>
              <a:rPr kumimoji="1"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on</a:t>
            </a:r>
            <a:r>
              <a:rPr kumimoji="1"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Write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E7EA17-57F1-468E-A848-FE8C27C56897}"/>
              </a:ext>
            </a:extLst>
          </p:cNvPr>
          <p:cNvSpPr txBox="1"/>
          <p:nvPr/>
        </p:nvSpPr>
        <p:spPr>
          <a:xfrm>
            <a:off x="3213319" y="5224111"/>
            <a:ext cx="5966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scales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linearly towards NIC goodput</a:t>
            </a:r>
            <a:endParaRPr kumimoji="1" lang="en-US" altLang="zh-CN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SPDK scales to half of NIC goodput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shows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latency consistently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279ED8-FC5C-F5A5-4791-512B80B0E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84" y="2480461"/>
            <a:ext cx="4654092" cy="253474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B7FADC6-80EA-392B-7C0F-DD3FBFB89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508" y="2480461"/>
            <a:ext cx="4671046" cy="2534742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D0C324-8F8E-4B9E-A10F-116727D7AADF}"/>
              </a:ext>
            </a:extLst>
          </p:cNvPr>
          <p:cNvCxnSpPr>
            <a:cxnSpLocks/>
          </p:cNvCxnSpPr>
          <p:nvPr/>
        </p:nvCxnSpPr>
        <p:spPr>
          <a:xfrm flipV="1">
            <a:off x="1263721" y="2702105"/>
            <a:ext cx="4167877" cy="17363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547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A62B2338-F6A4-A0D3-BD68-17703464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08" y="3032863"/>
            <a:ext cx="4459571" cy="2428801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Node Scalability</a:t>
            </a:r>
            <a:r>
              <a:rPr kumimoji="1"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on</a:t>
            </a:r>
            <a:r>
              <a:rPr kumimoji="1"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Degraded</a:t>
            </a:r>
            <a:r>
              <a:rPr kumimoji="1"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Read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15DDFA-99BF-4EFC-9ED6-33C02E51E7A5}"/>
              </a:ext>
            </a:extLst>
          </p:cNvPr>
          <p:cNvSpPr txBox="1"/>
          <p:nvPr/>
        </p:nvSpPr>
        <p:spPr>
          <a:xfrm>
            <a:off x="151398" y="1911671"/>
            <a:ext cx="6150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Degraded Read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achieves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near-normal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SPDK performance drops with more nodes added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C5811A2-BB19-40C8-82BC-D8FB6BC02E45}"/>
              </a:ext>
            </a:extLst>
          </p:cNvPr>
          <p:cNvSpPr txBox="1"/>
          <p:nvPr/>
        </p:nvSpPr>
        <p:spPr>
          <a:xfrm>
            <a:off x="5637799" y="1897129"/>
            <a:ext cx="6644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  <a:endParaRPr kumimoji="1" lang="en-US" altLang="zh-C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achieves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relatively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steady performance</a:t>
            </a:r>
            <a:endParaRPr kumimoji="1"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SPDK performance drops quickly as more nodes added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17D2D6-7E72-4EB3-A83D-0DFE6EDC7E43}"/>
              </a:ext>
            </a:extLst>
          </p:cNvPr>
          <p:cNvSpPr/>
          <p:nvPr/>
        </p:nvSpPr>
        <p:spPr>
          <a:xfrm>
            <a:off x="2216825" y="5431052"/>
            <a:ext cx="231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Degraded Read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0271817-9195-4935-BB0F-8709633F9C4C}"/>
              </a:ext>
            </a:extLst>
          </p:cNvPr>
          <p:cNvSpPr/>
          <p:nvPr/>
        </p:nvSpPr>
        <p:spPr>
          <a:xfrm>
            <a:off x="7801808" y="5427737"/>
            <a:ext cx="23166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Reconstruction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8981A3-7D8C-9DE5-9850-C560DAECE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063" y="3032587"/>
            <a:ext cx="3939338" cy="2398465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8C39C7C-2512-4B15-A13F-A87BA9890FAF}"/>
              </a:ext>
            </a:extLst>
          </p:cNvPr>
          <p:cNvCxnSpPr/>
          <p:nvPr/>
        </p:nvCxnSpPr>
        <p:spPr>
          <a:xfrm>
            <a:off x="1561672" y="3226086"/>
            <a:ext cx="37643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2EC03F30-A68F-4184-8607-AFA07218223C}"/>
              </a:ext>
            </a:extLst>
          </p:cNvPr>
          <p:cNvSpPr/>
          <p:nvPr/>
        </p:nvSpPr>
        <p:spPr>
          <a:xfrm>
            <a:off x="4753786" y="2917187"/>
            <a:ext cx="193193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 read performance</a:t>
            </a:r>
            <a:endParaRPr lang="zh-CN" altLang="en-US" sz="12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636796-737D-44B6-9252-4AF508BBA9C5}"/>
              </a:ext>
            </a:extLst>
          </p:cNvPr>
          <p:cNvCxnSpPr>
            <a:cxnSpLocks/>
          </p:cNvCxnSpPr>
          <p:nvPr/>
        </p:nvCxnSpPr>
        <p:spPr>
          <a:xfrm>
            <a:off x="7572375" y="3283744"/>
            <a:ext cx="3057953" cy="10477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2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I/O Scalability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823319-AA07-4F28-A1B5-DFFEC03755F8}"/>
              </a:ext>
            </a:extLst>
          </p:cNvPr>
          <p:cNvSpPr txBox="1"/>
          <p:nvPr/>
        </p:nvSpPr>
        <p:spPr>
          <a:xfrm>
            <a:off x="258695" y="1641621"/>
            <a:ext cx="5837305" cy="797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dRAID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approaches </a:t>
            </a:r>
            <a:r>
              <a:rPr kumimoji="1"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NIC goodput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SPDK can achieve half of NIC goodput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137BBC-35DE-4060-B484-F1DBB18B719D}"/>
                  </a:ext>
                </a:extLst>
              </p:cNvPr>
              <p:cNvSpPr txBox="1"/>
              <p:nvPr/>
            </p:nvSpPr>
            <p:spPr>
              <a:xfrm>
                <a:off x="6096000" y="1597923"/>
                <a:ext cx="6010275" cy="797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dRAID shows</a:t>
                </a:r>
                <a:r>
                  <a:rPr kumimoji="1" lang="en-US" altLang="zh-CN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~21,000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𝑀𝐵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aggregated BW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SPDK </a:t>
                </a:r>
                <a:r>
                  <a:rPr kumimoji="1"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provides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~7,</m:t>
                    </m:r>
                    <m:r>
                      <a:rPr kumimoji="1"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kumimoji="1"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00</m:t>
                    </m:r>
                    <m:r>
                      <a:rPr kumimoji="1"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𝑀𝐵</m:t>
                    </m:r>
                    <m:r>
                      <a:rPr kumimoji="1"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1"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aggregated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BW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B137BBC-35DE-4060-B484-F1DBB18B7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97923"/>
                <a:ext cx="6010275" cy="797078"/>
              </a:xfrm>
              <a:prstGeom prst="rect">
                <a:avLst/>
              </a:prstGeom>
              <a:blipFill>
                <a:blip r:embed="rId3"/>
                <a:stretch>
                  <a:fillRect l="-844" b="-12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6C034F0C-1705-414B-AC5C-F6D5CE038B0C}"/>
              </a:ext>
            </a:extLst>
          </p:cNvPr>
          <p:cNvSpPr/>
          <p:nvPr/>
        </p:nvSpPr>
        <p:spPr>
          <a:xfrm>
            <a:off x="7630594" y="5843529"/>
            <a:ext cx="294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50% Read + 50% Write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8D85AE-8CC9-4C10-A07F-80B084E787BB}"/>
              </a:ext>
            </a:extLst>
          </p:cNvPr>
          <p:cNvSpPr/>
          <p:nvPr/>
        </p:nvSpPr>
        <p:spPr>
          <a:xfrm>
            <a:off x="1844349" y="5858489"/>
            <a:ext cx="294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E210CE-4A2F-5D0F-7B24-DEB4C8F87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8847" y="2806615"/>
            <a:ext cx="5219701" cy="289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223CC2-EA1F-D004-9ACE-73A26969D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178" y="2798691"/>
            <a:ext cx="5219700" cy="289342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9CEDE2-7EED-4814-B323-96AFD7F7DB68}"/>
              </a:ext>
            </a:extLst>
          </p:cNvPr>
          <p:cNvCxnSpPr/>
          <p:nvPr/>
        </p:nvCxnSpPr>
        <p:spPr>
          <a:xfrm>
            <a:off x="3267182" y="3429000"/>
            <a:ext cx="220894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92503E1-F4F3-43A8-8445-46FDA065B0AC}"/>
                  </a:ext>
                </a:extLst>
              </p:cNvPr>
              <p:cNvSpPr/>
              <p:nvPr/>
            </p:nvSpPr>
            <p:spPr>
              <a:xfrm>
                <a:off x="4934219" y="3102245"/>
                <a:ext cx="593432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2×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992503E1-F4F3-43A8-8445-46FDA065B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219" y="3102245"/>
                <a:ext cx="593432" cy="424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7575C-B76D-4D9C-9CA1-7368F3347AA5}"/>
              </a:ext>
            </a:extLst>
          </p:cNvPr>
          <p:cNvCxnSpPr>
            <a:cxnSpLocks/>
          </p:cNvCxnSpPr>
          <p:nvPr/>
        </p:nvCxnSpPr>
        <p:spPr>
          <a:xfrm>
            <a:off x="8572500" y="3589411"/>
            <a:ext cx="235749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047F75E-EBAF-4AB5-B7CF-1BA561EED51D}"/>
                  </a:ext>
                </a:extLst>
              </p:cNvPr>
              <p:cNvSpPr/>
              <p:nvPr/>
            </p:nvSpPr>
            <p:spPr>
              <a:xfrm>
                <a:off x="10378561" y="3262656"/>
                <a:ext cx="565661" cy="424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3×</m:t>
                      </m:r>
                    </m:oMath>
                  </m:oMathPara>
                </a14:m>
                <a:endParaRPr kumimoji="1" lang="en-US" altLang="zh-CN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047F75E-EBAF-4AB5-B7CF-1BA561EED5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8561" y="3262656"/>
                <a:ext cx="565661" cy="4247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232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Disaggregated Storage</a:t>
            </a:r>
            <a:endParaRPr kumimoji="1"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333B5F-BEB2-8D2E-6CFF-81FF6BAC7436}"/>
              </a:ext>
            </a:extLst>
          </p:cNvPr>
          <p:cNvSpPr txBox="1"/>
          <p:nvPr/>
        </p:nvSpPr>
        <p:spPr>
          <a:xfrm>
            <a:off x="422925" y="1705067"/>
            <a:ext cx="5593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Datacenter network is evolving fast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Bandwidth doubles every generation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Latency cut in half every generation (for now)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2</a:t>
            </a:fld>
            <a:endParaRPr kumimoji="1" lang="zh-CN" altLang="en-US"/>
          </a:p>
        </p:txBody>
      </p:sp>
      <p:grpSp>
        <p:nvGrpSpPr>
          <p:cNvPr id="2069" name="组合 2068">
            <a:extLst>
              <a:ext uri="{FF2B5EF4-FFF2-40B4-BE49-F238E27FC236}">
                <a16:creationId xmlns:a16="http://schemas.microsoft.com/office/drawing/2014/main" id="{B578EE94-C894-42AF-A025-12DFB63152EE}"/>
              </a:ext>
            </a:extLst>
          </p:cNvPr>
          <p:cNvGrpSpPr/>
          <p:nvPr/>
        </p:nvGrpSpPr>
        <p:grpSpPr>
          <a:xfrm>
            <a:off x="-61401" y="2869231"/>
            <a:ext cx="6137872" cy="3784758"/>
            <a:chOff x="-61401" y="2869231"/>
            <a:chExt cx="6137872" cy="3784758"/>
          </a:xfrm>
        </p:grpSpPr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D55D7DDC-CC79-43B9-AFA1-E9DD6CDAA797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5254034" y="4490912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AA6A0F5D-2433-4D01-9781-E55F1E95A099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5256157" y="3799463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9B868FC5-2642-4244-83F9-196500073A1E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5256157" y="4215388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F1ECA2AB-C716-4E9C-A685-DF21D4C07AB1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5256157" y="4727077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7D4F10F3-9E4B-4058-B9CC-4C559E2464B1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4708218" y="4751147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65104AE5-9DD4-4337-AE19-0338A3C4E81D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4710341" y="4059698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>
              <a:extLst>
                <a:ext uri="{FF2B5EF4-FFF2-40B4-BE49-F238E27FC236}">
                  <a16:creationId xmlns:a16="http://schemas.microsoft.com/office/drawing/2014/main" id="{470A7420-3EE0-4183-A8C3-80E371CB1EFE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4710341" y="4475623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连接符 160">
              <a:extLst>
                <a:ext uri="{FF2B5EF4-FFF2-40B4-BE49-F238E27FC236}">
                  <a16:creationId xmlns:a16="http://schemas.microsoft.com/office/drawing/2014/main" id="{A07A495C-6C72-4B62-8554-BEFFD0D138FF}"/>
                </a:ext>
              </a:extLst>
            </p:cNvPr>
            <p:cNvCxnSpPr>
              <a:cxnSpLocks noChangeAspect="1"/>
            </p:cNvCxnSpPr>
            <p:nvPr/>
          </p:nvCxnSpPr>
          <p:spPr>
            <a:xfrm rot="-840000" flipV="1">
              <a:off x="4710341" y="4987312"/>
              <a:ext cx="514551" cy="108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>
              <a:extLst>
                <a:ext uri="{FF2B5EF4-FFF2-40B4-BE49-F238E27FC236}">
                  <a16:creationId xmlns:a16="http://schemas.microsoft.com/office/drawing/2014/main" id="{255EEEA6-AA78-464C-9A2B-B67FDE58C8E3}"/>
                </a:ext>
              </a:extLst>
            </p:cNvPr>
            <p:cNvCxnSpPr>
              <a:cxnSpLocks noChangeAspect="1"/>
            </p:cNvCxnSpPr>
            <p:nvPr/>
          </p:nvCxnSpPr>
          <p:spPr>
            <a:xfrm rot="-300000" flipV="1">
              <a:off x="3799648" y="4989448"/>
              <a:ext cx="840433" cy="1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C9A614AC-310C-42F1-AA0C-8B3E377441FC}"/>
                </a:ext>
              </a:extLst>
            </p:cNvPr>
            <p:cNvCxnSpPr>
              <a:cxnSpLocks noChangeAspect="1"/>
            </p:cNvCxnSpPr>
            <p:nvPr/>
          </p:nvCxnSpPr>
          <p:spPr>
            <a:xfrm rot="-300000" flipV="1">
              <a:off x="3801771" y="4297999"/>
              <a:ext cx="840433" cy="1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0B9359D2-1F32-4667-A038-F8CF4D40F402}"/>
                </a:ext>
              </a:extLst>
            </p:cNvPr>
            <p:cNvCxnSpPr>
              <a:cxnSpLocks noChangeAspect="1"/>
            </p:cNvCxnSpPr>
            <p:nvPr/>
          </p:nvCxnSpPr>
          <p:spPr>
            <a:xfrm rot="-300000" flipV="1">
              <a:off x="3801771" y="4713924"/>
              <a:ext cx="840433" cy="1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BD045605-16A7-4307-9613-782D12DF9BD0}"/>
                </a:ext>
              </a:extLst>
            </p:cNvPr>
            <p:cNvCxnSpPr>
              <a:cxnSpLocks noChangeAspect="1"/>
            </p:cNvCxnSpPr>
            <p:nvPr/>
          </p:nvCxnSpPr>
          <p:spPr>
            <a:xfrm rot="-300000" flipV="1">
              <a:off x="3801771" y="5225613"/>
              <a:ext cx="840433" cy="1764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BCE2CA2B-AE09-49A4-A04D-AAD96481338A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" flipV="1">
              <a:off x="2730212" y="4555877"/>
              <a:ext cx="977647" cy="2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BBB8DA65-5536-44FD-BDE1-984CBB74B81E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" flipV="1">
              <a:off x="2730212" y="4971802"/>
              <a:ext cx="977647" cy="2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4A6CA94-09AE-4DE6-8A18-A3CE97443045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" flipV="1">
              <a:off x="2730212" y="5483491"/>
              <a:ext cx="977647" cy="205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F1AA4C75-F5CE-4E8F-9C63-4F42C21F97A7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" flipV="1">
              <a:off x="1832292" y="4822366"/>
              <a:ext cx="788979" cy="16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18AD2020-841E-4356-8213-0456FA91FD26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" flipV="1">
              <a:off x="1832292" y="5238291"/>
              <a:ext cx="788979" cy="16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BFD2AB74-59E4-4CE1-91A3-526B6ED48C53}"/>
                </a:ext>
              </a:extLst>
            </p:cNvPr>
            <p:cNvCxnSpPr>
              <a:cxnSpLocks noChangeAspect="1"/>
            </p:cNvCxnSpPr>
            <p:nvPr/>
          </p:nvCxnSpPr>
          <p:spPr>
            <a:xfrm rot="-120000" flipV="1">
              <a:off x="1832292" y="5749980"/>
              <a:ext cx="788979" cy="165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5BFBF88B-B2DA-44A4-8416-E9E8B792D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136" y="3209265"/>
              <a:ext cx="0" cy="306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1239D866-F9F5-4F65-ABC6-6DB351589BA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18796" y="3573729"/>
              <a:ext cx="0" cy="54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DDEE5ED-1C13-4BDB-9E9F-21B578213C2E}"/>
                </a:ext>
              </a:extLst>
            </p:cNvPr>
            <p:cNvSpPr/>
            <p:nvPr/>
          </p:nvSpPr>
          <p:spPr>
            <a:xfrm>
              <a:off x="813135" y="5165633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A2106E7-6C80-4AB6-A083-B790FB907216}"/>
                </a:ext>
              </a:extLst>
            </p:cNvPr>
            <p:cNvSpPr/>
            <p:nvPr/>
          </p:nvSpPr>
          <p:spPr>
            <a:xfrm>
              <a:off x="813135" y="5581558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B110EF5-2BB5-4A44-A4C7-E6C505E1B81C}"/>
                </a:ext>
              </a:extLst>
            </p:cNvPr>
            <p:cNvSpPr/>
            <p:nvPr/>
          </p:nvSpPr>
          <p:spPr>
            <a:xfrm>
              <a:off x="813135" y="6093247"/>
              <a:ext cx="108000" cy="108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5DC2EC2-421F-45E6-9F01-7335C66DF673}"/>
                </a:ext>
              </a:extLst>
            </p:cNvPr>
            <p:cNvSpPr txBox="1"/>
            <p:nvPr/>
          </p:nvSpPr>
          <p:spPr>
            <a:xfrm>
              <a:off x="299326" y="5920308"/>
              <a:ext cx="341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3DDC1D3-D8C4-4714-9659-04A54136A2F2}"/>
                </a:ext>
              </a:extLst>
            </p:cNvPr>
            <p:cNvSpPr txBox="1"/>
            <p:nvPr/>
          </p:nvSpPr>
          <p:spPr>
            <a:xfrm>
              <a:off x="260007" y="5065744"/>
              <a:ext cx="4203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02A3E7A-D0BE-4EC7-AA54-590D04EA8895}"/>
                </a:ext>
              </a:extLst>
            </p:cNvPr>
            <p:cNvSpPr txBox="1"/>
            <p:nvPr/>
          </p:nvSpPr>
          <p:spPr>
            <a:xfrm>
              <a:off x="180944" y="4168734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1,000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0224112-D3FE-4DA1-BBB3-AC68BC81E1E8}"/>
                </a:ext>
              </a:extLst>
            </p:cNvPr>
            <p:cNvSpPr txBox="1"/>
            <p:nvPr/>
          </p:nvSpPr>
          <p:spPr>
            <a:xfrm>
              <a:off x="91990" y="3301470"/>
              <a:ext cx="61587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latin typeface="Arial" panose="020B0604020202020204" pitchFamily="34" charset="0"/>
                  <a:cs typeface="Arial" panose="020B0604020202020204" pitchFamily="34" charset="0"/>
                </a:rPr>
                <a:t>10,000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3792313-CF2F-4C83-AA02-9944B1C59A67}"/>
                </a:ext>
              </a:extLst>
            </p:cNvPr>
            <p:cNvSpPr txBox="1"/>
            <p:nvPr/>
          </p:nvSpPr>
          <p:spPr>
            <a:xfrm>
              <a:off x="553224" y="4870284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472C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QDR</a:t>
              </a:r>
              <a:endParaRPr lang="zh-CN" altLang="en-US" sz="1400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C71D2FA-D99F-48B6-AB13-B5C9988A21DE}"/>
                </a:ext>
              </a:extLst>
            </p:cNvPr>
            <p:cNvSpPr txBox="1"/>
            <p:nvPr/>
          </p:nvSpPr>
          <p:spPr>
            <a:xfrm>
              <a:off x="1042631" y="5714131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1X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2AF5205-8AC2-4E52-8FFC-A9B5E6DA5CAF}"/>
                </a:ext>
              </a:extLst>
            </p:cNvPr>
            <p:cNvSpPr txBox="1"/>
            <p:nvPr/>
          </p:nvSpPr>
          <p:spPr>
            <a:xfrm>
              <a:off x="1042631" y="5196772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4X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1F977CD-70D5-44A9-8FEB-14F86BE3FFEC}"/>
                </a:ext>
              </a:extLst>
            </p:cNvPr>
            <p:cNvSpPr txBox="1"/>
            <p:nvPr/>
          </p:nvSpPr>
          <p:spPr>
            <a:xfrm>
              <a:off x="1051964" y="4790021"/>
              <a:ext cx="5036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12X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6017C95C-8A11-415C-8F13-192B81E25346}"/>
                </a:ext>
              </a:extLst>
            </p:cNvPr>
            <p:cNvSpPr/>
            <p:nvPr/>
          </p:nvSpPr>
          <p:spPr>
            <a:xfrm>
              <a:off x="1725658" y="4969581"/>
              <a:ext cx="108000" cy="108000"/>
            </a:xfrm>
            <a:prstGeom prst="ellipse">
              <a:avLst/>
            </a:prstGeom>
            <a:solidFill>
              <a:srgbClr val="632C7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B8562FA-2A8D-475C-AB30-6AE69D2C7FB8}"/>
                </a:ext>
              </a:extLst>
            </p:cNvPr>
            <p:cNvSpPr/>
            <p:nvPr/>
          </p:nvSpPr>
          <p:spPr>
            <a:xfrm>
              <a:off x="1725658" y="5385506"/>
              <a:ext cx="108000" cy="108000"/>
            </a:xfrm>
            <a:prstGeom prst="ellipse">
              <a:avLst/>
            </a:prstGeom>
            <a:solidFill>
              <a:srgbClr val="632C7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AFB0880-A897-4A4C-8E5E-0481AB1F3DFA}"/>
                </a:ext>
              </a:extLst>
            </p:cNvPr>
            <p:cNvSpPr/>
            <p:nvPr/>
          </p:nvSpPr>
          <p:spPr>
            <a:xfrm>
              <a:off x="1725658" y="5897195"/>
              <a:ext cx="108000" cy="108000"/>
            </a:xfrm>
            <a:prstGeom prst="ellipse">
              <a:avLst/>
            </a:prstGeom>
            <a:solidFill>
              <a:srgbClr val="632C71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96115F71-41C9-4637-BC1E-1FE32E4E2955}"/>
                </a:ext>
              </a:extLst>
            </p:cNvPr>
            <p:cNvSpPr txBox="1"/>
            <p:nvPr/>
          </p:nvSpPr>
          <p:spPr>
            <a:xfrm>
              <a:off x="1541947" y="4674232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632C7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QDR</a:t>
              </a:r>
              <a:endParaRPr lang="zh-CN" altLang="en-US" sz="1400" b="1" dirty="0">
                <a:solidFill>
                  <a:srgbClr val="632C7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DD138BF6-6965-46FA-BDC3-C5C2F476AA49}"/>
                </a:ext>
              </a:extLst>
            </p:cNvPr>
            <p:cNvSpPr txBox="1"/>
            <p:nvPr/>
          </p:nvSpPr>
          <p:spPr>
            <a:xfrm>
              <a:off x="1536627" y="5033834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632C7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168G</a:t>
              </a:r>
              <a:endParaRPr lang="zh-CN" altLang="en-US" sz="1100" dirty="0">
                <a:solidFill>
                  <a:srgbClr val="632C7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DD9ABB7F-DEFE-482A-826E-83C8E5816390}"/>
                </a:ext>
              </a:extLst>
            </p:cNvPr>
            <p:cNvSpPr txBox="1"/>
            <p:nvPr/>
          </p:nvSpPr>
          <p:spPr>
            <a:xfrm>
              <a:off x="1575901" y="5466680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632C7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56G</a:t>
              </a:r>
              <a:endParaRPr lang="zh-CN" altLang="en-US" sz="1100" dirty="0">
                <a:solidFill>
                  <a:srgbClr val="632C7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1D1F186-D146-4BFA-B7D7-0027F7C6E3E8}"/>
                </a:ext>
              </a:extLst>
            </p:cNvPr>
            <p:cNvSpPr txBox="1"/>
            <p:nvPr/>
          </p:nvSpPr>
          <p:spPr>
            <a:xfrm>
              <a:off x="1575170" y="5971205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632C7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14G</a:t>
              </a:r>
              <a:endParaRPr lang="zh-CN" altLang="en-US" sz="1100" dirty="0">
                <a:solidFill>
                  <a:srgbClr val="632C7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D5915AD0-5F6A-40F5-BE72-66259AFE1435}"/>
                </a:ext>
              </a:extLst>
            </p:cNvPr>
            <p:cNvSpPr/>
            <p:nvPr/>
          </p:nvSpPr>
          <p:spPr>
            <a:xfrm>
              <a:off x="2622245" y="4738600"/>
              <a:ext cx="108000" cy="108000"/>
            </a:xfrm>
            <a:prstGeom prst="ellipse">
              <a:avLst/>
            </a:prstGeom>
            <a:solidFill>
              <a:srgbClr val="F69A39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6BEB39B9-6EDE-4FE5-89BC-22CEDF0EA1CD}"/>
                </a:ext>
              </a:extLst>
            </p:cNvPr>
            <p:cNvSpPr/>
            <p:nvPr/>
          </p:nvSpPr>
          <p:spPr>
            <a:xfrm>
              <a:off x="2622245" y="5154525"/>
              <a:ext cx="108000" cy="108000"/>
            </a:xfrm>
            <a:prstGeom prst="ellipse">
              <a:avLst/>
            </a:prstGeom>
            <a:solidFill>
              <a:srgbClr val="F69A39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AE030E-1118-4E39-AE89-26FEE33D0B6E}"/>
                </a:ext>
              </a:extLst>
            </p:cNvPr>
            <p:cNvSpPr/>
            <p:nvPr/>
          </p:nvSpPr>
          <p:spPr>
            <a:xfrm>
              <a:off x="2622245" y="5666214"/>
              <a:ext cx="108000" cy="108000"/>
            </a:xfrm>
            <a:prstGeom prst="ellipse">
              <a:avLst/>
            </a:prstGeom>
            <a:solidFill>
              <a:srgbClr val="F69A39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B851EDF-D10D-4D35-88A6-22B5B4F6B4CE}"/>
                </a:ext>
              </a:extLst>
            </p:cNvPr>
            <p:cNvSpPr txBox="1"/>
            <p:nvPr/>
          </p:nvSpPr>
          <p:spPr>
            <a:xfrm>
              <a:off x="2438534" y="4443251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69A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EDR</a:t>
              </a:r>
              <a:endParaRPr lang="zh-CN" altLang="en-US" sz="1400" b="1" dirty="0">
                <a:solidFill>
                  <a:srgbClr val="F69A3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22DB8A5-0E5E-423F-83DD-F544951D8B57}"/>
                </a:ext>
              </a:extLst>
            </p:cNvPr>
            <p:cNvSpPr txBox="1"/>
            <p:nvPr/>
          </p:nvSpPr>
          <p:spPr>
            <a:xfrm>
              <a:off x="2433214" y="4785403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69A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300G</a:t>
              </a:r>
              <a:endParaRPr lang="zh-CN" altLang="en-US" sz="1100" dirty="0">
                <a:solidFill>
                  <a:srgbClr val="F69A3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C84CC74-DE23-4828-90FF-48E178C90E4F}"/>
                </a:ext>
              </a:extLst>
            </p:cNvPr>
            <p:cNvSpPr txBox="1"/>
            <p:nvPr/>
          </p:nvSpPr>
          <p:spPr>
            <a:xfrm>
              <a:off x="2438534" y="5218249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69A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</a:t>
              </a:r>
              <a:endParaRPr lang="zh-CN" altLang="en-US" sz="1100" dirty="0">
                <a:solidFill>
                  <a:srgbClr val="F69A3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AB7A819-FBEC-4670-AE86-97A604012DE8}"/>
                </a:ext>
              </a:extLst>
            </p:cNvPr>
            <p:cNvSpPr txBox="1"/>
            <p:nvPr/>
          </p:nvSpPr>
          <p:spPr>
            <a:xfrm>
              <a:off x="2471757" y="5722774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F69A3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25G</a:t>
              </a:r>
              <a:endParaRPr lang="zh-CN" altLang="en-US" sz="1100" dirty="0">
                <a:solidFill>
                  <a:srgbClr val="F69A3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5A8A235-71B3-4B4C-82EF-CB1D909277AF}"/>
                </a:ext>
              </a:extLst>
            </p:cNvPr>
            <p:cNvSpPr/>
            <p:nvPr/>
          </p:nvSpPr>
          <p:spPr>
            <a:xfrm>
              <a:off x="3696215" y="4469806"/>
              <a:ext cx="108000" cy="108000"/>
            </a:xfrm>
            <a:prstGeom prst="ellipse">
              <a:avLst/>
            </a:prstGeom>
            <a:solidFill>
              <a:srgbClr val="1A8E95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7C1D85A-ACEA-4A1F-B747-AB428A273B09}"/>
                </a:ext>
              </a:extLst>
            </p:cNvPr>
            <p:cNvSpPr/>
            <p:nvPr/>
          </p:nvSpPr>
          <p:spPr>
            <a:xfrm>
              <a:off x="3696215" y="4885731"/>
              <a:ext cx="108000" cy="108000"/>
            </a:xfrm>
            <a:prstGeom prst="ellipse">
              <a:avLst/>
            </a:prstGeom>
            <a:solidFill>
              <a:srgbClr val="1A8E95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D15617F-9800-4A6E-98B0-ECFCAFC322B9}"/>
                </a:ext>
              </a:extLst>
            </p:cNvPr>
            <p:cNvSpPr/>
            <p:nvPr/>
          </p:nvSpPr>
          <p:spPr>
            <a:xfrm>
              <a:off x="3696215" y="5397420"/>
              <a:ext cx="108000" cy="108000"/>
            </a:xfrm>
            <a:prstGeom prst="ellipse">
              <a:avLst/>
            </a:prstGeom>
            <a:solidFill>
              <a:srgbClr val="1A8E95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59ABE79B-276E-4B0E-BFB2-C4DA113E062D}"/>
                </a:ext>
              </a:extLst>
            </p:cNvPr>
            <p:cNvSpPr txBox="1"/>
            <p:nvPr/>
          </p:nvSpPr>
          <p:spPr>
            <a:xfrm>
              <a:off x="3502979" y="4196682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1A8E9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HDR</a:t>
              </a:r>
              <a:endParaRPr lang="zh-CN" altLang="en-US" sz="1400" b="1" dirty="0">
                <a:solidFill>
                  <a:srgbClr val="1A8E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6A2CA64-DC6B-4361-8C47-2EA744CE2315}"/>
                </a:ext>
              </a:extLst>
            </p:cNvPr>
            <p:cNvSpPr txBox="1"/>
            <p:nvPr/>
          </p:nvSpPr>
          <p:spPr>
            <a:xfrm>
              <a:off x="3507184" y="4514989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1A8E9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600G</a:t>
              </a:r>
              <a:endParaRPr lang="zh-CN" altLang="en-US" sz="1100" dirty="0">
                <a:solidFill>
                  <a:srgbClr val="1A8E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61438D1-FDFA-40A3-9A29-C1B537860C70}"/>
                </a:ext>
              </a:extLst>
            </p:cNvPr>
            <p:cNvSpPr txBox="1"/>
            <p:nvPr/>
          </p:nvSpPr>
          <p:spPr>
            <a:xfrm>
              <a:off x="3512504" y="4947835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1A8E9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200G</a:t>
              </a:r>
              <a:endParaRPr lang="zh-CN" altLang="en-US" sz="1100" dirty="0">
                <a:solidFill>
                  <a:srgbClr val="1A8E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ED4FF7A7-DB4F-47E4-9704-3C75287640D4}"/>
                </a:ext>
              </a:extLst>
            </p:cNvPr>
            <p:cNvSpPr txBox="1"/>
            <p:nvPr/>
          </p:nvSpPr>
          <p:spPr>
            <a:xfrm>
              <a:off x="3545727" y="5452360"/>
              <a:ext cx="4507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1A8E9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50G</a:t>
              </a:r>
              <a:endParaRPr lang="zh-CN" altLang="en-US" sz="1100" dirty="0">
                <a:solidFill>
                  <a:srgbClr val="1A8E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CA7B084D-A234-4FA5-8479-8304C4C996FE}"/>
                </a:ext>
              </a:extLst>
            </p:cNvPr>
            <p:cNvSpPr txBox="1"/>
            <p:nvPr/>
          </p:nvSpPr>
          <p:spPr>
            <a:xfrm>
              <a:off x="3310365" y="5159717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2X</a:t>
              </a:r>
              <a:endParaRPr lang="zh-CN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2F43CF4-5C77-4051-96F5-5A557009DDF3}"/>
                </a:ext>
              </a:extLst>
            </p:cNvPr>
            <p:cNvSpPr/>
            <p:nvPr/>
          </p:nvSpPr>
          <p:spPr>
            <a:xfrm>
              <a:off x="3696522" y="5152933"/>
              <a:ext cx="108000" cy="108000"/>
            </a:xfrm>
            <a:prstGeom prst="ellipse">
              <a:avLst/>
            </a:prstGeom>
            <a:solidFill>
              <a:srgbClr val="1A8E95"/>
            </a:solidFill>
            <a:ln>
              <a:solidFill>
                <a:srgbClr val="0066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154AC93-B967-409C-9F31-88E09A8BD23E}"/>
                </a:ext>
              </a:extLst>
            </p:cNvPr>
            <p:cNvSpPr txBox="1"/>
            <p:nvPr/>
          </p:nvSpPr>
          <p:spPr>
            <a:xfrm>
              <a:off x="3512811" y="520233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1A8E9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</a:t>
              </a:r>
              <a:endParaRPr lang="zh-CN" altLang="en-US" sz="1100" dirty="0">
                <a:solidFill>
                  <a:srgbClr val="1A8E9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B19AA0BF-B9A7-44C1-834E-53277A11046F}"/>
                </a:ext>
              </a:extLst>
            </p:cNvPr>
            <p:cNvSpPr/>
            <p:nvPr/>
          </p:nvSpPr>
          <p:spPr>
            <a:xfrm>
              <a:off x="4623890" y="4205953"/>
              <a:ext cx="108000" cy="108000"/>
            </a:xfrm>
            <a:prstGeom prst="ellipse">
              <a:avLst/>
            </a:prstGeom>
            <a:solidFill>
              <a:srgbClr val="47A15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D04621D-AE51-46CF-9012-5B03D79A5D20}"/>
                </a:ext>
              </a:extLst>
            </p:cNvPr>
            <p:cNvSpPr/>
            <p:nvPr/>
          </p:nvSpPr>
          <p:spPr>
            <a:xfrm>
              <a:off x="4623890" y="4621878"/>
              <a:ext cx="108000" cy="108000"/>
            </a:xfrm>
            <a:prstGeom prst="ellipse">
              <a:avLst/>
            </a:prstGeom>
            <a:solidFill>
              <a:srgbClr val="47A15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FF476ED7-3764-4329-B2B1-C8591C34B858}"/>
                </a:ext>
              </a:extLst>
            </p:cNvPr>
            <p:cNvSpPr/>
            <p:nvPr/>
          </p:nvSpPr>
          <p:spPr>
            <a:xfrm>
              <a:off x="4623890" y="5133567"/>
              <a:ext cx="108000" cy="108000"/>
            </a:xfrm>
            <a:prstGeom prst="ellipse">
              <a:avLst/>
            </a:prstGeom>
            <a:solidFill>
              <a:srgbClr val="47A15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16BCB171-1D44-46CC-94F1-44CFF24FABCD}"/>
                </a:ext>
              </a:extLst>
            </p:cNvPr>
            <p:cNvSpPr txBox="1"/>
            <p:nvPr/>
          </p:nvSpPr>
          <p:spPr>
            <a:xfrm>
              <a:off x="4398904" y="391695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47A1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NDR</a:t>
              </a:r>
              <a:endParaRPr lang="zh-CN" altLang="en-US" sz="1400" b="1" dirty="0">
                <a:solidFill>
                  <a:srgbClr val="47A15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15BEB4D1-20AB-4DA7-A7C7-549B58D8A4B6}"/>
                </a:ext>
              </a:extLst>
            </p:cNvPr>
            <p:cNvSpPr txBox="1"/>
            <p:nvPr/>
          </p:nvSpPr>
          <p:spPr>
            <a:xfrm>
              <a:off x="4434859" y="425113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47A1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1.2T</a:t>
              </a:r>
              <a:endParaRPr lang="zh-CN" altLang="en-US" sz="1100" dirty="0">
                <a:solidFill>
                  <a:srgbClr val="47A15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2FF8043F-76C8-4AC7-97CE-7E56016B06C3}"/>
                </a:ext>
              </a:extLst>
            </p:cNvPr>
            <p:cNvSpPr txBox="1"/>
            <p:nvPr/>
          </p:nvSpPr>
          <p:spPr>
            <a:xfrm>
              <a:off x="4405254" y="466810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47A1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400G</a:t>
              </a:r>
              <a:endParaRPr lang="zh-CN" altLang="en-US" sz="1100" dirty="0">
                <a:solidFill>
                  <a:srgbClr val="47A15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7186B9C-832E-4B2C-894D-DD3EA4A27C37}"/>
                </a:ext>
              </a:extLst>
            </p:cNvPr>
            <p:cNvSpPr txBox="1"/>
            <p:nvPr/>
          </p:nvSpPr>
          <p:spPr>
            <a:xfrm>
              <a:off x="4398904" y="518850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47A1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100G</a:t>
              </a:r>
              <a:endParaRPr lang="zh-CN" altLang="en-US" sz="1100" dirty="0">
                <a:solidFill>
                  <a:srgbClr val="47A15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1521305-55FE-45FE-BE6B-9F0850064FCC}"/>
                </a:ext>
              </a:extLst>
            </p:cNvPr>
            <p:cNvSpPr/>
            <p:nvPr/>
          </p:nvSpPr>
          <p:spPr>
            <a:xfrm>
              <a:off x="4624197" y="4889080"/>
              <a:ext cx="108000" cy="108000"/>
            </a:xfrm>
            <a:prstGeom prst="ellipse">
              <a:avLst/>
            </a:prstGeom>
            <a:solidFill>
              <a:srgbClr val="47A158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19CB2EBB-5CCD-4E31-850D-62B374533CA0}"/>
                </a:ext>
              </a:extLst>
            </p:cNvPr>
            <p:cNvSpPr txBox="1"/>
            <p:nvPr/>
          </p:nvSpPr>
          <p:spPr>
            <a:xfrm>
              <a:off x="4398904" y="4935162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47A15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200G</a:t>
              </a:r>
              <a:endParaRPr lang="zh-CN" altLang="en-US" sz="1100" dirty="0">
                <a:solidFill>
                  <a:srgbClr val="47A15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8DDBF09F-9A02-4725-A5A2-D71B838C2314}"/>
                </a:ext>
              </a:extLst>
            </p:cNvPr>
            <p:cNvSpPr/>
            <p:nvPr/>
          </p:nvSpPr>
          <p:spPr>
            <a:xfrm>
              <a:off x="5172750" y="3944357"/>
              <a:ext cx="108000" cy="108000"/>
            </a:xfrm>
            <a:prstGeom prst="ellipse">
              <a:avLst/>
            </a:prstGeom>
            <a:solidFill>
              <a:srgbClr val="9C632C"/>
            </a:solidFill>
            <a:ln>
              <a:solidFill>
                <a:srgbClr val="623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A9687AF4-4EFB-4907-9234-F32E2AF9E78E}"/>
                </a:ext>
              </a:extLst>
            </p:cNvPr>
            <p:cNvSpPr/>
            <p:nvPr/>
          </p:nvSpPr>
          <p:spPr>
            <a:xfrm>
              <a:off x="5172750" y="4360282"/>
              <a:ext cx="108000" cy="108000"/>
            </a:xfrm>
            <a:prstGeom prst="ellipse">
              <a:avLst/>
            </a:prstGeom>
            <a:solidFill>
              <a:srgbClr val="9C632C"/>
            </a:solidFill>
            <a:ln>
              <a:solidFill>
                <a:srgbClr val="623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1E1E7A68-7947-46A1-8C8D-B3A9BF89D234}"/>
                </a:ext>
              </a:extLst>
            </p:cNvPr>
            <p:cNvSpPr/>
            <p:nvPr/>
          </p:nvSpPr>
          <p:spPr>
            <a:xfrm>
              <a:off x="5172750" y="4871971"/>
              <a:ext cx="108000" cy="108000"/>
            </a:xfrm>
            <a:prstGeom prst="ellipse">
              <a:avLst/>
            </a:prstGeom>
            <a:solidFill>
              <a:srgbClr val="9C632C"/>
            </a:solidFill>
            <a:ln>
              <a:solidFill>
                <a:srgbClr val="623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A1721950-F4F7-493E-BD60-832CA7A738A0}"/>
                </a:ext>
              </a:extLst>
            </p:cNvPr>
            <p:cNvSpPr txBox="1"/>
            <p:nvPr/>
          </p:nvSpPr>
          <p:spPr>
            <a:xfrm>
              <a:off x="4947764" y="3655358"/>
              <a:ext cx="5645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9C63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XDR</a:t>
              </a:r>
              <a:endParaRPr lang="zh-CN" altLang="en-US" sz="1400" b="1" dirty="0">
                <a:solidFill>
                  <a:srgbClr val="9C63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3CB92AE4-2D01-4091-A1BB-21206CA226B8}"/>
                </a:ext>
              </a:extLst>
            </p:cNvPr>
            <p:cNvSpPr txBox="1"/>
            <p:nvPr/>
          </p:nvSpPr>
          <p:spPr>
            <a:xfrm>
              <a:off x="4983719" y="3989540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9C63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2.4T</a:t>
              </a:r>
              <a:endParaRPr lang="zh-CN" altLang="en-US" sz="1100" dirty="0">
                <a:solidFill>
                  <a:srgbClr val="9C63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1AC0D34F-5E01-4232-BC89-06A98B33AA22}"/>
                </a:ext>
              </a:extLst>
            </p:cNvPr>
            <p:cNvSpPr txBox="1"/>
            <p:nvPr/>
          </p:nvSpPr>
          <p:spPr>
            <a:xfrm>
              <a:off x="4954114" y="440651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9C63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800G</a:t>
              </a:r>
              <a:endParaRPr lang="zh-CN" altLang="en-US" sz="1100" dirty="0">
                <a:solidFill>
                  <a:srgbClr val="9C63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D6C6DC0-B4E3-4375-8B8B-ADE20C3719F6}"/>
                </a:ext>
              </a:extLst>
            </p:cNvPr>
            <p:cNvSpPr txBox="1"/>
            <p:nvPr/>
          </p:nvSpPr>
          <p:spPr>
            <a:xfrm>
              <a:off x="4947764" y="4926911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9C63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200G</a:t>
              </a:r>
              <a:endParaRPr lang="zh-CN" altLang="en-US" sz="1100" dirty="0">
                <a:solidFill>
                  <a:srgbClr val="9C63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04283CD6-B28F-4648-84E8-2DD4C9D5366E}"/>
                </a:ext>
              </a:extLst>
            </p:cNvPr>
            <p:cNvSpPr/>
            <p:nvPr/>
          </p:nvSpPr>
          <p:spPr>
            <a:xfrm>
              <a:off x="5173057" y="4627484"/>
              <a:ext cx="108000" cy="108000"/>
            </a:xfrm>
            <a:prstGeom prst="ellipse">
              <a:avLst/>
            </a:prstGeom>
            <a:solidFill>
              <a:srgbClr val="9C632C"/>
            </a:solidFill>
            <a:ln>
              <a:solidFill>
                <a:srgbClr val="623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7E85C04-A861-4396-881F-35B9747B55ED}"/>
                </a:ext>
              </a:extLst>
            </p:cNvPr>
            <p:cNvSpPr txBox="1"/>
            <p:nvPr/>
          </p:nvSpPr>
          <p:spPr>
            <a:xfrm>
              <a:off x="4947764" y="4673566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9C632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400G</a:t>
              </a:r>
              <a:endParaRPr lang="zh-CN" altLang="en-US" sz="1100" dirty="0">
                <a:solidFill>
                  <a:srgbClr val="9C632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A1746AEF-D754-495A-B467-AB3AA77B8E0B}"/>
                </a:ext>
              </a:extLst>
            </p:cNvPr>
            <p:cNvSpPr/>
            <p:nvPr/>
          </p:nvSpPr>
          <p:spPr>
            <a:xfrm>
              <a:off x="5708645" y="3676023"/>
              <a:ext cx="108000" cy="108000"/>
            </a:xfrm>
            <a:prstGeom prst="ellipse">
              <a:avLst/>
            </a:prstGeom>
            <a:solidFill>
              <a:srgbClr val="D3336E"/>
            </a:solidFill>
            <a:ln>
              <a:solidFill>
                <a:srgbClr val="AF11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025FCDE-A27F-488A-8B6B-660201CF0862}"/>
                </a:ext>
              </a:extLst>
            </p:cNvPr>
            <p:cNvSpPr/>
            <p:nvPr/>
          </p:nvSpPr>
          <p:spPr>
            <a:xfrm>
              <a:off x="5708645" y="4091948"/>
              <a:ext cx="108000" cy="108000"/>
            </a:xfrm>
            <a:prstGeom prst="ellipse">
              <a:avLst/>
            </a:prstGeom>
            <a:solidFill>
              <a:srgbClr val="D3336E"/>
            </a:solidFill>
            <a:ln>
              <a:solidFill>
                <a:srgbClr val="AF11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6FF467E9-2CAF-40C6-A581-A9F4EDDF1475}"/>
                </a:ext>
              </a:extLst>
            </p:cNvPr>
            <p:cNvSpPr/>
            <p:nvPr/>
          </p:nvSpPr>
          <p:spPr>
            <a:xfrm>
              <a:off x="5708645" y="4603637"/>
              <a:ext cx="108000" cy="108000"/>
            </a:xfrm>
            <a:prstGeom prst="ellipse">
              <a:avLst/>
            </a:prstGeom>
            <a:solidFill>
              <a:srgbClr val="D3336E"/>
            </a:solidFill>
            <a:ln>
              <a:solidFill>
                <a:srgbClr val="AF11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8DB30747-9B4E-44FE-8F60-A6818047FCFA}"/>
                </a:ext>
              </a:extLst>
            </p:cNvPr>
            <p:cNvSpPr txBox="1"/>
            <p:nvPr/>
          </p:nvSpPr>
          <p:spPr>
            <a:xfrm>
              <a:off x="5483659" y="3387024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D333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GDR</a:t>
              </a:r>
              <a:endParaRPr lang="zh-CN" altLang="en-US" sz="1400" b="1" dirty="0">
                <a:solidFill>
                  <a:srgbClr val="D333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5011DEC2-2B4B-40F1-84F6-1669C753DDBC}"/>
                </a:ext>
              </a:extLst>
            </p:cNvPr>
            <p:cNvSpPr txBox="1"/>
            <p:nvPr/>
          </p:nvSpPr>
          <p:spPr>
            <a:xfrm>
              <a:off x="5560889" y="372120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D333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4.8T</a:t>
              </a:r>
              <a:endParaRPr lang="zh-CN" altLang="en-US" sz="1100" dirty="0">
                <a:solidFill>
                  <a:srgbClr val="D333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76D4FAD1-C018-48B7-8A5C-A5ACCEF4E150}"/>
                </a:ext>
              </a:extLst>
            </p:cNvPr>
            <p:cNvSpPr txBox="1"/>
            <p:nvPr/>
          </p:nvSpPr>
          <p:spPr>
            <a:xfrm>
              <a:off x="5550334" y="413817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D333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1.6T</a:t>
              </a:r>
              <a:endParaRPr lang="zh-CN" altLang="en-US" sz="1100" dirty="0">
                <a:solidFill>
                  <a:srgbClr val="D333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F2F78FA8-06F5-43EC-9B38-1C8D6B61C048}"/>
                </a:ext>
              </a:extLst>
            </p:cNvPr>
            <p:cNvSpPr txBox="1"/>
            <p:nvPr/>
          </p:nvSpPr>
          <p:spPr>
            <a:xfrm>
              <a:off x="5547159" y="4658577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D333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400G</a:t>
              </a:r>
              <a:endParaRPr lang="zh-CN" altLang="en-US" sz="1100" dirty="0">
                <a:solidFill>
                  <a:srgbClr val="D333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BDE0A9C-A7EC-44C6-B3FF-7B1B2F2785F0}"/>
                </a:ext>
              </a:extLst>
            </p:cNvPr>
            <p:cNvSpPr/>
            <p:nvPr/>
          </p:nvSpPr>
          <p:spPr>
            <a:xfrm>
              <a:off x="5708952" y="4359150"/>
              <a:ext cx="108000" cy="108000"/>
            </a:xfrm>
            <a:prstGeom prst="ellipse">
              <a:avLst/>
            </a:prstGeom>
            <a:solidFill>
              <a:srgbClr val="D3336E"/>
            </a:solidFill>
            <a:ln>
              <a:solidFill>
                <a:srgbClr val="AF11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127E4458-16B3-4045-B0B9-16846AD1EF24}"/>
                </a:ext>
              </a:extLst>
            </p:cNvPr>
            <p:cNvSpPr txBox="1"/>
            <p:nvPr/>
          </p:nvSpPr>
          <p:spPr>
            <a:xfrm>
              <a:off x="5543984" y="4405232"/>
              <a:ext cx="5293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dirty="0">
                  <a:solidFill>
                    <a:srgbClr val="D333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800G</a:t>
              </a:r>
              <a:endParaRPr lang="zh-CN" altLang="en-US" sz="1100" dirty="0">
                <a:solidFill>
                  <a:srgbClr val="D333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55" name="直接连接符 2054">
              <a:extLst>
                <a:ext uri="{FF2B5EF4-FFF2-40B4-BE49-F238E27FC236}">
                  <a16:creationId xmlns:a16="http://schemas.microsoft.com/office/drawing/2014/main" id="{F65D657F-6393-4E4F-A474-F477C7492720}"/>
                </a:ext>
              </a:extLst>
            </p:cNvPr>
            <p:cNvCxnSpPr>
              <a:stCxn id="12" idx="6"/>
              <a:endCxn id="56" idx="2"/>
            </p:cNvCxnSpPr>
            <p:nvPr/>
          </p:nvCxnSpPr>
          <p:spPr>
            <a:xfrm flipV="1">
              <a:off x="921135" y="5023581"/>
              <a:ext cx="804523" cy="19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直接连接符 2056">
              <a:extLst>
                <a:ext uri="{FF2B5EF4-FFF2-40B4-BE49-F238E27FC236}">
                  <a16:creationId xmlns:a16="http://schemas.microsoft.com/office/drawing/2014/main" id="{33C9FCCD-FCE9-4C87-B261-A778E221E85D}"/>
                </a:ext>
              </a:extLst>
            </p:cNvPr>
            <p:cNvCxnSpPr>
              <a:stCxn id="45" idx="6"/>
              <a:endCxn id="57" idx="2"/>
            </p:cNvCxnSpPr>
            <p:nvPr/>
          </p:nvCxnSpPr>
          <p:spPr>
            <a:xfrm flipV="1">
              <a:off x="921135" y="5439506"/>
              <a:ext cx="804523" cy="19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9" name="直接连接符 2058">
              <a:extLst>
                <a:ext uri="{FF2B5EF4-FFF2-40B4-BE49-F238E27FC236}">
                  <a16:creationId xmlns:a16="http://schemas.microsoft.com/office/drawing/2014/main" id="{DBFCF4F1-E4E4-4820-A23C-ACAA28C3ECC7}"/>
                </a:ext>
              </a:extLst>
            </p:cNvPr>
            <p:cNvCxnSpPr>
              <a:stCxn id="46" idx="6"/>
              <a:endCxn id="58" idx="2"/>
            </p:cNvCxnSpPr>
            <p:nvPr/>
          </p:nvCxnSpPr>
          <p:spPr>
            <a:xfrm flipV="1">
              <a:off x="921135" y="5951195"/>
              <a:ext cx="804523" cy="196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DB4541DB-61B1-4C2F-8D23-FDF197E6B051}"/>
                </a:ext>
              </a:extLst>
            </p:cNvPr>
            <p:cNvSpPr txBox="1"/>
            <p:nvPr/>
          </p:nvSpPr>
          <p:spPr>
            <a:xfrm>
              <a:off x="2854405" y="6346212"/>
              <a:ext cx="5464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Year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32B7FD9E-6E9C-4F67-8A2B-ED18D4609E41}"/>
                </a:ext>
              </a:extLst>
            </p:cNvPr>
            <p:cNvSpPr txBox="1"/>
            <p:nvPr/>
          </p:nvSpPr>
          <p:spPr>
            <a:xfrm>
              <a:off x="-61401" y="4101289"/>
              <a:ext cx="400110" cy="1475725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  <a:cs typeface="Arial" panose="020B0604020202020204" pitchFamily="34" charset="0"/>
                </a:rPr>
                <a:t>Bandwidth (Gb/s)</a:t>
              </a:r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8" name="矩形 2067">
              <a:extLst>
                <a:ext uri="{FF2B5EF4-FFF2-40B4-BE49-F238E27FC236}">
                  <a16:creationId xmlns:a16="http://schemas.microsoft.com/office/drawing/2014/main" id="{6ACFA067-5ADC-4E98-9501-A7276161CF4D}"/>
                </a:ext>
              </a:extLst>
            </p:cNvPr>
            <p:cNvSpPr/>
            <p:nvPr/>
          </p:nvSpPr>
          <p:spPr>
            <a:xfrm>
              <a:off x="2102342" y="2869231"/>
              <a:ext cx="24160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InfiniBand RoadMap</a:t>
              </a:r>
            </a:p>
          </p:txBody>
        </p:sp>
      </p:grpSp>
      <p:sp>
        <p:nvSpPr>
          <p:cNvPr id="2070" name="矩形 2069">
            <a:extLst>
              <a:ext uri="{FF2B5EF4-FFF2-40B4-BE49-F238E27FC236}">
                <a16:creationId xmlns:a16="http://schemas.microsoft.com/office/drawing/2014/main" id="{5FA24111-E6E6-4754-BCB7-047D9E5B6E6C}"/>
              </a:ext>
            </a:extLst>
          </p:cNvPr>
          <p:cNvSpPr/>
          <p:nvPr/>
        </p:nvSpPr>
        <p:spPr>
          <a:xfrm>
            <a:off x="1004285" y="6597581"/>
            <a:ext cx="46121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InfiniBand Roadmap (https://www.infinibandta.org/infiniband-roadmap/)</a:t>
            </a:r>
            <a:endParaRPr lang="zh-CN" altLang="en-US" sz="11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22E2E5F-1D64-4B7F-8ABB-8417DB6CE1AA}"/>
              </a:ext>
            </a:extLst>
          </p:cNvPr>
          <p:cNvSpPr txBox="1"/>
          <p:nvPr/>
        </p:nvSpPr>
        <p:spPr>
          <a:xfrm>
            <a:off x="6342090" y="1703250"/>
            <a:ext cx="5770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Disaggregated storage becomes popular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Decouple compute &amp; storage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Higher resource utilization</a:t>
            </a:r>
          </a:p>
        </p:txBody>
      </p: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CEB66279-B73B-47AA-80F3-1DCD2EEB328D}"/>
              </a:ext>
            </a:extLst>
          </p:cNvPr>
          <p:cNvGrpSpPr/>
          <p:nvPr/>
        </p:nvGrpSpPr>
        <p:grpSpPr>
          <a:xfrm>
            <a:off x="256109" y="7428230"/>
            <a:ext cx="6788568" cy="6076258"/>
            <a:chOff x="256109" y="1613042"/>
            <a:chExt cx="6788568" cy="6076258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7B7F6874-2D60-4412-852C-0EBC6E7F89A4}"/>
                </a:ext>
              </a:extLst>
            </p:cNvPr>
            <p:cNvSpPr/>
            <p:nvPr/>
          </p:nvSpPr>
          <p:spPr>
            <a:xfrm>
              <a:off x="260925" y="1614904"/>
              <a:ext cx="2102132" cy="22995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Initiator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4" name="矩形: 圆角 173">
              <a:extLst>
                <a:ext uri="{FF2B5EF4-FFF2-40B4-BE49-F238E27FC236}">
                  <a16:creationId xmlns:a16="http://schemas.microsoft.com/office/drawing/2014/main" id="{BFCA5CDD-A3D9-40FD-9023-D7C6280EEBE1}"/>
                </a:ext>
              </a:extLst>
            </p:cNvPr>
            <p:cNvSpPr/>
            <p:nvPr/>
          </p:nvSpPr>
          <p:spPr>
            <a:xfrm>
              <a:off x="418139" y="2106306"/>
              <a:ext cx="1787703" cy="657442"/>
            </a:xfrm>
            <a:prstGeom prst="roundRect">
              <a:avLst/>
            </a:prstGeom>
            <a:solidFill>
              <a:srgbClr val="AFF39C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Datacenter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矩形: 圆角 174">
              <a:extLst>
                <a:ext uri="{FF2B5EF4-FFF2-40B4-BE49-F238E27FC236}">
                  <a16:creationId xmlns:a16="http://schemas.microsoft.com/office/drawing/2014/main" id="{98B9CDEF-381B-45E0-AB82-DC008DD71CF3}"/>
                </a:ext>
              </a:extLst>
            </p:cNvPr>
            <p:cNvSpPr/>
            <p:nvPr/>
          </p:nvSpPr>
          <p:spPr>
            <a:xfrm>
              <a:off x="418138" y="3100279"/>
              <a:ext cx="1787703" cy="6574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Ethernet/IB 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C38601AB-E1B8-4EC0-8566-57C6324180D4}"/>
                </a:ext>
              </a:extLst>
            </p:cNvPr>
            <p:cNvSpPr/>
            <p:nvPr/>
          </p:nvSpPr>
          <p:spPr>
            <a:xfrm>
              <a:off x="2601720" y="1613973"/>
              <a:ext cx="2102132" cy="22995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Initiator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7" name="矩形: 圆角 176">
              <a:extLst>
                <a:ext uri="{FF2B5EF4-FFF2-40B4-BE49-F238E27FC236}">
                  <a16:creationId xmlns:a16="http://schemas.microsoft.com/office/drawing/2014/main" id="{8FB350C1-EA26-492C-9846-F4C61AB00F9B}"/>
                </a:ext>
              </a:extLst>
            </p:cNvPr>
            <p:cNvSpPr/>
            <p:nvPr/>
          </p:nvSpPr>
          <p:spPr>
            <a:xfrm>
              <a:off x="2758934" y="2105375"/>
              <a:ext cx="1787703" cy="657442"/>
            </a:xfrm>
            <a:prstGeom prst="roundRect">
              <a:avLst/>
            </a:prstGeom>
            <a:solidFill>
              <a:srgbClr val="AFF3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Datacenter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186FBE27-CC32-48CC-8F83-C7441AAB7668}"/>
                </a:ext>
              </a:extLst>
            </p:cNvPr>
            <p:cNvSpPr/>
            <p:nvPr/>
          </p:nvSpPr>
          <p:spPr>
            <a:xfrm>
              <a:off x="2758933" y="3099348"/>
              <a:ext cx="1787703" cy="6574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Ethernet/IB 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DB356E67-68D4-4E73-8DB2-D4BC31F7366C}"/>
                </a:ext>
              </a:extLst>
            </p:cNvPr>
            <p:cNvSpPr/>
            <p:nvPr/>
          </p:nvSpPr>
          <p:spPr>
            <a:xfrm>
              <a:off x="4942515" y="1613042"/>
              <a:ext cx="2102132" cy="22995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Initiator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0" name="矩形: 圆角 179">
              <a:extLst>
                <a:ext uri="{FF2B5EF4-FFF2-40B4-BE49-F238E27FC236}">
                  <a16:creationId xmlns:a16="http://schemas.microsoft.com/office/drawing/2014/main" id="{99C4FC1E-A510-422F-AC07-A44D4364F078}"/>
                </a:ext>
              </a:extLst>
            </p:cNvPr>
            <p:cNvSpPr/>
            <p:nvPr/>
          </p:nvSpPr>
          <p:spPr>
            <a:xfrm>
              <a:off x="5099729" y="2104444"/>
              <a:ext cx="1787703" cy="657442"/>
            </a:xfrm>
            <a:prstGeom prst="roundRect">
              <a:avLst/>
            </a:prstGeom>
            <a:solidFill>
              <a:srgbClr val="AFF39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Datacenter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1" name="矩形: 圆角 180">
              <a:extLst>
                <a:ext uri="{FF2B5EF4-FFF2-40B4-BE49-F238E27FC236}">
                  <a16:creationId xmlns:a16="http://schemas.microsoft.com/office/drawing/2014/main" id="{8FF6226F-6FAA-4804-9B38-8A524289FB05}"/>
                </a:ext>
              </a:extLst>
            </p:cNvPr>
            <p:cNvSpPr/>
            <p:nvPr/>
          </p:nvSpPr>
          <p:spPr>
            <a:xfrm>
              <a:off x="5099728" y="3098417"/>
              <a:ext cx="1787703" cy="6574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Ethernet/IB 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2C1BF405-2762-4EF6-BEAF-3D4A41A1C20A}"/>
                </a:ext>
              </a:extLst>
            </p:cNvPr>
            <p:cNvSpPr/>
            <p:nvPr/>
          </p:nvSpPr>
          <p:spPr>
            <a:xfrm>
              <a:off x="256109" y="5609686"/>
              <a:ext cx="2102132" cy="2079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Target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A048BC78-A0BB-45A1-A2C9-3CCA1DE78F90}"/>
                </a:ext>
              </a:extLst>
            </p:cNvPr>
            <p:cNvSpPr/>
            <p:nvPr/>
          </p:nvSpPr>
          <p:spPr>
            <a:xfrm>
              <a:off x="413323" y="6744176"/>
              <a:ext cx="1787703" cy="447725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4" name="矩形: 圆角 183">
              <a:extLst>
                <a:ext uri="{FF2B5EF4-FFF2-40B4-BE49-F238E27FC236}">
                  <a16:creationId xmlns:a16="http://schemas.microsoft.com/office/drawing/2014/main" id="{387800CF-AB8D-451D-B129-07B9485B3EB5}"/>
                </a:ext>
              </a:extLst>
            </p:cNvPr>
            <p:cNvSpPr/>
            <p:nvPr/>
          </p:nvSpPr>
          <p:spPr>
            <a:xfrm>
              <a:off x="413322" y="5720037"/>
              <a:ext cx="1787703" cy="6574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Ethernet/IB 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C5D4C6A5-3F95-4F21-A902-48FE339F0429}"/>
                </a:ext>
              </a:extLst>
            </p:cNvPr>
            <p:cNvSpPr/>
            <p:nvPr/>
          </p:nvSpPr>
          <p:spPr>
            <a:xfrm>
              <a:off x="2601720" y="5609686"/>
              <a:ext cx="2102132" cy="2079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Target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058F2AA9-F739-46E4-B481-C3047E94B416}"/>
                </a:ext>
              </a:extLst>
            </p:cNvPr>
            <p:cNvSpPr/>
            <p:nvPr/>
          </p:nvSpPr>
          <p:spPr>
            <a:xfrm>
              <a:off x="2758934" y="6744176"/>
              <a:ext cx="1787703" cy="447725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DC097CC4-4C50-403B-A2E3-8734AB8588F1}"/>
                </a:ext>
              </a:extLst>
            </p:cNvPr>
            <p:cNvSpPr/>
            <p:nvPr/>
          </p:nvSpPr>
          <p:spPr>
            <a:xfrm>
              <a:off x="2758933" y="5720037"/>
              <a:ext cx="1787703" cy="6574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Ethernet/IB 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7BDB9EC8-921F-4844-A146-6D1752D64341}"/>
                </a:ext>
              </a:extLst>
            </p:cNvPr>
            <p:cNvSpPr/>
            <p:nvPr/>
          </p:nvSpPr>
          <p:spPr>
            <a:xfrm>
              <a:off x="4942545" y="5609686"/>
              <a:ext cx="2102132" cy="207961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NVMe-oF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Target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EF0A270B-014A-4304-9942-B995D5A0B146}"/>
                </a:ext>
              </a:extLst>
            </p:cNvPr>
            <p:cNvSpPr/>
            <p:nvPr/>
          </p:nvSpPr>
          <p:spPr>
            <a:xfrm>
              <a:off x="5099759" y="6744176"/>
              <a:ext cx="1787703" cy="447725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4CDCBF5C-B0F1-4678-B0C7-9865EBCC762B}"/>
                </a:ext>
              </a:extLst>
            </p:cNvPr>
            <p:cNvSpPr/>
            <p:nvPr/>
          </p:nvSpPr>
          <p:spPr>
            <a:xfrm>
              <a:off x="5099758" y="5720037"/>
              <a:ext cx="1787703" cy="657442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Ethernet/IB 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Cloud 62">
              <a:extLst>
                <a:ext uri="{FF2B5EF4-FFF2-40B4-BE49-F238E27FC236}">
                  <a16:creationId xmlns:a16="http://schemas.microsoft.com/office/drawing/2014/main" id="{92591230-3BF5-431D-9564-B139C8A8650B}"/>
                </a:ext>
              </a:extLst>
            </p:cNvPr>
            <p:cNvSpPr/>
            <p:nvPr/>
          </p:nvSpPr>
          <p:spPr>
            <a:xfrm>
              <a:off x="2551304" y="4397208"/>
              <a:ext cx="2202959" cy="737183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altLang="zh-CN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atacenter</a:t>
              </a:r>
            </a:p>
            <a:p>
              <a:pPr algn="ctr"/>
              <a:r>
                <a:rPr lang="en-US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altLang="zh-CN" b="1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abric</a:t>
              </a:r>
              <a:endPara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2" name="连接符: 肘形 191">
              <a:extLst>
                <a:ext uri="{FF2B5EF4-FFF2-40B4-BE49-F238E27FC236}">
                  <a16:creationId xmlns:a16="http://schemas.microsoft.com/office/drawing/2014/main" id="{C7C3EA23-2112-4280-8CAB-658F29D93AA1}"/>
                </a:ext>
              </a:extLst>
            </p:cNvPr>
            <p:cNvCxnSpPr>
              <a:stCxn id="175" idx="2"/>
              <a:endCxn id="191" idx="3"/>
            </p:cNvCxnSpPr>
            <p:nvPr/>
          </p:nvCxnSpPr>
          <p:spPr>
            <a:xfrm rot="16200000" flipH="1">
              <a:off x="2141569" y="2928142"/>
              <a:ext cx="681636" cy="2340794"/>
            </a:xfrm>
            <a:prstGeom prst="bent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连接符: 肘形 192">
              <a:extLst>
                <a:ext uri="{FF2B5EF4-FFF2-40B4-BE49-F238E27FC236}">
                  <a16:creationId xmlns:a16="http://schemas.microsoft.com/office/drawing/2014/main" id="{C8FD8D50-AFB0-49DB-BE5E-C933C1E5D61E}"/>
                </a:ext>
              </a:extLst>
            </p:cNvPr>
            <p:cNvCxnSpPr>
              <a:stCxn id="178" idx="2"/>
              <a:endCxn id="191" idx="3"/>
            </p:cNvCxnSpPr>
            <p:nvPr/>
          </p:nvCxnSpPr>
          <p:spPr>
            <a:xfrm rot="5400000">
              <a:off x="3311502" y="4098073"/>
              <a:ext cx="682567" cy="1"/>
            </a:xfrm>
            <a:prstGeom prst="bent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连接符: 肘形 193">
              <a:extLst>
                <a:ext uri="{FF2B5EF4-FFF2-40B4-BE49-F238E27FC236}">
                  <a16:creationId xmlns:a16="http://schemas.microsoft.com/office/drawing/2014/main" id="{F16A91BB-4CA7-4B90-B0E1-22C88CDE0C75}"/>
                </a:ext>
              </a:extLst>
            </p:cNvPr>
            <p:cNvCxnSpPr>
              <a:stCxn id="181" idx="2"/>
              <a:endCxn id="191" idx="3"/>
            </p:cNvCxnSpPr>
            <p:nvPr/>
          </p:nvCxnSpPr>
          <p:spPr>
            <a:xfrm rot="5400000">
              <a:off x="4481433" y="2927210"/>
              <a:ext cx="683498" cy="2340796"/>
            </a:xfrm>
            <a:prstGeom prst="bent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连接符: 肘形 194">
              <a:extLst>
                <a:ext uri="{FF2B5EF4-FFF2-40B4-BE49-F238E27FC236}">
                  <a16:creationId xmlns:a16="http://schemas.microsoft.com/office/drawing/2014/main" id="{17AD58AC-EA3C-4075-9BC0-432DF53A2511}"/>
                </a:ext>
              </a:extLst>
            </p:cNvPr>
            <p:cNvCxnSpPr>
              <a:stCxn id="184" idx="0"/>
              <a:endCxn id="191" idx="1"/>
            </p:cNvCxnSpPr>
            <p:nvPr/>
          </p:nvCxnSpPr>
          <p:spPr>
            <a:xfrm rot="5400000" flipH="1" flipV="1">
              <a:off x="2186764" y="4254017"/>
              <a:ext cx="586431" cy="2345610"/>
            </a:xfrm>
            <a:prstGeom prst="bent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连接符: 肘形 195">
              <a:extLst>
                <a:ext uri="{FF2B5EF4-FFF2-40B4-BE49-F238E27FC236}">
                  <a16:creationId xmlns:a16="http://schemas.microsoft.com/office/drawing/2014/main" id="{154918A5-A9CA-4093-B57D-2B9E15EBCF30}"/>
                </a:ext>
              </a:extLst>
            </p:cNvPr>
            <p:cNvCxnSpPr>
              <a:stCxn id="187" idx="0"/>
              <a:endCxn id="191" idx="1"/>
            </p:cNvCxnSpPr>
            <p:nvPr/>
          </p:nvCxnSpPr>
          <p:spPr>
            <a:xfrm rot="16200000" flipV="1">
              <a:off x="3359570" y="5426821"/>
              <a:ext cx="586431" cy="1"/>
            </a:xfrm>
            <a:prstGeom prst="bent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连接符: 肘形 196">
              <a:extLst>
                <a:ext uri="{FF2B5EF4-FFF2-40B4-BE49-F238E27FC236}">
                  <a16:creationId xmlns:a16="http://schemas.microsoft.com/office/drawing/2014/main" id="{CF5F44A2-8FA8-4846-B0FE-27EFE974CB3F}"/>
                </a:ext>
              </a:extLst>
            </p:cNvPr>
            <p:cNvCxnSpPr>
              <a:cxnSpLocks/>
              <a:stCxn id="190" idx="0"/>
              <a:endCxn id="191" idx="1"/>
            </p:cNvCxnSpPr>
            <p:nvPr/>
          </p:nvCxnSpPr>
          <p:spPr>
            <a:xfrm rot="16200000" flipV="1">
              <a:off x="4529982" y="4256409"/>
              <a:ext cx="586431" cy="2340826"/>
            </a:xfrm>
            <a:prstGeom prst="bent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接连接符 197">
              <a:extLst>
                <a:ext uri="{FF2B5EF4-FFF2-40B4-BE49-F238E27FC236}">
                  <a16:creationId xmlns:a16="http://schemas.microsoft.com/office/drawing/2014/main" id="{B2BC5366-EB67-4F18-AA16-0FE7D7E8552A}"/>
                </a:ext>
              </a:extLst>
            </p:cNvPr>
            <p:cNvCxnSpPr>
              <a:stCxn id="174" idx="2"/>
              <a:endCxn id="175" idx="0"/>
            </p:cNvCxnSpPr>
            <p:nvPr/>
          </p:nvCxnSpPr>
          <p:spPr>
            <a:xfrm flipH="1">
              <a:off x="1311990" y="2763748"/>
              <a:ext cx="1" cy="336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141A2313-32BB-45BB-940B-D3638210DAEA}"/>
                </a:ext>
              </a:extLst>
            </p:cNvPr>
            <p:cNvCxnSpPr>
              <a:cxnSpLocks/>
              <a:stCxn id="177" idx="2"/>
              <a:endCxn id="178" idx="0"/>
            </p:cNvCxnSpPr>
            <p:nvPr/>
          </p:nvCxnSpPr>
          <p:spPr>
            <a:xfrm flipH="1">
              <a:off x="3652785" y="2762817"/>
              <a:ext cx="1" cy="336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1A5D1736-7F80-4900-BA4B-958B76D586C5}"/>
                </a:ext>
              </a:extLst>
            </p:cNvPr>
            <p:cNvCxnSpPr>
              <a:stCxn id="180" idx="2"/>
              <a:endCxn id="181" idx="0"/>
            </p:cNvCxnSpPr>
            <p:nvPr/>
          </p:nvCxnSpPr>
          <p:spPr>
            <a:xfrm flipH="1">
              <a:off x="5993580" y="2761886"/>
              <a:ext cx="1" cy="3365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99C3C411-B66C-480E-B04C-296BB9285D74}"/>
                </a:ext>
              </a:extLst>
            </p:cNvPr>
            <p:cNvCxnSpPr>
              <a:stCxn id="183" idx="0"/>
              <a:endCxn id="184" idx="2"/>
            </p:cNvCxnSpPr>
            <p:nvPr/>
          </p:nvCxnSpPr>
          <p:spPr>
            <a:xfrm flipH="1" flipV="1">
              <a:off x="1307174" y="6377479"/>
              <a:ext cx="1" cy="366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连接符 201">
              <a:extLst>
                <a:ext uri="{FF2B5EF4-FFF2-40B4-BE49-F238E27FC236}">
                  <a16:creationId xmlns:a16="http://schemas.microsoft.com/office/drawing/2014/main" id="{2AAD3960-C2B1-4C11-BA8B-430B3B5596C2}"/>
                </a:ext>
              </a:extLst>
            </p:cNvPr>
            <p:cNvCxnSpPr>
              <a:stCxn id="186" idx="0"/>
              <a:endCxn id="187" idx="2"/>
            </p:cNvCxnSpPr>
            <p:nvPr/>
          </p:nvCxnSpPr>
          <p:spPr>
            <a:xfrm flipH="1" flipV="1">
              <a:off x="3652785" y="6377479"/>
              <a:ext cx="1" cy="366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1E789EE1-C70E-424F-9EB2-1FC4C31B0ED1}"/>
                </a:ext>
              </a:extLst>
            </p:cNvPr>
            <p:cNvCxnSpPr>
              <a:stCxn id="189" idx="0"/>
              <a:endCxn id="190" idx="2"/>
            </p:cNvCxnSpPr>
            <p:nvPr/>
          </p:nvCxnSpPr>
          <p:spPr>
            <a:xfrm flipH="1" flipV="1">
              <a:off x="5993610" y="6377479"/>
              <a:ext cx="1" cy="3666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2" name="组合 2071">
            <a:extLst>
              <a:ext uri="{FF2B5EF4-FFF2-40B4-BE49-F238E27FC236}">
                <a16:creationId xmlns:a16="http://schemas.microsoft.com/office/drawing/2014/main" id="{5C7E1652-48DF-45D0-A4A9-DA6834DBB86A}"/>
              </a:ext>
            </a:extLst>
          </p:cNvPr>
          <p:cNvGrpSpPr/>
          <p:nvPr/>
        </p:nvGrpSpPr>
        <p:grpSpPr>
          <a:xfrm>
            <a:off x="7283310" y="8915467"/>
            <a:ext cx="6789976" cy="3040686"/>
            <a:chOff x="5144226" y="7921494"/>
            <a:chExt cx="6789976" cy="3040686"/>
          </a:xfrm>
        </p:grpSpPr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E7FBEAE-1521-4212-95C6-7116E310896A}"/>
                </a:ext>
              </a:extLst>
            </p:cNvPr>
            <p:cNvSpPr/>
            <p:nvPr/>
          </p:nvSpPr>
          <p:spPr>
            <a:xfrm>
              <a:off x="7488148" y="7921494"/>
              <a:ext cx="2102132" cy="30406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6" name="矩形: 圆角 205">
              <a:extLst>
                <a:ext uri="{FF2B5EF4-FFF2-40B4-BE49-F238E27FC236}">
                  <a16:creationId xmlns:a16="http://schemas.microsoft.com/office/drawing/2014/main" id="{E40CB13D-F2CB-46AB-A44E-8AF73996B018}"/>
                </a:ext>
              </a:extLst>
            </p:cNvPr>
            <p:cNvSpPr/>
            <p:nvPr/>
          </p:nvSpPr>
          <p:spPr>
            <a:xfrm>
              <a:off x="7645362" y="8412896"/>
              <a:ext cx="1787703" cy="657442"/>
            </a:xfrm>
            <a:prstGeom prst="roundRect">
              <a:avLst/>
            </a:prstGeom>
            <a:solidFill>
              <a:srgbClr val="AFF39C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Datacenter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矩形: 圆角 207">
              <a:extLst>
                <a:ext uri="{FF2B5EF4-FFF2-40B4-BE49-F238E27FC236}">
                  <a16:creationId xmlns:a16="http://schemas.microsoft.com/office/drawing/2014/main" id="{09E922EB-E49A-4B1A-A6A7-8EBD953E590C}"/>
                </a:ext>
              </a:extLst>
            </p:cNvPr>
            <p:cNvSpPr/>
            <p:nvPr/>
          </p:nvSpPr>
          <p:spPr>
            <a:xfrm>
              <a:off x="7645362" y="10430626"/>
              <a:ext cx="1787703" cy="447725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D6E52542-7C22-40AA-8C4A-D8B008A2502D}"/>
                </a:ext>
              </a:extLst>
            </p:cNvPr>
            <p:cNvSpPr/>
            <p:nvPr/>
          </p:nvSpPr>
          <p:spPr>
            <a:xfrm>
              <a:off x="7645362" y="9794998"/>
              <a:ext cx="1787703" cy="4477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0" name="矩形: 圆角 209">
              <a:extLst>
                <a:ext uri="{FF2B5EF4-FFF2-40B4-BE49-F238E27FC236}">
                  <a16:creationId xmlns:a16="http://schemas.microsoft.com/office/drawing/2014/main" id="{37FEF64B-5425-45F4-BE7B-FA09539DF45F}"/>
                </a:ext>
              </a:extLst>
            </p:cNvPr>
            <p:cNvSpPr/>
            <p:nvPr/>
          </p:nvSpPr>
          <p:spPr>
            <a:xfrm>
              <a:off x="7645362" y="9185681"/>
              <a:ext cx="1787703" cy="4477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20A9F19C-BF31-444B-8830-555491296335}"/>
                </a:ext>
              </a:extLst>
            </p:cNvPr>
            <p:cNvSpPr/>
            <p:nvPr/>
          </p:nvSpPr>
          <p:spPr>
            <a:xfrm>
              <a:off x="9832070" y="7921494"/>
              <a:ext cx="2102132" cy="30406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矩形: 圆角 211">
              <a:extLst>
                <a:ext uri="{FF2B5EF4-FFF2-40B4-BE49-F238E27FC236}">
                  <a16:creationId xmlns:a16="http://schemas.microsoft.com/office/drawing/2014/main" id="{93FADE24-F52A-4F3F-895A-F44229888A90}"/>
                </a:ext>
              </a:extLst>
            </p:cNvPr>
            <p:cNvSpPr/>
            <p:nvPr/>
          </p:nvSpPr>
          <p:spPr>
            <a:xfrm>
              <a:off x="9989284" y="8412896"/>
              <a:ext cx="1787703" cy="657442"/>
            </a:xfrm>
            <a:prstGeom prst="roundRect">
              <a:avLst/>
            </a:prstGeom>
            <a:solidFill>
              <a:srgbClr val="AFF39C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Datacenter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矩形: 圆角 212">
              <a:extLst>
                <a:ext uri="{FF2B5EF4-FFF2-40B4-BE49-F238E27FC236}">
                  <a16:creationId xmlns:a16="http://schemas.microsoft.com/office/drawing/2014/main" id="{E5BC804E-7595-4135-BCB9-76F5A73C982B}"/>
                </a:ext>
              </a:extLst>
            </p:cNvPr>
            <p:cNvSpPr/>
            <p:nvPr/>
          </p:nvSpPr>
          <p:spPr>
            <a:xfrm>
              <a:off x="9989284" y="10430626"/>
              <a:ext cx="1787703" cy="447725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矩形: 圆角 213">
              <a:extLst>
                <a:ext uri="{FF2B5EF4-FFF2-40B4-BE49-F238E27FC236}">
                  <a16:creationId xmlns:a16="http://schemas.microsoft.com/office/drawing/2014/main" id="{DEEA20A4-987F-4A7A-9B07-207BE82159E6}"/>
                </a:ext>
              </a:extLst>
            </p:cNvPr>
            <p:cNvSpPr/>
            <p:nvPr/>
          </p:nvSpPr>
          <p:spPr>
            <a:xfrm>
              <a:off x="9989284" y="9794998"/>
              <a:ext cx="1787703" cy="4477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92149924-291A-495E-BA7B-77C15C73DAB4}"/>
                </a:ext>
              </a:extLst>
            </p:cNvPr>
            <p:cNvSpPr/>
            <p:nvPr/>
          </p:nvSpPr>
          <p:spPr>
            <a:xfrm>
              <a:off x="9989284" y="9185681"/>
              <a:ext cx="1787703" cy="4477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01230002-9448-404A-B1C5-E0CB84198549}"/>
                </a:ext>
              </a:extLst>
            </p:cNvPr>
            <p:cNvSpPr/>
            <p:nvPr/>
          </p:nvSpPr>
          <p:spPr>
            <a:xfrm>
              <a:off x="5144226" y="7921494"/>
              <a:ext cx="2102132" cy="304068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Node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7" name="矩形: 圆角 216">
              <a:extLst>
                <a:ext uri="{FF2B5EF4-FFF2-40B4-BE49-F238E27FC236}">
                  <a16:creationId xmlns:a16="http://schemas.microsoft.com/office/drawing/2014/main" id="{E6064BE6-4BF5-49AA-A819-55F40074CBB7}"/>
                </a:ext>
              </a:extLst>
            </p:cNvPr>
            <p:cNvSpPr/>
            <p:nvPr/>
          </p:nvSpPr>
          <p:spPr>
            <a:xfrm>
              <a:off x="5301440" y="8412896"/>
              <a:ext cx="1787703" cy="657442"/>
            </a:xfrm>
            <a:prstGeom prst="roundRect">
              <a:avLst/>
            </a:prstGeom>
            <a:solidFill>
              <a:srgbClr val="AFF39C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Datacenter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8" name="矩形: 圆角 217">
              <a:extLst>
                <a:ext uri="{FF2B5EF4-FFF2-40B4-BE49-F238E27FC236}">
                  <a16:creationId xmlns:a16="http://schemas.microsoft.com/office/drawing/2014/main" id="{3E5A9354-FD10-40CF-81BC-8891D1D774F7}"/>
                </a:ext>
              </a:extLst>
            </p:cNvPr>
            <p:cNvSpPr/>
            <p:nvPr/>
          </p:nvSpPr>
          <p:spPr>
            <a:xfrm>
              <a:off x="5301440" y="10430626"/>
              <a:ext cx="1787703" cy="447725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B77F2A61-18A3-4876-B1BB-170AF4D9F97D}"/>
                </a:ext>
              </a:extLst>
            </p:cNvPr>
            <p:cNvSpPr/>
            <p:nvPr/>
          </p:nvSpPr>
          <p:spPr>
            <a:xfrm>
              <a:off x="5301440" y="9794998"/>
              <a:ext cx="1787703" cy="4477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DRAM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0" name="矩形: 圆角 219">
              <a:extLst>
                <a:ext uri="{FF2B5EF4-FFF2-40B4-BE49-F238E27FC236}">
                  <a16:creationId xmlns:a16="http://schemas.microsoft.com/office/drawing/2014/main" id="{56F1821B-7125-4339-8017-B6BC30F618D2}"/>
                </a:ext>
              </a:extLst>
            </p:cNvPr>
            <p:cNvSpPr/>
            <p:nvPr/>
          </p:nvSpPr>
          <p:spPr>
            <a:xfrm>
              <a:off x="5301440" y="9185681"/>
              <a:ext cx="1787703" cy="447725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74" name="组合 2073">
            <a:extLst>
              <a:ext uri="{FF2B5EF4-FFF2-40B4-BE49-F238E27FC236}">
                <a16:creationId xmlns:a16="http://schemas.microsoft.com/office/drawing/2014/main" id="{B1C22A3C-0BEF-4837-ABDA-160AA770F5CC}"/>
              </a:ext>
            </a:extLst>
          </p:cNvPr>
          <p:cNvGrpSpPr/>
          <p:nvPr/>
        </p:nvGrpSpPr>
        <p:grpSpPr>
          <a:xfrm>
            <a:off x="6587790" y="3473230"/>
            <a:ext cx="4592474" cy="2618136"/>
            <a:chOff x="6930894" y="3473156"/>
            <a:chExt cx="4592474" cy="2618136"/>
          </a:xfrm>
        </p:grpSpPr>
        <p:pic>
          <p:nvPicPr>
            <p:cNvPr id="2073" name="图片 2072">
              <a:extLst>
                <a:ext uri="{FF2B5EF4-FFF2-40B4-BE49-F238E27FC236}">
                  <a16:creationId xmlns:a16="http://schemas.microsoft.com/office/drawing/2014/main" id="{5FF71165-10F3-440A-9F9D-1CD736097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930894" y="3473156"/>
              <a:ext cx="4592474" cy="2079179"/>
            </a:xfrm>
            <a:prstGeom prst="rect">
              <a:avLst/>
            </a:prstGeom>
          </p:spPr>
        </p:pic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8279C931-E04C-4A99-8A66-EDE601827A3E}"/>
                </a:ext>
              </a:extLst>
            </p:cNvPr>
            <p:cNvSpPr/>
            <p:nvPr/>
          </p:nvSpPr>
          <p:spPr>
            <a:xfrm>
              <a:off x="7850279" y="5721960"/>
              <a:ext cx="27537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Monolithic Architecture</a:t>
              </a:r>
            </a:p>
          </p:txBody>
        </p:sp>
      </p:grpSp>
      <p:grpSp>
        <p:nvGrpSpPr>
          <p:cNvPr id="2076" name="组合 2075">
            <a:extLst>
              <a:ext uri="{FF2B5EF4-FFF2-40B4-BE49-F238E27FC236}">
                <a16:creationId xmlns:a16="http://schemas.microsoft.com/office/drawing/2014/main" id="{860293D4-E1A4-498B-A44D-01B9904838A3}"/>
              </a:ext>
            </a:extLst>
          </p:cNvPr>
          <p:cNvGrpSpPr/>
          <p:nvPr/>
        </p:nvGrpSpPr>
        <p:grpSpPr>
          <a:xfrm>
            <a:off x="6562665" y="3009392"/>
            <a:ext cx="5144045" cy="3404489"/>
            <a:chOff x="6487617" y="3087322"/>
            <a:chExt cx="5144045" cy="3404489"/>
          </a:xfrm>
        </p:grpSpPr>
        <p:pic>
          <p:nvPicPr>
            <p:cNvPr id="2075" name="图片 2074">
              <a:extLst>
                <a:ext uri="{FF2B5EF4-FFF2-40B4-BE49-F238E27FC236}">
                  <a16:creationId xmlns:a16="http://schemas.microsoft.com/office/drawing/2014/main" id="{84841028-AEC7-476C-A0FB-BCD0E1B77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87617" y="3087322"/>
              <a:ext cx="3651001" cy="3327412"/>
            </a:xfrm>
            <a:prstGeom prst="rect">
              <a:avLst/>
            </a:prstGeom>
          </p:spPr>
        </p:pic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D3464C24-8E39-4192-93BC-5241ACF517B9}"/>
                </a:ext>
              </a:extLst>
            </p:cNvPr>
            <p:cNvSpPr/>
            <p:nvPr/>
          </p:nvSpPr>
          <p:spPr>
            <a:xfrm>
              <a:off x="10456628" y="3096505"/>
              <a:ext cx="1016624" cy="8617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Diskless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Compute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Nodes</a:t>
              </a:r>
              <a:endParaRPr lang="zh-CN" altLang="en-US" sz="1600" dirty="0"/>
            </a:p>
          </p:txBody>
        </p:sp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367C9BE2-398F-4CB5-8E64-A7EBE2B9F723}"/>
                </a:ext>
              </a:extLst>
            </p:cNvPr>
            <p:cNvSpPr/>
            <p:nvPr/>
          </p:nvSpPr>
          <p:spPr>
            <a:xfrm>
              <a:off x="10228714" y="5414593"/>
              <a:ext cx="1402948" cy="10772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Storage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Nodes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</a:p>
            <a:p>
              <a:pPr algn="ctr"/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Wimpy CPUs</a:t>
              </a:r>
              <a:endParaRPr lang="zh-CN" altLang="en-US" sz="1600" dirty="0"/>
            </a:p>
          </p:txBody>
        </p:sp>
        <p:sp>
          <p:nvSpPr>
            <p:cNvPr id="244" name="下箭头 14">
              <a:extLst>
                <a:ext uri="{FF2B5EF4-FFF2-40B4-BE49-F238E27FC236}">
                  <a16:creationId xmlns:a16="http://schemas.microsoft.com/office/drawing/2014/main" id="{DB885E66-2EF4-462A-8287-A1AA269DBA0D}"/>
                </a:ext>
              </a:extLst>
            </p:cNvPr>
            <p:cNvSpPr/>
            <p:nvPr/>
          </p:nvSpPr>
          <p:spPr>
            <a:xfrm rot="16200000">
              <a:off x="10798287" y="3852206"/>
              <a:ext cx="377687" cy="536278"/>
            </a:xfrm>
            <a:prstGeom prst="downArrow">
              <a:avLst/>
            </a:prstGeom>
            <a:solidFill>
              <a:srgbClr val="FFF2CC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5" name="下箭头 14">
              <a:extLst>
                <a:ext uri="{FF2B5EF4-FFF2-40B4-BE49-F238E27FC236}">
                  <a16:creationId xmlns:a16="http://schemas.microsoft.com/office/drawing/2014/main" id="{AA9A49EF-A2B4-4508-AF91-44F129730F1C}"/>
                </a:ext>
              </a:extLst>
            </p:cNvPr>
            <p:cNvSpPr/>
            <p:nvPr/>
          </p:nvSpPr>
          <p:spPr>
            <a:xfrm rot="16200000">
              <a:off x="10798902" y="5069845"/>
              <a:ext cx="377687" cy="536278"/>
            </a:xfrm>
            <a:prstGeom prst="downArrow">
              <a:avLst/>
            </a:prstGeom>
            <a:solidFill>
              <a:srgbClr val="EDEDED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717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Application Performance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9B5507-CF06-4088-9612-751FDA5CF5BE}"/>
              </a:ext>
            </a:extLst>
          </p:cNvPr>
          <p:cNvSpPr txBox="1"/>
          <p:nvPr/>
        </p:nvSpPr>
        <p:spPr>
          <a:xfrm>
            <a:off x="5638800" y="28702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7C5663-7E1A-435E-880A-916BC2E435E6}"/>
              </a:ext>
            </a:extLst>
          </p:cNvPr>
          <p:cNvSpPr/>
          <p:nvPr/>
        </p:nvSpPr>
        <p:spPr>
          <a:xfrm>
            <a:off x="7448892" y="5711980"/>
            <a:ext cx="294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Degraded State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49B8DE-BC23-49C0-896C-C26EE5C2782C}"/>
              </a:ext>
            </a:extLst>
          </p:cNvPr>
          <p:cNvSpPr/>
          <p:nvPr/>
        </p:nvSpPr>
        <p:spPr>
          <a:xfrm>
            <a:off x="1892300" y="5711980"/>
            <a:ext cx="294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Normal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7E8D22-2122-454B-909C-6AEA81E3CE17}"/>
                  </a:ext>
                </a:extLst>
              </p:cNvPr>
              <p:cNvSpPr txBox="1"/>
              <p:nvPr/>
            </p:nvSpPr>
            <p:spPr>
              <a:xfrm>
                <a:off x="118995" y="1816994"/>
                <a:ext cx="5837305" cy="797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dRAID outperforms SPDK by </a:t>
                </a:r>
                <a14:m>
                  <m:oMath xmlns:m="http://schemas.openxmlformats.org/officeDocument/2006/math">
                    <m:r>
                      <a:rPr kumimoji="1"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1.5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×−1.7×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write-heavy workloads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7E8D22-2122-454B-909C-6AEA81E3C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95" y="1816994"/>
                <a:ext cx="5837305" cy="797078"/>
              </a:xfrm>
              <a:prstGeom prst="rect">
                <a:avLst/>
              </a:prstGeom>
              <a:blipFill>
                <a:blip r:embed="rId3"/>
                <a:stretch>
                  <a:fillRect l="-870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BCF2BC-C914-4589-B7A0-CCD967798577}"/>
                  </a:ext>
                </a:extLst>
              </p:cNvPr>
              <p:cNvSpPr txBox="1"/>
              <p:nvPr/>
            </p:nvSpPr>
            <p:spPr>
              <a:xfrm>
                <a:off x="6235700" y="1816994"/>
                <a:ext cx="5837305" cy="797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dRAID outperforms SPDK by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~2.35×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 read-heavy workloads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BCF2BC-C914-4589-B7A0-CCD967798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700" y="1816994"/>
                <a:ext cx="5837305" cy="797078"/>
              </a:xfrm>
              <a:prstGeom prst="rect">
                <a:avLst/>
              </a:prstGeom>
              <a:blipFill>
                <a:blip r:embed="rId4"/>
                <a:stretch>
                  <a:fillRect l="-870" b="-14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5552D6D-F842-9C46-8F24-5AE8AACA8C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171" y="3008699"/>
            <a:ext cx="3158527" cy="2648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64C7C4-0693-FDDF-F0B4-8E2D4C19A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1145" y="3008699"/>
            <a:ext cx="3261710" cy="2648348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DB939D-36E9-49CE-81D3-04049532C444}"/>
              </a:ext>
            </a:extLst>
          </p:cNvPr>
          <p:cNvCxnSpPr>
            <a:cxnSpLocks/>
          </p:cNvCxnSpPr>
          <p:nvPr/>
        </p:nvCxnSpPr>
        <p:spPr>
          <a:xfrm>
            <a:off x="2482850" y="3889375"/>
            <a:ext cx="0" cy="46889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5B20E1-D82A-411D-A439-8A321C4B5C12}"/>
                  </a:ext>
                </a:extLst>
              </p:cNvPr>
              <p:cNvSpPr/>
              <p:nvPr/>
            </p:nvSpPr>
            <p:spPr>
              <a:xfrm>
                <a:off x="2274376" y="3632287"/>
                <a:ext cx="598993" cy="35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1.7×</m:t>
                      </m:r>
                    </m:oMath>
                  </m:oMathPara>
                </a14:m>
                <a:endParaRPr kumimoji="1"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15B20E1-D82A-411D-A439-8A321C4B5C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376" y="3632287"/>
                <a:ext cx="598993" cy="3508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5C9F3D-2F20-4046-A433-9232E96F232B}"/>
              </a:ext>
            </a:extLst>
          </p:cNvPr>
          <p:cNvCxnSpPr>
            <a:cxnSpLocks/>
          </p:cNvCxnSpPr>
          <p:nvPr/>
        </p:nvCxnSpPr>
        <p:spPr>
          <a:xfrm>
            <a:off x="9020810" y="3352800"/>
            <a:ext cx="0" cy="9617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3AC3793-7EAB-485F-91F1-D38D74DBBBB8}"/>
                  </a:ext>
                </a:extLst>
              </p:cNvPr>
              <p:cNvSpPr/>
              <p:nvPr/>
            </p:nvSpPr>
            <p:spPr>
              <a:xfrm>
                <a:off x="9020810" y="3060058"/>
                <a:ext cx="699448" cy="350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2.35×</m:t>
                      </m:r>
                    </m:oMath>
                  </m:oMathPara>
                </a14:m>
                <a:endParaRPr kumimoji="1" lang="en-US" altLang="zh-CN" sz="1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3AC3793-7EAB-485F-91F1-D38D74DBB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810" y="3060058"/>
                <a:ext cx="699448" cy="3508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1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Experiments in Our Paper</a:t>
            </a:r>
            <a:endParaRPr kumimoji="1"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4738DF-29BA-4149-BA20-63F0AD2B12D6}"/>
              </a:ext>
            </a:extLst>
          </p:cNvPr>
          <p:cNvSpPr txBox="1"/>
          <p:nvPr/>
        </p:nvSpPr>
        <p:spPr>
          <a:xfrm>
            <a:off x="1746250" y="2012950"/>
            <a:ext cx="8699500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Results of RAID-6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Performance on different parameters/configurations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Chunk size, I/O size, read/write ratio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Normal state vs. degraded state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Impact of bandwidth-aware reconstruction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B5594BF1-EDBA-D2CE-4CAC-FE7BBC96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2997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58B4E4-7D08-E4E1-5B40-033D709ABE47}"/>
                  </a:ext>
                </a:extLst>
              </p:cNvPr>
              <p:cNvSpPr txBox="1"/>
              <p:nvPr/>
            </p:nvSpPr>
            <p:spPr>
              <a:xfrm>
                <a:off x="655155" y="1586772"/>
                <a:ext cx="11176627" cy="251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dRAID: a disaggregated software-based RAID system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Peer-to-peer disaggregated data access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network usage</a:t>
                </a:r>
                <a:r>
                  <a:rPr kumimoji="1" lang="zh-CN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reduction</a:t>
                </a:r>
                <a:endParaRPr kumimoji="1" lang="en-US" altLang="zh-CN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Non-blocking multi-stage write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kumimoji="1"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pipelined I/O processing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and</a:t>
                </a:r>
                <a:r>
                  <a:rPr kumimoji="1" lang="en-US" altLang="zh-CN" sz="20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bandwidth-aware reconstruction 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enhanced parallelism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dRAID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:r>
                  <a:rPr kumimoji="1" lang="en-US" altLang="zh-CN" sz="24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scalable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provides up to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kumimoji="1" lang="en-US" altLang="zh-CN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overall bandwidth improvement</a:t>
                </a:r>
                <a:endParaRPr kumimoji="1" lang="zh-CN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58B4E4-7D08-E4E1-5B40-033D709AB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55" y="1586772"/>
                <a:ext cx="11176627" cy="2516843"/>
              </a:xfrm>
              <a:prstGeom prst="rect">
                <a:avLst/>
              </a:prstGeom>
              <a:blipFill>
                <a:blip r:embed="rId3"/>
                <a:stretch>
                  <a:fillRect l="-681" b="-450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38A98D-C3E0-C328-98E4-FC9900CF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289" y="4553138"/>
            <a:ext cx="580218" cy="5802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8DEA386-AC35-4C3A-C4DE-AA17B5898451}"/>
              </a:ext>
            </a:extLst>
          </p:cNvPr>
          <p:cNvSpPr/>
          <p:nvPr/>
        </p:nvSpPr>
        <p:spPr>
          <a:xfrm>
            <a:off x="8627937" y="4605499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Candara" charset="0"/>
                <a:ea typeface="Candara" charset="0"/>
                <a:cs typeface="Candara" charset="0"/>
              </a:rPr>
              <a:t>shujunyi@pku.edu.cn</a:t>
            </a:r>
            <a:endParaRPr lang="zh-CN" altLang="en-US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5664CA-50AD-313C-9222-708A16DDB4BA}"/>
              </a:ext>
            </a:extLst>
          </p:cNvPr>
          <p:cNvSpPr txBox="1"/>
          <p:nvPr/>
        </p:nvSpPr>
        <p:spPr>
          <a:xfrm>
            <a:off x="344912" y="4605499"/>
            <a:ext cx="702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Open-sourced at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https://github.com/pkusys/dRAID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2F797B-BF5C-AA74-A6EB-464B27435171}"/>
              </a:ext>
            </a:extLst>
          </p:cNvPr>
          <p:cNvSpPr/>
          <p:nvPr/>
        </p:nvSpPr>
        <p:spPr>
          <a:xfrm>
            <a:off x="8627937" y="5282772"/>
            <a:ext cx="272222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accent3"/>
                </a:solidFill>
                <a:latin typeface="Candara" charset="0"/>
                <a:ea typeface="Candara" charset="0"/>
                <a:cs typeface="Candara" charset="0"/>
              </a:rPr>
              <a:t>Thanks!</a:t>
            </a:r>
            <a:endParaRPr lang="zh-CN" altLang="en-US" sz="6000" dirty="0">
              <a:solidFill>
                <a:schemeClr val="accent3"/>
              </a:solidFill>
            </a:endParaRP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9D755489-ABC2-DCDE-CB6F-9CF10CF6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22</a:t>
            </a:fld>
            <a:endParaRPr kumimoji="1" lang="zh-CN" alt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2D99AD57-B11B-41A6-BB6F-5288DE5FDC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815464" y="5229442"/>
            <a:ext cx="3531873" cy="12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Parity-based RAID</a:t>
            </a:r>
            <a:endParaRPr kumimoji="1"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333B5F-BEB2-8D2E-6CFF-81FF6BAC7436}"/>
              </a:ext>
            </a:extLst>
          </p:cNvPr>
          <p:cNvSpPr txBox="1"/>
          <p:nvPr/>
        </p:nvSpPr>
        <p:spPr>
          <a:xfrm>
            <a:off x="422925" y="1705067"/>
            <a:ext cx="55932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 classic solution for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 virtual block device with high BW/capacity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While achieving high reliability (MTTF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 )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22E2E5F-1D64-4B7F-8ABB-8417DB6CE1AA}"/>
              </a:ext>
            </a:extLst>
          </p:cNvPr>
          <p:cNvSpPr txBox="1"/>
          <p:nvPr/>
        </p:nvSpPr>
        <p:spPr>
          <a:xfrm>
            <a:off x="6342090" y="1703250"/>
            <a:ext cx="57700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Can lead to severe I/O amplification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Partial stripe write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 reconstruction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E894342-7108-4218-A59B-CF2986AFDC5A}"/>
              </a:ext>
            </a:extLst>
          </p:cNvPr>
          <p:cNvGrpSpPr/>
          <p:nvPr/>
        </p:nvGrpSpPr>
        <p:grpSpPr>
          <a:xfrm>
            <a:off x="-2912" y="7833090"/>
            <a:ext cx="7246385" cy="2749138"/>
            <a:chOff x="-2912" y="7833090"/>
            <a:chExt cx="7246385" cy="2749138"/>
          </a:xfrm>
        </p:grpSpPr>
        <p:sp>
          <p:nvSpPr>
            <p:cNvPr id="273" name="Can 20">
              <a:extLst>
                <a:ext uri="{FF2B5EF4-FFF2-40B4-BE49-F238E27FC236}">
                  <a16:creationId xmlns:a16="http://schemas.microsoft.com/office/drawing/2014/main" id="{7F2558E9-FF27-42AE-BB0C-16689D1A08E5}"/>
                </a:ext>
              </a:extLst>
            </p:cNvPr>
            <p:cNvSpPr/>
            <p:nvPr/>
          </p:nvSpPr>
          <p:spPr>
            <a:xfrm>
              <a:off x="1587648" y="9292963"/>
              <a:ext cx="892885" cy="1289265"/>
            </a:xfrm>
            <a:prstGeom prst="can">
              <a:avLst>
                <a:gd name="adj" fmla="val 3426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4" name="Can 6">
              <a:extLst>
                <a:ext uri="{FF2B5EF4-FFF2-40B4-BE49-F238E27FC236}">
                  <a16:creationId xmlns:a16="http://schemas.microsoft.com/office/drawing/2014/main" id="{858A98E8-DA41-44EE-B864-492F38994BA5}"/>
                </a:ext>
              </a:extLst>
            </p:cNvPr>
            <p:cNvSpPr/>
            <p:nvPr/>
          </p:nvSpPr>
          <p:spPr>
            <a:xfrm>
              <a:off x="3175295" y="9292963"/>
              <a:ext cx="892885" cy="1289265"/>
            </a:xfrm>
            <a:prstGeom prst="can">
              <a:avLst>
                <a:gd name="adj" fmla="val 3294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5" name="Can 20">
              <a:extLst>
                <a:ext uri="{FF2B5EF4-FFF2-40B4-BE49-F238E27FC236}">
                  <a16:creationId xmlns:a16="http://schemas.microsoft.com/office/drawing/2014/main" id="{B110A713-2186-4F6E-97EC-875D8D850C4B}"/>
                </a:ext>
              </a:extLst>
            </p:cNvPr>
            <p:cNvSpPr/>
            <p:nvPr/>
          </p:nvSpPr>
          <p:spPr>
            <a:xfrm>
              <a:off x="4762941" y="9292963"/>
              <a:ext cx="892885" cy="1289265"/>
            </a:xfrm>
            <a:prstGeom prst="can">
              <a:avLst>
                <a:gd name="adj" fmla="val 3196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6" name="Can 20">
              <a:extLst>
                <a:ext uri="{FF2B5EF4-FFF2-40B4-BE49-F238E27FC236}">
                  <a16:creationId xmlns:a16="http://schemas.microsoft.com/office/drawing/2014/main" id="{FEC7BCE7-AFF7-4A58-8F33-10E28054B236}"/>
                </a:ext>
              </a:extLst>
            </p:cNvPr>
            <p:cNvSpPr/>
            <p:nvPr/>
          </p:nvSpPr>
          <p:spPr>
            <a:xfrm>
              <a:off x="6350586" y="9292963"/>
              <a:ext cx="892885" cy="1289265"/>
            </a:xfrm>
            <a:prstGeom prst="can">
              <a:avLst>
                <a:gd name="adj" fmla="val 3196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2" name="Can 7">
              <a:extLst>
                <a:ext uri="{FF2B5EF4-FFF2-40B4-BE49-F238E27FC236}">
                  <a16:creationId xmlns:a16="http://schemas.microsoft.com/office/drawing/2014/main" id="{187196B6-C77C-4F79-B4D6-7078E723274E}"/>
                </a:ext>
              </a:extLst>
            </p:cNvPr>
            <p:cNvSpPr/>
            <p:nvPr/>
          </p:nvSpPr>
          <p:spPr>
            <a:xfrm>
              <a:off x="6350588" y="9031624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3" name="TextBox 45">
              <a:extLst>
                <a:ext uri="{FF2B5EF4-FFF2-40B4-BE49-F238E27FC236}">
                  <a16:creationId xmlns:a16="http://schemas.microsoft.com/office/drawing/2014/main" id="{B4E4D4BD-E26E-4F98-ABA4-D08561B576F0}"/>
                </a:ext>
              </a:extLst>
            </p:cNvPr>
            <p:cNvSpPr txBox="1"/>
            <p:nvPr/>
          </p:nvSpPr>
          <p:spPr>
            <a:xfrm>
              <a:off x="6617440" y="930187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E4</a:t>
              </a:r>
              <a:endParaRPr lang="en-C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0" name="Can 7">
              <a:extLst>
                <a:ext uri="{FF2B5EF4-FFF2-40B4-BE49-F238E27FC236}">
                  <a16:creationId xmlns:a16="http://schemas.microsoft.com/office/drawing/2014/main" id="{6241BB21-580C-42DF-A7CF-D15FB3A71265}"/>
                </a:ext>
              </a:extLst>
            </p:cNvPr>
            <p:cNvSpPr/>
            <p:nvPr/>
          </p:nvSpPr>
          <p:spPr>
            <a:xfrm>
              <a:off x="4770669" y="9031626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31" name="TextBox 45">
              <a:extLst>
                <a:ext uri="{FF2B5EF4-FFF2-40B4-BE49-F238E27FC236}">
                  <a16:creationId xmlns:a16="http://schemas.microsoft.com/office/drawing/2014/main" id="{5C074216-2B86-4B4F-B68E-0F5D13D9B411}"/>
                </a:ext>
              </a:extLst>
            </p:cNvPr>
            <p:cNvSpPr txBox="1"/>
            <p:nvPr/>
          </p:nvSpPr>
          <p:spPr>
            <a:xfrm>
              <a:off x="4996425" y="930187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E3</a:t>
              </a:r>
              <a:endParaRPr lang="en-C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8" name="Can 7">
              <a:extLst>
                <a:ext uri="{FF2B5EF4-FFF2-40B4-BE49-F238E27FC236}">
                  <a16:creationId xmlns:a16="http://schemas.microsoft.com/office/drawing/2014/main" id="{2B253D42-359F-4B9A-8179-E5BD2F13616D}"/>
                </a:ext>
              </a:extLst>
            </p:cNvPr>
            <p:cNvSpPr/>
            <p:nvPr/>
          </p:nvSpPr>
          <p:spPr>
            <a:xfrm>
              <a:off x="3175297" y="9032112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9" name="TextBox 45">
              <a:extLst>
                <a:ext uri="{FF2B5EF4-FFF2-40B4-BE49-F238E27FC236}">
                  <a16:creationId xmlns:a16="http://schemas.microsoft.com/office/drawing/2014/main" id="{D3947E4A-3043-4BC1-BE76-CAA6FCAF7ED6}"/>
                </a:ext>
              </a:extLst>
            </p:cNvPr>
            <p:cNvSpPr txBox="1"/>
            <p:nvPr/>
          </p:nvSpPr>
          <p:spPr>
            <a:xfrm>
              <a:off x="3401053" y="9302363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E2</a:t>
              </a:r>
              <a:endParaRPr lang="en-C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26" name="Can 7">
              <a:extLst>
                <a:ext uri="{FF2B5EF4-FFF2-40B4-BE49-F238E27FC236}">
                  <a16:creationId xmlns:a16="http://schemas.microsoft.com/office/drawing/2014/main" id="{0666458A-0D22-41CA-9384-A0CF107034C6}"/>
                </a:ext>
              </a:extLst>
            </p:cNvPr>
            <p:cNvSpPr/>
            <p:nvPr/>
          </p:nvSpPr>
          <p:spPr>
            <a:xfrm>
              <a:off x="1595372" y="9023179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7" name="TextBox 45">
              <a:extLst>
                <a:ext uri="{FF2B5EF4-FFF2-40B4-BE49-F238E27FC236}">
                  <a16:creationId xmlns:a16="http://schemas.microsoft.com/office/drawing/2014/main" id="{00DAF3DF-DE21-46EA-AFDC-ACF3A006123D}"/>
                </a:ext>
              </a:extLst>
            </p:cNvPr>
            <p:cNvSpPr txBox="1"/>
            <p:nvPr/>
          </p:nvSpPr>
          <p:spPr>
            <a:xfrm>
              <a:off x="1821128" y="929343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E1</a:t>
              </a:r>
              <a:endParaRPr lang="en-C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2" name="Can 6">
              <a:extLst>
                <a:ext uri="{FF2B5EF4-FFF2-40B4-BE49-F238E27FC236}">
                  <a16:creationId xmlns:a16="http://schemas.microsoft.com/office/drawing/2014/main" id="{B4F268CB-A43F-4279-9631-AA9E3BBEBFDC}"/>
                </a:ext>
              </a:extLst>
            </p:cNvPr>
            <p:cNvSpPr/>
            <p:nvPr/>
          </p:nvSpPr>
          <p:spPr>
            <a:xfrm>
              <a:off x="0" y="9339166"/>
              <a:ext cx="892885" cy="1243061"/>
            </a:xfrm>
            <a:prstGeom prst="can">
              <a:avLst>
                <a:gd name="adj" fmla="val 3409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4" name="Can 7">
              <a:extLst>
                <a:ext uri="{FF2B5EF4-FFF2-40B4-BE49-F238E27FC236}">
                  <a16:creationId xmlns:a16="http://schemas.microsoft.com/office/drawing/2014/main" id="{C10663F1-5904-4BDC-A41D-3EF9AC212AB1}"/>
                </a:ext>
              </a:extLst>
            </p:cNvPr>
            <p:cNvSpPr/>
            <p:nvPr/>
          </p:nvSpPr>
          <p:spPr>
            <a:xfrm>
              <a:off x="-2912" y="9042574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996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5" name="TextBox 45">
              <a:extLst>
                <a:ext uri="{FF2B5EF4-FFF2-40B4-BE49-F238E27FC236}">
                  <a16:creationId xmlns:a16="http://schemas.microsoft.com/office/drawing/2014/main" id="{76F08598-5CFB-4104-8EB8-685BE12E97CC}"/>
                </a:ext>
              </a:extLst>
            </p:cNvPr>
            <p:cNvSpPr txBox="1"/>
            <p:nvPr/>
          </p:nvSpPr>
          <p:spPr>
            <a:xfrm>
              <a:off x="222844" y="93128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E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</a:t>
              </a:r>
              <a:endParaRPr lang="en-CN" altLang="zh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7" name="Can 7">
              <a:extLst>
                <a:ext uri="{FF2B5EF4-FFF2-40B4-BE49-F238E27FC236}">
                  <a16:creationId xmlns:a16="http://schemas.microsoft.com/office/drawing/2014/main" id="{1206F466-8DD9-4E45-9E83-B33A0AB444BE}"/>
                </a:ext>
              </a:extLst>
            </p:cNvPr>
            <p:cNvSpPr/>
            <p:nvPr/>
          </p:nvSpPr>
          <p:spPr>
            <a:xfrm>
              <a:off x="2" y="8736737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8" name="Can 11">
              <a:extLst>
                <a:ext uri="{FF2B5EF4-FFF2-40B4-BE49-F238E27FC236}">
                  <a16:creationId xmlns:a16="http://schemas.microsoft.com/office/drawing/2014/main" id="{7988AC89-5BC3-410C-97C0-5257B43E0F6E}"/>
                </a:ext>
              </a:extLst>
            </p:cNvPr>
            <p:cNvSpPr/>
            <p:nvPr/>
          </p:nvSpPr>
          <p:spPr>
            <a:xfrm>
              <a:off x="2" y="8435522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79" name="Can 12">
              <a:extLst>
                <a:ext uri="{FF2B5EF4-FFF2-40B4-BE49-F238E27FC236}">
                  <a16:creationId xmlns:a16="http://schemas.microsoft.com/office/drawing/2014/main" id="{30A0E74B-21FD-4CC3-AC54-BE2DFA66B65A}"/>
                </a:ext>
              </a:extLst>
            </p:cNvPr>
            <p:cNvSpPr/>
            <p:nvPr/>
          </p:nvSpPr>
          <p:spPr>
            <a:xfrm>
              <a:off x="2" y="8134307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0" name="Can 14">
              <a:extLst>
                <a:ext uri="{FF2B5EF4-FFF2-40B4-BE49-F238E27FC236}">
                  <a16:creationId xmlns:a16="http://schemas.microsoft.com/office/drawing/2014/main" id="{3F061268-8600-48AF-B0C6-2DFBCAD0FD15}"/>
                </a:ext>
              </a:extLst>
            </p:cNvPr>
            <p:cNvSpPr/>
            <p:nvPr/>
          </p:nvSpPr>
          <p:spPr>
            <a:xfrm>
              <a:off x="1" y="7833091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1" name="Can 21">
              <a:extLst>
                <a:ext uri="{FF2B5EF4-FFF2-40B4-BE49-F238E27FC236}">
                  <a16:creationId xmlns:a16="http://schemas.microsoft.com/office/drawing/2014/main" id="{37C4593D-6244-4A04-82A5-03ECC05CEE48}"/>
                </a:ext>
              </a:extLst>
            </p:cNvPr>
            <p:cNvSpPr/>
            <p:nvPr/>
          </p:nvSpPr>
          <p:spPr>
            <a:xfrm>
              <a:off x="1587650" y="8726160"/>
              <a:ext cx="892280" cy="602428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2" name="Can 23">
              <a:extLst>
                <a:ext uri="{FF2B5EF4-FFF2-40B4-BE49-F238E27FC236}">
                  <a16:creationId xmlns:a16="http://schemas.microsoft.com/office/drawing/2014/main" id="{0E67E3F7-35AE-4263-8716-9FBFAFA54867}"/>
                </a:ext>
              </a:extLst>
            </p:cNvPr>
            <p:cNvSpPr/>
            <p:nvPr/>
          </p:nvSpPr>
          <p:spPr>
            <a:xfrm>
              <a:off x="1587650" y="8435525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3" name="Can 25">
              <a:extLst>
                <a:ext uri="{FF2B5EF4-FFF2-40B4-BE49-F238E27FC236}">
                  <a16:creationId xmlns:a16="http://schemas.microsoft.com/office/drawing/2014/main" id="{95304DA0-CAA7-47B1-92EF-6E0BE0187463}"/>
                </a:ext>
              </a:extLst>
            </p:cNvPr>
            <p:cNvSpPr/>
            <p:nvPr/>
          </p:nvSpPr>
          <p:spPr>
            <a:xfrm>
              <a:off x="1587650" y="8134310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4" name="Can 26">
              <a:extLst>
                <a:ext uri="{FF2B5EF4-FFF2-40B4-BE49-F238E27FC236}">
                  <a16:creationId xmlns:a16="http://schemas.microsoft.com/office/drawing/2014/main" id="{395C58DF-7196-44F8-A6CA-08EE9E704A5D}"/>
                </a:ext>
              </a:extLst>
            </p:cNvPr>
            <p:cNvSpPr/>
            <p:nvPr/>
          </p:nvSpPr>
          <p:spPr>
            <a:xfrm>
              <a:off x="1587649" y="7833094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85" name="TextBox 27">
              <a:extLst>
                <a:ext uri="{FF2B5EF4-FFF2-40B4-BE49-F238E27FC236}">
                  <a16:creationId xmlns:a16="http://schemas.microsoft.com/office/drawing/2014/main" id="{F40C2C91-1B21-40CF-91BC-73990215F3F9}"/>
                </a:ext>
              </a:extLst>
            </p:cNvPr>
            <p:cNvSpPr txBox="1"/>
            <p:nvPr/>
          </p:nvSpPr>
          <p:spPr>
            <a:xfrm>
              <a:off x="225758" y="810024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A1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6" name="TextBox 37">
              <a:extLst>
                <a:ext uri="{FF2B5EF4-FFF2-40B4-BE49-F238E27FC236}">
                  <a16:creationId xmlns:a16="http://schemas.microsoft.com/office/drawing/2014/main" id="{EAB0A4DA-0CAC-43F4-8180-E2D234A19CE4}"/>
                </a:ext>
              </a:extLst>
            </p:cNvPr>
            <p:cNvSpPr txBox="1"/>
            <p:nvPr/>
          </p:nvSpPr>
          <p:spPr>
            <a:xfrm>
              <a:off x="225758" y="841085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B1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7" name="TextBox 44">
              <a:extLst>
                <a:ext uri="{FF2B5EF4-FFF2-40B4-BE49-F238E27FC236}">
                  <a16:creationId xmlns:a16="http://schemas.microsoft.com/office/drawing/2014/main" id="{E21A77E7-7E3F-46BD-9D17-E45B556772F0}"/>
                </a:ext>
              </a:extLst>
            </p:cNvPr>
            <p:cNvSpPr txBox="1"/>
            <p:nvPr/>
          </p:nvSpPr>
          <p:spPr>
            <a:xfrm>
              <a:off x="217431" y="87120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C1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88" name="TextBox 45">
              <a:extLst>
                <a:ext uri="{FF2B5EF4-FFF2-40B4-BE49-F238E27FC236}">
                  <a16:creationId xmlns:a16="http://schemas.microsoft.com/office/drawing/2014/main" id="{B9C5FB2D-E66F-483D-AD91-FE478A6C6A70}"/>
                </a:ext>
              </a:extLst>
            </p:cNvPr>
            <p:cNvSpPr txBox="1"/>
            <p:nvPr/>
          </p:nvSpPr>
          <p:spPr>
            <a:xfrm>
              <a:off x="225758" y="90069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D1</a:t>
              </a:r>
              <a:endParaRPr lang="en-C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89" name="Elbow Connector 51">
              <a:extLst>
                <a:ext uri="{FF2B5EF4-FFF2-40B4-BE49-F238E27FC236}">
                  <a16:creationId xmlns:a16="http://schemas.microsoft.com/office/drawing/2014/main" id="{AE980B0B-66F4-4194-AAA6-1FF04DF2360B}"/>
                </a:ext>
              </a:extLst>
            </p:cNvPr>
            <p:cNvCxnSpPr>
              <a:stCxn id="280" idx="1"/>
              <a:endCxn id="284" idx="1"/>
            </p:cNvCxnSpPr>
            <p:nvPr/>
          </p:nvCxnSpPr>
          <p:spPr>
            <a:xfrm rot="16200000" flipH="1">
              <a:off x="1240266" y="7039268"/>
              <a:ext cx="3" cy="1587648"/>
            </a:xfrm>
            <a:prstGeom prst="bentConnector3">
              <a:avLst>
                <a:gd name="adj1" fmla="val -76200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TextBox 62">
              <a:extLst>
                <a:ext uri="{FF2B5EF4-FFF2-40B4-BE49-F238E27FC236}">
                  <a16:creationId xmlns:a16="http://schemas.microsoft.com/office/drawing/2014/main" id="{96572479-A613-47DC-B941-3D697D0B9600}"/>
                </a:ext>
              </a:extLst>
            </p:cNvPr>
            <p:cNvSpPr txBox="1"/>
            <p:nvPr/>
          </p:nvSpPr>
          <p:spPr>
            <a:xfrm>
              <a:off x="1831007" y="810024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A2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1" name="TextBox 63">
              <a:extLst>
                <a:ext uri="{FF2B5EF4-FFF2-40B4-BE49-F238E27FC236}">
                  <a16:creationId xmlns:a16="http://schemas.microsoft.com/office/drawing/2014/main" id="{CD34C9FD-3C5E-4F22-8BBE-DD98D527176B}"/>
                </a:ext>
              </a:extLst>
            </p:cNvPr>
            <p:cNvSpPr txBox="1"/>
            <p:nvPr/>
          </p:nvSpPr>
          <p:spPr>
            <a:xfrm>
              <a:off x="1831007" y="841085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B2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2" name="TextBox 64">
              <a:extLst>
                <a:ext uri="{FF2B5EF4-FFF2-40B4-BE49-F238E27FC236}">
                  <a16:creationId xmlns:a16="http://schemas.microsoft.com/office/drawing/2014/main" id="{D2D578E0-C64D-4773-A486-A097E01AC2E7}"/>
                </a:ext>
              </a:extLst>
            </p:cNvPr>
            <p:cNvSpPr txBox="1"/>
            <p:nvPr/>
          </p:nvSpPr>
          <p:spPr>
            <a:xfrm>
              <a:off x="1822680" y="8712072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C2</a:t>
              </a:r>
              <a:endParaRPr lang="en-CN" altLang="zh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3" name="TextBox 65">
              <a:extLst>
                <a:ext uri="{FF2B5EF4-FFF2-40B4-BE49-F238E27FC236}">
                  <a16:creationId xmlns:a16="http://schemas.microsoft.com/office/drawing/2014/main" id="{63BF14FE-0DDB-468E-88D7-3790EC75972F}"/>
                </a:ext>
              </a:extLst>
            </p:cNvPr>
            <p:cNvSpPr txBox="1"/>
            <p:nvPr/>
          </p:nvSpPr>
          <p:spPr>
            <a:xfrm>
              <a:off x="1831007" y="899174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</a:t>
              </a:r>
              <a:endParaRPr lang="en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94" name="Can 7">
              <a:extLst>
                <a:ext uri="{FF2B5EF4-FFF2-40B4-BE49-F238E27FC236}">
                  <a16:creationId xmlns:a16="http://schemas.microsoft.com/office/drawing/2014/main" id="{3AE486BE-4F28-427F-83F1-AC3A1B5C901E}"/>
                </a:ext>
              </a:extLst>
            </p:cNvPr>
            <p:cNvSpPr/>
            <p:nvPr/>
          </p:nvSpPr>
          <p:spPr>
            <a:xfrm>
              <a:off x="3175297" y="8736736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5" name="Can 11">
              <a:extLst>
                <a:ext uri="{FF2B5EF4-FFF2-40B4-BE49-F238E27FC236}">
                  <a16:creationId xmlns:a16="http://schemas.microsoft.com/office/drawing/2014/main" id="{1567DAD8-CAB8-480F-94BC-F11C2E8D2CF4}"/>
                </a:ext>
              </a:extLst>
            </p:cNvPr>
            <p:cNvSpPr/>
            <p:nvPr/>
          </p:nvSpPr>
          <p:spPr>
            <a:xfrm>
              <a:off x="3175297" y="8435521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6" name="Can 12">
              <a:extLst>
                <a:ext uri="{FF2B5EF4-FFF2-40B4-BE49-F238E27FC236}">
                  <a16:creationId xmlns:a16="http://schemas.microsoft.com/office/drawing/2014/main" id="{05F0F43E-D878-4783-8A8A-54E284C323AC}"/>
                </a:ext>
              </a:extLst>
            </p:cNvPr>
            <p:cNvSpPr/>
            <p:nvPr/>
          </p:nvSpPr>
          <p:spPr>
            <a:xfrm>
              <a:off x="3175297" y="8134306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7" name="Can 14">
              <a:extLst>
                <a:ext uri="{FF2B5EF4-FFF2-40B4-BE49-F238E27FC236}">
                  <a16:creationId xmlns:a16="http://schemas.microsoft.com/office/drawing/2014/main" id="{B1E1F923-CA17-4912-9BAC-375F126A6913}"/>
                </a:ext>
              </a:extLst>
            </p:cNvPr>
            <p:cNvSpPr/>
            <p:nvPr/>
          </p:nvSpPr>
          <p:spPr>
            <a:xfrm>
              <a:off x="3175296" y="7833090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8" name="Can 21">
              <a:extLst>
                <a:ext uri="{FF2B5EF4-FFF2-40B4-BE49-F238E27FC236}">
                  <a16:creationId xmlns:a16="http://schemas.microsoft.com/office/drawing/2014/main" id="{9027CB6D-7FF2-420E-B25F-3662CE83D3BB}"/>
                </a:ext>
              </a:extLst>
            </p:cNvPr>
            <p:cNvSpPr/>
            <p:nvPr/>
          </p:nvSpPr>
          <p:spPr>
            <a:xfrm>
              <a:off x="4762943" y="8736738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99" name="Can 23">
              <a:extLst>
                <a:ext uri="{FF2B5EF4-FFF2-40B4-BE49-F238E27FC236}">
                  <a16:creationId xmlns:a16="http://schemas.microsoft.com/office/drawing/2014/main" id="{E65D81F4-CF81-4A66-8FA0-B603F015F899}"/>
                </a:ext>
              </a:extLst>
            </p:cNvPr>
            <p:cNvSpPr/>
            <p:nvPr/>
          </p:nvSpPr>
          <p:spPr>
            <a:xfrm>
              <a:off x="4762943" y="8435523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0" name="Can 25">
              <a:extLst>
                <a:ext uri="{FF2B5EF4-FFF2-40B4-BE49-F238E27FC236}">
                  <a16:creationId xmlns:a16="http://schemas.microsoft.com/office/drawing/2014/main" id="{662FAA5F-8B49-4ECD-A960-01196E12C29B}"/>
                </a:ext>
              </a:extLst>
            </p:cNvPr>
            <p:cNvSpPr/>
            <p:nvPr/>
          </p:nvSpPr>
          <p:spPr>
            <a:xfrm>
              <a:off x="4762943" y="8134308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1" name="Can 26">
              <a:extLst>
                <a:ext uri="{FF2B5EF4-FFF2-40B4-BE49-F238E27FC236}">
                  <a16:creationId xmlns:a16="http://schemas.microsoft.com/office/drawing/2014/main" id="{1DB0D4D0-0E30-4AE0-8915-FF9022B7E5DE}"/>
                </a:ext>
              </a:extLst>
            </p:cNvPr>
            <p:cNvSpPr/>
            <p:nvPr/>
          </p:nvSpPr>
          <p:spPr>
            <a:xfrm>
              <a:off x="4762942" y="7833092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2" name="TextBox 27">
              <a:extLst>
                <a:ext uri="{FF2B5EF4-FFF2-40B4-BE49-F238E27FC236}">
                  <a16:creationId xmlns:a16="http://schemas.microsoft.com/office/drawing/2014/main" id="{5DD86449-B76B-4E71-877D-B9240C310DF1}"/>
                </a:ext>
              </a:extLst>
            </p:cNvPr>
            <p:cNvSpPr txBox="1"/>
            <p:nvPr/>
          </p:nvSpPr>
          <p:spPr>
            <a:xfrm>
              <a:off x="3401053" y="810024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A3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3" name="TextBox 37">
              <a:extLst>
                <a:ext uri="{FF2B5EF4-FFF2-40B4-BE49-F238E27FC236}">
                  <a16:creationId xmlns:a16="http://schemas.microsoft.com/office/drawing/2014/main" id="{0455F9FF-E656-4309-BF43-27F6A10AB879}"/>
                </a:ext>
              </a:extLst>
            </p:cNvPr>
            <p:cNvSpPr txBox="1"/>
            <p:nvPr/>
          </p:nvSpPr>
          <p:spPr>
            <a:xfrm>
              <a:off x="3401053" y="8403236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B3</a:t>
              </a:r>
              <a:endParaRPr lang="en-CN" altLang="zh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4" name="TextBox 44">
              <a:extLst>
                <a:ext uri="{FF2B5EF4-FFF2-40B4-BE49-F238E27FC236}">
                  <a16:creationId xmlns:a16="http://schemas.microsoft.com/office/drawing/2014/main" id="{99285D2E-E7E3-414A-8B8C-5ECDAD785F50}"/>
                </a:ext>
              </a:extLst>
            </p:cNvPr>
            <p:cNvSpPr txBox="1"/>
            <p:nvPr/>
          </p:nvSpPr>
          <p:spPr>
            <a:xfrm>
              <a:off x="3392726" y="8696831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</a:t>
              </a:r>
              <a:endParaRPr lang="en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5" name="TextBox 45">
              <a:extLst>
                <a:ext uri="{FF2B5EF4-FFF2-40B4-BE49-F238E27FC236}">
                  <a16:creationId xmlns:a16="http://schemas.microsoft.com/office/drawing/2014/main" id="{1CA6E512-8439-4F08-B21E-F2A5F20E7451}"/>
                </a:ext>
              </a:extLst>
            </p:cNvPr>
            <p:cNvSpPr txBox="1"/>
            <p:nvPr/>
          </p:nvSpPr>
          <p:spPr>
            <a:xfrm>
              <a:off x="3401053" y="900698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D2</a:t>
              </a:r>
              <a:endParaRPr lang="en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6" name="TextBox 62">
              <a:extLst>
                <a:ext uri="{FF2B5EF4-FFF2-40B4-BE49-F238E27FC236}">
                  <a16:creationId xmlns:a16="http://schemas.microsoft.com/office/drawing/2014/main" id="{BDF428CC-729B-4FC7-8837-EAC26C14DCAB}"/>
                </a:ext>
              </a:extLst>
            </p:cNvPr>
            <p:cNvSpPr txBox="1"/>
            <p:nvPr/>
          </p:nvSpPr>
          <p:spPr>
            <a:xfrm>
              <a:off x="5024908" y="8091451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A4</a:t>
              </a:r>
              <a:endParaRPr lang="en-C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7" name="连接符: 肘形 306">
              <a:extLst>
                <a:ext uri="{FF2B5EF4-FFF2-40B4-BE49-F238E27FC236}">
                  <a16:creationId xmlns:a16="http://schemas.microsoft.com/office/drawing/2014/main" id="{AC639411-39B9-428A-87EC-92B170AAF2F5}"/>
                </a:ext>
              </a:extLst>
            </p:cNvPr>
            <p:cNvCxnSpPr>
              <a:stCxn id="284" idx="1"/>
              <a:endCxn id="297" idx="1"/>
            </p:cNvCxnSpPr>
            <p:nvPr/>
          </p:nvCxnSpPr>
          <p:spPr>
            <a:xfrm rot="5400000" flipH="1" flipV="1">
              <a:off x="2827913" y="7039269"/>
              <a:ext cx="4" cy="1587647"/>
            </a:xfrm>
            <a:prstGeom prst="bentConnector3">
              <a:avLst>
                <a:gd name="adj1" fmla="val 57151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连接符: 肘形 307">
              <a:extLst>
                <a:ext uri="{FF2B5EF4-FFF2-40B4-BE49-F238E27FC236}">
                  <a16:creationId xmlns:a16="http://schemas.microsoft.com/office/drawing/2014/main" id="{BD56DFAC-7485-4D38-95FB-DF64CFF48065}"/>
                </a:ext>
              </a:extLst>
            </p:cNvPr>
            <p:cNvCxnSpPr>
              <a:stCxn id="297" idx="1"/>
              <a:endCxn id="301" idx="1"/>
            </p:cNvCxnSpPr>
            <p:nvPr/>
          </p:nvCxnSpPr>
          <p:spPr>
            <a:xfrm rot="16200000" flipH="1">
              <a:off x="4415561" y="7039268"/>
              <a:ext cx="2" cy="1587646"/>
            </a:xfrm>
            <a:prstGeom prst="bentConnector3">
              <a:avLst>
                <a:gd name="adj1" fmla="val -1143000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TextBox 62">
              <a:extLst>
                <a:ext uri="{FF2B5EF4-FFF2-40B4-BE49-F238E27FC236}">
                  <a16:creationId xmlns:a16="http://schemas.microsoft.com/office/drawing/2014/main" id="{3B8A7CB6-58D6-41AE-BF22-4C9D02A64DB9}"/>
                </a:ext>
              </a:extLst>
            </p:cNvPr>
            <p:cNvSpPr txBox="1"/>
            <p:nvPr/>
          </p:nvSpPr>
          <p:spPr>
            <a:xfrm>
              <a:off x="5006978" y="838060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B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</a:t>
              </a:r>
              <a:endParaRPr lang="en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0" name="TextBox 62">
              <a:extLst>
                <a:ext uri="{FF2B5EF4-FFF2-40B4-BE49-F238E27FC236}">
                  <a16:creationId xmlns:a16="http://schemas.microsoft.com/office/drawing/2014/main" id="{C707A623-0BA2-49FA-9768-E8E817750347}"/>
                </a:ext>
              </a:extLst>
            </p:cNvPr>
            <p:cNvSpPr txBox="1"/>
            <p:nvPr/>
          </p:nvSpPr>
          <p:spPr>
            <a:xfrm>
              <a:off x="4998013" y="8699995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C3</a:t>
              </a:r>
              <a:endParaRPr lang="en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1" name="TextBox 62">
              <a:extLst>
                <a:ext uri="{FF2B5EF4-FFF2-40B4-BE49-F238E27FC236}">
                  <a16:creationId xmlns:a16="http://schemas.microsoft.com/office/drawing/2014/main" id="{AC16F325-4CC6-4600-9E2C-09A1512B3A0E}"/>
                </a:ext>
              </a:extLst>
            </p:cNvPr>
            <p:cNvSpPr txBox="1"/>
            <p:nvPr/>
          </p:nvSpPr>
          <p:spPr>
            <a:xfrm>
              <a:off x="4998013" y="8996927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D3</a:t>
              </a:r>
              <a:endParaRPr lang="en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2" name="Can 21">
              <a:extLst>
                <a:ext uri="{FF2B5EF4-FFF2-40B4-BE49-F238E27FC236}">
                  <a16:creationId xmlns:a16="http://schemas.microsoft.com/office/drawing/2014/main" id="{29FD8704-C3C5-40CF-BF93-CC9DF36FC4B9}"/>
                </a:ext>
              </a:extLst>
            </p:cNvPr>
            <p:cNvSpPr/>
            <p:nvPr/>
          </p:nvSpPr>
          <p:spPr>
            <a:xfrm>
              <a:off x="6350588" y="8737434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3" name="Can 23">
              <a:extLst>
                <a:ext uri="{FF2B5EF4-FFF2-40B4-BE49-F238E27FC236}">
                  <a16:creationId xmlns:a16="http://schemas.microsoft.com/office/drawing/2014/main" id="{58C5A3D6-BE92-49B4-8E79-70E08D09A575}"/>
                </a:ext>
              </a:extLst>
            </p:cNvPr>
            <p:cNvSpPr/>
            <p:nvPr/>
          </p:nvSpPr>
          <p:spPr>
            <a:xfrm>
              <a:off x="6350588" y="8436219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4" name="Can 25">
              <a:extLst>
                <a:ext uri="{FF2B5EF4-FFF2-40B4-BE49-F238E27FC236}">
                  <a16:creationId xmlns:a16="http://schemas.microsoft.com/office/drawing/2014/main" id="{FAD4FD1F-A552-46B6-97E0-273868F20CFB}"/>
                </a:ext>
              </a:extLst>
            </p:cNvPr>
            <p:cNvSpPr/>
            <p:nvPr/>
          </p:nvSpPr>
          <p:spPr>
            <a:xfrm>
              <a:off x="6350588" y="8135004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5" name="Can 26">
              <a:extLst>
                <a:ext uri="{FF2B5EF4-FFF2-40B4-BE49-F238E27FC236}">
                  <a16:creationId xmlns:a16="http://schemas.microsoft.com/office/drawing/2014/main" id="{3B2551F4-1B5D-4D27-A0D6-783DDF23471B}"/>
                </a:ext>
              </a:extLst>
            </p:cNvPr>
            <p:cNvSpPr/>
            <p:nvPr/>
          </p:nvSpPr>
          <p:spPr>
            <a:xfrm>
              <a:off x="6350587" y="7833788"/>
              <a:ext cx="892885" cy="602428"/>
            </a:xfrm>
            <a:prstGeom prst="can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16" name="TextBox 62">
              <a:extLst>
                <a:ext uri="{FF2B5EF4-FFF2-40B4-BE49-F238E27FC236}">
                  <a16:creationId xmlns:a16="http://schemas.microsoft.com/office/drawing/2014/main" id="{7EA0D947-38E2-4FDC-8D40-409BA9B123CC}"/>
                </a:ext>
              </a:extLst>
            </p:cNvPr>
            <p:cNvSpPr txBox="1"/>
            <p:nvPr/>
          </p:nvSpPr>
          <p:spPr>
            <a:xfrm>
              <a:off x="6635413" y="8084527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A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</a:t>
              </a:r>
              <a:endParaRPr lang="en-CN" b="1" baseline="-25000" dirty="0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7" name="TextBox 62">
              <a:extLst>
                <a:ext uri="{FF2B5EF4-FFF2-40B4-BE49-F238E27FC236}">
                  <a16:creationId xmlns:a16="http://schemas.microsoft.com/office/drawing/2014/main" id="{2FCE9641-A5CB-42DC-B7DB-AEC7B14B52D2}"/>
                </a:ext>
              </a:extLst>
            </p:cNvPr>
            <p:cNvSpPr txBox="1"/>
            <p:nvPr/>
          </p:nvSpPr>
          <p:spPr>
            <a:xfrm>
              <a:off x="6625103" y="8396545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B4</a:t>
              </a:r>
              <a:endParaRPr lang="en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8" name="TextBox 62">
              <a:extLst>
                <a:ext uri="{FF2B5EF4-FFF2-40B4-BE49-F238E27FC236}">
                  <a16:creationId xmlns:a16="http://schemas.microsoft.com/office/drawing/2014/main" id="{1DFA5826-C438-44F8-BD59-4ED2A527EFA0}"/>
                </a:ext>
              </a:extLst>
            </p:cNvPr>
            <p:cNvSpPr txBox="1"/>
            <p:nvPr/>
          </p:nvSpPr>
          <p:spPr>
            <a:xfrm>
              <a:off x="6616138" y="8700691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C4</a:t>
              </a:r>
              <a:endParaRPr lang="en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19" name="TextBox 62">
              <a:extLst>
                <a:ext uri="{FF2B5EF4-FFF2-40B4-BE49-F238E27FC236}">
                  <a16:creationId xmlns:a16="http://schemas.microsoft.com/office/drawing/2014/main" id="{2ABD96B9-967F-4CA8-8232-9B00093D5E42}"/>
                </a:ext>
              </a:extLst>
            </p:cNvPr>
            <p:cNvSpPr txBox="1"/>
            <p:nvPr/>
          </p:nvSpPr>
          <p:spPr>
            <a:xfrm>
              <a:off x="6616138" y="8997623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D4</a:t>
              </a:r>
              <a:endParaRPr lang="en-CN" baseline="-250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20" name="连接符: 肘形 319">
              <a:extLst>
                <a:ext uri="{FF2B5EF4-FFF2-40B4-BE49-F238E27FC236}">
                  <a16:creationId xmlns:a16="http://schemas.microsoft.com/office/drawing/2014/main" id="{C85F95BA-11DD-40E8-A4FB-ABFE49289775}"/>
                </a:ext>
              </a:extLst>
            </p:cNvPr>
            <p:cNvCxnSpPr>
              <a:stCxn id="301" idx="1"/>
              <a:endCxn id="315" idx="1"/>
            </p:cNvCxnSpPr>
            <p:nvPr/>
          </p:nvCxnSpPr>
          <p:spPr>
            <a:xfrm rot="16200000" flipH="1">
              <a:off x="6002859" y="7039618"/>
              <a:ext cx="696" cy="1587645"/>
            </a:xfrm>
            <a:prstGeom prst="bentConnector3">
              <a:avLst>
                <a:gd name="adj1" fmla="val -32844828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3" name="表格 322">
                <a:extLst>
                  <a:ext uri="{FF2B5EF4-FFF2-40B4-BE49-F238E27FC236}">
                    <a16:creationId xmlns:a16="http://schemas.microsoft.com/office/drawing/2014/main" id="{35E6E992-1860-489F-80AB-D660143015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329347"/>
                  </p:ext>
                </p:extLst>
              </p:nvPr>
            </p:nvGraphicFramePr>
            <p:xfrm>
              <a:off x="6452476" y="3068789"/>
              <a:ext cx="5090169" cy="3040063"/>
            </p:xfrm>
            <a:graphic>
              <a:graphicData uri="http://schemas.openxmlformats.org/drawingml/2006/table">
                <a:tbl>
                  <a:tblPr bandRow="1">
                    <a:tableStyleId>{BDBED569-4797-4DF1-A0F4-6AAB3CD982D8}</a:tableStyleId>
                  </a:tblPr>
                  <a:tblGrid>
                    <a:gridCol w="2079751">
                      <a:extLst>
                        <a:ext uri="{9D8B030D-6E8A-4147-A177-3AD203B41FA5}">
                          <a16:colId xmlns:a16="http://schemas.microsoft.com/office/drawing/2014/main" val="3486228536"/>
                        </a:ext>
                      </a:extLst>
                    </a:gridCol>
                    <a:gridCol w="3010418">
                      <a:extLst>
                        <a:ext uri="{9D8B030D-6E8A-4147-A177-3AD203B41FA5}">
                          <a16:colId xmlns:a16="http://schemas.microsoft.com/office/drawing/2014/main" val="801371117"/>
                        </a:ext>
                      </a:extLst>
                    </a:gridCol>
                  </a:tblGrid>
                  <a:tr h="32947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Capacity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−1)×</m:t>
                                    </m:r>
                                    <m:r>
                                      <a:rPr lang="en-US" altLang="zh-CN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zh-CN" sz="16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𝑑𝑖𝑠𝑘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5275342"/>
                      </a:ext>
                    </a:extLst>
                  </a:tr>
                  <a:tr h="32947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Read Bandwidth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𝑑𝑖𝑠𝑘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9516979"/>
                      </a:ext>
                    </a:extLst>
                  </a:tr>
                  <a:tr h="5686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Stripe</a:t>
                          </a:r>
                        </a:p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Write Bandwidth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  <m:r>
                                  <a:rPr lang="en-US" altLang="zh-CN" sz="1600" b="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−1)×</m:t>
                                </m:r>
                                <m:sSub>
                                  <m:sSub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𝑑𝑖𝑠𝑘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86079673"/>
                      </a:ext>
                    </a:extLst>
                  </a:tr>
                  <a:tr h="622276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MTTF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𝑀𝑇𝑇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𝐹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𝑑𝑖𝑠𝑘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×(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𝑁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−1)×</m:t>
                                    </m:r>
                                    <m:r>
                                      <a:rPr lang="en-US" altLang="zh-CN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𝑀𝑇𝑇𝑅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600" kern="12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38279689"/>
                      </a:ext>
                    </a:extLst>
                  </a:tr>
                  <a:tr h="5686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 PSW</a:t>
                          </a:r>
                        </a:p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I/O Amplification</a:t>
                          </a:r>
                          <a:endParaRPr lang="en-US" altLang="zh-CN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lang="zh-CN" altLang="en-US" sz="1600" b="1" i="1" kern="12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97021416"/>
                      </a:ext>
                    </a:extLst>
                  </a:tr>
                  <a:tr h="5686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 Reconstruction</a:t>
                          </a:r>
                        </a:p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I/O Amplification</a:t>
                          </a:r>
                          <a:endParaRPr lang="en-US" altLang="zh-CN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)×</m:t>
                                </m:r>
                              </m:oMath>
                            </m:oMathPara>
                          </a14:m>
                          <a:endParaRPr lang="zh-CN" altLang="en-US" sz="1600" b="1" i="1" kern="1200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60196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3" name="表格 322">
                <a:extLst>
                  <a:ext uri="{FF2B5EF4-FFF2-40B4-BE49-F238E27FC236}">
                    <a16:creationId xmlns:a16="http://schemas.microsoft.com/office/drawing/2014/main" id="{35E6E992-1860-489F-80AB-D660143015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329347"/>
                  </p:ext>
                </p:extLst>
              </p:nvPr>
            </p:nvGraphicFramePr>
            <p:xfrm>
              <a:off x="6452476" y="3068789"/>
              <a:ext cx="5090169" cy="3040063"/>
            </p:xfrm>
            <a:graphic>
              <a:graphicData uri="http://schemas.openxmlformats.org/drawingml/2006/table">
                <a:tbl>
                  <a:tblPr bandRow="1">
                    <a:tableStyleId>{BDBED569-4797-4DF1-A0F4-6AAB3CD982D8}</a:tableStyleId>
                  </a:tblPr>
                  <a:tblGrid>
                    <a:gridCol w="2079751">
                      <a:extLst>
                        <a:ext uri="{9D8B030D-6E8A-4147-A177-3AD203B41FA5}">
                          <a16:colId xmlns:a16="http://schemas.microsoft.com/office/drawing/2014/main" val="3486228536"/>
                        </a:ext>
                      </a:extLst>
                    </a:gridCol>
                    <a:gridCol w="3010418">
                      <a:extLst>
                        <a:ext uri="{9D8B030D-6E8A-4147-A177-3AD203B41FA5}">
                          <a16:colId xmlns:a16="http://schemas.microsoft.com/office/drawing/2014/main" val="80137111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Capacity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433" t="-5455" r="-405" b="-8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527534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Read Bandwidth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433" t="-105455" r="-405" b="-73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951697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Stripe</a:t>
                          </a:r>
                        </a:p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Write Bandwidth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433" t="-117708" r="-405" b="-3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6079673"/>
                      </a:ext>
                    </a:extLst>
                  </a:tr>
                  <a:tr h="632143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MTTF</a:t>
                          </a:r>
                          <a:endParaRPr lang="zh-CN" altLang="en-US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433" t="-200962" r="-405" b="-194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279689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 PSW</a:t>
                          </a:r>
                        </a:p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I/O Amplification</a:t>
                          </a:r>
                          <a:endParaRPr lang="en-US" altLang="zh-CN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433" t="-329474" r="-405" b="-1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702141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Max Reconstruction</a:t>
                          </a:r>
                        </a:p>
                        <a:p>
                          <a:r>
                            <a:rPr lang="en-US" altLang="zh-CN" sz="16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I/O Amplification</a:t>
                          </a:r>
                          <a:endParaRPr lang="en-US" altLang="zh-CN" sz="1600" dirty="0"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9433" t="-429474" r="-405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6601967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054524E0-FFE7-42F6-8951-2B3E1DF96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01" y="3907230"/>
            <a:ext cx="5163818" cy="2130617"/>
          </a:xfrm>
          <a:prstGeom prst="rect">
            <a:avLst/>
          </a:prstGeom>
        </p:spPr>
      </p:pic>
      <p:sp>
        <p:nvSpPr>
          <p:cNvPr id="334" name="矩形 333">
            <a:extLst>
              <a:ext uri="{FF2B5EF4-FFF2-40B4-BE49-F238E27FC236}">
                <a16:creationId xmlns:a16="http://schemas.microsoft.com/office/drawing/2014/main" id="{E6AB02C7-A04E-4A0E-BA7F-1F00DB6DBA9D}"/>
              </a:ext>
            </a:extLst>
          </p:cNvPr>
          <p:cNvSpPr/>
          <p:nvPr/>
        </p:nvSpPr>
        <p:spPr>
          <a:xfrm>
            <a:off x="1953383" y="3188202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RAID-5 with 5 disks</a:t>
            </a:r>
          </a:p>
        </p:txBody>
      </p:sp>
    </p:spTree>
    <p:extLst>
      <p:ext uri="{BB962C8B-B14F-4D97-AF65-F5344CB8AC3E}">
        <p14:creationId xmlns:p14="http://schemas.microsoft.com/office/powerpoint/2010/main" val="240692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Parity-Based RAID over Disaggregated Storage</a:t>
            </a:r>
            <a:endParaRPr kumimoji="1" lang="en-US" altLang="zh-CN" sz="3200" dirty="0">
              <a:solidFill>
                <a:schemeClr val="tx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333B5F-BEB2-8D2E-6CFF-81FF6BAC7436}"/>
              </a:ext>
            </a:extLst>
          </p:cNvPr>
          <p:cNvSpPr txBox="1"/>
          <p:nvPr/>
        </p:nvSpPr>
        <p:spPr>
          <a:xfrm>
            <a:off x="422925" y="1705067"/>
            <a:ext cx="5593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RAID controller &amp; drives on the same machine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Lose flexibility of choosing drives from the pool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single point of failure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8802D1E9-CDFF-41EB-BC86-91C6F03EB689}"/>
              </a:ext>
            </a:extLst>
          </p:cNvPr>
          <p:cNvSpPr txBox="1"/>
          <p:nvPr/>
        </p:nvSpPr>
        <p:spPr>
          <a:xfrm>
            <a:off x="6690273" y="1701766"/>
            <a:ext cx="5593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RAID controller &amp; drives decoupled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Easier/cheaper to add/replace a drive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tolerance of storage server faults</a:t>
            </a:r>
          </a:p>
        </p:txBody>
      </p:sp>
      <p:pic>
        <p:nvPicPr>
          <p:cNvPr id="14" name="图形 13" descr="无填充的眨眼表情">
            <a:extLst>
              <a:ext uri="{FF2B5EF4-FFF2-40B4-BE49-F238E27FC236}">
                <a16:creationId xmlns:a16="http://schemas.microsoft.com/office/drawing/2014/main" id="{BB39B18A-E084-4AD5-A042-8FF846631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514" y="5790426"/>
            <a:ext cx="914400" cy="914400"/>
          </a:xfrm>
          <a:prstGeom prst="rect">
            <a:avLst/>
          </a:prstGeom>
        </p:spPr>
      </p:pic>
      <p:pic>
        <p:nvPicPr>
          <p:cNvPr id="16" name="图形 15" descr="无填充的担忧表情">
            <a:extLst>
              <a:ext uri="{FF2B5EF4-FFF2-40B4-BE49-F238E27FC236}">
                <a16:creationId xmlns:a16="http://schemas.microsoft.com/office/drawing/2014/main" id="{01A60C7A-8585-44E3-A4A0-1C8D20BC4A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7776" y="5796478"/>
            <a:ext cx="914400" cy="914400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764DB8-A03B-400A-BEE9-1CB392FC71B9}"/>
              </a:ext>
            </a:extLst>
          </p:cNvPr>
          <p:cNvGrpSpPr/>
          <p:nvPr/>
        </p:nvGrpSpPr>
        <p:grpSpPr>
          <a:xfrm>
            <a:off x="655151" y="3337055"/>
            <a:ext cx="4793146" cy="2385446"/>
            <a:chOff x="655151" y="3337055"/>
            <a:chExt cx="4793146" cy="2385446"/>
          </a:xfrm>
        </p:grpSpPr>
        <p:sp>
          <p:nvSpPr>
            <p:cNvPr id="60" name="Rounded Rectangle 16">
              <a:extLst>
                <a:ext uri="{FF2B5EF4-FFF2-40B4-BE49-F238E27FC236}">
                  <a16:creationId xmlns:a16="http://schemas.microsoft.com/office/drawing/2014/main" id="{C1E61DF2-4E44-493E-9355-52064D0D91D7}"/>
                </a:ext>
              </a:extLst>
            </p:cNvPr>
            <p:cNvSpPr/>
            <p:nvPr/>
          </p:nvSpPr>
          <p:spPr>
            <a:xfrm>
              <a:off x="655151" y="4177505"/>
              <a:ext cx="4793146" cy="153026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1" name="Rounded Rectangle 7">
              <a:extLst>
                <a:ext uri="{FF2B5EF4-FFF2-40B4-BE49-F238E27FC236}">
                  <a16:creationId xmlns:a16="http://schemas.microsoft.com/office/drawing/2014/main" id="{F23F61B5-857E-4053-80C0-135455BD33E5}"/>
                </a:ext>
              </a:extLst>
            </p:cNvPr>
            <p:cNvSpPr/>
            <p:nvPr/>
          </p:nvSpPr>
          <p:spPr>
            <a:xfrm>
              <a:off x="1513215" y="4344742"/>
              <a:ext cx="2031268" cy="395789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A047BEF6-1A5A-4376-AFFC-BAC506D9AA6F}"/>
                </a:ext>
              </a:extLst>
            </p:cNvPr>
            <p:cNvSpPr/>
            <p:nvPr/>
          </p:nvSpPr>
          <p:spPr>
            <a:xfrm>
              <a:off x="1487759" y="4327601"/>
              <a:ext cx="21082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RAID</a:t>
              </a:r>
              <a:r>
                <a:rPr lang="zh-CN" altLang="en-US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17">
              <a:extLst>
                <a:ext uri="{FF2B5EF4-FFF2-40B4-BE49-F238E27FC236}">
                  <a16:creationId xmlns:a16="http://schemas.microsoft.com/office/drawing/2014/main" id="{0381CBD2-F86F-4150-B635-CDEA7CACEE96}"/>
                </a:ext>
              </a:extLst>
            </p:cNvPr>
            <p:cNvSpPr/>
            <p:nvPr/>
          </p:nvSpPr>
          <p:spPr>
            <a:xfrm>
              <a:off x="4159257" y="3381789"/>
              <a:ext cx="8691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Host</a:t>
              </a:r>
              <a:endParaRPr lang="en-CN" sz="24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Rounded Rectangle 40">
              <a:extLst>
                <a:ext uri="{FF2B5EF4-FFF2-40B4-BE49-F238E27FC236}">
                  <a16:creationId xmlns:a16="http://schemas.microsoft.com/office/drawing/2014/main" id="{E4B94A63-A889-4CB6-BAD7-C23470DAC055}"/>
                </a:ext>
              </a:extLst>
            </p:cNvPr>
            <p:cNvSpPr/>
            <p:nvPr/>
          </p:nvSpPr>
          <p:spPr>
            <a:xfrm>
              <a:off x="1629980" y="3405146"/>
              <a:ext cx="1523300" cy="3574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Client</a:t>
              </a:r>
              <a:endParaRPr lang="en-CN" sz="2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65" name="Picture 1">
              <a:extLst>
                <a:ext uri="{FF2B5EF4-FFF2-40B4-BE49-F238E27FC236}">
                  <a16:creationId xmlns:a16="http://schemas.microsoft.com/office/drawing/2014/main" id="{679489D3-29B8-4B02-85A4-DD0519F20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3118" y="4939849"/>
              <a:ext cx="511794" cy="450275"/>
            </a:xfrm>
            <a:prstGeom prst="rect">
              <a:avLst/>
            </a:prstGeom>
          </p:spPr>
        </p:pic>
        <p:pic>
          <p:nvPicPr>
            <p:cNvPr id="66" name="Picture 42">
              <a:extLst>
                <a:ext uri="{FF2B5EF4-FFF2-40B4-BE49-F238E27FC236}">
                  <a16:creationId xmlns:a16="http://schemas.microsoft.com/office/drawing/2014/main" id="{97C7ECBC-E2F8-4AF5-A065-CBCD5D64F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0222" y="4939849"/>
              <a:ext cx="511794" cy="450275"/>
            </a:xfrm>
            <a:prstGeom prst="rect">
              <a:avLst/>
            </a:prstGeom>
          </p:spPr>
        </p:pic>
        <p:pic>
          <p:nvPicPr>
            <p:cNvPr id="67" name="Picture 43">
              <a:extLst>
                <a:ext uri="{FF2B5EF4-FFF2-40B4-BE49-F238E27FC236}">
                  <a16:creationId xmlns:a16="http://schemas.microsoft.com/office/drawing/2014/main" id="{801F7AA9-E2EE-4DFF-98BF-D9221F892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69602" y="4940910"/>
              <a:ext cx="511794" cy="450275"/>
            </a:xfrm>
            <a:prstGeom prst="rect">
              <a:avLst/>
            </a:prstGeom>
          </p:spPr>
        </p:pic>
        <p:pic>
          <p:nvPicPr>
            <p:cNvPr id="68" name="Picture 44">
              <a:extLst>
                <a:ext uri="{FF2B5EF4-FFF2-40B4-BE49-F238E27FC236}">
                  <a16:creationId xmlns:a16="http://schemas.microsoft.com/office/drawing/2014/main" id="{E1F4CF80-55E5-420F-86BB-D3FF1733A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96706" y="4939847"/>
              <a:ext cx="511794" cy="450275"/>
            </a:xfrm>
            <a:prstGeom prst="rect">
              <a:avLst/>
            </a:prstGeom>
          </p:spPr>
        </p:pic>
        <p:cxnSp>
          <p:nvCxnSpPr>
            <p:cNvPr id="69" name="Elbow Connector 3">
              <a:extLst>
                <a:ext uri="{FF2B5EF4-FFF2-40B4-BE49-F238E27FC236}">
                  <a16:creationId xmlns:a16="http://schemas.microsoft.com/office/drawing/2014/main" id="{4B47A1BC-B1D6-4345-B66D-2A93D39BE18B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 rot="5400000">
              <a:off x="1694277" y="4105276"/>
              <a:ext cx="199313" cy="1469834"/>
            </a:xfrm>
            <a:prstGeom prst="bentConnector3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45">
              <a:extLst>
                <a:ext uri="{FF2B5EF4-FFF2-40B4-BE49-F238E27FC236}">
                  <a16:creationId xmlns:a16="http://schemas.microsoft.com/office/drawing/2014/main" id="{9620ABA4-3723-4B13-BD61-24EE96E03674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 rot="5400000">
              <a:off x="2207829" y="4618828"/>
              <a:ext cx="199313" cy="4427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46">
              <a:extLst>
                <a:ext uri="{FF2B5EF4-FFF2-40B4-BE49-F238E27FC236}">
                  <a16:creationId xmlns:a16="http://schemas.microsoft.com/office/drawing/2014/main" id="{78381597-40D4-4BC2-A73A-E5521511B229}"/>
                </a:ext>
              </a:extLst>
            </p:cNvPr>
            <p:cNvCxnSpPr>
              <a:cxnSpLocks/>
              <a:endCxn id="67" idx="0"/>
            </p:cNvCxnSpPr>
            <p:nvPr/>
          </p:nvCxnSpPr>
          <p:spPr>
            <a:xfrm rot="16200000" flipH="1">
              <a:off x="2676984" y="4592394"/>
              <a:ext cx="200374" cy="49665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Elbow Connector 47">
              <a:extLst>
                <a:ext uri="{FF2B5EF4-FFF2-40B4-BE49-F238E27FC236}">
                  <a16:creationId xmlns:a16="http://schemas.microsoft.com/office/drawing/2014/main" id="{20DA441F-32AF-4809-B460-31E8EC1FF262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rot="16200000" flipH="1">
              <a:off x="3191066" y="4078310"/>
              <a:ext cx="199311" cy="152375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57">
              <a:extLst>
                <a:ext uri="{FF2B5EF4-FFF2-40B4-BE49-F238E27FC236}">
                  <a16:creationId xmlns:a16="http://schemas.microsoft.com/office/drawing/2014/main" id="{44427D6E-219F-44FD-9442-FA4ECF5DFB6A}"/>
                </a:ext>
              </a:extLst>
            </p:cNvPr>
            <p:cNvSpPr/>
            <p:nvPr/>
          </p:nvSpPr>
          <p:spPr>
            <a:xfrm>
              <a:off x="655155" y="3337055"/>
              <a:ext cx="4793142" cy="5198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55">
              <a:extLst>
                <a:ext uri="{FF2B5EF4-FFF2-40B4-BE49-F238E27FC236}">
                  <a16:creationId xmlns:a16="http://schemas.microsoft.com/office/drawing/2014/main" id="{A8BCCE50-15B1-44A0-BFE5-887FB6354E3A}"/>
                </a:ext>
              </a:extLst>
            </p:cNvPr>
            <p:cNvSpPr/>
            <p:nvPr/>
          </p:nvSpPr>
          <p:spPr>
            <a:xfrm>
              <a:off x="1454107" y="5322391"/>
              <a:ext cx="200888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Storage</a:t>
              </a:r>
              <a:r>
                <a:rPr lang="zh-CN" altLang="en-US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Server</a:t>
              </a:r>
              <a:endParaRPr lang="en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5A7CA4B6-E413-42ED-95B9-9CEC6FDCDF8D}"/>
                </a:ext>
              </a:extLst>
            </p:cNvPr>
            <p:cNvCxnSpPr>
              <a:cxnSpLocks/>
            </p:cNvCxnSpPr>
            <p:nvPr/>
          </p:nvCxnSpPr>
          <p:spPr>
            <a:xfrm>
              <a:off x="2537156" y="3753632"/>
              <a:ext cx="0" cy="604791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253095B2-0C72-4CB2-93D8-54CCBBEB8AF9}"/>
                </a:ext>
              </a:extLst>
            </p:cNvPr>
            <p:cNvSpPr txBox="1"/>
            <p:nvPr/>
          </p:nvSpPr>
          <p:spPr>
            <a:xfrm>
              <a:off x="3649217" y="451137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PCIe</a:t>
              </a:r>
              <a:endParaRPr lang="zh-CN" alt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0" name="Picture 44">
              <a:extLst>
                <a:ext uri="{FF2B5EF4-FFF2-40B4-BE49-F238E27FC236}">
                  <a16:creationId xmlns:a16="http://schemas.microsoft.com/office/drawing/2014/main" id="{69A3BEBD-52A5-4251-A3C9-ED5B1BBE5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4886" y="4939847"/>
              <a:ext cx="511794" cy="450275"/>
            </a:xfrm>
            <a:prstGeom prst="rect">
              <a:avLst/>
            </a:prstGeom>
          </p:spPr>
        </p:pic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E82E874-B339-48E7-B1D1-BF4F182294A3}"/>
              </a:ext>
            </a:extLst>
          </p:cNvPr>
          <p:cNvGrpSpPr/>
          <p:nvPr/>
        </p:nvGrpSpPr>
        <p:grpSpPr>
          <a:xfrm>
            <a:off x="6602849" y="3044954"/>
            <a:ext cx="4912173" cy="3208790"/>
            <a:chOff x="6602849" y="3337054"/>
            <a:chExt cx="4912173" cy="3208790"/>
          </a:xfrm>
        </p:grpSpPr>
        <p:sp>
          <p:nvSpPr>
            <p:cNvPr id="78" name="Rounded Rectangle 16">
              <a:extLst>
                <a:ext uri="{FF2B5EF4-FFF2-40B4-BE49-F238E27FC236}">
                  <a16:creationId xmlns:a16="http://schemas.microsoft.com/office/drawing/2014/main" id="{CD878912-2D70-41B6-8E3F-981EBD98EFE7}"/>
                </a:ext>
              </a:extLst>
            </p:cNvPr>
            <p:cNvSpPr/>
            <p:nvPr/>
          </p:nvSpPr>
          <p:spPr>
            <a:xfrm>
              <a:off x="6803282" y="4590470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Rounded Rectangle 7">
              <a:extLst>
                <a:ext uri="{FF2B5EF4-FFF2-40B4-BE49-F238E27FC236}">
                  <a16:creationId xmlns:a16="http://schemas.microsoft.com/office/drawing/2014/main" id="{8DCD1E6C-5440-4580-AB4F-2C2D2944357C}"/>
                </a:ext>
              </a:extLst>
            </p:cNvPr>
            <p:cNvSpPr/>
            <p:nvPr/>
          </p:nvSpPr>
          <p:spPr>
            <a:xfrm>
              <a:off x="8169872" y="3943062"/>
              <a:ext cx="2007501" cy="398814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id="{F13DB330-953E-45AC-9B26-1F0A1A0002BF}"/>
                </a:ext>
              </a:extLst>
            </p:cNvPr>
            <p:cNvSpPr/>
            <p:nvPr/>
          </p:nvSpPr>
          <p:spPr>
            <a:xfrm>
              <a:off x="8132219" y="3926862"/>
              <a:ext cx="21082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RAID</a:t>
              </a:r>
              <a:r>
                <a:rPr lang="zh-CN" altLang="en-US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Rectangle 17">
              <a:extLst>
                <a:ext uri="{FF2B5EF4-FFF2-40B4-BE49-F238E27FC236}">
                  <a16:creationId xmlns:a16="http://schemas.microsoft.com/office/drawing/2014/main" id="{CFBA59FF-FABD-4DCA-B006-45EBE50B8B9D}"/>
                </a:ext>
              </a:extLst>
            </p:cNvPr>
            <p:cNvSpPr/>
            <p:nvPr/>
          </p:nvSpPr>
          <p:spPr>
            <a:xfrm>
              <a:off x="10254846" y="3418729"/>
              <a:ext cx="869149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Host</a:t>
              </a:r>
              <a:endParaRPr lang="en-CN" sz="24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Rounded Rectangle 40">
              <a:extLst>
                <a:ext uri="{FF2B5EF4-FFF2-40B4-BE49-F238E27FC236}">
                  <a16:creationId xmlns:a16="http://schemas.microsoft.com/office/drawing/2014/main" id="{F8B8D915-5A7F-49D8-8804-9762B9A6C394}"/>
                </a:ext>
              </a:extLst>
            </p:cNvPr>
            <p:cNvSpPr/>
            <p:nvPr/>
          </p:nvSpPr>
          <p:spPr>
            <a:xfrm>
              <a:off x="8443888" y="3387743"/>
              <a:ext cx="1505476" cy="339109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Client</a:t>
              </a:r>
              <a:endParaRPr lang="en-CN" sz="2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3" name="Picture 1">
              <a:extLst>
                <a:ext uri="{FF2B5EF4-FFF2-40B4-BE49-F238E27FC236}">
                  <a16:creationId xmlns:a16="http://schemas.microsoft.com/office/drawing/2014/main" id="{CB1D2EA4-DC98-4E28-853B-C5F8E60EE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49508" y="4703454"/>
              <a:ext cx="505806" cy="505806"/>
            </a:xfrm>
            <a:prstGeom prst="rect">
              <a:avLst/>
            </a:prstGeom>
          </p:spPr>
        </p:pic>
        <p:pic>
          <p:nvPicPr>
            <p:cNvPr id="84" name="Picture 42">
              <a:extLst>
                <a:ext uri="{FF2B5EF4-FFF2-40B4-BE49-F238E27FC236}">
                  <a16:creationId xmlns:a16="http://schemas.microsoft.com/office/drawing/2014/main" id="{D984F870-DD39-4064-BA1B-E37ACC8F6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19258" y="5139886"/>
              <a:ext cx="505806" cy="505806"/>
            </a:xfrm>
            <a:prstGeom prst="rect">
              <a:avLst/>
            </a:prstGeom>
          </p:spPr>
        </p:pic>
        <p:pic>
          <p:nvPicPr>
            <p:cNvPr id="85" name="Picture 43">
              <a:extLst>
                <a:ext uri="{FF2B5EF4-FFF2-40B4-BE49-F238E27FC236}">
                  <a16:creationId xmlns:a16="http://schemas.microsoft.com/office/drawing/2014/main" id="{8465E924-4959-4148-9066-5365A1F1E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842575" y="5141078"/>
              <a:ext cx="505806" cy="505806"/>
            </a:xfrm>
            <a:prstGeom prst="rect">
              <a:avLst/>
            </a:prstGeom>
          </p:spPr>
        </p:pic>
        <p:pic>
          <p:nvPicPr>
            <p:cNvPr id="86" name="Picture 44">
              <a:extLst>
                <a:ext uri="{FF2B5EF4-FFF2-40B4-BE49-F238E27FC236}">
                  <a16:creationId xmlns:a16="http://schemas.microsoft.com/office/drawing/2014/main" id="{D8AF2FFC-1D4E-4D29-BCEE-4D5226AED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71093" y="4698390"/>
              <a:ext cx="505806" cy="505806"/>
            </a:xfrm>
            <a:prstGeom prst="rect">
              <a:avLst/>
            </a:prstGeom>
          </p:spPr>
        </p:pic>
        <p:sp>
          <p:nvSpPr>
            <p:cNvPr id="87" name="Rounded Rectangle 57">
              <a:extLst>
                <a:ext uri="{FF2B5EF4-FFF2-40B4-BE49-F238E27FC236}">
                  <a16:creationId xmlns:a16="http://schemas.microsoft.com/office/drawing/2014/main" id="{2F574389-C16D-46A6-877A-83D1F5B2D5F1}"/>
                </a:ext>
              </a:extLst>
            </p:cNvPr>
            <p:cNvSpPr/>
            <p:nvPr/>
          </p:nvSpPr>
          <p:spPr>
            <a:xfrm>
              <a:off x="7311282" y="3337054"/>
              <a:ext cx="3770690" cy="105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28">
              <a:extLst>
                <a:ext uri="{FF2B5EF4-FFF2-40B4-BE49-F238E27FC236}">
                  <a16:creationId xmlns:a16="http://schemas.microsoft.com/office/drawing/2014/main" id="{3DDCCA3B-82E2-481F-8956-C81BC8AF99AC}"/>
                </a:ext>
              </a:extLst>
            </p:cNvPr>
            <p:cNvSpPr/>
            <p:nvPr/>
          </p:nvSpPr>
          <p:spPr>
            <a:xfrm>
              <a:off x="7881133" y="5026902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29">
              <a:extLst>
                <a:ext uri="{FF2B5EF4-FFF2-40B4-BE49-F238E27FC236}">
                  <a16:creationId xmlns:a16="http://schemas.microsoft.com/office/drawing/2014/main" id="{43D3069E-F78C-431A-8CB9-D5942A6683E0}"/>
                </a:ext>
              </a:extLst>
            </p:cNvPr>
            <p:cNvSpPr/>
            <p:nvPr/>
          </p:nvSpPr>
          <p:spPr>
            <a:xfrm>
              <a:off x="9701405" y="5026902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30">
              <a:extLst>
                <a:ext uri="{FF2B5EF4-FFF2-40B4-BE49-F238E27FC236}">
                  <a16:creationId xmlns:a16="http://schemas.microsoft.com/office/drawing/2014/main" id="{031AC1D3-7A5F-4436-9406-372D2E567B6E}"/>
                </a:ext>
              </a:extLst>
            </p:cNvPr>
            <p:cNvSpPr/>
            <p:nvPr/>
          </p:nvSpPr>
          <p:spPr>
            <a:xfrm>
              <a:off x="10732968" y="4585408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F3C3B2A-D14E-46D5-837E-A04FF941CA8C}"/>
                </a:ext>
              </a:extLst>
            </p:cNvPr>
            <p:cNvCxnSpPr>
              <a:cxnSpLocks/>
              <a:stCxn id="79" idx="2"/>
              <a:endCxn id="78" idx="3"/>
            </p:cNvCxnSpPr>
            <p:nvPr/>
          </p:nvCxnSpPr>
          <p:spPr>
            <a:xfrm flipH="1">
              <a:off x="7585336" y="4341876"/>
              <a:ext cx="1588287" cy="59707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EBAB32A7-0A95-40CA-97B6-78EBC199E769}"/>
                </a:ext>
              </a:extLst>
            </p:cNvPr>
            <p:cNvCxnSpPr>
              <a:cxnSpLocks/>
              <a:stCxn id="79" idx="2"/>
              <a:endCxn id="88" idx="0"/>
            </p:cNvCxnSpPr>
            <p:nvPr/>
          </p:nvCxnSpPr>
          <p:spPr>
            <a:xfrm flipH="1">
              <a:off x="8272160" y="4341876"/>
              <a:ext cx="901463" cy="68502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6F08BDF0-541C-4745-8251-999D37565E00}"/>
                </a:ext>
              </a:extLst>
            </p:cNvPr>
            <p:cNvCxnSpPr>
              <a:cxnSpLocks/>
              <a:stCxn id="79" idx="2"/>
              <a:endCxn id="89" idx="0"/>
            </p:cNvCxnSpPr>
            <p:nvPr/>
          </p:nvCxnSpPr>
          <p:spPr>
            <a:xfrm>
              <a:off x="9173623" y="4341876"/>
              <a:ext cx="918809" cy="68502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C4805EE1-473A-41D9-AD61-49B9F2AAB8CF}"/>
                </a:ext>
              </a:extLst>
            </p:cNvPr>
            <p:cNvCxnSpPr>
              <a:cxnSpLocks/>
              <a:stCxn id="79" idx="2"/>
              <a:endCxn id="90" idx="1"/>
            </p:cNvCxnSpPr>
            <p:nvPr/>
          </p:nvCxnSpPr>
          <p:spPr>
            <a:xfrm>
              <a:off x="9173623" y="4341876"/>
              <a:ext cx="1559345" cy="5920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4B4E86C-D277-4DEE-8FB9-17ECFB63708C}"/>
                </a:ext>
              </a:extLst>
            </p:cNvPr>
            <p:cNvCxnSpPr>
              <a:cxnSpLocks/>
              <a:stCxn id="82" idx="2"/>
              <a:endCxn id="79" idx="0"/>
            </p:cNvCxnSpPr>
            <p:nvPr/>
          </p:nvCxnSpPr>
          <p:spPr>
            <a:xfrm flipH="1">
              <a:off x="9173624" y="3726852"/>
              <a:ext cx="0" cy="21621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5AAFE39C-9095-4A56-88A8-DCC767D6740C}"/>
                </a:ext>
              </a:extLst>
            </p:cNvPr>
            <p:cNvSpPr txBox="1"/>
            <p:nvPr/>
          </p:nvSpPr>
          <p:spPr>
            <a:xfrm>
              <a:off x="9842575" y="4364474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ounded Rectangle 16">
              <a:extLst>
                <a:ext uri="{FF2B5EF4-FFF2-40B4-BE49-F238E27FC236}">
                  <a16:creationId xmlns:a16="http://schemas.microsoft.com/office/drawing/2014/main" id="{10C83F45-0D2A-4468-84A4-A4D489CA4775}"/>
                </a:ext>
              </a:extLst>
            </p:cNvPr>
            <p:cNvSpPr/>
            <p:nvPr/>
          </p:nvSpPr>
          <p:spPr>
            <a:xfrm>
              <a:off x="8805600" y="5848892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13" name="Picture 1">
              <a:extLst>
                <a:ext uri="{FF2B5EF4-FFF2-40B4-BE49-F238E27FC236}">
                  <a16:creationId xmlns:a16="http://schemas.microsoft.com/office/drawing/2014/main" id="{0E65007D-09A8-4F2B-853B-AB967FB37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51826" y="5961876"/>
              <a:ext cx="505806" cy="505806"/>
            </a:xfrm>
            <a:prstGeom prst="rect">
              <a:avLst/>
            </a:prstGeom>
          </p:spPr>
        </p:pic>
        <p:sp>
          <p:nvSpPr>
            <p:cNvPr id="116" name="Rectangle 55">
              <a:extLst>
                <a:ext uri="{FF2B5EF4-FFF2-40B4-BE49-F238E27FC236}">
                  <a16:creationId xmlns:a16="http://schemas.microsoft.com/office/drawing/2014/main" id="{41786517-84C3-4E50-9773-4FB812ADA0C9}"/>
                </a:ext>
              </a:extLst>
            </p:cNvPr>
            <p:cNvSpPr/>
            <p:nvPr/>
          </p:nvSpPr>
          <p:spPr>
            <a:xfrm>
              <a:off x="6602849" y="5919918"/>
              <a:ext cx="21515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Storage</a:t>
              </a:r>
              <a:r>
                <a:rPr lang="zh-CN" altLang="en-US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Servers</a:t>
              </a:r>
              <a:endParaRPr lang="en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18" name="Multiply 2">
            <a:extLst>
              <a:ext uri="{FF2B5EF4-FFF2-40B4-BE49-F238E27FC236}">
                <a16:creationId xmlns:a16="http://schemas.microsoft.com/office/drawing/2014/main" id="{EF980BD4-3FDB-4001-8E1A-3666BAA0537B}"/>
              </a:ext>
            </a:extLst>
          </p:cNvPr>
          <p:cNvSpPr/>
          <p:nvPr/>
        </p:nvSpPr>
        <p:spPr>
          <a:xfrm>
            <a:off x="3978299" y="5130915"/>
            <a:ext cx="324000" cy="324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19" name="Multiply 2">
            <a:extLst>
              <a:ext uri="{FF2B5EF4-FFF2-40B4-BE49-F238E27FC236}">
                <a16:creationId xmlns:a16="http://schemas.microsoft.com/office/drawing/2014/main" id="{4966F683-C09F-41A4-8D2C-777A75ECFE12}"/>
              </a:ext>
            </a:extLst>
          </p:cNvPr>
          <p:cNvSpPr/>
          <p:nvPr/>
        </p:nvSpPr>
        <p:spPr>
          <a:xfrm>
            <a:off x="7139915" y="4686978"/>
            <a:ext cx="324000" cy="324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4C1AA736-18CF-4A49-82E2-DDB70BAA82C4}"/>
              </a:ext>
            </a:extLst>
          </p:cNvPr>
          <p:cNvCxnSpPr>
            <a:stCxn id="62" idx="2"/>
            <a:endCxn id="110" idx="0"/>
          </p:cNvCxnSpPr>
          <p:nvPr/>
        </p:nvCxnSpPr>
        <p:spPr>
          <a:xfrm rot="16200000" flipH="1">
            <a:off x="3705270" y="3564334"/>
            <a:ext cx="212136" cy="2538889"/>
          </a:xfrm>
          <a:prstGeom prst="bentConnector3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6C94987-497C-40E7-B729-606936644317}"/>
              </a:ext>
            </a:extLst>
          </p:cNvPr>
          <p:cNvCxnSpPr>
            <a:cxnSpLocks/>
            <a:stCxn id="87" idx="2"/>
            <a:endCxn id="112" idx="0"/>
          </p:cNvCxnSpPr>
          <p:nvPr/>
        </p:nvCxnSpPr>
        <p:spPr>
          <a:xfrm>
            <a:off x="9196627" y="4095977"/>
            <a:ext cx="0" cy="14608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Multiply 2">
            <a:extLst>
              <a:ext uri="{FF2B5EF4-FFF2-40B4-BE49-F238E27FC236}">
                <a16:creationId xmlns:a16="http://schemas.microsoft.com/office/drawing/2014/main" id="{EA5C9800-FE3D-464C-B3AD-691408AD07EF}"/>
              </a:ext>
            </a:extLst>
          </p:cNvPr>
          <p:cNvSpPr>
            <a:spLocks noChangeAspect="1"/>
          </p:cNvSpPr>
          <p:nvPr/>
        </p:nvSpPr>
        <p:spPr>
          <a:xfrm>
            <a:off x="2186303" y="4160707"/>
            <a:ext cx="1440000" cy="144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8" name="Multiply 2">
            <a:extLst>
              <a:ext uri="{FF2B5EF4-FFF2-40B4-BE49-F238E27FC236}">
                <a16:creationId xmlns:a16="http://schemas.microsoft.com/office/drawing/2014/main" id="{F19A9929-C3E1-4CF2-B198-9D3F66C5E08E}"/>
              </a:ext>
            </a:extLst>
          </p:cNvPr>
          <p:cNvSpPr>
            <a:spLocks noChangeAspect="1"/>
          </p:cNvSpPr>
          <p:nvPr/>
        </p:nvSpPr>
        <p:spPr>
          <a:xfrm>
            <a:off x="7906161" y="4775854"/>
            <a:ext cx="720000" cy="72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19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8" grpId="1" animBg="1"/>
      <p:bldP spid="119" grpId="0" animBg="1"/>
      <p:bldP spid="119" grpId="1" animBg="1"/>
      <p:bldP spid="127" grpId="0" animBg="1"/>
      <p:bldP spid="1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An Example of RAID I/O Amplification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333B5F-BEB2-8D2E-6CFF-81FF6BAC7436}"/>
                  </a:ext>
                </a:extLst>
              </p:cNvPr>
              <p:cNvSpPr txBox="1"/>
              <p:nvPr/>
            </p:nvSpPr>
            <p:spPr>
              <a:xfrm>
                <a:off x="731150" y="1479035"/>
                <a:ext cx="10380636" cy="3070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RAID-5 with 8 drives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parity chunk is basically the sum of data chunks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6+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7=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Data reconstruction -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7×</m:t>
                    </m:r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amplification (7 read I/</a:t>
                </a:r>
                <a:r>
                  <a:rPr kumimoji="1"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Read all the other chunks, and subtract data blocks from parity chunk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4=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6−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7</m:t>
                    </m:r>
                  </m:oMath>
                </a14:m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Partial Stripe Write -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amplification (2 read I/</a:t>
                </a:r>
                <a:r>
                  <a:rPr kumimoji="1"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&amp; 2 write I/</a:t>
                </a:r>
                <a:r>
                  <a:rPr kumimoji="1" lang="en-US" altLang="zh-CN" sz="24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Only update the involved data chunks and parity chunk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4+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4′</m:t>
                    </m:r>
                  </m:oMath>
                </a14:m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333B5F-BEB2-8D2E-6CFF-81FF6BAC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0" y="1479035"/>
                <a:ext cx="10380636" cy="3070649"/>
              </a:xfrm>
              <a:prstGeom prst="rect">
                <a:avLst/>
              </a:prstGeom>
              <a:blipFill>
                <a:blip r:embed="rId3"/>
                <a:stretch>
                  <a:fillRect l="-822" t="-1392"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81D5-9DB1-9C45-93E9-D2F197442081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95D3DBBF-FCBA-468E-AF50-BAE0E9D82F80}"/>
              </a:ext>
            </a:extLst>
          </p:cNvPr>
          <p:cNvSpPr/>
          <p:nvPr/>
        </p:nvSpPr>
        <p:spPr>
          <a:xfrm>
            <a:off x="2117466" y="578999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C1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1" name="Rectangle 4">
            <a:extLst>
              <a:ext uri="{FF2B5EF4-FFF2-40B4-BE49-F238E27FC236}">
                <a16:creationId xmlns:a16="http://schemas.microsoft.com/office/drawing/2014/main" id="{66EFEB29-6156-475E-B16E-3D4A0FB01A6E}"/>
              </a:ext>
            </a:extLst>
          </p:cNvPr>
          <p:cNvSpPr/>
          <p:nvPr/>
        </p:nvSpPr>
        <p:spPr>
          <a:xfrm>
            <a:off x="3320250" y="578999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C2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2" name="Rectangle 5">
            <a:extLst>
              <a:ext uri="{FF2B5EF4-FFF2-40B4-BE49-F238E27FC236}">
                <a16:creationId xmlns:a16="http://schemas.microsoft.com/office/drawing/2014/main" id="{3A84769E-10D0-4A3C-8341-AEF849EB37BF}"/>
              </a:ext>
            </a:extLst>
          </p:cNvPr>
          <p:cNvSpPr/>
          <p:nvPr/>
        </p:nvSpPr>
        <p:spPr>
          <a:xfrm>
            <a:off x="10536959" y="5791052"/>
            <a:ext cx="721670" cy="403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endParaRPr lang="en-CN" sz="2000" b="1" baseline="-25000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3" name="Rectangle 6">
            <a:extLst>
              <a:ext uri="{FF2B5EF4-FFF2-40B4-BE49-F238E27FC236}">
                <a16:creationId xmlns:a16="http://schemas.microsoft.com/office/drawing/2014/main" id="{65DB7B6E-8520-48BC-BFB7-8022FF3A96C0}"/>
              </a:ext>
            </a:extLst>
          </p:cNvPr>
          <p:cNvSpPr/>
          <p:nvPr/>
        </p:nvSpPr>
        <p:spPr>
          <a:xfrm>
            <a:off x="4523035" y="578999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C3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4" name="Rectangle 7">
            <a:extLst>
              <a:ext uri="{FF2B5EF4-FFF2-40B4-BE49-F238E27FC236}">
                <a16:creationId xmlns:a16="http://schemas.microsoft.com/office/drawing/2014/main" id="{C2F244AC-DC40-48B5-B4D5-E58D0B540BFF}"/>
              </a:ext>
            </a:extLst>
          </p:cNvPr>
          <p:cNvSpPr/>
          <p:nvPr/>
        </p:nvSpPr>
        <p:spPr>
          <a:xfrm>
            <a:off x="5725821" y="578999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8">
            <a:extLst>
              <a:ext uri="{FF2B5EF4-FFF2-40B4-BE49-F238E27FC236}">
                <a16:creationId xmlns:a16="http://schemas.microsoft.com/office/drawing/2014/main" id="{B912C101-4478-43E1-91C9-22AD1BFB9945}"/>
              </a:ext>
            </a:extLst>
          </p:cNvPr>
          <p:cNvSpPr/>
          <p:nvPr/>
        </p:nvSpPr>
        <p:spPr>
          <a:xfrm>
            <a:off x="6928606" y="578999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C5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Rectangle 8">
            <a:extLst>
              <a:ext uri="{FF2B5EF4-FFF2-40B4-BE49-F238E27FC236}">
                <a16:creationId xmlns:a16="http://schemas.microsoft.com/office/drawing/2014/main" id="{03101E13-CF20-449B-AB6D-A2221D89C5E4}"/>
              </a:ext>
            </a:extLst>
          </p:cNvPr>
          <p:cNvSpPr/>
          <p:nvPr/>
        </p:nvSpPr>
        <p:spPr>
          <a:xfrm>
            <a:off x="8131391" y="579105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C6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8">
            <a:extLst>
              <a:ext uri="{FF2B5EF4-FFF2-40B4-BE49-F238E27FC236}">
                <a16:creationId xmlns:a16="http://schemas.microsoft.com/office/drawing/2014/main" id="{DDA75B90-8187-4291-9B54-4781C0C1E52F}"/>
              </a:ext>
            </a:extLst>
          </p:cNvPr>
          <p:cNvSpPr/>
          <p:nvPr/>
        </p:nvSpPr>
        <p:spPr>
          <a:xfrm>
            <a:off x="9334175" y="5789992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C7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B02D075-51DC-4188-8880-449A10959869}"/>
                  </a:ext>
                </a:extLst>
              </p:cNvPr>
              <p:cNvSpPr/>
              <p:nvPr/>
            </p:nvSpPr>
            <p:spPr>
              <a:xfrm>
                <a:off x="478063" y="5791052"/>
                <a:ext cx="9325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Stripe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endPara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1B02D075-51DC-4188-8880-449A1095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63" y="5791052"/>
                <a:ext cx="932563" cy="369332"/>
              </a:xfrm>
              <a:prstGeom prst="rect">
                <a:avLst/>
              </a:prstGeom>
              <a:blipFill>
                <a:blip r:embed="rId4"/>
                <a:stretch>
                  <a:fillRect l="-5229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Multiply 2">
            <a:extLst>
              <a:ext uri="{FF2B5EF4-FFF2-40B4-BE49-F238E27FC236}">
                <a16:creationId xmlns:a16="http://schemas.microsoft.com/office/drawing/2014/main" id="{D25E128C-34A9-41FF-B1CC-DAB8EDE79497}"/>
              </a:ext>
            </a:extLst>
          </p:cNvPr>
          <p:cNvSpPr/>
          <p:nvPr/>
        </p:nvSpPr>
        <p:spPr>
          <a:xfrm>
            <a:off x="6202048" y="5991635"/>
            <a:ext cx="324000" cy="324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0" name="下箭头 14">
            <a:extLst>
              <a:ext uri="{FF2B5EF4-FFF2-40B4-BE49-F238E27FC236}">
                <a16:creationId xmlns:a16="http://schemas.microsoft.com/office/drawing/2014/main" id="{3B6DD51A-AA07-42A0-B1F6-457D571AE18E}"/>
              </a:ext>
            </a:extLst>
          </p:cNvPr>
          <p:cNvSpPr/>
          <p:nvPr/>
        </p:nvSpPr>
        <p:spPr>
          <a:xfrm rot="10800000">
            <a:off x="2289457" y="5337869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下箭头 14">
            <a:extLst>
              <a:ext uri="{FF2B5EF4-FFF2-40B4-BE49-F238E27FC236}">
                <a16:creationId xmlns:a16="http://schemas.microsoft.com/office/drawing/2014/main" id="{2ED8BBA4-39A8-4FFD-B02F-FD701192664B}"/>
              </a:ext>
            </a:extLst>
          </p:cNvPr>
          <p:cNvSpPr/>
          <p:nvPr/>
        </p:nvSpPr>
        <p:spPr>
          <a:xfrm rot="10800000">
            <a:off x="3492241" y="5337869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下箭头 14">
            <a:extLst>
              <a:ext uri="{FF2B5EF4-FFF2-40B4-BE49-F238E27FC236}">
                <a16:creationId xmlns:a16="http://schemas.microsoft.com/office/drawing/2014/main" id="{41CD1979-1163-4FB1-8F8D-3957EA6F33E6}"/>
              </a:ext>
            </a:extLst>
          </p:cNvPr>
          <p:cNvSpPr/>
          <p:nvPr/>
        </p:nvSpPr>
        <p:spPr>
          <a:xfrm rot="10800000">
            <a:off x="5907156" y="5337798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下箭头 14">
            <a:extLst>
              <a:ext uri="{FF2B5EF4-FFF2-40B4-BE49-F238E27FC236}">
                <a16:creationId xmlns:a16="http://schemas.microsoft.com/office/drawing/2014/main" id="{716B65A6-ED4D-443B-BEE8-28FD59E018FA}"/>
              </a:ext>
            </a:extLst>
          </p:cNvPr>
          <p:cNvSpPr/>
          <p:nvPr/>
        </p:nvSpPr>
        <p:spPr>
          <a:xfrm rot="10800000">
            <a:off x="4704371" y="5337870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下箭头 14">
            <a:extLst>
              <a:ext uri="{FF2B5EF4-FFF2-40B4-BE49-F238E27FC236}">
                <a16:creationId xmlns:a16="http://schemas.microsoft.com/office/drawing/2014/main" id="{8E96036F-1A7F-4CD2-83B5-9ED1DB10572A}"/>
              </a:ext>
            </a:extLst>
          </p:cNvPr>
          <p:cNvSpPr/>
          <p:nvPr/>
        </p:nvSpPr>
        <p:spPr>
          <a:xfrm rot="10800000">
            <a:off x="7109943" y="5337797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8" name="下箭头 14">
            <a:extLst>
              <a:ext uri="{FF2B5EF4-FFF2-40B4-BE49-F238E27FC236}">
                <a16:creationId xmlns:a16="http://schemas.microsoft.com/office/drawing/2014/main" id="{981A6193-E038-4B5C-BDA4-673ED68A98F5}"/>
              </a:ext>
            </a:extLst>
          </p:cNvPr>
          <p:cNvSpPr/>
          <p:nvPr/>
        </p:nvSpPr>
        <p:spPr>
          <a:xfrm rot="10800000">
            <a:off x="8312727" y="5337797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下箭头 14">
            <a:extLst>
              <a:ext uri="{FF2B5EF4-FFF2-40B4-BE49-F238E27FC236}">
                <a16:creationId xmlns:a16="http://schemas.microsoft.com/office/drawing/2014/main" id="{53F9692D-9B31-46E2-B3D9-CA8B1BAF1ED6}"/>
              </a:ext>
            </a:extLst>
          </p:cNvPr>
          <p:cNvSpPr/>
          <p:nvPr/>
        </p:nvSpPr>
        <p:spPr>
          <a:xfrm rot="10800000">
            <a:off x="9524857" y="5337798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下箭头 14">
            <a:extLst>
              <a:ext uri="{FF2B5EF4-FFF2-40B4-BE49-F238E27FC236}">
                <a16:creationId xmlns:a16="http://schemas.microsoft.com/office/drawing/2014/main" id="{A62820A0-37BD-4FF3-AFE7-FE6A20D239AA}"/>
              </a:ext>
            </a:extLst>
          </p:cNvPr>
          <p:cNvSpPr/>
          <p:nvPr/>
        </p:nvSpPr>
        <p:spPr>
          <a:xfrm rot="10800000">
            <a:off x="10742943" y="5334005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Rectangle 5">
            <a:extLst>
              <a:ext uri="{FF2B5EF4-FFF2-40B4-BE49-F238E27FC236}">
                <a16:creationId xmlns:a16="http://schemas.microsoft.com/office/drawing/2014/main" id="{19E68372-7297-4180-8BAE-54D52118E9E4}"/>
              </a:ext>
            </a:extLst>
          </p:cNvPr>
          <p:cNvSpPr/>
          <p:nvPr/>
        </p:nvSpPr>
        <p:spPr>
          <a:xfrm>
            <a:off x="10536959" y="4741424"/>
            <a:ext cx="721670" cy="4032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20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’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5" name="Rectangle 7">
            <a:extLst>
              <a:ext uri="{FF2B5EF4-FFF2-40B4-BE49-F238E27FC236}">
                <a16:creationId xmlns:a16="http://schemas.microsoft.com/office/drawing/2014/main" id="{DE553216-6A79-4640-9F23-CD7D0E0E5069}"/>
              </a:ext>
            </a:extLst>
          </p:cNvPr>
          <p:cNvSpPr/>
          <p:nvPr/>
        </p:nvSpPr>
        <p:spPr>
          <a:xfrm>
            <a:off x="5725821" y="4740364"/>
            <a:ext cx="721670" cy="4032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C4’</a:t>
            </a:r>
            <a:endParaRPr lang="en-CN" sz="20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9" name="右箭头 17">
            <a:extLst>
              <a:ext uri="{FF2B5EF4-FFF2-40B4-BE49-F238E27FC236}">
                <a16:creationId xmlns:a16="http://schemas.microsoft.com/office/drawing/2014/main" id="{C15E4E9A-F976-481F-98D0-BF84D8735376}"/>
              </a:ext>
            </a:extLst>
          </p:cNvPr>
          <p:cNvSpPr/>
          <p:nvPr/>
        </p:nvSpPr>
        <p:spPr>
          <a:xfrm rot="5400000">
            <a:off x="5915843" y="5336079"/>
            <a:ext cx="378000" cy="36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右箭头 17">
            <a:extLst>
              <a:ext uri="{FF2B5EF4-FFF2-40B4-BE49-F238E27FC236}">
                <a16:creationId xmlns:a16="http://schemas.microsoft.com/office/drawing/2014/main" id="{BA530429-5E81-40AD-8217-CB7C87C5EA96}"/>
              </a:ext>
            </a:extLst>
          </p:cNvPr>
          <p:cNvSpPr/>
          <p:nvPr/>
        </p:nvSpPr>
        <p:spPr>
          <a:xfrm rot="5400000">
            <a:off x="10742786" y="5336079"/>
            <a:ext cx="378000" cy="36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" name="下箭头 14">
            <a:extLst>
              <a:ext uri="{FF2B5EF4-FFF2-40B4-BE49-F238E27FC236}">
                <a16:creationId xmlns:a16="http://schemas.microsoft.com/office/drawing/2014/main" id="{66FB2C3D-7E38-4D22-9DB5-73259A032EB5}"/>
              </a:ext>
            </a:extLst>
          </p:cNvPr>
          <p:cNvSpPr/>
          <p:nvPr/>
        </p:nvSpPr>
        <p:spPr>
          <a:xfrm rot="10800000">
            <a:off x="5706013" y="5337797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下箭头 14">
            <a:extLst>
              <a:ext uri="{FF2B5EF4-FFF2-40B4-BE49-F238E27FC236}">
                <a16:creationId xmlns:a16="http://schemas.microsoft.com/office/drawing/2014/main" id="{A53006D7-8F6C-4938-8D4C-DE7637AE9766}"/>
              </a:ext>
            </a:extLst>
          </p:cNvPr>
          <p:cNvSpPr/>
          <p:nvPr/>
        </p:nvSpPr>
        <p:spPr>
          <a:xfrm rot="10800000">
            <a:off x="10520107" y="5346513"/>
            <a:ext cx="377687" cy="358566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右箭头 17">
            <a:extLst>
              <a:ext uri="{FF2B5EF4-FFF2-40B4-BE49-F238E27FC236}">
                <a16:creationId xmlns:a16="http://schemas.microsoft.com/office/drawing/2014/main" id="{4C4F8813-ECEA-435C-B2EC-F4E0C0D1F4C7}"/>
              </a:ext>
            </a:extLst>
          </p:cNvPr>
          <p:cNvSpPr/>
          <p:nvPr/>
        </p:nvSpPr>
        <p:spPr>
          <a:xfrm rot="5400000">
            <a:off x="10922786" y="5345796"/>
            <a:ext cx="378000" cy="36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右箭头 17">
            <a:extLst>
              <a:ext uri="{FF2B5EF4-FFF2-40B4-BE49-F238E27FC236}">
                <a16:creationId xmlns:a16="http://schemas.microsoft.com/office/drawing/2014/main" id="{11DE6B48-71AF-4C5B-BFC4-CFA35E4A75A3}"/>
              </a:ext>
            </a:extLst>
          </p:cNvPr>
          <p:cNvSpPr/>
          <p:nvPr/>
        </p:nvSpPr>
        <p:spPr>
          <a:xfrm rot="5400000">
            <a:off x="6099302" y="5336080"/>
            <a:ext cx="378000" cy="360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2270EC3-5B34-493C-8D39-5FBD6A6D4E17}"/>
              </a:ext>
            </a:extLst>
          </p:cNvPr>
          <p:cNvSpPr/>
          <p:nvPr/>
        </p:nvSpPr>
        <p:spPr>
          <a:xfrm>
            <a:off x="209550" y="5283201"/>
            <a:ext cx="11506200" cy="4601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reads and writes go through host NIC!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1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1" grpId="0" animBg="1"/>
      <p:bldP spid="71" grpId="1" animBg="1"/>
      <p:bldP spid="71" grpId="2" animBg="1"/>
      <p:bldP spid="71" grpId="3" animBg="1"/>
      <p:bldP spid="72" grpId="0" animBg="1"/>
      <p:bldP spid="72" grpId="1" animBg="1"/>
      <p:bldP spid="73" grpId="0" animBg="1"/>
      <p:bldP spid="73" grpId="1" animBg="1"/>
      <p:bldP spid="73" grpId="2" animBg="1"/>
      <p:bldP spid="73" grpId="3" animBg="1"/>
      <p:bldP spid="77" grpId="0" animBg="1"/>
      <p:bldP spid="77" grpId="1" animBg="1"/>
      <p:bldP spid="77" grpId="2" animBg="1"/>
      <p:bldP spid="77" grpId="3" animBg="1"/>
      <p:bldP spid="78" grpId="0" animBg="1"/>
      <p:bldP spid="78" grpId="1" animBg="1"/>
      <p:bldP spid="78" grpId="2" animBg="1"/>
      <p:bldP spid="78" grpId="3" animBg="1"/>
      <p:bldP spid="79" grpId="0" animBg="1"/>
      <p:bldP spid="79" grpId="1" animBg="1"/>
      <p:bldP spid="79" grpId="2" animBg="1"/>
      <p:bldP spid="79" grpId="3" animBg="1"/>
      <p:bldP spid="80" grpId="0" animBg="1"/>
      <p:bldP spid="80" grpId="1" animBg="1"/>
      <p:bldP spid="83" grpId="0" animBg="1"/>
      <p:bldP spid="83" grpId="1" animBg="1"/>
      <p:bldP spid="83" grpId="2" animBg="1"/>
      <p:bldP spid="85" grpId="0" animBg="1"/>
      <p:bldP spid="89" grpId="0" animBg="1"/>
      <p:bldP spid="89" grpId="1" animBg="1"/>
      <p:bldP spid="90" grpId="0" animBg="1"/>
      <p:bldP spid="90" grpId="1" animBg="1"/>
      <p:bldP spid="92" grpId="0" animBg="1"/>
      <p:bldP spid="93" grpId="0" animBg="1"/>
      <p:bldP spid="94" grpId="0" animBg="1"/>
      <p:bldP spid="95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New bottleneck at Host 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333B5F-BEB2-8D2E-6CFF-81FF6BAC7436}"/>
                  </a:ext>
                </a:extLst>
              </p:cNvPr>
              <p:cNvSpPr txBox="1"/>
              <p:nvPr/>
            </p:nvSpPr>
            <p:spPr>
              <a:xfrm>
                <a:off x="466310" y="1487292"/>
                <a:ext cx="10887490" cy="2513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we install a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100</m:t>
                    </m:r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𝐺𝑏𝑝𝑠</m:t>
                    </m:r>
                  </m:oMath>
                </a14:m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NIC on the host</a:t>
                </a:r>
              </a:p>
              <a:p>
                <a:pPr marL="800100" lvl="1" indent="-34290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An enterprise-grade </a:t>
                </a:r>
                <a:r>
                  <a:rPr kumimoji="1" lang="en-US" altLang="zh-CN" sz="2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NVMe</a:t>
                </a: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SSD provides </a:t>
                </a:r>
                <a14:m>
                  <m:oMath xmlns:m="http://schemas.openxmlformats.org/officeDocument/2006/math">
                    <m:r>
                      <a:rPr kumimoji="1" lang="en-US" altLang="zh-CN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16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𝐺𝑏𝑝𝑠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write and </a:t>
                </a:r>
                <a14:m>
                  <m:oMath xmlns:m="http://schemas.openxmlformats.org/officeDocument/2006/math">
                    <m:r>
                      <a:rPr kumimoji="1" lang="en-US" altLang="zh-CN" sz="2000" b="0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24</m:t>
                    </m:r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𝐺𝑏𝑝𝑠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read bandwidth </a:t>
                </a:r>
              </a:p>
              <a:p>
                <a:pPr marL="800100" lvl="1" indent="-34290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there is no I/O amplification, the NIC should be able to saturate bandwidth of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~4</m:t>
                    </m:r>
                  </m:oMath>
                </a14:m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SSDs</a:t>
                </a:r>
              </a:p>
              <a:p>
                <a:pPr marL="800100" lvl="1" indent="-34290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partial stripe write I/O can trigger 2 reads and 2 writes</a:t>
                </a:r>
              </a:p>
              <a:p>
                <a:pPr marL="1257300" lvl="2" indent="-34290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50% of write I/</a:t>
                </a:r>
                <a:r>
                  <a:rPr kumimoji="1" lang="en-US" altLang="zh-CN" sz="2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Os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will occupy the entire NIC bandwidth!</a:t>
                </a:r>
              </a:p>
              <a:p>
                <a:pPr marL="800100" lvl="1" indent="-342900">
                  <a:spcBef>
                    <a:spcPts val="800"/>
                  </a:spcBef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Also causes network congestion when reconstructing data for a larger array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7333B5F-BEB2-8D2E-6CFF-81FF6BAC74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10" y="1487292"/>
                <a:ext cx="10887490" cy="2513509"/>
              </a:xfrm>
              <a:prstGeom prst="rect">
                <a:avLst/>
              </a:prstGeom>
              <a:blipFill>
                <a:blip r:embed="rId3"/>
                <a:stretch>
                  <a:fillRect l="-727" t="-1699" r="-1119" b="-3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3078" name="Picture 6" descr="NVIDIA Mellanox ConnectX-5 Adapters | NVIDIA">
            <a:extLst>
              <a:ext uri="{FF2B5EF4-FFF2-40B4-BE49-F238E27FC236}">
                <a16:creationId xmlns:a16="http://schemas.microsoft.com/office/drawing/2014/main" id="{317E4C8E-A3E6-4049-A352-47FF6F035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769" y="4330900"/>
            <a:ext cx="1914206" cy="107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NVME SSD Device Icon - Free Download SVG &amp; PNG Vector">
            <a:extLst>
              <a:ext uri="{FF2B5EF4-FFF2-40B4-BE49-F238E27FC236}">
                <a16:creationId xmlns:a16="http://schemas.microsoft.com/office/drawing/2014/main" id="{6F1C5554-1110-4486-9D2D-29D9395B6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297" y="59124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NVME SSD Device Icon - Free Download SVG &amp; PNG Vector">
            <a:extLst>
              <a:ext uri="{FF2B5EF4-FFF2-40B4-BE49-F238E27FC236}">
                <a16:creationId xmlns:a16="http://schemas.microsoft.com/office/drawing/2014/main" id="{75BA14E6-C8D0-4781-A257-9D73E1B51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43" y="59124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NVME SSD Device Icon - Free Download SVG &amp; PNG Vector">
            <a:extLst>
              <a:ext uri="{FF2B5EF4-FFF2-40B4-BE49-F238E27FC236}">
                <a16:creationId xmlns:a16="http://schemas.microsoft.com/office/drawing/2014/main" id="{E7A1D1DF-9C61-4BFD-A1CC-4D60464B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059" y="59124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NVME SSD Device Icon - Free Download SVG &amp; PNG Vector">
            <a:extLst>
              <a:ext uri="{FF2B5EF4-FFF2-40B4-BE49-F238E27FC236}">
                <a16:creationId xmlns:a16="http://schemas.microsoft.com/office/drawing/2014/main" id="{1AB8DF82-D414-40A2-B38A-51C9D511A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922" y="59124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下箭头 14">
            <a:extLst>
              <a:ext uri="{FF2B5EF4-FFF2-40B4-BE49-F238E27FC236}">
                <a16:creationId xmlns:a16="http://schemas.microsoft.com/office/drawing/2014/main" id="{8BABE219-903E-486A-862F-4DF5941FE161}"/>
              </a:ext>
            </a:extLst>
          </p:cNvPr>
          <p:cNvSpPr/>
          <p:nvPr/>
        </p:nvSpPr>
        <p:spPr>
          <a:xfrm rot="15006848">
            <a:off x="4289933" y="5066680"/>
            <a:ext cx="136107" cy="1242067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" name="下箭头 14">
            <a:extLst>
              <a:ext uri="{FF2B5EF4-FFF2-40B4-BE49-F238E27FC236}">
                <a16:creationId xmlns:a16="http://schemas.microsoft.com/office/drawing/2014/main" id="{AAD714E6-D6EF-44F3-A9D5-2E0C1D58B3DB}"/>
              </a:ext>
            </a:extLst>
          </p:cNvPr>
          <p:cNvSpPr/>
          <p:nvPr/>
        </p:nvSpPr>
        <p:spPr>
          <a:xfrm rot="4206848">
            <a:off x="4382472" y="5168524"/>
            <a:ext cx="136107" cy="124206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下箭头 14">
            <a:extLst>
              <a:ext uri="{FF2B5EF4-FFF2-40B4-BE49-F238E27FC236}">
                <a16:creationId xmlns:a16="http://schemas.microsoft.com/office/drawing/2014/main" id="{6BB4A33C-4CC5-47DB-B5A0-615DA799F4EF}"/>
              </a:ext>
            </a:extLst>
          </p:cNvPr>
          <p:cNvSpPr/>
          <p:nvPr/>
        </p:nvSpPr>
        <p:spPr>
          <a:xfrm rot="17393152" flipV="1">
            <a:off x="7207308" y="5140252"/>
            <a:ext cx="136107" cy="1242067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下箭头 14">
            <a:extLst>
              <a:ext uri="{FF2B5EF4-FFF2-40B4-BE49-F238E27FC236}">
                <a16:creationId xmlns:a16="http://schemas.microsoft.com/office/drawing/2014/main" id="{C84981BF-593A-4188-AE03-6A59E2F13C20}"/>
              </a:ext>
            </a:extLst>
          </p:cNvPr>
          <p:cNvSpPr/>
          <p:nvPr/>
        </p:nvSpPr>
        <p:spPr>
          <a:xfrm rot="6593152" flipV="1">
            <a:off x="7332296" y="5061322"/>
            <a:ext cx="136107" cy="124206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9" name="下箭头 14">
            <a:extLst>
              <a:ext uri="{FF2B5EF4-FFF2-40B4-BE49-F238E27FC236}">
                <a16:creationId xmlns:a16="http://schemas.microsoft.com/office/drawing/2014/main" id="{556EFE41-BAC2-4068-A173-21E2A92AE277}"/>
              </a:ext>
            </a:extLst>
          </p:cNvPr>
          <p:cNvSpPr>
            <a:spLocks/>
          </p:cNvSpPr>
          <p:nvPr/>
        </p:nvSpPr>
        <p:spPr>
          <a:xfrm rot="12630890">
            <a:off x="5174700" y="5353378"/>
            <a:ext cx="136107" cy="72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0" name="下箭头 14">
            <a:extLst>
              <a:ext uri="{FF2B5EF4-FFF2-40B4-BE49-F238E27FC236}">
                <a16:creationId xmlns:a16="http://schemas.microsoft.com/office/drawing/2014/main" id="{81DBF6E2-4B11-4054-8243-D62267EBC7FD}"/>
              </a:ext>
            </a:extLst>
          </p:cNvPr>
          <p:cNvSpPr>
            <a:spLocks/>
          </p:cNvSpPr>
          <p:nvPr/>
        </p:nvSpPr>
        <p:spPr>
          <a:xfrm rot="1830890">
            <a:off x="5340218" y="5391606"/>
            <a:ext cx="136107" cy="72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1" name="下箭头 14">
            <a:extLst>
              <a:ext uri="{FF2B5EF4-FFF2-40B4-BE49-F238E27FC236}">
                <a16:creationId xmlns:a16="http://schemas.microsoft.com/office/drawing/2014/main" id="{B9E8D603-49BB-42AB-9FE8-437C2B220BBE}"/>
              </a:ext>
            </a:extLst>
          </p:cNvPr>
          <p:cNvSpPr>
            <a:spLocks/>
          </p:cNvSpPr>
          <p:nvPr/>
        </p:nvSpPr>
        <p:spPr>
          <a:xfrm rot="8679032">
            <a:off x="6169046" y="5365070"/>
            <a:ext cx="136107" cy="72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" name="下箭头 14">
            <a:extLst>
              <a:ext uri="{FF2B5EF4-FFF2-40B4-BE49-F238E27FC236}">
                <a16:creationId xmlns:a16="http://schemas.microsoft.com/office/drawing/2014/main" id="{C06BCA3D-90C0-40CD-BC05-0EC7579825D7}"/>
              </a:ext>
            </a:extLst>
          </p:cNvPr>
          <p:cNvSpPr>
            <a:spLocks/>
          </p:cNvSpPr>
          <p:nvPr/>
        </p:nvSpPr>
        <p:spPr>
          <a:xfrm rot="19479032">
            <a:off x="6362951" y="5362114"/>
            <a:ext cx="136107" cy="72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3" name="下箭头 14">
            <a:extLst>
              <a:ext uri="{FF2B5EF4-FFF2-40B4-BE49-F238E27FC236}">
                <a16:creationId xmlns:a16="http://schemas.microsoft.com/office/drawing/2014/main" id="{BD6230BE-3B49-4ACC-B8AB-475FEAC3EDA9}"/>
              </a:ext>
            </a:extLst>
          </p:cNvPr>
          <p:cNvSpPr/>
          <p:nvPr/>
        </p:nvSpPr>
        <p:spPr>
          <a:xfrm rot="10800000">
            <a:off x="5360877" y="4209244"/>
            <a:ext cx="136107" cy="36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下箭头 14">
            <a:extLst>
              <a:ext uri="{FF2B5EF4-FFF2-40B4-BE49-F238E27FC236}">
                <a16:creationId xmlns:a16="http://schemas.microsoft.com/office/drawing/2014/main" id="{EF17E498-99DB-447B-985D-935AF78C946D}"/>
              </a:ext>
            </a:extLst>
          </p:cNvPr>
          <p:cNvSpPr/>
          <p:nvPr/>
        </p:nvSpPr>
        <p:spPr>
          <a:xfrm>
            <a:off x="6082951" y="4208674"/>
            <a:ext cx="136107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下箭头 14">
            <a:extLst>
              <a:ext uri="{FF2B5EF4-FFF2-40B4-BE49-F238E27FC236}">
                <a16:creationId xmlns:a16="http://schemas.microsoft.com/office/drawing/2014/main" id="{ED2F2C1C-37AA-4F80-A2F4-6D59CF11B142}"/>
              </a:ext>
            </a:extLst>
          </p:cNvPr>
          <p:cNvSpPr/>
          <p:nvPr/>
        </p:nvSpPr>
        <p:spPr>
          <a:xfrm rot="10800000">
            <a:off x="5556983" y="4208674"/>
            <a:ext cx="136107" cy="36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6" name="下箭头 14">
            <a:extLst>
              <a:ext uri="{FF2B5EF4-FFF2-40B4-BE49-F238E27FC236}">
                <a16:creationId xmlns:a16="http://schemas.microsoft.com/office/drawing/2014/main" id="{A7B280DF-5F44-4C1D-90FA-D02C0B7CA54A}"/>
              </a:ext>
            </a:extLst>
          </p:cNvPr>
          <p:cNvSpPr/>
          <p:nvPr/>
        </p:nvSpPr>
        <p:spPr>
          <a:xfrm>
            <a:off x="6279057" y="4208674"/>
            <a:ext cx="136107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8" name="下箭头 14">
            <a:extLst>
              <a:ext uri="{FF2B5EF4-FFF2-40B4-BE49-F238E27FC236}">
                <a16:creationId xmlns:a16="http://schemas.microsoft.com/office/drawing/2014/main" id="{22BBACE7-6D28-4FAC-9568-D483E597B253}"/>
              </a:ext>
            </a:extLst>
          </p:cNvPr>
          <p:cNvSpPr/>
          <p:nvPr/>
        </p:nvSpPr>
        <p:spPr>
          <a:xfrm rot="10800000">
            <a:off x="5723850" y="4209244"/>
            <a:ext cx="136107" cy="36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9" name="下箭头 14">
            <a:extLst>
              <a:ext uri="{FF2B5EF4-FFF2-40B4-BE49-F238E27FC236}">
                <a16:creationId xmlns:a16="http://schemas.microsoft.com/office/drawing/2014/main" id="{F28DD881-3511-409E-8417-A62904374754}"/>
              </a:ext>
            </a:extLst>
          </p:cNvPr>
          <p:cNvSpPr/>
          <p:nvPr/>
        </p:nvSpPr>
        <p:spPr>
          <a:xfrm rot="10800000">
            <a:off x="5919956" y="4208674"/>
            <a:ext cx="136107" cy="36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下箭头 14">
            <a:extLst>
              <a:ext uri="{FF2B5EF4-FFF2-40B4-BE49-F238E27FC236}">
                <a16:creationId xmlns:a16="http://schemas.microsoft.com/office/drawing/2014/main" id="{E14620E6-7689-403E-92B4-13C4550C6D20}"/>
              </a:ext>
            </a:extLst>
          </p:cNvPr>
          <p:cNvSpPr/>
          <p:nvPr/>
        </p:nvSpPr>
        <p:spPr>
          <a:xfrm>
            <a:off x="6444824" y="4208674"/>
            <a:ext cx="136107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下箭头 14">
            <a:extLst>
              <a:ext uri="{FF2B5EF4-FFF2-40B4-BE49-F238E27FC236}">
                <a16:creationId xmlns:a16="http://schemas.microsoft.com/office/drawing/2014/main" id="{4D96A357-F478-498B-887F-3F3E78A02478}"/>
              </a:ext>
            </a:extLst>
          </p:cNvPr>
          <p:cNvSpPr/>
          <p:nvPr/>
        </p:nvSpPr>
        <p:spPr>
          <a:xfrm>
            <a:off x="6640930" y="4208674"/>
            <a:ext cx="136107" cy="360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Multiply 2">
            <a:extLst>
              <a:ext uri="{FF2B5EF4-FFF2-40B4-BE49-F238E27FC236}">
                <a16:creationId xmlns:a16="http://schemas.microsoft.com/office/drawing/2014/main" id="{87916DB1-4656-4E3C-B1FA-3AD212D16020}"/>
              </a:ext>
            </a:extLst>
          </p:cNvPr>
          <p:cNvSpPr/>
          <p:nvPr/>
        </p:nvSpPr>
        <p:spPr>
          <a:xfrm>
            <a:off x="5338930" y="4298195"/>
            <a:ext cx="180000" cy="18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3" name="Multiply 2">
            <a:extLst>
              <a:ext uri="{FF2B5EF4-FFF2-40B4-BE49-F238E27FC236}">
                <a16:creationId xmlns:a16="http://schemas.microsoft.com/office/drawing/2014/main" id="{CFB25A36-415C-46F3-9248-50A489C49BE3}"/>
              </a:ext>
            </a:extLst>
          </p:cNvPr>
          <p:cNvSpPr/>
          <p:nvPr/>
        </p:nvSpPr>
        <p:spPr>
          <a:xfrm>
            <a:off x="5536523" y="4298195"/>
            <a:ext cx="180000" cy="18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4" name="Multiply 2">
            <a:extLst>
              <a:ext uri="{FF2B5EF4-FFF2-40B4-BE49-F238E27FC236}">
                <a16:creationId xmlns:a16="http://schemas.microsoft.com/office/drawing/2014/main" id="{43270EF4-E462-407F-A1B7-DD76E8A34226}"/>
              </a:ext>
            </a:extLst>
          </p:cNvPr>
          <p:cNvSpPr/>
          <p:nvPr/>
        </p:nvSpPr>
        <p:spPr>
          <a:xfrm>
            <a:off x="5709956" y="4298195"/>
            <a:ext cx="180000" cy="18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5" name="Multiply 2">
            <a:extLst>
              <a:ext uri="{FF2B5EF4-FFF2-40B4-BE49-F238E27FC236}">
                <a16:creationId xmlns:a16="http://schemas.microsoft.com/office/drawing/2014/main" id="{3BA7C52E-59A4-4DF5-9770-163F1BEF581E}"/>
              </a:ext>
            </a:extLst>
          </p:cNvPr>
          <p:cNvSpPr/>
          <p:nvPr/>
        </p:nvSpPr>
        <p:spPr>
          <a:xfrm>
            <a:off x="5898009" y="4301243"/>
            <a:ext cx="180000" cy="18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29" name="Multiply 2">
            <a:extLst>
              <a:ext uri="{FF2B5EF4-FFF2-40B4-BE49-F238E27FC236}">
                <a16:creationId xmlns:a16="http://schemas.microsoft.com/office/drawing/2014/main" id="{294310CA-DF9C-499F-82CA-EAAD762EB707}"/>
              </a:ext>
            </a:extLst>
          </p:cNvPr>
          <p:cNvSpPr/>
          <p:nvPr/>
        </p:nvSpPr>
        <p:spPr>
          <a:xfrm>
            <a:off x="6431235" y="4298195"/>
            <a:ext cx="180000" cy="18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0" name="Multiply 2">
            <a:extLst>
              <a:ext uri="{FF2B5EF4-FFF2-40B4-BE49-F238E27FC236}">
                <a16:creationId xmlns:a16="http://schemas.microsoft.com/office/drawing/2014/main" id="{FF11B447-9F5A-43F2-8F06-1B890843CB50}"/>
              </a:ext>
            </a:extLst>
          </p:cNvPr>
          <p:cNvSpPr/>
          <p:nvPr/>
        </p:nvSpPr>
        <p:spPr>
          <a:xfrm>
            <a:off x="6619288" y="4301243"/>
            <a:ext cx="180000" cy="180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pic>
        <p:nvPicPr>
          <p:cNvPr id="131" name="Picture 2" descr="NVME SSD Device Icon - Free Download SVG &amp; PNG Vector">
            <a:extLst>
              <a:ext uri="{FF2B5EF4-FFF2-40B4-BE49-F238E27FC236}">
                <a16:creationId xmlns:a16="http://schemas.microsoft.com/office/drawing/2014/main" id="{E0511392-94D3-492C-8FC6-3F1499897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35" y="59124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NVME SSD Device Icon - Free Download SVG &amp; PNG Vector">
            <a:extLst>
              <a:ext uri="{FF2B5EF4-FFF2-40B4-BE49-F238E27FC236}">
                <a16:creationId xmlns:a16="http://schemas.microsoft.com/office/drawing/2014/main" id="{D5379471-9781-4512-87D8-086F4923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181" y="5912439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NVME SSD Device Icon - Free Download SVG &amp; PNG Vector">
            <a:extLst>
              <a:ext uri="{FF2B5EF4-FFF2-40B4-BE49-F238E27FC236}">
                <a16:creationId xmlns:a16="http://schemas.microsoft.com/office/drawing/2014/main" id="{FC499061-7C29-48A0-A5F9-678015FF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735" y="59124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2" descr="NVME SSD Device Icon - Free Download SVG &amp; PNG Vector">
            <a:extLst>
              <a:ext uri="{FF2B5EF4-FFF2-40B4-BE49-F238E27FC236}">
                <a16:creationId xmlns:a16="http://schemas.microsoft.com/office/drawing/2014/main" id="{2D79BD18-8616-4AAD-8D82-91E748A0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381" y="5912437"/>
            <a:ext cx="652124" cy="81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Multiply 2">
            <a:extLst>
              <a:ext uri="{FF2B5EF4-FFF2-40B4-BE49-F238E27FC236}">
                <a16:creationId xmlns:a16="http://schemas.microsoft.com/office/drawing/2014/main" id="{84C35C7F-3B4C-410A-A88B-B23EC6167ACE}"/>
              </a:ext>
            </a:extLst>
          </p:cNvPr>
          <p:cNvSpPr/>
          <p:nvPr/>
        </p:nvSpPr>
        <p:spPr>
          <a:xfrm>
            <a:off x="5266930" y="6262612"/>
            <a:ext cx="324000" cy="324000"/>
          </a:xfrm>
          <a:prstGeom prst="mathMultiply">
            <a:avLst>
              <a:gd name="adj1" fmla="val 125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136" name="下箭头 14">
            <a:extLst>
              <a:ext uri="{FF2B5EF4-FFF2-40B4-BE49-F238E27FC236}">
                <a16:creationId xmlns:a16="http://schemas.microsoft.com/office/drawing/2014/main" id="{6E33D7D4-1FC5-41FC-A5B8-D43026B9D142}"/>
              </a:ext>
            </a:extLst>
          </p:cNvPr>
          <p:cNvSpPr/>
          <p:nvPr/>
        </p:nvSpPr>
        <p:spPr>
          <a:xfrm rot="15199639">
            <a:off x="2622792" y="4348903"/>
            <a:ext cx="136107" cy="252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下箭头 14">
            <a:extLst>
              <a:ext uri="{FF2B5EF4-FFF2-40B4-BE49-F238E27FC236}">
                <a16:creationId xmlns:a16="http://schemas.microsoft.com/office/drawing/2014/main" id="{7B3C108B-A41E-430A-98F1-F763C3877C56}"/>
              </a:ext>
            </a:extLst>
          </p:cNvPr>
          <p:cNvSpPr/>
          <p:nvPr/>
        </p:nvSpPr>
        <p:spPr>
          <a:xfrm rot="15082004">
            <a:off x="3484086" y="4819967"/>
            <a:ext cx="136107" cy="180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下箭头 14">
            <a:extLst>
              <a:ext uri="{FF2B5EF4-FFF2-40B4-BE49-F238E27FC236}">
                <a16:creationId xmlns:a16="http://schemas.microsoft.com/office/drawing/2014/main" id="{92BC32F3-A588-41A8-9573-A290AC5AE571}"/>
              </a:ext>
            </a:extLst>
          </p:cNvPr>
          <p:cNvSpPr/>
          <p:nvPr/>
        </p:nvSpPr>
        <p:spPr>
          <a:xfrm rot="6400361" flipH="1">
            <a:off x="9302066" y="4368425"/>
            <a:ext cx="136107" cy="252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9" name="下箭头 14">
            <a:extLst>
              <a:ext uri="{FF2B5EF4-FFF2-40B4-BE49-F238E27FC236}">
                <a16:creationId xmlns:a16="http://schemas.microsoft.com/office/drawing/2014/main" id="{A68C7F64-C8E3-4C54-98DC-15AB0648C8BC}"/>
              </a:ext>
            </a:extLst>
          </p:cNvPr>
          <p:cNvSpPr/>
          <p:nvPr/>
        </p:nvSpPr>
        <p:spPr>
          <a:xfrm rot="6517996" flipH="1">
            <a:off x="8267044" y="4789650"/>
            <a:ext cx="136107" cy="18000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384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4" grpId="0" animBg="1"/>
      <p:bldP spid="104" grpId="1" animBg="1"/>
      <p:bldP spid="107" grpId="0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18" grpId="0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9" grpId="0" animBg="1"/>
      <p:bldP spid="129" grpId="1" animBg="1"/>
      <p:bldP spid="130" grpId="0" animBg="1"/>
      <p:bldP spid="130" grpId="1" animBg="1"/>
      <p:bldP spid="135" grpId="0" animBg="1"/>
      <p:bldP spid="136" grpId="0" animBg="1"/>
      <p:bldP spid="137" grpId="0" animBg="1"/>
      <p:bldP spid="138" grpId="0" animBg="1"/>
      <p:bldP spid="1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Our Key Insight: Extra Network I/</a:t>
            </a:r>
            <a:r>
              <a:rPr kumimoji="1" lang="en-US" altLang="zh-CN" sz="3200" dirty="0" err="1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Os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Are Avoidable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7</a:t>
            </a:fld>
            <a:endParaRPr kumimoji="1" lang="zh-CN" alt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A93F9909-A4B3-4A74-80C2-2DC97CCEFC2A}"/>
              </a:ext>
            </a:extLst>
          </p:cNvPr>
          <p:cNvGrpSpPr/>
          <p:nvPr/>
        </p:nvGrpSpPr>
        <p:grpSpPr>
          <a:xfrm>
            <a:off x="807819" y="3330332"/>
            <a:ext cx="4912173" cy="2982974"/>
            <a:chOff x="6602849" y="3337054"/>
            <a:chExt cx="4912173" cy="2982974"/>
          </a:xfrm>
        </p:grpSpPr>
        <p:sp>
          <p:nvSpPr>
            <p:cNvPr id="42" name="Rounded Rectangle 16">
              <a:extLst>
                <a:ext uri="{FF2B5EF4-FFF2-40B4-BE49-F238E27FC236}">
                  <a16:creationId xmlns:a16="http://schemas.microsoft.com/office/drawing/2014/main" id="{74BE25EE-A5E5-4BF8-9CBD-6F9AE44318FF}"/>
                </a:ext>
              </a:extLst>
            </p:cNvPr>
            <p:cNvSpPr/>
            <p:nvPr/>
          </p:nvSpPr>
          <p:spPr>
            <a:xfrm>
              <a:off x="6803282" y="4590470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Rounded Rectangle 7">
              <a:extLst>
                <a:ext uri="{FF2B5EF4-FFF2-40B4-BE49-F238E27FC236}">
                  <a16:creationId xmlns:a16="http://schemas.microsoft.com/office/drawing/2014/main" id="{0F2E0147-3BA7-4B02-8108-CB937FEA3DD7}"/>
                </a:ext>
              </a:extLst>
            </p:cNvPr>
            <p:cNvSpPr/>
            <p:nvPr/>
          </p:nvSpPr>
          <p:spPr>
            <a:xfrm>
              <a:off x="8169872" y="3943062"/>
              <a:ext cx="2007501" cy="398814"/>
            </a:xfrm>
            <a:prstGeom prst="rect">
              <a:avLst/>
            </a:prstGeom>
            <a:solidFill>
              <a:srgbClr val="FFE5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:a16="http://schemas.microsoft.com/office/drawing/2014/main" id="{5BB0D7EE-682C-4DA7-AA25-D974D9DE28A1}"/>
                </a:ext>
              </a:extLst>
            </p:cNvPr>
            <p:cNvSpPr/>
            <p:nvPr/>
          </p:nvSpPr>
          <p:spPr>
            <a:xfrm>
              <a:off x="8132219" y="3926862"/>
              <a:ext cx="210826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RAID</a:t>
              </a:r>
              <a:r>
                <a:rPr lang="zh-CN" altLang="en-US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Rectangle 17">
              <a:extLst>
                <a:ext uri="{FF2B5EF4-FFF2-40B4-BE49-F238E27FC236}">
                  <a16:creationId xmlns:a16="http://schemas.microsoft.com/office/drawing/2014/main" id="{E7163753-9BAA-42DD-AE95-2CE1F536E3F1}"/>
                </a:ext>
              </a:extLst>
            </p:cNvPr>
            <p:cNvSpPr/>
            <p:nvPr/>
          </p:nvSpPr>
          <p:spPr>
            <a:xfrm>
              <a:off x="10254846" y="3418729"/>
              <a:ext cx="869149" cy="461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Host</a:t>
              </a:r>
              <a:endParaRPr lang="en-CN" sz="24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Rounded Rectangle 40">
              <a:extLst>
                <a:ext uri="{FF2B5EF4-FFF2-40B4-BE49-F238E27FC236}">
                  <a16:creationId xmlns:a16="http://schemas.microsoft.com/office/drawing/2014/main" id="{319809B2-5460-46C4-8D6D-4C6C66325CA7}"/>
                </a:ext>
              </a:extLst>
            </p:cNvPr>
            <p:cNvSpPr/>
            <p:nvPr/>
          </p:nvSpPr>
          <p:spPr>
            <a:xfrm>
              <a:off x="8443888" y="3387743"/>
              <a:ext cx="1505476" cy="339109"/>
            </a:xfrm>
            <a:prstGeom prst="rect">
              <a:avLst/>
            </a:prstGeom>
            <a:solidFill>
              <a:srgbClr val="DAE3F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Client</a:t>
              </a:r>
              <a:endParaRPr lang="en-CN" sz="2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47" name="Picture 1">
              <a:extLst>
                <a:ext uri="{FF2B5EF4-FFF2-40B4-BE49-F238E27FC236}">
                  <a16:creationId xmlns:a16="http://schemas.microsoft.com/office/drawing/2014/main" id="{64DDC3AC-2945-4A6C-9138-7F2FEFD62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9508" y="4703454"/>
              <a:ext cx="505806" cy="505806"/>
            </a:xfrm>
            <a:prstGeom prst="rect">
              <a:avLst/>
            </a:prstGeom>
          </p:spPr>
        </p:pic>
        <p:pic>
          <p:nvPicPr>
            <p:cNvPr id="48" name="Picture 42">
              <a:extLst>
                <a:ext uri="{FF2B5EF4-FFF2-40B4-BE49-F238E27FC236}">
                  <a16:creationId xmlns:a16="http://schemas.microsoft.com/office/drawing/2014/main" id="{E973228B-B9ED-44F1-BAAC-6C740A93E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9258" y="5139886"/>
              <a:ext cx="505806" cy="505806"/>
            </a:xfrm>
            <a:prstGeom prst="rect">
              <a:avLst/>
            </a:prstGeom>
          </p:spPr>
        </p:pic>
        <p:pic>
          <p:nvPicPr>
            <p:cNvPr id="49" name="Picture 43">
              <a:extLst>
                <a:ext uri="{FF2B5EF4-FFF2-40B4-BE49-F238E27FC236}">
                  <a16:creationId xmlns:a16="http://schemas.microsoft.com/office/drawing/2014/main" id="{45174AEE-3750-4202-BAD5-B99597A7D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2575" y="5141078"/>
              <a:ext cx="505806" cy="505806"/>
            </a:xfrm>
            <a:prstGeom prst="rect">
              <a:avLst/>
            </a:prstGeom>
          </p:spPr>
        </p:pic>
        <p:pic>
          <p:nvPicPr>
            <p:cNvPr id="50" name="Picture 44">
              <a:extLst>
                <a:ext uri="{FF2B5EF4-FFF2-40B4-BE49-F238E27FC236}">
                  <a16:creationId xmlns:a16="http://schemas.microsoft.com/office/drawing/2014/main" id="{90AF708B-986A-4D0F-98EB-18E2B625B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1093" y="4698390"/>
              <a:ext cx="505806" cy="505806"/>
            </a:xfrm>
            <a:prstGeom prst="rect">
              <a:avLst/>
            </a:prstGeom>
          </p:spPr>
        </p:pic>
        <p:sp>
          <p:nvSpPr>
            <p:cNvPr id="51" name="Rounded Rectangle 57">
              <a:extLst>
                <a:ext uri="{FF2B5EF4-FFF2-40B4-BE49-F238E27FC236}">
                  <a16:creationId xmlns:a16="http://schemas.microsoft.com/office/drawing/2014/main" id="{E4C3C343-BC93-4336-AB09-F67573460D74}"/>
                </a:ext>
              </a:extLst>
            </p:cNvPr>
            <p:cNvSpPr/>
            <p:nvPr/>
          </p:nvSpPr>
          <p:spPr>
            <a:xfrm>
              <a:off x="7311282" y="3337054"/>
              <a:ext cx="3770690" cy="10510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28">
              <a:extLst>
                <a:ext uri="{FF2B5EF4-FFF2-40B4-BE49-F238E27FC236}">
                  <a16:creationId xmlns:a16="http://schemas.microsoft.com/office/drawing/2014/main" id="{B17FB8E7-02EE-4D3A-BFAB-538FF2898501}"/>
                </a:ext>
              </a:extLst>
            </p:cNvPr>
            <p:cNvSpPr/>
            <p:nvPr/>
          </p:nvSpPr>
          <p:spPr>
            <a:xfrm>
              <a:off x="7881133" y="5026902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Rounded Rectangle 29">
              <a:extLst>
                <a:ext uri="{FF2B5EF4-FFF2-40B4-BE49-F238E27FC236}">
                  <a16:creationId xmlns:a16="http://schemas.microsoft.com/office/drawing/2014/main" id="{51FDBE38-8A67-4A37-A13A-9C8186C322DF}"/>
                </a:ext>
              </a:extLst>
            </p:cNvPr>
            <p:cNvSpPr/>
            <p:nvPr/>
          </p:nvSpPr>
          <p:spPr>
            <a:xfrm>
              <a:off x="9701405" y="5026902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8" name="Rounded Rectangle 30">
              <a:extLst>
                <a:ext uri="{FF2B5EF4-FFF2-40B4-BE49-F238E27FC236}">
                  <a16:creationId xmlns:a16="http://schemas.microsoft.com/office/drawing/2014/main" id="{078296DA-DB61-42D4-9D65-765C1A6F63B9}"/>
                </a:ext>
              </a:extLst>
            </p:cNvPr>
            <p:cNvSpPr/>
            <p:nvPr/>
          </p:nvSpPr>
          <p:spPr>
            <a:xfrm>
              <a:off x="10732968" y="4585408"/>
              <a:ext cx="782054" cy="6969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4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7FFEC65-ABAC-43FA-8181-F204FCC6CEF7}"/>
                </a:ext>
              </a:extLst>
            </p:cNvPr>
            <p:cNvCxnSpPr>
              <a:cxnSpLocks/>
              <a:stCxn id="43" idx="2"/>
              <a:endCxn id="42" idx="3"/>
            </p:cNvCxnSpPr>
            <p:nvPr/>
          </p:nvCxnSpPr>
          <p:spPr>
            <a:xfrm flipH="1">
              <a:off x="7585336" y="4341876"/>
              <a:ext cx="1588287" cy="59707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703E804-6A07-474A-9251-6E8FF77B3913}"/>
                </a:ext>
              </a:extLst>
            </p:cNvPr>
            <p:cNvCxnSpPr>
              <a:cxnSpLocks/>
              <a:stCxn id="43" idx="2"/>
              <a:endCxn id="52" idx="0"/>
            </p:cNvCxnSpPr>
            <p:nvPr/>
          </p:nvCxnSpPr>
          <p:spPr>
            <a:xfrm flipH="1">
              <a:off x="8272160" y="4341876"/>
              <a:ext cx="901463" cy="68502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8DC32AD0-8066-4F60-8E2E-7836AF95E740}"/>
                </a:ext>
              </a:extLst>
            </p:cNvPr>
            <p:cNvCxnSpPr>
              <a:cxnSpLocks/>
              <a:stCxn id="43" idx="2"/>
              <a:endCxn id="53" idx="0"/>
            </p:cNvCxnSpPr>
            <p:nvPr/>
          </p:nvCxnSpPr>
          <p:spPr>
            <a:xfrm>
              <a:off x="9173623" y="4341876"/>
              <a:ext cx="918809" cy="685026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DEED0C3-38FC-42ED-A0CE-A23CFF8218D5}"/>
                </a:ext>
              </a:extLst>
            </p:cNvPr>
            <p:cNvCxnSpPr>
              <a:cxnSpLocks/>
              <a:stCxn id="43" idx="2"/>
              <a:endCxn id="58" idx="1"/>
            </p:cNvCxnSpPr>
            <p:nvPr/>
          </p:nvCxnSpPr>
          <p:spPr>
            <a:xfrm>
              <a:off x="9173623" y="4341876"/>
              <a:ext cx="1559345" cy="59200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011697F2-D19A-4BE4-8683-323B7A8A8BA5}"/>
                </a:ext>
              </a:extLst>
            </p:cNvPr>
            <p:cNvCxnSpPr>
              <a:cxnSpLocks/>
              <a:stCxn id="46" idx="2"/>
              <a:endCxn id="43" idx="0"/>
            </p:cNvCxnSpPr>
            <p:nvPr/>
          </p:nvCxnSpPr>
          <p:spPr>
            <a:xfrm flipH="1">
              <a:off x="9173624" y="3726852"/>
              <a:ext cx="0" cy="21621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9D25962-C3B6-4B43-9519-2BE9CF4B8504}"/>
                </a:ext>
              </a:extLst>
            </p:cNvPr>
            <p:cNvSpPr txBox="1"/>
            <p:nvPr/>
          </p:nvSpPr>
          <p:spPr>
            <a:xfrm>
              <a:off x="9842575" y="4364474"/>
              <a:ext cx="936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  <a:endParaRPr lang="zh-CN" alt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55">
              <a:extLst>
                <a:ext uri="{FF2B5EF4-FFF2-40B4-BE49-F238E27FC236}">
                  <a16:creationId xmlns:a16="http://schemas.microsoft.com/office/drawing/2014/main" id="{DF8F1363-C344-438F-8B81-181AD1C59270}"/>
                </a:ext>
              </a:extLst>
            </p:cNvPr>
            <p:cNvSpPr/>
            <p:nvPr/>
          </p:nvSpPr>
          <p:spPr>
            <a:xfrm>
              <a:off x="6602849" y="5919918"/>
              <a:ext cx="215155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Storage</a:t>
              </a:r>
              <a:r>
                <a:rPr lang="zh-CN" altLang="en-US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20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Servers</a:t>
              </a:r>
              <a:endParaRPr lang="en-CN" sz="20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0639E677-F9A9-400B-9AF6-51740A0C27F5}"/>
              </a:ext>
            </a:extLst>
          </p:cNvPr>
          <p:cNvSpPr/>
          <p:nvPr/>
        </p:nvSpPr>
        <p:spPr>
          <a:xfrm>
            <a:off x="1790306" y="3851072"/>
            <a:ext cx="3147632" cy="59200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0E8C428-1A6B-42A9-B5D9-CBE08A06A79E}"/>
              </a:ext>
            </a:extLst>
          </p:cNvPr>
          <p:cNvSpPr txBox="1"/>
          <p:nvPr/>
        </p:nvSpPr>
        <p:spPr>
          <a:xfrm>
            <a:off x="618294" y="1505923"/>
            <a:ext cx="5262781" cy="1240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Root cause of the extra network I/</a:t>
            </a:r>
            <a:r>
              <a:rPr kumimoji="1"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centralized RAID controller!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Processes everything except drive I/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8DDC779-6E85-447C-83F4-D952C1A3322E}"/>
                  </a:ext>
                </a:extLst>
              </p:cNvPr>
              <p:cNvSpPr txBox="1"/>
              <p:nvPr/>
            </p:nvSpPr>
            <p:spPr>
              <a:xfrm>
                <a:off x="6434894" y="1505850"/>
                <a:ext cx="5262781" cy="1240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en-US" altLang="zh-CN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Key idea: decompose the controller</a:t>
                </a: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bSup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4+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sSup>
                      <m:sSup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e>
                      <m:sup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4) </m:t>
                    </m:r>
                  </m:oMath>
                </a14:m>
                <a:endParaRPr kumimoji="1"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In-place calculation at remote targets</a:t>
                </a: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08DDC779-6E85-447C-83F4-D952C1A33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94" y="1505850"/>
                <a:ext cx="5262781" cy="1240276"/>
              </a:xfrm>
              <a:prstGeom prst="rect">
                <a:avLst/>
              </a:prstGeom>
              <a:blipFill>
                <a:blip r:embed="rId4"/>
                <a:stretch>
                  <a:fillRect l="-1683" t="-1010" b="-808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3">
            <a:extLst>
              <a:ext uri="{FF2B5EF4-FFF2-40B4-BE49-F238E27FC236}">
                <a16:creationId xmlns:a16="http://schemas.microsoft.com/office/drawing/2014/main" id="{8FADE524-65F5-4F61-AB39-C5B9F34B3F72}"/>
              </a:ext>
            </a:extLst>
          </p:cNvPr>
          <p:cNvSpPr/>
          <p:nvPr/>
        </p:nvSpPr>
        <p:spPr>
          <a:xfrm>
            <a:off x="6816736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C1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2" name="Rectangle 4">
            <a:extLst>
              <a:ext uri="{FF2B5EF4-FFF2-40B4-BE49-F238E27FC236}">
                <a16:creationId xmlns:a16="http://schemas.microsoft.com/office/drawing/2014/main" id="{268E302B-5392-4070-B789-4F8816E0A57A}"/>
              </a:ext>
            </a:extLst>
          </p:cNvPr>
          <p:cNvSpPr/>
          <p:nvPr/>
        </p:nvSpPr>
        <p:spPr>
          <a:xfrm>
            <a:off x="7418127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C2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3" name="Rectangle 5">
            <a:extLst>
              <a:ext uri="{FF2B5EF4-FFF2-40B4-BE49-F238E27FC236}">
                <a16:creationId xmlns:a16="http://schemas.microsoft.com/office/drawing/2014/main" id="{43D7318D-BAB4-44B6-904E-3ED99CB10393}"/>
              </a:ext>
            </a:extLst>
          </p:cNvPr>
          <p:cNvSpPr/>
          <p:nvPr/>
        </p:nvSpPr>
        <p:spPr>
          <a:xfrm>
            <a:off x="11005853" y="4899077"/>
            <a:ext cx="464294" cy="28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endParaRPr lang="en-CN" sz="1600" b="1" baseline="-25000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4" name="Rectangle 6">
            <a:extLst>
              <a:ext uri="{FF2B5EF4-FFF2-40B4-BE49-F238E27FC236}">
                <a16:creationId xmlns:a16="http://schemas.microsoft.com/office/drawing/2014/main" id="{174AAE2D-36D0-44D8-B16C-0F2B003B7458}"/>
              </a:ext>
            </a:extLst>
          </p:cNvPr>
          <p:cNvSpPr/>
          <p:nvPr/>
        </p:nvSpPr>
        <p:spPr>
          <a:xfrm>
            <a:off x="8015478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C3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5" name="Rectangle 7">
            <a:extLst>
              <a:ext uri="{FF2B5EF4-FFF2-40B4-BE49-F238E27FC236}">
                <a16:creationId xmlns:a16="http://schemas.microsoft.com/office/drawing/2014/main" id="{E31E1E5E-C08A-45E1-85EB-DE2099465CF2}"/>
              </a:ext>
            </a:extLst>
          </p:cNvPr>
          <p:cNvSpPr/>
          <p:nvPr/>
        </p:nvSpPr>
        <p:spPr>
          <a:xfrm>
            <a:off x="8620911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6" name="Rectangle 8">
            <a:extLst>
              <a:ext uri="{FF2B5EF4-FFF2-40B4-BE49-F238E27FC236}">
                <a16:creationId xmlns:a16="http://schemas.microsoft.com/office/drawing/2014/main" id="{ECC3A8A5-D3D8-40B9-A334-3A6D9095D2DD}"/>
              </a:ext>
            </a:extLst>
          </p:cNvPr>
          <p:cNvSpPr/>
          <p:nvPr/>
        </p:nvSpPr>
        <p:spPr>
          <a:xfrm>
            <a:off x="9211991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C5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7" name="Rectangle 8">
            <a:extLst>
              <a:ext uri="{FF2B5EF4-FFF2-40B4-BE49-F238E27FC236}">
                <a16:creationId xmlns:a16="http://schemas.microsoft.com/office/drawing/2014/main" id="{9EB16C5B-C4FF-4464-BA9A-66B904D5071F}"/>
              </a:ext>
            </a:extLst>
          </p:cNvPr>
          <p:cNvSpPr/>
          <p:nvPr/>
        </p:nvSpPr>
        <p:spPr>
          <a:xfrm>
            <a:off x="9803071" y="489907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C6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EB806424-AE2D-4A5B-9057-1B932F8477BC}"/>
              </a:ext>
            </a:extLst>
          </p:cNvPr>
          <p:cNvSpPr/>
          <p:nvPr/>
        </p:nvSpPr>
        <p:spPr>
          <a:xfrm>
            <a:off x="10404462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C7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79" name="Rectangle 17">
            <a:extLst>
              <a:ext uri="{FF2B5EF4-FFF2-40B4-BE49-F238E27FC236}">
                <a16:creationId xmlns:a16="http://schemas.microsoft.com/office/drawing/2014/main" id="{C16039CB-D640-47C8-8C00-8965C1440C5D}"/>
              </a:ext>
            </a:extLst>
          </p:cNvPr>
          <p:cNvSpPr/>
          <p:nvPr/>
        </p:nvSpPr>
        <p:spPr>
          <a:xfrm>
            <a:off x="10160090" y="3327706"/>
            <a:ext cx="869149" cy="46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Host</a:t>
            </a:r>
            <a:endParaRPr lang="en-CN" sz="2400" b="1" dirty="0"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0" name="Rounded Rectangle 57">
            <a:extLst>
              <a:ext uri="{FF2B5EF4-FFF2-40B4-BE49-F238E27FC236}">
                <a16:creationId xmlns:a16="http://schemas.microsoft.com/office/drawing/2014/main" id="{46789006-7E11-4BD8-BA0C-7B8DE77E1A2D}"/>
              </a:ext>
            </a:extLst>
          </p:cNvPr>
          <p:cNvSpPr/>
          <p:nvPr/>
        </p:nvSpPr>
        <p:spPr>
          <a:xfrm>
            <a:off x="7216526" y="3284132"/>
            <a:ext cx="3770690" cy="5325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400" b="1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1" name="Rectangle 7">
            <a:extLst>
              <a:ext uri="{FF2B5EF4-FFF2-40B4-BE49-F238E27FC236}">
                <a16:creationId xmlns:a16="http://schemas.microsoft.com/office/drawing/2014/main" id="{664D0758-BE9E-4B5B-A54F-9791D1E7DC5E}"/>
              </a:ext>
            </a:extLst>
          </p:cNvPr>
          <p:cNvSpPr/>
          <p:nvPr/>
        </p:nvSpPr>
        <p:spPr>
          <a:xfrm>
            <a:off x="8620911" y="3385065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C4’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2" name="Rectangle 7">
            <a:extLst>
              <a:ext uri="{FF2B5EF4-FFF2-40B4-BE49-F238E27FC236}">
                <a16:creationId xmlns:a16="http://schemas.microsoft.com/office/drawing/2014/main" id="{C3D4B4F5-8E9B-4BDE-AB63-67AE6804D804}"/>
              </a:ext>
            </a:extLst>
          </p:cNvPr>
          <p:cNvSpPr/>
          <p:nvPr/>
        </p:nvSpPr>
        <p:spPr>
          <a:xfrm>
            <a:off x="8620911" y="3381021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C4’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3" name="Rectangle 7">
            <a:extLst>
              <a:ext uri="{FF2B5EF4-FFF2-40B4-BE49-F238E27FC236}">
                <a16:creationId xmlns:a16="http://schemas.microsoft.com/office/drawing/2014/main" id="{C8B00C81-2F6C-4E41-9F97-51A30D3CE232}"/>
              </a:ext>
            </a:extLst>
          </p:cNvPr>
          <p:cNvSpPr/>
          <p:nvPr/>
        </p:nvSpPr>
        <p:spPr>
          <a:xfrm>
            <a:off x="8620911" y="4898017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4" name="Rectangle 5">
            <a:extLst>
              <a:ext uri="{FF2B5EF4-FFF2-40B4-BE49-F238E27FC236}">
                <a16:creationId xmlns:a16="http://schemas.microsoft.com/office/drawing/2014/main" id="{000112BD-FBE9-4394-B330-08AE28B8A795}"/>
              </a:ext>
            </a:extLst>
          </p:cNvPr>
          <p:cNvSpPr/>
          <p:nvPr/>
        </p:nvSpPr>
        <p:spPr>
          <a:xfrm>
            <a:off x="11005853" y="4903390"/>
            <a:ext cx="464294" cy="28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endParaRPr lang="en-CN" sz="1600" b="1" baseline="-25000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33D11C40-AAB8-4211-A8DF-BD6B23D44542}"/>
              </a:ext>
            </a:extLst>
          </p:cNvPr>
          <p:cNvSpPr/>
          <p:nvPr/>
        </p:nvSpPr>
        <p:spPr>
          <a:xfrm>
            <a:off x="8407820" y="5263959"/>
            <a:ext cx="890476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C4’- C4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6" name="Rectangle 4">
            <a:extLst>
              <a:ext uri="{FF2B5EF4-FFF2-40B4-BE49-F238E27FC236}">
                <a16:creationId xmlns:a16="http://schemas.microsoft.com/office/drawing/2014/main" id="{676C20CC-136B-4C45-9345-94044981913C}"/>
              </a:ext>
            </a:extLst>
          </p:cNvPr>
          <p:cNvSpPr/>
          <p:nvPr/>
        </p:nvSpPr>
        <p:spPr>
          <a:xfrm>
            <a:off x="8407820" y="5263959"/>
            <a:ext cx="890476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C4’- C4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7" name="Rectangle 5">
            <a:extLst>
              <a:ext uri="{FF2B5EF4-FFF2-40B4-BE49-F238E27FC236}">
                <a16:creationId xmlns:a16="http://schemas.microsoft.com/office/drawing/2014/main" id="{D94EE636-1DD0-472C-B4E9-04C127EB5140}"/>
              </a:ext>
            </a:extLst>
          </p:cNvPr>
          <p:cNvSpPr/>
          <p:nvPr/>
        </p:nvSpPr>
        <p:spPr>
          <a:xfrm>
            <a:off x="10545056" y="5271313"/>
            <a:ext cx="1385887" cy="28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+(C4’- C4)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id="{AA53439B-1F0F-4967-B89D-CCF0BCC2604F}"/>
              </a:ext>
            </a:extLst>
          </p:cNvPr>
          <p:cNvSpPr/>
          <p:nvPr/>
        </p:nvSpPr>
        <p:spPr>
          <a:xfrm>
            <a:off x="10545056" y="5271175"/>
            <a:ext cx="1385887" cy="28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+(C4’- C4)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89" name="Rectangle 5">
            <a:extLst>
              <a:ext uri="{FF2B5EF4-FFF2-40B4-BE49-F238E27FC236}">
                <a16:creationId xmlns:a16="http://schemas.microsoft.com/office/drawing/2014/main" id="{FA77BAF2-34D5-4C4D-AC8D-F66E6886A78E}"/>
              </a:ext>
            </a:extLst>
          </p:cNvPr>
          <p:cNvSpPr/>
          <p:nvPr/>
        </p:nvSpPr>
        <p:spPr>
          <a:xfrm>
            <a:off x="11000664" y="4898342"/>
            <a:ext cx="464294" cy="2800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</a:t>
            </a:r>
            <a:r>
              <a:rPr lang="en-US" altLang="zh-CN" sz="1600" b="1" baseline="-250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P</a:t>
            </a:r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’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  <p:sp>
        <p:nvSpPr>
          <p:cNvPr id="90" name="Rectangle 7">
            <a:extLst>
              <a:ext uri="{FF2B5EF4-FFF2-40B4-BE49-F238E27FC236}">
                <a16:creationId xmlns:a16="http://schemas.microsoft.com/office/drawing/2014/main" id="{5422282E-450F-433D-B57A-770E683BF5F1}"/>
              </a:ext>
            </a:extLst>
          </p:cNvPr>
          <p:cNvSpPr/>
          <p:nvPr/>
        </p:nvSpPr>
        <p:spPr>
          <a:xfrm>
            <a:off x="8620909" y="4890545"/>
            <a:ext cx="464294" cy="2800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rPr>
              <a:t>C4’</a:t>
            </a:r>
            <a:endParaRPr lang="en-CN" sz="1600" b="1" dirty="0">
              <a:solidFill>
                <a:schemeClr val="tx1"/>
              </a:solidFill>
              <a:latin typeface="Arial" panose="020B0604020202020204" pitchFamily="34" charset="0"/>
              <a:ea typeface="LINUX LIBERTINE DISPLAY CAPITAL" panose="02000503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7 0.02986 L 0.00039 0.2745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0.00143 0.05394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685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2.59259E-6 L 0.053 0.03935 C 0.06393 0.04838 0.08034 0.05324 0.09766 0.05324 C 0.11719 0.05324 0.13294 0.04838 0.14388 0.03935 L 0.19662 2.59259E-6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5" y="266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0.00027 0.05324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662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6" grpId="0" animBg="1"/>
      <p:bldP spid="86" grpId="1" animBg="1"/>
      <p:bldP spid="87" grpId="0" animBg="1"/>
      <p:bldP spid="88" grpId="0" animBg="1"/>
      <p:bldP spid="89" grpId="0" animBg="1"/>
      <p:bldP spid="9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 err="1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dRAID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Overview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8A135C-339A-4990-A0E7-EF96DDE219E1}"/>
              </a:ext>
            </a:extLst>
          </p:cNvPr>
          <p:cNvSpPr txBox="1"/>
          <p:nvPr/>
        </p:nvSpPr>
        <p:spPr>
          <a:xfrm>
            <a:off x="762000" y="1809750"/>
            <a:ext cx="9677400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What architectural changes do we need to make?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Client-server -&gt; peer-to-peer-access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What protocol changes do we need to make?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Extends </a:t>
            </a:r>
            <a:r>
              <a:rPr kumimoji="1" lang="en-US" altLang="zh-CN" sz="2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NVMe-oF</a:t>
            </a: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protocol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do we design the system to maximize parallelism?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Non-blocking multi-stage write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Pipelined I/O processing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Bandwidth-aware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09913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B11344D-1E48-0001-F94E-95D2C7812FE1}"/>
              </a:ext>
            </a:extLst>
          </p:cNvPr>
          <p:cNvSpPr txBox="1">
            <a:spLocks/>
          </p:cNvSpPr>
          <p:nvPr/>
        </p:nvSpPr>
        <p:spPr>
          <a:xfrm>
            <a:off x="655155" y="272360"/>
            <a:ext cx="1088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C00000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kumimoji="1" lang="en-US" altLang="zh-CN" sz="3200" dirty="0" err="1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dRAID</a:t>
            </a:r>
            <a:r>
              <a:rPr kumimoji="1" lang="en-US" altLang="zh-CN" sz="3200" dirty="0">
                <a:solidFill>
                  <a:schemeClr val="tx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Architecture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4DC215-3915-DCF4-88A4-CDA84602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DA081D5-9DB1-9C45-93E9-D2F197442081}" type="slidenum">
              <a:rPr kumimoji="1" lang="zh-CN" altLang="en-US" smtClean="0"/>
              <a:t>9</a:t>
            </a:fld>
            <a:endParaRPr kumimoji="1"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E39F0F-5E8A-47ED-A28E-6D34FB875D3D}"/>
              </a:ext>
            </a:extLst>
          </p:cNvPr>
          <p:cNvGrpSpPr/>
          <p:nvPr/>
        </p:nvGrpSpPr>
        <p:grpSpPr>
          <a:xfrm>
            <a:off x="1205972" y="7234171"/>
            <a:ext cx="3083632" cy="2281261"/>
            <a:chOff x="4212094" y="1454266"/>
            <a:chExt cx="3083632" cy="2281261"/>
          </a:xfrm>
        </p:grpSpPr>
        <p:sp>
          <p:nvSpPr>
            <p:cNvPr id="6" name="Rounded Rectangle 57">
              <a:extLst>
                <a:ext uri="{FF2B5EF4-FFF2-40B4-BE49-F238E27FC236}">
                  <a16:creationId xmlns:a16="http://schemas.microsoft.com/office/drawing/2014/main" id="{957A43D0-4420-416B-BD84-434BA391841E}"/>
                </a:ext>
              </a:extLst>
            </p:cNvPr>
            <p:cNvSpPr/>
            <p:nvPr/>
          </p:nvSpPr>
          <p:spPr>
            <a:xfrm>
              <a:off x="4212094" y="1454266"/>
              <a:ext cx="3083632" cy="2281261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5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8EE2AA06-D229-441E-B721-202BD7FE162E}"/>
                </a:ext>
              </a:extLst>
            </p:cNvPr>
            <p:cNvSpPr/>
            <p:nvPr/>
          </p:nvSpPr>
          <p:spPr>
            <a:xfrm>
              <a:off x="4465673" y="2543640"/>
              <a:ext cx="2562447" cy="491058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Host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D2F61635-7A80-4A1E-A7ED-9421DAA39FCE}"/>
                </a:ext>
              </a:extLst>
            </p:cNvPr>
            <p:cNvSpPr/>
            <p:nvPr/>
          </p:nvSpPr>
          <p:spPr>
            <a:xfrm>
              <a:off x="5191507" y="1524999"/>
              <a:ext cx="112480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Host</a:t>
              </a:r>
              <a:endParaRPr lang="en-CN" sz="24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Rounded Rectangle 40">
              <a:extLst>
                <a:ext uri="{FF2B5EF4-FFF2-40B4-BE49-F238E27FC236}">
                  <a16:creationId xmlns:a16="http://schemas.microsoft.com/office/drawing/2014/main" id="{69C8362F-47E7-459D-A972-E3D0821873D3}"/>
                </a:ext>
              </a:extLst>
            </p:cNvPr>
            <p:cNvSpPr/>
            <p:nvPr/>
          </p:nvSpPr>
          <p:spPr>
            <a:xfrm>
              <a:off x="4465673" y="2072119"/>
              <a:ext cx="2562447" cy="390840"/>
            </a:xfrm>
            <a:prstGeom prst="roundRect">
              <a:avLst/>
            </a:prstGeom>
            <a:solidFill>
              <a:srgbClr val="AFF3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User Application</a:t>
              </a:r>
              <a:endParaRPr lang="en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00286B1-D3A9-4D79-8ED1-54E03546C15B}"/>
                </a:ext>
              </a:extLst>
            </p:cNvPr>
            <p:cNvSpPr/>
            <p:nvPr/>
          </p:nvSpPr>
          <p:spPr>
            <a:xfrm>
              <a:off x="4465673" y="3136735"/>
              <a:ext cx="2562447" cy="39084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BE9739-7AE1-4AE4-A978-46F0F61037AF}"/>
              </a:ext>
            </a:extLst>
          </p:cNvPr>
          <p:cNvGrpSpPr/>
          <p:nvPr/>
        </p:nvGrpSpPr>
        <p:grpSpPr>
          <a:xfrm>
            <a:off x="5141722" y="7234171"/>
            <a:ext cx="2853961" cy="2281261"/>
            <a:chOff x="1058820" y="3887927"/>
            <a:chExt cx="2853961" cy="2281261"/>
          </a:xfrm>
        </p:grpSpPr>
        <p:sp>
          <p:nvSpPr>
            <p:cNvPr id="12" name="Rounded Rectangle 57">
              <a:extLst>
                <a:ext uri="{FF2B5EF4-FFF2-40B4-BE49-F238E27FC236}">
                  <a16:creationId xmlns:a16="http://schemas.microsoft.com/office/drawing/2014/main" id="{D36553D7-490A-402A-A708-BA6363438FBC}"/>
                </a:ext>
              </a:extLst>
            </p:cNvPr>
            <p:cNvSpPr/>
            <p:nvPr/>
          </p:nvSpPr>
          <p:spPr>
            <a:xfrm>
              <a:off x="1058820" y="3887927"/>
              <a:ext cx="2853961" cy="2281261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 w="1905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40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7236F5C1-D20A-4B51-AE8B-205F71FD38C4}"/>
                </a:ext>
              </a:extLst>
            </p:cNvPr>
            <p:cNvSpPr/>
            <p:nvPr/>
          </p:nvSpPr>
          <p:spPr>
            <a:xfrm>
              <a:off x="1205972" y="4568695"/>
              <a:ext cx="2577801" cy="491058"/>
            </a:xfrm>
            <a:prstGeom prst="round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Server</a:t>
              </a:r>
              <a:r>
                <a:rPr lang="zh-CN" altLang="en-US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altLang="zh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9C2809E7-74DF-4CD9-9BC7-D56FB3C42042}"/>
                </a:ext>
              </a:extLst>
            </p:cNvPr>
            <p:cNvSpPr/>
            <p:nvPr/>
          </p:nvSpPr>
          <p:spPr>
            <a:xfrm>
              <a:off x="1855309" y="3938060"/>
              <a:ext cx="127912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Server</a:t>
              </a:r>
              <a:endParaRPr lang="en-CN" sz="240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A5FCA5F9-6BB2-4044-89B5-8DEE9B7C60E3}"/>
                </a:ext>
              </a:extLst>
            </p:cNvPr>
            <p:cNvSpPr/>
            <p:nvPr/>
          </p:nvSpPr>
          <p:spPr>
            <a:xfrm>
              <a:off x="1205972" y="5242290"/>
              <a:ext cx="1218095" cy="63751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RNIC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3A727C2-288A-4210-8A19-E9ED9B52EFC4}"/>
                </a:ext>
              </a:extLst>
            </p:cNvPr>
            <p:cNvSpPr/>
            <p:nvPr/>
          </p:nvSpPr>
          <p:spPr>
            <a:xfrm>
              <a:off x="2565679" y="5242290"/>
              <a:ext cx="1218095" cy="637518"/>
            </a:xfrm>
            <a:prstGeom prst="roundRect">
              <a:avLst/>
            </a:prstGeom>
            <a:solidFill>
              <a:srgbClr val="F1C0BF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NVMe</a:t>
              </a: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SSD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8C410A9C-1171-4422-AE85-D641A7B4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224" y="1404034"/>
            <a:ext cx="1789686" cy="13255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B71F898-F113-4732-8569-EF07C43B8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357" y="5748256"/>
            <a:ext cx="1176587" cy="9397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29C983A-F519-407B-ACE0-6175B3E6C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970" y="3266359"/>
            <a:ext cx="1176587" cy="93977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29B70B7-13D8-4352-A2C4-904C65814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371" y="5748256"/>
            <a:ext cx="1176587" cy="93977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AE5C25F-5E1A-4A2B-8349-3B8C3AE52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682" y="3266359"/>
            <a:ext cx="1176587" cy="93977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1306794-531E-47A8-931D-EA232B88E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9308" y="4577471"/>
            <a:ext cx="1176587" cy="939774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2EDD3C91-913F-4948-9AB0-8B4304420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960" y="4577471"/>
            <a:ext cx="1176587" cy="939774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1064B5EE-0811-422E-A681-87900649CD0D}"/>
              </a:ext>
            </a:extLst>
          </p:cNvPr>
          <p:cNvSpPr/>
          <p:nvPr/>
        </p:nvSpPr>
        <p:spPr>
          <a:xfrm>
            <a:off x="1574328" y="4855258"/>
            <a:ext cx="382772" cy="3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10037B2-60FD-4177-AEA0-EBC5CDCDE7EF}"/>
              </a:ext>
            </a:extLst>
          </p:cNvPr>
          <p:cNvSpPr/>
          <p:nvPr/>
        </p:nvSpPr>
        <p:spPr>
          <a:xfrm>
            <a:off x="2538365" y="3950282"/>
            <a:ext cx="382772" cy="3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764D31-6CB2-4B7E-8B11-7287510124F4}"/>
              </a:ext>
            </a:extLst>
          </p:cNvPr>
          <p:cNvSpPr/>
          <p:nvPr/>
        </p:nvSpPr>
        <p:spPr>
          <a:xfrm>
            <a:off x="4916338" y="3945103"/>
            <a:ext cx="382772" cy="3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88EDD5-4D77-4FE8-AC26-1732A0919C92}"/>
              </a:ext>
            </a:extLst>
          </p:cNvPr>
          <p:cNvSpPr/>
          <p:nvPr/>
        </p:nvSpPr>
        <p:spPr>
          <a:xfrm>
            <a:off x="5808978" y="4855258"/>
            <a:ext cx="382772" cy="3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0B4CACB-CB62-4018-9241-F4A5C953B239}"/>
              </a:ext>
            </a:extLst>
          </p:cNvPr>
          <p:cNvSpPr/>
          <p:nvPr/>
        </p:nvSpPr>
        <p:spPr>
          <a:xfrm>
            <a:off x="2570263" y="5652605"/>
            <a:ext cx="382772" cy="3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6108FE9-FBBC-4A37-8611-2106D823DD5D}"/>
              </a:ext>
            </a:extLst>
          </p:cNvPr>
          <p:cNvSpPr/>
          <p:nvPr/>
        </p:nvSpPr>
        <p:spPr>
          <a:xfrm>
            <a:off x="4841910" y="5647424"/>
            <a:ext cx="382772" cy="3841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FC4252E-7AE9-4E2B-85BA-A2613D1F5E15}"/>
              </a:ext>
            </a:extLst>
          </p:cNvPr>
          <p:cNvCxnSpPr>
            <a:stCxn id="24" idx="3"/>
            <a:endCxn id="25" idx="2"/>
          </p:cNvCxnSpPr>
          <p:nvPr/>
        </p:nvCxnSpPr>
        <p:spPr>
          <a:xfrm flipV="1">
            <a:off x="1957100" y="4334481"/>
            <a:ext cx="772651" cy="71287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41F7EC2-921C-4F65-A9D9-45988B4E431A}"/>
              </a:ext>
            </a:extLst>
          </p:cNvPr>
          <p:cNvCxnSpPr>
            <a:stCxn id="24" idx="3"/>
            <a:endCxn id="26" idx="2"/>
          </p:cNvCxnSpPr>
          <p:nvPr/>
        </p:nvCxnSpPr>
        <p:spPr>
          <a:xfrm flipV="1">
            <a:off x="1957100" y="4329302"/>
            <a:ext cx="3150624" cy="71805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11E84CF-A332-4E29-BD31-AA003271A76A}"/>
              </a:ext>
            </a:extLst>
          </p:cNvPr>
          <p:cNvCxnSpPr>
            <a:stCxn id="24" idx="3"/>
            <a:endCxn id="27" idx="1"/>
          </p:cNvCxnSpPr>
          <p:nvPr/>
        </p:nvCxnSpPr>
        <p:spPr>
          <a:xfrm>
            <a:off x="1957100" y="5047358"/>
            <a:ext cx="3851878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275F55A9-FDCF-4F87-B2F4-51E3567EA302}"/>
              </a:ext>
            </a:extLst>
          </p:cNvPr>
          <p:cNvCxnSpPr>
            <a:stCxn id="24" idx="3"/>
            <a:endCxn id="29" idx="0"/>
          </p:cNvCxnSpPr>
          <p:nvPr/>
        </p:nvCxnSpPr>
        <p:spPr>
          <a:xfrm>
            <a:off x="1957100" y="5047358"/>
            <a:ext cx="3076196" cy="60006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11BC313-FD69-4C5B-B88F-BF8FF3D1EF24}"/>
              </a:ext>
            </a:extLst>
          </p:cNvPr>
          <p:cNvCxnSpPr>
            <a:stCxn id="24" idx="3"/>
            <a:endCxn id="28" idx="0"/>
          </p:cNvCxnSpPr>
          <p:nvPr/>
        </p:nvCxnSpPr>
        <p:spPr>
          <a:xfrm>
            <a:off x="1957100" y="5047358"/>
            <a:ext cx="804549" cy="60524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3C89912-3733-4589-8AFB-3A84B978A7AF}"/>
              </a:ext>
            </a:extLst>
          </p:cNvPr>
          <p:cNvCxnSpPr>
            <a:stCxn id="25" idx="2"/>
            <a:endCxn id="26" idx="2"/>
          </p:cNvCxnSpPr>
          <p:nvPr/>
        </p:nvCxnSpPr>
        <p:spPr>
          <a:xfrm flipV="1">
            <a:off x="2729751" y="4329302"/>
            <a:ext cx="2377973" cy="5179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9FA5D9E-51A9-4ED6-A3DC-158B28A4E151}"/>
              </a:ext>
            </a:extLst>
          </p:cNvPr>
          <p:cNvCxnSpPr>
            <a:cxnSpLocks/>
            <a:stCxn id="25" idx="2"/>
            <a:endCxn id="27" idx="1"/>
          </p:cNvCxnSpPr>
          <p:nvPr/>
        </p:nvCxnSpPr>
        <p:spPr>
          <a:xfrm>
            <a:off x="2729751" y="4334481"/>
            <a:ext cx="3079227" cy="71287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DE69B6FA-F917-4B0D-9DAA-91356D69FF83}"/>
              </a:ext>
            </a:extLst>
          </p:cNvPr>
          <p:cNvCxnSpPr>
            <a:stCxn id="25" idx="2"/>
            <a:endCxn id="29" idx="0"/>
          </p:cNvCxnSpPr>
          <p:nvPr/>
        </p:nvCxnSpPr>
        <p:spPr>
          <a:xfrm>
            <a:off x="2729751" y="4334481"/>
            <a:ext cx="2303545" cy="1312943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261C9F8-AAF9-4817-9C8D-8A0D0C9CD8C3}"/>
              </a:ext>
            </a:extLst>
          </p:cNvPr>
          <p:cNvCxnSpPr>
            <a:stCxn id="25" idx="2"/>
            <a:endCxn id="28" idx="0"/>
          </p:cNvCxnSpPr>
          <p:nvPr/>
        </p:nvCxnSpPr>
        <p:spPr>
          <a:xfrm>
            <a:off x="2729751" y="4334481"/>
            <a:ext cx="31898" cy="1318124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5D13DAE0-CD6C-48FB-9771-05377811B350}"/>
              </a:ext>
            </a:extLst>
          </p:cNvPr>
          <p:cNvCxnSpPr>
            <a:stCxn id="26" idx="2"/>
            <a:endCxn id="27" idx="1"/>
          </p:cNvCxnSpPr>
          <p:nvPr/>
        </p:nvCxnSpPr>
        <p:spPr>
          <a:xfrm>
            <a:off x="5107724" y="4329302"/>
            <a:ext cx="701254" cy="71805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6CE37B2-155C-41CD-BD94-9048A0092AE0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 flipH="1">
            <a:off x="5033296" y="4329302"/>
            <a:ext cx="74428" cy="1318122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B16F716-603A-4012-8C73-C28A5039C3B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2761649" y="4329302"/>
            <a:ext cx="2346075" cy="1323303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9BB3EA1-B040-47E7-B0A5-A49DFC232DA5}"/>
              </a:ext>
            </a:extLst>
          </p:cNvPr>
          <p:cNvCxnSpPr>
            <a:stCxn id="27" idx="1"/>
            <a:endCxn id="29" idx="0"/>
          </p:cNvCxnSpPr>
          <p:nvPr/>
        </p:nvCxnSpPr>
        <p:spPr>
          <a:xfrm flipH="1">
            <a:off x="5033296" y="5047358"/>
            <a:ext cx="775682" cy="600066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569A22BC-3894-4F66-A24B-52171B1CE3ED}"/>
              </a:ext>
            </a:extLst>
          </p:cNvPr>
          <p:cNvCxnSpPr>
            <a:stCxn id="27" idx="1"/>
            <a:endCxn id="28" idx="0"/>
          </p:cNvCxnSpPr>
          <p:nvPr/>
        </p:nvCxnSpPr>
        <p:spPr>
          <a:xfrm flipH="1">
            <a:off x="2761649" y="5047358"/>
            <a:ext cx="3047329" cy="605247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4C9A82EF-CD5C-4D83-9D2B-5D9FD9AE26C4}"/>
              </a:ext>
            </a:extLst>
          </p:cNvPr>
          <p:cNvCxnSpPr>
            <a:stCxn id="29" idx="0"/>
            <a:endCxn id="28" idx="0"/>
          </p:cNvCxnSpPr>
          <p:nvPr/>
        </p:nvCxnSpPr>
        <p:spPr>
          <a:xfrm flipH="1">
            <a:off x="2761649" y="5647424"/>
            <a:ext cx="2271647" cy="5181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F3E3500-37C5-4255-BD17-4DBA30BA5780}"/>
              </a:ext>
            </a:extLst>
          </p:cNvPr>
          <p:cNvCxnSpPr>
            <a:stCxn id="17" idx="2"/>
            <a:endCxn id="25" idx="2"/>
          </p:cNvCxnSpPr>
          <p:nvPr/>
        </p:nvCxnSpPr>
        <p:spPr>
          <a:xfrm flipH="1">
            <a:off x="2729751" y="2729597"/>
            <a:ext cx="1217316" cy="160488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15DDBA8-1047-4635-B971-52A5587A0B3B}"/>
              </a:ext>
            </a:extLst>
          </p:cNvPr>
          <p:cNvCxnSpPr>
            <a:stCxn id="17" idx="2"/>
            <a:endCxn id="26" idx="2"/>
          </p:cNvCxnSpPr>
          <p:nvPr/>
        </p:nvCxnSpPr>
        <p:spPr>
          <a:xfrm>
            <a:off x="3947067" y="2729597"/>
            <a:ext cx="1160657" cy="159970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E0CF409-37A5-46A5-82A8-2D20AB33CAB0}"/>
              </a:ext>
            </a:extLst>
          </p:cNvPr>
          <p:cNvCxnSpPr>
            <a:stCxn id="17" idx="2"/>
            <a:endCxn id="24" idx="3"/>
          </p:cNvCxnSpPr>
          <p:nvPr/>
        </p:nvCxnSpPr>
        <p:spPr>
          <a:xfrm flipH="1">
            <a:off x="1957100" y="2729597"/>
            <a:ext cx="1989967" cy="23177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11DEA9C-5A11-46E1-9FD2-9EED85A1ABED}"/>
              </a:ext>
            </a:extLst>
          </p:cNvPr>
          <p:cNvCxnSpPr>
            <a:stCxn id="17" idx="2"/>
            <a:endCxn id="27" idx="1"/>
          </p:cNvCxnSpPr>
          <p:nvPr/>
        </p:nvCxnSpPr>
        <p:spPr>
          <a:xfrm>
            <a:off x="3947067" y="2729597"/>
            <a:ext cx="1861911" cy="231776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ABE0D852-D007-49F2-9BBB-756976CB4BDD}"/>
              </a:ext>
            </a:extLst>
          </p:cNvPr>
          <p:cNvCxnSpPr>
            <a:stCxn id="17" idx="2"/>
            <a:endCxn id="28" idx="0"/>
          </p:cNvCxnSpPr>
          <p:nvPr/>
        </p:nvCxnSpPr>
        <p:spPr>
          <a:xfrm flipH="1">
            <a:off x="2761649" y="2729597"/>
            <a:ext cx="1185418" cy="292300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9763676-4A6D-4DF9-9FE0-88D4A843BC93}"/>
              </a:ext>
            </a:extLst>
          </p:cNvPr>
          <p:cNvCxnSpPr>
            <a:stCxn id="17" idx="2"/>
            <a:endCxn id="29" idx="0"/>
          </p:cNvCxnSpPr>
          <p:nvPr/>
        </p:nvCxnSpPr>
        <p:spPr>
          <a:xfrm>
            <a:off x="3947067" y="2729597"/>
            <a:ext cx="1086229" cy="291782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EC8AA1-D7ED-40BC-A5C7-3CFBB7591343}"/>
              </a:ext>
            </a:extLst>
          </p:cNvPr>
          <p:cNvGrpSpPr/>
          <p:nvPr/>
        </p:nvGrpSpPr>
        <p:grpSpPr>
          <a:xfrm>
            <a:off x="8929950" y="7540699"/>
            <a:ext cx="2478944" cy="762618"/>
            <a:chOff x="8929950" y="7540699"/>
            <a:chExt cx="2478944" cy="762618"/>
          </a:xfrm>
        </p:grpSpPr>
        <p:sp>
          <p:nvSpPr>
            <p:cNvPr id="65" name="Rounded Rectangle 16">
              <a:extLst>
                <a:ext uri="{FF2B5EF4-FFF2-40B4-BE49-F238E27FC236}">
                  <a16:creationId xmlns:a16="http://schemas.microsoft.com/office/drawing/2014/main" id="{2558A61C-D19B-4B5B-82BF-8DD722197921}"/>
                </a:ext>
              </a:extLst>
            </p:cNvPr>
            <p:cNvSpPr/>
            <p:nvPr/>
          </p:nvSpPr>
          <p:spPr>
            <a:xfrm>
              <a:off x="8979953" y="7540699"/>
              <a:ext cx="2428941" cy="697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17">
              <a:extLst>
                <a:ext uri="{FF2B5EF4-FFF2-40B4-BE49-F238E27FC236}">
                  <a16:creationId xmlns:a16="http://schemas.microsoft.com/office/drawing/2014/main" id="{2C80F00F-380A-440C-9B7D-339BB844BF42}"/>
                </a:ext>
              </a:extLst>
            </p:cNvPr>
            <p:cNvSpPr/>
            <p:nvPr/>
          </p:nvSpPr>
          <p:spPr>
            <a:xfrm>
              <a:off x="10573094" y="7554378"/>
              <a:ext cx="825867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i="1" dirty="0" err="1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dRAID</a:t>
              </a:r>
              <a:r>
                <a:rPr lang="zh-CN" alt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i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Host</a:t>
              </a:r>
              <a:endParaRPr lang="en-CN" sz="900" b="1" i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Rounded Rectangle 39">
              <a:extLst>
                <a:ext uri="{FF2B5EF4-FFF2-40B4-BE49-F238E27FC236}">
                  <a16:creationId xmlns:a16="http://schemas.microsoft.com/office/drawing/2014/main" id="{73A99EBF-AC56-4EDB-987B-6574D8B651CC}"/>
                </a:ext>
              </a:extLst>
            </p:cNvPr>
            <p:cNvSpPr/>
            <p:nvPr/>
          </p:nvSpPr>
          <p:spPr>
            <a:xfrm>
              <a:off x="9136622" y="7573201"/>
              <a:ext cx="626168" cy="1516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8" name="Rounded Rectangle 40">
              <a:extLst>
                <a:ext uri="{FF2B5EF4-FFF2-40B4-BE49-F238E27FC236}">
                  <a16:creationId xmlns:a16="http://schemas.microsoft.com/office/drawing/2014/main" id="{DA98F437-61E9-4F16-B624-0FA542D39F09}"/>
                </a:ext>
              </a:extLst>
            </p:cNvPr>
            <p:cNvSpPr/>
            <p:nvPr/>
          </p:nvSpPr>
          <p:spPr>
            <a:xfrm>
              <a:off x="9821588" y="7573201"/>
              <a:ext cx="640882" cy="15160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9" name="Up-Down Arrow 18">
              <a:extLst>
                <a:ext uri="{FF2B5EF4-FFF2-40B4-BE49-F238E27FC236}">
                  <a16:creationId xmlns:a16="http://schemas.microsoft.com/office/drawing/2014/main" id="{88086D6A-4153-49F0-9E65-4EBEB900F4B2}"/>
                </a:ext>
              </a:extLst>
            </p:cNvPr>
            <p:cNvSpPr/>
            <p:nvPr/>
          </p:nvSpPr>
          <p:spPr>
            <a:xfrm>
              <a:off x="9405276" y="7707562"/>
              <a:ext cx="55331" cy="105468"/>
            </a:xfrm>
            <a:prstGeom prst="up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8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0" name="Rounded Rectangle 7">
              <a:extLst>
                <a:ext uri="{FF2B5EF4-FFF2-40B4-BE49-F238E27FC236}">
                  <a16:creationId xmlns:a16="http://schemas.microsoft.com/office/drawing/2014/main" id="{189E29E7-074D-47BE-9794-34321CBC74B5}"/>
                </a:ext>
              </a:extLst>
            </p:cNvPr>
            <p:cNvSpPr/>
            <p:nvPr/>
          </p:nvSpPr>
          <p:spPr>
            <a:xfrm>
              <a:off x="9076253" y="7807610"/>
              <a:ext cx="2281049" cy="30983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9C8A0830-63FC-44EB-9CA3-E838AF5C064F}"/>
                </a:ext>
              </a:extLst>
            </p:cNvPr>
            <p:cNvSpPr/>
            <p:nvPr/>
          </p:nvSpPr>
          <p:spPr>
            <a:xfrm>
              <a:off x="10417769" y="7855849"/>
              <a:ext cx="885179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75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</a:t>
              </a:r>
              <a:r>
                <a:rPr lang="en-US" altLang="zh-CN" sz="75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ost</a:t>
              </a:r>
              <a:r>
                <a:rPr lang="zh-CN" altLang="en-US" sz="75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75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sz="75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2" name="Rounded Rectangle 10">
              <a:extLst>
                <a:ext uri="{FF2B5EF4-FFF2-40B4-BE49-F238E27FC236}">
                  <a16:creationId xmlns:a16="http://schemas.microsoft.com/office/drawing/2014/main" id="{5CB3AE43-87D1-4E6D-99C3-A4C1AE733664}"/>
                </a:ext>
              </a:extLst>
            </p:cNvPr>
            <p:cNvSpPr/>
            <p:nvPr/>
          </p:nvSpPr>
          <p:spPr>
            <a:xfrm>
              <a:off x="9113650" y="7839179"/>
              <a:ext cx="506586" cy="239130"/>
            </a:xfrm>
            <a:prstGeom prst="rect">
              <a:avLst/>
            </a:prstGeom>
            <a:solidFill>
              <a:srgbClr val="DAE3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5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3" name="Rounded Rectangle 11">
              <a:extLst>
                <a:ext uri="{FF2B5EF4-FFF2-40B4-BE49-F238E27FC236}">
                  <a16:creationId xmlns:a16="http://schemas.microsoft.com/office/drawing/2014/main" id="{10600F39-16B6-45C8-A3F9-603BCFCA5BB4}"/>
                </a:ext>
              </a:extLst>
            </p:cNvPr>
            <p:cNvSpPr/>
            <p:nvPr/>
          </p:nvSpPr>
          <p:spPr>
            <a:xfrm>
              <a:off x="9650872" y="7839179"/>
              <a:ext cx="792694" cy="241830"/>
            </a:xfrm>
            <a:prstGeom prst="rect">
              <a:avLst/>
            </a:prstGeom>
            <a:solidFill>
              <a:srgbClr val="DAE3F3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0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5" name="Rounded Rectangle 39">
              <a:extLst>
                <a:ext uri="{FF2B5EF4-FFF2-40B4-BE49-F238E27FC236}">
                  <a16:creationId xmlns:a16="http://schemas.microsoft.com/office/drawing/2014/main" id="{87416A1C-31FF-41FA-90D9-5A85E168A324}"/>
                </a:ext>
              </a:extLst>
            </p:cNvPr>
            <p:cNvSpPr/>
            <p:nvPr/>
          </p:nvSpPr>
          <p:spPr>
            <a:xfrm>
              <a:off x="9082161" y="7546087"/>
              <a:ext cx="739427" cy="189842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File</a:t>
              </a:r>
              <a:r>
                <a:rPr lang="zh-CN" altLang="en-US" sz="75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75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System</a:t>
              </a:r>
              <a:endParaRPr lang="en-CN" sz="75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6" name="Rounded Rectangle 39">
              <a:extLst>
                <a:ext uri="{FF2B5EF4-FFF2-40B4-BE49-F238E27FC236}">
                  <a16:creationId xmlns:a16="http://schemas.microsoft.com/office/drawing/2014/main" id="{E430405C-2523-477D-8F89-81F9B2BA7412}"/>
                </a:ext>
              </a:extLst>
            </p:cNvPr>
            <p:cNvSpPr/>
            <p:nvPr/>
          </p:nvSpPr>
          <p:spPr>
            <a:xfrm>
              <a:off x="9784222" y="7544491"/>
              <a:ext cx="715951" cy="189842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Application</a:t>
              </a:r>
              <a:endParaRPr lang="en-CN" sz="75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7" name="Rounded Rectangle 39">
              <a:extLst>
                <a:ext uri="{FF2B5EF4-FFF2-40B4-BE49-F238E27FC236}">
                  <a16:creationId xmlns:a16="http://schemas.microsoft.com/office/drawing/2014/main" id="{CBD30F67-30D9-4317-B756-84610C0FC606}"/>
                </a:ext>
              </a:extLst>
            </p:cNvPr>
            <p:cNvSpPr/>
            <p:nvPr/>
          </p:nvSpPr>
          <p:spPr>
            <a:xfrm>
              <a:off x="8929950" y="7860940"/>
              <a:ext cx="874734" cy="189842"/>
            </a:xfrm>
            <a:prstGeom prst="round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5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User I/O Handling</a:t>
              </a: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F5708B8-2C1B-4068-A646-3DC17DDE8646}"/>
                </a:ext>
              </a:extLst>
            </p:cNvPr>
            <p:cNvSpPr/>
            <p:nvPr/>
          </p:nvSpPr>
          <p:spPr>
            <a:xfrm>
              <a:off x="9596488" y="7794278"/>
              <a:ext cx="906738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Disaggregation</a:t>
              </a:r>
            </a:p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Orchestration</a:t>
              </a:r>
              <a:endParaRPr lang="en-CN" altLang="zh-CN" sz="750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Up-Down Arrow 18">
              <a:extLst>
                <a:ext uri="{FF2B5EF4-FFF2-40B4-BE49-F238E27FC236}">
                  <a16:creationId xmlns:a16="http://schemas.microsoft.com/office/drawing/2014/main" id="{B7A25728-D7CC-4F4F-B183-B255BD6A74B2}"/>
                </a:ext>
              </a:extLst>
            </p:cNvPr>
            <p:cNvSpPr/>
            <p:nvPr/>
          </p:nvSpPr>
          <p:spPr>
            <a:xfrm>
              <a:off x="10123412" y="7704756"/>
              <a:ext cx="55331" cy="105468"/>
            </a:xfrm>
            <a:prstGeom prst="upDownArrow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800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D554B713-21B4-4B8E-AF4B-708490DA6F52}"/>
                </a:ext>
              </a:extLst>
            </p:cNvPr>
            <p:cNvSpPr/>
            <p:nvPr/>
          </p:nvSpPr>
          <p:spPr>
            <a:xfrm>
              <a:off x="8979953" y="8176403"/>
              <a:ext cx="2428941" cy="126914"/>
            </a:xfrm>
            <a:prstGeom prst="roundRect">
              <a:avLst>
                <a:gd name="adj" fmla="val 5409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RDMA Connections</a:t>
              </a:r>
            </a:p>
          </p:txBody>
        </p:sp>
      </p:grpSp>
      <p:pic>
        <p:nvPicPr>
          <p:cNvPr id="82" name="图片 81">
            <a:extLst>
              <a:ext uri="{FF2B5EF4-FFF2-40B4-BE49-F238E27FC236}">
                <a16:creationId xmlns:a16="http://schemas.microsoft.com/office/drawing/2014/main" id="{E28FE412-7833-4677-84C7-C44CE4649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066" y="2316552"/>
            <a:ext cx="4138579" cy="1369382"/>
          </a:xfrm>
          <a:prstGeom prst="rect">
            <a:avLst/>
          </a:prstGeom>
        </p:spPr>
      </p:pic>
      <p:grpSp>
        <p:nvGrpSpPr>
          <p:cNvPr id="98" name="组合 97">
            <a:extLst>
              <a:ext uri="{FF2B5EF4-FFF2-40B4-BE49-F238E27FC236}">
                <a16:creationId xmlns:a16="http://schemas.microsoft.com/office/drawing/2014/main" id="{B0BD7FEB-AF0C-454C-B588-B1D4422159D9}"/>
              </a:ext>
            </a:extLst>
          </p:cNvPr>
          <p:cNvGrpSpPr/>
          <p:nvPr/>
        </p:nvGrpSpPr>
        <p:grpSpPr>
          <a:xfrm>
            <a:off x="8945255" y="8613645"/>
            <a:ext cx="3061008" cy="764635"/>
            <a:chOff x="8945255" y="8613645"/>
            <a:chExt cx="3061008" cy="764635"/>
          </a:xfrm>
        </p:grpSpPr>
        <p:sp>
          <p:nvSpPr>
            <p:cNvPr id="83" name="Rounded Rectangle 16">
              <a:extLst>
                <a:ext uri="{FF2B5EF4-FFF2-40B4-BE49-F238E27FC236}">
                  <a16:creationId xmlns:a16="http://schemas.microsoft.com/office/drawing/2014/main" id="{BA7B9A49-AFCB-47E7-9315-6915FD94BEFE}"/>
                </a:ext>
              </a:extLst>
            </p:cNvPr>
            <p:cNvSpPr/>
            <p:nvPr/>
          </p:nvSpPr>
          <p:spPr>
            <a:xfrm>
              <a:off x="8945255" y="8706995"/>
              <a:ext cx="3061008" cy="655198"/>
            </a:xfrm>
            <a:prstGeom prst="rect">
              <a:avLst/>
            </a:prstGeom>
            <a:noFill/>
            <a:ln w="63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b="1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Rectangle 17">
              <a:extLst>
                <a:ext uri="{FF2B5EF4-FFF2-40B4-BE49-F238E27FC236}">
                  <a16:creationId xmlns:a16="http://schemas.microsoft.com/office/drawing/2014/main" id="{AE729B8D-EB3E-45B0-B0C2-0CD823C1DDEA}"/>
                </a:ext>
              </a:extLst>
            </p:cNvPr>
            <p:cNvSpPr/>
            <p:nvPr/>
          </p:nvSpPr>
          <p:spPr>
            <a:xfrm>
              <a:off x="10585477" y="8686486"/>
              <a:ext cx="851515" cy="2308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900" b="1" i="1" dirty="0" err="1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dRAID</a:t>
              </a:r>
              <a:r>
                <a:rPr lang="zh-CN" alt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900" b="1" i="1" dirty="0" err="1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Bdev</a:t>
              </a:r>
              <a:endParaRPr lang="en-CN" sz="900" b="1" i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7">
              <a:extLst>
                <a:ext uri="{FF2B5EF4-FFF2-40B4-BE49-F238E27FC236}">
                  <a16:creationId xmlns:a16="http://schemas.microsoft.com/office/drawing/2014/main" id="{7156C223-133C-404E-AA9F-E70D5AA2EE84}"/>
                </a:ext>
              </a:extLst>
            </p:cNvPr>
            <p:cNvSpPr/>
            <p:nvPr/>
          </p:nvSpPr>
          <p:spPr>
            <a:xfrm>
              <a:off x="8992532" y="8861894"/>
              <a:ext cx="2970868" cy="3221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75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Rounded Rectangle 10">
              <a:extLst>
                <a:ext uri="{FF2B5EF4-FFF2-40B4-BE49-F238E27FC236}">
                  <a16:creationId xmlns:a16="http://schemas.microsoft.com/office/drawing/2014/main" id="{31E809E7-E575-469E-AD44-1A5689345435}"/>
                </a:ext>
              </a:extLst>
            </p:cNvPr>
            <p:cNvSpPr/>
            <p:nvPr/>
          </p:nvSpPr>
          <p:spPr>
            <a:xfrm>
              <a:off x="9035895" y="8907911"/>
              <a:ext cx="439980" cy="23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75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Rounded Rectangle 11">
              <a:extLst>
                <a:ext uri="{FF2B5EF4-FFF2-40B4-BE49-F238E27FC236}">
                  <a16:creationId xmlns:a16="http://schemas.microsoft.com/office/drawing/2014/main" id="{B8D820A7-D143-4C98-8618-437F7C2B34C5}"/>
                </a:ext>
              </a:extLst>
            </p:cNvPr>
            <p:cNvSpPr/>
            <p:nvPr/>
          </p:nvSpPr>
          <p:spPr>
            <a:xfrm>
              <a:off x="9512718" y="8908218"/>
              <a:ext cx="596637" cy="235331"/>
            </a:xfrm>
            <a:prstGeom prst="rect">
              <a:avLst/>
            </a:prstGeom>
            <a:solidFill>
              <a:srgbClr val="FFE5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75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Rounded Rectangle 39">
              <a:extLst>
                <a:ext uri="{FF2B5EF4-FFF2-40B4-BE49-F238E27FC236}">
                  <a16:creationId xmlns:a16="http://schemas.microsoft.com/office/drawing/2014/main" id="{7C8A65EE-F9CD-452E-BC65-950C083D4627}"/>
                </a:ext>
              </a:extLst>
            </p:cNvPr>
            <p:cNvSpPr/>
            <p:nvPr/>
          </p:nvSpPr>
          <p:spPr>
            <a:xfrm>
              <a:off x="8990537" y="9204906"/>
              <a:ext cx="2970868" cy="1303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altLang="zh-CN" sz="500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Rounded Rectangle 11">
              <a:extLst>
                <a:ext uri="{FF2B5EF4-FFF2-40B4-BE49-F238E27FC236}">
                  <a16:creationId xmlns:a16="http://schemas.microsoft.com/office/drawing/2014/main" id="{CE845F5D-FDA4-4D03-81A2-51C2A062C84E}"/>
                </a:ext>
              </a:extLst>
            </p:cNvPr>
            <p:cNvSpPr/>
            <p:nvPr/>
          </p:nvSpPr>
          <p:spPr>
            <a:xfrm>
              <a:off x="10148247" y="8908217"/>
              <a:ext cx="593456" cy="237293"/>
            </a:xfrm>
            <a:prstGeom prst="rect">
              <a:avLst/>
            </a:prstGeom>
            <a:solidFill>
              <a:srgbClr val="FFE5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75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0" name="Rounded Rectangle 11">
              <a:extLst>
                <a:ext uri="{FF2B5EF4-FFF2-40B4-BE49-F238E27FC236}">
                  <a16:creationId xmlns:a16="http://schemas.microsoft.com/office/drawing/2014/main" id="{44E8B0E2-F080-4087-A2B0-25826475E47E}"/>
                </a:ext>
              </a:extLst>
            </p:cNvPr>
            <p:cNvSpPr/>
            <p:nvPr/>
          </p:nvSpPr>
          <p:spPr>
            <a:xfrm>
              <a:off x="10780142" y="8905776"/>
              <a:ext cx="493003" cy="239733"/>
            </a:xfrm>
            <a:prstGeom prst="rect">
              <a:avLst/>
            </a:prstGeom>
            <a:solidFill>
              <a:srgbClr val="FFE5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750" b="1" dirty="0">
                <a:solidFill>
                  <a:schemeClr val="tx1"/>
                </a:solidFill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C5CFB70-E001-4CD2-919C-4A1F83FA17B2}"/>
                </a:ext>
              </a:extLst>
            </p:cNvPr>
            <p:cNvSpPr/>
            <p:nvPr/>
          </p:nvSpPr>
          <p:spPr>
            <a:xfrm>
              <a:off x="10088811" y="9170531"/>
              <a:ext cx="769763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dirty="0" err="1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NVMe</a:t>
              </a:r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Device</a:t>
              </a:r>
              <a:endParaRPr lang="en-CN" altLang="zh-CN" sz="750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FEBF130B-FBEA-43F8-9037-89C9C0F1586C}"/>
                </a:ext>
              </a:extLst>
            </p:cNvPr>
            <p:cNvSpPr/>
            <p:nvPr/>
          </p:nvSpPr>
          <p:spPr>
            <a:xfrm>
              <a:off x="8967909" y="8866657"/>
              <a:ext cx="591829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Drive</a:t>
              </a:r>
              <a:r>
                <a:rPr lang="zh-CN" altLang="en-US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 </a:t>
              </a:r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I/O</a:t>
              </a:r>
              <a:r>
                <a:rPr lang="zh-CN" altLang="en-US" sz="75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altLang="zh-CN" sz="7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Handling</a:t>
              </a:r>
              <a:endParaRPr lang="en-CN" altLang="zh-CN" sz="750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7FD252B-4299-4491-BDEE-EEE71EE72A98}"/>
                </a:ext>
              </a:extLst>
            </p:cNvPr>
            <p:cNvSpPr/>
            <p:nvPr/>
          </p:nvSpPr>
          <p:spPr>
            <a:xfrm>
              <a:off x="9433680" y="8870623"/>
              <a:ext cx="753130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Partial Parity</a:t>
              </a:r>
            </a:p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Generation</a:t>
              </a:r>
              <a:endParaRPr lang="en-CN" altLang="zh-CN" sz="750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AF7D8FB9-B2F4-4828-B016-ADBE27A12B26}"/>
                </a:ext>
              </a:extLst>
            </p:cNvPr>
            <p:cNvSpPr/>
            <p:nvPr/>
          </p:nvSpPr>
          <p:spPr>
            <a:xfrm>
              <a:off x="10072094" y="8867278"/>
              <a:ext cx="739531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Messaging &amp;</a:t>
              </a:r>
            </a:p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Forwarding</a:t>
              </a:r>
              <a:endParaRPr lang="en-CN" altLang="zh-CN" sz="750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553E6E2-8029-4DBD-A59C-0D9527C18D35}"/>
                </a:ext>
              </a:extLst>
            </p:cNvPr>
            <p:cNvSpPr/>
            <p:nvPr/>
          </p:nvSpPr>
          <p:spPr>
            <a:xfrm>
              <a:off x="10724269" y="8870623"/>
              <a:ext cx="613903" cy="3231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Parity</a:t>
              </a:r>
            </a:p>
            <a:p>
              <a:pPr algn="ctr"/>
              <a:r>
                <a:rPr lang="en-US" altLang="zh-CN" sz="750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Reduction</a:t>
              </a:r>
              <a:endParaRPr lang="en-CN" altLang="zh-CN" sz="750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B1B7EA52-D485-43F6-8DEF-EBFEF0018506}"/>
                </a:ext>
              </a:extLst>
            </p:cNvPr>
            <p:cNvSpPr/>
            <p:nvPr/>
          </p:nvSpPr>
          <p:spPr>
            <a:xfrm>
              <a:off x="8945255" y="8613645"/>
              <a:ext cx="3061008" cy="126914"/>
            </a:xfrm>
            <a:prstGeom prst="roundRect">
              <a:avLst>
                <a:gd name="adj" fmla="val 5409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dirty="0">
                  <a:solidFill>
                    <a:schemeClr val="tx1"/>
                  </a:solidFill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RDMA Connections</a:t>
              </a:r>
            </a:p>
          </p:txBody>
        </p:sp>
        <p:sp>
          <p:nvSpPr>
            <p:cNvPr id="97" name="Rectangle 8">
              <a:extLst>
                <a:ext uri="{FF2B5EF4-FFF2-40B4-BE49-F238E27FC236}">
                  <a16:creationId xmlns:a16="http://schemas.microsoft.com/office/drawing/2014/main" id="{2A584D0C-FCDE-4928-BB40-415887CA3898}"/>
                </a:ext>
              </a:extLst>
            </p:cNvPr>
            <p:cNvSpPr/>
            <p:nvPr/>
          </p:nvSpPr>
          <p:spPr>
            <a:xfrm>
              <a:off x="11312430" y="8868965"/>
              <a:ext cx="644728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75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S</a:t>
              </a:r>
              <a:r>
                <a:rPr lang="en-US" altLang="zh-CN" sz="75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erver</a:t>
              </a:r>
            </a:p>
            <a:p>
              <a:pPr algn="ctr"/>
              <a:r>
                <a:rPr lang="en-US" altLang="zh-CN" sz="750" b="1" dirty="0">
                  <a:latin typeface="Arial" panose="020B0604020202020204" pitchFamily="34" charset="0"/>
                  <a:ea typeface="LINUX LIBERTINE DISPLAY CAPITAL" panose="02000503000000000000" pitchFamily="2" charset="0"/>
                  <a:cs typeface="Arial" panose="020B0604020202020204" pitchFamily="34" charset="0"/>
                </a:rPr>
                <a:t>Controller</a:t>
              </a:r>
              <a:endParaRPr lang="en-CN" sz="750" b="1" dirty="0">
                <a:latin typeface="Arial" panose="020B0604020202020204" pitchFamily="34" charset="0"/>
                <a:ea typeface="LINUX LIBERTINE DISPLAY CAPITAL" panose="02000503000000000000" pitchFamily="2" charset="0"/>
                <a:cs typeface="Arial" panose="020B0604020202020204" pitchFamily="34" charset="0"/>
              </a:endParaRPr>
            </a:p>
          </p:txBody>
        </p:sp>
      </p:grpSp>
      <p:pic>
        <p:nvPicPr>
          <p:cNvPr id="116" name="图片 115">
            <a:extLst>
              <a:ext uri="{FF2B5EF4-FFF2-40B4-BE49-F238E27FC236}">
                <a16:creationId xmlns:a16="http://schemas.microsoft.com/office/drawing/2014/main" id="{4909655B-2DBB-465F-B7BA-37244200A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849" y="5110302"/>
            <a:ext cx="4461777" cy="1168561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A1822FF3-212A-40A2-A91C-E8FA2DDB63DE}"/>
              </a:ext>
            </a:extLst>
          </p:cNvPr>
          <p:cNvSpPr txBox="1"/>
          <p:nvPr/>
        </p:nvSpPr>
        <p:spPr>
          <a:xfrm>
            <a:off x="7350092" y="1150197"/>
            <a:ext cx="4739127" cy="1022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Host component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Exposes a user interface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Orchestrates the read/write workflow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F9C5B421-13F9-417A-B8B4-8A46E75BAEE3}"/>
              </a:ext>
            </a:extLst>
          </p:cNvPr>
          <p:cNvSpPr txBox="1"/>
          <p:nvPr/>
        </p:nvSpPr>
        <p:spPr>
          <a:xfrm>
            <a:off x="7350092" y="3993734"/>
            <a:ext cx="4613308" cy="1022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Server component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Does most of computation &amp; data transfer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Does not control the behaviors itself</a:t>
            </a:r>
          </a:p>
        </p:txBody>
      </p:sp>
    </p:spTree>
    <p:extLst>
      <p:ext uri="{BB962C8B-B14F-4D97-AF65-F5344CB8AC3E}">
        <p14:creationId xmlns:p14="http://schemas.microsoft.com/office/powerpoint/2010/main" val="23161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7" grpId="0"/>
      <p:bldP spid="1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19885</TotalTime>
  <Words>3550</Words>
  <Application>Microsoft Macintosh PowerPoint</Application>
  <PresentationFormat>Widescreen</PresentationFormat>
  <Paragraphs>599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DengXian</vt:lpstr>
      <vt:lpstr>DengXian Light</vt:lpstr>
      <vt:lpstr>Arial</vt:lpstr>
      <vt:lpstr>Cambria Math</vt:lpstr>
      <vt:lpstr>Candara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Shu Junyi</cp:lastModifiedBy>
  <cp:revision>1786</cp:revision>
  <dcterms:created xsi:type="dcterms:W3CDTF">2021-03-17T05:53:05Z</dcterms:created>
  <dcterms:modified xsi:type="dcterms:W3CDTF">2023-03-14T02:23:27Z</dcterms:modified>
</cp:coreProperties>
</file>