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338" r:id="rId3"/>
    <p:sldId id="359" r:id="rId4"/>
    <p:sldId id="361" r:id="rId5"/>
    <p:sldId id="357" r:id="rId6"/>
    <p:sldId id="356" r:id="rId7"/>
    <p:sldId id="360" r:id="rId8"/>
    <p:sldId id="362" r:id="rId9"/>
    <p:sldId id="358" r:id="rId10"/>
    <p:sldId id="364" r:id="rId11"/>
    <p:sldId id="367" r:id="rId12"/>
    <p:sldId id="368" r:id="rId13"/>
    <p:sldId id="365" r:id="rId14"/>
    <p:sldId id="366" r:id="rId15"/>
    <p:sldId id="369" r:id="rId16"/>
    <p:sldId id="370" r:id="rId17"/>
    <p:sldId id="371" r:id="rId18"/>
    <p:sldId id="372" r:id="rId19"/>
    <p:sldId id="351" r:id="rId20"/>
    <p:sldId id="373" r:id="rId21"/>
    <p:sldId id="374" r:id="rId22"/>
    <p:sldId id="375" r:id="rId23"/>
    <p:sldId id="376" r:id="rId24"/>
    <p:sldId id="377" r:id="rId25"/>
    <p:sldId id="355" r:id="rId26"/>
    <p:sldId id="339"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90AADB"/>
    <a:srgbClr val="C5E0B3"/>
    <a:srgbClr val="F0A0A4"/>
    <a:srgbClr val="8FAADE"/>
    <a:srgbClr val="00B050"/>
    <a:srgbClr val="800000"/>
    <a:srgbClr val="FF9966"/>
    <a:srgbClr val="FFE599"/>
    <a:srgbClr val="00B0F0"/>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BDBED569-4797-4DF1-A0F4-6AAB3CD982D8}" styleName="浅色样式 3 - 强调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85" autoAdjust="0"/>
    <p:restoredTop sz="75440" autoAdjust="0"/>
  </p:normalViewPr>
  <p:slideViewPr>
    <p:cSldViewPr snapToGrid="0" snapToObjects="1">
      <p:cViewPr varScale="1">
        <p:scale>
          <a:sx n="111" d="100"/>
          <a:sy n="111" d="100"/>
        </p:scale>
        <p:origin x="1848" y="200"/>
      </p:cViewPr>
      <p:guideLst/>
    </p:cSldViewPr>
  </p:slideViewPr>
  <p:outlineViewPr>
    <p:cViewPr>
      <p:scale>
        <a:sx n="20" d="100"/>
        <a:sy n="20" d="100"/>
      </p:scale>
      <p:origin x="0" y="0"/>
    </p:cViewPr>
  </p:outlineViewPr>
  <p:notesTextViewPr>
    <p:cViewPr>
      <p:scale>
        <a:sx n="3" d="2"/>
        <a:sy n="3" d="2"/>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4D2F5-9116-3F4A-A03F-C0C1973EAFBF}" type="datetimeFigureOut">
              <a:rPr kumimoji="1" lang="zh-CN" altLang="en-US" smtClean="0"/>
              <a:t>2024/7/12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D5145F-E0F1-8B42-89A4-F0FD86F4296F}" type="slidenum">
              <a:rPr kumimoji="1" lang="zh-CN" altLang="en-US" smtClean="0"/>
              <a:t>‹#›</a:t>
            </a:fld>
            <a:endParaRPr kumimoji="1" lang="zh-CN" altLang="en-US"/>
          </a:p>
        </p:txBody>
      </p:sp>
    </p:spTree>
    <p:extLst>
      <p:ext uri="{BB962C8B-B14F-4D97-AF65-F5344CB8AC3E}">
        <p14:creationId xmlns:p14="http://schemas.microsoft.com/office/powerpoint/2010/main" val="963517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Hi, everyone. I</a:t>
            </a:r>
            <a:r>
              <a:rPr kumimoji="1" lang="zh-CN" altLang="en-US" dirty="0"/>
              <a:t>‘</a:t>
            </a:r>
            <a:r>
              <a:rPr kumimoji="1" lang="en-US" altLang="zh-CN" dirty="0"/>
              <a:t>m </a:t>
            </a:r>
            <a:r>
              <a:rPr kumimoji="1" lang="en-US" altLang="zh-CN" dirty="0" err="1"/>
              <a:t>Junyi</a:t>
            </a:r>
            <a:r>
              <a:rPr kumimoji="1" lang="en-US" altLang="zh-CN" dirty="0"/>
              <a:t> Shu</a:t>
            </a:r>
            <a:r>
              <a:rPr kumimoji="1" lang="zh-CN" altLang="en-US" dirty="0"/>
              <a:t> </a:t>
            </a:r>
            <a:r>
              <a:rPr kumimoji="1" lang="en-US" altLang="zh-CN" dirty="0"/>
              <a:t>from</a:t>
            </a:r>
            <a:r>
              <a:rPr kumimoji="1" lang="zh-CN" altLang="en-US" dirty="0"/>
              <a:t> </a:t>
            </a:r>
            <a:r>
              <a:rPr kumimoji="1" lang="en-US" altLang="zh-CN" dirty="0"/>
              <a:t>Peking</a:t>
            </a:r>
            <a:r>
              <a:rPr kumimoji="1" lang="zh-CN" altLang="en-US" dirty="0"/>
              <a:t> </a:t>
            </a:r>
            <a:r>
              <a:rPr kumimoji="1" lang="en-US" altLang="zh-CN" dirty="0"/>
              <a:t>University.</a:t>
            </a:r>
          </a:p>
          <a:p>
            <a:r>
              <a:rPr kumimoji="1" lang="en-US" altLang="zh-CN" dirty="0"/>
              <a:t>Today, I’ll talk about our work </a:t>
            </a:r>
            <a:r>
              <a:rPr kumimoji="1" lang="en-US" altLang="zh-CN" dirty="0" err="1"/>
              <a:t>BurstCBS</a:t>
            </a:r>
            <a:r>
              <a:rPr kumimoji="1" lang="en-US" altLang="zh-CN" dirty="0"/>
              <a:t>,</a:t>
            </a:r>
            <a:r>
              <a:rPr kumimoji="1" lang="zh-CN" altLang="en-US" dirty="0"/>
              <a:t> </a:t>
            </a:r>
            <a:r>
              <a:rPr kumimoji="1" lang="en-US" altLang="zh-CN" dirty="0"/>
              <a:t>an I/O scheduling system that allows burst while limiting tenant interference.</a:t>
            </a:r>
          </a:p>
          <a:p>
            <a:r>
              <a:rPr kumimoji="1" lang="en-US" altLang="zh-CN" dirty="0"/>
              <a:t>This is a</a:t>
            </a:r>
            <a:r>
              <a:rPr kumimoji="1" lang="zh-CN" altLang="en-US" dirty="0"/>
              <a:t> </a:t>
            </a:r>
            <a:r>
              <a:rPr kumimoji="1" lang="en-US" altLang="zh-CN" dirty="0"/>
              <a:t>joint work with Kun and </a:t>
            </a:r>
            <a:r>
              <a:rPr kumimoji="1" lang="en-US" altLang="zh-CN" dirty="0" err="1"/>
              <a:t>Ennan</a:t>
            </a:r>
            <a:r>
              <a:rPr kumimoji="1" lang="en-US" altLang="zh-CN" dirty="0"/>
              <a:t> from Alibaba Cloud, </a:t>
            </a:r>
            <a:r>
              <a:rPr kumimoji="1" lang="en-US" altLang="zh-CN" dirty="0" err="1"/>
              <a:t>Xuanzhe</a:t>
            </a:r>
            <a:r>
              <a:rPr kumimoji="1" lang="en-US" altLang="zh-CN" dirty="0"/>
              <a:t> and Xin from Peking University.</a:t>
            </a:r>
          </a:p>
        </p:txBody>
      </p:sp>
      <p:sp>
        <p:nvSpPr>
          <p:cNvPr id="4" name="幻灯片编号占位符 3"/>
          <p:cNvSpPr>
            <a:spLocks noGrp="1"/>
          </p:cNvSpPr>
          <p:nvPr>
            <p:ph type="sldNum" sz="quarter" idx="10"/>
          </p:nvPr>
        </p:nvSpPr>
        <p:spPr/>
        <p:txBody>
          <a:bodyPr/>
          <a:lstStyle/>
          <a:p>
            <a:fld id="{AFD5145F-E0F1-8B42-89A4-F0FD86F4296F}" type="slidenum">
              <a:rPr kumimoji="1" lang="zh-CN" altLang="en-US" smtClean="0"/>
              <a:t>1</a:t>
            </a:fld>
            <a:endParaRPr kumimoji="1" lang="zh-CN" altLang="en-US"/>
          </a:p>
        </p:txBody>
      </p:sp>
    </p:spTree>
    <p:extLst>
      <p:ext uri="{BB962C8B-B14F-4D97-AF65-F5344CB8AC3E}">
        <p14:creationId xmlns:p14="http://schemas.microsoft.com/office/powerpoint/2010/main" val="18073358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a:t>
            </a:r>
            <a:r>
              <a:rPr kumimoji="1" lang="zh-CN" altLang="en-US" dirty="0"/>
              <a:t> </a:t>
            </a:r>
            <a:r>
              <a:rPr kumimoji="1" lang="en-US" altLang="zh-CN" dirty="0"/>
              <a:t>major source of congestion comes from load imbalance. In this example, I/</a:t>
            </a:r>
            <a:r>
              <a:rPr kumimoji="1" lang="en-US" altLang="zh-CN" dirty="0" err="1"/>
              <a:t>Os</a:t>
            </a:r>
            <a:r>
              <a:rPr kumimoji="1" lang="en-US" altLang="zh-CN" dirty="0"/>
              <a:t> from CPU 1-1 and 2-2 are both mapped to control thread 1, (Click) when CPU 1-1 starts bursting, (Click) I/</a:t>
            </a:r>
            <a:r>
              <a:rPr kumimoji="1" lang="en-US" altLang="zh-CN" dirty="0" err="1"/>
              <a:t>Os</a:t>
            </a:r>
            <a:r>
              <a:rPr kumimoji="1" lang="en-US" altLang="zh-CN" dirty="0"/>
              <a:t> from CPU 2-2 are impacted. (Click) And based on our observation, load among vCPUs can be very skewed.</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10</a:t>
            </a:fld>
            <a:endParaRPr kumimoji="1" lang="zh-CN" altLang="en-US"/>
          </a:p>
        </p:txBody>
      </p:sp>
    </p:spTree>
    <p:extLst>
      <p:ext uri="{BB962C8B-B14F-4D97-AF65-F5344CB8AC3E}">
        <p14:creationId xmlns:p14="http://schemas.microsoft.com/office/powerpoint/2010/main" val="760382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Even without load imbalance, interference</a:t>
            </a:r>
            <a:r>
              <a:rPr kumimoji="1" lang="zh-CN" altLang="en-US" dirty="0"/>
              <a:t> </a:t>
            </a:r>
            <a:r>
              <a:rPr kumimoji="1" lang="en-US" altLang="zh-CN" dirty="0"/>
              <a:t>also happens</a:t>
            </a:r>
            <a:r>
              <a:rPr kumimoji="1" lang="zh-CN" altLang="en-US" dirty="0"/>
              <a:t> </a:t>
            </a:r>
            <a:r>
              <a:rPr kumimoji="1" lang="en-US" altLang="zh-CN" dirty="0"/>
              <a:t>when</a:t>
            </a:r>
            <a:r>
              <a:rPr kumimoji="1" lang="zh-CN" altLang="en-US" dirty="0"/>
              <a:t> </a:t>
            </a:r>
            <a:r>
              <a:rPr kumimoji="1" lang="en-US" altLang="zh-CN" dirty="0"/>
              <a:t>multiple</a:t>
            </a:r>
            <a:r>
              <a:rPr kumimoji="1" lang="zh-CN" altLang="en-US" dirty="0"/>
              <a:t> </a:t>
            </a:r>
            <a:r>
              <a:rPr kumimoji="1" lang="en-US" altLang="zh-CN" dirty="0"/>
              <a:t>tenants</a:t>
            </a:r>
            <a:r>
              <a:rPr kumimoji="1" lang="zh-CN" altLang="en-US" dirty="0"/>
              <a:t> </a:t>
            </a:r>
            <a:r>
              <a:rPr kumimoji="1" lang="en-US" altLang="zh-CN" dirty="0"/>
              <a:t>competing</a:t>
            </a:r>
            <a:r>
              <a:rPr kumimoji="1" lang="zh-CN" altLang="en-US" dirty="0"/>
              <a:t> </a:t>
            </a:r>
            <a:r>
              <a:rPr kumimoji="1" lang="en-US" altLang="zh-CN" dirty="0"/>
              <a:t>for</a:t>
            </a:r>
            <a:r>
              <a:rPr kumimoji="1" lang="zh-CN" altLang="en-US" dirty="0"/>
              <a:t> </a:t>
            </a:r>
            <a:r>
              <a:rPr kumimoji="1" lang="en-US" altLang="zh-CN" dirty="0"/>
              <a:t>resources. On the left side, we increase the I/O parallelism of a neighbor tenant, average latency quickly increases after a certain point. On the right side, We have two generations of virtual disks running on the same compute node,</a:t>
            </a:r>
            <a:r>
              <a:rPr kumimoji="1" lang="zh-CN" altLang="en-US" dirty="0"/>
              <a:t> </a:t>
            </a:r>
            <a:r>
              <a:rPr kumimoji="1" lang="en-US" altLang="zh-CN" dirty="0"/>
              <a:t>we</a:t>
            </a:r>
            <a:r>
              <a:rPr kumimoji="1" lang="zh-CN" altLang="en-US" dirty="0"/>
              <a:t> </a:t>
            </a:r>
            <a:r>
              <a:rPr kumimoji="1" lang="en-US" altLang="zh-CN" dirty="0"/>
              <a:t>keep</a:t>
            </a:r>
            <a:r>
              <a:rPr kumimoji="1" lang="zh-CN" altLang="en-US" dirty="0"/>
              <a:t> </a:t>
            </a:r>
            <a:r>
              <a:rPr kumimoji="1" lang="en-US" altLang="zh-CN" dirty="0"/>
              <a:t>increasing</a:t>
            </a:r>
            <a:r>
              <a:rPr kumimoji="1" lang="zh-CN" altLang="en-US" dirty="0"/>
              <a:t> </a:t>
            </a:r>
            <a:r>
              <a:rPr kumimoji="1" lang="en-US" altLang="zh-CN" dirty="0"/>
              <a:t>the</a:t>
            </a:r>
            <a:r>
              <a:rPr kumimoji="1" lang="zh-CN" altLang="en-US" dirty="0"/>
              <a:t> </a:t>
            </a:r>
            <a:r>
              <a:rPr kumimoji="1" lang="en-US" altLang="zh-CN" dirty="0"/>
              <a:t>I/O</a:t>
            </a:r>
            <a:r>
              <a:rPr kumimoji="1" lang="zh-CN" altLang="en-US" dirty="0"/>
              <a:t> </a:t>
            </a:r>
            <a:r>
              <a:rPr kumimoji="1" lang="en-US" altLang="zh-CN" dirty="0"/>
              <a:t>parallelism</a:t>
            </a:r>
            <a:r>
              <a:rPr kumimoji="1" lang="zh-CN" altLang="en-US" dirty="0"/>
              <a:t> </a:t>
            </a:r>
            <a:r>
              <a:rPr kumimoji="1" lang="en-US" altLang="zh-CN" dirty="0"/>
              <a:t>of</a:t>
            </a:r>
            <a:r>
              <a:rPr kumimoji="1" lang="zh-CN" altLang="en-US" dirty="0"/>
              <a:t> </a:t>
            </a:r>
            <a:r>
              <a:rPr kumimoji="1" lang="en-US" altLang="zh-CN" dirty="0" err="1"/>
              <a:t>ProductB</a:t>
            </a:r>
            <a:r>
              <a:rPr kumimoji="1" lang="zh-CN" altLang="en-US" dirty="0"/>
              <a:t> </a:t>
            </a:r>
            <a:r>
              <a:rPr kumimoji="1" lang="en-US" altLang="zh-CN" dirty="0"/>
              <a:t>disk</a:t>
            </a:r>
            <a:r>
              <a:rPr kumimoji="1" lang="zh-CN" altLang="en-US" dirty="0"/>
              <a:t> </a:t>
            </a:r>
            <a:r>
              <a:rPr kumimoji="1" lang="en-US" altLang="zh-CN" dirty="0"/>
              <a:t>while</a:t>
            </a:r>
            <a:r>
              <a:rPr kumimoji="1" lang="zh-CN" altLang="en-US" dirty="0"/>
              <a:t> </a:t>
            </a:r>
            <a:r>
              <a:rPr kumimoji="1" lang="en-US" altLang="zh-CN" dirty="0"/>
              <a:t>keeping</a:t>
            </a:r>
            <a:r>
              <a:rPr kumimoji="1" lang="zh-CN" altLang="en-US" dirty="0"/>
              <a:t> </a:t>
            </a:r>
            <a:r>
              <a:rPr kumimoji="1" lang="en-US" altLang="zh-CN" dirty="0" err="1"/>
              <a:t>ProductA</a:t>
            </a:r>
            <a:r>
              <a:rPr kumimoji="1" lang="zh-CN" altLang="en-US" dirty="0"/>
              <a:t> </a:t>
            </a:r>
            <a:r>
              <a:rPr kumimoji="1" lang="en-US" altLang="zh-CN" dirty="0"/>
              <a:t>disk</a:t>
            </a:r>
            <a:r>
              <a:rPr kumimoji="1" lang="zh-CN" altLang="en-US" dirty="0"/>
              <a:t> </a:t>
            </a:r>
            <a:r>
              <a:rPr kumimoji="1" lang="en-US" altLang="zh-CN" dirty="0"/>
              <a:t>parallelism</a:t>
            </a:r>
            <a:r>
              <a:rPr kumimoji="1" lang="zh-CN" altLang="en-US" dirty="0"/>
              <a:t> </a:t>
            </a:r>
            <a:r>
              <a:rPr kumimoji="1" lang="en-US" altLang="zh-CN" dirty="0"/>
              <a:t>unchanged. Apparently, </a:t>
            </a:r>
            <a:r>
              <a:rPr kumimoji="1" lang="en-US" altLang="zh-CN" dirty="0" err="1"/>
              <a:t>ProductB</a:t>
            </a:r>
            <a:r>
              <a:rPr kumimoji="1" lang="en-US" altLang="zh-CN" dirty="0"/>
              <a:t> is at a disadvantage when competing with </a:t>
            </a:r>
            <a:r>
              <a:rPr kumimoji="1" lang="en-US" altLang="zh-CN" dirty="0" err="1"/>
              <a:t>ProductA</a:t>
            </a:r>
            <a:r>
              <a:rPr kumimoji="1" lang="en-US" altLang="zh-CN" dirty="0"/>
              <a:t>.</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11</a:t>
            </a:fld>
            <a:endParaRPr kumimoji="1" lang="zh-CN" altLang="en-US"/>
          </a:p>
        </p:txBody>
      </p:sp>
    </p:spTree>
    <p:extLst>
      <p:ext uri="{BB962C8B-B14F-4D97-AF65-F5344CB8AC3E}">
        <p14:creationId xmlns:p14="http://schemas.microsoft.com/office/powerpoint/2010/main" val="8116105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With these findings, to provide burst capability with interference minimized, (Click) we need an I/O scheduling system on </a:t>
            </a:r>
            <a:r>
              <a:rPr kumimoji="1" lang="en-US" altLang="zh-CN" dirty="0" err="1"/>
              <a:t>xDPU</a:t>
            </a:r>
            <a:r>
              <a:rPr kumimoji="1" lang="en-US" altLang="zh-CN" dirty="0"/>
              <a:t> to keep load balanced among threads and also allocate resources for tenants within a thread.</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12</a:t>
            </a:fld>
            <a:endParaRPr kumimoji="1" lang="zh-CN" altLang="en-US"/>
          </a:p>
        </p:txBody>
      </p:sp>
    </p:spTree>
    <p:extLst>
      <p:ext uri="{BB962C8B-B14F-4D97-AF65-F5344CB8AC3E}">
        <p14:creationId xmlns:p14="http://schemas.microsoft.com/office/powerpoint/2010/main" val="19654844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Our system </a:t>
            </a:r>
            <a:r>
              <a:rPr kumimoji="1" lang="en-US" altLang="zh-CN" dirty="0" err="1"/>
              <a:t>BurstCBS</a:t>
            </a:r>
            <a:r>
              <a:rPr kumimoji="1" lang="en-US" altLang="zh-CN" dirty="0"/>
              <a:t> consists of three parts, (Click) high-performance queue scaling for</a:t>
            </a:r>
            <a:r>
              <a:rPr kumimoji="1" lang="zh-CN" altLang="en-US" dirty="0"/>
              <a:t> </a:t>
            </a:r>
            <a:r>
              <a:rPr kumimoji="1" lang="en-US" altLang="zh-CN" dirty="0"/>
              <a:t>efficient load balancing, (Click) and burstable I/O scheduler with vectorized I/O cost estimator for intra-thread scheduling.</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13</a:t>
            </a:fld>
            <a:endParaRPr kumimoji="1" lang="zh-CN" altLang="en-US"/>
          </a:p>
        </p:txBody>
      </p:sp>
    </p:spTree>
    <p:extLst>
      <p:ext uri="{BB962C8B-B14F-4D97-AF65-F5344CB8AC3E}">
        <p14:creationId xmlns:p14="http://schemas.microsoft.com/office/powerpoint/2010/main" val="3533711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On </a:t>
            </a:r>
            <a:r>
              <a:rPr kumimoji="1" lang="en-US" altLang="zh-CN" dirty="0" err="1"/>
              <a:t>xDPU</a:t>
            </a:r>
            <a:r>
              <a:rPr kumimoji="1" lang="en-US" altLang="zh-CN" dirty="0"/>
              <a:t>, FPGA acts as a switch. With limited FPGA resource, </a:t>
            </a:r>
            <a:r>
              <a:rPr kumimoji="1" lang="en-US" altLang="zh-CN" dirty="0" err="1"/>
              <a:t>xDPU</a:t>
            </a:r>
            <a:r>
              <a:rPr kumimoji="1" lang="en-US" altLang="zh-CN" dirty="0"/>
              <a:t> only has one egress queue per ingress queue. (Click) When a vCPU bursts, load imbalance happens. (Click) A common approach to mitigate load imbalance is work stealing. (Click) However, in our current setup, it incurs about 35% throughput loss. (Click) To achieve load balancing at line rate, we added more FPGA resource for our newest version of </a:t>
            </a:r>
            <a:r>
              <a:rPr kumimoji="1" lang="en-US" altLang="zh-CN" dirty="0" err="1"/>
              <a:t>xDPU</a:t>
            </a:r>
            <a:r>
              <a:rPr kumimoji="1" lang="en-US" altLang="zh-CN" dirty="0"/>
              <a:t> to support more egress queues per ingress queue, so I/</a:t>
            </a:r>
            <a:r>
              <a:rPr kumimoji="1" lang="en-US" altLang="zh-CN" dirty="0" err="1"/>
              <a:t>Os</a:t>
            </a:r>
            <a:r>
              <a:rPr kumimoji="1" lang="en-US" altLang="zh-CN" dirty="0"/>
              <a:t> from one egress queue can be evenly distributed to the threads at line rate.</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14</a:t>
            </a:fld>
            <a:endParaRPr kumimoji="1" lang="zh-CN" altLang="en-US"/>
          </a:p>
        </p:txBody>
      </p:sp>
    </p:spTree>
    <p:extLst>
      <p:ext uri="{BB962C8B-B14F-4D97-AF65-F5344CB8AC3E}">
        <p14:creationId xmlns:p14="http://schemas.microsoft.com/office/powerpoint/2010/main" val="27303250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a:t>
            </a:r>
            <a:r>
              <a:rPr kumimoji="1" lang="zh-CN" altLang="en-US" dirty="0"/>
              <a:t> </a:t>
            </a:r>
            <a:r>
              <a:rPr kumimoji="1" lang="en-US" altLang="zh-CN" dirty="0"/>
              <a:t>this</a:t>
            </a:r>
            <a:r>
              <a:rPr kumimoji="1" lang="zh-CN" altLang="en-US" dirty="0"/>
              <a:t> </a:t>
            </a:r>
            <a:r>
              <a:rPr kumimoji="1" lang="en-US" altLang="zh-CN" dirty="0"/>
              <a:t>approach</a:t>
            </a:r>
            <a:r>
              <a:rPr kumimoji="1" lang="zh-CN" altLang="en-US" dirty="0"/>
              <a:t> </a:t>
            </a:r>
            <a:r>
              <a:rPr kumimoji="1" lang="en-US" altLang="zh-CN" dirty="0"/>
              <a:t>creates</a:t>
            </a:r>
            <a:r>
              <a:rPr kumimoji="1" lang="zh-CN" altLang="en-US" dirty="0"/>
              <a:t> </a:t>
            </a:r>
            <a:r>
              <a:rPr kumimoji="1" lang="en-US" altLang="zh-CN" dirty="0"/>
              <a:t>pressure</a:t>
            </a:r>
            <a:r>
              <a:rPr kumimoji="1" lang="zh-CN" altLang="en-US" dirty="0"/>
              <a:t> </a:t>
            </a:r>
            <a:r>
              <a:rPr kumimoji="1" lang="en-US" altLang="zh-CN" dirty="0"/>
              <a:t>on</a:t>
            </a:r>
            <a:r>
              <a:rPr kumimoji="1" lang="zh-CN" altLang="en-US" dirty="0"/>
              <a:t> </a:t>
            </a:r>
            <a:r>
              <a:rPr kumimoji="1" lang="en-US" altLang="zh-CN" dirty="0"/>
              <a:t>memory</a:t>
            </a:r>
            <a:r>
              <a:rPr kumimoji="1" lang="zh-CN" altLang="en-US" dirty="0"/>
              <a:t> </a:t>
            </a:r>
            <a:r>
              <a:rPr kumimoji="1" lang="en-US" altLang="zh-CN" dirty="0"/>
              <a:t>management.</a:t>
            </a:r>
            <a:r>
              <a:rPr kumimoji="1" lang="zh-CN" altLang="en-US" dirty="0"/>
              <a:t> </a:t>
            </a:r>
            <a:r>
              <a:rPr kumimoji="1" lang="en-US" altLang="zh-CN" dirty="0"/>
              <a:t>The</a:t>
            </a:r>
            <a:r>
              <a:rPr kumimoji="1" lang="zh-CN" altLang="en-US" dirty="0"/>
              <a:t> </a:t>
            </a:r>
            <a:r>
              <a:rPr kumimoji="1" lang="en-US" altLang="zh-CN" dirty="0"/>
              <a:t>main</a:t>
            </a:r>
            <a:r>
              <a:rPr kumimoji="1" lang="zh-CN" altLang="en-US" dirty="0"/>
              <a:t> </a:t>
            </a:r>
            <a:r>
              <a:rPr kumimoji="1" lang="en-US" altLang="zh-CN" dirty="0"/>
              <a:t>goal</a:t>
            </a:r>
            <a:r>
              <a:rPr kumimoji="1" lang="zh-CN" altLang="en-US" dirty="0"/>
              <a:t> </a:t>
            </a:r>
            <a:r>
              <a:rPr kumimoji="1" lang="en-US" altLang="zh-CN" dirty="0"/>
              <a:t>of</a:t>
            </a:r>
            <a:r>
              <a:rPr kumimoji="1" lang="zh-CN" altLang="en-US" dirty="0"/>
              <a:t> </a:t>
            </a:r>
            <a:r>
              <a:rPr kumimoji="1" lang="en-US" altLang="zh-CN" dirty="0"/>
              <a:t>memory</a:t>
            </a:r>
            <a:r>
              <a:rPr kumimoji="1" lang="zh-CN" altLang="en-US" dirty="0"/>
              <a:t> </a:t>
            </a:r>
            <a:r>
              <a:rPr kumimoji="1" lang="en-US" altLang="zh-CN" dirty="0"/>
              <a:t>management</a:t>
            </a:r>
            <a:r>
              <a:rPr kumimoji="1" lang="zh-CN" altLang="en-US" dirty="0"/>
              <a:t> </a:t>
            </a:r>
            <a:r>
              <a:rPr kumimoji="1" lang="en-US" altLang="zh-CN" dirty="0"/>
              <a:t>is</a:t>
            </a:r>
            <a:r>
              <a:rPr kumimoji="1" lang="zh-CN" altLang="en-US" dirty="0"/>
              <a:t> </a:t>
            </a:r>
            <a:r>
              <a:rPr kumimoji="1" lang="en-US" altLang="zh-CN" dirty="0"/>
              <a:t>to</a:t>
            </a:r>
            <a:r>
              <a:rPr kumimoji="1" lang="zh-CN" altLang="en-US" dirty="0"/>
              <a:t> </a:t>
            </a:r>
            <a:r>
              <a:rPr kumimoji="1" lang="en-US" altLang="zh-CN" dirty="0"/>
              <a:t>avoid</a:t>
            </a:r>
            <a:r>
              <a:rPr kumimoji="1" lang="zh-CN" altLang="en-US" dirty="0"/>
              <a:t> </a:t>
            </a:r>
            <a:r>
              <a:rPr kumimoji="1" lang="en-US" altLang="zh-CN" dirty="0"/>
              <a:t>memory</a:t>
            </a:r>
            <a:r>
              <a:rPr kumimoji="1" lang="zh-CN" altLang="en-US" dirty="0"/>
              <a:t> </a:t>
            </a:r>
            <a:r>
              <a:rPr kumimoji="1" lang="en-US" altLang="zh-CN" dirty="0"/>
              <a:t>allocation</a:t>
            </a:r>
            <a:r>
              <a:rPr kumimoji="1" lang="zh-CN" altLang="en-US" dirty="0"/>
              <a:t> </a:t>
            </a:r>
            <a:r>
              <a:rPr kumimoji="1" lang="en-US" altLang="zh-CN" dirty="0"/>
              <a:t>on</a:t>
            </a:r>
            <a:r>
              <a:rPr kumimoji="1" lang="zh-CN" altLang="en-US" dirty="0"/>
              <a:t> </a:t>
            </a:r>
            <a:r>
              <a:rPr kumimoji="1" lang="en-US" altLang="zh-CN" dirty="0"/>
              <a:t>the</a:t>
            </a:r>
            <a:r>
              <a:rPr kumimoji="1" lang="zh-CN" altLang="en-US" dirty="0"/>
              <a:t> </a:t>
            </a:r>
            <a:r>
              <a:rPr kumimoji="1" lang="en-US" altLang="zh-CN" dirty="0"/>
              <a:t>critical</a:t>
            </a:r>
            <a:r>
              <a:rPr kumimoji="1" lang="zh-CN" altLang="en-US" dirty="0"/>
              <a:t> </a:t>
            </a:r>
            <a:r>
              <a:rPr kumimoji="1" lang="en-US" altLang="zh-CN" dirty="0"/>
              <a:t>path.</a:t>
            </a:r>
            <a:r>
              <a:rPr kumimoji="1" lang="zh-CN" altLang="en-US" dirty="0"/>
              <a:t> </a:t>
            </a:r>
            <a:r>
              <a:rPr kumimoji="1" lang="en-US" altLang="zh-CN" dirty="0"/>
              <a:t>So</a:t>
            </a:r>
            <a:r>
              <a:rPr kumimoji="1" lang="zh-CN" altLang="en-US" dirty="0"/>
              <a:t> </a:t>
            </a:r>
            <a:r>
              <a:rPr kumimoji="1" lang="en-US" altLang="zh-CN" dirty="0"/>
              <a:t>we</a:t>
            </a:r>
            <a:r>
              <a:rPr kumimoji="1" lang="zh-CN" altLang="en-US" dirty="0"/>
              <a:t> </a:t>
            </a:r>
            <a:r>
              <a:rPr kumimoji="1" lang="en-US" altLang="zh-CN" dirty="0"/>
              <a:t>used</a:t>
            </a:r>
            <a:r>
              <a:rPr kumimoji="1" lang="zh-CN" altLang="en-US" dirty="0"/>
              <a:t> </a:t>
            </a:r>
            <a:r>
              <a:rPr kumimoji="1" lang="en-US" altLang="zh-CN" dirty="0"/>
              <a:t>to</a:t>
            </a:r>
            <a:r>
              <a:rPr kumimoji="1" lang="zh-CN" altLang="en-US" dirty="0"/>
              <a:t> </a:t>
            </a:r>
            <a:r>
              <a:rPr kumimoji="1" lang="en-US" altLang="zh-CN" dirty="0"/>
              <a:t>keep</a:t>
            </a:r>
            <a:r>
              <a:rPr kumimoji="1" lang="zh-CN" altLang="en-US" dirty="0"/>
              <a:t> </a:t>
            </a:r>
            <a:r>
              <a:rPr kumimoji="1" lang="en-US" altLang="zh-CN" dirty="0"/>
              <a:t>a shared</a:t>
            </a:r>
            <a:r>
              <a:rPr kumimoji="1" lang="zh-CN" altLang="en-US" dirty="0"/>
              <a:t> </a:t>
            </a:r>
            <a:r>
              <a:rPr kumimoji="1" lang="en-US" altLang="zh-CN" dirty="0"/>
              <a:t>memory</a:t>
            </a:r>
            <a:r>
              <a:rPr kumimoji="1" lang="zh-CN" altLang="en-US" dirty="0"/>
              <a:t> </a:t>
            </a:r>
            <a:r>
              <a:rPr kumimoji="1" lang="en-US" altLang="zh-CN" dirty="0"/>
              <a:t>pool</a:t>
            </a:r>
            <a:r>
              <a:rPr kumimoji="1" lang="zh-CN" altLang="en-US" dirty="0"/>
              <a:t> </a:t>
            </a:r>
            <a:r>
              <a:rPr kumimoji="1" lang="en-US" altLang="zh-CN" dirty="0"/>
              <a:t>at</a:t>
            </a:r>
            <a:r>
              <a:rPr kumimoji="1" lang="zh-CN" altLang="en-US" dirty="0"/>
              <a:t> </a:t>
            </a:r>
            <a:r>
              <a:rPr kumimoji="1" lang="en-US" altLang="zh-CN" dirty="0"/>
              <a:t>initialization.</a:t>
            </a:r>
            <a:r>
              <a:rPr kumimoji="1" lang="zh-CN" altLang="en-US" dirty="0"/>
              <a:t> </a:t>
            </a:r>
            <a:r>
              <a:rPr kumimoji="1" lang="en-US" altLang="zh-CN" dirty="0"/>
              <a:t>(Click)</a:t>
            </a:r>
            <a:r>
              <a:rPr kumimoji="1" lang="zh-CN" altLang="en-US" dirty="0"/>
              <a:t> </a:t>
            </a:r>
            <a:r>
              <a:rPr kumimoji="1" lang="en-US" altLang="zh-CN" dirty="0"/>
              <a:t>When</a:t>
            </a:r>
            <a:r>
              <a:rPr kumimoji="1" lang="zh-CN" altLang="en-US" dirty="0"/>
              <a:t> </a:t>
            </a:r>
            <a:r>
              <a:rPr kumimoji="1" lang="en-US" altLang="zh-CN" dirty="0"/>
              <a:t>we</a:t>
            </a:r>
            <a:r>
              <a:rPr kumimoji="1" lang="zh-CN" altLang="en-US" dirty="0"/>
              <a:t> </a:t>
            </a:r>
            <a:r>
              <a:rPr kumimoji="1" lang="en-US" altLang="zh-CN" dirty="0"/>
              <a:t>attempt</a:t>
            </a:r>
            <a:r>
              <a:rPr kumimoji="1" lang="zh-CN" altLang="en-US" dirty="0"/>
              <a:t> </a:t>
            </a:r>
            <a:r>
              <a:rPr kumimoji="1" lang="en-US" altLang="zh-CN" dirty="0"/>
              <a:t>to</a:t>
            </a:r>
            <a:r>
              <a:rPr kumimoji="1" lang="zh-CN" altLang="en-US" dirty="0"/>
              <a:t> </a:t>
            </a:r>
            <a:r>
              <a:rPr kumimoji="1" lang="en-US" altLang="zh-CN" dirty="0"/>
              <a:t>support</a:t>
            </a:r>
            <a:r>
              <a:rPr kumimoji="1" lang="zh-CN" altLang="en-US" dirty="0"/>
              <a:t> </a:t>
            </a:r>
            <a:r>
              <a:rPr kumimoji="1" lang="en-US" altLang="zh-CN" dirty="0"/>
              <a:t>millions</a:t>
            </a:r>
            <a:r>
              <a:rPr kumimoji="1" lang="zh-CN" altLang="en-US" dirty="0"/>
              <a:t> </a:t>
            </a:r>
            <a:r>
              <a:rPr kumimoji="1" lang="en-US" altLang="zh-CN" dirty="0"/>
              <a:t>of</a:t>
            </a:r>
            <a:r>
              <a:rPr kumimoji="1" lang="zh-CN" altLang="en-US" dirty="0"/>
              <a:t> </a:t>
            </a:r>
            <a:r>
              <a:rPr kumimoji="1" lang="en-US" altLang="zh-CN" dirty="0"/>
              <a:t>IOPS</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single</a:t>
            </a:r>
            <a:r>
              <a:rPr kumimoji="1" lang="zh-CN" altLang="en-US" dirty="0"/>
              <a:t> </a:t>
            </a:r>
            <a:r>
              <a:rPr kumimoji="1" lang="en-US" altLang="zh-CN" dirty="0"/>
              <a:t>node,</a:t>
            </a:r>
            <a:r>
              <a:rPr kumimoji="1" lang="zh-CN" altLang="en-US" dirty="0"/>
              <a:t> </a:t>
            </a:r>
            <a:r>
              <a:rPr kumimoji="1" lang="en-US" altLang="zh-CN" dirty="0"/>
              <a:t>we</a:t>
            </a:r>
            <a:r>
              <a:rPr kumimoji="1" lang="zh-CN" altLang="en-US" dirty="0"/>
              <a:t> </a:t>
            </a:r>
            <a:r>
              <a:rPr kumimoji="1" lang="en-US" altLang="zh-CN" dirty="0"/>
              <a:t>discover</a:t>
            </a:r>
            <a:r>
              <a:rPr kumimoji="1" lang="zh-CN" altLang="en-US" dirty="0"/>
              <a:t> </a:t>
            </a:r>
            <a:r>
              <a:rPr kumimoji="1" lang="en-US" altLang="zh-CN" dirty="0"/>
              <a:t>that</a:t>
            </a:r>
            <a:r>
              <a:rPr kumimoji="1" lang="zh-CN" altLang="en-US" dirty="0"/>
              <a:t> </a:t>
            </a:r>
            <a:r>
              <a:rPr kumimoji="1" lang="en-US" altLang="zh-CN" dirty="0"/>
              <a:t>prefilling</a:t>
            </a:r>
            <a:r>
              <a:rPr kumimoji="1" lang="zh-CN" altLang="en-US" dirty="0"/>
              <a:t> </a:t>
            </a:r>
            <a:r>
              <a:rPr kumimoji="1" lang="en-US" altLang="zh-CN" dirty="0"/>
              <a:t>VM,</a:t>
            </a:r>
            <a:r>
              <a:rPr kumimoji="1" lang="zh-CN" altLang="en-US" dirty="0"/>
              <a:t> </a:t>
            </a:r>
            <a:r>
              <a:rPr kumimoji="1" lang="en-US" altLang="zh-CN" dirty="0"/>
              <a:t>Virtual</a:t>
            </a:r>
            <a:r>
              <a:rPr kumimoji="1" lang="zh-CN" altLang="en-US" dirty="0"/>
              <a:t> </a:t>
            </a:r>
            <a:r>
              <a:rPr kumimoji="1" lang="en-US" altLang="zh-CN" dirty="0"/>
              <a:t>Disk,</a:t>
            </a:r>
            <a:r>
              <a:rPr kumimoji="1" lang="zh-CN" altLang="en-US" dirty="0"/>
              <a:t> </a:t>
            </a:r>
            <a:r>
              <a:rPr kumimoji="1" lang="en-US" altLang="zh-CN" dirty="0"/>
              <a:t>or</a:t>
            </a:r>
            <a:r>
              <a:rPr kumimoji="1" lang="zh-CN" altLang="en-US" dirty="0"/>
              <a:t> </a:t>
            </a:r>
            <a:r>
              <a:rPr kumimoji="1" lang="en-US" altLang="zh-CN" dirty="0"/>
              <a:t>I/O</a:t>
            </a:r>
            <a:r>
              <a:rPr kumimoji="1" lang="zh-CN" altLang="en-US" dirty="0"/>
              <a:t> </a:t>
            </a:r>
            <a:r>
              <a:rPr kumimoji="1" lang="en-US" altLang="zh-CN" dirty="0"/>
              <a:t>queue</a:t>
            </a:r>
            <a:r>
              <a:rPr kumimoji="1" lang="zh-CN" altLang="en-US" dirty="0"/>
              <a:t> </a:t>
            </a:r>
            <a:r>
              <a:rPr kumimoji="1" lang="en-US" altLang="zh-CN" dirty="0"/>
              <a:t>related</a:t>
            </a:r>
            <a:r>
              <a:rPr kumimoji="1" lang="zh-CN" altLang="en-US" dirty="0"/>
              <a:t> </a:t>
            </a:r>
            <a:r>
              <a:rPr kumimoji="1" lang="en-US" altLang="zh-CN" dirty="0"/>
              <a:t>information</a:t>
            </a:r>
            <a:r>
              <a:rPr kumimoji="1" lang="zh-CN" altLang="en-US" dirty="0"/>
              <a:t> </a:t>
            </a:r>
            <a:r>
              <a:rPr kumimoji="1" lang="en-US" altLang="zh-CN" dirty="0"/>
              <a:t>also</a:t>
            </a:r>
            <a:r>
              <a:rPr kumimoji="1" lang="zh-CN" altLang="en-US" dirty="0"/>
              <a:t> </a:t>
            </a:r>
            <a:r>
              <a:rPr kumimoji="1" lang="en-US" altLang="zh-CN" dirty="0"/>
              <a:t>impacts</a:t>
            </a:r>
            <a:r>
              <a:rPr kumimoji="1" lang="zh-CN" altLang="en-US" dirty="0"/>
              <a:t> </a:t>
            </a:r>
            <a:r>
              <a:rPr kumimoji="1" lang="en-US" altLang="zh-CN" dirty="0"/>
              <a:t>the</a:t>
            </a:r>
            <a:r>
              <a:rPr kumimoji="1" lang="zh-CN" altLang="en-US" dirty="0"/>
              <a:t> </a:t>
            </a:r>
            <a:r>
              <a:rPr kumimoji="1" lang="en-US" altLang="zh-CN" dirty="0"/>
              <a:t>performance,</a:t>
            </a:r>
            <a:r>
              <a:rPr kumimoji="1" lang="zh-CN" altLang="en-US" dirty="0"/>
              <a:t> </a:t>
            </a:r>
            <a:r>
              <a:rPr kumimoji="1" lang="en-US" altLang="zh-CN" dirty="0"/>
              <a:t>therefore</a:t>
            </a:r>
            <a:r>
              <a:rPr kumimoji="1" lang="zh-CN" altLang="en-US" dirty="0"/>
              <a:t> </a:t>
            </a:r>
            <a:r>
              <a:rPr kumimoji="1" lang="en-US" altLang="zh-CN" dirty="0"/>
              <a:t>we</a:t>
            </a:r>
            <a:r>
              <a:rPr kumimoji="1" lang="zh-CN" altLang="en-US" dirty="0"/>
              <a:t> </a:t>
            </a:r>
            <a:r>
              <a:rPr kumimoji="1" lang="en-US" altLang="zh-CN" dirty="0"/>
              <a:t>separate</a:t>
            </a:r>
            <a:r>
              <a:rPr kumimoji="1" lang="zh-CN" altLang="en-US" dirty="0"/>
              <a:t> </a:t>
            </a:r>
            <a:r>
              <a:rPr kumimoji="1" lang="en-US" altLang="zh-CN" dirty="0"/>
              <a:t>the</a:t>
            </a:r>
            <a:r>
              <a:rPr kumimoji="1" lang="zh-CN" altLang="en-US" dirty="0"/>
              <a:t> </a:t>
            </a:r>
            <a:r>
              <a:rPr kumimoji="1" lang="en-US" altLang="zh-CN" dirty="0"/>
              <a:t>shared</a:t>
            </a:r>
            <a:r>
              <a:rPr kumimoji="1" lang="zh-CN" altLang="en-US" dirty="0"/>
              <a:t> </a:t>
            </a:r>
            <a:r>
              <a:rPr kumimoji="1" lang="en-US" altLang="zh-CN" dirty="0"/>
              <a:t>pool</a:t>
            </a:r>
            <a:r>
              <a:rPr kumimoji="1" lang="zh-CN" altLang="en-US" dirty="0"/>
              <a:t> </a:t>
            </a:r>
            <a:r>
              <a:rPr kumimoji="1" lang="en-US" altLang="zh-CN" dirty="0"/>
              <a:t>into</a:t>
            </a:r>
            <a:r>
              <a:rPr kumimoji="1" lang="zh-CN" altLang="en-US" dirty="0"/>
              <a:t> </a:t>
            </a:r>
            <a:r>
              <a:rPr kumimoji="1" lang="en-US" altLang="zh-CN" dirty="0"/>
              <a:t>I/O</a:t>
            </a:r>
            <a:r>
              <a:rPr kumimoji="1" lang="zh-CN" altLang="en-US" dirty="0"/>
              <a:t> </a:t>
            </a:r>
            <a:r>
              <a:rPr kumimoji="1" lang="en-US" altLang="zh-CN" dirty="0"/>
              <a:t>queue</a:t>
            </a:r>
            <a:r>
              <a:rPr kumimoji="1" lang="zh-CN" altLang="en-US" dirty="0"/>
              <a:t> </a:t>
            </a:r>
            <a:r>
              <a:rPr kumimoji="1" lang="en-US" altLang="zh-CN" dirty="0"/>
              <a:t>dedicated</a:t>
            </a:r>
            <a:r>
              <a:rPr kumimoji="1" lang="zh-CN" altLang="en-US" dirty="0"/>
              <a:t> </a:t>
            </a:r>
            <a:r>
              <a:rPr kumimoji="1" lang="en-US" altLang="zh-CN" dirty="0"/>
              <a:t>pools,</a:t>
            </a:r>
            <a:r>
              <a:rPr kumimoji="1" lang="zh-CN" altLang="en-US" dirty="0"/>
              <a:t> </a:t>
            </a:r>
            <a:r>
              <a:rPr kumimoji="1" lang="en-US" altLang="zh-CN" dirty="0"/>
              <a:t>so</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prefill</a:t>
            </a:r>
            <a:r>
              <a:rPr kumimoji="1" lang="zh-CN" altLang="en-US" dirty="0"/>
              <a:t> </a:t>
            </a:r>
            <a:r>
              <a:rPr kumimoji="1" lang="en-US" altLang="zh-CN" dirty="0"/>
              <a:t>buffers</a:t>
            </a:r>
            <a:r>
              <a:rPr kumimoji="1" lang="zh-CN" altLang="en-US" dirty="0"/>
              <a:t> </a:t>
            </a:r>
            <a:r>
              <a:rPr kumimoji="1" lang="en-US" altLang="zh-CN" dirty="0"/>
              <a:t>only</a:t>
            </a:r>
            <a:r>
              <a:rPr kumimoji="1" lang="zh-CN" altLang="en-US" dirty="0"/>
              <a:t> </a:t>
            </a:r>
            <a:r>
              <a:rPr kumimoji="1" lang="en-US" altLang="zh-CN" dirty="0"/>
              <a:t>once.</a:t>
            </a:r>
            <a:r>
              <a:rPr kumimoji="1" lang="zh-CN" altLang="en-US" dirty="0"/>
              <a:t> </a:t>
            </a:r>
            <a:r>
              <a:rPr kumimoji="1" lang="en-US" altLang="zh-CN" dirty="0"/>
              <a:t>(Click)</a:t>
            </a:r>
            <a:r>
              <a:rPr kumimoji="1" lang="zh-CN" altLang="en-US" dirty="0"/>
              <a:t> </a:t>
            </a:r>
            <a:r>
              <a:rPr kumimoji="1" lang="en-US" altLang="zh-CN" dirty="0"/>
              <a:t>With</a:t>
            </a:r>
            <a:r>
              <a:rPr kumimoji="1" lang="zh-CN" altLang="en-US" dirty="0"/>
              <a:t> </a:t>
            </a:r>
            <a:r>
              <a:rPr kumimoji="1" lang="en-US" altLang="zh-CN" dirty="0"/>
              <a:t>more</a:t>
            </a:r>
            <a:r>
              <a:rPr kumimoji="1" lang="zh-CN" altLang="en-US" dirty="0"/>
              <a:t> </a:t>
            </a:r>
            <a:r>
              <a:rPr kumimoji="1" lang="en-US" altLang="zh-CN" dirty="0"/>
              <a:t>queues</a:t>
            </a:r>
            <a:r>
              <a:rPr kumimoji="1" lang="zh-CN" altLang="en-US" dirty="0"/>
              <a:t> </a:t>
            </a:r>
            <a:r>
              <a:rPr kumimoji="1" lang="en-US" altLang="zh-CN" dirty="0"/>
              <a:t>added,</a:t>
            </a:r>
            <a:r>
              <a:rPr kumimoji="1" lang="zh-CN" altLang="en-US" dirty="0"/>
              <a:t> </a:t>
            </a:r>
            <a:r>
              <a:rPr kumimoji="1" lang="en-US" altLang="zh-CN" dirty="0"/>
              <a:t>we</a:t>
            </a:r>
            <a:r>
              <a:rPr kumimoji="1" lang="zh-CN" altLang="en-US" dirty="0"/>
              <a:t> </a:t>
            </a:r>
            <a:r>
              <a:rPr kumimoji="1" lang="en-US" altLang="zh-CN" dirty="0"/>
              <a:t>have</a:t>
            </a:r>
            <a:r>
              <a:rPr kumimoji="1" lang="zh-CN" altLang="en-US" dirty="0"/>
              <a:t> </a:t>
            </a:r>
            <a:r>
              <a:rPr kumimoji="1" lang="en-US" altLang="zh-CN" dirty="0"/>
              <a:t>fewer</a:t>
            </a:r>
            <a:r>
              <a:rPr kumimoji="1" lang="zh-CN" altLang="en-US" dirty="0"/>
              <a:t> </a:t>
            </a:r>
            <a:r>
              <a:rPr kumimoji="1" lang="en-US" altLang="zh-CN" dirty="0"/>
              <a:t>memory</a:t>
            </a:r>
            <a:r>
              <a:rPr kumimoji="1" lang="zh-CN" altLang="en-US" dirty="0"/>
              <a:t> </a:t>
            </a:r>
            <a:r>
              <a:rPr kumimoji="1" lang="en-US" altLang="zh-CN" dirty="0"/>
              <a:t>buffers</a:t>
            </a:r>
            <a:r>
              <a:rPr kumimoji="1" lang="zh-CN" altLang="en-US" dirty="0"/>
              <a:t> </a:t>
            </a:r>
            <a:r>
              <a:rPr kumimoji="1" lang="en-US" altLang="zh-CN" dirty="0"/>
              <a:t>per</a:t>
            </a:r>
            <a:r>
              <a:rPr kumimoji="1" lang="zh-CN" altLang="en-US" dirty="0"/>
              <a:t> </a:t>
            </a:r>
            <a:r>
              <a:rPr kumimoji="1" lang="en-US" altLang="zh-CN" dirty="0"/>
              <a:t>queue,</a:t>
            </a:r>
            <a:r>
              <a:rPr kumimoji="1" lang="zh-CN" altLang="en-US" dirty="0"/>
              <a:t> </a:t>
            </a:r>
            <a:r>
              <a:rPr kumimoji="1" lang="en-US" altLang="zh-CN" dirty="0"/>
              <a:t>which</a:t>
            </a:r>
            <a:r>
              <a:rPr kumimoji="1" lang="zh-CN" altLang="en-US" dirty="0"/>
              <a:t> </a:t>
            </a:r>
            <a:r>
              <a:rPr kumimoji="1" lang="en-US" altLang="zh-CN" dirty="0"/>
              <a:t>limits</a:t>
            </a:r>
            <a:r>
              <a:rPr kumimoji="1" lang="zh-CN" altLang="en-US" dirty="0"/>
              <a:t> </a:t>
            </a:r>
            <a:r>
              <a:rPr kumimoji="1" lang="en-US" altLang="zh-CN" dirty="0"/>
              <a:t>number</a:t>
            </a:r>
            <a:r>
              <a:rPr kumimoji="1" lang="zh-CN" altLang="en-US" dirty="0"/>
              <a:t> </a:t>
            </a:r>
            <a:r>
              <a:rPr kumimoji="1" lang="en-US" altLang="zh-CN" dirty="0"/>
              <a:t>of</a:t>
            </a:r>
            <a:r>
              <a:rPr kumimoji="1" lang="zh-CN" altLang="en-US" dirty="0"/>
              <a:t> </a:t>
            </a:r>
            <a:r>
              <a:rPr kumimoji="1" lang="en-US" altLang="zh-CN" dirty="0"/>
              <a:t>parallel</a:t>
            </a:r>
            <a:r>
              <a:rPr kumimoji="1" lang="zh-CN" altLang="en-US" dirty="0"/>
              <a:t> </a:t>
            </a:r>
            <a:r>
              <a:rPr kumimoji="1" lang="en-US" altLang="zh-CN" dirty="0"/>
              <a:t>I/</a:t>
            </a:r>
            <a:r>
              <a:rPr kumimoji="1" lang="en-US" altLang="zh-CN" dirty="0" err="1"/>
              <a:t>Os</a:t>
            </a:r>
            <a:r>
              <a:rPr kumimoji="1" lang="zh-CN" altLang="en-US" dirty="0"/>
              <a:t> </a:t>
            </a:r>
            <a:r>
              <a:rPr kumimoji="1" lang="en-US" altLang="zh-CN" dirty="0"/>
              <a:t>we</a:t>
            </a:r>
            <a:r>
              <a:rPr kumimoji="1" lang="zh-CN" altLang="en-US" dirty="0"/>
              <a:t> </a:t>
            </a:r>
            <a:r>
              <a:rPr kumimoji="1" lang="en-US" altLang="zh-CN" dirty="0"/>
              <a:t>can</a:t>
            </a:r>
            <a:r>
              <a:rPr kumimoji="1" lang="zh-CN" altLang="en-US" dirty="0"/>
              <a:t> </a:t>
            </a:r>
            <a:r>
              <a:rPr kumimoji="1" lang="en-US" altLang="zh-CN" dirty="0"/>
              <a:t>support.</a:t>
            </a:r>
            <a:r>
              <a:rPr kumimoji="1" lang="zh-CN" altLang="en-US" dirty="0"/>
              <a:t> </a:t>
            </a:r>
            <a:r>
              <a:rPr kumimoji="1" lang="en-US" altLang="zh-CN" dirty="0"/>
              <a:t>(Click)</a:t>
            </a:r>
            <a:r>
              <a:rPr kumimoji="1" lang="zh-CN" altLang="en-US" dirty="0"/>
              <a:t> </a:t>
            </a:r>
            <a:r>
              <a:rPr kumimoji="1" lang="en-US" altLang="zh-CN" dirty="0"/>
              <a:t>To</a:t>
            </a:r>
            <a:r>
              <a:rPr kumimoji="1" lang="zh-CN" altLang="en-US" dirty="0"/>
              <a:t> </a:t>
            </a:r>
            <a:r>
              <a:rPr kumimoji="1" lang="en-US" altLang="zh-CN" dirty="0"/>
              <a:t>combine</a:t>
            </a:r>
            <a:r>
              <a:rPr kumimoji="1" lang="zh-CN" altLang="en-US" dirty="0"/>
              <a:t> </a:t>
            </a:r>
            <a:r>
              <a:rPr kumimoji="1" lang="en-US" altLang="zh-CN" dirty="0"/>
              <a:t>the</a:t>
            </a:r>
            <a:r>
              <a:rPr kumimoji="1" lang="zh-CN" altLang="en-US" dirty="0"/>
              <a:t> </a:t>
            </a:r>
            <a:r>
              <a:rPr kumimoji="1" lang="en-US" altLang="zh-CN" dirty="0"/>
              <a:t>benefits</a:t>
            </a:r>
            <a:r>
              <a:rPr kumimoji="1" lang="zh-CN" altLang="en-US" dirty="0"/>
              <a:t> </a:t>
            </a:r>
            <a:r>
              <a:rPr kumimoji="1" lang="en-US" altLang="zh-CN" dirty="0"/>
              <a:t>of</a:t>
            </a:r>
            <a:r>
              <a:rPr kumimoji="1" lang="zh-CN" altLang="en-US" dirty="0"/>
              <a:t> </a:t>
            </a:r>
            <a:r>
              <a:rPr kumimoji="1" lang="en-US" altLang="zh-CN" dirty="0"/>
              <a:t>both</a:t>
            </a:r>
            <a:r>
              <a:rPr kumimoji="1" lang="zh-CN" altLang="en-US" dirty="0"/>
              <a:t> </a:t>
            </a:r>
            <a:r>
              <a:rPr kumimoji="1" lang="en-US" altLang="zh-CN" dirty="0"/>
              <a:t>solutions,</a:t>
            </a:r>
            <a:r>
              <a:rPr kumimoji="1" lang="zh-CN" altLang="en-US" dirty="0"/>
              <a:t> </a:t>
            </a:r>
            <a:r>
              <a:rPr kumimoji="1" lang="en-US" altLang="zh-CN" dirty="0"/>
              <a:t>we</a:t>
            </a:r>
            <a:r>
              <a:rPr kumimoji="1" lang="zh-CN" altLang="en-US" dirty="0"/>
              <a:t> </a:t>
            </a:r>
            <a:r>
              <a:rPr kumimoji="1" lang="en-US" altLang="zh-CN" dirty="0"/>
              <a:t>adopt</a:t>
            </a:r>
            <a:r>
              <a:rPr kumimoji="1" lang="zh-CN" altLang="en-US" dirty="0"/>
              <a:t> </a:t>
            </a:r>
            <a:r>
              <a:rPr kumimoji="1" lang="en-US" altLang="zh-CN" dirty="0"/>
              <a:t>a</a:t>
            </a:r>
            <a:r>
              <a:rPr kumimoji="1" lang="zh-CN" altLang="en-US" dirty="0"/>
              <a:t> </a:t>
            </a:r>
            <a:r>
              <a:rPr kumimoji="1" lang="en-US" altLang="zh-CN" dirty="0"/>
              <a:t>two-tier</a:t>
            </a:r>
            <a:r>
              <a:rPr kumimoji="1" lang="zh-CN" altLang="en-US" dirty="0"/>
              <a:t> </a:t>
            </a:r>
            <a:r>
              <a:rPr kumimoji="1" lang="en-US" altLang="zh-CN" dirty="0"/>
              <a:t>memory</a:t>
            </a:r>
            <a:r>
              <a:rPr kumimoji="1" lang="zh-CN" altLang="en-US" dirty="0"/>
              <a:t> </a:t>
            </a:r>
            <a:r>
              <a:rPr kumimoji="1" lang="en-US" altLang="zh-CN" dirty="0"/>
              <a:t>pool.</a:t>
            </a:r>
            <a:r>
              <a:rPr kumimoji="1" lang="zh-CN" altLang="en-US" dirty="0"/>
              <a:t> </a:t>
            </a:r>
            <a:r>
              <a:rPr kumimoji="1" lang="en-US" altLang="zh-CN" dirty="0"/>
              <a:t>Prefilling</a:t>
            </a:r>
            <a:r>
              <a:rPr kumimoji="1" lang="zh-CN" altLang="en-US" dirty="0"/>
              <a:t> </a:t>
            </a:r>
            <a:r>
              <a:rPr kumimoji="1" lang="en-US" altLang="zh-CN" dirty="0"/>
              <a:t>only</a:t>
            </a:r>
            <a:r>
              <a:rPr kumimoji="1" lang="zh-CN" altLang="en-US" dirty="0"/>
              <a:t> </a:t>
            </a:r>
            <a:r>
              <a:rPr kumimoji="1" lang="en-US" altLang="zh-CN" dirty="0"/>
              <a:t>happens</a:t>
            </a:r>
            <a:r>
              <a:rPr kumimoji="1" lang="zh-CN" altLang="en-US" dirty="0"/>
              <a:t> </a:t>
            </a:r>
            <a:r>
              <a:rPr kumimoji="1" lang="en-US" altLang="zh-CN" dirty="0"/>
              <a:t>when</a:t>
            </a:r>
            <a:r>
              <a:rPr kumimoji="1" lang="zh-CN" altLang="en-US" dirty="0"/>
              <a:t> </a:t>
            </a:r>
            <a:r>
              <a:rPr kumimoji="1" lang="en-US" altLang="zh-CN" dirty="0"/>
              <a:t>buffers</a:t>
            </a:r>
            <a:r>
              <a:rPr kumimoji="1" lang="zh-CN" altLang="en-US" dirty="0"/>
              <a:t> </a:t>
            </a:r>
            <a:r>
              <a:rPr kumimoji="1" lang="en-US" altLang="zh-CN" dirty="0"/>
              <a:t>are</a:t>
            </a:r>
            <a:r>
              <a:rPr kumimoji="1" lang="zh-CN" altLang="en-US" dirty="0"/>
              <a:t> </a:t>
            </a:r>
            <a:r>
              <a:rPr kumimoji="1" lang="en-US" altLang="zh-CN" dirty="0"/>
              <a:t>moved</a:t>
            </a:r>
            <a:r>
              <a:rPr kumimoji="1" lang="zh-CN" altLang="en-US" dirty="0"/>
              <a:t> </a:t>
            </a:r>
            <a:r>
              <a:rPr kumimoji="1" lang="en-US" altLang="zh-CN" dirty="0"/>
              <a:t>from</a:t>
            </a:r>
            <a:r>
              <a:rPr kumimoji="1" lang="zh-CN" altLang="en-US" dirty="0"/>
              <a:t> </a:t>
            </a:r>
            <a:r>
              <a:rPr kumimoji="1" lang="en-US" altLang="zh-CN" dirty="0"/>
              <a:t>the</a:t>
            </a:r>
            <a:r>
              <a:rPr kumimoji="1" lang="zh-CN" altLang="en-US" dirty="0"/>
              <a:t> </a:t>
            </a:r>
            <a:r>
              <a:rPr kumimoji="1" lang="en-US" altLang="zh-CN" dirty="0"/>
              <a:t>global</a:t>
            </a:r>
            <a:r>
              <a:rPr kumimoji="1" lang="zh-CN" altLang="en-US" dirty="0"/>
              <a:t> </a:t>
            </a:r>
            <a:r>
              <a:rPr kumimoji="1" lang="en-US" altLang="zh-CN" dirty="0"/>
              <a:t>pool</a:t>
            </a:r>
            <a:r>
              <a:rPr kumimoji="1" lang="zh-CN" altLang="en-US" dirty="0"/>
              <a:t> </a:t>
            </a:r>
            <a:r>
              <a:rPr kumimoji="1" lang="en-US" altLang="zh-CN" dirty="0"/>
              <a:t>to</a:t>
            </a:r>
            <a:r>
              <a:rPr kumimoji="1" lang="zh-CN" altLang="en-US" dirty="0"/>
              <a:t> </a:t>
            </a:r>
            <a:r>
              <a:rPr kumimoji="1" lang="en-US" altLang="zh-CN" dirty="0"/>
              <a:t>a</a:t>
            </a:r>
            <a:r>
              <a:rPr kumimoji="1" lang="zh-CN" altLang="en-US" dirty="0"/>
              <a:t> </a:t>
            </a:r>
            <a:r>
              <a:rPr kumimoji="1" lang="en-US" altLang="zh-CN" dirty="0"/>
              <a:t>per-queue</a:t>
            </a:r>
            <a:r>
              <a:rPr kumimoji="1" lang="zh-CN" altLang="en-US" dirty="0"/>
              <a:t> </a:t>
            </a:r>
            <a:r>
              <a:rPr kumimoji="1" lang="en-US" altLang="zh-CN" dirty="0"/>
              <a:t>pool.</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15</a:t>
            </a:fld>
            <a:endParaRPr kumimoji="1" lang="zh-CN" altLang="en-US"/>
          </a:p>
        </p:txBody>
      </p:sp>
    </p:spTree>
    <p:extLst>
      <p:ext uri="{BB962C8B-B14F-4D97-AF65-F5344CB8AC3E}">
        <p14:creationId xmlns:p14="http://schemas.microsoft.com/office/powerpoint/2010/main" val="28447702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With</a:t>
            </a:r>
            <a:r>
              <a:rPr kumimoji="1" lang="zh-CN" altLang="en-US" dirty="0"/>
              <a:t> </a:t>
            </a:r>
            <a:r>
              <a:rPr kumimoji="1" lang="en-US" altLang="zh-CN" dirty="0"/>
              <a:t>load</a:t>
            </a:r>
            <a:r>
              <a:rPr kumimoji="1" lang="zh-CN" altLang="en-US" dirty="0"/>
              <a:t> </a:t>
            </a:r>
            <a:r>
              <a:rPr kumimoji="1" lang="en-US" altLang="zh-CN" dirty="0"/>
              <a:t>imbalance</a:t>
            </a:r>
            <a:r>
              <a:rPr kumimoji="1" lang="zh-CN" altLang="en-US" dirty="0"/>
              <a:t> </a:t>
            </a:r>
            <a:r>
              <a:rPr kumimoji="1" lang="en-US" altLang="zh-CN" dirty="0"/>
              <a:t>addressed,</a:t>
            </a:r>
            <a:r>
              <a:rPr kumimoji="1" lang="zh-CN" altLang="en-US" dirty="0"/>
              <a:t> </a:t>
            </a:r>
            <a:r>
              <a:rPr kumimoji="1" lang="en-US" altLang="zh-CN" dirty="0"/>
              <a:t>we</a:t>
            </a:r>
            <a:r>
              <a:rPr kumimoji="1" lang="zh-CN" altLang="en-US" dirty="0"/>
              <a:t> </a:t>
            </a:r>
            <a:r>
              <a:rPr kumimoji="1" lang="en-US" altLang="zh-CN" dirty="0"/>
              <a:t>move</a:t>
            </a:r>
            <a:r>
              <a:rPr kumimoji="1" lang="zh-CN" altLang="en-US" dirty="0"/>
              <a:t> </a:t>
            </a:r>
            <a:r>
              <a:rPr kumimoji="1" lang="en-US" altLang="zh-CN" dirty="0"/>
              <a:t>onto</a:t>
            </a:r>
            <a:r>
              <a:rPr kumimoji="1" lang="zh-CN" altLang="en-US" dirty="0"/>
              <a:t> </a:t>
            </a:r>
            <a:r>
              <a:rPr kumimoji="1" lang="en-US" altLang="zh-CN" dirty="0"/>
              <a:t>scheduling</a:t>
            </a:r>
            <a:r>
              <a:rPr kumimoji="1" lang="zh-CN" altLang="en-US" dirty="0"/>
              <a:t> </a:t>
            </a:r>
            <a:r>
              <a:rPr kumimoji="1" lang="en-US" altLang="zh-CN" dirty="0"/>
              <a:t>inside</a:t>
            </a:r>
            <a:r>
              <a:rPr kumimoji="1" lang="zh-CN" altLang="en-US" dirty="0"/>
              <a:t> </a:t>
            </a:r>
            <a:r>
              <a:rPr kumimoji="1" lang="en-US" altLang="zh-CN" dirty="0"/>
              <a:t>a</a:t>
            </a:r>
            <a:r>
              <a:rPr kumimoji="1" lang="zh-CN" altLang="en-US" dirty="0"/>
              <a:t> </a:t>
            </a:r>
            <a:r>
              <a:rPr kumimoji="1" lang="en-US" altLang="zh-CN" dirty="0"/>
              <a:t>thread.</a:t>
            </a:r>
            <a:r>
              <a:rPr kumimoji="1" lang="zh-CN" altLang="en-US" dirty="0"/>
              <a:t> </a:t>
            </a:r>
            <a:r>
              <a:rPr kumimoji="1" lang="en-US" altLang="zh-CN" dirty="0"/>
              <a:t>There</a:t>
            </a:r>
            <a:r>
              <a:rPr kumimoji="1" lang="zh-CN" altLang="en-US" dirty="0"/>
              <a:t> </a:t>
            </a:r>
            <a:r>
              <a:rPr kumimoji="1" lang="en-US" altLang="zh-CN" dirty="0"/>
              <a:t>are</a:t>
            </a:r>
            <a:r>
              <a:rPr kumimoji="1" lang="zh-CN" altLang="en-US" dirty="0"/>
              <a:t> </a:t>
            </a:r>
            <a:r>
              <a:rPr kumimoji="1" lang="en-US" altLang="zh-CN" dirty="0"/>
              <a:t>two</a:t>
            </a:r>
            <a:r>
              <a:rPr kumimoji="1" lang="zh-CN" altLang="en-US" dirty="0"/>
              <a:t> </a:t>
            </a:r>
            <a:r>
              <a:rPr kumimoji="1" lang="en-US" altLang="zh-CN" dirty="0"/>
              <a:t>existing</a:t>
            </a:r>
            <a:r>
              <a:rPr kumimoji="1" lang="zh-CN" altLang="en-US" dirty="0"/>
              <a:t> </a:t>
            </a:r>
            <a:r>
              <a:rPr kumimoji="1" lang="en-US" altLang="zh-CN" dirty="0"/>
              <a:t>approaches</a:t>
            </a:r>
            <a:r>
              <a:rPr kumimoji="1" lang="zh-CN" altLang="en-US" dirty="0"/>
              <a:t> </a:t>
            </a:r>
            <a:r>
              <a:rPr kumimoji="1" lang="en-US" altLang="zh-CN" dirty="0"/>
              <a:t>at</a:t>
            </a:r>
            <a:r>
              <a:rPr kumimoji="1" lang="zh-CN" altLang="en-US" dirty="0"/>
              <a:t> </a:t>
            </a:r>
            <a:r>
              <a:rPr kumimoji="1" lang="en-US" altLang="zh-CN" dirty="0"/>
              <a:t>Alibaba.</a:t>
            </a:r>
            <a:r>
              <a:rPr kumimoji="1" lang="zh-CN" altLang="en-US" dirty="0"/>
              <a:t> </a:t>
            </a:r>
            <a:r>
              <a:rPr kumimoji="1" lang="en-US" altLang="zh-CN" dirty="0" err="1"/>
              <a:t>BaseCBS</a:t>
            </a:r>
            <a:r>
              <a:rPr kumimoji="1" lang="zh-CN" altLang="en-US" dirty="0"/>
              <a:t> </a:t>
            </a:r>
            <a:r>
              <a:rPr kumimoji="1" lang="en-US" altLang="zh-CN" dirty="0"/>
              <a:t>gives</a:t>
            </a:r>
            <a:r>
              <a:rPr kumimoji="1" lang="zh-CN" altLang="en-US" dirty="0"/>
              <a:t> </a:t>
            </a:r>
            <a:r>
              <a:rPr kumimoji="1" lang="en-US" altLang="zh-CN" dirty="0"/>
              <a:t>each</a:t>
            </a:r>
            <a:r>
              <a:rPr kumimoji="1" lang="zh-CN" altLang="en-US" dirty="0"/>
              <a:t> </a:t>
            </a:r>
            <a:r>
              <a:rPr kumimoji="1" lang="en-US" altLang="zh-CN" dirty="0"/>
              <a:t>tenant</a:t>
            </a:r>
            <a:r>
              <a:rPr kumimoji="1" lang="zh-CN" altLang="en-US" dirty="0"/>
              <a:t> </a:t>
            </a:r>
            <a:r>
              <a:rPr kumimoji="1" lang="en-US" altLang="zh-CN" dirty="0"/>
              <a:t>a</a:t>
            </a:r>
            <a:r>
              <a:rPr kumimoji="1" lang="zh-CN" altLang="en-US" dirty="0"/>
              <a:t> </a:t>
            </a:r>
            <a:r>
              <a:rPr kumimoji="1" lang="en-US" altLang="zh-CN" dirty="0"/>
              <a:t>fix</a:t>
            </a:r>
            <a:r>
              <a:rPr kumimoji="1" lang="zh-CN" altLang="en-US" dirty="0"/>
              <a:t> </a:t>
            </a:r>
            <a:r>
              <a:rPr kumimoji="1" lang="en-US" altLang="zh-CN" dirty="0"/>
              <a:t>amount</a:t>
            </a:r>
            <a:r>
              <a:rPr kumimoji="1" lang="zh-CN" altLang="en-US" dirty="0"/>
              <a:t> </a:t>
            </a:r>
            <a:r>
              <a:rPr kumimoji="1" lang="en-US" altLang="zh-CN" dirty="0"/>
              <a:t>of</a:t>
            </a:r>
            <a:r>
              <a:rPr kumimoji="1" lang="zh-CN" altLang="en-US" dirty="0"/>
              <a:t> </a:t>
            </a:r>
            <a:r>
              <a:rPr kumimoji="1" lang="en-US" altLang="zh-CN" dirty="0"/>
              <a:t>resource</a:t>
            </a:r>
            <a:r>
              <a:rPr kumimoji="1" lang="zh-CN" altLang="en-US" dirty="0"/>
              <a:t> </a:t>
            </a:r>
            <a:r>
              <a:rPr kumimoji="1" lang="en-US" altLang="zh-CN" dirty="0"/>
              <a:t>per</a:t>
            </a:r>
            <a:r>
              <a:rPr kumimoji="1" lang="zh-CN" altLang="en-US" dirty="0"/>
              <a:t> </a:t>
            </a:r>
            <a:r>
              <a:rPr kumimoji="1" lang="en-US" altLang="zh-CN" dirty="0"/>
              <a:t>loop.</a:t>
            </a:r>
            <a:r>
              <a:rPr kumimoji="1" lang="zh-CN" altLang="en-US" dirty="0"/>
              <a:t> </a:t>
            </a:r>
            <a:r>
              <a:rPr kumimoji="1" lang="en-US" altLang="zh-CN" dirty="0"/>
              <a:t>(Click) If</a:t>
            </a:r>
            <a:r>
              <a:rPr kumimoji="1" lang="zh-CN" altLang="en-US" dirty="0"/>
              <a:t> </a:t>
            </a:r>
            <a:r>
              <a:rPr kumimoji="1" lang="en-US" altLang="zh-CN" dirty="0"/>
              <a:t>a</a:t>
            </a:r>
            <a:r>
              <a:rPr kumimoji="1" lang="zh-CN" altLang="en-US" dirty="0"/>
              <a:t> </a:t>
            </a:r>
            <a:r>
              <a:rPr kumimoji="1" lang="en-US" altLang="zh-CN" dirty="0"/>
              <a:t>tenant</a:t>
            </a:r>
            <a:r>
              <a:rPr kumimoji="1" lang="zh-CN" altLang="en-US" dirty="0"/>
              <a:t> </a:t>
            </a:r>
            <a:r>
              <a:rPr kumimoji="1" lang="en-US" altLang="zh-CN" dirty="0"/>
              <a:t>does</a:t>
            </a:r>
            <a:r>
              <a:rPr kumimoji="1" lang="zh-CN" altLang="en-US" dirty="0"/>
              <a:t> </a:t>
            </a:r>
            <a:r>
              <a:rPr kumimoji="1" lang="en-US" altLang="zh-CN" dirty="0"/>
              <a:t>not</a:t>
            </a:r>
            <a:r>
              <a:rPr kumimoji="1" lang="zh-CN" altLang="en-US" dirty="0"/>
              <a:t> </a:t>
            </a:r>
            <a:r>
              <a:rPr kumimoji="1" lang="en-US" altLang="zh-CN" dirty="0"/>
              <a:t>use</a:t>
            </a:r>
            <a:r>
              <a:rPr kumimoji="1" lang="zh-CN" altLang="en-US" dirty="0"/>
              <a:t> </a:t>
            </a:r>
            <a:r>
              <a:rPr kumimoji="1" lang="en-US" altLang="zh-CN" dirty="0"/>
              <a:t>its</a:t>
            </a:r>
            <a:r>
              <a:rPr kumimoji="1" lang="zh-CN" altLang="en-US" dirty="0"/>
              <a:t> </a:t>
            </a:r>
            <a:r>
              <a:rPr kumimoji="1" lang="en-US" altLang="zh-CN" dirty="0"/>
              <a:t>resource</a:t>
            </a:r>
            <a:r>
              <a:rPr kumimoji="1" lang="zh-CN" altLang="en-US" dirty="0"/>
              <a:t> </a:t>
            </a:r>
            <a:r>
              <a:rPr kumimoji="1" lang="en-US" altLang="zh-CN" dirty="0"/>
              <a:t>allocation, (Click)</a:t>
            </a:r>
            <a:r>
              <a:rPr kumimoji="1" lang="zh-CN" altLang="en-US" dirty="0"/>
              <a:t> </a:t>
            </a:r>
            <a:r>
              <a:rPr kumimoji="1" lang="en-US" altLang="zh-CN" dirty="0"/>
              <a:t>then</a:t>
            </a:r>
            <a:r>
              <a:rPr kumimoji="1" lang="zh-CN" altLang="en-US" dirty="0"/>
              <a:t> </a:t>
            </a:r>
            <a:r>
              <a:rPr kumimoji="1" lang="en-US" altLang="zh-CN" dirty="0"/>
              <a:t>it‘s</a:t>
            </a:r>
            <a:r>
              <a:rPr kumimoji="1" lang="zh-CN" altLang="en-US" dirty="0"/>
              <a:t> </a:t>
            </a:r>
            <a:r>
              <a:rPr kumimoji="1" lang="en-US" altLang="zh-CN" dirty="0"/>
              <a:t>wasted. (Click)</a:t>
            </a:r>
            <a:r>
              <a:rPr kumimoji="1" lang="zh-CN" altLang="en-US" dirty="0"/>
              <a:t> </a:t>
            </a:r>
            <a:r>
              <a:rPr kumimoji="1" lang="en-US" altLang="zh-CN" dirty="0" err="1"/>
              <a:t>WildCBS</a:t>
            </a:r>
            <a:r>
              <a:rPr kumimoji="1" lang="zh-CN" altLang="en-US" dirty="0"/>
              <a:t> </a:t>
            </a:r>
            <a:r>
              <a:rPr kumimoji="1" lang="en-US" altLang="zh-CN" dirty="0"/>
              <a:t>instead</a:t>
            </a:r>
            <a:r>
              <a:rPr kumimoji="1" lang="zh-CN" altLang="en-US" dirty="0"/>
              <a:t> </a:t>
            </a:r>
            <a:r>
              <a:rPr kumimoji="1" lang="en-US" altLang="zh-CN" dirty="0"/>
              <a:t>allows</a:t>
            </a:r>
            <a:r>
              <a:rPr kumimoji="1" lang="zh-CN" altLang="en-US" dirty="0"/>
              <a:t> </a:t>
            </a:r>
            <a:r>
              <a:rPr kumimoji="1" lang="en-US" altLang="zh-CN" dirty="0"/>
              <a:t>burst</a:t>
            </a:r>
            <a:r>
              <a:rPr kumimoji="1" lang="zh-CN" altLang="en-US" dirty="0"/>
              <a:t> </a:t>
            </a:r>
            <a:r>
              <a:rPr kumimoji="1" lang="en-US" altLang="zh-CN" dirty="0"/>
              <a:t>by</a:t>
            </a:r>
            <a:r>
              <a:rPr kumimoji="1" lang="zh-CN" altLang="en-US" dirty="0"/>
              <a:t> </a:t>
            </a:r>
            <a:r>
              <a:rPr kumimoji="1" lang="en-US" altLang="zh-CN" dirty="0"/>
              <a:t>allowing</a:t>
            </a:r>
            <a:r>
              <a:rPr kumimoji="1" lang="zh-CN" altLang="en-US" dirty="0"/>
              <a:t> </a:t>
            </a:r>
            <a:r>
              <a:rPr kumimoji="1" lang="en-US" altLang="zh-CN" dirty="0"/>
              <a:t>using</a:t>
            </a:r>
            <a:r>
              <a:rPr kumimoji="1" lang="zh-CN" altLang="en-US" dirty="0"/>
              <a:t> </a:t>
            </a:r>
            <a:r>
              <a:rPr kumimoji="1" lang="en-US" altLang="zh-CN" dirty="0"/>
              <a:t>resources</a:t>
            </a:r>
            <a:r>
              <a:rPr kumimoji="1" lang="zh-CN" altLang="en-US" dirty="0"/>
              <a:t> </a:t>
            </a:r>
            <a:r>
              <a:rPr kumimoji="1" lang="en-US" altLang="zh-CN" dirty="0"/>
              <a:t>of</a:t>
            </a:r>
            <a:r>
              <a:rPr kumimoji="1" lang="zh-CN" altLang="en-US" dirty="0"/>
              <a:t> </a:t>
            </a:r>
            <a:r>
              <a:rPr kumimoji="1" lang="en-US" altLang="zh-CN" dirty="0"/>
              <a:t>other</a:t>
            </a:r>
            <a:r>
              <a:rPr kumimoji="1" lang="zh-CN" altLang="en-US" dirty="0"/>
              <a:t> </a:t>
            </a:r>
            <a:r>
              <a:rPr kumimoji="1" lang="en-US" altLang="zh-CN" dirty="0"/>
              <a:t>tenants.</a:t>
            </a:r>
            <a:r>
              <a:rPr kumimoji="1" lang="zh-CN" altLang="en-US" dirty="0"/>
              <a:t> </a:t>
            </a:r>
            <a:r>
              <a:rPr kumimoji="1" lang="en-US" altLang="zh-CN" dirty="0"/>
              <a:t>(Click)</a:t>
            </a:r>
            <a:r>
              <a:rPr kumimoji="1" lang="zh-CN" altLang="en-US" dirty="0"/>
              <a:t> </a:t>
            </a:r>
            <a:r>
              <a:rPr kumimoji="1" lang="en-US" altLang="zh-CN" dirty="0"/>
              <a:t>The</a:t>
            </a:r>
            <a:r>
              <a:rPr kumimoji="1" lang="zh-CN" altLang="en-US" dirty="0"/>
              <a:t> </a:t>
            </a:r>
            <a:r>
              <a:rPr kumimoji="1" lang="en-US" altLang="zh-CN" dirty="0"/>
              <a:t>problem</a:t>
            </a:r>
            <a:r>
              <a:rPr kumimoji="1" lang="zh-CN" altLang="en-US" dirty="0"/>
              <a:t> </a:t>
            </a:r>
            <a:r>
              <a:rPr kumimoji="1" lang="en-US" altLang="zh-CN" dirty="0"/>
              <a:t>arises</a:t>
            </a:r>
            <a:r>
              <a:rPr kumimoji="1" lang="zh-CN" altLang="en-US" dirty="0"/>
              <a:t> </a:t>
            </a:r>
            <a:r>
              <a:rPr kumimoji="1" lang="en-US" altLang="zh-CN" dirty="0"/>
              <a:t>when</a:t>
            </a:r>
            <a:r>
              <a:rPr kumimoji="1" lang="zh-CN" altLang="en-US" dirty="0"/>
              <a:t> </a:t>
            </a:r>
            <a:r>
              <a:rPr kumimoji="1" lang="en-US" altLang="zh-CN" dirty="0"/>
              <a:t>low-usage</a:t>
            </a:r>
            <a:r>
              <a:rPr kumimoji="1" lang="zh-CN" altLang="en-US" dirty="0"/>
              <a:t> </a:t>
            </a:r>
            <a:r>
              <a:rPr kumimoji="1" lang="en-US" altLang="zh-CN" dirty="0"/>
              <a:t>tenants</a:t>
            </a:r>
            <a:r>
              <a:rPr kumimoji="1" lang="zh-CN" altLang="en-US" dirty="0"/>
              <a:t> </a:t>
            </a:r>
            <a:r>
              <a:rPr kumimoji="1" lang="en-US" altLang="zh-CN" dirty="0"/>
              <a:t>and</a:t>
            </a:r>
            <a:r>
              <a:rPr kumimoji="1" lang="zh-CN" altLang="en-US" dirty="0"/>
              <a:t> </a:t>
            </a:r>
            <a:r>
              <a:rPr kumimoji="1" lang="en-US" altLang="zh-CN" dirty="0"/>
              <a:t>burst</a:t>
            </a:r>
            <a:r>
              <a:rPr kumimoji="1" lang="zh-CN" altLang="en-US" dirty="0"/>
              <a:t> </a:t>
            </a:r>
            <a:r>
              <a:rPr kumimoji="1" lang="en-US" altLang="zh-CN" dirty="0"/>
              <a:t>tenants</a:t>
            </a:r>
            <a:r>
              <a:rPr kumimoji="1" lang="zh-CN" altLang="en-US" dirty="0"/>
              <a:t> </a:t>
            </a:r>
            <a:r>
              <a:rPr kumimoji="1" lang="en-US" altLang="zh-CN" dirty="0"/>
              <a:t>co-exist.</a:t>
            </a:r>
            <a:r>
              <a:rPr kumimoji="1" lang="zh-CN" altLang="en-US" dirty="0"/>
              <a:t> </a:t>
            </a:r>
            <a:r>
              <a:rPr kumimoji="1" lang="en-US" altLang="zh-CN" dirty="0"/>
              <a:t>(Click)</a:t>
            </a:r>
            <a:r>
              <a:rPr kumimoji="1" lang="zh-CN" altLang="en-US" dirty="0"/>
              <a:t> </a:t>
            </a:r>
            <a:r>
              <a:rPr kumimoji="1" lang="en-US" altLang="zh-CN" dirty="0"/>
              <a:t>Because</a:t>
            </a:r>
            <a:r>
              <a:rPr kumimoji="1" lang="zh-CN" altLang="en-US" dirty="0"/>
              <a:t> </a:t>
            </a:r>
            <a:r>
              <a:rPr kumimoji="1" lang="en-US" altLang="zh-CN" dirty="0"/>
              <a:t>the</a:t>
            </a:r>
            <a:r>
              <a:rPr kumimoji="1" lang="zh-CN" altLang="en-US" dirty="0"/>
              <a:t> </a:t>
            </a:r>
            <a:r>
              <a:rPr kumimoji="1" lang="en-US" altLang="zh-CN" dirty="0"/>
              <a:t>I/O</a:t>
            </a:r>
            <a:r>
              <a:rPr kumimoji="1" lang="zh-CN" altLang="en-US" dirty="0"/>
              <a:t> </a:t>
            </a:r>
            <a:r>
              <a:rPr kumimoji="1" lang="en-US" altLang="zh-CN" dirty="0"/>
              <a:t>loop</a:t>
            </a:r>
            <a:r>
              <a:rPr kumimoji="1" lang="zh-CN" altLang="en-US" dirty="0"/>
              <a:t> </a:t>
            </a:r>
            <a:r>
              <a:rPr kumimoji="1" lang="en-US" altLang="zh-CN" dirty="0"/>
              <a:t>is</a:t>
            </a:r>
            <a:r>
              <a:rPr kumimoji="1" lang="zh-CN" altLang="en-US" dirty="0"/>
              <a:t> </a:t>
            </a:r>
            <a:r>
              <a:rPr kumimoji="1" lang="en-US" altLang="zh-CN" dirty="0"/>
              <a:t>quickly</a:t>
            </a:r>
            <a:r>
              <a:rPr kumimoji="1" lang="zh-CN" altLang="en-US" dirty="0"/>
              <a:t> </a:t>
            </a:r>
            <a:r>
              <a:rPr kumimoji="1" lang="en-US" altLang="zh-CN" dirty="0"/>
              <a:t>occupied</a:t>
            </a:r>
            <a:r>
              <a:rPr kumimoji="1" lang="zh-CN" altLang="en-US" dirty="0"/>
              <a:t> </a:t>
            </a:r>
            <a:r>
              <a:rPr kumimoji="1" lang="en-US" altLang="zh-CN" dirty="0"/>
              <a:t>by</a:t>
            </a:r>
            <a:r>
              <a:rPr kumimoji="1" lang="zh-CN" altLang="en-US" dirty="0"/>
              <a:t> </a:t>
            </a:r>
            <a:r>
              <a:rPr kumimoji="1" lang="en-US" altLang="zh-CN" dirty="0"/>
              <a:t>burst</a:t>
            </a:r>
            <a:r>
              <a:rPr kumimoji="1" lang="zh-CN" altLang="en-US" dirty="0"/>
              <a:t> </a:t>
            </a:r>
            <a:r>
              <a:rPr kumimoji="1" lang="en-US" altLang="zh-CN" dirty="0"/>
              <a:t>tenants,</a:t>
            </a:r>
            <a:r>
              <a:rPr kumimoji="1" lang="zh-CN" altLang="en-US" dirty="0"/>
              <a:t> </a:t>
            </a:r>
            <a:r>
              <a:rPr kumimoji="1" lang="en-US" altLang="zh-CN" dirty="0"/>
              <a:t>I/</a:t>
            </a:r>
            <a:r>
              <a:rPr kumimoji="1" lang="en-US" altLang="zh-CN" dirty="0" err="1"/>
              <a:t>Os</a:t>
            </a:r>
            <a:r>
              <a:rPr kumimoji="1" lang="zh-CN" altLang="en-US" dirty="0"/>
              <a:t> </a:t>
            </a:r>
            <a:r>
              <a:rPr kumimoji="1" lang="en-US" altLang="zh-CN" dirty="0"/>
              <a:t>from</a:t>
            </a:r>
            <a:r>
              <a:rPr kumimoji="1" lang="zh-CN" altLang="en-US" dirty="0"/>
              <a:t> </a:t>
            </a:r>
            <a:r>
              <a:rPr kumimoji="1" lang="en-US" altLang="zh-CN" dirty="0"/>
              <a:t>low-usage</a:t>
            </a:r>
            <a:r>
              <a:rPr kumimoji="1" lang="zh-CN" altLang="en-US" dirty="0"/>
              <a:t> </a:t>
            </a:r>
            <a:r>
              <a:rPr kumimoji="1" lang="en-US" altLang="zh-CN" dirty="0"/>
              <a:t>tenants</a:t>
            </a:r>
            <a:r>
              <a:rPr kumimoji="1" lang="zh-CN" altLang="en-US" dirty="0"/>
              <a:t> </a:t>
            </a:r>
            <a:r>
              <a:rPr kumimoji="1" lang="en-US" altLang="zh-CN" dirty="0"/>
              <a:t>always</a:t>
            </a:r>
            <a:r>
              <a:rPr kumimoji="1" lang="zh-CN" altLang="en-US" dirty="0"/>
              <a:t> </a:t>
            </a:r>
            <a:r>
              <a:rPr kumimoji="1" lang="en-US" altLang="zh-CN" dirty="0"/>
              <a:t>have</a:t>
            </a:r>
            <a:r>
              <a:rPr kumimoji="1" lang="zh-CN" altLang="en-US" dirty="0"/>
              <a:t> </a:t>
            </a:r>
            <a:r>
              <a:rPr kumimoji="1" lang="en-US" altLang="zh-CN" dirty="0"/>
              <a:t>to</a:t>
            </a:r>
            <a:r>
              <a:rPr kumimoji="1" lang="zh-CN" altLang="en-US" dirty="0"/>
              <a:t> </a:t>
            </a:r>
            <a:r>
              <a:rPr kumimoji="1" lang="en-US" altLang="zh-CN" dirty="0"/>
              <a:t>wait</a:t>
            </a:r>
            <a:r>
              <a:rPr kumimoji="1" lang="zh-CN" altLang="en-US" dirty="0"/>
              <a:t> </a:t>
            </a:r>
            <a:r>
              <a:rPr kumimoji="1" lang="en-US" altLang="zh-CN" dirty="0"/>
              <a:t>for</a:t>
            </a:r>
            <a:r>
              <a:rPr kumimoji="1" lang="zh-CN" altLang="en-US" dirty="0"/>
              <a:t> </a:t>
            </a:r>
            <a:r>
              <a:rPr kumimoji="1" lang="en-US" altLang="zh-CN" dirty="0"/>
              <a:t>at</a:t>
            </a:r>
            <a:r>
              <a:rPr kumimoji="1" lang="zh-CN" altLang="en-US" dirty="0"/>
              <a:t> </a:t>
            </a:r>
            <a:r>
              <a:rPr kumimoji="1" lang="en-US" altLang="zh-CN" dirty="0"/>
              <a:t>least</a:t>
            </a:r>
            <a:r>
              <a:rPr kumimoji="1" lang="zh-CN" altLang="en-US" dirty="0"/>
              <a:t> </a:t>
            </a:r>
            <a:r>
              <a:rPr kumimoji="1" lang="en-US" altLang="zh-CN" dirty="0"/>
              <a:t>one</a:t>
            </a:r>
            <a:r>
              <a:rPr kumimoji="1" lang="zh-CN" altLang="en-US" dirty="0"/>
              <a:t> </a:t>
            </a:r>
            <a:r>
              <a:rPr kumimoji="1" lang="en-US" altLang="zh-CN" dirty="0"/>
              <a:t>loop</a:t>
            </a:r>
            <a:r>
              <a:rPr kumimoji="1" lang="zh-CN" altLang="en-US" dirty="0"/>
              <a:t> </a:t>
            </a:r>
            <a:r>
              <a:rPr kumimoji="1" lang="en-US" altLang="zh-CN" dirty="0"/>
              <a:t>to</a:t>
            </a:r>
            <a:r>
              <a:rPr kumimoji="1" lang="zh-CN" altLang="en-US" dirty="0"/>
              <a:t> </a:t>
            </a:r>
            <a:r>
              <a:rPr kumimoji="1" lang="en-US" altLang="zh-CN" dirty="0"/>
              <a:t>get</a:t>
            </a:r>
            <a:r>
              <a:rPr kumimoji="1" lang="zh-CN" altLang="en-US" dirty="0"/>
              <a:t> </a:t>
            </a:r>
            <a:r>
              <a:rPr kumimoji="1" lang="en-US" altLang="zh-CN" dirty="0"/>
              <a:t>processed.</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16</a:t>
            </a:fld>
            <a:endParaRPr kumimoji="1" lang="zh-CN" altLang="en-US"/>
          </a:p>
        </p:txBody>
      </p:sp>
    </p:spTree>
    <p:extLst>
      <p:ext uri="{BB962C8B-B14F-4D97-AF65-F5344CB8AC3E}">
        <p14:creationId xmlns:p14="http://schemas.microsoft.com/office/powerpoint/2010/main" val="1114537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a:t>
            </a:r>
            <a:r>
              <a:rPr kumimoji="1" lang="zh-CN" altLang="en-US" dirty="0"/>
              <a:t> </a:t>
            </a:r>
            <a:r>
              <a:rPr kumimoji="1" lang="en-US" altLang="zh-CN" dirty="0"/>
              <a:t>support</a:t>
            </a:r>
            <a:r>
              <a:rPr kumimoji="1" lang="zh-CN" altLang="en-US" dirty="0"/>
              <a:t> </a:t>
            </a:r>
            <a:r>
              <a:rPr kumimoji="1" lang="en-US" altLang="zh-CN" dirty="0"/>
              <a:t>burst</a:t>
            </a:r>
            <a:r>
              <a:rPr kumimoji="1" lang="zh-CN" altLang="en-US" dirty="0"/>
              <a:t> </a:t>
            </a:r>
            <a:r>
              <a:rPr kumimoji="1" lang="en-US" altLang="zh-CN" dirty="0"/>
              <a:t>while</a:t>
            </a:r>
            <a:r>
              <a:rPr kumimoji="1" lang="zh-CN" altLang="en-US" dirty="0"/>
              <a:t> </a:t>
            </a:r>
            <a:r>
              <a:rPr kumimoji="1" lang="en-US" altLang="zh-CN" dirty="0"/>
              <a:t>protecting</a:t>
            </a:r>
            <a:r>
              <a:rPr kumimoji="1" lang="zh-CN" altLang="en-US" dirty="0"/>
              <a:t> </a:t>
            </a:r>
            <a:r>
              <a:rPr kumimoji="1" lang="en-US" altLang="zh-CN" dirty="0"/>
              <a:t>performance</a:t>
            </a:r>
            <a:r>
              <a:rPr kumimoji="1" lang="zh-CN" altLang="en-US" dirty="0"/>
              <a:t> </a:t>
            </a:r>
            <a:r>
              <a:rPr kumimoji="1" lang="en-US" altLang="zh-CN" dirty="0"/>
              <a:t>of</a:t>
            </a:r>
            <a:r>
              <a:rPr kumimoji="1" lang="zh-CN" altLang="en-US" dirty="0"/>
              <a:t> </a:t>
            </a:r>
            <a:r>
              <a:rPr kumimoji="1" lang="en-US" altLang="zh-CN" dirty="0"/>
              <a:t>base-level</a:t>
            </a:r>
            <a:r>
              <a:rPr kumimoji="1" lang="zh-CN" altLang="en-US" dirty="0"/>
              <a:t> </a:t>
            </a:r>
            <a:r>
              <a:rPr kumimoji="1" lang="en-US" altLang="zh-CN" dirty="0"/>
              <a:t>tenants,</a:t>
            </a:r>
            <a:r>
              <a:rPr kumimoji="1" lang="zh-CN" altLang="en-US" dirty="0"/>
              <a:t> </a:t>
            </a:r>
            <a:r>
              <a:rPr kumimoji="1" lang="en-US" altLang="zh-CN" dirty="0"/>
              <a:t>we</a:t>
            </a:r>
            <a:r>
              <a:rPr kumimoji="1" lang="zh-CN" altLang="en-US" dirty="0"/>
              <a:t> </a:t>
            </a:r>
            <a:r>
              <a:rPr kumimoji="1" lang="en-US" altLang="zh-CN" dirty="0"/>
              <a:t>propose</a:t>
            </a:r>
            <a:r>
              <a:rPr kumimoji="1" lang="zh-CN" altLang="en-US" dirty="0"/>
              <a:t> </a:t>
            </a:r>
            <a:r>
              <a:rPr kumimoji="1" lang="en-US" altLang="zh-CN" dirty="0"/>
              <a:t>burstable</a:t>
            </a:r>
            <a:r>
              <a:rPr kumimoji="1" lang="zh-CN" altLang="en-US" dirty="0"/>
              <a:t> </a:t>
            </a:r>
            <a:r>
              <a:rPr kumimoji="1" lang="en-US" altLang="zh-CN" dirty="0"/>
              <a:t>I/O</a:t>
            </a:r>
            <a:r>
              <a:rPr kumimoji="1" lang="zh-CN" altLang="en-US" dirty="0"/>
              <a:t> </a:t>
            </a:r>
            <a:r>
              <a:rPr kumimoji="1" lang="en-US" altLang="zh-CN" dirty="0"/>
              <a:t>scheduler.</a:t>
            </a:r>
            <a:r>
              <a:rPr kumimoji="1" lang="zh-CN" altLang="en-US" dirty="0"/>
              <a:t> </a:t>
            </a:r>
            <a:r>
              <a:rPr kumimoji="1" lang="en-US" altLang="zh-CN" dirty="0"/>
              <a:t>Burstable</a:t>
            </a:r>
            <a:r>
              <a:rPr kumimoji="1" lang="zh-CN" altLang="en-US" dirty="0"/>
              <a:t> </a:t>
            </a:r>
            <a:r>
              <a:rPr kumimoji="1" lang="en-US" altLang="zh-CN" dirty="0"/>
              <a:t>I/O</a:t>
            </a:r>
            <a:r>
              <a:rPr kumimoji="1" lang="zh-CN" altLang="en-US" dirty="0"/>
              <a:t> </a:t>
            </a:r>
            <a:r>
              <a:rPr kumimoji="1" lang="en-US" altLang="zh-CN" dirty="0"/>
              <a:t>scheduler</a:t>
            </a:r>
            <a:r>
              <a:rPr kumimoji="1" lang="zh-CN" altLang="en-US" dirty="0"/>
              <a:t> </a:t>
            </a:r>
            <a:r>
              <a:rPr kumimoji="1" lang="en-US" altLang="zh-CN" dirty="0"/>
              <a:t>predicts</a:t>
            </a:r>
            <a:r>
              <a:rPr kumimoji="1" lang="zh-CN" altLang="en-US" dirty="0"/>
              <a:t> </a:t>
            </a:r>
            <a:r>
              <a:rPr kumimoji="1" lang="en-US" altLang="zh-CN" dirty="0"/>
              <a:t>usage</a:t>
            </a:r>
            <a:r>
              <a:rPr kumimoji="1" lang="zh-CN" altLang="en-US" dirty="0"/>
              <a:t> </a:t>
            </a:r>
            <a:r>
              <a:rPr kumimoji="1" lang="en-US" altLang="zh-CN" dirty="0"/>
              <a:t>of</a:t>
            </a:r>
            <a:r>
              <a:rPr kumimoji="1" lang="zh-CN" altLang="en-US" dirty="0"/>
              <a:t> </a:t>
            </a:r>
            <a:r>
              <a:rPr kumimoji="1" lang="en-US" altLang="zh-CN" dirty="0"/>
              <a:t>next</a:t>
            </a:r>
            <a:r>
              <a:rPr kumimoji="1" lang="zh-CN" altLang="en-US" dirty="0"/>
              <a:t> </a:t>
            </a:r>
            <a:r>
              <a:rPr kumimoji="1" lang="en-US" altLang="zh-CN" dirty="0"/>
              <a:t>window</a:t>
            </a:r>
            <a:r>
              <a:rPr kumimoji="1" lang="zh-CN" altLang="en-US" dirty="0"/>
              <a:t> </a:t>
            </a:r>
            <a:r>
              <a:rPr kumimoji="1" lang="en-US" altLang="zh-CN" dirty="0"/>
              <a:t>based</a:t>
            </a:r>
            <a:r>
              <a:rPr kumimoji="1" lang="zh-CN" altLang="en-US" dirty="0"/>
              <a:t> </a:t>
            </a:r>
            <a:r>
              <a:rPr kumimoji="1" lang="en-US" altLang="zh-CN" dirty="0"/>
              <a:t>on</a:t>
            </a:r>
            <a:r>
              <a:rPr kumimoji="1" lang="zh-CN" altLang="en-US" dirty="0"/>
              <a:t> </a:t>
            </a:r>
            <a:r>
              <a:rPr kumimoji="1" lang="en-US" altLang="zh-CN" dirty="0"/>
              <a:t>historical</a:t>
            </a:r>
            <a:r>
              <a:rPr kumimoji="1" lang="zh-CN" altLang="en-US" dirty="0"/>
              <a:t> </a:t>
            </a:r>
            <a:r>
              <a:rPr kumimoji="1" lang="en-US" altLang="zh-CN" dirty="0"/>
              <a:t>stats.</a:t>
            </a:r>
            <a:r>
              <a:rPr kumimoji="1" lang="zh-CN" altLang="en-US" dirty="0"/>
              <a:t> </a:t>
            </a:r>
            <a:r>
              <a:rPr kumimoji="1" lang="en-US" altLang="zh-CN" dirty="0"/>
              <a:t>(Click) If</a:t>
            </a:r>
            <a:r>
              <a:rPr kumimoji="1" lang="zh-CN" altLang="en-US" dirty="0"/>
              <a:t> </a:t>
            </a:r>
            <a:r>
              <a:rPr kumimoji="1" lang="en-US" altLang="zh-CN" dirty="0"/>
              <a:t>a</a:t>
            </a:r>
            <a:r>
              <a:rPr kumimoji="1" lang="zh-CN" altLang="en-US" dirty="0"/>
              <a:t> </a:t>
            </a:r>
            <a:r>
              <a:rPr kumimoji="1" lang="en-US" altLang="zh-CN"/>
              <a:t>tenant</a:t>
            </a:r>
            <a:r>
              <a:rPr kumimoji="1" lang="zh-CN" altLang="en-US"/>
              <a:t> </a:t>
            </a:r>
            <a:r>
              <a:rPr kumimoji="1" lang="en-US" altLang="zh-CN"/>
              <a:t>uses</a:t>
            </a:r>
            <a:r>
              <a:rPr kumimoji="1" lang="zh-CN" altLang="en-US"/>
              <a:t> </a:t>
            </a:r>
            <a:r>
              <a:rPr kumimoji="1" lang="en-US" altLang="zh-CN"/>
              <a:t>less</a:t>
            </a:r>
            <a:r>
              <a:rPr kumimoji="1" lang="zh-CN" altLang="en-US"/>
              <a:t> </a:t>
            </a:r>
            <a:r>
              <a:rPr kumimoji="1" lang="en-US" altLang="zh-CN"/>
              <a:t>resource</a:t>
            </a:r>
            <a:r>
              <a:rPr kumimoji="1" lang="zh-CN" altLang="en-US"/>
              <a:t> </a:t>
            </a:r>
            <a:r>
              <a:rPr kumimoji="1" lang="en-US" altLang="zh-CN"/>
              <a:t>than</a:t>
            </a:r>
            <a:r>
              <a:rPr kumimoji="1" lang="zh-CN" altLang="en-US"/>
              <a:t> </a:t>
            </a:r>
            <a:r>
              <a:rPr kumimoji="1" lang="en-US" altLang="zh-CN"/>
              <a:t>its</a:t>
            </a:r>
            <a:r>
              <a:rPr kumimoji="1" lang="zh-CN" altLang="en-US"/>
              <a:t> </a:t>
            </a:r>
            <a:r>
              <a:rPr kumimoji="1" lang="en-US" altLang="zh-CN" dirty="0"/>
              <a:t>base-level</a:t>
            </a:r>
            <a:r>
              <a:rPr kumimoji="1" lang="zh-CN" altLang="en-US" dirty="0"/>
              <a:t> </a:t>
            </a:r>
            <a:r>
              <a:rPr kumimoji="1" lang="en-US" altLang="zh-CN" dirty="0"/>
              <a:t>provisioning,</a:t>
            </a:r>
            <a:r>
              <a:rPr kumimoji="1" lang="zh-CN" altLang="en-US" dirty="0"/>
              <a:t> </a:t>
            </a:r>
            <a:r>
              <a:rPr kumimoji="1" lang="en-US" altLang="zh-CN" dirty="0"/>
              <a:t>(Click)</a:t>
            </a:r>
            <a:r>
              <a:rPr kumimoji="1" lang="zh-CN" altLang="en-US" dirty="0"/>
              <a:t> </a:t>
            </a:r>
            <a:r>
              <a:rPr kumimoji="1" lang="en-US" altLang="zh-CN" dirty="0"/>
              <a:t>we</a:t>
            </a:r>
            <a:r>
              <a:rPr kumimoji="1" lang="zh-CN" altLang="en-US" dirty="0"/>
              <a:t> </a:t>
            </a:r>
            <a:r>
              <a:rPr kumimoji="1" lang="en-US" altLang="zh-CN" dirty="0"/>
              <a:t>try</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a:t>its</a:t>
            </a:r>
            <a:r>
              <a:rPr kumimoji="1" lang="zh-CN" altLang="en-US"/>
              <a:t> </a:t>
            </a:r>
            <a:r>
              <a:rPr kumimoji="1" lang="en-US" altLang="zh-CN"/>
              <a:t>allocation;</a:t>
            </a:r>
            <a:r>
              <a:rPr kumimoji="1" lang="zh-CN" altLang="en-US"/>
              <a:t> </a:t>
            </a:r>
            <a:r>
              <a:rPr kumimoji="1" lang="en-US" altLang="zh-CN" dirty="0"/>
              <a:t>The</a:t>
            </a:r>
            <a:r>
              <a:rPr kumimoji="1" lang="zh-CN" altLang="en-US" dirty="0"/>
              <a:t> </a:t>
            </a:r>
            <a:r>
              <a:rPr kumimoji="1" lang="en-US" altLang="zh-CN" dirty="0"/>
              <a:t>idle</a:t>
            </a:r>
            <a:r>
              <a:rPr kumimoji="1" lang="zh-CN" altLang="en-US" dirty="0"/>
              <a:t> </a:t>
            </a:r>
            <a:r>
              <a:rPr kumimoji="1" lang="en-US" altLang="zh-CN" dirty="0"/>
              <a:t>resources</a:t>
            </a:r>
            <a:r>
              <a:rPr kumimoji="1" lang="zh-CN" altLang="en-US" dirty="0"/>
              <a:t> </a:t>
            </a:r>
            <a:r>
              <a:rPr kumimoji="1" lang="en-US" altLang="zh-CN" dirty="0"/>
              <a:t>are</a:t>
            </a:r>
            <a:r>
              <a:rPr kumimoji="1" lang="zh-CN" altLang="en-US" dirty="0"/>
              <a:t> </a:t>
            </a:r>
            <a:r>
              <a:rPr kumimoji="1" lang="en-US" altLang="zh-CN" dirty="0"/>
              <a:t>then</a:t>
            </a:r>
            <a:r>
              <a:rPr kumimoji="1" lang="zh-CN" altLang="en-US" dirty="0"/>
              <a:t> </a:t>
            </a:r>
            <a:r>
              <a:rPr kumimoji="1" lang="en-US" altLang="zh-CN" dirty="0"/>
              <a:t>allocated</a:t>
            </a:r>
            <a:r>
              <a:rPr kumimoji="1" lang="zh-CN" altLang="en-US" dirty="0"/>
              <a:t> </a:t>
            </a:r>
            <a:r>
              <a:rPr kumimoji="1" lang="en-US" altLang="zh-CN" dirty="0"/>
              <a:t>to</a:t>
            </a:r>
            <a:r>
              <a:rPr kumimoji="1" lang="zh-CN" altLang="en-US" dirty="0"/>
              <a:t> </a:t>
            </a:r>
            <a:r>
              <a:rPr kumimoji="1" lang="en-US" altLang="zh-CN" dirty="0"/>
              <a:t>burst</a:t>
            </a:r>
            <a:r>
              <a:rPr kumimoji="1" lang="zh-CN" altLang="en-US" dirty="0"/>
              <a:t> </a:t>
            </a:r>
            <a:r>
              <a:rPr kumimoji="1" lang="en-US" altLang="zh-CN" dirty="0"/>
              <a:t>tenants.</a:t>
            </a:r>
            <a:r>
              <a:rPr kumimoji="1" lang="zh-CN" altLang="en-US" dirty="0"/>
              <a:t> </a:t>
            </a:r>
            <a:r>
              <a:rPr kumimoji="1" lang="en-US" altLang="zh-CN" dirty="0"/>
              <a:t>(Click)</a:t>
            </a:r>
            <a:r>
              <a:rPr kumimoji="1" lang="zh-CN" altLang="en-US" dirty="0"/>
              <a:t> </a:t>
            </a:r>
            <a:r>
              <a:rPr kumimoji="1" lang="en-US" altLang="zh-CN" dirty="0"/>
              <a:t>We</a:t>
            </a:r>
            <a:r>
              <a:rPr kumimoji="1" lang="zh-CN" altLang="en-US" dirty="0"/>
              <a:t> </a:t>
            </a:r>
            <a:r>
              <a:rPr kumimoji="1" lang="en-US" altLang="zh-CN" dirty="0"/>
              <a:t>repeat</a:t>
            </a:r>
            <a:r>
              <a:rPr kumimoji="1" lang="zh-CN" altLang="en-US" dirty="0"/>
              <a:t> </a:t>
            </a:r>
            <a:r>
              <a:rPr kumimoji="1" lang="en-US" altLang="zh-CN" dirty="0"/>
              <a:t>it</a:t>
            </a:r>
            <a:r>
              <a:rPr kumimoji="1" lang="zh-CN" altLang="en-US" dirty="0"/>
              <a:t> </a:t>
            </a:r>
            <a:r>
              <a:rPr kumimoji="1" lang="en-US" altLang="zh-CN" dirty="0"/>
              <a:t>for</a:t>
            </a:r>
            <a:r>
              <a:rPr kumimoji="1" lang="zh-CN" altLang="en-US" dirty="0"/>
              <a:t> </a:t>
            </a:r>
            <a:r>
              <a:rPr kumimoji="1" lang="en-US" altLang="zh-CN" dirty="0"/>
              <a:t>every</a:t>
            </a:r>
            <a:r>
              <a:rPr kumimoji="1" lang="zh-CN" altLang="en-US" dirty="0"/>
              <a:t> </a:t>
            </a:r>
            <a:r>
              <a:rPr kumimoji="1" lang="en-US" altLang="zh-CN" dirty="0"/>
              <a:t>scheduling</a:t>
            </a:r>
            <a:r>
              <a:rPr kumimoji="1" lang="zh-CN" altLang="en-US" dirty="0"/>
              <a:t> </a:t>
            </a:r>
            <a:r>
              <a:rPr kumimoji="1" lang="en-US" altLang="zh-CN" dirty="0"/>
              <a:t>window.</a:t>
            </a:r>
            <a:r>
              <a:rPr kumimoji="1" lang="zh-CN" altLang="en-US" dirty="0"/>
              <a:t> </a:t>
            </a:r>
            <a:r>
              <a:rPr kumimoji="1" lang="en-US" altLang="zh-CN" dirty="0"/>
              <a:t>(Click)</a:t>
            </a:r>
            <a:r>
              <a:rPr kumimoji="1" lang="zh-CN" altLang="en-US" dirty="0"/>
              <a:t> </a:t>
            </a:r>
            <a:r>
              <a:rPr kumimoji="1" lang="en-US" altLang="zh-CN" dirty="0"/>
              <a:t>To</a:t>
            </a:r>
            <a:r>
              <a:rPr kumimoji="1" lang="zh-CN" altLang="en-US" dirty="0"/>
              <a:t> </a:t>
            </a:r>
            <a:r>
              <a:rPr kumimoji="1" lang="en-US" altLang="zh-CN" dirty="0"/>
              <a:t>protect</a:t>
            </a:r>
            <a:r>
              <a:rPr kumimoji="1" lang="zh-CN" altLang="en-US" dirty="0"/>
              <a:t> </a:t>
            </a:r>
            <a:r>
              <a:rPr kumimoji="1" lang="en-US" altLang="zh-CN" dirty="0"/>
              <a:t>base-level</a:t>
            </a:r>
            <a:r>
              <a:rPr kumimoji="1" lang="zh-CN" altLang="en-US" dirty="0"/>
              <a:t> </a:t>
            </a:r>
            <a:r>
              <a:rPr kumimoji="1" lang="en-US" altLang="zh-CN" dirty="0"/>
              <a:t>tenants,</a:t>
            </a:r>
            <a:r>
              <a:rPr kumimoji="1" lang="zh-CN" altLang="en-US" dirty="0"/>
              <a:t> </a:t>
            </a:r>
            <a:r>
              <a:rPr kumimoji="1" lang="en-US" altLang="zh-CN" dirty="0"/>
              <a:t>they</a:t>
            </a:r>
            <a:r>
              <a:rPr kumimoji="1" lang="zh-CN" altLang="en-US" dirty="0"/>
              <a:t> </a:t>
            </a:r>
            <a:r>
              <a:rPr kumimoji="1" lang="en-US" altLang="zh-CN" dirty="0"/>
              <a:t>are</a:t>
            </a:r>
            <a:r>
              <a:rPr kumimoji="1" lang="zh-CN" altLang="en-US" dirty="0"/>
              <a:t> </a:t>
            </a:r>
            <a:r>
              <a:rPr kumimoji="1" lang="en-US" altLang="zh-CN" dirty="0"/>
              <a:t>allowed</a:t>
            </a:r>
            <a:r>
              <a:rPr kumimoji="1" lang="zh-CN" altLang="en-US" dirty="0"/>
              <a:t> </a:t>
            </a:r>
            <a:r>
              <a:rPr kumimoji="1" lang="en-US" altLang="zh-CN" dirty="0"/>
              <a:t>to</a:t>
            </a:r>
            <a:r>
              <a:rPr kumimoji="1" lang="zh-CN" altLang="en-US" dirty="0"/>
              <a:t> </a:t>
            </a:r>
            <a:r>
              <a:rPr kumimoji="1" lang="en-US" altLang="zh-CN" dirty="0"/>
              <a:t>steal</a:t>
            </a:r>
            <a:r>
              <a:rPr kumimoji="1" lang="zh-CN" altLang="en-US" dirty="0"/>
              <a:t> </a:t>
            </a:r>
            <a:r>
              <a:rPr kumimoji="1" lang="en-US" altLang="zh-CN" dirty="0"/>
              <a:t>resources</a:t>
            </a:r>
            <a:r>
              <a:rPr kumimoji="1" lang="zh-CN" altLang="en-US" dirty="0"/>
              <a:t> </a:t>
            </a:r>
            <a:r>
              <a:rPr kumimoji="1" lang="en-US" altLang="zh-CN" dirty="0"/>
              <a:t>from</a:t>
            </a:r>
            <a:r>
              <a:rPr kumimoji="1" lang="zh-CN" altLang="en-US" dirty="0"/>
              <a:t> </a:t>
            </a:r>
            <a:r>
              <a:rPr kumimoji="1" lang="en-US" altLang="zh-CN" dirty="0"/>
              <a:t>burst</a:t>
            </a:r>
            <a:r>
              <a:rPr kumimoji="1" lang="zh-CN" altLang="en-US" dirty="0"/>
              <a:t> </a:t>
            </a:r>
            <a:r>
              <a:rPr kumimoji="1" lang="en-US" altLang="zh-CN" dirty="0"/>
              <a:t>tenants.</a:t>
            </a:r>
            <a:r>
              <a:rPr kumimoji="1" lang="zh-CN" altLang="en-US" dirty="0"/>
              <a:t> </a:t>
            </a:r>
            <a:r>
              <a:rPr kumimoji="1" lang="en-US" altLang="zh-CN" dirty="0"/>
              <a:t>(Click)</a:t>
            </a:r>
            <a:r>
              <a:rPr kumimoji="1" lang="zh-CN" altLang="en-US" dirty="0"/>
              <a:t> </a:t>
            </a:r>
            <a:r>
              <a:rPr kumimoji="1" lang="en-US" altLang="zh-CN" dirty="0"/>
              <a:t>And</a:t>
            </a:r>
            <a:r>
              <a:rPr kumimoji="1" lang="zh-CN" altLang="en-US" dirty="0"/>
              <a:t> </a:t>
            </a:r>
            <a:r>
              <a:rPr kumimoji="1" lang="en-US" altLang="zh-CN" dirty="0"/>
              <a:t>we</a:t>
            </a:r>
            <a:r>
              <a:rPr kumimoji="1" lang="zh-CN" altLang="en-US" dirty="0"/>
              <a:t> </a:t>
            </a:r>
            <a:r>
              <a:rPr kumimoji="1" lang="en-US" altLang="zh-CN" dirty="0"/>
              <a:t>keep</a:t>
            </a:r>
            <a:r>
              <a:rPr kumimoji="1" lang="zh-CN" altLang="en-US" dirty="0"/>
              <a:t> </a:t>
            </a:r>
            <a:r>
              <a:rPr kumimoji="1" lang="en-US" altLang="zh-CN" dirty="0"/>
              <a:t>a</a:t>
            </a:r>
            <a:r>
              <a:rPr kumimoji="1" lang="zh-CN" altLang="en-US" dirty="0"/>
              <a:t> </a:t>
            </a:r>
            <a:r>
              <a:rPr kumimoji="1" lang="en-US" altLang="zh-CN" dirty="0"/>
              <a:t>shared</a:t>
            </a:r>
            <a:r>
              <a:rPr kumimoji="1" lang="zh-CN" altLang="en-US" dirty="0"/>
              <a:t> </a:t>
            </a:r>
            <a:r>
              <a:rPr kumimoji="1" lang="en-US" altLang="zh-CN" dirty="0"/>
              <a:t>resource</a:t>
            </a:r>
            <a:r>
              <a:rPr kumimoji="1" lang="zh-CN" altLang="en-US" dirty="0"/>
              <a:t> </a:t>
            </a:r>
            <a:r>
              <a:rPr kumimoji="1" lang="en-US" altLang="zh-CN" dirty="0"/>
              <a:t>pool</a:t>
            </a:r>
            <a:r>
              <a:rPr kumimoji="1" lang="zh-CN" altLang="en-US" dirty="0"/>
              <a:t> </a:t>
            </a:r>
            <a:r>
              <a:rPr kumimoji="1" lang="en-US" altLang="zh-CN" dirty="0"/>
              <a:t>for</a:t>
            </a:r>
            <a:r>
              <a:rPr kumimoji="1" lang="zh-CN" altLang="en-US" dirty="0"/>
              <a:t> </a:t>
            </a:r>
            <a:r>
              <a:rPr kumimoji="1" lang="en-US" altLang="zh-CN" dirty="0"/>
              <a:t>base-level</a:t>
            </a:r>
            <a:r>
              <a:rPr kumimoji="1" lang="zh-CN" altLang="en-US" dirty="0"/>
              <a:t> </a:t>
            </a:r>
            <a:r>
              <a:rPr kumimoji="1" lang="en-US" altLang="zh-CN" dirty="0"/>
              <a:t>tenants</a:t>
            </a:r>
            <a:r>
              <a:rPr kumimoji="1" lang="zh-CN" altLang="en-US" dirty="0"/>
              <a:t> </a:t>
            </a:r>
            <a:r>
              <a:rPr kumimoji="1" lang="en-US" altLang="zh-CN" dirty="0"/>
              <a:t>to</a:t>
            </a:r>
            <a:r>
              <a:rPr kumimoji="1" lang="zh-CN" altLang="en-US" dirty="0"/>
              <a:t> </a:t>
            </a:r>
            <a:r>
              <a:rPr kumimoji="1" lang="en-US" altLang="zh-CN" dirty="0"/>
              <a:t>fallback</a:t>
            </a:r>
            <a:r>
              <a:rPr kumimoji="1" lang="zh-CN" altLang="en-US" dirty="0"/>
              <a:t> </a:t>
            </a:r>
            <a:r>
              <a:rPr kumimoji="1" lang="en-US" altLang="zh-CN" dirty="0"/>
              <a:t>to.</a:t>
            </a:r>
            <a:r>
              <a:rPr kumimoji="1" lang="zh-CN" altLang="en-US" dirty="0"/>
              <a:t> </a:t>
            </a:r>
            <a:r>
              <a:rPr kumimoji="1" lang="en-US" altLang="zh-CN" dirty="0"/>
              <a:t>We</a:t>
            </a:r>
            <a:r>
              <a:rPr kumimoji="1" lang="zh-CN" altLang="en-US" dirty="0"/>
              <a:t> </a:t>
            </a:r>
            <a:r>
              <a:rPr kumimoji="1" lang="en-US" altLang="zh-CN" dirty="0"/>
              <a:t>intentionally</a:t>
            </a:r>
            <a:r>
              <a:rPr kumimoji="1" lang="zh-CN" altLang="en-US" dirty="0"/>
              <a:t> </a:t>
            </a:r>
            <a:r>
              <a:rPr kumimoji="1" lang="en-US" altLang="zh-CN" dirty="0"/>
              <a:t>choose</a:t>
            </a:r>
            <a:r>
              <a:rPr kumimoji="1" lang="zh-CN" altLang="en-US" dirty="0"/>
              <a:t> </a:t>
            </a:r>
            <a:r>
              <a:rPr kumimoji="1" lang="en-US" altLang="zh-CN"/>
              <a:t>a</a:t>
            </a:r>
            <a:r>
              <a:rPr kumimoji="1" lang="zh-CN" altLang="en-US"/>
              <a:t> </a:t>
            </a:r>
            <a:r>
              <a:rPr kumimoji="1" lang="en-US" altLang="zh-CN"/>
              <a:t>heuristic-based</a:t>
            </a:r>
            <a:r>
              <a:rPr kumimoji="1" lang="zh-CN" altLang="en-US"/>
              <a:t> </a:t>
            </a:r>
            <a:r>
              <a:rPr kumimoji="1" lang="en-US" altLang="zh-CN" dirty="0"/>
              <a:t>approach</a:t>
            </a:r>
            <a:r>
              <a:rPr kumimoji="1" lang="zh-CN" altLang="en-US" dirty="0"/>
              <a:t> </a:t>
            </a:r>
            <a:r>
              <a:rPr kumimoji="1" lang="en-US" altLang="zh-CN" dirty="0"/>
              <a:t>so</a:t>
            </a:r>
            <a:r>
              <a:rPr kumimoji="1" lang="zh-CN" altLang="en-US" dirty="0"/>
              <a:t> </a:t>
            </a:r>
            <a:r>
              <a:rPr kumimoji="1" lang="en-US" altLang="zh-CN" dirty="0"/>
              <a:t>that</a:t>
            </a:r>
            <a:r>
              <a:rPr kumimoji="1" lang="zh-CN" altLang="en-US" dirty="0"/>
              <a:t> </a:t>
            </a:r>
            <a:r>
              <a:rPr kumimoji="1" lang="en-US" altLang="zh-CN" dirty="0"/>
              <a:t>it</a:t>
            </a:r>
            <a:r>
              <a:rPr kumimoji="1" lang="zh-CN" altLang="en-US" dirty="0"/>
              <a:t> </a:t>
            </a:r>
            <a:r>
              <a:rPr kumimoji="1" lang="en-US" altLang="zh-CN" dirty="0"/>
              <a:t>only</a:t>
            </a:r>
            <a:r>
              <a:rPr kumimoji="1" lang="zh-CN" altLang="en-US" dirty="0"/>
              <a:t> </a:t>
            </a:r>
            <a:r>
              <a:rPr kumimoji="1" lang="en-US" altLang="zh-CN" dirty="0"/>
              <a:t>takes</a:t>
            </a:r>
            <a:r>
              <a:rPr kumimoji="1" lang="zh-CN" altLang="en-US" dirty="0"/>
              <a:t> </a:t>
            </a:r>
            <a:r>
              <a:rPr kumimoji="1" lang="en-US" altLang="zh-CN" dirty="0"/>
              <a:t>linear</a:t>
            </a:r>
            <a:r>
              <a:rPr kumimoji="1" lang="zh-CN" altLang="en-US" dirty="0"/>
              <a:t> </a:t>
            </a:r>
            <a:r>
              <a:rPr kumimoji="1" lang="en-US" altLang="zh-CN" dirty="0"/>
              <a:t>time</a:t>
            </a:r>
            <a:r>
              <a:rPr kumimoji="1" lang="zh-CN" altLang="en-US" dirty="0"/>
              <a:t> </a:t>
            </a:r>
            <a:r>
              <a:rPr kumimoji="1" lang="en-US" altLang="zh-CN" dirty="0"/>
              <a:t>to</a:t>
            </a:r>
            <a:r>
              <a:rPr kumimoji="1" lang="zh-CN" altLang="en-US" dirty="0"/>
              <a:t> </a:t>
            </a:r>
            <a:r>
              <a:rPr kumimoji="1" lang="en-US" altLang="zh-CN" dirty="0"/>
              <a:t>run</a:t>
            </a:r>
            <a:r>
              <a:rPr kumimoji="1" lang="zh-CN" altLang="en-US" dirty="0"/>
              <a:t> </a:t>
            </a:r>
            <a:r>
              <a:rPr kumimoji="1" lang="en-US" altLang="zh-CN" dirty="0"/>
              <a:t>each</a:t>
            </a:r>
            <a:r>
              <a:rPr kumimoji="1" lang="zh-CN" altLang="en-US" dirty="0"/>
              <a:t> </a:t>
            </a:r>
            <a:r>
              <a:rPr kumimoji="1" lang="en-US" altLang="zh-CN" dirty="0"/>
              <a:t>scheduling</a:t>
            </a:r>
            <a:r>
              <a:rPr kumimoji="1" lang="zh-CN" altLang="en-US" dirty="0"/>
              <a:t> </a:t>
            </a:r>
            <a:r>
              <a:rPr kumimoji="1" lang="en-US" altLang="zh-CN" dirty="0"/>
              <a:t>cycle</a:t>
            </a:r>
            <a:r>
              <a:rPr kumimoji="1" lang="zh-CN" altLang="en-US" dirty="0"/>
              <a:t> </a:t>
            </a:r>
            <a:r>
              <a:rPr kumimoji="1" lang="en-US" altLang="zh-CN" dirty="0"/>
              <a:t>and</a:t>
            </a:r>
            <a:r>
              <a:rPr kumimoji="1" lang="zh-CN" altLang="en-US" dirty="0"/>
              <a:t> </a:t>
            </a:r>
            <a:r>
              <a:rPr kumimoji="1" lang="en-US" altLang="zh-CN" dirty="0"/>
              <a:t>constant</a:t>
            </a:r>
            <a:r>
              <a:rPr kumimoji="1" lang="zh-CN" altLang="en-US" dirty="0"/>
              <a:t> </a:t>
            </a:r>
            <a:r>
              <a:rPr kumimoji="1" lang="en-US" altLang="zh-CN" dirty="0"/>
              <a:t>time</a:t>
            </a:r>
            <a:r>
              <a:rPr kumimoji="1" lang="zh-CN" altLang="en-US" dirty="0"/>
              <a:t> </a:t>
            </a:r>
            <a:r>
              <a:rPr kumimoji="1" lang="en-US" altLang="zh-CN" dirty="0"/>
              <a:t>to</a:t>
            </a:r>
            <a:r>
              <a:rPr kumimoji="1" lang="zh-CN" altLang="en-US" dirty="0"/>
              <a:t> </a:t>
            </a:r>
            <a:r>
              <a:rPr kumimoji="1" lang="en-US" altLang="zh-CN" dirty="0"/>
              <a:t>process</a:t>
            </a:r>
            <a:r>
              <a:rPr kumimoji="1" lang="zh-CN" altLang="en-US" dirty="0"/>
              <a:t> </a:t>
            </a:r>
            <a:r>
              <a:rPr kumimoji="1" lang="en-US" altLang="zh-CN" dirty="0"/>
              <a:t>an</a:t>
            </a:r>
            <a:r>
              <a:rPr kumimoji="1" lang="zh-CN" altLang="en-US" dirty="0"/>
              <a:t> </a:t>
            </a:r>
            <a:r>
              <a:rPr kumimoji="1" lang="en-US" altLang="zh-CN" dirty="0"/>
              <a:t>I/O.</a:t>
            </a:r>
            <a:r>
              <a:rPr kumimoji="1" lang="zh-CN" altLang="en-US" dirty="0"/>
              <a:t> </a:t>
            </a:r>
            <a:r>
              <a:rPr kumimoji="1" lang="en-US" altLang="zh-CN" dirty="0"/>
              <a:t>This</a:t>
            </a:r>
            <a:r>
              <a:rPr kumimoji="1" lang="zh-CN" altLang="en-US" dirty="0"/>
              <a:t> </a:t>
            </a:r>
            <a:r>
              <a:rPr kumimoji="1" lang="en-US" altLang="zh-CN" dirty="0"/>
              <a:t>is</a:t>
            </a:r>
            <a:r>
              <a:rPr kumimoji="1" lang="zh-CN" altLang="en-US" dirty="0"/>
              <a:t> </a:t>
            </a:r>
            <a:r>
              <a:rPr kumimoji="1" lang="en-US" altLang="zh-CN" dirty="0"/>
              <a:t>important</a:t>
            </a:r>
            <a:r>
              <a:rPr kumimoji="1" lang="zh-CN" altLang="en-US" dirty="0"/>
              <a:t> </a:t>
            </a:r>
            <a:r>
              <a:rPr kumimoji="1" lang="en-US" altLang="zh-CN" dirty="0"/>
              <a:t>as</a:t>
            </a:r>
            <a:r>
              <a:rPr kumimoji="1" lang="zh-CN" altLang="en-US" dirty="0"/>
              <a:t> </a:t>
            </a:r>
            <a:r>
              <a:rPr kumimoji="1" lang="en-US" altLang="zh-CN" dirty="0"/>
              <a:t>wimpy</a:t>
            </a:r>
            <a:r>
              <a:rPr kumimoji="1" lang="zh-CN" altLang="en-US" dirty="0"/>
              <a:t> </a:t>
            </a:r>
            <a:r>
              <a:rPr kumimoji="1" lang="en-US" altLang="zh-CN" dirty="0"/>
              <a:t>CPU</a:t>
            </a:r>
            <a:r>
              <a:rPr kumimoji="1" lang="zh-CN" altLang="en-US" dirty="0"/>
              <a:t> </a:t>
            </a:r>
            <a:r>
              <a:rPr kumimoji="1" lang="en-US" altLang="zh-CN" dirty="0"/>
              <a:t>cores</a:t>
            </a:r>
            <a:r>
              <a:rPr kumimoji="1" lang="zh-CN" altLang="en-US" dirty="0"/>
              <a:t> </a:t>
            </a:r>
            <a:r>
              <a:rPr kumimoji="1" lang="en-US" altLang="zh-CN" dirty="0"/>
              <a:t>of</a:t>
            </a:r>
            <a:r>
              <a:rPr kumimoji="1" lang="zh-CN" altLang="en-US" dirty="0"/>
              <a:t> </a:t>
            </a:r>
            <a:r>
              <a:rPr kumimoji="1" lang="en-US" altLang="zh-CN" dirty="0" err="1"/>
              <a:t>xDPU</a:t>
            </a:r>
            <a:r>
              <a:rPr kumimoji="1" lang="zh-CN" altLang="en-US" dirty="0"/>
              <a:t> </a:t>
            </a:r>
            <a:r>
              <a:rPr kumimoji="1" lang="en-US" altLang="zh-CN" dirty="0"/>
              <a:t>have</a:t>
            </a:r>
            <a:r>
              <a:rPr kumimoji="1" lang="zh-CN" altLang="en-US" dirty="0"/>
              <a:t> </a:t>
            </a:r>
            <a:r>
              <a:rPr kumimoji="1" lang="en-US" altLang="zh-CN" dirty="0"/>
              <a:t>limited</a:t>
            </a:r>
            <a:r>
              <a:rPr kumimoji="1" lang="zh-CN" altLang="en-US" dirty="0"/>
              <a:t> </a:t>
            </a:r>
            <a:r>
              <a:rPr kumimoji="1" lang="en-US" altLang="zh-CN" dirty="0"/>
              <a:t>processing</a:t>
            </a:r>
            <a:r>
              <a:rPr kumimoji="1" lang="zh-CN" altLang="en-US" dirty="0"/>
              <a:t> </a:t>
            </a:r>
            <a:r>
              <a:rPr kumimoji="1" lang="en-US" altLang="zh-CN" dirty="0"/>
              <a:t>power,</a:t>
            </a:r>
            <a:r>
              <a:rPr kumimoji="1" lang="zh-CN" altLang="en-US" dirty="0"/>
              <a:t> </a:t>
            </a:r>
            <a:r>
              <a:rPr kumimoji="1" lang="en-US" altLang="zh-CN" dirty="0"/>
              <a:t>a</a:t>
            </a:r>
            <a:r>
              <a:rPr kumimoji="1" lang="zh-CN" altLang="en-US" dirty="0"/>
              <a:t> </a:t>
            </a:r>
            <a:r>
              <a:rPr kumimoji="1" lang="en-US" altLang="zh-CN" dirty="0"/>
              <a:t>complex</a:t>
            </a:r>
            <a:r>
              <a:rPr kumimoji="1" lang="zh-CN" altLang="en-US" dirty="0"/>
              <a:t> </a:t>
            </a:r>
            <a:r>
              <a:rPr kumimoji="1" lang="en-US" altLang="zh-CN" dirty="0"/>
              <a:t>algorithm</a:t>
            </a:r>
            <a:r>
              <a:rPr kumimoji="1" lang="zh-CN" altLang="en-US" dirty="0"/>
              <a:t> </a:t>
            </a:r>
            <a:r>
              <a:rPr kumimoji="1" lang="en-US" altLang="zh-CN" dirty="0"/>
              <a:t>results</a:t>
            </a:r>
            <a:r>
              <a:rPr kumimoji="1" lang="zh-CN" altLang="en-US" dirty="0"/>
              <a:t> </a:t>
            </a:r>
            <a:r>
              <a:rPr kumimoji="1" lang="en-US" altLang="zh-CN" dirty="0"/>
              <a:t>in</a:t>
            </a:r>
            <a:r>
              <a:rPr kumimoji="1" lang="zh-CN" altLang="en-US" dirty="0"/>
              <a:t> </a:t>
            </a:r>
            <a:r>
              <a:rPr kumimoji="1" lang="en-US" altLang="zh-CN" dirty="0"/>
              <a:t>both</a:t>
            </a:r>
            <a:r>
              <a:rPr kumimoji="1" lang="zh-CN" altLang="en-US" dirty="0"/>
              <a:t> </a:t>
            </a:r>
            <a:r>
              <a:rPr kumimoji="1" lang="en-US" altLang="zh-CN" dirty="0"/>
              <a:t>high</a:t>
            </a:r>
            <a:r>
              <a:rPr kumimoji="1" lang="zh-CN" altLang="en-US" dirty="0"/>
              <a:t> </a:t>
            </a:r>
            <a:r>
              <a:rPr kumimoji="1" lang="en-US" altLang="zh-CN" dirty="0"/>
              <a:t>tail</a:t>
            </a:r>
            <a:r>
              <a:rPr kumimoji="1" lang="zh-CN" altLang="en-US" dirty="0"/>
              <a:t> </a:t>
            </a:r>
            <a:r>
              <a:rPr kumimoji="1" lang="en-US" altLang="zh-CN" dirty="0"/>
              <a:t>latency</a:t>
            </a:r>
            <a:r>
              <a:rPr kumimoji="1" lang="zh-CN" altLang="en-US" dirty="0"/>
              <a:t> </a:t>
            </a:r>
            <a:r>
              <a:rPr kumimoji="1" lang="en-US" altLang="zh-CN" dirty="0"/>
              <a:t>and</a:t>
            </a:r>
            <a:r>
              <a:rPr kumimoji="1" lang="zh-CN" altLang="en-US" dirty="0"/>
              <a:t> </a:t>
            </a:r>
            <a:r>
              <a:rPr kumimoji="1" lang="en-US" altLang="zh-CN" dirty="0"/>
              <a:t>lower</a:t>
            </a:r>
            <a:r>
              <a:rPr kumimoji="1" lang="zh-CN" altLang="en-US" dirty="0"/>
              <a:t> </a:t>
            </a:r>
            <a:r>
              <a:rPr kumimoji="1" lang="en-US" altLang="zh-CN" dirty="0"/>
              <a:t>peak</a:t>
            </a:r>
            <a:r>
              <a:rPr kumimoji="1" lang="zh-CN" altLang="en-US" dirty="0"/>
              <a:t> </a:t>
            </a:r>
            <a:r>
              <a:rPr kumimoji="1" lang="en-US" altLang="zh-CN" dirty="0"/>
              <a:t>throughput</a:t>
            </a:r>
            <a:r>
              <a:rPr kumimoji="1" lang="zh-CN" altLang="en-US" dirty="0"/>
              <a:t> </a:t>
            </a:r>
            <a:r>
              <a:rPr kumimoji="1" lang="en-US" altLang="zh-CN" dirty="0"/>
              <a:t>on</a:t>
            </a:r>
            <a:r>
              <a:rPr kumimoji="1" lang="zh-CN" altLang="en-US" dirty="0"/>
              <a:t> </a:t>
            </a:r>
            <a:r>
              <a:rPr kumimoji="1" lang="en-US" altLang="zh-CN" dirty="0"/>
              <a:t>a</a:t>
            </a:r>
            <a:r>
              <a:rPr kumimoji="1" lang="zh-CN" altLang="en-US" dirty="0"/>
              <a:t> </a:t>
            </a:r>
            <a:r>
              <a:rPr kumimoji="1" lang="en-US" altLang="zh-CN" dirty="0"/>
              <a:t>compute</a:t>
            </a:r>
            <a:r>
              <a:rPr kumimoji="1" lang="zh-CN" altLang="en-US" dirty="0"/>
              <a:t> </a:t>
            </a:r>
            <a:r>
              <a:rPr kumimoji="1" lang="en-US" altLang="zh-CN" dirty="0"/>
              <a:t>node.</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17</a:t>
            </a:fld>
            <a:endParaRPr kumimoji="1" lang="zh-CN" altLang="en-US"/>
          </a:p>
        </p:txBody>
      </p:sp>
    </p:spTree>
    <p:extLst>
      <p:ext uri="{BB962C8B-B14F-4D97-AF65-F5344CB8AC3E}">
        <p14:creationId xmlns:p14="http://schemas.microsoft.com/office/powerpoint/2010/main" val="879258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But</a:t>
            </a:r>
            <a:r>
              <a:rPr kumimoji="1" lang="zh-CN" altLang="en-US" dirty="0"/>
              <a:t> </a:t>
            </a:r>
            <a:r>
              <a:rPr kumimoji="1" lang="en-US" altLang="zh-CN" dirty="0"/>
              <a:t>how</a:t>
            </a:r>
            <a:r>
              <a:rPr kumimoji="1" lang="zh-CN" altLang="en-US" dirty="0"/>
              <a:t> </a:t>
            </a:r>
            <a:r>
              <a:rPr kumimoji="1" lang="en-US" altLang="zh-CN" dirty="0"/>
              <a:t>do</a:t>
            </a:r>
            <a:r>
              <a:rPr kumimoji="1" lang="zh-CN" altLang="en-US" dirty="0"/>
              <a:t> </a:t>
            </a:r>
            <a:r>
              <a:rPr kumimoji="1" lang="en-US" altLang="zh-CN" dirty="0"/>
              <a:t>we</a:t>
            </a:r>
            <a:r>
              <a:rPr kumimoji="1" lang="zh-CN" altLang="en-US" dirty="0"/>
              <a:t> </a:t>
            </a:r>
            <a:r>
              <a:rPr kumimoji="1" lang="en-US" altLang="zh-CN" dirty="0"/>
              <a:t>describe</a:t>
            </a:r>
            <a:r>
              <a:rPr kumimoji="1" lang="zh-CN" altLang="en-US" dirty="0"/>
              <a:t> </a:t>
            </a:r>
            <a:r>
              <a:rPr kumimoji="1" lang="en-US" altLang="zh-CN" dirty="0"/>
              <a:t>how</a:t>
            </a:r>
            <a:r>
              <a:rPr kumimoji="1" lang="zh-CN" altLang="en-US" dirty="0"/>
              <a:t> </a:t>
            </a:r>
            <a:r>
              <a:rPr kumimoji="1" lang="en-US" altLang="zh-CN" dirty="0"/>
              <a:t>much</a:t>
            </a:r>
            <a:r>
              <a:rPr kumimoji="1" lang="zh-CN" altLang="en-US" dirty="0"/>
              <a:t> </a:t>
            </a:r>
            <a:r>
              <a:rPr kumimoji="1" lang="en-US" altLang="zh-CN" dirty="0"/>
              <a:t>resource</a:t>
            </a:r>
            <a:r>
              <a:rPr kumimoji="1" lang="zh-CN" altLang="en-US" dirty="0"/>
              <a:t> </a:t>
            </a:r>
            <a:r>
              <a:rPr kumimoji="1" lang="en-US" altLang="zh-CN" dirty="0"/>
              <a:t>an</a:t>
            </a:r>
            <a:r>
              <a:rPr kumimoji="1" lang="zh-CN" altLang="en-US" dirty="0"/>
              <a:t> </a:t>
            </a:r>
            <a:r>
              <a:rPr kumimoji="1" lang="en-US" altLang="zh-CN" dirty="0"/>
              <a:t>I/O</a:t>
            </a:r>
            <a:r>
              <a:rPr kumimoji="1" lang="zh-CN" altLang="en-US" dirty="0"/>
              <a:t> </a:t>
            </a:r>
            <a:r>
              <a:rPr kumimoji="1" lang="en-US" altLang="zh-CN" dirty="0"/>
              <a:t>consumes?</a:t>
            </a:r>
            <a:r>
              <a:rPr kumimoji="1" lang="zh-CN" altLang="en-US" dirty="0"/>
              <a:t> </a:t>
            </a:r>
            <a:r>
              <a:rPr kumimoji="1" lang="en-US" altLang="zh-CN" dirty="0"/>
              <a:t>For</a:t>
            </a:r>
            <a:r>
              <a:rPr kumimoji="1" lang="zh-CN" altLang="en-US" dirty="0"/>
              <a:t> </a:t>
            </a:r>
            <a:r>
              <a:rPr kumimoji="1" lang="en-US" altLang="zh-CN" dirty="0"/>
              <a:t>SSD</a:t>
            </a:r>
            <a:r>
              <a:rPr kumimoji="1" lang="zh-CN" altLang="en-US" dirty="0"/>
              <a:t> </a:t>
            </a:r>
            <a:r>
              <a:rPr kumimoji="1" lang="en-US" altLang="zh-CN" dirty="0"/>
              <a:t>cost</a:t>
            </a:r>
            <a:r>
              <a:rPr kumimoji="1" lang="zh-CN" altLang="en-US" dirty="0"/>
              <a:t> </a:t>
            </a:r>
            <a:r>
              <a:rPr kumimoji="1" lang="en-US" altLang="zh-CN" dirty="0"/>
              <a:t>estimation,</a:t>
            </a:r>
            <a:r>
              <a:rPr kumimoji="1" lang="zh-CN" altLang="en-US" dirty="0"/>
              <a:t> </a:t>
            </a:r>
            <a:r>
              <a:rPr kumimoji="1" lang="en-US" altLang="zh-CN" dirty="0"/>
              <a:t>as</a:t>
            </a:r>
            <a:r>
              <a:rPr kumimoji="1" lang="zh-CN" altLang="en-US" dirty="0"/>
              <a:t> </a:t>
            </a:r>
            <a:r>
              <a:rPr kumimoji="1" lang="en-US" altLang="zh-CN" dirty="0"/>
              <a:t>vendors</a:t>
            </a:r>
            <a:r>
              <a:rPr kumimoji="1" lang="zh-CN" altLang="en-US" dirty="0"/>
              <a:t> </a:t>
            </a:r>
            <a:r>
              <a:rPr kumimoji="1" lang="en-US" altLang="zh-CN" dirty="0"/>
              <a:t>provide</a:t>
            </a:r>
            <a:r>
              <a:rPr kumimoji="1" lang="zh-CN" altLang="en-US" dirty="0"/>
              <a:t> </a:t>
            </a:r>
            <a:r>
              <a:rPr kumimoji="1" lang="en-US" altLang="zh-CN" dirty="0"/>
              <a:t>very</a:t>
            </a:r>
            <a:r>
              <a:rPr kumimoji="1" lang="zh-CN" altLang="en-US" dirty="0"/>
              <a:t> </a:t>
            </a:r>
            <a:r>
              <a:rPr kumimoji="1" lang="en-US" altLang="zh-CN" dirty="0"/>
              <a:t>limited</a:t>
            </a:r>
            <a:r>
              <a:rPr kumimoji="1" lang="zh-CN" altLang="en-US" dirty="0"/>
              <a:t> </a:t>
            </a:r>
            <a:r>
              <a:rPr kumimoji="1" lang="en-US" altLang="zh-CN" dirty="0"/>
              <a:t>information,</a:t>
            </a:r>
            <a:r>
              <a:rPr kumimoji="1" lang="zh-CN" altLang="en-US" dirty="0"/>
              <a:t> </a:t>
            </a:r>
            <a:r>
              <a:rPr kumimoji="1" lang="en-US" altLang="zh-CN" dirty="0"/>
              <a:t>existing</a:t>
            </a:r>
            <a:r>
              <a:rPr kumimoji="1" lang="zh-CN" altLang="en-US" dirty="0"/>
              <a:t> </a:t>
            </a:r>
            <a:r>
              <a:rPr kumimoji="1" lang="en-US" altLang="zh-CN" dirty="0"/>
              <a:t>work</a:t>
            </a:r>
            <a:r>
              <a:rPr kumimoji="1" lang="zh-CN" altLang="en-US" dirty="0"/>
              <a:t> </a:t>
            </a:r>
            <a:r>
              <a:rPr kumimoji="1" lang="en-US" altLang="zh-CN" dirty="0"/>
              <a:t>adopts</a:t>
            </a:r>
            <a:r>
              <a:rPr kumimoji="1" lang="zh-CN" altLang="en-US" dirty="0"/>
              <a:t> </a:t>
            </a:r>
            <a:r>
              <a:rPr kumimoji="1" lang="en-US" altLang="zh-CN" dirty="0"/>
              <a:t>a</a:t>
            </a:r>
            <a:r>
              <a:rPr kumimoji="1" lang="zh-CN" altLang="en-US" dirty="0"/>
              <a:t> </a:t>
            </a:r>
            <a:r>
              <a:rPr kumimoji="1" lang="en-US" altLang="zh-CN" dirty="0"/>
              <a:t>scalar</a:t>
            </a:r>
            <a:r>
              <a:rPr kumimoji="1" lang="zh-CN" altLang="en-US" dirty="0"/>
              <a:t> </a:t>
            </a:r>
            <a:r>
              <a:rPr kumimoji="1" lang="en-US" altLang="zh-CN" dirty="0"/>
              <a:t>cost</a:t>
            </a:r>
            <a:r>
              <a:rPr kumimoji="1" lang="zh-CN" altLang="en-US" dirty="0"/>
              <a:t> </a:t>
            </a:r>
            <a:r>
              <a:rPr kumimoji="1" lang="en-US" altLang="zh-CN" dirty="0"/>
              <a:t>model</a:t>
            </a:r>
            <a:r>
              <a:rPr kumimoji="1" lang="zh-CN" altLang="en-US" dirty="0"/>
              <a:t> </a:t>
            </a:r>
            <a:r>
              <a:rPr kumimoji="1" lang="en-US" altLang="zh-CN" dirty="0"/>
              <a:t>with</a:t>
            </a:r>
            <a:r>
              <a:rPr kumimoji="1" lang="zh-CN" altLang="en-US" dirty="0"/>
              <a:t> </a:t>
            </a:r>
            <a:r>
              <a:rPr kumimoji="1" lang="en-US" altLang="zh-CN" dirty="0"/>
              <a:t>linear</a:t>
            </a:r>
            <a:r>
              <a:rPr kumimoji="1" lang="zh-CN" altLang="en-US" dirty="0"/>
              <a:t> </a:t>
            </a:r>
            <a:r>
              <a:rPr kumimoji="1" lang="en-US" altLang="zh-CN" dirty="0"/>
              <a:t>estimation.</a:t>
            </a:r>
            <a:r>
              <a:rPr kumimoji="1" lang="zh-CN" altLang="en-US" dirty="0"/>
              <a:t> </a:t>
            </a:r>
            <a:r>
              <a:rPr kumimoji="1" lang="en-US" altLang="zh-CN" dirty="0"/>
              <a:t>However,</a:t>
            </a:r>
            <a:r>
              <a:rPr kumimoji="1" lang="zh-CN" altLang="en-US" dirty="0"/>
              <a:t> </a:t>
            </a:r>
            <a:r>
              <a:rPr kumimoji="1" lang="en-US" altLang="zh-CN" dirty="0" err="1"/>
              <a:t>xDPU</a:t>
            </a:r>
            <a:r>
              <a:rPr kumimoji="1" lang="zh-CN" altLang="en-US" dirty="0"/>
              <a:t> </a:t>
            </a:r>
            <a:r>
              <a:rPr kumimoji="1" lang="en-US" altLang="zh-CN" dirty="0"/>
              <a:t>and</a:t>
            </a:r>
            <a:r>
              <a:rPr kumimoji="1" lang="zh-CN" altLang="en-US" dirty="0"/>
              <a:t> </a:t>
            </a:r>
            <a:r>
              <a:rPr kumimoji="1" lang="en-US" altLang="zh-CN" dirty="0"/>
              <a:t>its</a:t>
            </a:r>
            <a:r>
              <a:rPr kumimoji="1" lang="zh-CN" altLang="en-US" dirty="0"/>
              <a:t> </a:t>
            </a:r>
            <a:r>
              <a:rPr kumimoji="1" lang="en-US" altLang="zh-CN" dirty="0"/>
              <a:t>software</a:t>
            </a:r>
            <a:r>
              <a:rPr kumimoji="1" lang="zh-CN" altLang="en-US" dirty="0"/>
              <a:t> </a:t>
            </a:r>
            <a:r>
              <a:rPr kumimoji="1" lang="en-US" altLang="zh-CN" dirty="0"/>
              <a:t>are</a:t>
            </a:r>
            <a:r>
              <a:rPr kumimoji="1" lang="zh-CN" altLang="en-US" dirty="0"/>
              <a:t> </a:t>
            </a:r>
            <a:r>
              <a:rPr kumimoji="1" lang="en-US" altLang="zh-CN" dirty="0"/>
              <a:t>more</a:t>
            </a:r>
            <a:r>
              <a:rPr kumimoji="1" lang="zh-CN" altLang="en-US" dirty="0"/>
              <a:t> </a:t>
            </a:r>
            <a:r>
              <a:rPr kumimoji="1" lang="en-US" altLang="zh-CN" dirty="0"/>
              <a:t>transparent</a:t>
            </a:r>
            <a:r>
              <a:rPr kumimoji="1" lang="zh-CN" altLang="en-US" dirty="0"/>
              <a:t> </a:t>
            </a:r>
            <a:r>
              <a:rPr kumimoji="1" lang="en-US" altLang="zh-CN" dirty="0"/>
              <a:t>to</a:t>
            </a:r>
            <a:r>
              <a:rPr kumimoji="1" lang="zh-CN" altLang="en-US" dirty="0"/>
              <a:t> </a:t>
            </a:r>
            <a:r>
              <a:rPr kumimoji="1" lang="en-US" altLang="zh-CN" dirty="0"/>
              <a:t>us.</a:t>
            </a:r>
            <a:r>
              <a:rPr kumimoji="1" lang="zh-CN" altLang="en-US" dirty="0"/>
              <a:t> </a:t>
            </a:r>
            <a:r>
              <a:rPr kumimoji="1" lang="en-US" altLang="zh-CN" dirty="0"/>
              <a:t>We</a:t>
            </a:r>
            <a:r>
              <a:rPr kumimoji="1" lang="zh-CN" altLang="en-US" dirty="0"/>
              <a:t> </a:t>
            </a:r>
            <a:r>
              <a:rPr kumimoji="1" lang="en-US" altLang="zh-CN" dirty="0"/>
              <a:t>identify</a:t>
            </a:r>
            <a:r>
              <a:rPr kumimoji="1" lang="zh-CN" altLang="en-US" dirty="0"/>
              <a:t> </a:t>
            </a:r>
            <a:r>
              <a:rPr kumimoji="1" lang="en-US" altLang="zh-CN" dirty="0"/>
              <a:t>that</a:t>
            </a:r>
            <a:r>
              <a:rPr kumimoji="1" lang="zh-CN" altLang="en-US" dirty="0"/>
              <a:t> </a:t>
            </a:r>
            <a:r>
              <a:rPr kumimoji="1" lang="en-US" altLang="zh-CN" dirty="0"/>
              <a:t>different</a:t>
            </a:r>
            <a:r>
              <a:rPr kumimoji="1" lang="zh-CN" altLang="en-US" dirty="0"/>
              <a:t> </a:t>
            </a:r>
            <a:r>
              <a:rPr kumimoji="1" lang="en-US" altLang="zh-CN" dirty="0"/>
              <a:t>I/O</a:t>
            </a:r>
            <a:r>
              <a:rPr kumimoji="1" lang="zh-CN" altLang="en-US" dirty="0"/>
              <a:t> </a:t>
            </a:r>
            <a:r>
              <a:rPr kumimoji="1" lang="en-US" altLang="zh-CN" dirty="0"/>
              <a:t>patterns</a:t>
            </a:r>
            <a:r>
              <a:rPr kumimoji="1" lang="zh-CN" altLang="en-US" dirty="0"/>
              <a:t> </a:t>
            </a:r>
            <a:r>
              <a:rPr kumimoji="1" lang="en-US" altLang="zh-CN" dirty="0"/>
              <a:t>have</a:t>
            </a:r>
            <a:r>
              <a:rPr kumimoji="1" lang="zh-CN" altLang="en-US" dirty="0"/>
              <a:t> </a:t>
            </a:r>
            <a:r>
              <a:rPr kumimoji="1" lang="en-US" altLang="zh-CN" dirty="0"/>
              <a:t>different</a:t>
            </a:r>
            <a:r>
              <a:rPr kumimoji="1" lang="zh-CN" altLang="en-US" dirty="0"/>
              <a:t> </a:t>
            </a:r>
            <a:r>
              <a:rPr kumimoji="1" lang="en-US" altLang="zh-CN" dirty="0"/>
              <a:t>bottlenecks.</a:t>
            </a:r>
            <a:r>
              <a:rPr kumimoji="1" lang="zh-CN" altLang="en-US" dirty="0"/>
              <a:t> </a:t>
            </a:r>
            <a:r>
              <a:rPr kumimoji="1" lang="en-US" altLang="zh-CN" dirty="0"/>
              <a:t>(Click)</a:t>
            </a:r>
            <a:r>
              <a:rPr kumimoji="1" lang="zh-CN" altLang="en-US" dirty="0"/>
              <a:t> </a:t>
            </a:r>
            <a:r>
              <a:rPr kumimoji="1" lang="en-US" altLang="zh-CN" dirty="0"/>
              <a:t>If</a:t>
            </a:r>
            <a:r>
              <a:rPr kumimoji="1" lang="zh-CN" altLang="en-US" dirty="0"/>
              <a:t> </a:t>
            </a:r>
            <a:r>
              <a:rPr kumimoji="1" lang="en-US" altLang="zh-CN" dirty="0"/>
              <a:t>we</a:t>
            </a:r>
            <a:r>
              <a:rPr kumimoji="1" lang="zh-CN" altLang="en-US" dirty="0"/>
              <a:t> </a:t>
            </a:r>
            <a:r>
              <a:rPr kumimoji="1" lang="en-US" altLang="zh-CN" dirty="0"/>
              <a:t>use</a:t>
            </a:r>
            <a:r>
              <a:rPr kumimoji="1" lang="zh-CN" altLang="en-US" dirty="0"/>
              <a:t> </a:t>
            </a:r>
            <a:r>
              <a:rPr kumimoji="1" lang="en-US" altLang="zh-CN" dirty="0"/>
              <a:t>the</a:t>
            </a:r>
            <a:r>
              <a:rPr kumimoji="1" lang="zh-CN" altLang="en-US" dirty="0"/>
              <a:t> </a:t>
            </a:r>
            <a:r>
              <a:rPr kumimoji="1" lang="en-US" altLang="zh-CN" dirty="0"/>
              <a:t>the</a:t>
            </a:r>
            <a:r>
              <a:rPr kumimoji="1" lang="zh-CN" altLang="en-US" dirty="0"/>
              <a:t> </a:t>
            </a:r>
            <a:r>
              <a:rPr kumimoji="1" lang="en-US" altLang="zh-CN" dirty="0"/>
              <a:t>most</a:t>
            </a:r>
            <a:r>
              <a:rPr kumimoji="1" lang="zh-CN" altLang="en-US" dirty="0"/>
              <a:t> </a:t>
            </a:r>
            <a:r>
              <a:rPr kumimoji="1" lang="en-US" altLang="zh-CN" dirty="0"/>
              <a:t>consumed</a:t>
            </a:r>
            <a:r>
              <a:rPr kumimoji="1" lang="zh-CN" altLang="en-US" dirty="0"/>
              <a:t> </a:t>
            </a:r>
            <a:r>
              <a:rPr kumimoji="1" lang="en-US" altLang="zh-CN" dirty="0"/>
              <a:t>resource</a:t>
            </a:r>
            <a:r>
              <a:rPr kumimoji="1" lang="zh-CN" altLang="en-US" dirty="0"/>
              <a:t> </a:t>
            </a:r>
            <a:r>
              <a:rPr kumimoji="1" lang="en-US" altLang="zh-CN" dirty="0"/>
              <a:t>as</a:t>
            </a:r>
            <a:r>
              <a:rPr kumimoji="1" lang="zh-CN" altLang="en-US" dirty="0"/>
              <a:t> </a:t>
            </a:r>
            <a:r>
              <a:rPr kumimoji="1" lang="en-US" altLang="zh-CN" dirty="0"/>
              <a:t>the</a:t>
            </a:r>
            <a:r>
              <a:rPr kumimoji="1" lang="zh-CN" altLang="en-US" dirty="0"/>
              <a:t> </a:t>
            </a:r>
            <a:r>
              <a:rPr kumimoji="1" lang="en-US" altLang="zh-CN" dirty="0"/>
              <a:t>cost,</a:t>
            </a:r>
            <a:r>
              <a:rPr kumimoji="1" lang="zh-CN" altLang="en-US" dirty="0"/>
              <a:t> </a:t>
            </a:r>
            <a:r>
              <a:rPr kumimoji="1" lang="en-US" altLang="zh-CN" dirty="0"/>
              <a:t>(Click)</a:t>
            </a:r>
            <a:r>
              <a:rPr kumimoji="1" lang="zh-CN" altLang="en-US" dirty="0"/>
              <a:t> </a:t>
            </a:r>
            <a:r>
              <a:rPr kumimoji="1" lang="en-US" altLang="zh-CN" dirty="0"/>
              <a:t>there</a:t>
            </a:r>
            <a:r>
              <a:rPr kumimoji="1" lang="zh-CN" altLang="en-US" dirty="0"/>
              <a:t> </a:t>
            </a:r>
            <a:r>
              <a:rPr kumimoji="1" lang="en-US" altLang="zh-CN" dirty="0"/>
              <a:t>will</a:t>
            </a:r>
            <a:r>
              <a:rPr kumimoji="1" lang="zh-CN" altLang="en-US" dirty="0"/>
              <a:t> </a:t>
            </a:r>
            <a:r>
              <a:rPr kumimoji="1" lang="en-US" altLang="zh-CN" dirty="0"/>
              <a:t>be</a:t>
            </a:r>
            <a:r>
              <a:rPr kumimoji="1" lang="zh-CN" altLang="en-US" dirty="0"/>
              <a:t> </a:t>
            </a:r>
            <a:r>
              <a:rPr kumimoji="1" lang="en-US" altLang="zh-CN" dirty="0"/>
              <a:t>a</a:t>
            </a:r>
            <a:r>
              <a:rPr kumimoji="1" lang="zh-CN" altLang="en-US" dirty="0"/>
              <a:t> </a:t>
            </a:r>
            <a:r>
              <a:rPr kumimoji="1" lang="en-US" altLang="zh-CN" dirty="0"/>
              <a:t>significant</a:t>
            </a:r>
            <a:r>
              <a:rPr kumimoji="1" lang="zh-CN" altLang="en-US" dirty="0"/>
              <a:t> </a:t>
            </a:r>
            <a:r>
              <a:rPr kumimoji="1" lang="en-US" altLang="zh-CN" dirty="0"/>
              <a:t>amount</a:t>
            </a:r>
            <a:r>
              <a:rPr kumimoji="1" lang="zh-CN" altLang="en-US" dirty="0"/>
              <a:t> </a:t>
            </a:r>
            <a:r>
              <a:rPr kumimoji="1" lang="en-US" altLang="zh-CN" dirty="0"/>
              <a:t>of</a:t>
            </a:r>
            <a:r>
              <a:rPr kumimoji="1" lang="zh-CN" altLang="en-US" dirty="0"/>
              <a:t> </a:t>
            </a:r>
            <a:r>
              <a:rPr kumimoji="1" lang="en-US" altLang="zh-CN" dirty="0"/>
              <a:t>wasted</a:t>
            </a:r>
            <a:r>
              <a:rPr kumimoji="1" lang="zh-CN" altLang="en-US" dirty="0"/>
              <a:t> </a:t>
            </a:r>
            <a:r>
              <a:rPr kumimoji="1" lang="en-US" altLang="zh-CN" dirty="0"/>
              <a:t>resources.</a:t>
            </a:r>
            <a:r>
              <a:rPr kumimoji="1" lang="zh-CN" altLang="en-US" dirty="0"/>
              <a:t> </a:t>
            </a:r>
            <a:r>
              <a:rPr kumimoji="1" lang="en-US" altLang="zh-CN" dirty="0"/>
              <a:t>(Click)</a:t>
            </a:r>
            <a:r>
              <a:rPr kumimoji="1" lang="zh-CN" altLang="en-US" dirty="0"/>
              <a:t> </a:t>
            </a:r>
            <a:r>
              <a:rPr kumimoji="1" lang="en-US" altLang="zh-CN" dirty="0"/>
              <a:t>But</a:t>
            </a:r>
            <a:r>
              <a:rPr kumimoji="1" lang="zh-CN" altLang="en-US" dirty="0"/>
              <a:t> </a:t>
            </a:r>
            <a:r>
              <a:rPr kumimoji="1" lang="en-US" altLang="zh-CN" dirty="0"/>
              <a:t>if</a:t>
            </a:r>
            <a:r>
              <a:rPr kumimoji="1" lang="zh-CN" altLang="en-US" dirty="0"/>
              <a:t> </a:t>
            </a:r>
            <a:r>
              <a:rPr kumimoji="1" lang="en-US" altLang="zh-CN" dirty="0"/>
              <a:t>we</a:t>
            </a:r>
            <a:r>
              <a:rPr kumimoji="1" lang="zh-CN" altLang="en-US" dirty="0"/>
              <a:t> </a:t>
            </a:r>
            <a:r>
              <a:rPr kumimoji="1" lang="en-US" altLang="zh-CN" dirty="0"/>
              <a:t>describe</a:t>
            </a:r>
            <a:r>
              <a:rPr kumimoji="1" lang="zh-CN" altLang="en-US" dirty="0"/>
              <a:t> </a:t>
            </a:r>
            <a:r>
              <a:rPr kumimoji="1" lang="en-US" altLang="zh-CN" dirty="0"/>
              <a:t>cost</a:t>
            </a:r>
            <a:r>
              <a:rPr kumimoji="1" lang="zh-CN" altLang="en-US" dirty="0"/>
              <a:t> </a:t>
            </a:r>
            <a:r>
              <a:rPr kumimoji="1" lang="en-US" altLang="zh-CN" dirty="0"/>
              <a:t>as</a:t>
            </a:r>
            <a:r>
              <a:rPr kumimoji="1" lang="zh-CN" altLang="en-US" dirty="0"/>
              <a:t> </a:t>
            </a:r>
            <a:r>
              <a:rPr kumimoji="1" lang="en-US" altLang="zh-CN" dirty="0"/>
              <a:t>a</a:t>
            </a:r>
            <a:r>
              <a:rPr kumimoji="1" lang="zh-CN" altLang="en-US" dirty="0"/>
              <a:t> </a:t>
            </a:r>
            <a:r>
              <a:rPr kumimoji="1" lang="en-US" altLang="zh-CN" dirty="0"/>
              <a:t>vector</a:t>
            </a:r>
            <a:r>
              <a:rPr kumimoji="1" lang="zh-CN" altLang="en-US" dirty="0"/>
              <a:t> </a:t>
            </a:r>
            <a:r>
              <a:rPr kumimoji="1" lang="en-US" altLang="zh-CN" dirty="0"/>
              <a:t>of</a:t>
            </a:r>
            <a:r>
              <a:rPr kumimoji="1" lang="zh-CN" altLang="en-US" dirty="0"/>
              <a:t> </a:t>
            </a:r>
            <a:r>
              <a:rPr kumimoji="1" lang="en-US" altLang="zh-CN" dirty="0"/>
              <a:t>different</a:t>
            </a:r>
            <a:r>
              <a:rPr kumimoji="1" lang="zh-CN" altLang="en-US" dirty="0"/>
              <a:t> </a:t>
            </a:r>
            <a:r>
              <a:rPr kumimoji="1" lang="en-US" altLang="zh-CN" dirty="0"/>
              <a:t>resources,</a:t>
            </a:r>
            <a:r>
              <a:rPr kumimoji="1" lang="zh-CN" altLang="en-US" dirty="0"/>
              <a:t> </a:t>
            </a:r>
            <a:r>
              <a:rPr kumimoji="1" lang="en-US" altLang="zh-CN" dirty="0"/>
              <a:t>(Click)</a:t>
            </a:r>
            <a:r>
              <a:rPr kumimoji="1" lang="zh-CN" altLang="en-US" dirty="0"/>
              <a:t> </a:t>
            </a:r>
            <a:r>
              <a:rPr kumimoji="1" lang="en-US" altLang="zh-CN" dirty="0"/>
              <a:t>the</a:t>
            </a:r>
            <a:r>
              <a:rPr kumimoji="1" lang="zh-CN" altLang="en-US" dirty="0"/>
              <a:t> </a:t>
            </a:r>
            <a:r>
              <a:rPr kumimoji="1" lang="en-US" altLang="zh-CN" dirty="0"/>
              <a:t>overall</a:t>
            </a:r>
            <a:r>
              <a:rPr kumimoji="1" lang="zh-CN" altLang="en-US" dirty="0"/>
              <a:t> </a:t>
            </a:r>
            <a:r>
              <a:rPr kumimoji="1" lang="en-US" altLang="zh-CN" dirty="0"/>
              <a:t>resource</a:t>
            </a:r>
            <a:r>
              <a:rPr kumimoji="1" lang="zh-CN" altLang="en-US" dirty="0"/>
              <a:t> </a:t>
            </a:r>
            <a:r>
              <a:rPr kumimoji="1" lang="en-US" altLang="zh-CN" dirty="0"/>
              <a:t>utilization</a:t>
            </a:r>
            <a:r>
              <a:rPr kumimoji="1" lang="zh-CN" altLang="en-US" dirty="0"/>
              <a:t> </a:t>
            </a:r>
            <a:r>
              <a:rPr kumimoji="1" lang="en-US" altLang="zh-CN" dirty="0"/>
              <a:t>can</a:t>
            </a:r>
            <a:r>
              <a:rPr kumimoji="1" lang="zh-CN" altLang="en-US" dirty="0"/>
              <a:t> </a:t>
            </a:r>
            <a:r>
              <a:rPr kumimoji="1" lang="en-US" altLang="zh-CN" dirty="0"/>
              <a:t>be</a:t>
            </a:r>
            <a:r>
              <a:rPr kumimoji="1" lang="zh-CN" altLang="en-US" dirty="0"/>
              <a:t> </a:t>
            </a:r>
            <a:r>
              <a:rPr kumimoji="1" lang="en-US" altLang="zh-CN" dirty="0"/>
              <a:t>improved</a:t>
            </a:r>
            <a:r>
              <a:rPr kumimoji="1" lang="zh-CN" altLang="en-US" dirty="0"/>
              <a:t> </a:t>
            </a:r>
            <a:r>
              <a:rPr kumimoji="1" lang="en-US" altLang="zh-CN" dirty="0"/>
              <a:t>without</a:t>
            </a:r>
            <a:r>
              <a:rPr kumimoji="1" lang="zh-CN" altLang="en-US" dirty="0"/>
              <a:t> </a:t>
            </a:r>
            <a:r>
              <a:rPr kumimoji="1" lang="en-US" altLang="zh-CN" dirty="0"/>
              <a:t>causing</a:t>
            </a:r>
            <a:r>
              <a:rPr kumimoji="1" lang="zh-CN" altLang="en-US" dirty="0"/>
              <a:t> </a:t>
            </a:r>
            <a:r>
              <a:rPr kumimoji="1" lang="en-US" altLang="zh-CN" dirty="0"/>
              <a:t>congestion.</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18</a:t>
            </a:fld>
            <a:endParaRPr kumimoji="1" lang="zh-CN" altLang="en-US"/>
          </a:p>
        </p:txBody>
      </p:sp>
    </p:spTree>
    <p:extLst>
      <p:ext uri="{BB962C8B-B14F-4D97-AF65-F5344CB8AC3E}">
        <p14:creationId xmlns:p14="http://schemas.microsoft.com/office/powerpoint/2010/main" val="315843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conducted a comprehensive evaluation to show </a:t>
            </a:r>
            <a:r>
              <a:rPr kumimoji="1" lang="en-US" altLang="zh-CN" dirty="0" err="1"/>
              <a:t>BurstCBS</a:t>
            </a:r>
            <a:r>
              <a:rPr kumimoji="1" lang="en-US" altLang="zh-CN" dirty="0"/>
              <a:t> achieves the desired benefits.</a:t>
            </a:r>
            <a:r>
              <a:rPr kumimoji="1" lang="zh-CN" altLang="en-US" dirty="0"/>
              <a:t> </a:t>
            </a:r>
            <a:r>
              <a:rPr kumimoji="1" lang="en-US" altLang="zh-CN" dirty="0"/>
              <a:t>For</a:t>
            </a:r>
            <a:r>
              <a:rPr kumimoji="1" lang="zh-CN" altLang="en-US" dirty="0"/>
              <a:t> </a:t>
            </a:r>
            <a:r>
              <a:rPr kumimoji="1" lang="en-US" altLang="zh-CN" dirty="0"/>
              <a:t>all</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experiments,</a:t>
            </a:r>
            <a:r>
              <a:rPr kumimoji="1" lang="zh-CN" altLang="en-US" dirty="0"/>
              <a:t> </a:t>
            </a:r>
            <a:r>
              <a:rPr kumimoji="1" lang="en-US" altLang="zh-CN" dirty="0"/>
              <a:t>we</a:t>
            </a:r>
            <a:r>
              <a:rPr kumimoji="1" lang="zh-CN" altLang="en-US" dirty="0"/>
              <a:t> </a:t>
            </a:r>
            <a:r>
              <a:rPr kumimoji="1" lang="en-US" altLang="zh-CN" dirty="0"/>
              <a:t>use</a:t>
            </a:r>
            <a:r>
              <a:rPr kumimoji="1" lang="zh-CN" altLang="en-US" dirty="0"/>
              <a:t> </a:t>
            </a:r>
            <a:r>
              <a:rPr kumimoji="1" lang="en-US" altLang="zh-CN" dirty="0"/>
              <a:t>a</a:t>
            </a:r>
            <a:r>
              <a:rPr kumimoji="1" lang="zh-CN" altLang="en-US" dirty="0"/>
              <a:t> </a:t>
            </a:r>
            <a:r>
              <a:rPr kumimoji="1" lang="en-US" altLang="zh-CN" dirty="0"/>
              <a:t>compute</a:t>
            </a:r>
            <a:r>
              <a:rPr kumimoji="1" lang="zh-CN" altLang="en-US" dirty="0"/>
              <a:t> </a:t>
            </a:r>
            <a:r>
              <a:rPr kumimoji="1" lang="en-US" altLang="zh-CN" dirty="0"/>
              <a:t>node</a:t>
            </a:r>
            <a:r>
              <a:rPr kumimoji="1" lang="zh-CN" altLang="en-US" dirty="0"/>
              <a:t> </a:t>
            </a:r>
            <a:r>
              <a:rPr kumimoji="1" lang="en-US" altLang="zh-CN" dirty="0"/>
              <a:t>which</a:t>
            </a:r>
            <a:r>
              <a:rPr kumimoji="1" lang="zh-CN" altLang="en-US" dirty="0"/>
              <a:t> </a:t>
            </a:r>
            <a:r>
              <a:rPr kumimoji="1" lang="en-US" altLang="zh-CN" dirty="0"/>
              <a:t>has</a:t>
            </a:r>
            <a:r>
              <a:rPr kumimoji="1" lang="zh-CN" altLang="en-US" dirty="0"/>
              <a:t> </a:t>
            </a:r>
            <a:r>
              <a:rPr kumimoji="1" lang="en-US" altLang="zh-CN" dirty="0"/>
              <a:t>the</a:t>
            </a:r>
            <a:r>
              <a:rPr kumimoji="1" lang="zh-CN" altLang="en-US" dirty="0"/>
              <a:t> </a:t>
            </a:r>
            <a:r>
              <a:rPr kumimoji="1" lang="en-US" altLang="zh-CN" dirty="0"/>
              <a:t>newest</a:t>
            </a:r>
            <a:r>
              <a:rPr kumimoji="1" lang="zh-CN" altLang="en-US" dirty="0"/>
              <a:t> </a:t>
            </a:r>
            <a:r>
              <a:rPr kumimoji="1" lang="en-US" altLang="zh-CN" dirty="0"/>
              <a:t>version</a:t>
            </a:r>
            <a:r>
              <a:rPr kumimoji="1" lang="zh-CN" altLang="en-US" dirty="0"/>
              <a:t> </a:t>
            </a:r>
            <a:r>
              <a:rPr kumimoji="1" lang="en-US" altLang="zh-CN" dirty="0"/>
              <a:t>of</a:t>
            </a:r>
            <a:r>
              <a:rPr kumimoji="1" lang="zh-CN" altLang="en-US" dirty="0"/>
              <a:t> </a:t>
            </a:r>
            <a:r>
              <a:rPr kumimoji="1" lang="en-US" altLang="zh-CN" dirty="0" err="1"/>
              <a:t>xDPU</a:t>
            </a:r>
            <a:r>
              <a:rPr kumimoji="1" lang="en-US" altLang="zh-CN" dirty="0"/>
              <a:t>.</a:t>
            </a:r>
            <a:r>
              <a:rPr kumimoji="1" lang="zh-CN" altLang="en-US" dirty="0"/>
              <a:t> </a:t>
            </a:r>
            <a:r>
              <a:rPr kumimoji="1" lang="en-US" altLang="zh-CN" dirty="0"/>
              <a:t>We</a:t>
            </a:r>
            <a:r>
              <a:rPr kumimoji="1" lang="zh-CN" altLang="en-US" dirty="0"/>
              <a:t> </a:t>
            </a:r>
            <a:r>
              <a:rPr kumimoji="1" lang="en-US" altLang="zh-CN" dirty="0"/>
              <a:t>compare</a:t>
            </a:r>
            <a:r>
              <a:rPr kumimoji="1" lang="zh-CN" altLang="en-US" dirty="0"/>
              <a:t> </a:t>
            </a:r>
            <a:r>
              <a:rPr kumimoji="1" lang="en-US" altLang="zh-CN" dirty="0"/>
              <a:t>with</a:t>
            </a:r>
            <a:r>
              <a:rPr kumimoji="1" lang="zh-CN" altLang="en-US" dirty="0"/>
              <a:t> </a:t>
            </a:r>
            <a:r>
              <a:rPr kumimoji="1" lang="en-US" altLang="zh-CN" dirty="0"/>
              <a:t>both</a:t>
            </a:r>
            <a:r>
              <a:rPr kumimoji="1" lang="zh-CN" altLang="en-US" dirty="0"/>
              <a:t> </a:t>
            </a:r>
            <a:r>
              <a:rPr kumimoji="1" lang="en-US" altLang="zh-CN" dirty="0" err="1"/>
              <a:t>BaseCBS</a:t>
            </a:r>
            <a:r>
              <a:rPr kumimoji="1" lang="zh-CN" altLang="en-US" dirty="0"/>
              <a:t> </a:t>
            </a:r>
            <a:r>
              <a:rPr kumimoji="1" lang="en-US" altLang="zh-CN" dirty="0"/>
              <a:t>and</a:t>
            </a:r>
            <a:r>
              <a:rPr kumimoji="1" lang="zh-CN" altLang="en-US" dirty="0"/>
              <a:t> </a:t>
            </a:r>
            <a:r>
              <a:rPr kumimoji="1" lang="en-US" altLang="zh-CN" dirty="0" err="1"/>
              <a:t>WildCBS</a:t>
            </a:r>
            <a:r>
              <a:rPr kumimoji="1" lang="en-US" altLang="zh-CN" dirty="0"/>
              <a:t>,</a:t>
            </a:r>
            <a:r>
              <a:rPr kumimoji="1" lang="zh-CN" altLang="en-US" dirty="0"/>
              <a:t> </a:t>
            </a:r>
            <a:r>
              <a:rPr kumimoji="1" lang="en-US" altLang="zh-CN" dirty="0"/>
              <a:t>on</a:t>
            </a:r>
            <a:r>
              <a:rPr kumimoji="1" lang="zh-CN" altLang="en-US" dirty="0"/>
              <a:t> </a:t>
            </a:r>
            <a:r>
              <a:rPr kumimoji="1" lang="en-US" altLang="zh-CN" dirty="0"/>
              <a:t>different</a:t>
            </a:r>
            <a:r>
              <a:rPr kumimoji="1" lang="zh-CN" altLang="en-US" dirty="0"/>
              <a:t> </a:t>
            </a:r>
            <a:r>
              <a:rPr kumimoji="1" lang="en-US" altLang="zh-CN" dirty="0"/>
              <a:t>types</a:t>
            </a:r>
            <a:r>
              <a:rPr kumimoji="1" lang="zh-CN" altLang="en-US" dirty="0"/>
              <a:t> </a:t>
            </a:r>
            <a:r>
              <a:rPr kumimoji="1" lang="en-US" altLang="zh-CN" dirty="0"/>
              <a:t>of</a:t>
            </a:r>
            <a:r>
              <a:rPr kumimoji="1" lang="zh-CN" altLang="en-US" dirty="0"/>
              <a:t> </a:t>
            </a:r>
            <a:r>
              <a:rPr kumimoji="1" lang="en-US" altLang="zh-CN" dirty="0"/>
              <a:t>I/O</a:t>
            </a:r>
            <a:r>
              <a:rPr kumimoji="1" lang="zh-CN" altLang="en-US" dirty="0"/>
              <a:t> </a:t>
            </a:r>
            <a:r>
              <a:rPr kumimoji="1" lang="en-US" altLang="zh-CN" dirty="0"/>
              <a:t>patterns.</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19</a:t>
            </a:fld>
            <a:endParaRPr kumimoji="1" lang="zh-CN" altLang="en-US"/>
          </a:p>
        </p:txBody>
      </p:sp>
    </p:spTree>
    <p:extLst>
      <p:ext uri="{BB962C8B-B14F-4D97-AF65-F5344CB8AC3E}">
        <p14:creationId xmlns:p14="http://schemas.microsoft.com/office/powerpoint/2010/main" val="292361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Cloud block storage is a key building block for cloud computing. At public clouds like Alibaba and Azure, cloud block storage is disaggregated into three layers. (Click) At the compute layer, a storage agent abstracts the backend storage as virtual disks for user VMs. (Click) The</a:t>
            </a:r>
            <a:r>
              <a:rPr kumimoji="1" lang="zh-CN" altLang="en-US" dirty="0"/>
              <a:t> </a:t>
            </a:r>
            <a:r>
              <a:rPr kumimoji="1" lang="en-US" altLang="zh-CN" dirty="0"/>
              <a:t>persistence cluster provides a generalized distributed storage for different services including block storage, object storage and file storage. (Click) And block storage specific logic, such as segment management, is built into the partitioning layer. This three layer architecture allows fast failover and flexible resource provisioning compared to local disks.</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a:t>
            </a:fld>
            <a:endParaRPr kumimoji="1" lang="zh-CN" altLang="en-US"/>
          </a:p>
        </p:txBody>
      </p:sp>
    </p:spTree>
    <p:extLst>
      <p:ext uri="{BB962C8B-B14F-4D97-AF65-F5344CB8AC3E}">
        <p14:creationId xmlns:p14="http://schemas.microsoft.com/office/powerpoint/2010/main" val="33840894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err="1"/>
              <a:t>BurstCBS</a:t>
            </a:r>
            <a:r>
              <a:rPr kumimoji="1" lang="zh-CN" altLang="en-US" dirty="0"/>
              <a:t> </a:t>
            </a:r>
            <a:r>
              <a:rPr kumimoji="1" lang="en-US" altLang="zh-CN" dirty="0"/>
              <a:t>is</a:t>
            </a:r>
            <a:r>
              <a:rPr kumimoji="1" lang="zh-CN" altLang="en-US" dirty="0"/>
              <a:t> </a:t>
            </a:r>
            <a:r>
              <a:rPr kumimoji="1" lang="en-US" altLang="zh-CN" dirty="0"/>
              <a:t>able</a:t>
            </a:r>
            <a:r>
              <a:rPr kumimoji="1" lang="zh-CN" altLang="en-US" dirty="0"/>
              <a:t> </a:t>
            </a:r>
            <a:r>
              <a:rPr kumimoji="1" lang="en-US" altLang="zh-CN" dirty="0"/>
              <a:t>to</a:t>
            </a:r>
            <a:r>
              <a:rPr kumimoji="1" lang="zh-CN" altLang="en-US" dirty="0"/>
              <a:t> </a:t>
            </a:r>
            <a:r>
              <a:rPr kumimoji="1" lang="en-US" altLang="zh-CN" dirty="0"/>
              <a:t>distribute</a:t>
            </a:r>
            <a:r>
              <a:rPr kumimoji="1" lang="zh-CN" altLang="en-US" dirty="0"/>
              <a:t> </a:t>
            </a:r>
            <a:r>
              <a:rPr kumimoji="1" lang="en-US" altLang="zh-CN" dirty="0"/>
              <a:t>I/</a:t>
            </a:r>
            <a:r>
              <a:rPr kumimoji="1" lang="en-US" altLang="zh-CN" dirty="0" err="1"/>
              <a:t>Os</a:t>
            </a:r>
            <a:r>
              <a:rPr kumimoji="1" lang="zh-CN" altLang="en-US" dirty="0"/>
              <a:t> </a:t>
            </a:r>
            <a:r>
              <a:rPr kumimoji="1" lang="en-US" altLang="zh-CN" dirty="0"/>
              <a:t>from</a:t>
            </a:r>
            <a:r>
              <a:rPr kumimoji="1" lang="zh-CN" altLang="en-US" dirty="0"/>
              <a:t> </a:t>
            </a:r>
            <a:r>
              <a:rPr kumimoji="1" lang="en-US" altLang="zh-CN" dirty="0"/>
              <a:t>multiple</a:t>
            </a:r>
            <a:r>
              <a:rPr kumimoji="1" lang="zh-CN" altLang="en-US" dirty="0"/>
              <a:t> </a:t>
            </a:r>
            <a:r>
              <a:rPr kumimoji="1" lang="en-US" altLang="zh-CN" dirty="0"/>
              <a:t>control</a:t>
            </a:r>
            <a:r>
              <a:rPr kumimoji="1" lang="zh-CN" altLang="en-US" dirty="0"/>
              <a:t> </a:t>
            </a:r>
            <a:r>
              <a:rPr kumimoji="1" lang="en-US" altLang="zh-CN" dirty="0"/>
              <a:t>threads</a:t>
            </a:r>
            <a:r>
              <a:rPr kumimoji="1" lang="zh-CN" altLang="en-US" dirty="0"/>
              <a:t> </a:t>
            </a:r>
            <a:r>
              <a:rPr kumimoji="1" lang="en-US" altLang="zh-CN" dirty="0"/>
              <a:t>(Click)</a:t>
            </a:r>
            <a:r>
              <a:rPr kumimoji="1" lang="zh-CN" altLang="en-US" dirty="0"/>
              <a:t> </a:t>
            </a:r>
            <a:r>
              <a:rPr kumimoji="1" lang="en-US" altLang="zh-CN" dirty="0"/>
              <a:t>with</a:t>
            </a:r>
            <a:r>
              <a:rPr kumimoji="1" lang="zh-CN" altLang="en-US" dirty="0"/>
              <a:t> </a:t>
            </a:r>
            <a:r>
              <a:rPr kumimoji="1" lang="en-US" altLang="zh-CN" dirty="0"/>
              <a:t>near</a:t>
            </a:r>
            <a:r>
              <a:rPr kumimoji="1" lang="zh-CN" altLang="en-US" dirty="0"/>
              <a:t> </a:t>
            </a:r>
            <a:r>
              <a:rPr kumimoji="1" lang="en-US" altLang="zh-CN" dirty="0"/>
              <a:t>linear</a:t>
            </a:r>
            <a:r>
              <a:rPr kumimoji="1" lang="zh-CN" altLang="en-US" dirty="0"/>
              <a:t> </a:t>
            </a:r>
            <a:r>
              <a:rPr kumimoji="1" lang="en-US" altLang="zh-CN" dirty="0"/>
              <a:t>scaling.</a:t>
            </a:r>
          </a:p>
          <a:p>
            <a:r>
              <a:rPr kumimoji="1" lang="en-US" altLang="zh-CN" dirty="0"/>
              <a:t>And</a:t>
            </a:r>
            <a:r>
              <a:rPr kumimoji="1" lang="zh-CN" altLang="en-US" dirty="0"/>
              <a:t> </a:t>
            </a:r>
            <a:r>
              <a:rPr kumimoji="1" lang="en-US" altLang="zh-CN" dirty="0"/>
              <a:t>our</a:t>
            </a:r>
            <a:r>
              <a:rPr kumimoji="1" lang="zh-CN" altLang="en-US" dirty="0"/>
              <a:t> </a:t>
            </a:r>
            <a:r>
              <a:rPr kumimoji="1" lang="en-US" altLang="zh-CN" dirty="0"/>
              <a:t>load</a:t>
            </a:r>
            <a:r>
              <a:rPr kumimoji="1" lang="zh-CN" altLang="en-US" dirty="0"/>
              <a:t> </a:t>
            </a:r>
            <a:r>
              <a:rPr kumimoji="1" lang="en-US" altLang="zh-CN" dirty="0"/>
              <a:t>balancer</a:t>
            </a:r>
            <a:r>
              <a:rPr kumimoji="1" lang="zh-CN" altLang="en-US" dirty="0"/>
              <a:t> </a:t>
            </a:r>
            <a:r>
              <a:rPr kumimoji="1" lang="en-US" altLang="zh-CN" dirty="0"/>
              <a:t>is</a:t>
            </a:r>
            <a:r>
              <a:rPr kumimoji="1" lang="zh-CN" altLang="en-US" dirty="0"/>
              <a:t> </a:t>
            </a:r>
            <a:r>
              <a:rPr kumimoji="1" lang="en-US" altLang="zh-CN" dirty="0"/>
              <a:t>nearly</a:t>
            </a:r>
            <a:r>
              <a:rPr kumimoji="1" lang="zh-CN" altLang="en-US" dirty="0"/>
              <a:t> </a:t>
            </a:r>
            <a:r>
              <a:rPr kumimoji="1" lang="en-US" altLang="zh-CN" dirty="0"/>
              <a:t>equivalent</a:t>
            </a:r>
            <a:r>
              <a:rPr kumimoji="1" lang="zh-CN" altLang="en-US" dirty="0"/>
              <a:t> </a:t>
            </a:r>
            <a:r>
              <a:rPr kumimoji="1" lang="en-US" altLang="zh-CN" dirty="0"/>
              <a:t>(Click)</a:t>
            </a:r>
            <a:r>
              <a:rPr kumimoji="1" lang="zh-CN" altLang="en-US" dirty="0"/>
              <a:t> </a:t>
            </a:r>
            <a:r>
              <a:rPr kumimoji="1" lang="en-US" altLang="zh-CN" dirty="0"/>
              <a:t>to</a:t>
            </a:r>
            <a:r>
              <a:rPr kumimoji="1" lang="zh-CN" altLang="en-US" dirty="0"/>
              <a:t> </a:t>
            </a:r>
            <a:r>
              <a:rPr kumimoji="1" lang="en-US" altLang="zh-CN" dirty="0"/>
              <a:t>dispatching</a:t>
            </a:r>
            <a:r>
              <a:rPr kumimoji="1" lang="zh-CN" altLang="en-US" dirty="0"/>
              <a:t> </a:t>
            </a:r>
            <a:r>
              <a:rPr kumimoji="1" lang="en-US" altLang="zh-CN" dirty="0"/>
              <a:t>the</a:t>
            </a:r>
            <a:r>
              <a:rPr kumimoji="1" lang="zh-CN" altLang="en-US" dirty="0"/>
              <a:t> </a:t>
            </a:r>
            <a:r>
              <a:rPr kumimoji="1" lang="en-US" altLang="zh-CN" dirty="0"/>
              <a:t>same</a:t>
            </a:r>
            <a:r>
              <a:rPr kumimoji="1" lang="zh-CN" altLang="en-US" dirty="0"/>
              <a:t> </a:t>
            </a:r>
            <a:r>
              <a:rPr kumimoji="1" lang="en-US" altLang="zh-CN" dirty="0"/>
              <a:t>amount</a:t>
            </a:r>
            <a:r>
              <a:rPr kumimoji="1" lang="zh-CN" altLang="en-US" dirty="0"/>
              <a:t> </a:t>
            </a:r>
            <a:r>
              <a:rPr kumimoji="1" lang="en-US" altLang="zh-CN" dirty="0"/>
              <a:t>of</a:t>
            </a:r>
            <a:r>
              <a:rPr kumimoji="1" lang="zh-CN" altLang="en-US" dirty="0"/>
              <a:t> </a:t>
            </a:r>
            <a:r>
              <a:rPr kumimoji="1" lang="en-US" altLang="zh-CN" dirty="0"/>
              <a:t>I/</a:t>
            </a:r>
            <a:r>
              <a:rPr kumimoji="1" lang="en-US" altLang="zh-CN" dirty="0" err="1"/>
              <a:t>Os</a:t>
            </a:r>
            <a:r>
              <a:rPr kumimoji="1" lang="zh-CN" altLang="en-US" dirty="0"/>
              <a:t> </a:t>
            </a:r>
            <a:r>
              <a:rPr kumimoji="1" lang="en-US" altLang="zh-CN" dirty="0"/>
              <a:t>from</a:t>
            </a:r>
            <a:r>
              <a:rPr kumimoji="1" lang="zh-CN" altLang="en-US" dirty="0"/>
              <a:t> </a:t>
            </a:r>
            <a:r>
              <a:rPr kumimoji="1" lang="en-US" altLang="zh-CN" dirty="0"/>
              <a:t>each</a:t>
            </a:r>
            <a:r>
              <a:rPr kumimoji="1" lang="zh-CN" altLang="en-US" dirty="0"/>
              <a:t> </a:t>
            </a:r>
            <a:r>
              <a:rPr kumimoji="1" lang="en-US" altLang="zh-CN" dirty="0"/>
              <a:t>vCPU.</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20</a:t>
            </a:fld>
            <a:endParaRPr kumimoji="1" lang="zh-CN" altLang="en-US"/>
          </a:p>
        </p:txBody>
      </p:sp>
    </p:spTree>
    <p:extLst>
      <p:ext uri="{BB962C8B-B14F-4D97-AF65-F5344CB8AC3E}">
        <p14:creationId xmlns:p14="http://schemas.microsoft.com/office/powerpoint/2010/main" val="3606474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With</a:t>
            </a:r>
            <a:r>
              <a:rPr kumimoji="1" lang="zh-CN" altLang="en-US" dirty="0"/>
              <a:t> </a:t>
            </a:r>
            <a:r>
              <a:rPr kumimoji="1" lang="en-US" altLang="zh-CN" dirty="0" err="1"/>
              <a:t>BurstCBS</a:t>
            </a:r>
            <a:r>
              <a:rPr kumimoji="1" lang="en-US" altLang="zh-CN" dirty="0"/>
              <a:t>,</a:t>
            </a:r>
            <a:r>
              <a:rPr kumimoji="1" lang="zh-CN" altLang="en-US" dirty="0"/>
              <a:t> </a:t>
            </a:r>
            <a:r>
              <a:rPr kumimoji="1" lang="en-US" altLang="zh-CN" dirty="0"/>
              <a:t>tenant</a:t>
            </a:r>
            <a:r>
              <a:rPr kumimoji="1" lang="zh-CN" altLang="en-US" dirty="0"/>
              <a:t> </a:t>
            </a:r>
            <a:r>
              <a:rPr kumimoji="1" lang="en-US" altLang="zh-CN" dirty="0"/>
              <a:t>interference</a:t>
            </a:r>
            <a:r>
              <a:rPr kumimoji="1" lang="zh-CN" altLang="en-US" dirty="0"/>
              <a:t> </a:t>
            </a:r>
            <a:r>
              <a:rPr kumimoji="1" lang="en-US" altLang="zh-CN" dirty="0"/>
              <a:t>is</a:t>
            </a:r>
            <a:r>
              <a:rPr kumimoji="1" lang="zh-CN" altLang="en-US" dirty="0"/>
              <a:t> </a:t>
            </a:r>
            <a:r>
              <a:rPr kumimoji="1" lang="en-US" altLang="zh-CN" dirty="0"/>
              <a:t>also</a:t>
            </a:r>
            <a:r>
              <a:rPr kumimoji="1" lang="zh-CN" altLang="en-US" dirty="0"/>
              <a:t> </a:t>
            </a:r>
            <a:r>
              <a:rPr kumimoji="1" lang="en-US" altLang="zh-CN" dirty="0"/>
              <a:t>significantly</a:t>
            </a:r>
            <a:r>
              <a:rPr kumimoji="1" lang="zh-CN" altLang="en-US" dirty="0"/>
              <a:t> </a:t>
            </a:r>
            <a:r>
              <a:rPr kumimoji="1" lang="en-US" altLang="zh-CN" dirty="0"/>
              <a:t>reduced.</a:t>
            </a:r>
            <a:r>
              <a:rPr kumimoji="1" lang="zh-CN" altLang="en-US" dirty="0"/>
              <a:t> </a:t>
            </a:r>
            <a:r>
              <a:rPr kumimoji="1" lang="en-US" altLang="zh-CN" dirty="0"/>
              <a:t>When</a:t>
            </a:r>
            <a:r>
              <a:rPr kumimoji="1" lang="zh-CN" altLang="en-US" dirty="0"/>
              <a:t> </a:t>
            </a:r>
            <a:r>
              <a:rPr kumimoji="1" lang="en-US" altLang="zh-CN" dirty="0"/>
              <a:t>there</a:t>
            </a:r>
            <a:r>
              <a:rPr kumimoji="1" lang="zh-CN" altLang="en-US" dirty="0"/>
              <a:t> </a:t>
            </a:r>
            <a:r>
              <a:rPr kumimoji="1" lang="en-US" altLang="zh-CN" dirty="0"/>
              <a:t>is</a:t>
            </a:r>
            <a:r>
              <a:rPr kumimoji="1" lang="zh-CN" altLang="en-US" dirty="0"/>
              <a:t> </a:t>
            </a:r>
            <a:r>
              <a:rPr kumimoji="1" lang="en-US" altLang="zh-CN" dirty="0"/>
              <a:t>a</a:t>
            </a:r>
            <a:r>
              <a:rPr kumimoji="1" lang="zh-CN" altLang="en-US" dirty="0"/>
              <a:t> </a:t>
            </a:r>
            <a:r>
              <a:rPr kumimoji="1" lang="en-US" altLang="zh-CN" dirty="0"/>
              <a:t>burst</a:t>
            </a:r>
            <a:r>
              <a:rPr kumimoji="1" lang="zh-CN" altLang="en-US" dirty="0"/>
              <a:t> </a:t>
            </a:r>
            <a:r>
              <a:rPr kumimoji="1" lang="en-US" altLang="zh-CN" dirty="0"/>
              <a:t>tenant</a:t>
            </a:r>
            <a:r>
              <a:rPr kumimoji="1" lang="zh-CN" altLang="en-US" dirty="0"/>
              <a:t> </a:t>
            </a:r>
            <a:r>
              <a:rPr kumimoji="1" lang="en-US" altLang="zh-CN" dirty="0"/>
              <a:t>in</a:t>
            </a:r>
            <a:r>
              <a:rPr kumimoji="1" lang="zh-CN" altLang="en-US" dirty="0"/>
              <a:t> </a:t>
            </a:r>
            <a:r>
              <a:rPr kumimoji="1" lang="en-US" altLang="zh-CN" dirty="0"/>
              <a:t>the</a:t>
            </a:r>
            <a:r>
              <a:rPr kumimoji="1" lang="zh-CN" altLang="en-US" dirty="0"/>
              <a:t> </a:t>
            </a:r>
            <a:r>
              <a:rPr kumimoji="1" lang="en-US" altLang="zh-CN" dirty="0"/>
              <a:t>background,</a:t>
            </a:r>
            <a:r>
              <a:rPr kumimoji="1" lang="zh-CN" altLang="en-US" dirty="0"/>
              <a:t> </a:t>
            </a:r>
            <a:r>
              <a:rPr kumimoji="1" lang="en-US" altLang="zh-CN" dirty="0" err="1"/>
              <a:t>BurstCBS</a:t>
            </a:r>
            <a:r>
              <a:rPr kumimoji="1" lang="zh-CN" altLang="en-US" dirty="0"/>
              <a:t> </a:t>
            </a:r>
            <a:r>
              <a:rPr kumimoji="1" lang="en-US" altLang="zh-CN" dirty="0"/>
              <a:t>is</a:t>
            </a:r>
            <a:r>
              <a:rPr kumimoji="1" lang="zh-CN" altLang="en-US" dirty="0"/>
              <a:t> </a:t>
            </a:r>
            <a:r>
              <a:rPr kumimoji="1" lang="en-US" altLang="zh-CN" dirty="0"/>
              <a:t>able</a:t>
            </a:r>
            <a:r>
              <a:rPr kumimoji="1" lang="zh-CN" altLang="en-US" dirty="0"/>
              <a:t> </a:t>
            </a:r>
            <a:r>
              <a:rPr kumimoji="1" lang="en-US" altLang="zh-CN" dirty="0"/>
              <a:t>to</a:t>
            </a:r>
            <a:r>
              <a:rPr kumimoji="1" lang="zh-CN" altLang="en-US" dirty="0"/>
              <a:t> </a:t>
            </a:r>
            <a:r>
              <a:rPr kumimoji="1" lang="en-US" altLang="zh-CN" dirty="0"/>
              <a:t>reduce</a:t>
            </a:r>
            <a:r>
              <a:rPr kumimoji="1" lang="zh-CN" altLang="en-US" dirty="0"/>
              <a:t> </a:t>
            </a:r>
            <a:r>
              <a:rPr kumimoji="1" lang="en-US" altLang="zh-CN" dirty="0"/>
              <a:t>average</a:t>
            </a:r>
            <a:r>
              <a:rPr kumimoji="1" lang="zh-CN" altLang="en-US" dirty="0"/>
              <a:t> </a:t>
            </a:r>
            <a:r>
              <a:rPr kumimoji="1" lang="en-US" altLang="zh-CN" dirty="0"/>
              <a:t>latency</a:t>
            </a:r>
            <a:r>
              <a:rPr kumimoji="1" lang="zh-CN" altLang="en-US" dirty="0"/>
              <a:t> </a:t>
            </a:r>
            <a:r>
              <a:rPr kumimoji="1" lang="en-US" altLang="zh-CN" dirty="0"/>
              <a:t>by</a:t>
            </a:r>
            <a:r>
              <a:rPr kumimoji="1" lang="zh-CN" altLang="en-US" dirty="0"/>
              <a:t> </a:t>
            </a:r>
            <a:r>
              <a:rPr kumimoji="1" lang="en-US" altLang="zh-CN" dirty="0"/>
              <a:t>(Click)</a:t>
            </a:r>
            <a:r>
              <a:rPr kumimoji="1" lang="zh-CN" altLang="en-US" dirty="0"/>
              <a:t> </a:t>
            </a:r>
            <a:r>
              <a:rPr kumimoji="1" lang="en-US" altLang="zh-CN" dirty="0"/>
              <a:t>up</a:t>
            </a:r>
            <a:r>
              <a:rPr kumimoji="1" lang="zh-CN" altLang="en-US" dirty="0"/>
              <a:t> </a:t>
            </a:r>
            <a:r>
              <a:rPr kumimoji="1" lang="en-US" altLang="zh-CN" dirty="0"/>
              <a:t>to</a:t>
            </a:r>
            <a:r>
              <a:rPr kumimoji="1" lang="zh-CN" altLang="en-US" dirty="0"/>
              <a:t> </a:t>
            </a:r>
            <a:r>
              <a:rPr kumimoji="1" lang="en-US" altLang="zh-CN" dirty="0"/>
              <a:t>85%</a:t>
            </a:r>
            <a:r>
              <a:rPr kumimoji="1" lang="zh-CN" altLang="en-US" dirty="0"/>
              <a:t> </a:t>
            </a:r>
            <a:r>
              <a:rPr kumimoji="1" lang="en-US" altLang="zh-CN" dirty="0"/>
              <a:t>and</a:t>
            </a:r>
            <a:r>
              <a:rPr kumimoji="1" lang="zh-CN" altLang="en-US" dirty="0"/>
              <a:t> </a:t>
            </a:r>
            <a:r>
              <a:rPr kumimoji="1" lang="en-US" altLang="zh-CN" dirty="0"/>
              <a:t>is</a:t>
            </a:r>
            <a:r>
              <a:rPr kumimoji="1" lang="zh-CN" altLang="en-US" dirty="0"/>
              <a:t> </a:t>
            </a:r>
            <a:r>
              <a:rPr kumimoji="1" lang="en-US" altLang="zh-CN" dirty="0"/>
              <a:t>very</a:t>
            </a:r>
            <a:r>
              <a:rPr kumimoji="1" lang="zh-CN" altLang="en-US" dirty="0"/>
              <a:t> </a:t>
            </a:r>
            <a:r>
              <a:rPr kumimoji="1" lang="en-US" altLang="zh-CN" dirty="0"/>
              <a:t>close</a:t>
            </a:r>
            <a:r>
              <a:rPr kumimoji="1" lang="zh-CN" altLang="en-US" dirty="0"/>
              <a:t> </a:t>
            </a:r>
            <a:r>
              <a:rPr kumimoji="1" lang="en-US" altLang="zh-CN" dirty="0"/>
              <a:t>to</a:t>
            </a:r>
            <a:r>
              <a:rPr kumimoji="1" lang="zh-CN" altLang="en-US" dirty="0"/>
              <a:t> </a:t>
            </a:r>
            <a:r>
              <a:rPr kumimoji="1" lang="en-US" altLang="zh-CN" dirty="0" err="1"/>
              <a:t>BaseCBS</a:t>
            </a:r>
            <a:r>
              <a:rPr kumimoji="1" lang="en-US" altLang="zh-CN" dirty="0"/>
              <a:t>.</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21</a:t>
            </a:fld>
            <a:endParaRPr kumimoji="1" lang="zh-CN" altLang="en-US"/>
          </a:p>
        </p:txBody>
      </p:sp>
    </p:spTree>
    <p:extLst>
      <p:ext uri="{BB962C8B-B14F-4D97-AF65-F5344CB8AC3E}">
        <p14:creationId xmlns:p14="http://schemas.microsoft.com/office/powerpoint/2010/main" val="10146178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And</a:t>
            </a:r>
            <a:r>
              <a:rPr kumimoji="1" lang="zh-CN" altLang="en-US" dirty="0"/>
              <a:t> </a:t>
            </a:r>
            <a:r>
              <a:rPr kumimoji="1" lang="en-US" altLang="zh-CN" dirty="0"/>
              <a:t>at</a:t>
            </a:r>
            <a:r>
              <a:rPr kumimoji="1" lang="zh-CN" altLang="en-US" dirty="0"/>
              <a:t> </a:t>
            </a:r>
            <a:r>
              <a:rPr kumimoji="1" lang="en-US" altLang="zh-CN" dirty="0"/>
              <a:t>what</a:t>
            </a:r>
            <a:r>
              <a:rPr kumimoji="1" lang="zh-CN" altLang="en-US" dirty="0"/>
              <a:t> </a:t>
            </a:r>
            <a:r>
              <a:rPr kumimoji="1" lang="en-US" altLang="zh-CN" dirty="0"/>
              <a:t>cost</a:t>
            </a:r>
            <a:r>
              <a:rPr kumimoji="1" lang="zh-CN" altLang="en-US" dirty="0"/>
              <a:t> </a:t>
            </a:r>
            <a:r>
              <a:rPr kumimoji="1" lang="en-US" altLang="zh-CN" dirty="0"/>
              <a:t>do</a:t>
            </a:r>
            <a:r>
              <a:rPr kumimoji="1" lang="zh-CN" altLang="en-US" dirty="0"/>
              <a:t> </a:t>
            </a:r>
            <a:r>
              <a:rPr kumimoji="1" lang="en-US" altLang="zh-CN" dirty="0"/>
              <a:t>we</a:t>
            </a:r>
            <a:r>
              <a:rPr kumimoji="1" lang="zh-CN" altLang="en-US" dirty="0"/>
              <a:t> </a:t>
            </a:r>
            <a:r>
              <a:rPr kumimoji="1" lang="en-US" altLang="zh-CN" dirty="0"/>
              <a:t>achieve</a:t>
            </a:r>
            <a:r>
              <a:rPr kumimoji="1" lang="zh-CN" altLang="en-US" dirty="0"/>
              <a:t> </a:t>
            </a:r>
            <a:r>
              <a:rPr kumimoji="1" lang="en-US" altLang="zh-CN" dirty="0"/>
              <a:t>the</a:t>
            </a:r>
            <a:r>
              <a:rPr kumimoji="1" lang="zh-CN" altLang="en-US" dirty="0"/>
              <a:t> </a:t>
            </a:r>
            <a:r>
              <a:rPr kumimoji="1" lang="en-US" altLang="zh-CN" dirty="0"/>
              <a:t>performance</a:t>
            </a:r>
            <a:r>
              <a:rPr kumimoji="1" lang="zh-CN" altLang="en-US" dirty="0"/>
              <a:t> </a:t>
            </a:r>
            <a:r>
              <a:rPr kumimoji="1" lang="en-US" altLang="zh-CN" dirty="0"/>
              <a:t>isolation?</a:t>
            </a:r>
            <a:r>
              <a:rPr kumimoji="1" lang="zh-CN" altLang="en-US" dirty="0"/>
              <a:t> </a:t>
            </a:r>
            <a:r>
              <a:rPr kumimoji="1" lang="en-US" altLang="zh-CN" dirty="0"/>
              <a:t>The</a:t>
            </a:r>
            <a:r>
              <a:rPr kumimoji="1" lang="zh-CN" altLang="en-US" dirty="0"/>
              <a:t> </a:t>
            </a:r>
            <a:r>
              <a:rPr kumimoji="1" lang="en-US" altLang="zh-CN" dirty="0"/>
              <a:t>maximum</a:t>
            </a:r>
            <a:r>
              <a:rPr kumimoji="1" lang="zh-CN" altLang="en-US" dirty="0"/>
              <a:t> </a:t>
            </a:r>
            <a:r>
              <a:rPr kumimoji="1" lang="en-US" altLang="zh-CN" dirty="0"/>
              <a:t>burst</a:t>
            </a:r>
            <a:r>
              <a:rPr kumimoji="1" lang="zh-CN" altLang="en-US" dirty="0"/>
              <a:t> </a:t>
            </a:r>
            <a:r>
              <a:rPr kumimoji="1" lang="en-US" altLang="zh-CN" dirty="0"/>
              <a:t>capability</a:t>
            </a:r>
            <a:r>
              <a:rPr kumimoji="1" lang="zh-CN" altLang="en-US" dirty="0"/>
              <a:t> </a:t>
            </a:r>
            <a:r>
              <a:rPr kumimoji="1" lang="en-US" altLang="zh-CN" dirty="0"/>
              <a:t>only</a:t>
            </a:r>
            <a:r>
              <a:rPr kumimoji="1" lang="zh-CN" altLang="en-US" dirty="0"/>
              <a:t> </a:t>
            </a:r>
            <a:r>
              <a:rPr kumimoji="1" lang="en-US" altLang="zh-CN" dirty="0"/>
              <a:t>drops</a:t>
            </a:r>
            <a:r>
              <a:rPr kumimoji="1" lang="zh-CN" altLang="en-US" dirty="0"/>
              <a:t> </a:t>
            </a:r>
            <a:r>
              <a:rPr kumimoji="1" lang="en-US" altLang="zh-CN" dirty="0"/>
              <a:t>by</a:t>
            </a:r>
            <a:r>
              <a:rPr kumimoji="1" lang="zh-CN" altLang="en-US" dirty="0"/>
              <a:t> </a:t>
            </a:r>
            <a:r>
              <a:rPr kumimoji="1" lang="en-US" altLang="zh-CN" dirty="0"/>
              <a:t>5-8%,</a:t>
            </a:r>
            <a:r>
              <a:rPr kumimoji="1" lang="zh-CN" altLang="en-US" dirty="0"/>
              <a:t> </a:t>
            </a:r>
            <a:r>
              <a:rPr kumimoji="1" lang="en-US" altLang="zh-CN" dirty="0"/>
              <a:t>which</a:t>
            </a:r>
            <a:r>
              <a:rPr kumimoji="1" lang="zh-CN" altLang="en-US" dirty="0"/>
              <a:t> </a:t>
            </a:r>
            <a:r>
              <a:rPr kumimoji="1" lang="en-US" altLang="zh-CN" dirty="0"/>
              <a:t>is</a:t>
            </a:r>
            <a:r>
              <a:rPr kumimoji="1" lang="zh-CN" altLang="en-US" dirty="0"/>
              <a:t> </a:t>
            </a:r>
            <a:r>
              <a:rPr kumimoji="1" lang="en-US" altLang="zh-CN" dirty="0"/>
              <a:t>primarily</a:t>
            </a:r>
            <a:r>
              <a:rPr kumimoji="1" lang="zh-CN" altLang="en-US" dirty="0"/>
              <a:t> </a:t>
            </a:r>
            <a:r>
              <a:rPr kumimoji="1" lang="en-US" altLang="zh-CN" dirty="0"/>
              <a:t>due</a:t>
            </a:r>
            <a:r>
              <a:rPr kumimoji="1" lang="zh-CN" altLang="en-US" dirty="0"/>
              <a:t> </a:t>
            </a:r>
            <a:r>
              <a:rPr kumimoji="1" lang="en-US" altLang="zh-CN" dirty="0"/>
              <a:t>to</a:t>
            </a:r>
            <a:r>
              <a:rPr kumimoji="1" lang="zh-CN" altLang="en-US" dirty="0"/>
              <a:t> </a:t>
            </a:r>
            <a:r>
              <a:rPr kumimoji="1" lang="en-US" altLang="zh-CN" dirty="0"/>
              <a:t>the</a:t>
            </a:r>
            <a:r>
              <a:rPr kumimoji="1" lang="zh-CN" altLang="en-US" dirty="0"/>
              <a:t> </a:t>
            </a:r>
            <a:r>
              <a:rPr kumimoji="1" lang="en-US" altLang="zh-CN" dirty="0"/>
              <a:t>shared</a:t>
            </a:r>
            <a:r>
              <a:rPr kumimoji="1" lang="zh-CN" altLang="en-US" dirty="0"/>
              <a:t> </a:t>
            </a:r>
            <a:r>
              <a:rPr kumimoji="1" lang="en-US" altLang="zh-CN" dirty="0"/>
              <a:t>resource</a:t>
            </a:r>
            <a:r>
              <a:rPr kumimoji="1" lang="zh-CN" altLang="en-US" dirty="0"/>
              <a:t> </a:t>
            </a:r>
            <a:r>
              <a:rPr kumimoji="1" lang="en-US" altLang="zh-CN" dirty="0"/>
              <a:t>pool</a:t>
            </a:r>
            <a:r>
              <a:rPr kumimoji="1" lang="zh-CN" altLang="en-US" dirty="0"/>
              <a:t> </a:t>
            </a:r>
            <a:r>
              <a:rPr kumimoji="1" lang="en-US" altLang="zh-CN" dirty="0"/>
              <a:t>we</a:t>
            </a:r>
            <a:r>
              <a:rPr kumimoji="1" lang="zh-CN" altLang="en-US" dirty="0"/>
              <a:t> </a:t>
            </a:r>
            <a:r>
              <a:rPr kumimoji="1" lang="en-US" altLang="zh-CN" dirty="0"/>
              <a:t>reserve.</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22</a:t>
            </a:fld>
            <a:endParaRPr kumimoji="1" lang="zh-CN" altLang="en-US"/>
          </a:p>
        </p:txBody>
      </p:sp>
    </p:spTree>
    <p:extLst>
      <p:ext uri="{BB962C8B-B14F-4D97-AF65-F5344CB8AC3E}">
        <p14:creationId xmlns:p14="http://schemas.microsoft.com/office/powerpoint/2010/main" val="15333795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also</a:t>
            </a:r>
            <a:r>
              <a:rPr kumimoji="1" lang="zh-CN" altLang="en-US" dirty="0"/>
              <a:t> </a:t>
            </a:r>
            <a:r>
              <a:rPr kumimoji="1" lang="en-US" altLang="zh-CN" dirty="0"/>
              <a:t>verify</a:t>
            </a:r>
            <a:r>
              <a:rPr kumimoji="1" lang="zh-CN" altLang="en-US" dirty="0"/>
              <a:t> </a:t>
            </a:r>
            <a:r>
              <a:rPr kumimoji="1" lang="en-US" altLang="zh-CN" dirty="0"/>
              <a:t>that</a:t>
            </a:r>
            <a:r>
              <a:rPr kumimoji="1" lang="zh-CN" altLang="en-US" dirty="0"/>
              <a:t> </a:t>
            </a:r>
            <a:r>
              <a:rPr kumimoji="1" lang="en-US" altLang="zh-CN" dirty="0"/>
              <a:t>application</a:t>
            </a:r>
            <a:r>
              <a:rPr kumimoji="1" lang="zh-CN" altLang="en-US" dirty="0"/>
              <a:t> </a:t>
            </a:r>
            <a:r>
              <a:rPr kumimoji="1" lang="en-US" altLang="zh-CN" dirty="0"/>
              <a:t>actually</a:t>
            </a:r>
            <a:r>
              <a:rPr kumimoji="1" lang="zh-CN" altLang="en-US" dirty="0"/>
              <a:t> </a:t>
            </a:r>
            <a:r>
              <a:rPr kumimoji="1" lang="en-US" altLang="zh-CN" dirty="0"/>
              <a:t>benefits</a:t>
            </a:r>
            <a:r>
              <a:rPr kumimoji="1" lang="zh-CN" altLang="en-US" dirty="0"/>
              <a:t> </a:t>
            </a:r>
            <a:r>
              <a:rPr kumimoji="1" lang="en-US" altLang="zh-CN" dirty="0"/>
              <a:t>from</a:t>
            </a:r>
            <a:r>
              <a:rPr kumimoji="1" lang="zh-CN" altLang="en-US" dirty="0"/>
              <a:t> </a:t>
            </a:r>
            <a:r>
              <a:rPr kumimoji="1" lang="en-US" altLang="zh-CN" dirty="0" err="1"/>
              <a:t>BurstCBS</a:t>
            </a:r>
            <a:r>
              <a:rPr kumimoji="1" lang="en-US" altLang="zh-CN" dirty="0"/>
              <a:t>.</a:t>
            </a:r>
            <a:r>
              <a:rPr kumimoji="1" lang="zh-CN" altLang="en-US" dirty="0"/>
              <a:t> </a:t>
            </a:r>
            <a:r>
              <a:rPr kumimoji="1" lang="en-US" altLang="zh-CN" dirty="0"/>
              <a:t>We</a:t>
            </a:r>
            <a:r>
              <a:rPr kumimoji="1" lang="zh-CN" altLang="en-US" dirty="0"/>
              <a:t> </a:t>
            </a:r>
            <a:r>
              <a:rPr kumimoji="1" lang="en-US" altLang="zh-CN" dirty="0"/>
              <a:t>evaluated</a:t>
            </a:r>
            <a:r>
              <a:rPr kumimoji="1" lang="zh-CN" altLang="en-US" dirty="0"/>
              <a:t> </a:t>
            </a:r>
            <a:r>
              <a:rPr kumimoji="1" lang="en-US" altLang="zh-CN" dirty="0"/>
              <a:t>both</a:t>
            </a:r>
            <a:r>
              <a:rPr kumimoji="1" lang="zh-CN" altLang="en-US" dirty="0"/>
              <a:t> </a:t>
            </a:r>
            <a:r>
              <a:rPr kumimoji="1" lang="en-US" altLang="zh-CN" dirty="0"/>
              <a:t>open-source</a:t>
            </a:r>
            <a:r>
              <a:rPr kumimoji="1" lang="zh-CN" altLang="en-US" dirty="0"/>
              <a:t> </a:t>
            </a:r>
            <a:r>
              <a:rPr kumimoji="1" lang="en-US" altLang="zh-CN" dirty="0"/>
              <a:t>database</a:t>
            </a:r>
            <a:r>
              <a:rPr kumimoji="1" lang="zh-CN" altLang="en-US" dirty="0"/>
              <a:t> </a:t>
            </a:r>
            <a:r>
              <a:rPr kumimoji="1" lang="en-US" altLang="zh-CN" dirty="0"/>
              <a:t>systems</a:t>
            </a:r>
            <a:r>
              <a:rPr kumimoji="1" lang="zh-CN" altLang="en-US" dirty="0"/>
              <a:t> </a:t>
            </a:r>
            <a:r>
              <a:rPr kumimoji="1" lang="en-US" altLang="zh-CN" dirty="0"/>
              <a:t>MySQL</a:t>
            </a:r>
            <a:r>
              <a:rPr kumimoji="1" lang="zh-CN" altLang="en-US" dirty="0"/>
              <a:t> </a:t>
            </a:r>
            <a:r>
              <a:rPr kumimoji="1" lang="en-US" altLang="zh-CN" dirty="0"/>
              <a:t>and</a:t>
            </a:r>
            <a:r>
              <a:rPr kumimoji="1" lang="zh-CN" altLang="en-US" dirty="0"/>
              <a:t> </a:t>
            </a:r>
            <a:r>
              <a:rPr kumimoji="1" lang="en-US" altLang="zh-CN" dirty="0" err="1"/>
              <a:t>RocksDB</a:t>
            </a:r>
            <a:r>
              <a:rPr kumimoji="1" lang="en-US" altLang="zh-CN" dirty="0"/>
              <a:t>,</a:t>
            </a:r>
            <a:r>
              <a:rPr kumimoji="1" lang="zh-CN" altLang="en-US" dirty="0"/>
              <a:t> </a:t>
            </a:r>
            <a:r>
              <a:rPr kumimoji="1" lang="en-US" altLang="zh-CN" dirty="0"/>
              <a:t>and</a:t>
            </a:r>
            <a:r>
              <a:rPr kumimoji="1" lang="zh-CN" altLang="en-US" dirty="0"/>
              <a:t> </a:t>
            </a:r>
            <a:r>
              <a:rPr kumimoji="1" lang="en-US" altLang="zh-CN" dirty="0"/>
              <a:t>our</a:t>
            </a:r>
            <a:r>
              <a:rPr kumimoji="1" lang="zh-CN" altLang="en-US" dirty="0"/>
              <a:t> </a:t>
            </a:r>
            <a:r>
              <a:rPr kumimoji="1" lang="en-US" altLang="zh-CN" dirty="0"/>
              <a:t>managed</a:t>
            </a:r>
            <a:r>
              <a:rPr kumimoji="1" lang="zh-CN" altLang="en-US" dirty="0"/>
              <a:t> </a:t>
            </a:r>
            <a:r>
              <a:rPr kumimoji="1" lang="en-US" altLang="zh-CN" dirty="0"/>
              <a:t>database</a:t>
            </a:r>
            <a:r>
              <a:rPr kumimoji="1" lang="zh-CN" altLang="en-US" dirty="0"/>
              <a:t> </a:t>
            </a:r>
            <a:r>
              <a:rPr kumimoji="1" lang="en-US" altLang="zh-CN" dirty="0"/>
              <a:t>service</a:t>
            </a:r>
            <a:r>
              <a:rPr kumimoji="1" lang="zh-CN" altLang="en-US" dirty="0"/>
              <a:t> </a:t>
            </a:r>
            <a:r>
              <a:rPr kumimoji="1" lang="en-US" altLang="zh-CN" dirty="0"/>
              <a:t>RDS.</a:t>
            </a:r>
            <a:r>
              <a:rPr kumimoji="1" lang="zh-CN" altLang="en-US" dirty="0"/>
              <a:t> </a:t>
            </a:r>
            <a:r>
              <a:rPr kumimoji="1" lang="en-US" altLang="zh-CN" dirty="0"/>
              <a:t>And</a:t>
            </a:r>
            <a:r>
              <a:rPr kumimoji="1" lang="zh-CN" altLang="en-US" dirty="0"/>
              <a:t> </a:t>
            </a:r>
            <a:r>
              <a:rPr kumimoji="1" lang="en-US" altLang="zh-CN" dirty="0"/>
              <a:t>we</a:t>
            </a:r>
            <a:r>
              <a:rPr kumimoji="1" lang="zh-CN" altLang="en-US" dirty="0"/>
              <a:t> </a:t>
            </a:r>
            <a:r>
              <a:rPr kumimoji="1" lang="en-US" altLang="zh-CN" dirty="0"/>
              <a:t>observe</a:t>
            </a:r>
            <a:r>
              <a:rPr kumimoji="1" lang="zh-CN" altLang="en-US" dirty="0"/>
              <a:t> </a:t>
            </a:r>
            <a:r>
              <a:rPr kumimoji="1" lang="en-US" altLang="zh-CN" dirty="0"/>
              <a:t>latency</a:t>
            </a:r>
            <a:r>
              <a:rPr kumimoji="1" lang="zh-CN" altLang="en-US" dirty="0"/>
              <a:t> </a:t>
            </a:r>
            <a:r>
              <a:rPr kumimoji="1" lang="en-US" altLang="zh-CN" dirty="0"/>
              <a:t>reduction</a:t>
            </a:r>
            <a:r>
              <a:rPr kumimoji="1" lang="zh-CN" altLang="en-US" dirty="0"/>
              <a:t> </a:t>
            </a:r>
            <a:r>
              <a:rPr kumimoji="1" lang="en-US" altLang="zh-CN" dirty="0"/>
              <a:t>during</a:t>
            </a:r>
            <a:r>
              <a:rPr kumimoji="1" lang="zh-CN" altLang="en-US" dirty="0"/>
              <a:t> </a:t>
            </a:r>
            <a:r>
              <a:rPr kumimoji="1" lang="en-US" altLang="zh-CN" dirty="0"/>
              <a:t>bursts for</a:t>
            </a:r>
            <a:r>
              <a:rPr kumimoji="1" lang="zh-CN" altLang="en-US" dirty="0"/>
              <a:t> </a:t>
            </a:r>
            <a:r>
              <a:rPr kumimoji="1" lang="en-US" altLang="zh-CN" dirty="0"/>
              <a:t>both</a:t>
            </a:r>
            <a:r>
              <a:rPr kumimoji="1" lang="zh-CN" altLang="en-US" dirty="0"/>
              <a:t> </a:t>
            </a:r>
            <a:r>
              <a:rPr kumimoji="1" lang="en-US" altLang="zh-CN" dirty="0"/>
              <a:t>cases.</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23</a:t>
            </a:fld>
            <a:endParaRPr kumimoji="1" lang="zh-CN" altLang="en-US"/>
          </a:p>
        </p:txBody>
      </p:sp>
    </p:spTree>
    <p:extLst>
      <p:ext uri="{BB962C8B-B14F-4D97-AF65-F5344CB8AC3E}">
        <p14:creationId xmlns:p14="http://schemas.microsoft.com/office/powerpoint/2010/main" val="35073756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also</a:t>
            </a:r>
            <a:r>
              <a:rPr kumimoji="1" lang="zh-CN" altLang="en-US" dirty="0"/>
              <a:t> </a:t>
            </a:r>
            <a:r>
              <a:rPr kumimoji="1" lang="en-US" altLang="zh-CN" dirty="0"/>
              <a:t>reproduced</a:t>
            </a:r>
            <a:r>
              <a:rPr kumimoji="1" lang="zh-CN" altLang="en-US" dirty="0"/>
              <a:t> </a:t>
            </a:r>
            <a:r>
              <a:rPr kumimoji="1" lang="en-US" altLang="zh-CN" dirty="0"/>
              <a:t>amplified</a:t>
            </a:r>
            <a:r>
              <a:rPr kumimoji="1" lang="zh-CN" altLang="en-US" dirty="0"/>
              <a:t> </a:t>
            </a:r>
            <a:r>
              <a:rPr kumimoji="1" lang="en-US" altLang="zh-CN" dirty="0"/>
              <a:t>production</a:t>
            </a:r>
            <a:r>
              <a:rPr kumimoji="1" lang="zh-CN" altLang="en-US" dirty="0"/>
              <a:t> </a:t>
            </a:r>
            <a:r>
              <a:rPr kumimoji="1" lang="en-US" altLang="zh-CN" dirty="0"/>
              <a:t>trace,</a:t>
            </a:r>
            <a:r>
              <a:rPr kumimoji="1" lang="zh-CN" altLang="en-US" dirty="0"/>
              <a:t> </a:t>
            </a:r>
            <a:r>
              <a:rPr kumimoji="1" lang="en-US" altLang="zh-CN" dirty="0"/>
              <a:t>and</a:t>
            </a:r>
            <a:r>
              <a:rPr kumimoji="1" lang="zh-CN" altLang="en-US" dirty="0"/>
              <a:t> </a:t>
            </a:r>
            <a:r>
              <a:rPr kumimoji="1" lang="en-US" altLang="zh-CN" dirty="0"/>
              <a:t>successfully</a:t>
            </a:r>
            <a:r>
              <a:rPr kumimoji="1" lang="zh-CN" altLang="en-US" dirty="0"/>
              <a:t> </a:t>
            </a:r>
            <a:r>
              <a:rPr kumimoji="1" lang="en-US" altLang="zh-CN" dirty="0"/>
              <a:t>reduce</a:t>
            </a:r>
            <a:r>
              <a:rPr kumimoji="1" lang="zh-CN" altLang="en-US" dirty="0"/>
              <a:t> </a:t>
            </a:r>
            <a:r>
              <a:rPr kumimoji="1" lang="en-US" altLang="zh-CN" dirty="0"/>
              <a:t>average</a:t>
            </a:r>
            <a:r>
              <a:rPr kumimoji="1" lang="zh-CN" altLang="en-US" dirty="0"/>
              <a:t> </a:t>
            </a:r>
            <a:r>
              <a:rPr kumimoji="1" lang="en-US" altLang="zh-CN" dirty="0"/>
              <a:t>SQL</a:t>
            </a:r>
            <a:r>
              <a:rPr kumimoji="1" lang="zh-CN" altLang="en-US" dirty="0"/>
              <a:t> </a:t>
            </a:r>
            <a:r>
              <a:rPr kumimoji="1" lang="en-US" altLang="zh-CN" dirty="0"/>
              <a:t>query</a:t>
            </a:r>
            <a:r>
              <a:rPr kumimoji="1" lang="zh-CN" altLang="en-US" dirty="0"/>
              <a:t> </a:t>
            </a:r>
            <a:r>
              <a:rPr kumimoji="1" lang="en-US" altLang="zh-CN" dirty="0"/>
              <a:t>latency</a:t>
            </a:r>
            <a:r>
              <a:rPr kumimoji="1" lang="zh-CN" altLang="en-US" dirty="0"/>
              <a:t> </a:t>
            </a:r>
            <a:r>
              <a:rPr kumimoji="1" lang="en-US" altLang="zh-CN" dirty="0"/>
              <a:t>from</a:t>
            </a:r>
            <a:r>
              <a:rPr kumimoji="1" lang="zh-CN" altLang="en-US" dirty="0"/>
              <a:t> </a:t>
            </a:r>
            <a:r>
              <a:rPr kumimoji="1" lang="en-US" altLang="zh-CN" dirty="0"/>
              <a:t>up</a:t>
            </a:r>
            <a:r>
              <a:rPr kumimoji="1" lang="zh-CN" altLang="en-US" dirty="0"/>
              <a:t> </a:t>
            </a:r>
            <a:r>
              <a:rPr kumimoji="1" lang="en-US" altLang="zh-CN" dirty="0"/>
              <a:t>to</a:t>
            </a:r>
            <a:r>
              <a:rPr kumimoji="1" lang="zh-CN" altLang="en-US" dirty="0"/>
              <a:t> </a:t>
            </a:r>
            <a:r>
              <a:rPr kumimoji="1" lang="en-US" altLang="zh-CN" dirty="0"/>
              <a:t>47ms</a:t>
            </a:r>
            <a:r>
              <a:rPr kumimoji="1" lang="zh-CN" altLang="en-US" dirty="0"/>
              <a:t> </a:t>
            </a:r>
            <a:r>
              <a:rPr kumimoji="1" lang="en-US" altLang="zh-CN" dirty="0"/>
              <a:t>to</a:t>
            </a:r>
            <a:r>
              <a:rPr kumimoji="1" lang="zh-CN" altLang="en-US" dirty="0"/>
              <a:t> </a:t>
            </a:r>
            <a:r>
              <a:rPr kumimoji="1" lang="en-US" altLang="zh-CN" dirty="0"/>
              <a:t>less</a:t>
            </a:r>
            <a:r>
              <a:rPr kumimoji="1" lang="zh-CN" altLang="en-US" dirty="0"/>
              <a:t> </a:t>
            </a:r>
            <a:r>
              <a:rPr kumimoji="1" lang="en-US" altLang="zh-CN" dirty="0"/>
              <a:t>than</a:t>
            </a:r>
            <a:r>
              <a:rPr kumimoji="1" lang="zh-CN" altLang="en-US" dirty="0"/>
              <a:t> </a:t>
            </a:r>
            <a:r>
              <a:rPr kumimoji="1" lang="en-US" altLang="zh-CN" dirty="0"/>
              <a:t>10ms</a:t>
            </a:r>
            <a:r>
              <a:rPr kumimoji="1" lang="zh-CN" altLang="en-US" dirty="0"/>
              <a:t> </a:t>
            </a:r>
            <a:r>
              <a:rPr kumimoji="1" lang="en-US" altLang="zh-CN" dirty="0"/>
              <a:t>during</a:t>
            </a:r>
            <a:r>
              <a:rPr kumimoji="1" lang="zh-CN" altLang="en-US" dirty="0"/>
              <a:t> </a:t>
            </a:r>
            <a:r>
              <a:rPr kumimoji="1" lang="en-US" altLang="zh-CN" dirty="0"/>
              <a:t>a</a:t>
            </a:r>
            <a:r>
              <a:rPr kumimoji="1" lang="zh-CN" altLang="en-US" dirty="0"/>
              <a:t> </a:t>
            </a:r>
            <a:r>
              <a:rPr kumimoji="1" lang="en-US" altLang="zh-CN" dirty="0"/>
              <a:t>30-minute</a:t>
            </a:r>
            <a:r>
              <a:rPr kumimoji="1" lang="zh-CN" altLang="en-US" dirty="0"/>
              <a:t> </a:t>
            </a:r>
            <a:r>
              <a:rPr kumimoji="1" lang="en-US" altLang="zh-CN" dirty="0"/>
              <a:t>period.</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24</a:t>
            </a:fld>
            <a:endParaRPr kumimoji="1" lang="zh-CN" altLang="en-US"/>
          </a:p>
        </p:txBody>
      </p:sp>
    </p:spTree>
    <p:extLst>
      <p:ext uri="{BB962C8B-B14F-4D97-AF65-F5344CB8AC3E}">
        <p14:creationId xmlns:p14="http://schemas.microsoft.com/office/powerpoint/2010/main" val="18066424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For more details, please refer</a:t>
            </a:r>
            <a:r>
              <a:rPr kumimoji="1" lang="zh-CN" altLang="en-US" dirty="0"/>
              <a:t> </a:t>
            </a:r>
            <a:r>
              <a:rPr kumimoji="1" lang="en-US" altLang="zh-CN" dirty="0"/>
              <a:t>to our paper.</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25</a:t>
            </a:fld>
            <a:endParaRPr kumimoji="1" lang="zh-CN" altLang="en-US"/>
          </a:p>
        </p:txBody>
      </p:sp>
    </p:spTree>
    <p:extLst>
      <p:ext uri="{BB962C8B-B14F-4D97-AF65-F5344CB8AC3E}">
        <p14:creationId xmlns:p14="http://schemas.microsoft.com/office/powerpoint/2010/main" val="25229311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To summarize, </a:t>
            </a:r>
            <a:r>
              <a:rPr kumimoji="1" lang="en-US" altLang="zh-CN" dirty="0" err="1"/>
              <a:t>BurstCBS</a:t>
            </a:r>
            <a:r>
              <a:rPr kumimoji="1" lang="en-US" altLang="zh-CN" dirty="0"/>
              <a:t> is an I/O scheduling system that supports burst and keeps performance interference limited with low overheads. It employs high performance queue scaling for efficient </a:t>
            </a:r>
            <a:r>
              <a:rPr kumimoji="1" lang="en-US" altLang="zh-CN"/>
              <a:t>load balancing, </a:t>
            </a:r>
            <a:r>
              <a:rPr kumimoji="1" lang="en-US" altLang="zh-CN" dirty="0"/>
              <a:t>burstable I/O scheduler with vectorized I/O cost estimator for intra-thread scheduling. It provides up to 85% average latency reduction during bursts. (Click) Thanks for listening and I’m ready to take questions.</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26</a:t>
            </a:fld>
            <a:endParaRPr kumimoji="1" lang="zh-CN" altLang="en-US"/>
          </a:p>
        </p:txBody>
      </p:sp>
    </p:spTree>
    <p:extLst>
      <p:ext uri="{BB962C8B-B14F-4D97-AF65-F5344CB8AC3E}">
        <p14:creationId xmlns:p14="http://schemas.microsoft.com/office/powerpoint/2010/main" val="12739394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Yet we always strive to provide more elasticity, not only when you provision your VMs and disks, but also at runtime. Burstable VM becomes attractive these days. In addition to the guaranteed resource provisioning like normal VMs, it allows you to use additional vCPUs when needed. If you have a workload that has many unpredictable CPU usage spikes, burstable VM is a great choice. (Click) There are also a lot of I/O-bound tasks which share a similar pattern. Therefore, many cloud providers, including us, also provide burstable virtual disks which can burst to a higher IOPS and bandwidth than your provisioning.</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3</a:t>
            </a:fld>
            <a:endParaRPr kumimoji="1" lang="zh-CN" altLang="en-US"/>
          </a:p>
        </p:txBody>
      </p:sp>
    </p:spTree>
    <p:extLst>
      <p:ext uri="{BB962C8B-B14F-4D97-AF65-F5344CB8AC3E}">
        <p14:creationId xmlns:p14="http://schemas.microsoft.com/office/powerpoint/2010/main" val="9314315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Before we move onto burstable IOPS and bandwidth support, let’s first look at how the maximum </a:t>
            </a:r>
            <a:r>
              <a:rPr kumimoji="1" lang="en-US" altLang="zh-CN" dirty="0" err="1"/>
              <a:t>provisionable</a:t>
            </a:r>
            <a:r>
              <a:rPr kumimoji="1" lang="en-US" altLang="zh-CN" dirty="0"/>
              <a:t> IOPS and bandwidth is determined at Alibaba Cloud. (Click) We take each individual component, and measure them with various workloads. (Click) We derive the maximum IOPS and BPS from the results, and make sure we don’t provision IOPS and BPS beyond that.</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4</a:t>
            </a:fld>
            <a:endParaRPr kumimoji="1" lang="zh-CN" altLang="en-US"/>
          </a:p>
        </p:txBody>
      </p:sp>
    </p:spTree>
    <p:extLst>
      <p:ext uri="{BB962C8B-B14F-4D97-AF65-F5344CB8AC3E}">
        <p14:creationId xmlns:p14="http://schemas.microsoft.com/office/powerpoint/2010/main" val="1069962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it comes to next question. Apparently, saturating burst requires extra resources. Do we have enough IOPS and BPS at each layer to support burstable virtual disks? Do we need to provision more resources? Or we already have spare resources there?</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5</a:t>
            </a:fld>
            <a:endParaRPr kumimoji="1" lang="zh-CN" altLang="en-US"/>
          </a:p>
        </p:txBody>
      </p:sp>
    </p:spTree>
    <p:extLst>
      <p:ext uri="{BB962C8B-B14F-4D97-AF65-F5344CB8AC3E}">
        <p14:creationId xmlns:p14="http://schemas.microsoft.com/office/powerpoint/2010/main" val="41402559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Starting from the persistence layer and partitioning layer. Our first insight is although 78% disk capacity is used, IOPS and BPS utilization is extremely low and the CDFs are almost vertical lines. (Click) This is because our data placement strategy balances the load at both layers. So we conclude that we have plenty of resources available at the backend layers.</a:t>
            </a:r>
          </a:p>
          <a:p>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6</a:t>
            </a:fld>
            <a:endParaRPr kumimoji="1" lang="zh-CN" altLang="en-US"/>
          </a:p>
        </p:txBody>
      </p:sp>
    </p:spTree>
    <p:extLst>
      <p:ext uri="{BB962C8B-B14F-4D97-AF65-F5344CB8AC3E}">
        <p14:creationId xmlns:p14="http://schemas.microsoft.com/office/powerpoint/2010/main" val="12622967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contrast, IOPS and BPS usage on the compute nodes is very diverse. (Click)</a:t>
            </a:r>
            <a:r>
              <a:rPr kumimoji="1" lang="zh-CN" altLang="en-US" dirty="0"/>
              <a:t> </a:t>
            </a:r>
            <a:r>
              <a:rPr kumimoji="1" lang="en-US" altLang="zh-CN" dirty="0"/>
              <a:t>Over 80% of the tenants use only &lt;50% of their provisioned IOPS/BPS.</a:t>
            </a:r>
            <a:r>
              <a:rPr kumimoji="1" lang="zh-CN" altLang="en-US" dirty="0"/>
              <a:t> </a:t>
            </a:r>
            <a:r>
              <a:rPr kumimoji="1" lang="en-US" altLang="zh-CN" dirty="0"/>
              <a:t>(Click)</a:t>
            </a:r>
            <a:r>
              <a:rPr kumimoji="1" lang="zh-CN" altLang="en-US" dirty="0"/>
              <a:t> </a:t>
            </a:r>
            <a:r>
              <a:rPr kumimoji="1" lang="en-US" altLang="zh-CN" dirty="0"/>
              <a:t>This</a:t>
            </a:r>
            <a:r>
              <a:rPr kumimoji="1" lang="zh-CN" altLang="en-US" dirty="0"/>
              <a:t> </a:t>
            </a:r>
            <a:r>
              <a:rPr kumimoji="1" lang="en-US" altLang="zh-CN" dirty="0"/>
              <a:t>is</a:t>
            </a:r>
            <a:r>
              <a:rPr kumimoji="1" lang="zh-CN" altLang="en-US" dirty="0"/>
              <a:t> </a:t>
            </a:r>
            <a:r>
              <a:rPr kumimoji="1" lang="en-US" altLang="zh-CN" dirty="0"/>
              <a:t>kind of expected because resource overprovisioning by cloud users is common. (Click)</a:t>
            </a:r>
            <a:r>
              <a:rPr kumimoji="1" lang="zh-CN" altLang="en-US" dirty="0"/>
              <a:t> </a:t>
            </a:r>
            <a:r>
              <a:rPr kumimoji="1" lang="en-US" altLang="zh-CN" dirty="0"/>
              <a:t>But we also observe the long tail on bursts.</a:t>
            </a:r>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7</a:t>
            </a:fld>
            <a:endParaRPr kumimoji="1" lang="zh-CN" altLang="en-US"/>
          </a:p>
        </p:txBody>
      </p:sp>
    </p:spTree>
    <p:extLst>
      <p:ext uri="{BB962C8B-B14F-4D97-AF65-F5344CB8AC3E}">
        <p14:creationId xmlns:p14="http://schemas.microsoft.com/office/powerpoint/2010/main" val="1314780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can we just let burst tenants use those idle resources? This</a:t>
            </a:r>
            <a:r>
              <a:rPr kumimoji="1" lang="zh-CN" altLang="en-US" dirty="0"/>
              <a:t> </a:t>
            </a:r>
            <a:r>
              <a:rPr kumimoji="1" lang="en-US" altLang="zh-CN" dirty="0"/>
              <a:t>is a 30-minute trace when some tenants were bursting. (Click)</a:t>
            </a:r>
            <a:r>
              <a:rPr kumimoji="1" lang="zh-CN" altLang="en-US" dirty="0"/>
              <a:t> </a:t>
            </a:r>
            <a:r>
              <a:rPr kumimoji="1" lang="en-US" altLang="zh-CN" dirty="0"/>
              <a:t>Although the resource utilization of the victims is extremely low, (Click)</a:t>
            </a:r>
            <a:r>
              <a:rPr kumimoji="1" lang="zh-CN" altLang="en-US" dirty="0"/>
              <a:t> </a:t>
            </a:r>
            <a:r>
              <a:rPr kumimoji="1" lang="en-US" altLang="zh-CN" dirty="0"/>
              <a:t>we still observe unacceptable high average latency on them. (Click) How did that happen?</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8</a:t>
            </a:fld>
            <a:endParaRPr kumimoji="1" lang="zh-CN" altLang="en-US"/>
          </a:p>
        </p:txBody>
      </p:sp>
    </p:spTree>
    <p:extLst>
      <p:ext uri="{BB962C8B-B14F-4D97-AF65-F5344CB8AC3E}">
        <p14:creationId xmlns:p14="http://schemas.microsoft.com/office/powerpoint/2010/main" val="1416731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Storage virtualization is handled by </a:t>
            </a:r>
            <a:r>
              <a:rPr kumimoji="1" lang="en-US" altLang="zh-CN" dirty="0" err="1"/>
              <a:t>xDPU</a:t>
            </a:r>
            <a:r>
              <a:rPr kumimoji="1" lang="en-US" altLang="zh-CN" dirty="0"/>
              <a:t> on the compute node</a:t>
            </a:r>
            <a:r>
              <a:rPr kumimoji="1" lang="zh-CN" altLang="en-US" dirty="0"/>
              <a:t> </a:t>
            </a:r>
            <a:r>
              <a:rPr kumimoji="1" lang="en-US" altLang="zh-CN" dirty="0"/>
              <a:t>to</a:t>
            </a:r>
            <a:r>
              <a:rPr kumimoji="1" lang="zh-CN" altLang="en-US" dirty="0"/>
              <a:t> </a:t>
            </a:r>
            <a:r>
              <a:rPr kumimoji="1" lang="en-US" altLang="zh-CN" dirty="0"/>
              <a:t>save</a:t>
            </a:r>
            <a:r>
              <a:rPr kumimoji="1" lang="zh-CN" altLang="en-US" dirty="0"/>
              <a:t> </a:t>
            </a:r>
            <a:r>
              <a:rPr kumimoji="1" lang="en-US" altLang="zh-CN" dirty="0"/>
              <a:t>powerful</a:t>
            </a:r>
            <a:r>
              <a:rPr kumimoji="1" lang="zh-CN" altLang="en-US" dirty="0"/>
              <a:t> </a:t>
            </a:r>
            <a:r>
              <a:rPr kumimoji="1" lang="en-US" altLang="zh-CN" dirty="0"/>
              <a:t>host</a:t>
            </a:r>
            <a:r>
              <a:rPr kumimoji="1" lang="zh-CN" altLang="en-US" dirty="0"/>
              <a:t> </a:t>
            </a:r>
            <a:r>
              <a:rPr kumimoji="1" lang="en-US" altLang="zh-CN" dirty="0"/>
              <a:t>CPUs</a:t>
            </a:r>
            <a:r>
              <a:rPr kumimoji="1" lang="zh-CN" altLang="en-US" dirty="0"/>
              <a:t> </a:t>
            </a:r>
            <a:r>
              <a:rPr kumimoji="1" lang="en-US" altLang="zh-CN" dirty="0"/>
              <a:t>for</a:t>
            </a:r>
            <a:r>
              <a:rPr kumimoji="1" lang="zh-CN" altLang="en-US" dirty="0"/>
              <a:t> </a:t>
            </a:r>
            <a:r>
              <a:rPr kumimoji="1" lang="en-US" altLang="zh-CN" dirty="0"/>
              <a:t>VM</a:t>
            </a:r>
            <a:r>
              <a:rPr kumimoji="1" lang="zh-CN" altLang="en-US" dirty="0"/>
              <a:t> </a:t>
            </a:r>
            <a:r>
              <a:rPr kumimoji="1" lang="en-US" altLang="zh-CN" dirty="0"/>
              <a:t>usage. </a:t>
            </a:r>
            <a:r>
              <a:rPr kumimoji="1" lang="en-US" altLang="zh-CN" dirty="0" err="1"/>
              <a:t>xDPU</a:t>
            </a:r>
            <a:r>
              <a:rPr kumimoji="1" lang="zh-CN" altLang="en-US" dirty="0"/>
              <a:t> </a:t>
            </a:r>
            <a:r>
              <a:rPr kumimoji="1" lang="en-US" altLang="zh-CN" dirty="0"/>
              <a:t>is</a:t>
            </a:r>
            <a:r>
              <a:rPr kumimoji="1" lang="zh-CN" altLang="en-US" dirty="0"/>
              <a:t> </a:t>
            </a:r>
            <a:r>
              <a:rPr kumimoji="1" lang="en-US" altLang="zh-CN" dirty="0"/>
              <a:t>an</a:t>
            </a:r>
            <a:r>
              <a:rPr kumimoji="1" lang="zh-CN" altLang="en-US" dirty="0"/>
              <a:t> </a:t>
            </a:r>
            <a:r>
              <a:rPr kumimoji="1" lang="en-US" altLang="zh-CN" dirty="0"/>
              <a:t>SoC</a:t>
            </a:r>
            <a:r>
              <a:rPr kumimoji="1" lang="zh-CN" altLang="en-US" dirty="0"/>
              <a:t> </a:t>
            </a:r>
            <a:r>
              <a:rPr kumimoji="1" lang="en-US" altLang="zh-CN" dirty="0"/>
              <a:t>which</a:t>
            </a:r>
            <a:r>
              <a:rPr kumimoji="1" lang="zh-CN" altLang="en-US" dirty="0"/>
              <a:t> </a:t>
            </a:r>
            <a:r>
              <a:rPr kumimoji="1" lang="en-US" altLang="zh-CN" dirty="0"/>
              <a:t>has</a:t>
            </a:r>
            <a:r>
              <a:rPr kumimoji="1" lang="zh-CN" altLang="en-US" dirty="0"/>
              <a:t> </a:t>
            </a:r>
            <a:r>
              <a:rPr kumimoji="1" lang="en-US" altLang="zh-CN" dirty="0"/>
              <a:t>wimpy</a:t>
            </a:r>
            <a:r>
              <a:rPr kumimoji="1" lang="zh-CN" altLang="en-US" dirty="0"/>
              <a:t> </a:t>
            </a:r>
            <a:r>
              <a:rPr kumimoji="1" lang="en-US" altLang="zh-CN" dirty="0"/>
              <a:t>CPU</a:t>
            </a:r>
            <a:r>
              <a:rPr kumimoji="1" lang="zh-CN" altLang="en-US" dirty="0"/>
              <a:t> </a:t>
            </a:r>
            <a:r>
              <a:rPr kumimoji="1" lang="en-US" altLang="zh-CN" dirty="0"/>
              <a:t>cores,</a:t>
            </a:r>
            <a:r>
              <a:rPr kumimoji="1" lang="zh-CN" altLang="en-US" dirty="0"/>
              <a:t> </a:t>
            </a:r>
            <a:r>
              <a:rPr kumimoji="1" lang="en-US" altLang="zh-CN" dirty="0"/>
              <a:t>NIC,</a:t>
            </a:r>
            <a:r>
              <a:rPr kumimoji="1" lang="zh-CN" altLang="en-US" dirty="0"/>
              <a:t> </a:t>
            </a:r>
            <a:r>
              <a:rPr kumimoji="1" lang="en-US" altLang="zh-CN" dirty="0"/>
              <a:t>and</a:t>
            </a:r>
            <a:r>
              <a:rPr kumimoji="1" lang="zh-CN" altLang="en-US" dirty="0"/>
              <a:t> </a:t>
            </a:r>
            <a:r>
              <a:rPr kumimoji="1" lang="en-US" altLang="zh-CN" dirty="0"/>
              <a:t>FPGA.</a:t>
            </a:r>
            <a:r>
              <a:rPr kumimoji="1" lang="zh-CN" altLang="en-US" dirty="0"/>
              <a:t> </a:t>
            </a:r>
            <a:r>
              <a:rPr kumimoji="1" lang="en-US" altLang="zh-CN" dirty="0"/>
              <a:t>We take </a:t>
            </a:r>
            <a:r>
              <a:rPr kumimoji="1" lang="en-US" altLang="zh-CN" dirty="0" err="1"/>
              <a:t>NVMe</a:t>
            </a:r>
            <a:r>
              <a:rPr kumimoji="1" lang="en-US" altLang="zh-CN" dirty="0"/>
              <a:t> Write as an example to explain how it works. (Click) After </a:t>
            </a:r>
            <a:r>
              <a:rPr kumimoji="1" lang="en-US" altLang="zh-CN" dirty="0" err="1"/>
              <a:t>NVMe</a:t>
            </a:r>
            <a:r>
              <a:rPr kumimoji="1" lang="en-US" altLang="zh-CN" dirty="0"/>
              <a:t> command arrives at FPGA, (Click) FPGA starts copying data assisted by DMA engine, (Click) at the same time, A control thread running on a wimpy CPU polls I/O metadata. (Click) And when it finishes header encapsulation, it notifies the </a:t>
            </a:r>
            <a:r>
              <a:rPr kumimoji="1" lang="en-US" altLang="zh-CN" dirty="0" err="1"/>
              <a:t>dataplane</a:t>
            </a:r>
            <a:r>
              <a:rPr kumimoji="1" lang="en-US" altLang="zh-CN" dirty="0"/>
              <a:t>. (Click) When both header and data are ready, the packets are dispatched to the backend. (Click) In this workflow, each component on </a:t>
            </a:r>
            <a:r>
              <a:rPr kumimoji="1" lang="en-US" altLang="zh-CN" dirty="0" err="1"/>
              <a:t>xDPU</a:t>
            </a:r>
            <a:r>
              <a:rPr kumimoji="1" lang="en-US" altLang="zh-CN" dirty="0"/>
              <a:t> can become congested.</a:t>
            </a:r>
            <a:endParaRPr kumimoji="1" lang="zh-CN" altLang="en-US" dirty="0"/>
          </a:p>
        </p:txBody>
      </p:sp>
      <p:sp>
        <p:nvSpPr>
          <p:cNvPr id="4" name="灯片编号占位符 3"/>
          <p:cNvSpPr>
            <a:spLocks noGrp="1"/>
          </p:cNvSpPr>
          <p:nvPr>
            <p:ph type="sldNum" sz="quarter" idx="5"/>
          </p:nvPr>
        </p:nvSpPr>
        <p:spPr/>
        <p:txBody>
          <a:bodyPr/>
          <a:lstStyle/>
          <a:p>
            <a:fld id="{AFD5145F-E0F1-8B42-89A4-F0FD86F4296F}" type="slidenum">
              <a:rPr kumimoji="1" lang="zh-CN" altLang="en-US" smtClean="0"/>
              <a:t>9</a:t>
            </a:fld>
            <a:endParaRPr kumimoji="1" lang="zh-CN" altLang="en-US"/>
          </a:p>
        </p:txBody>
      </p:sp>
    </p:spTree>
    <p:extLst>
      <p:ext uri="{BB962C8B-B14F-4D97-AF65-F5344CB8AC3E}">
        <p14:creationId xmlns:p14="http://schemas.microsoft.com/office/powerpoint/2010/main" val="101848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7967E528-AD4B-1A45-922F-307D4DFD0A27}" type="datetime1">
              <a:rPr kumimoji="1" lang="zh-CN" altLang="en-US" smtClean="0"/>
              <a:t>2024/7/12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158493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6399456E-D119-8C40-98C2-5F4826DEC403}" type="datetime1">
              <a:rPr kumimoji="1" lang="zh-CN" altLang="en-US" smtClean="0"/>
              <a:t>2024/7/12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782029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7F73CBF9-551E-B74F-8976-B9CA708E60E5}" type="datetime1">
              <a:rPr kumimoji="1" lang="zh-CN" altLang="en-US" smtClean="0"/>
              <a:t>2024/7/12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76705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2DD1BEE4-599F-D24F-8CBB-6134A921CC57}" type="datetime1">
              <a:rPr kumimoji="1" lang="zh-CN" altLang="en-US" smtClean="0"/>
              <a:t>2024/7/12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7198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C06CB960-8D32-0F4E-BE60-B52F13C61034}" type="datetime1">
              <a:rPr kumimoji="1" lang="zh-CN" altLang="en-US" smtClean="0"/>
              <a:t>2024/7/12</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339262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D93DE7C9-48A8-9547-8440-468DBB0F63C9}" type="datetime1">
              <a:rPr kumimoji="1" lang="zh-CN" altLang="en-US" smtClean="0"/>
              <a:t>2024/7/12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4113680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93A35A6F-468B-E947-BD8F-CC9458AF6AF9}" type="datetime1">
              <a:rPr kumimoji="1" lang="zh-CN" altLang="en-US" smtClean="0"/>
              <a:t>2024/7/12</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113595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89B09B06-8E4F-6946-A0F1-D92769FD28B7}" type="datetime1">
              <a:rPr kumimoji="1" lang="zh-CN" altLang="en-US" smtClean="0"/>
              <a:t>2024/7/12</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876610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7209DAD-410A-9F4C-A6A8-6557E3BF298D}" type="datetime1">
              <a:rPr kumimoji="1" lang="zh-CN" altLang="en-US" smtClean="0"/>
              <a:t>2024/7/12</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447392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CBB0F0A1-68C9-1C4F-8074-F246714481C2}" type="datetime1">
              <a:rPr kumimoji="1" lang="zh-CN" altLang="en-US" smtClean="0"/>
              <a:t>2024/7/12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783049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77EEC6C8-95A3-1547-9270-9D257E2EB106}" type="datetime1">
              <a:rPr kumimoji="1" lang="zh-CN" altLang="en-US" smtClean="0"/>
              <a:t>2024/7/12</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725043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079A8-CCFC-8A42-A1EB-6E1DCBA6F34E}" type="datetime1">
              <a:rPr kumimoji="1" lang="zh-CN" altLang="en-US" smtClean="0"/>
              <a:t>2024/7/12</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81D5-9DB1-9C45-93E9-D2F197442081}" type="slidenum">
              <a:rPr kumimoji="1" lang="zh-CN" altLang="en-US" smtClean="0"/>
              <a:t>‹#›</a:t>
            </a:fld>
            <a:endParaRPr kumimoji="1" lang="zh-CN" altLang="en-US"/>
          </a:p>
        </p:txBody>
      </p:sp>
    </p:spTree>
    <p:extLst>
      <p:ext uri="{BB962C8B-B14F-4D97-AF65-F5344CB8AC3E}">
        <p14:creationId xmlns:p14="http://schemas.microsoft.com/office/powerpoint/2010/main" val="128608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svg"/><Relationship Id="rId5" Type="http://schemas.openxmlformats.org/officeDocument/2006/relationships/image" Target="../media/image21.png"/><Relationship Id="rId4" Type="http://schemas.openxmlformats.org/officeDocument/2006/relationships/image" Target="../media/image20.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
            <a:extLst>
              <a:ext uri="{FF2B5EF4-FFF2-40B4-BE49-F238E27FC236}">
                <a16:creationId xmlns:a16="http://schemas.microsoft.com/office/drawing/2014/main" id="{DAF18709-37C7-471F-AC64-0FE82418D54E}"/>
              </a:ext>
            </a:extLst>
          </p:cNvPr>
          <p:cNvSpPr txBox="1">
            <a:spLocks/>
          </p:cNvSpPr>
          <p:nvPr/>
        </p:nvSpPr>
        <p:spPr>
          <a:xfrm>
            <a:off x="1382484" y="1749017"/>
            <a:ext cx="9622971" cy="1730858"/>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b="0" i="0" kern="1200">
                <a:solidFill>
                  <a:srgbClr val="C00000"/>
                </a:solidFill>
                <a:latin typeface="Candara" panose="020E0502030303020204" pitchFamily="34" charset="0"/>
                <a:ea typeface="+mj-ea"/>
                <a:cs typeface="+mj-cs"/>
              </a:defRPr>
            </a:lvl1pPr>
          </a:lstStyle>
          <a:p>
            <a:pPr lvl="0"/>
            <a:r>
              <a:rPr lang="en-US" altLang="zh-CN" sz="4400" b="1" dirty="0">
                <a:solidFill>
                  <a:schemeClr val="tx1"/>
                </a:solidFill>
                <a:latin typeface="Arial" panose="020B0604020202020204" pitchFamily="34" charset="0"/>
                <a:ea typeface="SimHei" charset="-122"/>
                <a:cs typeface="Arial" panose="020B0604020202020204" pitchFamily="34" charset="0"/>
              </a:rPr>
              <a:t>Burstable Cloud Block Storage with Data Processing Units</a:t>
            </a:r>
            <a:endParaRPr kumimoji="1" lang="zh-CN" altLang="en-US" sz="4400" b="1" i="0" u="none" strike="noStrike" kern="1200" cap="none" spc="0" normalizeH="0" baseline="0" noProof="0" dirty="0">
              <a:ln>
                <a:noFill/>
              </a:ln>
              <a:solidFill>
                <a:schemeClr val="tx1"/>
              </a:solidFill>
              <a:effectLst/>
              <a:uLnTx/>
              <a:uFillTx/>
              <a:latin typeface="Arial" panose="020B0604020202020204" pitchFamily="34" charset="0"/>
              <a:ea typeface="等线 Light" charset="-122"/>
              <a:cs typeface="Arial" panose="020B0604020202020204" pitchFamily="34" charset="0"/>
            </a:endParaRPr>
          </a:p>
        </p:txBody>
      </p:sp>
      <p:sp>
        <p:nvSpPr>
          <p:cNvPr id="14" name="副标题 2">
            <a:extLst>
              <a:ext uri="{FF2B5EF4-FFF2-40B4-BE49-F238E27FC236}">
                <a16:creationId xmlns:a16="http://schemas.microsoft.com/office/drawing/2014/main" id="{B9BF9602-217C-4F0A-82AF-0D14EB79DAF2}"/>
              </a:ext>
            </a:extLst>
          </p:cNvPr>
          <p:cNvSpPr txBox="1">
            <a:spLocks/>
          </p:cNvSpPr>
          <p:nvPr/>
        </p:nvSpPr>
        <p:spPr>
          <a:xfrm>
            <a:off x="1768927" y="3840072"/>
            <a:ext cx="8850084" cy="84075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Candara" panose="020E0502030303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r>
              <a:rPr lang="en-US" altLang="zh-CN" b="1" dirty="0" err="1">
                <a:solidFill>
                  <a:sysClr val="windowText" lastClr="000000"/>
                </a:solidFill>
                <a:latin typeface="Arial" panose="020B0604020202020204" pitchFamily="34" charset="0"/>
                <a:ea typeface="等线" charset="-122"/>
                <a:cs typeface="Arial" panose="020B0604020202020204" pitchFamily="34" charset="0"/>
              </a:rPr>
              <a:t>Junyi</a:t>
            </a:r>
            <a:r>
              <a:rPr lang="en-US" altLang="zh-CN" b="1" dirty="0">
                <a:solidFill>
                  <a:sysClr val="windowText" lastClr="000000"/>
                </a:solidFill>
                <a:latin typeface="Arial" panose="020B0604020202020204" pitchFamily="34" charset="0"/>
                <a:ea typeface="等线" charset="-122"/>
                <a:cs typeface="Arial" panose="020B0604020202020204" pitchFamily="34" charset="0"/>
              </a:rPr>
              <a:t> Shu</a:t>
            </a:r>
            <a:r>
              <a:rPr lang="en-US" altLang="zh-CN" dirty="0">
                <a:solidFill>
                  <a:sysClr val="windowText" lastClr="000000"/>
                </a:solidFill>
                <a:latin typeface="Arial" panose="020B0604020202020204" pitchFamily="34" charset="0"/>
                <a:ea typeface="等线" charset="-122"/>
                <a:cs typeface="Arial" panose="020B0604020202020204" pitchFamily="34" charset="0"/>
              </a:rPr>
              <a:t>, Kun Qian, </a:t>
            </a:r>
            <a:r>
              <a:rPr lang="en-US" altLang="zh-CN" dirty="0" err="1">
                <a:solidFill>
                  <a:sysClr val="windowText" lastClr="000000"/>
                </a:solidFill>
                <a:latin typeface="Arial" panose="020B0604020202020204" pitchFamily="34" charset="0"/>
                <a:ea typeface="等线" charset="-122"/>
                <a:cs typeface="Arial" panose="020B0604020202020204" pitchFamily="34" charset="0"/>
              </a:rPr>
              <a:t>Ennan</a:t>
            </a:r>
            <a:r>
              <a:rPr lang="en-US" altLang="zh-CN" dirty="0">
                <a:solidFill>
                  <a:sysClr val="windowText" lastClr="000000"/>
                </a:solidFill>
                <a:latin typeface="Arial" panose="020B0604020202020204" pitchFamily="34" charset="0"/>
                <a:ea typeface="等线" charset="-122"/>
                <a:cs typeface="Arial" panose="020B0604020202020204" pitchFamily="34" charset="0"/>
              </a:rPr>
              <a:t> Zhai, </a:t>
            </a:r>
            <a:r>
              <a:rPr kumimoji="1" lang="en-US" altLang="zh-CN" i="0" u="none" strike="noStrike" kern="1200" cap="none" spc="0" normalizeH="0" baseline="0" noProof="0" dirty="0" err="1">
                <a:ln>
                  <a:noFill/>
                </a:ln>
                <a:solidFill>
                  <a:sysClr val="windowText" lastClr="000000"/>
                </a:solidFill>
                <a:effectLst/>
                <a:uLnTx/>
                <a:uFillTx/>
                <a:latin typeface="Arial" panose="020B0604020202020204" pitchFamily="34" charset="0"/>
                <a:ea typeface="等线" charset="-122"/>
                <a:cs typeface="Arial" panose="020B0604020202020204" pitchFamily="34" charset="0"/>
              </a:rPr>
              <a:t>Xuanzhe</a:t>
            </a:r>
            <a:r>
              <a:rPr kumimoji="1" lang="en-US" altLang="zh-CN" i="0" u="none" strike="noStrike" kern="1200" cap="none" spc="0" normalizeH="0" baseline="0" noProof="0" dirty="0">
                <a:ln>
                  <a:noFill/>
                </a:ln>
                <a:solidFill>
                  <a:sysClr val="windowText" lastClr="000000"/>
                </a:solidFill>
                <a:effectLst/>
                <a:uLnTx/>
                <a:uFillTx/>
                <a:latin typeface="Arial" panose="020B0604020202020204" pitchFamily="34" charset="0"/>
                <a:ea typeface="等线" charset="-122"/>
                <a:cs typeface="Arial" panose="020B0604020202020204" pitchFamily="34" charset="0"/>
              </a:rPr>
              <a:t> Liu, Xin Jin</a:t>
            </a:r>
            <a:endParaRPr kumimoji="1" lang="zh-CN" altLang="en-US" i="0" u="none" strike="noStrike" kern="1200" cap="none" spc="0" normalizeH="0" baseline="30000" noProof="0" dirty="0">
              <a:ln>
                <a:noFill/>
              </a:ln>
              <a:solidFill>
                <a:sysClr val="windowText" lastClr="000000"/>
              </a:solidFill>
              <a:effectLst/>
              <a:uLnTx/>
              <a:uFillTx/>
              <a:latin typeface="Arial" panose="020B0604020202020204" pitchFamily="34" charset="0"/>
              <a:ea typeface="等线" charset="-122"/>
              <a:cs typeface="Arial" panose="020B0604020202020204" pitchFamily="34" charset="0"/>
            </a:endParaRPr>
          </a:p>
        </p:txBody>
      </p:sp>
      <p:pic>
        <p:nvPicPr>
          <p:cNvPr id="15" name="图片 14">
            <a:extLst>
              <a:ext uri="{FF2B5EF4-FFF2-40B4-BE49-F238E27FC236}">
                <a16:creationId xmlns:a16="http://schemas.microsoft.com/office/drawing/2014/main" id="{85E9DB6C-31B9-47A9-BCC0-B5CAF902503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22147" y="5041022"/>
            <a:ext cx="2735299" cy="769570"/>
          </a:xfrm>
          <a:prstGeom prst="rect">
            <a:avLst/>
          </a:prstGeom>
        </p:spPr>
      </p:pic>
      <p:pic>
        <p:nvPicPr>
          <p:cNvPr id="16" name="Picture 2" descr="File:Alibaba Cloud.png - Wikimedia Commons">
            <a:extLst>
              <a:ext uri="{FF2B5EF4-FFF2-40B4-BE49-F238E27FC236}">
                <a16:creationId xmlns:a16="http://schemas.microsoft.com/office/drawing/2014/main" id="{3C2F9121-E887-474D-8D1F-C40FAEDDE3F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06095" y="5234814"/>
            <a:ext cx="3428144" cy="431866"/>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4" descr="https://www.usenix.org/sites/default/files/osdi24_logo_wordmark_yellow_500.png">
            <a:extLst>
              <a:ext uri="{FF2B5EF4-FFF2-40B4-BE49-F238E27FC236}">
                <a16:creationId xmlns:a16="http://schemas.microsoft.com/office/drawing/2014/main" id="{50499F64-9286-4790-8A09-AD817EF43A7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2406" y="259622"/>
            <a:ext cx="2040155" cy="1077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4399104"/>
      </p:ext>
    </p:extLst>
  </p:cSld>
  <p:clrMapOvr>
    <a:masterClrMapping/>
  </p:clrMapOvr>
  <mc:AlternateContent xmlns:mc="http://schemas.openxmlformats.org/markup-compatibility/2006" xmlns:p14="http://schemas.microsoft.com/office/powerpoint/2010/main">
    <mc:Choice Requires="p14">
      <p:transition spd="slow" p14:dur="2000" advTm="13650"/>
    </mc:Choice>
    <mc:Fallback xmlns="">
      <p:transition spd="slow" advTm="1365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Insight 3: load imbalance on </a:t>
            </a:r>
            <a:r>
              <a:rPr lang="en-US" altLang="zh-CN" sz="3600" dirty="0" err="1">
                <a:solidFill>
                  <a:schemeClr val="tx1"/>
                </a:solidFill>
                <a:latin typeface="Arial" panose="020B0604020202020204" pitchFamily="34" charset="0"/>
                <a:cs typeface="Arial" panose="020B0604020202020204" pitchFamily="34" charset="0"/>
              </a:rPr>
              <a:t>xDPU</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10</a:t>
            </a:fld>
            <a:endParaRPr kumimoji="1" lang="zh-CN" altLang="en-US"/>
          </a:p>
        </p:txBody>
      </p:sp>
      <p:sp>
        <p:nvSpPr>
          <p:cNvPr id="52" name="矩形 51">
            <a:extLst>
              <a:ext uri="{FF2B5EF4-FFF2-40B4-BE49-F238E27FC236}">
                <a16:creationId xmlns:a16="http://schemas.microsoft.com/office/drawing/2014/main" id="{5072C2D6-5CCA-4686-8B82-9DD8403D7382}"/>
              </a:ext>
            </a:extLst>
          </p:cNvPr>
          <p:cNvSpPr/>
          <p:nvPr/>
        </p:nvSpPr>
        <p:spPr>
          <a:xfrm>
            <a:off x="288253" y="2250644"/>
            <a:ext cx="3298166" cy="2469715"/>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3" name="文本框 52">
            <a:extLst>
              <a:ext uri="{FF2B5EF4-FFF2-40B4-BE49-F238E27FC236}">
                <a16:creationId xmlns:a16="http://schemas.microsoft.com/office/drawing/2014/main" id="{81F3B8DF-368C-4D7C-9750-3A1971B68916}"/>
              </a:ext>
            </a:extLst>
          </p:cNvPr>
          <p:cNvSpPr txBox="1"/>
          <p:nvPr/>
        </p:nvSpPr>
        <p:spPr>
          <a:xfrm>
            <a:off x="288253" y="2250644"/>
            <a:ext cx="1233577" cy="369332"/>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User VM1</a:t>
            </a:r>
            <a:endParaRPr kumimoji="1" lang="zh-CN" altLang="en-US" dirty="0">
              <a:latin typeface="Arial" panose="020B0604020202020204" pitchFamily="34" charset="0"/>
              <a:cs typeface="Arial" panose="020B0604020202020204" pitchFamily="34" charset="0"/>
            </a:endParaRPr>
          </a:p>
        </p:txBody>
      </p:sp>
      <p:sp>
        <p:nvSpPr>
          <p:cNvPr id="54" name="矩形 53">
            <a:extLst>
              <a:ext uri="{FF2B5EF4-FFF2-40B4-BE49-F238E27FC236}">
                <a16:creationId xmlns:a16="http://schemas.microsoft.com/office/drawing/2014/main" id="{3362F528-BDCE-4FC7-ADD1-9199094976C0}"/>
              </a:ext>
            </a:extLst>
          </p:cNvPr>
          <p:cNvSpPr/>
          <p:nvPr/>
        </p:nvSpPr>
        <p:spPr>
          <a:xfrm>
            <a:off x="3954319" y="2250644"/>
            <a:ext cx="3298166" cy="2469715"/>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5" name="文本框 54">
            <a:extLst>
              <a:ext uri="{FF2B5EF4-FFF2-40B4-BE49-F238E27FC236}">
                <a16:creationId xmlns:a16="http://schemas.microsoft.com/office/drawing/2014/main" id="{B35AFA22-059B-476A-A31D-421CE7AE39FB}"/>
              </a:ext>
            </a:extLst>
          </p:cNvPr>
          <p:cNvSpPr txBox="1"/>
          <p:nvPr/>
        </p:nvSpPr>
        <p:spPr>
          <a:xfrm>
            <a:off x="3954319" y="2250644"/>
            <a:ext cx="1233577" cy="369332"/>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User VM2</a:t>
            </a:r>
            <a:endParaRPr kumimoji="1" lang="zh-CN" altLang="en-US" dirty="0">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35187E35-A909-4969-B395-23068106AA8E}"/>
              </a:ext>
            </a:extLst>
          </p:cNvPr>
          <p:cNvSpPr/>
          <p:nvPr/>
        </p:nvSpPr>
        <p:spPr>
          <a:xfrm>
            <a:off x="288253" y="4946245"/>
            <a:ext cx="6964232" cy="369332"/>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7" name="文本框 56">
            <a:extLst>
              <a:ext uri="{FF2B5EF4-FFF2-40B4-BE49-F238E27FC236}">
                <a16:creationId xmlns:a16="http://schemas.microsoft.com/office/drawing/2014/main" id="{3EE1ECBC-417B-4B0D-959E-1E8D519DC530}"/>
              </a:ext>
            </a:extLst>
          </p:cNvPr>
          <p:cNvSpPr txBox="1"/>
          <p:nvPr/>
        </p:nvSpPr>
        <p:spPr>
          <a:xfrm>
            <a:off x="5999655" y="4946245"/>
            <a:ext cx="1252830" cy="369332"/>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PCIe Bus</a:t>
            </a:r>
            <a:endParaRPr kumimoji="1" lang="zh-CN" altLang="en-US" dirty="0">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7D5C6118-EC3D-49E8-8094-58B0DD9A75BC}"/>
              </a:ext>
            </a:extLst>
          </p:cNvPr>
          <p:cNvSpPr/>
          <p:nvPr/>
        </p:nvSpPr>
        <p:spPr>
          <a:xfrm>
            <a:off x="288253" y="5541463"/>
            <a:ext cx="6964232" cy="856922"/>
          </a:xfrm>
          <a:prstGeom prst="rect">
            <a:avLst/>
          </a:prstGeom>
          <a:noFill/>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9" name="文本框 58">
            <a:extLst>
              <a:ext uri="{FF2B5EF4-FFF2-40B4-BE49-F238E27FC236}">
                <a16:creationId xmlns:a16="http://schemas.microsoft.com/office/drawing/2014/main" id="{57C7338E-FC52-4EE4-A981-E9E8ABD8EC1B}"/>
              </a:ext>
            </a:extLst>
          </p:cNvPr>
          <p:cNvSpPr txBox="1"/>
          <p:nvPr/>
        </p:nvSpPr>
        <p:spPr>
          <a:xfrm>
            <a:off x="5870344" y="5719379"/>
            <a:ext cx="1382141" cy="646331"/>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SA Control Plane</a:t>
            </a:r>
            <a:endParaRPr kumimoji="1" lang="zh-CN" altLang="en-US" dirty="0">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BF3ACA9B-3A75-4F58-8BC4-42E7B4C9B7C2}"/>
              </a:ext>
            </a:extLst>
          </p:cNvPr>
          <p:cNvSpPr/>
          <p:nvPr/>
        </p:nvSpPr>
        <p:spPr>
          <a:xfrm>
            <a:off x="4588001" y="5830170"/>
            <a:ext cx="1198579" cy="440289"/>
          </a:xfrm>
          <a:prstGeom prst="rect">
            <a:avLst/>
          </a:prstGeom>
          <a:solidFill>
            <a:srgbClr val="B5C7E7"/>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b="1" dirty="0">
              <a:latin typeface="Arial" panose="020B0604020202020204" pitchFamily="34" charset="0"/>
              <a:cs typeface="Arial" panose="020B0604020202020204" pitchFamily="34" charset="0"/>
            </a:endParaRPr>
          </a:p>
        </p:txBody>
      </p:sp>
      <p:pic>
        <p:nvPicPr>
          <p:cNvPr id="61" name="图形 60" descr="处理器">
            <a:extLst>
              <a:ext uri="{FF2B5EF4-FFF2-40B4-BE49-F238E27FC236}">
                <a16:creationId xmlns:a16="http://schemas.microsoft.com/office/drawing/2014/main" id="{4FABFECC-FCB7-4F38-B3B1-3C8B0C552F7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4514" y="3030339"/>
            <a:ext cx="561229" cy="561229"/>
          </a:xfrm>
          <a:prstGeom prst="rect">
            <a:avLst/>
          </a:prstGeom>
        </p:spPr>
      </p:pic>
      <p:pic>
        <p:nvPicPr>
          <p:cNvPr id="62" name="图形 61" descr="处理器">
            <a:extLst>
              <a:ext uri="{FF2B5EF4-FFF2-40B4-BE49-F238E27FC236}">
                <a16:creationId xmlns:a16="http://schemas.microsoft.com/office/drawing/2014/main" id="{7B676A21-AB59-4BA6-896D-B57EB9D26D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62136" y="3030339"/>
            <a:ext cx="561229" cy="561229"/>
          </a:xfrm>
          <a:prstGeom prst="rect">
            <a:avLst/>
          </a:prstGeom>
        </p:spPr>
      </p:pic>
      <p:pic>
        <p:nvPicPr>
          <p:cNvPr id="63" name="图形 62" descr="处理器">
            <a:extLst>
              <a:ext uri="{FF2B5EF4-FFF2-40B4-BE49-F238E27FC236}">
                <a16:creationId xmlns:a16="http://schemas.microsoft.com/office/drawing/2014/main" id="{7A9514E2-5A32-4285-A02D-1C210623003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09758" y="3030338"/>
            <a:ext cx="561229" cy="561229"/>
          </a:xfrm>
          <a:prstGeom prst="rect">
            <a:avLst/>
          </a:prstGeom>
        </p:spPr>
      </p:pic>
      <p:pic>
        <p:nvPicPr>
          <p:cNvPr id="64" name="图形 63" descr="处理器">
            <a:extLst>
              <a:ext uri="{FF2B5EF4-FFF2-40B4-BE49-F238E27FC236}">
                <a16:creationId xmlns:a16="http://schemas.microsoft.com/office/drawing/2014/main" id="{D49BBDBC-82EA-4AC1-982A-C90F0C92837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61797" y="3030338"/>
            <a:ext cx="561229" cy="561229"/>
          </a:xfrm>
          <a:prstGeom prst="rect">
            <a:avLst/>
          </a:prstGeom>
        </p:spPr>
      </p:pic>
      <p:pic>
        <p:nvPicPr>
          <p:cNvPr id="65" name="图形 64" descr="处理器">
            <a:extLst>
              <a:ext uri="{FF2B5EF4-FFF2-40B4-BE49-F238E27FC236}">
                <a16:creationId xmlns:a16="http://schemas.microsoft.com/office/drawing/2014/main" id="{BAA64676-08DF-4276-8F16-622C85E56C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92552" y="3030339"/>
            <a:ext cx="561229" cy="561229"/>
          </a:xfrm>
          <a:prstGeom prst="rect">
            <a:avLst/>
          </a:prstGeom>
        </p:spPr>
      </p:pic>
      <p:pic>
        <p:nvPicPr>
          <p:cNvPr id="66" name="图形 65" descr="处理器">
            <a:extLst>
              <a:ext uri="{FF2B5EF4-FFF2-40B4-BE49-F238E27FC236}">
                <a16:creationId xmlns:a16="http://schemas.microsoft.com/office/drawing/2014/main" id="{29F0F7D6-9C6F-4C84-8ADB-7173FC44A3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40174" y="3030339"/>
            <a:ext cx="561229" cy="561229"/>
          </a:xfrm>
          <a:prstGeom prst="rect">
            <a:avLst/>
          </a:prstGeom>
        </p:spPr>
      </p:pic>
      <p:pic>
        <p:nvPicPr>
          <p:cNvPr id="67" name="图形 66" descr="处理器">
            <a:extLst>
              <a:ext uri="{FF2B5EF4-FFF2-40B4-BE49-F238E27FC236}">
                <a16:creationId xmlns:a16="http://schemas.microsoft.com/office/drawing/2014/main" id="{43B60083-00A0-427C-9DCF-3983AE307F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7796" y="3030338"/>
            <a:ext cx="561229" cy="561229"/>
          </a:xfrm>
          <a:prstGeom prst="rect">
            <a:avLst/>
          </a:prstGeom>
        </p:spPr>
      </p:pic>
      <p:pic>
        <p:nvPicPr>
          <p:cNvPr id="68" name="图形 67" descr="处理器">
            <a:extLst>
              <a:ext uri="{FF2B5EF4-FFF2-40B4-BE49-F238E27FC236}">
                <a16:creationId xmlns:a16="http://schemas.microsoft.com/office/drawing/2014/main" id="{5050F504-444A-43D9-A7E6-C2CE004194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439835" y="3030338"/>
            <a:ext cx="561229" cy="561229"/>
          </a:xfrm>
          <a:prstGeom prst="rect">
            <a:avLst/>
          </a:prstGeom>
        </p:spPr>
      </p:pic>
      <p:sp>
        <p:nvSpPr>
          <p:cNvPr id="69" name="矩形 68">
            <a:extLst>
              <a:ext uri="{FF2B5EF4-FFF2-40B4-BE49-F238E27FC236}">
                <a16:creationId xmlns:a16="http://schemas.microsoft.com/office/drawing/2014/main" id="{4C109CF1-2534-4D5D-BD58-565BB7D0CDC3}"/>
              </a:ext>
            </a:extLst>
          </p:cNvPr>
          <p:cNvSpPr/>
          <p:nvPr/>
        </p:nvSpPr>
        <p:spPr>
          <a:xfrm>
            <a:off x="514514" y="3653346"/>
            <a:ext cx="2808512" cy="267953"/>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100" b="1" dirty="0">
              <a:latin typeface="Arial" panose="020B0604020202020204" pitchFamily="34" charset="0"/>
              <a:cs typeface="Arial" panose="020B0604020202020204" pitchFamily="34" charset="0"/>
            </a:endParaRPr>
          </a:p>
        </p:txBody>
      </p:sp>
      <p:sp>
        <p:nvSpPr>
          <p:cNvPr id="70" name="矩形 69">
            <a:extLst>
              <a:ext uri="{FF2B5EF4-FFF2-40B4-BE49-F238E27FC236}">
                <a16:creationId xmlns:a16="http://schemas.microsoft.com/office/drawing/2014/main" id="{183F65DD-6D72-4CA5-B6C8-CD56E39140AB}"/>
              </a:ext>
            </a:extLst>
          </p:cNvPr>
          <p:cNvSpPr/>
          <p:nvPr/>
        </p:nvSpPr>
        <p:spPr>
          <a:xfrm>
            <a:off x="4192552" y="3653346"/>
            <a:ext cx="2808512" cy="267953"/>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100" b="1" dirty="0">
              <a:latin typeface="Arial" panose="020B0604020202020204" pitchFamily="34" charset="0"/>
              <a:cs typeface="Arial" panose="020B0604020202020204" pitchFamily="34" charset="0"/>
            </a:endParaRPr>
          </a:p>
        </p:txBody>
      </p:sp>
      <p:sp>
        <p:nvSpPr>
          <p:cNvPr id="71" name="文本框 70">
            <a:extLst>
              <a:ext uri="{FF2B5EF4-FFF2-40B4-BE49-F238E27FC236}">
                <a16:creationId xmlns:a16="http://schemas.microsoft.com/office/drawing/2014/main" id="{96184D17-4DEC-4694-A59F-B2CFCCA9DF08}"/>
              </a:ext>
            </a:extLst>
          </p:cNvPr>
          <p:cNvSpPr txBox="1"/>
          <p:nvPr/>
        </p:nvSpPr>
        <p:spPr>
          <a:xfrm>
            <a:off x="433842" y="2614840"/>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1-1</a:t>
            </a:r>
            <a:endParaRPr kumimoji="1" lang="zh-CN" altLang="en-US" sz="1600" b="1" dirty="0">
              <a:latin typeface="Arial" panose="020B0604020202020204" pitchFamily="34" charset="0"/>
              <a:cs typeface="Arial" panose="020B0604020202020204" pitchFamily="34" charset="0"/>
            </a:endParaRPr>
          </a:p>
        </p:txBody>
      </p:sp>
      <p:grpSp>
        <p:nvGrpSpPr>
          <p:cNvPr id="72" name="组合 71">
            <a:extLst>
              <a:ext uri="{FF2B5EF4-FFF2-40B4-BE49-F238E27FC236}">
                <a16:creationId xmlns:a16="http://schemas.microsoft.com/office/drawing/2014/main" id="{FE764C09-61DF-4EAE-860C-F241AB631BA4}"/>
              </a:ext>
            </a:extLst>
          </p:cNvPr>
          <p:cNvGrpSpPr/>
          <p:nvPr/>
        </p:nvGrpSpPr>
        <p:grpSpPr>
          <a:xfrm>
            <a:off x="615193" y="4115546"/>
            <a:ext cx="358113" cy="541357"/>
            <a:chOff x="2510367" y="3795302"/>
            <a:chExt cx="358113" cy="541357"/>
          </a:xfrm>
        </p:grpSpPr>
        <p:grpSp>
          <p:nvGrpSpPr>
            <p:cNvPr id="73" name="组合 72">
              <a:extLst>
                <a:ext uri="{FF2B5EF4-FFF2-40B4-BE49-F238E27FC236}">
                  <a16:creationId xmlns:a16="http://schemas.microsoft.com/office/drawing/2014/main" id="{7F309911-3A00-45F0-A1DA-910C0547AECB}"/>
                </a:ext>
              </a:extLst>
            </p:cNvPr>
            <p:cNvGrpSpPr/>
            <p:nvPr/>
          </p:nvGrpSpPr>
          <p:grpSpPr>
            <a:xfrm>
              <a:off x="2510367" y="3797344"/>
              <a:ext cx="152400" cy="539315"/>
              <a:chOff x="1049867" y="3860799"/>
              <a:chExt cx="152400" cy="539315"/>
            </a:xfrm>
          </p:grpSpPr>
          <p:sp>
            <p:nvSpPr>
              <p:cNvPr id="79" name="矩形 78">
                <a:extLst>
                  <a:ext uri="{FF2B5EF4-FFF2-40B4-BE49-F238E27FC236}">
                    <a16:creationId xmlns:a16="http://schemas.microsoft.com/office/drawing/2014/main" id="{6EA10D0E-87BF-4B6B-AF3F-CE15C39DDA87}"/>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0" name="矩形 79">
                <a:extLst>
                  <a:ext uri="{FF2B5EF4-FFF2-40B4-BE49-F238E27FC236}">
                    <a16:creationId xmlns:a16="http://schemas.microsoft.com/office/drawing/2014/main" id="{29E80E2A-D2EF-4B40-BBF8-54437093FEB9}"/>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a:extLst>
                  <a:ext uri="{FF2B5EF4-FFF2-40B4-BE49-F238E27FC236}">
                    <a16:creationId xmlns:a16="http://schemas.microsoft.com/office/drawing/2014/main" id="{6E2DDAC1-FC51-42ED-9B2B-532BB4D39D77}"/>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271F2532-A942-4D3A-9518-99B453444196}"/>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4" name="组合 73">
              <a:extLst>
                <a:ext uri="{FF2B5EF4-FFF2-40B4-BE49-F238E27FC236}">
                  <a16:creationId xmlns:a16="http://schemas.microsoft.com/office/drawing/2014/main" id="{97467D7D-F826-4AE3-8DC5-F27B8043A98B}"/>
                </a:ext>
              </a:extLst>
            </p:cNvPr>
            <p:cNvGrpSpPr/>
            <p:nvPr/>
          </p:nvGrpSpPr>
          <p:grpSpPr>
            <a:xfrm flipV="1">
              <a:off x="2716080" y="3795302"/>
              <a:ext cx="152400" cy="539315"/>
              <a:chOff x="1049867" y="3860799"/>
              <a:chExt cx="152400" cy="539315"/>
            </a:xfrm>
          </p:grpSpPr>
          <p:sp>
            <p:nvSpPr>
              <p:cNvPr id="75" name="矩形 74">
                <a:extLst>
                  <a:ext uri="{FF2B5EF4-FFF2-40B4-BE49-F238E27FC236}">
                    <a16:creationId xmlns:a16="http://schemas.microsoft.com/office/drawing/2014/main" id="{BD045E78-F411-4654-8D04-733C9866B432}"/>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75">
                <a:extLst>
                  <a:ext uri="{FF2B5EF4-FFF2-40B4-BE49-F238E27FC236}">
                    <a16:creationId xmlns:a16="http://schemas.microsoft.com/office/drawing/2014/main" id="{0886B753-096E-4A67-A4A7-0EA109B4C130}"/>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E61860B0-3F30-41C7-A1A1-B30749B01C32}"/>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矩形 77">
                <a:extLst>
                  <a:ext uri="{FF2B5EF4-FFF2-40B4-BE49-F238E27FC236}">
                    <a16:creationId xmlns:a16="http://schemas.microsoft.com/office/drawing/2014/main" id="{F275A872-D086-44AB-BB5C-63871283BE02}"/>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grpSp>
        <p:nvGrpSpPr>
          <p:cNvPr id="83" name="组合 82">
            <a:extLst>
              <a:ext uri="{FF2B5EF4-FFF2-40B4-BE49-F238E27FC236}">
                <a16:creationId xmlns:a16="http://schemas.microsoft.com/office/drawing/2014/main" id="{03E4F937-EF19-45FF-AFA8-D2627877D239}"/>
              </a:ext>
            </a:extLst>
          </p:cNvPr>
          <p:cNvGrpSpPr/>
          <p:nvPr/>
        </p:nvGrpSpPr>
        <p:grpSpPr>
          <a:xfrm>
            <a:off x="1365427" y="4115546"/>
            <a:ext cx="152400" cy="539315"/>
            <a:chOff x="1049867" y="3860799"/>
            <a:chExt cx="152400" cy="539315"/>
          </a:xfrm>
        </p:grpSpPr>
        <p:sp>
          <p:nvSpPr>
            <p:cNvPr id="84" name="矩形 83">
              <a:extLst>
                <a:ext uri="{FF2B5EF4-FFF2-40B4-BE49-F238E27FC236}">
                  <a16:creationId xmlns:a16="http://schemas.microsoft.com/office/drawing/2014/main" id="{7C300748-6ED3-4813-A5DC-FEEC1EE7DE47}"/>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矩形 84">
              <a:extLst>
                <a:ext uri="{FF2B5EF4-FFF2-40B4-BE49-F238E27FC236}">
                  <a16:creationId xmlns:a16="http://schemas.microsoft.com/office/drawing/2014/main" id="{694D0C27-0B86-4246-93E9-577487612A44}"/>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6" name="矩形 85">
              <a:extLst>
                <a:ext uri="{FF2B5EF4-FFF2-40B4-BE49-F238E27FC236}">
                  <a16:creationId xmlns:a16="http://schemas.microsoft.com/office/drawing/2014/main" id="{57B46D52-24F8-46F3-AB01-0BC5F7C5DA53}"/>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07E0A889-576F-4464-A15A-703B0C412F22}"/>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8" name="组合 87">
            <a:extLst>
              <a:ext uri="{FF2B5EF4-FFF2-40B4-BE49-F238E27FC236}">
                <a16:creationId xmlns:a16="http://schemas.microsoft.com/office/drawing/2014/main" id="{D8AFCCC9-F21D-4EFA-BAC4-8CAEC4754581}"/>
              </a:ext>
            </a:extLst>
          </p:cNvPr>
          <p:cNvGrpSpPr/>
          <p:nvPr/>
        </p:nvGrpSpPr>
        <p:grpSpPr>
          <a:xfrm flipV="1">
            <a:off x="1571140" y="4113504"/>
            <a:ext cx="152400" cy="539315"/>
            <a:chOff x="1049867" y="3860799"/>
            <a:chExt cx="152400" cy="539315"/>
          </a:xfrm>
        </p:grpSpPr>
        <p:sp>
          <p:nvSpPr>
            <p:cNvPr id="89" name="矩形 88">
              <a:extLst>
                <a:ext uri="{FF2B5EF4-FFF2-40B4-BE49-F238E27FC236}">
                  <a16:creationId xmlns:a16="http://schemas.microsoft.com/office/drawing/2014/main" id="{C0336B08-6398-4198-8FE8-52A3112898E1}"/>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7FF21DEA-060C-4F47-8BA3-BB338823B25E}"/>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7906CA9F-DCD5-4EE1-8D58-753B9922934C}"/>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2" name="矩形 91">
              <a:extLst>
                <a:ext uri="{FF2B5EF4-FFF2-40B4-BE49-F238E27FC236}">
                  <a16:creationId xmlns:a16="http://schemas.microsoft.com/office/drawing/2014/main" id="{A8871459-CE0E-4E32-8178-BFEF487B7471}"/>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3" name="组合 92">
            <a:extLst>
              <a:ext uri="{FF2B5EF4-FFF2-40B4-BE49-F238E27FC236}">
                <a16:creationId xmlns:a16="http://schemas.microsoft.com/office/drawing/2014/main" id="{7C9E1831-DE23-47E3-B535-A9F40C21D3EE}"/>
              </a:ext>
            </a:extLst>
          </p:cNvPr>
          <p:cNvGrpSpPr/>
          <p:nvPr/>
        </p:nvGrpSpPr>
        <p:grpSpPr>
          <a:xfrm>
            <a:off x="2111819" y="4115546"/>
            <a:ext cx="152400" cy="539315"/>
            <a:chOff x="1049867" y="3860799"/>
            <a:chExt cx="152400" cy="539315"/>
          </a:xfrm>
        </p:grpSpPr>
        <p:sp>
          <p:nvSpPr>
            <p:cNvPr id="94" name="矩形 93">
              <a:extLst>
                <a:ext uri="{FF2B5EF4-FFF2-40B4-BE49-F238E27FC236}">
                  <a16:creationId xmlns:a16="http://schemas.microsoft.com/office/drawing/2014/main" id="{78A87899-A5E9-411F-BEE9-64C104D8F706}"/>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5" name="矩形 94">
              <a:extLst>
                <a:ext uri="{FF2B5EF4-FFF2-40B4-BE49-F238E27FC236}">
                  <a16:creationId xmlns:a16="http://schemas.microsoft.com/office/drawing/2014/main" id="{60334800-235D-4AF0-A550-74D962D2B75C}"/>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6" name="矩形 95">
              <a:extLst>
                <a:ext uri="{FF2B5EF4-FFF2-40B4-BE49-F238E27FC236}">
                  <a16:creationId xmlns:a16="http://schemas.microsoft.com/office/drawing/2014/main" id="{B9EAFD56-1C20-4C0B-9FF9-F87D66DF6EC9}"/>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7" name="矩形 96">
              <a:extLst>
                <a:ext uri="{FF2B5EF4-FFF2-40B4-BE49-F238E27FC236}">
                  <a16:creationId xmlns:a16="http://schemas.microsoft.com/office/drawing/2014/main" id="{1348B259-B961-4140-833A-E5A8C96201DD}"/>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98" name="组合 97">
            <a:extLst>
              <a:ext uri="{FF2B5EF4-FFF2-40B4-BE49-F238E27FC236}">
                <a16:creationId xmlns:a16="http://schemas.microsoft.com/office/drawing/2014/main" id="{44F846D4-0BAA-4E6F-A29D-33E63CA8E66B}"/>
              </a:ext>
            </a:extLst>
          </p:cNvPr>
          <p:cNvGrpSpPr/>
          <p:nvPr/>
        </p:nvGrpSpPr>
        <p:grpSpPr>
          <a:xfrm flipV="1">
            <a:off x="2317532" y="4113504"/>
            <a:ext cx="152400" cy="539315"/>
            <a:chOff x="1049867" y="3860799"/>
            <a:chExt cx="152400" cy="539315"/>
          </a:xfrm>
        </p:grpSpPr>
        <p:sp>
          <p:nvSpPr>
            <p:cNvPr id="99" name="矩形 98">
              <a:extLst>
                <a:ext uri="{FF2B5EF4-FFF2-40B4-BE49-F238E27FC236}">
                  <a16:creationId xmlns:a16="http://schemas.microsoft.com/office/drawing/2014/main" id="{4D4155B3-59D7-4E91-9FDC-80A11D6BC451}"/>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0" name="矩形 99">
              <a:extLst>
                <a:ext uri="{FF2B5EF4-FFF2-40B4-BE49-F238E27FC236}">
                  <a16:creationId xmlns:a16="http://schemas.microsoft.com/office/drawing/2014/main" id="{9B0C8CE8-C014-4A6C-96CE-3D3303D9A81B}"/>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1" name="矩形 100">
              <a:extLst>
                <a:ext uri="{FF2B5EF4-FFF2-40B4-BE49-F238E27FC236}">
                  <a16:creationId xmlns:a16="http://schemas.microsoft.com/office/drawing/2014/main" id="{BEB610B0-B063-42E4-B5C6-F3DA91EC099F}"/>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矩形 101">
              <a:extLst>
                <a:ext uri="{FF2B5EF4-FFF2-40B4-BE49-F238E27FC236}">
                  <a16:creationId xmlns:a16="http://schemas.microsoft.com/office/drawing/2014/main" id="{ABE3E7F1-2FA3-4551-9D27-6DB32A56E1EA}"/>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3" name="组合 102">
            <a:extLst>
              <a:ext uri="{FF2B5EF4-FFF2-40B4-BE49-F238E27FC236}">
                <a16:creationId xmlns:a16="http://schemas.microsoft.com/office/drawing/2014/main" id="{56F9F946-9FF4-4701-95D4-B7B1C7301567}"/>
              </a:ext>
            </a:extLst>
          </p:cNvPr>
          <p:cNvGrpSpPr/>
          <p:nvPr/>
        </p:nvGrpSpPr>
        <p:grpSpPr>
          <a:xfrm>
            <a:off x="2857927" y="4109786"/>
            <a:ext cx="152400" cy="539315"/>
            <a:chOff x="1049867" y="3860799"/>
            <a:chExt cx="152400" cy="539315"/>
          </a:xfrm>
        </p:grpSpPr>
        <p:sp>
          <p:nvSpPr>
            <p:cNvPr id="104" name="矩形 103">
              <a:extLst>
                <a:ext uri="{FF2B5EF4-FFF2-40B4-BE49-F238E27FC236}">
                  <a16:creationId xmlns:a16="http://schemas.microsoft.com/office/drawing/2014/main" id="{7AD06798-F2CE-4018-A672-850457C7471E}"/>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5" name="矩形 104">
              <a:extLst>
                <a:ext uri="{FF2B5EF4-FFF2-40B4-BE49-F238E27FC236}">
                  <a16:creationId xmlns:a16="http://schemas.microsoft.com/office/drawing/2014/main" id="{D3AD7828-AC54-49F4-91D9-029D7C843831}"/>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6" name="矩形 105">
              <a:extLst>
                <a:ext uri="{FF2B5EF4-FFF2-40B4-BE49-F238E27FC236}">
                  <a16:creationId xmlns:a16="http://schemas.microsoft.com/office/drawing/2014/main" id="{626EE56E-3AEF-4354-8939-44AAF365C531}"/>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7" name="矩形 106">
              <a:extLst>
                <a:ext uri="{FF2B5EF4-FFF2-40B4-BE49-F238E27FC236}">
                  <a16:creationId xmlns:a16="http://schemas.microsoft.com/office/drawing/2014/main" id="{E04A9BEB-890B-46BF-8C82-09006D15261B}"/>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8" name="组合 107">
            <a:extLst>
              <a:ext uri="{FF2B5EF4-FFF2-40B4-BE49-F238E27FC236}">
                <a16:creationId xmlns:a16="http://schemas.microsoft.com/office/drawing/2014/main" id="{0EFB15B8-E893-49C0-9B15-11FB15D2BD9B}"/>
              </a:ext>
            </a:extLst>
          </p:cNvPr>
          <p:cNvGrpSpPr/>
          <p:nvPr/>
        </p:nvGrpSpPr>
        <p:grpSpPr>
          <a:xfrm flipV="1">
            <a:off x="3063640" y="4107744"/>
            <a:ext cx="152400" cy="539315"/>
            <a:chOff x="1049867" y="3860799"/>
            <a:chExt cx="152400" cy="539315"/>
          </a:xfrm>
        </p:grpSpPr>
        <p:sp>
          <p:nvSpPr>
            <p:cNvPr id="109" name="矩形 108">
              <a:extLst>
                <a:ext uri="{FF2B5EF4-FFF2-40B4-BE49-F238E27FC236}">
                  <a16:creationId xmlns:a16="http://schemas.microsoft.com/office/drawing/2014/main" id="{16E88BDF-7788-434B-9BFB-6909C194370A}"/>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0" name="矩形 109">
              <a:extLst>
                <a:ext uri="{FF2B5EF4-FFF2-40B4-BE49-F238E27FC236}">
                  <a16:creationId xmlns:a16="http://schemas.microsoft.com/office/drawing/2014/main" id="{4BCC5FB3-ABCB-45E4-AE76-E9B442919747}"/>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矩形 110">
              <a:extLst>
                <a:ext uri="{FF2B5EF4-FFF2-40B4-BE49-F238E27FC236}">
                  <a16:creationId xmlns:a16="http://schemas.microsoft.com/office/drawing/2014/main" id="{E018E2F2-11CE-43ED-810F-AF3D4511763A}"/>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矩形 111">
              <a:extLst>
                <a:ext uri="{FF2B5EF4-FFF2-40B4-BE49-F238E27FC236}">
                  <a16:creationId xmlns:a16="http://schemas.microsoft.com/office/drawing/2014/main" id="{C1FC491E-01D1-4EFA-A7B3-3227C10B8585}"/>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3" name="组合 112">
            <a:extLst>
              <a:ext uri="{FF2B5EF4-FFF2-40B4-BE49-F238E27FC236}">
                <a16:creationId xmlns:a16="http://schemas.microsoft.com/office/drawing/2014/main" id="{CFA8FE3C-6E35-4592-95FE-646C15843EFA}"/>
              </a:ext>
            </a:extLst>
          </p:cNvPr>
          <p:cNvGrpSpPr/>
          <p:nvPr/>
        </p:nvGrpSpPr>
        <p:grpSpPr>
          <a:xfrm>
            <a:off x="4296412" y="4104708"/>
            <a:ext cx="152400" cy="539315"/>
            <a:chOff x="1049867" y="3860799"/>
            <a:chExt cx="152400" cy="539315"/>
          </a:xfrm>
        </p:grpSpPr>
        <p:sp>
          <p:nvSpPr>
            <p:cNvPr id="114" name="矩形 113">
              <a:extLst>
                <a:ext uri="{FF2B5EF4-FFF2-40B4-BE49-F238E27FC236}">
                  <a16:creationId xmlns:a16="http://schemas.microsoft.com/office/drawing/2014/main" id="{F56D7266-351F-43E9-BE9D-16E2A976BAF4}"/>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矩形 114">
              <a:extLst>
                <a:ext uri="{FF2B5EF4-FFF2-40B4-BE49-F238E27FC236}">
                  <a16:creationId xmlns:a16="http://schemas.microsoft.com/office/drawing/2014/main" id="{95F8EC36-23D0-4639-BAA4-C1616833B327}"/>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115">
              <a:extLst>
                <a:ext uri="{FF2B5EF4-FFF2-40B4-BE49-F238E27FC236}">
                  <a16:creationId xmlns:a16="http://schemas.microsoft.com/office/drawing/2014/main" id="{79869359-7902-4BAA-87B5-2BFD4CEB508C}"/>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矩形 116">
              <a:extLst>
                <a:ext uri="{FF2B5EF4-FFF2-40B4-BE49-F238E27FC236}">
                  <a16:creationId xmlns:a16="http://schemas.microsoft.com/office/drawing/2014/main" id="{13BF325C-CA4A-4C76-A7FB-414DF25E8E6A}"/>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8" name="组合 117">
            <a:extLst>
              <a:ext uri="{FF2B5EF4-FFF2-40B4-BE49-F238E27FC236}">
                <a16:creationId xmlns:a16="http://schemas.microsoft.com/office/drawing/2014/main" id="{D2AAC1A1-4123-467F-9DEE-15D4474AE5BC}"/>
              </a:ext>
            </a:extLst>
          </p:cNvPr>
          <p:cNvGrpSpPr/>
          <p:nvPr/>
        </p:nvGrpSpPr>
        <p:grpSpPr>
          <a:xfrm flipV="1">
            <a:off x="4502125" y="4102666"/>
            <a:ext cx="152400" cy="539315"/>
            <a:chOff x="1049867" y="3860799"/>
            <a:chExt cx="152400" cy="539315"/>
          </a:xfrm>
        </p:grpSpPr>
        <p:sp>
          <p:nvSpPr>
            <p:cNvPr id="119" name="矩形 118">
              <a:extLst>
                <a:ext uri="{FF2B5EF4-FFF2-40B4-BE49-F238E27FC236}">
                  <a16:creationId xmlns:a16="http://schemas.microsoft.com/office/drawing/2014/main" id="{15570738-A0A7-455F-AC2C-8ECCE3114661}"/>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0" name="矩形 119">
              <a:extLst>
                <a:ext uri="{FF2B5EF4-FFF2-40B4-BE49-F238E27FC236}">
                  <a16:creationId xmlns:a16="http://schemas.microsoft.com/office/drawing/2014/main" id="{356DF6CC-C2FF-4936-A6C9-4976131F3C13}"/>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矩形 120">
              <a:extLst>
                <a:ext uri="{FF2B5EF4-FFF2-40B4-BE49-F238E27FC236}">
                  <a16:creationId xmlns:a16="http://schemas.microsoft.com/office/drawing/2014/main" id="{B3853B8F-AAF1-448A-85EC-F8D0A32B03A4}"/>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矩形 121">
              <a:extLst>
                <a:ext uri="{FF2B5EF4-FFF2-40B4-BE49-F238E27FC236}">
                  <a16:creationId xmlns:a16="http://schemas.microsoft.com/office/drawing/2014/main" id="{C39A2314-AFA5-4856-8BFF-801B28922D5A}"/>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3" name="组合 122">
            <a:extLst>
              <a:ext uri="{FF2B5EF4-FFF2-40B4-BE49-F238E27FC236}">
                <a16:creationId xmlns:a16="http://schemas.microsoft.com/office/drawing/2014/main" id="{616B9025-09B4-44F8-A21E-1BA2CDB4928B}"/>
              </a:ext>
            </a:extLst>
          </p:cNvPr>
          <p:cNvGrpSpPr/>
          <p:nvPr/>
        </p:nvGrpSpPr>
        <p:grpSpPr>
          <a:xfrm>
            <a:off x="5046646" y="4102666"/>
            <a:ext cx="152400" cy="539315"/>
            <a:chOff x="1049867" y="3860799"/>
            <a:chExt cx="152400" cy="539315"/>
          </a:xfrm>
        </p:grpSpPr>
        <p:sp>
          <p:nvSpPr>
            <p:cNvPr id="124" name="矩形 123">
              <a:extLst>
                <a:ext uri="{FF2B5EF4-FFF2-40B4-BE49-F238E27FC236}">
                  <a16:creationId xmlns:a16="http://schemas.microsoft.com/office/drawing/2014/main" id="{559F9DA5-12E5-44D4-873A-8FF5DD673A3D}"/>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5" name="矩形 124">
              <a:extLst>
                <a:ext uri="{FF2B5EF4-FFF2-40B4-BE49-F238E27FC236}">
                  <a16:creationId xmlns:a16="http://schemas.microsoft.com/office/drawing/2014/main" id="{7A22472A-B4DC-43F7-AAD4-04A11DA893D2}"/>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矩形 125">
              <a:extLst>
                <a:ext uri="{FF2B5EF4-FFF2-40B4-BE49-F238E27FC236}">
                  <a16:creationId xmlns:a16="http://schemas.microsoft.com/office/drawing/2014/main" id="{90C1F70D-6AAF-47FC-A25A-FD35B7B35D2C}"/>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EFAAB3F3-A4A9-4B49-881C-2DE1FB0C5315}"/>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8" name="组合 127">
            <a:extLst>
              <a:ext uri="{FF2B5EF4-FFF2-40B4-BE49-F238E27FC236}">
                <a16:creationId xmlns:a16="http://schemas.microsoft.com/office/drawing/2014/main" id="{71B673D2-2F1D-45C1-9C8E-991AC1223722}"/>
              </a:ext>
            </a:extLst>
          </p:cNvPr>
          <p:cNvGrpSpPr/>
          <p:nvPr/>
        </p:nvGrpSpPr>
        <p:grpSpPr>
          <a:xfrm flipV="1">
            <a:off x="5252359" y="4100624"/>
            <a:ext cx="152400" cy="539315"/>
            <a:chOff x="1049867" y="3860799"/>
            <a:chExt cx="152400" cy="539315"/>
          </a:xfrm>
        </p:grpSpPr>
        <p:sp>
          <p:nvSpPr>
            <p:cNvPr id="129" name="矩形 128">
              <a:extLst>
                <a:ext uri="{FF2B5EF4-FFF2-40B4-BE49-F238E27FC236}">
                  <a16:creationId xmlns:a16="http://schemas.microsoft.com/office/drawing/2014/main" id="{9FD0770B-8C34-431E-99B8-FA03CA6373E4}"/>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矩形 129">
              <a:extLst>
                <a:ext uri="{FF2B5EF4-FFF2-40B4-BE49-F238E27FC236}">
                  <a16:creationId xmlns:a16="http://schemas.microsoft.com/office/drawing/2014/main" id="{E7EC920F-49DE-49B5-A69E-D96A74C0D2F5}"/>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1" name="矩形 130">
              <a:extLst>
                <a:ext uri="{FF2B5EF4-FFF2-40B4-BE49-F238E27FC236}">
                  <a16:creationId xmlns:a16="http://schemas.microsoft.com/office/drawing/2014/main" id="{04C31C31-2CB4-407F-B9AC-1293B0EB557A}"/>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2" name="矩形 131">
              <a:extLst>
                <a:ext uri="{FF2B5EF4-FFF2-40B4-BE49-F238E27FC236}">
                  <a16:creationId xmlns:a16="http://schemas.microsoft.com/office/drawing/2014/main" id="{80F8F8A5-D928-4F49-91F4-3A8C9D361E77}"/>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3" name="组合 132">
            <a:extLst>
              <a:ext uri="{FF2B5EF4-FFF2-40B4-BE49-F238E27FC236}">
                <a16:creationId xmlns:a16="http://schemas.microsoft.com/office/drawing/2014/main" id="{44739813-5798-4FED-92D8-948C26442517}"/>
              </a:ext>
            </a:extLst>
          </p:cNvPr>
          <p:cNvGrpSpPr/>
          <p:nvPr/>
        </p:nvGrpSpPr>
        <p:grpSpPr>
          <a:xfrm>
            <a:off x="5793038" y="4102666"/>
            <a:ext cx="152400" cy="539315"/>
            <a:chOff x="1049867" y="3860799"/>
            <a:chExt cx="152400" cy="539315"/>
          </a:xfrm>
        </p:grpSpPr>
        <p:sp>
          <p:nvSpPr>
            <p:cNvPr id="134" name="矩形 133">
              <a:extLst>
                <a:ext uri="{FF2B5EF4-FFF2-40B4-BE49-F238E27FC236}">
                  <a16:creationId xmlns:a16="http://schemas.microsoft.com/office/drawing/2014/main" id="{3ACD9956-D4A3-43BF-98CD-A49B53BFE57A}"/>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2B2B076C-0174-42D0-A8B6-A14D8AD99765}"/>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6" name="矩形 135">
              <a:extLst>
                <a:ext uri="{FF2B5EF4-FFF2-40B4-BE49-F238E27FC236}">
                  <a16:creationId xmlns:a16="http://schemas.microsoft.com/office/drawing/2014/main" id="{4643C73F-5EC4-4A0B-A5B2-6C2168DE71AB}"/>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7" name="矩形 136">
              <a:extLst>
                <a:ext uri="{FF2B5EF4-FFF2-40B4-BE49-F238E27FC236}">
                  <a16:creationId xmlns:a16="http://schemas.microsoft.com/office/drawing/2014/main" id="{C9B345D5-3F82-4779-997C-A36D0BA9CF1A}"/>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38" name="组合 137">
            <a:extLst>
              <a:ext uri="{FF2B5EF4-FFF2-40B4-BE49-F238E27FC236}">
                <a16:creationId xmlns:a16="http://schemas.microsoft.com/office/drawing/2014/main" id="{E8739F5B-F8C1-477D-BB5A-443175F3E483}"/>
              </a:ext>
            </a:extLst>
          </p:cNvPr>
          <p:cNvGrpSpPr/>
          <p:nvPr/>
        </p:nvGrpSpPr>
        <p:grpSpPr>
          <a:xfrm flipV="1">
            <a:off x="5998751" y="4100624"/>
            <a:ext cx="152400" cy="539315"/>
            <a:chOff x="1049867" y="3860799"/>
            <a:chExt cx="152400" cy="539315"/>
          </a:xfrm>
        </p:grpSpPr>
        <p:sp>
          <p:nvSpPr>
            <p:cNvPr id="139" name="矩形 138">
              <a:extLst>
                <a:ext uri="{FF2B5EF4-FFF2-40B4-BE49-F238E27FC236}">
                  <a16:creationId xmlns:a16="http://schemas.microsoft.com/office/drawing/2014/main" id="{09F5A19D-DA9E-49C1-8ECB-2F947D1505C7}"/>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DCB39802-1D8B-4900-BE1B-F918B2334F53}"/>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A58B0B53-5388-4095-A81D-B5BDED73772E}"/>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2" name="矩形 141">
              <a:extLst>
                <a:ext uri="{FF2B5EF4-FFF2-40B4-BE49-F238E27FC236}">
                  <a16:creationId xmlns:a16="http://schemas.microsoft.com/office/drawing/2014/main" id="{8DAA5A87-8638-44AD-9324-75B819BC98CB}"/>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3" name="组合 142">
            <a:extLst>
              <a:ext uri="{FF2B5EF4-FFF2-40B4-BE49-F238E27FC236}">
                <a16:creationId xmlns:a16="http://schemas.microsoft.com/office/drawing/2014/main" id="{D8248DD9-E0C7-4A48-A507-8225A4E64351}"/>
              </a:ext>
            </a:extLst>
          </p:cNvPr>
          <p:cNvGrpSpPr/>
          <p:nvPr/>
        </p:nvGrpSpPr>
        <p:grpSpPr>
          <a:xfrm>
            <a:off x="6543909" y="4096906"/>
            <a:ext cx="152400" cy="539315"/>
            <a:chOff x="1049867" y="3860799"/>
            <a:chExt cx="152400" cy="539315"/>
          </a:xfrm>
        </p:grpSpPr>
        <p:sp>
          <p:nvSpPr>
            <p:cNvPr id="144" name="矩形 143">
              <a:extLst>
                <a:ext uri="{FF2B5EF4-FFF2-40B4-BE49-F238E27FC236}">
                  <a16:creationId xmlns:a16="http://schemas.microsoft.com/office/drawing/2014/main" id="{552D489C-CCFF-4131-8CC3-E0D12517B7BA}"/>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矩形 144">
              <a:extLst>
                <a:ext uri="{FF2B5EF4-FFF2-40B4-BE49-F238E27FC236}">
                  <a16:creationId xmlns:a16="http://schemas.microsoft.com/office/drawing/2014/main" id="{03E373E5-D42E-472C-9218-6C2D6B7BDC17}"/>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矩形 145">
              <a:extLst>
                <a:ext uri="{FF2B5EF4-FFF2-40B4-BE49-F238E27FC236}">
                  <a16:creationId xmlns:a16="http://schemas.microsoft.com/office/drawing/2014/main" id="{C321007E-5F12-438C-B3C4-FA847E34AD84}"/>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矩形 146">
              <a:extLst>
                <a:ext uri="{FF2B5EF4-FFF2-40B4-BE49-F238E27FC236}">
                  <a16:creationId xmlns:a16="http://schemas.microsoft.com/office/drawing/2014/main" id="{9CF23477-1AB2-4B34-B47D-4CAB699D83A2}"/>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48" name="组合 147">
            <a:extLst>
              <a:ext uri="{FF2B5EF4-FFF2-40B4-BE49-F238E27FC236}">
                <a16:creationId xmlns:a16="http://schemas.microsoft.com/office/drawing/2014/main" id="{B730A0B2-7186-4A79-9C98-664F83834CF1}"/>
              </a:ext>
            </a:extLst>
          </p:cNvPr>
          <p:cNvGrpSpPr/>
          <p:nvPr/>
        </p:nvGrpSpPr>
        <p:grpSpPr>
          <a:xfrm flipV="1">
            <a:off x="6749622" y="4094864"/>
            <a:ext cx="152400" cy="539315"/>
            <a:chOff x="1049867" y="3860799"/>
            <a:chExt cx="152400" cy="539315"/>
          </a:xfrm>
        </p:grpSpPr>
        <p:sp>
          <p:nvSpPr>
            <p:cNvPr id="149" name="矩形 148">
              <a:extLst>
                <a:ext uri="{FF2B5EF4-FFF2-40B4-BE49-F238E27FC236}">
                  <a16:creationId xmlns:a16="http://schemas.microsoft.com/office/drawing/2014/main" id="{DD8D77A0-C1AD-4128-839C-7B05C3339186}"/>
                </a:ext>
              </a:extLst>
            </p:cNvPr>
            <p:cNvSpPr/>
            <p:nvPr/>
          </p:nvSpPr>
          <p:spPr>
            <a:xfrm>
              <a:off x="1049867" y="3860799"/>
              <a:ext cx="152400" cy="5393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0" name="矩形 149">
              <a:extLst>
                <a:ext uri="{FF2B5EF4-FFF2-40B4-BE49-F238E27FC236}">
                  <a16:creationId xmlns:a16="http://schemas.microsoft.com/office/drawing/2014/main" id="{83408507-B8B0-4091-A055-900311964583}"/>
                </a:ext>
              </a:extLst>
            </p:cNvPr>
            <p:cNvSpPr/>
            <p:nvPr/>
          </p:nvSpPr>
          <p:spPr>
            <a:xfrm>
              <a:off x="1049867" y="4354395"/>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1" name="矩形 150">
              <a:extLst>
                <a:ext uri="{FF2B5EF4-FFF2-40B4-BE49-F238E27FC236}">
                  <a16:creationId xmlns:a16="http://schemas.microsoft.com/office/drawing/2014/main" id="{415BC1C0-46BA-41AD-A7AB-0FEA982D79B5}"/>
                </a:ext>
              </a:extLst>
            </p:cNvPr>
            <p:cNvSpPr/>
            <p:nvPr/>
          </p:nvSpPr>
          <p:spPr>
            <a:xfrm>
              <a:off x="1049867" y="4308676"/>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2" name="矩形 151">
              <a:extLst>
                <a:ext uri="{FF2B5EF4-FFF2-40B4-BE49-F238E27FC236}">
                  <a16:creationId xmlns:a16="http://schemas.microsoft.com/office/drawing/2014/main" id="{44E6C367-8FB2-4C9C-AB6E-6848D85889B9}"/>
                </a:ext>
              </a:extLst>
            </p:cNvPr>
            <p:cNvSpPr/>
            <p:nvPr/>
          </p:nvSpPr>
          <p:spPr>
            <a:xfrm>
              <a:off x="1049867" y="4262957"/>
              <a:ext cx="152400" cy="457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3" name="矩形 152">
            <a:extLst>
              <a:ext uri="{FF2B5EF4-FFF2-40B4-BE49-F238E27FC236}">
                <a16:creationId xmlns:a16="http://schemas.microsoft.com/office/drawing/2014/main" id="{2B3DD20E-8F1D-4800-847C-1485A47E7F74}"/>
              </a:ext>
            </a:extLst>
          </p:cNvPr>
          <p:cNvSpPr/>
          <p:nvPr/>
        </p:nvSpPr>
        <p:spPr>
          <a:xfrm flipV="1">
            <a:off x="712869" y="4116853"/>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4" name="矩形 153">
            <a:extLst>
              <a:ext uri="{FF2B5EF4-FFF2-40B4-BE49-F238E27FC236}">
                <a16:creationId xmlns:a16="http://schemas.microsoft.com/office/drawing/2014/main" id="{9A81A334-BAE8-49E1-AFB7-4772988472EB}"/>
              </a:ext>
            </a:extLst>
          </p:cNvPr>
          <p:cNvSpPr/>
          <p:nvPr/>
        </p:nvSpPr>
        <p:spPr>
          <a:xfrm flipV="1">
            <a:off x="708523" y="4610366"/>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5" name="直接箭头连接符 154">
            <a:extLst>
              <a:ext uri="{FF2B5EF4-FFF2-40B4-BE49-F238E27FC236}">
                <a16:creationId xmlns:a16="http://schemas.microsoft.com/office/drawing/2014/main" id="{71FA0AC6-0336-448D-9DCA-86062F8FD39C}"/>
              </a:ext>
            </a:extLst>
          </p:cNvPr>
          <p:cNvCxnSpPr>
            <a:cxnSpLocks/>
            <a:stCxn id="61" idx="2"/>
            <a:endCxn id="153" idx="2"/>
          </p:cNvCxnSpPr>
          <p:nvPr/>
        </p:nvCxnSpPr>
        <p:spPr>
          <a:xfrm flipH="1">
            <a:off x="789619" y="3591568"/>
            <a:ext cx="0" cy="52528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6" name="矩形 155">
            <a:extLst>
              <a:ext uri="{FF2B5EF4-FFF2-40B4-BE49-F238E27FC236}">
                <a16:creationId xmlns:a16="http://schemas.microsoft.com/office/drawing/2014/main" id="{C21DEE30-24BE-46B6-A3EE-7B87995A1F76}"/>
              </a:ext>
            </a:extLst>
          </p:cNvPr>
          <p:cNvSpPr/>
          <p:nvPr/>
        </p:nvSpPr>
        <p:spPr>
          <a:xfrm flipV="1">
            <a:off x="1475913" y="4115546"/>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7" name="矩形 156">
            <a:extLst>
              <a:ext uri="{FF2B5EF4-FFF2-40B4-BE49-F238E27FC236}">
                <a16:creationId xmlns:a16="http://schemas.microsoft.com/office/drawing/2014/main" id="{5867A00A-1574-42FC-B516-B16B855A822A}"/>
              </a:ext>
            </a:extLst>
          </p:cNvPr>
          <p:cNvSpPr/>
          <p:nvPr/>
        </p:nvSpPr>
        <p:spPr>
          <a:xfrm flipV="1">
            <a:off x="1471567" y="4606678"/>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8" name="矩形 157">
            <a:extLst>
              <a:ext uri="{FF2B5EF4-FFF2-40B4-BE49-F238E27FC236}">
                <a16:creationId xmlns:a16="http://schemas.microsoft.com/office/drawing/2014/main" id="{167798B2-1CE5-4F50-BBF6-3FB5A747D0DE}"/>
              </a:ext>
            </a:extLst>
          </p:cNvPr>
          <p:cNvSpPr/>
          <p:nvPr/>
        </p:nvSpPr>
        <p:spPr>
          <a:xfrm flipV="1">
            <a:off x="2214634" y="4116853"/>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矩形 158">
            <a:extLst>
              <a:ext uri="{FF2B5EF4-FFF2-40B4-BE49-F238E27FC236}">
                <a16:creationId xmlns:a16="http://schemas.microsoft.com/office/drawing/2014/main" id="{3E01AD72-E9FE-40F1-900B-21663AABE2B6}"/>
              </a:ext>
            </a:extLst>
          </p:cNvPr>
          <p:cNvSpPr/>
          <p:nvPr/>
        </p:nvSpPr>
        <p:spPr>
          <a:xfrm flipV="1">
            <a:off x="2215050" y="4610366"/>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0" name="矩形 159">
            <a:extLst>
              <a:ext uri="{FF2B5EF4-FFF2-40B4-BE49-F238E27FC236}">
                <a16:creationId xmlns:a16="http://schemas.microsoft.com/office/drawing/2014/main" id="{0C766F2D-B545-4868-9854-7ABBDDE4107C}"/>
              </a:ext>
            </a:extLst>
          </p:cNvPr>
          <p:cNvSpPr/>
          <p:nvPr/>
        </p:nvSpPr>
        <p:spPr>
          <a:xfrm flipV="1">
            <a:off x="2965633" y="4109786"/>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1" name="矩形 160">
            <a:extLst>
              <a:ext uri="{FF2B5EF4-FFF2-40B4-BE49-F238E27FC236}">
                <a16:creationId xmlns:a16="http://schemas.microsoft.com/office/drawing/2014/main" id="{C4249C6B-7916-4778-AE65-CDAEB0A68F49}"/>
              </a:ext>
            </a:extLst>
          </p:cNvPr>
          <p:cNvSpPr/>
          <p:nvPr/>
        </p:nvSpPr>
        <p:spPr>
          <a:xfrm flipV="1">
            <a:off x="2966049" y="4608061"/>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2" name="矩形 161">
            <a:extLst>
              <a:ext uri="{FF2B5EF4-FFF2-40B4-BE49-F238E27FC236}">
                <a16:creationId xmlns:a16="http://schemas.microsoft.com/office/drawing/2014/main" id="{5CC36E83-543D-4462-AC4E-56F821A8D1B1}"/>
              </a:ext>
            </a:extLst>
          </p:cNvPr>
          <p:cNvSpPr/>
          <p:nvPr/>
        </p:nvSpPr>
        <p:spPr>
          <a:xfrm flipV="1">
            <a:off x="4397884" y="4103238"/>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3" name="矩形 162">
            <a:extLst>
              <a:ext uri="{FF2B5EF4-FFF2-40B4-BE49-F238E27FC236}">
                <a16:creationId xmlns:a16="http://schemas.microsoft.com/office/drawing/2014/main" id="{A9169AEC-AF13-4DB2-A9A1-08BD5E21409A}"/>
              </a:ext>
            </a:extLst>
          </p:cNvPr>
          <p:cNvSpPr/>
          <p:nvPr/>
        </p:nvSpPr>
        <p:spPr>
          <a:xfrm flipV="1">
            <a:off x="4393538" y="4594370"/>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矩形 163">
            <a:extLst>
              <a:ext uri="{FF2B5EF4-FFF2-40B4-BE49-F238E27FC236}">
                <a16:creationId xmlns:a16="http://schemas.microsoft.com/office/drawing/2014/main" id="{AF771DED-6A34-4BBE-A612-565C97F12DE1}"/>
              </a:ext>
            </a:extLst>
          </p:cNvPr>
          <p:cNvSpPr/>
          <p:nvPr/>
        </p:nvSpPr>
        <p:spPr>
          <a:xfrm flipV="1">
            <a:off x="5156935" y="4099258"/>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矩形 164">
            <a:extLst>
              <a:ext uri="{FF2B5EF4-FFF2-40B4-BE49-F238E27FC236}">
                <a16:creationId xmlns:a16="http://schemas.microsoft.com/office/drawing/2014/main" id="{1829BC5C-3DAE-4744-8262-D843AD1E8E9F}"/>
              </a:ext>
            </a:extLst>
          </p:cNvPr>
          <p:cNvSpPr/>
          <p:nvPr/>
        </p:nvSpPr>
        <p:spPr>
          <a:xfrm flipV="1">
            <a:off x="5152589" y="4597533"/>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6" name="矩形 165">
            <a:extLst>
              <a:ext uri="{FF2B5EF4-FFF2-40B4-BE49-F238E27FC236}">
                <a16:creationId xmlns:a16="http://schemas.microsoft.com/office/drawing/2014/main" id="{D290135C-1732-4DDF-AB65-2A50FBE6708D}"/>
              </a:ext>
            </a:extLst>
          </p:cNvPr>
          <p:cNvSpPr/>
          <p:nvPr/>
        </p:nvSpPr>
        <p:spPr>
          <a:xfrm flipV="1">
            <a:off x="5891794" y="4103238"/>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7" name="矩形 166">
            <a:extLst>
              <a:ext uri="{FF2B5EF4-FFF2-40B4-BE49-F238E27FC236}">
                <a16:creationId xmlns:a16="http://schemas.microsoft.com/office/drawing/2014/main" id="{F9685327-A0DC-43A2-B6CE-76F6A6E570CD}"/>
              </a:ext>
            </a:extLst>
          </p:cNvPr>
          <p:cNvSpPr/>
          <p:nvPr/>
        </p:nvSpPr>
        <p:spPr>
          <a:xfrm flipV="1">
            <a:off x="5887448" y="4594370"/>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8" name="矩形 167">
            <a:extLst>
              <a:ext uri="{FF2B5EF4-FFF2-40B4-BE49-F238E27FC236}">
                <a16:creationId xmlns:a16="http://schemas.microsoft.com/office/drawing/2014/main" id="{52B26EF9-D146-45AE-9851-318385A0F7FA}"/>
              </a:ext>
            </a:extLst>
          </p:cNvPr>
          <p:cNvSpPr/>
          <p:nvPr/>
        </p:nvSpPr>
        <p:spPr>
          <a:xfrm flipV="1">
            <a:off x="6646789" y="4096906"/>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9" name="矩形 168">
            <a:extLst>
              <a:ext uri="{FF2B5EF4-FFF2-40B4-BE49-F238E27FC236}">
                <a16:creationId xmlns:a16="http://schemas.microsoft.com/office/drawing/2014/main" id="{B59839F2-E3A4-48B9-B94D-DA684CC73495}"/>
              </a:ext>
            </a:extLst>
          </p:cNvPr>
          <p:cNvSpPr/>
          <p:nvPr/>
        </p:nvSpPr>
        <p:spPr>
          <a:xfrm flipV="1">
            <a:off x="6642443" y="4588038"/>
            <a:ext cx="153500" cy="457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0" name="直接箭头连接符 169">
            <a:extLst>
              <a:ext uri="{FF2B5EF4-FFF2-40B4-BE49-F238E27FC236}">
                <a16:creationId xmlns:a16="http://schemas.microsoft.com/office/drawing/2014/main" id="{8C7C5DBC-C65F-4E8D-9188-EEA212AF1B1E}"/>
              </a:ext>
            </a:extLst>
          </p:cNvPr>
          <p:cNvCxnSpPr>
            <a:stCxn id="62" idx="2"/>
            <a:endCxn id="156" idx="2"/>
          </p:cNvCxnSpPr>
          <p:nvPr/>
        </p:nvCxnSpPr>
        <p:spPr>
          <a:xfrm>
            <a:off x="1542751" y="3591568"/>
            <a:ext cx="0" cy="523978"/>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接箭头连接符 170">
            <a:extLst>
              <a:ext uri="{FF2B5EF4-FFF2-40B4-BE49-F238E27FC236}">
                <a16:creationId xmlns:a16="http://schemas.microsoft.com/office/drawing/2014/main" id="{88F9861A-6541-41A4-BDE1-91C656976140}"/>
              </a:ext>
            </a:extLst>
          </p:cNvPr>
          <p:cNvCxnSpPr>
            <a:stCxn id="63" idx="2"/>
            <a:endCxn id="158" idx="2"/>
          </p:cNvCxnSpPr>
          <p:nvPr/>
        </p:nvCxnSpPr>
        <p:spPr>
          <a:xfrm>
            <a:off x="2290373" y="3591567"/>
            <a:ext cx="1011" cy="525286"/>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直接箭头连接符 203">
            <a:extLst>
              <a:ext uri="{FF2B5EF4-FFF2-40B4-BE49-F238E27FC236}">
                <a16:creationId xmlns:a16="http://schemas.microsoft.com/office/drawing/2014/main" id="{BBFE50C4-C1C2-4CAB-A21A-DB41FC08FFF4}"/>
              </a:ext>
            </a:extLst>
          </p:cNvPr>
          <p:cNvCxnSpPr>
            <a:stCxn id="64" idx="2"/>
            <a:endCxn id="160" idx="2"/>
          </p:cNvCxnSpPr>
          <p:nvPr/>
        </p:nvCxnSpPr>
        <p:spPr>
          <a:xfrm flipH="1">
            <a:off x="3042383" y="3591567"/>
            <a:ext cx="29" cy="518219"/>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sp>
        <p:nvSpPr>
          <p:cNvPr id="207" name="矩形 206">
            <a:extLst>
              <a:ext uri="{FF2B5EF4-FFF2-40B4-BE49-F238E27FC236}">
                <a16:creationId xmlns:a16="http://schemas.microsoft.com/office/drawing/2014/main" id="{8E47A52E-58FD-46C8-9DE1-D7B6F013D431}"/>
              </a:ext>
            </a:extLst>
          </p:cNvPr>
          <p:cNvSpPr/>
          <p:nvPr/>
        </p:nvSpPr>
        <p:spPr>
          <a:xfrm>
            <a:off x="1085452" y="3617976"/>
            <a:ext cx="1608133" cy="338554"/>
          </a:xfrm>
          <a:prstGeom prst="rect">
            <a:avLst/>
          </a:prstGeom>
        </p:spPr>
        <p:txBody>
          <a:bodyPr wrap="none">
            <a:spAutoFit/>
          </a:bodyPr>
          <a:lstStyle/>
          <a:p>
            <a:pPr algn="ctr"/>
            <a:r>
              <a:rPr kumimoji="1" lang="en-US" altLang="zh-CN" sz="1600" dirty="0" err="1">
                <a:latin typeface="Arial" panose="020B0604020202020204" pitchFamily="34" charset="0"/>
                <a:cs typeface="Arial" panose="020B0604020202020204" pitchFamily="34" charset="0"/>
              </a:rPr>
              <a:t>NVMe</a:t>
            </a:r>
            <a:r>
              <a:rPr kumimoji="1" lang="en-US" altLang="zh-CN" sz="1600" dirty="0">
                <a:latin typeface="Arial" panose="020B0604020202020204" pitchFamily="34" charset="0"/>
                <a:cs typeface="Arial" panose="020B0604020202020204" pitchFamily="34" charset="0"/>
              </a:rPr>
              <a:t> Device 1</a:t>
            </a:r>
            <a:endParaRPr kumimoji="1" lang="zh-CN" altLang="en-US" sz="1600" dirty="0">
              <a:latin typeface="Arial" panose="020B0604020202020204" pitchFamily="34" charset="0"/>
              <a:cs typeface="Arial" panose="020B0604020202020204" pitchFamily="34" charset="0"/>
            </a:endParaRPr>
          </a:p>
        </p:txBody>
      </p:sp>
      <p:cxnSp>
        <p:nvCxnSpPr>
          <p:cNvPr id="221" name="直接箭头连接符 220">
            <a:extLst>
              <a:ext uri="{FF2B5EF4-FFF2-40B4-BE49-F238E27FC236}">
                <a16:creationId xmlns:a16="http://schemas.microsoft.com/office/drawing/2014/main" id="{E41A6B5C-92BB-4FC2-9892-A3478A2A5441}"/>
              </a:ext>
            </a:extLst>
          </p:cNvPr>
          <p:cNvCxnSpPr/>
          <p:nvPr/>
        </p:nvCxnSpPr>
        <p:spPr>
          <a:xfrm flipH="1">
            <a:off x="4470460" y="3575506"/>
            <a:ext cx="0" cy="525285"/>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接箭头连接符 221">
            <a:extLst>
              <a:ext uri="{FF2B5EF4-FFF2-40B4-BE49-F238E27FC236}">
                <a16:creationId xmlns:a16="http://schemas.microsoft.com/office/drawing/2014/main" id="{25677C3B-D166-49F4-AF27-DE36141AEB94}"/>
              </a:ext>
            </a:extLst>
          </p:cNvPr>
          <p:cNvCxnSpPr/>
          <p:nvPr/>
        </p:nvCxnSpPr>
        <p:spPr>
          <a:xfrm>
            <a:off x="5223592" y="3575506"/>
            <a:ext cx="0" cy="523978"/>
          </a:xfrm>
          <a:prstGeom prst="straightConnector1">
            <a:avLst/>
          </a:prstGeom>
          <a:ln w="28575">
            <a:solidFill>
              <a:srgbClr val="E37F00"/>
            </a:solidFill>
            <a:tailEnd type="triangle"/>
          </a:ln>
        </p:spPr>
        <p:style>
          <a:lnRef idx="1">
            <a:schemeClr val="accent1"/>
          </a:lnRef>
          <a:fillRef idx="0">
            <a:schemeClr val="accent1"/>
          </a:fillRef>
          <a:effectRef idx="0">
            <a:schemeClr val="accent1"/>
          </a:effectRef>
          <a:fontRef idx="minor">
            <a:schemeClr val="tx1"/>
          </a:fontRef>
        </p:style>
      </p:cxnSp>
      <p:cxnSp>
        <p:nvCxnSpPr>
          <p:cNvPr id="223" name="直接箭头连接符 222">
            <a:extLst>
              <a:ext uri="{FF2B5EF4-FFF2-40B4-BE49-F238E27FC236}">
                <a16:creationId xmlns:a16="http://schemas.microsoft.com/office/drawing/2014/main" id="{D88A50D1-947A-40FE-A4E7-5F5280CB81BD}"/>
              </a:ext>
            </a:extLst>
          </p:cNvPr>
          <p:cNvCxnSpPr/>
          <p:nvPr/>
        </p:nvCxnSpPr>
        <p:spPr>
          <a:xfrm>
            <a:off x="5971214" y="3575505"/>
            <a:ext cx="1011" cy="525286"/>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直接箭头连接符 223">
            <a:extLst>
              <a:ext uri="{FF2B5EF4-FFF2-40B4-BE49-F238E27FC236}">
                <a16:creationId xmlns:a16="http://schemas.microsoft.com/office/drawing/2014/main" id="{7B53354D-E3F6-4ABE-8A7B-9DFDEA1DF951}"/>
              </a:ext>
            </a:extLst>
          </p:cNvPr>
          <p:cNvCxnSpPr/>
          <p:nvPr/>
        </p:nvCxnSpPr>
        <p:spPr>
          <a:xfrm flipH="1">
            <a:off x="6723224" y="3575505"/>
            <a:ext cx="29" cy="518219"/>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直接箭头连接符 224">
            <a:extLst>
              <a:ext uri="{FF2B5EF4-FFF2-40B4-BE49-F238E27FC236}">
                <a16:creationId xmlns:a16="http://schemas.microsoft.com/office/drawing/2014/main" id="{38C8A9D0-0086-4486-99FB-138083C22C29}"/>
              </a:ext>
            </a:extLst>
          </p:cNvPr>
          <p:cNvCxnSpPr>
            <a:cxnSpLocks/>
            <a:endCxn id="237" idx="0"/>
          </p:cNvCxnSpPr>
          <p:nvPr/>
        </p:nvCxnSpPr>
        <p:spPr>
          <a:xfrm flipH="1">
            <a:off x="3789823" y="4633158"/>
            <a:ext cx="2932856" cy="1197012"/>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直接箭头连接符 225">
            <a:extLst>
              <a:ext uri="{FF2B5EF4-FFF2-40B4-BE49-F238E27FC236}">
                <a16:creationId xmlns:a16="http://schemas.microsoft.com/office/drawing/2014/main" id="{C66B5B33-EDA1-45F3-9830-409E6C635B61}"/>
              </a:ext>
            </a:extLst>
          </p:cNvPr>
          <p:cNvCxnSpPr>
            <a:cxnSpLocks/>
            <a:stCxn id="167" idx="0"/>
            <a:endCxn id="239" idx="0"/>
          </p:cNvCxnSpPr>
          <p:nvPr/>
        </p:nvCxnSpPr>
        <p:spPr>
          <a:xfrm flipH="1">
            <a:off x="2397017" y="4640089"/>
            <a:ext cx="3567181" cy="1190081"/>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27" name="直接箭头连接符 226">
            <a:extLst>
              <a:ext uri="{FF2B5EF4-FFF2-40B4-BE49-F238E27FC236}">
                <a16:creationId xmlns:a16="http://schemas.microsoft.com/office/drawing/2014/main" id="{968D3C4B-4A5B-4128-A103-F7E03875A852}"/>
              </a:ext>
            </a:extLst>
          </p:cNvPr>
          <p:cNvCxnSpPr>
            <a:cxnSpLocks/>
            <a:stCxn id="163" idx="0"/>
            <a:endCxn id="60" idx="0"/>
          </p:cNvCxnSpPr>
          <p:nvPr/>
        </p:nvCxnSpPr>
        <p:spPr>
          <a:xfrm>
            <a:off x="4470288" y="4640089"/>
            <a:ext cx="717003" cy="1190081"/>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28" name="直接箭头连接符 227">
            <a:extLst>
              <a:ext uri="{FF2B5EF4-FFF2-40B4-BE49-F238E27FC236}">
                <a16:creationId xmlns:a16="http://schemas.microsoft.com/office/drawing/2014/main" id="{A7C01F94-4277-4345-86CE-A2E35AC53EED}"/>
              </a:ext>
            </a:extLst>
          </p:cNvPr>
          <p:cNvCxnSpPr>
            <a:cxnSpLocks/>
            <a:stCxn id="165" idx="0"/>
            <a:endCxn id="241" idx="0"/>
          </p:cNvCxnSpPr>
          <p:nvPr/>
        </p:nvCxnSpPr>
        <p:spPr>
          <a:xfrm flipH="1">
            <a:off x="1007921" y="4643252"/>
            <a:ext cx="4221418" cy="1186918"/>
          </a:xfrm>
          <a:prstGeom prst="straightConnector1">
            <a:avLst/>
          </a:prstGeom>
          <a:ln w="28575">
            <a:solidFill>
              <a:srgbClr val="E37F00"/>
            </a:solidFill>
            <a:tailEnd type="triangle"/>
          </a:ln>
        </p:spPr>
        <p:style>
          <a:lnRef idx="1">
            <a:schemeClr val="accent1"/>
          </a:lnRef>
          <a:fillRef idx="0">
            <a:schemeClr val="accent1"/>
          </a:fillRef>
          <a:effectRef idx="0">
            <a:schemeClr val="accent1"/>
          </a:effectRef>
          <a:fontRef idx="minor">
            <a:schemeClr val="tx1"/>
          </a:fontRef>
        </p:style>
      </p:cxnSp>
      <p:cxnSp>
        <p:nvCxnSpPr>
          <p:cNvPr id="229" name="直接箭头连接符 228">
            <a:extLst>
              <a:ext uri="{FF2B5EF4-FFF2-40B4-BE49-F238E27FC236}">
                <a16:creationId xmlns:a16="http://schemas.microsoft.com/office/drawing/2014/main" id="{AF08F250-0E1D-456F-9F6B-8BC32CA4F33B}"/>
              </a:ext>
            </a:extLst>
          </p:cNvPr>
          <p:cNvCxnSpPr>
            <a:cxnSpLocks/>
            <a:stCxn id="154" idx="0"/>
            <a:endCxn id="241" idx="0"/>
          </p:cNvCxnSpPr>
          <p:nvPr/>
        </p:nvCxnSpPr>
        <p:spPr>
          <a:xfrm>
            <a:off x="785273" y="4656085"/>
            <a:ext cx="222648" cy="117408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直接箭头连接符 229">
            <a:extLst>
              <a:ext uri="{FF2B5EF4-FFF2-40B4-BE49-F238E27FC236}">
                <a16:creationId xmlns:a16="http://schemas.microsoft.com/office/drawing/2014/main" id="{1A3E7D29-EA74-4BC5-9796-3B7A64FC04EE}"/>
              </a:ext>
            </a:extLst>
          </p:cNvPr>
          <p:cNvCxnSpPr>
            <a:cxnSpLocks/>
            <a:stCxn id="157" idx="0"/>
            <a:endCxn id="239" idx="0"/>
          </p:cNvCxnSpPr>
          <p:nvPr/>
        </p:nvCxnSpPr>
        <p:spPr>
          <a:xfrm>
            <a:off x="1548317" y="4652397"/>
            <a:ext cx="848700" cy="1177773"/>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直接箭头连接符 230">
            <a:extLst>
              <a:ext uri="{FF2B5EF4-FFF2-40B4-BE49-F238E27FC236}">
                <a16:creationId xmlns:a16="http://schemas.microsoft.com/office/drawing/2014/main" id="{BDC72985-45C7-4DCD-B548-2BA9719B880C}"/>
              </a:ext>
            </a:extLst>
          </p:cNvPr>
          <p:cNvCxnSpPr>
            <a:cxnSpLocks/>
            <a:stCxn id="159" idx="0"/>
            <a:endCxn id="237" idx="0"/>
          </p:cNvCxnSpPr>
          <p:nvPr/>
        </p:nvCxnSpPr>
        <p:spPr>
          <a:xfrm>
            <a:off x="2291800" y="4656085"/>
            <a:ext cx="1498023" cy="1174085"/>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直接箭头连接符 231">
            <a:extLst>
              <a:ext uri="{FF2B5EF4-FFF2-40B4-BE49-F238E27FC236}">
                <a16:creationId xmlns:a16="http://schemas.microsoft.com/office/drawing/2014/main" id="{38056B8C-5203-4002-B136-4FD40CE324AE}"/>
              </a:ext>
            </a:extLst>
          </p:cNvPr>
          <p:cNvCxnSpPr>
            <a:cxnSpLocks/>
            <a:stCxn id="161" idx="0"/>
            <a:endCxn id="60" idx="0"/>
          </p:cNvCxnSpPr>
          <p:nvPr/>
        </p:nvCxnSpPr>
        <p:spPr>
          <a:xfrm>
            <a:off x="3042799" y="4653780"/>
            <a:ext cx="2144492" cy="1176390"/>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sp>
        <p:nvSpPr>
          <p:cNvPr id="233" name="箭头: 右 232">
            <a:extLst>
              <a:ext uri="{FF2B5EF4-FFF2-40B4-BE49-F238E27FC236}">
                <a16:creationId xmlns:a16="http://schemas.microsoft.com/office/drawing/2014/main" id="{645D3D11-97E5-4D52-9420-DDA9B967B798}"/>
              </a:ext>
            </a:extLst>
          </p:cNvPr>
          <p:cNvSpPr/>
          <p:nvPr/>
        </p:nvSpPr>
        <p:spPr>
          <a:xfrm rot="16200000">
            <a:off x="869888" y="3062812"/>
            <a:ext cx="254589" cy="26251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4" name="文本框 233">
            <a:extLst>
              <a:ext uri="{FF2B5EF4-FFF2-40B4-BE49-F238E27FC236}">
                <a16:creationId xmlns:a16="http://schemas.microsoft.com/office/drawing/2014/main" id="{C132B531-55B5-4803-9EDB-39E24661FBE1}"/>
              </a:ext>
            </a:extLst>
          </p:cNvPr>
          <p:cNvSpPr txBox="1"/>
          <p:nvPr/>
        </p:nvSpPr>
        <p:spPr>
          <a:xfrm>
            <a:off x="785273" y="4939040"/>
            <a:ext cx="940119" cy="338554"/>
          </a:xfrm>
          <a:prstGeom prst="rect">
            <a:avLst/>
          </a:prstGeom>
          <a:noFill/>
        </p:spPr>
        <p:txBody>
          <a:bodyPr wrap="square" rtlCol="0">
            <a:spAutoFit/>
          </a:bodyPr>
          <a:lstStyle/>
          <a:p>
            <a:pPr algn="ctr"/>
            <a:r>
              <a:rPr kumimoji="1" lang="en-US" altLang="zh-CN" sz="1600" b="1" dirty="0">
                <a:solidFill>
                  <a:srgbClr val="C00000"/>
                </a:solidFill>
                <a:latin typeface="Arial" panose="020B0604020202020204" pitchFamily="34" charset="0"/>
                <a:cs typeface="Arial" panose="020B0604020202020204" pitchFamily="34" charset="0"/>
              </a:rPr>
              <a:t>BURST</a:t>
            </a:r>
            <a:endParaRPr kumimoji="1" lang="zh-CN" altLang="en-US" sz="1600" b="1" dirty="0">
              <a:solidFill>
                <a:srgbClr val="C00000"/>
              </a:solidFill>
              <a:latin typeface="Arial" panose="020B0604020202020204" pitchFamily="34" charset="0"/>
              <a:cs typeface="Arial" panose="020B0604020202020204" pitchFamily="34" charset="0"/>
            </a:endParaRPr>
          </a:p>
        </p:txBody>
      </p:sp>
      <p:sp>
        <p:nvSpPr>
          <p:cNvPr id="235" name="文本框 234">
            <a:extLst>
              <a:ext uri="{FF2B5EF4-FFF2-40B4-BE49-F238E27FC236}">
                <a16:creationId xmlns:a16="http://schemas.microsoft.com/office/drawing/2014/main" id="{F3FF20DB-166B-4F2C-B806-CA781C9D3C68}"/>
              </a:ext>
            </a:extLst>
          </p:cNvPr>
          <p:cNvSpPr txBox="1"/>
          <p:nvPr/>
        </p:nvSpPr>
        <p:spPr>
          <a:xfrm>
            <a:off x="3215442" y="4622703"/>
            <a:ext cx="1472201" cy="338554"/>
          </a:xfrm>
          <a:prstGeom prst="rect">
            <a:avLst/>
          </a:prstGeom>
          <a:noFill/>
        </p:spPr>
        <p:txBody>
          <a:bodyPr wrap="square" rtlCol="0">
            <a:spAutoFit/>
          </a:bodyPr>
          <a:lstStyle/>
          <a:p>
            <a:pPr algn="ctr"/>
            <a:r>
              <a:rPr kumimoji="1" lang="en-US" altLang="zh-CN" sz="1600" b="1" dirty="0">
                <a:solidFill>
                  <a:srgbClr val="E37F00"/>
                </a:solidFill>
                <a:latin typeface="Arial" panose="020B0604020202020204" pitchFamily="34" charset="0"/>
                <a:cs typeface="Arial" panose="020B0604020202020204" pitchFamily="34" charset="0"/>
              </a:rPr>
              <a:t>IMPACTED</a:t>
            </a:r>
            <a:endParaRPr kumimoji="1" lang="zh-CN" altLang="en-US" sz="1600" b="1" dirty="0">
              <a:solidFill>
                <a:srgbClr val="E37F00"/>
              </a:solidFill>
              <a:latin typeface="Arial" panose="020B0604020202020204" pitchFamily="34" charset="0"/>
              <a:cs typeface="Arial" panose="020B0604020202020204" pitchFamily="34" charset="0"/>
            </a:endParaRPr>
          </a:p>
        </p:txBody>
      </p:sp>
      <p:sp>
        <p:nvSpPr>
          <p:cNvPr id="236" name="TextBox 2">
            <a:extLst>
              <a:ext uri="{FF2B5EF4-FFF2-40B4-BE49-F238E27FC236}">
                <a16:creationId xmlns:a16="http://schemas.microsoft.com/office/drawing/2014/main" id="{13655566-1186-4BF4-ABBA-24BB47CFA930}"/>
              </a:ext>
            </a:extLst>
          </p:cNvPr>
          <p:cNvSpPr txBox="1"/>
          <p:nvPr/>
        </p:nvSpPr>
        <p:spPr>
          <a:xfrm>
            <a:off x="4528295" y="5768396"/>
            <a:ext cx="1317989" cy="584775"/>
          </a:xfrm>
          <a:prstGeom prst="rect">
            <a:avLst/>
          </a:prstGeom>
          <a:noFill/>
        </p:spPr>
        <p:txBody>
          <a:bodyPr wrap="square">
            <a:spAutoFit/>
          </a:bodyPr>
          <a:lstStyle/>
          <a:p>
            <a:pPr algn="ctr"/>
            <a:r>
              <a:rPr kumimoji="1" lang="en-US" altLang="zh-CN" sz="1600" b="1" dirty="0">
                <a:latin typeface="Arial" panose="020B0604020202020204" pitchFamily="34" charset="0"/>
                <a:cs typeface="Arial" panose="020B0604020202020204" pitchFamily="34" charset="0"/>
              </a:rPr>
              <a:t>SA Control</a:t>
            </a:r>
          </a:p>
          <a:p>
            <a:pPr algn="ctr"/>
            <a:r>
              <a:rPr kumimoji="1" lang="en-US" altLang="zh-CN" sz="1600" b="1" dirty="0">
                <a:latin typeface="Arial" panose="020B0604020202020204" pitchFamily="34" charset="0"/>
                <a:cs typeface="Arial" panose="020B0604020202020204" pitchFamily="34" charset="0"/>
              </a:rPr>
              <a:t>Thread 4</a:t>
            </a:r>
            <a:endParaRPr kumimoji="1" lang="zh-CN" altLang="en-US" sz="1600" b="1" dirty="0">
              <a:latin typeface="Arial" panose="020B0604020202020204" pitchFamily="34" charset="0"/>
              <a:cs typeface="Arial" panose="020B0604020202020204" pitchFamily="34" charset="0"/>
            </a:endParaRPr>
          </a:p>
        </p:txBody>
      </p:sp>
      <p:sp>
        <p:nvSpPr>
          <p:cNvPr id="237" name="矩形 14">
            <a:extLst>
              <a:ext uri="{FF2B5EF4-FFF2-40B4-BE49-F238E27FC236}">
                <a16:creationId xmlns:a16="http://schemas.microsoft.com/office/drawing/2014/main" id="{0A21E213-6040-4DE4-876D-E9CB60B2C44D}"/>
              </a:ext>
            </a:extLst>
          </p:cNvPr>
          <p:cNvSpPr/>
          <p:nvPr/>
        </p:nvSpPr>
        <p:spPr>
          <a:xfrm>
            <a:off x="3190533" y="5830170"/>
            <a:ext cx="1198579" cy="440289"/>
          </a:xfrm>
          <a:prstGeom prst="rect">
            <a:avLst/>
          </a:prstGeom>
          <a:solidFill>
            <a:srgbClr val="B5C7E7"/>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b="1" dirty="0">
              <a:latin typeface="Arial" panose="020B0604020202020204" pitchFamily="34" charset="0"/>
              <a:cs typeface="Arial" panose="020B0604020202020204" pitchFamily="34" charset="0"/>
            </a:endParaRPr>
          </a:p>
        </p:txBody>
      </p:sp>
      <p:sp>
        <p:nvSpPr>
          <p:cNvPr id="238" name="TextBox 46">
            <a:extLst>
              <a:ext uri="{FF2B5EF4-FFF2-40B4-BE49-F238E27FC236}">
                <a16:creationId xmlns:a16="http://schemas.microsoft.com/office/drawing/2014/main" id="{A361FCD5-10BB-4E5E-8B0E-AC5D71502650}"/>
              </a:ext>
            </a:extLst>
          </p:cNvPr>
          <p:cNvSpPr txBox="1"/>
          <p:nvPr/>
        </p:nvSpPr>
        <p:spPr>
          <a:xfrm>
            <a:off x="3136063" y="5759334"/>
            <a:ext cx="1317989" cy="584775"/>
          </a:xfrm>
          <a:prstGeom prst="rect">
            <a:avLst/>
          </a:prstGeom>
          <a:noFill/>
        </p:spPr>
        <p:txBody>
          <a:bodyPr wrap="square">
            <a:spAutoFit/>
          </a:bodyPr>
          <a:lstStyle/>
          <a:p>
            <a:pPr algn="ctr"/>
            <a:r>
              <a:rPr kumimoji="1" lang="en-US" altLang="zh-CN" sz="1600" b="1" dirty="0">
                <a:latin typeface="Arial" panose="020B0604020202020204" pitchFamily="34" charset="0"/>
                <a:cs typeface="Arial" panose="020B0604020202020204" pitchFamily="34" charset="0"/>
              </a:rPr>
              <a:t>SA Control</a:t>
            </a:r>
          </a:p>
          <a:p>
            <a:pPr algn="ctr"/>
            <a:r>
              <a:rPr kumimoji="1" lang="en-US" altLang="zh-CN" sz="1600" b="1" dirty="0">
                <a:latin typeface="Arial" panose="020B0604020202020204" pitchFamily="34" charset="0"/>
                <a:cs typeface="Arial" panose="020B0604020202020204" pitchFamily="34" charset="0"/>
              </a:rPr>
              <a:t>Thread 3</a:t>
            </a:r>
            <a:endParaRPr kumimoji="1" lang="zh-CN" altLang="en-US" sz="1600" b="1" dirty="0">
              <a:latin typeface="Arial" panose="020B0604020202020204" pitchFamily="34" charset="0"/>
              <a:cs typeface="Arial" panose="020B0604020202020204" pitchFamily="34" charset="0"/>
            </a:endParaRPr>
          </a:p>
        </p:txBody>
      </p:sp>
      <p:sp>
        <p:nvSpPr>
          <p:cNvPr id="239" name="矩形 14">
            <a:extLst>
              <a:ext uri="{FF2B5EF4-FFF2-40B4-BE49-F238E27FC236}">
                <a16:creationId xmlns:a16="http://schemas.microsoft.com/office/drawing/2014/main" id="{BA338A49-0E12-4FC0-8C4E-E3C8B30C5F9A}"/>
              </a:ext>
            </a:extLst>
          </p:cNvPr>
          <p:cNvSpPr/>
          <p:nvPr/>
        </p:nvSpPr>
        <p:spPr>
          <a:xfrm>
            <a:off x="1797727" y="5830170"/>
            <a:ext cx="1198579" cy="440289"/>
          </a:xfrm>
          <a:prstGeom prst="rect">
            <a:avLst/>
          </a:prstGeom>
          <a:solidFill>
            <a:srgbClr val="B5C7E7"/>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b="1" dirty="0">
              <a:latin typeface="Arial" panose="020B0604020202020204" pitchFamily="34" charset="0"/>
              <a:cs typeface="Arial" panose="020B0604020202020204" pitchFamily="34" charset="0"/>
            </a:endParaRPr>
          </a:p>
        </p:txBody>
      </p:sp>
      <p:sp>
        <p:nvSpPr>
          <p:cNvPr id="240" name="TextBox 48">
            <a:extLst>
              <a:ext uri="{FF2B5EF4-FFF2-40B4-BE49-F238E27FC236}">
                <a16:creationId xmlns:a16="http://schemas.microsoft.com/office/drawing/2014/main" id="{52047594-0B77-4E70-97E1-77E4D6B4CE3D}"/>
              </a:ext>
            </a:extLst>
          </p:cNvPr>
          <p:cNvSpPr txBox="1"/>
          <p:nvPr/>
        </p:nvSpPr>
        <p:spPr>
          <a:xfrm>
            <a:off x="1731585" y="5763232"/>
            <a:ext cx="1317989" cy="584775"/>
          </a:xfrm>
          <a:prstGeom prst="rect">
            <a:avLst/>
          </a:prstGeom>
          <a:noFill/>
        </p:spPr>
        <p:txBody>
          <a:bodyPr wrap="square">
            <a:spAutoFit/>
          </a:bodyPr>
          <a:lstStyle/>
          <a:p>
            <a:pPr algn="ctr"/>
            <a:r>
              <a:rPr kumimoji="1" lang="en-US" altLang="zh-CN" sz="1600" b="1" dirty="0">
                <a:latin typeface="Arial" panose="020B0604020202020204" pitchFamily="34" charset="0"/>
                <a:cs typeface="Arial" panose="020B0604020202020204" pitchFamily="34" charset="0"/>
              </a:rPr>
              <a:t>SA Control</a:t>
            </a:r>
          </a:p>
          <a:p>
            <a:pPr algn="ctr"/>
            <a:r>
              <a:rPr kumimoji="1" lang="en-US" altLang="zh-CN" sz="1600" b="1" dirty="0">
                <a:latin typeface="Arial" panose="020B0604020202020204" pitchFamily="34" charset="0"/>
                <a:cs typeface="Arial" panose="020B0604020202020204" pitchFamily="34" charset="0"/>
              </a:rPr>
              <a:t>Thread 2</a:t>
            </a:r>
            <a:endParaRPr kumimoji="1" lang="zh-CN" altLang="en-US" sz="1600" b="1" dirty="0">
              <a:latin typeface="Arial" panose="020B0604020202020204" pitchFamily="34" charset="0"/>
              <a:cs typeface="Arial" panose="020B0604020202020204" pitchFamily="34" charset="0"/>
            </a:endParaRPr>
          </a:p>
        </p:txBody>
      </p:sp>
      <p:sp>
        <p:nvSpPr>
          <p:cNvPr id="241" name="矩形 14">
            <a:extLst>
              <a:ext uri="{FF2B5EF4-FFF2-40B4-BE49-F238E27FC236}">
                <a16:creationId xmlns:a16="http://schemas.microsoft.com/office/drawing/2014/main" id="{21BD4C49-2D76-4CDC-9029-97AE29479F54}"/>
              </a:ext>
            </a:extLst>
          </p:cNvPr>
          <p:cNvSpPr/>
          <p:nvPr/>
        </p:nvSpPr>
        <p:spPr>
          <a:xfrm>
            <a:off x="408631" y="5830170"/>
            <a:ext cx="1198579" cy="440289"/>
          </a:xfrm>
          <a:prstGeom prst="rect">
            <a:avLst/>
          </a:prstGeom>
          <a:solidFill>
            <a:srgbClr val="B5C7E7"/>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b="1" dirty="0">
              <a:latin typeface="Arial" panose="020B0604020202020204" pitchFamily="34" charset="0"/>
              <a:cs typeface="Arial" panose="020B0604020202020204" pitchFamily="34" charset="0"/>
            </a:endParaRPr>
          </a:p>
        </p:txBody>
      </p:sp>
      <p:sp>
        <p:nvSpPr>
          <p:cNvPr id="242" name="TextBox 50">
            <a:extLst>
              <a:ext uri="{FF2B5EF4-FFF2-40B4-BE49-F238E27FC236}">
                <a16:creationId xmlns:a16="http://schemas.microsoft.com/office/drawing/2014/main" id="{795651E5-B189-45FE-9075-9FC03C00F908}"/>
              </a:ext>
            </a:extLst>
          </p:cNvPr>
          <p:cNvSpPr txBox="1"/>
          <p:nvPr/>
        </p:nvSpPr>
        <p:spPr>
          <a:xfrm>
            <a:off x="344169" y="5759068"/>
            <a:ext cx="1317989" cy="584775"/>
          </a:xfrm>
          <a:prstGeom prst="rect">
            <a:avLst/>
          </a:prstGeom>
          <a:noFill/>
        </p:spPr>
        <p:txBody>
          <a:bodyPr wrap="square">
            <a:spAutoFit/>
          </a:bodyPr>
          <a:lstStyle/>
          <a:p>
            <a:pPr algn="ctr"/>
            <a:r>
              <a:rPr kumimoji="1" lang="en-US" altLang="zh-CN" sz="1600" b="1" dirty="0">
                <a:latin typeface="Arial" panose="020B0604020202020204" pitchFamily="34" charset="0"/>
                <a:cs typeface="Arial" panose="020B0604020202020204" pitchFamily="34" charset="0"/>
              </a:rPr>
              <a:t>SA Control</a:t>
            </a:r>
          </a:p>
          <a:p>
            <a:pPr algn="ctr"/>
            <a:r>
              <a:rPr kumimoji="1" lang="en-US" altLang="zh-CN" sz="1600" b="1" dirty="0">
                <a:latin typeface="Arial" panose="020B0604020202020204" pitchFamily="34" charset="0"/>
                <a:cs typeface="Arial" panose="020B0604020202020204" pitchFamily="34" charset="0"/>
              </a:rPr>
              <a:t>Thread 1</a:t>
            </a:r>
            <a:endParaRPr kumimoji="1" lang="zh-CN" altLang="en-US" sz="1600" b="1" dirty="0">
              <a:latin typeface="Arial" panose="020B0604020202020204" pitchFamily="34" charset="0"/>
              <a:cs typeface="Arial" panose="020B0604020202020204" pitchFamily="34" charset="0"/>
            </a:endParaRPr>
          </a:p>
        </p:txBody>
      </p:sp>
      <p:sp>
        <p:nvSpPr>
          <p:cNvPr id="243" name="矩形 201">
            <a:extLst>
              <a:ext uri="{FF2B5EF4-FFF2-40B4-BE49-F238E27FC236}">
                <a16:creationId xmlns:a16="http://schemas.microsoft.com/office/drawing/2014/main" id="{4CBB611D-04BA-4F7E-A177-5571FDD4AFCD}"/>
              </a:ext>
            </a:extLst>
          </p:cNvPr>
          <p:cNvSpPr/>
          <p:nvPr/>
        </p:nvSpPr>
        <p:spPr>
          <a:xfrm>
            <a:off x="4778624" y="3623808"/>
            <a:ext cx="1608134" cy="338554"/>
          </a:xfrm>
          <a:prstGeom prst="rect">
            <a:avLst/>
          </a:prstGeom>
        </p:spPr>
        <p:txBody>
          <a:bodyPr wrap="none">
            <a:spAutoFit/>
          </a:bodyPr>
          <a:lstStyle/>
          <a:p>
            <a:pPr algn="ctr"/>
            <a:r>
              <a:rPr kumimoji="1" lang="en-US" altLang="zh-CN" sz="1600" dirty="0" err="1">
                <a:latin typeface="Arial" panose="020B0604020202020204" pitchFamily="34" charset="0"/>
                <a:cs typeface="Arial" panose="020B0604020202020204" pitchFamily="34" charset="0"/>
              </a:rPr>
              <a:t>NVMe</a:t>
            </a:r>
            <a:r>
              <a:rPr kumimoji="1" lang="en-US" altLang="zh-CN" sz="1600" dirty="0">
                <a:latin typeface="Arial" panose="020B0604020202020204" pitchFamily="34" charset="0"/>
                <a:cs typeface="Arial" panose="020B0604020202020204" pitchFamily="34" charset="0"/>
              </a:rPr>
              <a:t> Device 2</a:t>
            </a:r>
            <a:endParaRPr kumimoji="1" lang="zh-CN" altLang="en-US" sz="1600" dirty="0">
              <a:latin typeface="Arial" panose="020B0604020202020204" pitchFamily="34" charset="0"/>
              <a:cs typeface="Arial" panose="020B0604020202020204" pitchFamily="34" charset="0"/>
            </a:endParaRPr>
          </a:p>
        </p:txBody>
      </p:sp>
      <p:sp>
        <p:nvSpPr>
          <p:cNvPr id="244" name="文本框 25">
            <a:extLst>
              <a:ext uri="{FF2B5EF4-FFF2-40B4-BE49-F238E27FC236}">
                <a16:creationId xmlns:a16="http://schemas.microsoft.com/office/drawing/2014/main" id="{B59A8234-1B90-4F5E-B8A7-2E17FB203497}"/>
              </a:ext>
            </a:extLst>
          </p:cNvPr>
          <p:cNvSpPr txBox="1"/>
          <p:nvPr/>
        </p:nvSpPr>
        <p:spPr>
          <a:xfrm>
            <a:off x="1189019" y="2613638"/>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1-2</a:t>
            </a:r>
            <a:endParaRPr kumimoji="1" lang="zh-CN" altLang="en-US" sz="1600" b="1" dirty="0">
              <a:latin typeface="Arial" panose="020B0604020202020204" pitchFamily="34" charset="0"/>
              <a:cs typeface="Arial" panose="020B0604020202020204" pitchFamily="34" charset="0"/>
            </a:endParaRPr>
          </a:p>
        </p:txBody>
      </p:sp>
      <p:sp>
        <p:nvSpPr>
          <p:cNvPr id="245" name="文本框 25">
            <a:extLst>
              <a:ext uri="{FF2B5EF4-FFF2-40B4-BE49-F238E27FC236}">
                <a16:creationId xmlns:a16="http://schemas.microsoft.com/office/drawing/2014/main" id="{C2BF1233-485A-4284-B482-49DF59DD0564}"/>
              </a:ext>
            </a:extLst>
          </p:cNvPr>
          <p:cNvSpPr txBox="1"/>
          <p:nvPr/>
        </p:nvSpPr>
        <p:spPr>
          <a:xfrm>
            <a:off x="1902932" y="2613638"/>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1-3</a:t>
            </a:r>
            <a:endParaRPr kumimoji="1" lang="zh-CN" altLang="en-US" sz="1600" b="1" dirty="0">
              <a:latin typeface="Arial" panose="020B0604020202020204" pitchFamily="34" charset="0"/>
              <a:cs typeface="Arial" panose="020B0604020202020204" pitchFamily="34" charset="0"/>
            </a:endParaRPr>
          </a:p>
        </p:txBody>
      </p:sp>
      <p:sp>
        <p:nvSpPr>
          <p:cNvPr id="246" name="文本框 25">
            <a:extLst>
              <a:ext uri="{FF2B5EF4-FFF2-40B4-BE49-F238E27FC236}">
                <a16:creationId xmlns:a16="http://schemas.microsoft.com/office/drawing/2014/main" id="{31A45A4A-71A3-47C3-AD48-2A96C43E18CF}"/>
              </a:ext>
            </a:extLst>
          </p:cNvPr>
          <p:cNvSpPr txBox="1"/>
          <p:nvPr/>
        </p:nvSpPr>
        <p:spPr>
          <a:xfrm>
            <a:off x="2677038" y="2620122"/>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1-4</a:t>
            </a:r>
            <a:endParaRPr kumimoji="1" lang="zh-CN" altLang="en-US" sz="1600" b="1" dirty="0">
              <a:latin typeface="Arial" panose="020B0604020202020204" pitchFamily="34" charset="0"/>
              <a:cs typeface="Arial" panose="020B0604020202020204" pitchFamily="34" charset="0"/>
            </a:endParaRPr>
          </a:p>
        </p:txBody>
      </p:sp>
      <p:sp>
        <p:nvSpPr>
          <p:cNvPr id="247" name="文本框 25">
            <a:extLst>
              <a:ext uri="{FF2B5EF4-FFF2-40B4-BE49-F238E27FC236}">
                <a16:creationId xmlns:a16="http://schemas.microsoft.com/office/drawing/2014/main" id="{06FBFF29-A351-4015-A052-8930C377BB3E}"/>
              </a:ext>
            </a:extLst>
          </p:cNvPr>
          <p:cNvSpPr txBox="1"/>
          <p:nvPr/>
        </p:nvSpPr>
        <p:spPr>
          <a:xfrm>
            <a:off x="4107128" y="2620618"/>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2-1</a:t>
            </a:r>
            <a:endParaRPr kumimoji="1" lang="zh-CN" altLang="en-US" sz="1600" b="1" dirty="0">
              <a:latin typeface="Arial" panose="020B0604020202020204" pitchFamily="34" charset="0"/>
              <a:cs typeface="Arial" panose="020B0604020202020204" pitchFamily="34" charset="0"/>
            </a:endParaRPr>
          </a:p>
        </p:txBody>
      </p:sp>
      <p:sp>
        <p:nvSpPr>
          <p:cNvPr id="248" name="文本框 25">
            <a:extLst>
              <a:ext uri="{FF2B5EF4-FFF2-40B4-BE49-F238E27FC236}">
                <a16:creationId xmlns:a16="http://schemas.microsoft.com/office/drawing/2014/main" id="{2BD2C12A-95D6-4E6A-9DD3-AAF7A7C8FFCA}"/>
              </a:ext>
            </a:extLst>
          </p:cNvPr>
          <p:cNvSpPr txBox="1"/>
          <p:nvPr/>
        </p:nvSpPr>
        <p:spPr>
          <a:xfrm>
            <a:off x="4862305" y="2619416"/>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2-2</a:t>
            </a:r>
            <a:endParaRPr kumimoji="1" lang="zh-CN" altLang="en-US" sz="1600" b="1" dirty="0">
              <a:latin typeface="Arial" panose="020B0604020202020204" pitchFamily="34" charset="0"/>
              <a:cs typeface="Arial" panose="020B0604020202020204" pitchFamily="34" charset="0"/>
            </a:endParaRPr>
          </a:p>
        </p:txBody>
      </p:sp>
      <p:sp>
        <p:nvSpPr>
          <p:cNvPr id="249" name="文本框 25">
            <a:extLst>
              <a:ext uri="{FF2B5EF4-FFF2-40B4-BE49-F238E27FC236}">
                <a16:creationId xmlns:a16="http://schemas.microsoft.com/office/drawing/2014/main" id="{2E18677D-1F05-4462-91AB-5675340DB8C6}"/>
              </a:ext>
            </a:extLst>
          </p:cNvPr>
          <p:cNvSpPr txBox="1"/>
          <p:nvPr/>
        </p:nvSpPr>
        <p:spPr>
          <a:xfrm>
            <a:off x="5576218" y="2619416"/>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2-3</a:t>
            </a:r>
            <a:endParaRPr kumimoji="1" lang="zh-CN" altLang="en-US" sz="1600" b="1" dirty="0">
              <a:latin typeface="Arial" panose="020B0604020202020204" pitchFamily="34" charset="0"/>
              <a:cs typeface="Arial" panose="020B0604020202020204" pitchFamily="34" charset="0"/>
            </a:endParaRPr>
          </a:p>
        </p:txBody>
      </p:sp>
      <p:sp>
        <p:nvSpPr>
          <p:cNvPr id="250" name="文本框 25">
            <a:extLst>
              <a:ext uri="{FF2B5EF4-FFF2-40B4-BE49-F238E27FC236}">
                <a16:creationId xmlns:a16="http://schemas.microsoft.com/office/drawing/2014/main" id="{E23C00B6-3AE8-49B6-A7AE-BB14729F9C19}"/>
              </a:ext>
            </a:extLst>
          </p:cNvPr>
          <p:cNvSpPr txBox="1"/>
          <p:nvPr/>
        </p:nvSpPr>
        <p:spPr>
          <a:xfrm>
            <a:off x="6350324" y="2625900"/>
            <a:ext cx="722573" cy="486287"/>
          </a:xfrm>
          <a:prstGeom prst="rect">
            <a:avLst/>
          </a:prstGeom>
          <a:noFill/>
        </p:spPr>
        <p:txBody>
          <a:bodyPr wrap="square" rtlCol="0">
            <a:spAutoFit/>
          </a:bodyPr>
          <a:lstStyle/>
          <a:p>
            <a:pPr algn="ctr">
              <a:lnSpc>
                <a:spcPct val="80000"/>
              </a:lnSpc>
            </a:pPr>
            <a:r>
              <a:rPr kumimoji="1" lang="en-US" altLang="zh-CN" sz="1600" b="1" dirty="0">
                <a:latin typeface="Arial" panose="020B0604020202020204" pitchFamily="34" charset="0"/>
                <a:cs typeface="Arial" panose="020B0604020202020204" pitchFamily="34" charset="0"/>
              </a:rPr>
              <a:t>CPU</a:t>
            </a:r>
          </a:p>
          <a:p>
            <a:pPr algn="ctr">
              <a:lnSpc>
                <a:spcPct val="80000"/>
              </a:lnSpc>
            </a:pPr>
            <a:r>
              <a:rPr kumimoji="1" lang="en-US" altLang="zh-CN" sz="1600" b="1" dirty="0">
                <a:latin typeface="Arial" panose="020B0604020202020204" pitchFamily="34" charset="0"/>
                <a:cs typeface="Arial" panose="020B0604020202020204" pitchFamily="34" charset="0"/>
              </a:rPr>
              <a:t>2-4</a:t>
            </a:r>
            <a:endParaRPr kumimoji="1" lang="zh-CN" altLang="en-US" sz="1600" b="1" dirty="0">
              <a:latin typeface="Arial" panose="020B0604020202020204" pitchFamily="34" charset="0"/>
              <a:cs typeface="Arial" panose="020B0604020202020204" pitchFamily="34" charset="0"/>
            </a:endParaRPr>
          </a:p>
        </p:txBody>
      </p:sp>
      <p:pic>
        <p:nvPicPr>
          <p:cNvPr id="251" name="Graphic 28" descr="Sad face outline with solid fill">
            <a:extLst>
              <a:ext uri="{FF2B5EF4-FFF2-40B4-BE49-F238E27FC236}">
                <a16:creationId xmlns:a16="http://schemas.microsoft.com/office/drawing/2014/main" id="{11B61BC7-DDDD-4503-A887-3F32A306191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267313" y="3317578"/>
            <a:ext cx="369333" cy="369333"/>
          </a:xfrm>
          <a:prstGeom prst="rect">
            <a:avLst/>
          </a:prstGeom>
        </p:spPr>
      </p:pic>
      <p:sp>
        <p:nvSpPr>
          <p:cNvPr id="252" name="文本框 251">
            <a:extLst>
              <a:ext uri="{FF2B5EF4-FFF2-40B4-BE49-F238E27FC236}">
                <a16:creationId xmlns:a16="http://schemas.microsoft.com/office/drawing/2014/main" id="{1BC85A86-2CDB-421D-BC56-265EDDCB3F83}"/>
              </a:ext>
            </a:extLst>
          </p:cNvPr>
          <p:cNvSpPr txBox="1"/>
          <p:nvPr/>
        </p:nvSpPr>
        <p:spPr>
          <a:xfrm>
            <a:off x="293309" y="1616622"/>
            <a:ext cx="6353480" cy="46166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An illustrative example of load imbalance</a:t>
            </a:r>
          </a:p>
        </p:txBody>
      </p:sp>
      <p:cxnSp>
        <p:nvCxnSpPr>
          <p:cNvPr id="253" name="直接箭头连接符 252">
            <a:extLst>
              <a:ext uri="{FF2B5EF4-FFF2-40B4-BE49-F238E27FC236}">
                <a16:creationId xmlns:a16="http://schemas.microsoft.com/office/drawing/2014/main" id="{B136B28B-75B8-469F-B85B-0CB620F38E29}"/>
              </a:ext>
            </a:extLst>
          </p:cNvPr>
          <p:cNvCxnSpPr>
            <a:cxnSpLocks/>
          </p:cNvCxnSpPr>
          <p:nvPr/>
        </p:nvCxnSpPr>
        <p:spPr>
          <a:xfrm flipH="1">
            <a:off x="789619" y="3593610"/>
            <a:ext cx="4716" cy="523978"/>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直接箭头连接符 253">
            <a:extLst>
              <a:ext uri="{FF2B5EF4-FFF2-40B4-BE49-F238E27FC236}">
                <a16:creationId xmlns:a16="http://schemas.microsoft.com/office/drawing/2014/main" id="{A4B8F8EE-9692-414F-96BF-85D8F13003AC}"/>
              </a:ext>
            </a:extLst>
          </p:cNvPr>
          <p:cNvCxnSpPr>
            <a:cxnSpLocks/>
            <a:stCxn id="154" idx="0"/>
          </p:cNvCxnSpPr>
          <p:nvPr/>
        </p:nvCxnSpPr>
        <p:spPr>
          <a:xfrm>
            <a:off x="785273" y="4656085"/>
            <a:ext cx="303410" cy="1186918"/>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直接箭头连接符 254">
            <a:extLst>
              <a:ext uri="{FF2B5EF4-FFF2-40B4-BE49-F238E27FC236}">
                <a16:creationId xmlns:a16="http://schemas.microsoft.com/office/drawing/2014/main" id="{0569DB71-A5FA-4911-A4B6-3D58E0CD1361}"/>
              </a:ext>
            </a:extLst>
          </p:cNvPr>
          <p:cNvCxnSpPr>
            <a:cxnSpLocks/>
          </p:cNvCxnSpPr>
          <p:nvPr/>
        </p:nvCxnSpPr>
        <p:spPr>
          <a:xfrm flipH="1">
            <a:off x="5221234" y="3563718"/>
            <a:ext cx="4716" cy="523978"/>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直接箭头连接符 255">
            <a:extLst>
              <a:ext uri="{FF2B5EF4-FFF2-40B4-BE49-F238E27FC236}">
                <a16:creationId xmlns:a16="http://schemas.microsoft.com/office/drawing/2014/main" id="{3BC3C21F-786B-4131-9B8A-19F469FA0E1D}"/>
              </a:ext>
            </a:extLst>
          </p:cNvPr>
          <p:cNvCxnSpPr>
            <a:cxnSpLocks/>
          </p:cNvCxnSpPr>
          <p:nvPr/>
        </p:nvCxnSpPr>
        <p:spPr>
          <a:xfrm flipH="1">
            <a:off x="1147725" y="4649101"/>
            <a:ext cx="4053351" cy="1157505"/>
          </a:xfrm>
          <a:prstGeom prst="straightConnector1">
            <a:avLst/>
          </a:prstGeom>
          <a:ln w="28575">
            <a:solidFill>
              <a:srgbClr val="00A111"/>
            </a:solidFill>
            <a:tailEnd type="triangle"/>
          </a:ln>
        </p:spPr>
        <p:style>
          <a:lnRef idx="1">
            <a:schemeClr val="accent1"/>
          </a:lnRef>
          <a:fillRef idx="0">
            <a:schemeClr val="accent1"/>
          </a:fillRef>
          <a:effectRef idx="0">
            <a:schemeClr val="accent1"/>
          </a:effectRef>
          <a:fontRef idx="minor">
            <a:schemeClr val="tx1"/>
          </a:fontRef>
        </p:style>
      </p:cxnSp>
      <p:pic>
        <p:nvPicPr>
          <p:cNvPr id="259" name="图片 258">
            <a:extLst>
              <a:ext uri="{FF2B5EF4-FFF2-40B4-BE49-F238E27FC236}">
                <a16:creationId xmlns:a16="http://schemas.microsoft.com/office/drawing/2014/main" id="{80E58D5C-A4EC-491E-8D13-238026AF59D5}"/>
              </a:ext>
            </a:extLst>
          </p:cNvPr>
          <p:cNvPicPr>
            <a:picLocks noChangeAspect="1"/>
          </p:cNvPicPr>
          <p:nvPr/>
        </p:nvPicPr>
        <p:blipFill rotWithShape="1">
          <a:blip r:embed="rId7"/>
          <a:srcRect r="12007" b="28754"/>
          <a:stretch/>
        </p:blipFill>
        <p:spPr>
          <a:xfrm>
            <a:off x="7560648" y="3676590"/>
            <a:ext cx="4234811" cy="1913135"/>
          </a:xfrm>
          <a:prstGeom prst="rect">
            <a:avLst/>
          </a:prstGeom>
        </p:spPr>
      </p:pic>
      <p:sp>
        <p:nvSpPr>
          <p:cNvPr id="260" name="文本框 259">
            <a:extLst>
              <a:ext uri="{FF2B5EF4-FFF2-40B4-BE49-F238E27FC236}">
                <a16:creationId xmlns:a16="http://schemas.microsoft.com/office/drawing/2014/main" id="{6A5213BD-DE99-4B30-80C5-D562C1F61062}"/>
              </a:ext>
            </a:extLst>
          </p:cNvPr>
          <p:cNvSpPr txBox="1"/>
          <p:nvPr/>
        </p:nvSpPr>
        <p:spPr>
          <a:xfrm>
            <a:off x="7517206" y="2266908"/>
            <a:ext cx="4581010" cy="1077218"/>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vCPUs are not evenly used</a:t>
            </a:r>
          </a:p>
          <a:p>
            <a:pPr marL="342900" indent="-342900">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&gt;80%</a:t>
            </a:r>
            <a:r>
              <a:rPr kumimoji="1" lang="en-US" altLang="zh-CN" sz="2000" dirty="0">
                <a:latin typeface="Arial" panose="020B0604020202020204" pitchFamily="34" charset="0"/>
                <a:cs typeface="Arial" panose="020B0604020202020204" pitchFamily="34" charset="0"/>
              </a:rPr>
              <a:t> of the I/</a:t>
            </a:r>
            <a:r>
              <a:rPr kumimoji="1" lang="en-US" altLang="zh-CN" sz="2000" dirty="0" err="1">
                <a:latin typeface="Arial" panose="020B0604020202020204" pitchFamily="34" charset="0"/>
                <a:cs typeface="Arial" panose="020B0604020202020204" pitchFamily="34" charset="0"/>
              </a:rPr>
              <a:t>Os</a:t>
            </a:r>
            <a:r>
              <a:rPr kumimoji="1" lang="en-US" altLang="zh-CN" sz="2000" dirty="0">
                <a:latin typeface="Arial" panose="020B0604020202020204" pitchFamily="34" charset="0"/>
                <a:cs typeface="Arial" panose="020B0604020202020204" pitchFamily="34" charset="0"/>
              </a:rPr>
              <a:t> are processed by the busiest core on 4-core VMs.</a:t>
            </a:r>
            <a:endParaRPr kumimoji="1" lang="en-US" altLang="zh-C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71725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5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54"/>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155"/>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3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234"/>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29"/>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51"/>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222"/>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228"/>
                                        </p:tgtEl>
                                        <p:attrNameLst>
                                          <p:attrName>style.visibility</p:attrName>
                                        </p:attrNameLst>
                                      </p:cBhvr>
                                      <p:to>
                                        <p:strVal val="visible"/>
                                      </p:to>
                                    </p:set>
                                  </p:childTnLst>
                                </p:cTn>
                              </p:par>
                            </p:childTnLst>
                          </p:cTn>
                        </p:par>
                        <p:par>
                          <p:cTn id="26" fill="hold">
                            <p:stCondLst>
                              <p:cond delay="0"/>
                            </p:stCondLst>
                            <p:childTnLst>
                              <p:par>
                                <p:cTn id="27" presetID="1" presetClass="exit" presetSubtype="0" fill="hold" nodeType="afterEffect">
                                  <p:stCondLst>
                                    <p:cond delay="0"/>
                                  </p:stCondLst>
                                  <p:childTnLst>
                                    <p:set>
                                      <p:cBhvr>
                                        <p:cTn id="28" dur="1" fill="hold">
                                          <p:stCondLst>
                                            <p:cond delay="0"/>
                                          </p:stCondLst>
                                        </p:cTn>
                                        <p:tgtEl>
                                          <p:spTgt spid="255"/>
                                        </p:tgtEl>
                                        <p:attrNameLst>
                                          <p:attrName>style.visibility</p:attrName>
                                        </p:attrNameLst>
                                      </p:cBhvr>
                                      <p:to>
                                        <p:strVal val="hidden"/>
                                      </p:to>
                                    </p:set>
                                  </p:childTnLst>
                                </p:cTn>
                              </p:par>
                            </p:childTnLst>
                          </p:cTn>
                        </p:par>
                        <p:par>
                          <p:cTn id="29" fill="hold">
                            <p:stCondLst>
                              <p:cond delay="0"/>
                            </p:stCondLst>
                            <p:childTnLst>
                              <p:par>
                                <p:cTn id="30" presetID="1" presetClass="exit" presetSubtype="0" fill="hold" nodeType="afterEffect">
                                  <p:stCondLst>
                                    <p:cond delay="0"/>
                                  </p:stCondLst>
                                  <p:childTnLst>
                                    <p:set>
                                      <p:cBhvr>
                                        <p:cTn id="31" dur="1" fill="hold">
                                          <p:stCondLst>
                                            <p:cond delay="0"/>
                                          </p:stCondLst>
                                        </p:cTn>
                                        <p:tgtEl>
                                          <p:spTgt spid="256"/>
                                        </p:tgtEl>
                                        <p:attrNameLst>
                                          <p:attrName>style.visibility</p:attrName>
                                        </p:attrNameLst>
                                      </p:cBhvr>
                                      <p:to>
                                        <p:strVal val="hidden"/>
                                      </p:to>
                                    </p:set>
                                  </p:childTnLst>
                                </p:cTn>
                              </p:par>
                            </p:childTnLst>
                          </p:cTn>
                        </p:par>
                        <p:par>
                          <p:cTn id="32" fill="hold">
                            <p:stCondLst>
                              <p:cond delay="0"/>
                            </p:stCondLst>
                            <p:childTnLst>
                              <p:par>
                                <p:cTn id="33" presetID="1" presetClass="entr" presetSubtype="0" fill="hold" grpId="0" nodeType="afterEffect">
                                  <p:stCondLst>
                                    <p:cond delay="0"/>
                                  </p:stCondLst>
                                  <p:childTnLst>
                                    <p:set>
                                      <p:cBhvr>
                                        <p:cTn id="34" dur="1" fill="hold">
                                          <p:stCondLst>
                                            <p:cond delay="0"/>
                                          </p:stCondLst>
                                        </p:cTn>
                                        <p:tgtEl>
                                          <p:spTgt spid="2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5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 grpId="0" animBg="1"/>
      <p:bldP spid="234" grpId="0"/>
      <p:bldP spid="235" grpId="0"/>
      <p:bldP spid="26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Insight 4: resource competition on </a:t>
            </a:r>
            <a:r>
              <a:rPr lang="en-US" altLang="zh-CN" sz="3600" dirty="0" err="1">
                <a:solidFill>
                  <a:schemeClr val="tx1"/>
                </a:solidFill>
                <a:latin typeface="Arial" panose="020B0604020202020204" pitchFamily="34" charset="0"/>
                <a:cs typeface="Arial" panose="020B0604020202020204" pitchFamily="34" charset="0"/>
              </a:rPr>
              <a:t>xDPU</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11</a:t>
            </a:fld>
            <a:endParaRPr kumimoji="1" lang="zh-CN" altLang="en-US"/>
          </a:p>
        </p:txBody>
      </p:sp>
      <p:pic>
        <p:nvPicPr>
          <p:cNvPr id="252" name="图片 251">
            <a:extLst>
              <a:ext uri="{FF2B5EF4-FFF2-40B4-BE49-F238E27FC236}">
                <a16:creationId xmlns:a16="http://schemas.microsoft.com/office/drawing/2014/main" id="{055BF7C4-2C2F-4700-8BA3-B6FEAD2353BA}"/>
              </a:ext>
            </a:extLst>
          </p:cNvPr>
          <p:cNvPicPr>
            <a:picLocks noChangeAspect="1"/>
          </p:cNvPicPr>
          <p:nvPr/>
        </p:nvPicPr>
        <p:blipFill rotWithShape="1">
          <a:blip r:embed="rId3"/>
          <a:srcRect r="49316" b="30429"/>
          <a:stretch/>
        </p:blipFill>
        <p:spPr>
          <a:xfrm>
            <a:off x="1313926" y="3171292"/>
            <a:ext cx="3224893" cy="2339191"/>
          </a:xfrm>
          <a:prstGeom prst="rect">
            <a:avLst/>
          </a:prstGeom>
        </p:spPr>
      </p:pic>
      <p:pic>
        <p:nvPicPr>
          <p:cNvPr id="253" name="图片 252">
            <a:extLst>
              <a:ext uri="{FF2B5EF4-FFF2-40B4-BE49-F238E27FC236}">
                <a16:creationId xmlns:a16="http://schemas.microsoft.com/office/drawing/2014/main" id="{CE9A763C-736A-4F5B-9625-E942CBC9B3A7}"/>
              </a:ext>
            </a:extLst>
          </p:cNvPr>
          <p:cNvPicPr>
            <a:picLocks noChangeAspect="1"/>
          </p:cNvPicPr>
          <p:nvPr/>
        </p:nvPicPr>
        <p:blipFill rotWithShape="1">
          <a:blip r:embed="rId3"/>
          <a:srcRect l="51510" b="30429"/>
          <a:stretch/>
        </p:blipFill>
        <p:spPr>
          <a:xfrm>
            <a:off x="6541476" y="3171292"/>
            <a:ext cx="3085263" cy="2339191"/>
          </a:xfrm>
          <a:prstGeom prst="rect">
            <a:avLst/>
          </a:prstGeom>
        </p:spPr>
      </p:pic>
      <p:sp>
        <p:nvSpPr>
          <p:cNvPr id="254" name="文本框 253">
            <a:extLst>
              <a:ext uri="{FF2B5EF4-FFF2-40B4-BE49-F238E27FC236}">
                <a16:creationId xmlns:a16="http://schemas.microsoft.com/office/drawing/2014/main" id="{8E3C123F-58D8-4EAF-86AB-CD59DCA7C703}"/>
              </a:ext>
            </a:extLst>
          </p:cNvPr>
          <p:cNvSpPr txBox="1"/>
          <p:nvPr/>
        </p:nvSpPr>
        <p:spPr>
          <a:xfrm>
            <a:off x="535383" y="1845998"/>
            <a:ext cx="4781978" cy="1077218"/>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Case 1: victim latency at burst </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Within a thread, higher burst results in latency increase of victims</a:t>
            </a:r>
          </a:p>
        </p:txBody>
      </p:sp>
      <p:sp>
        <p:nvSpPr>
          <p:cNvPr id="255" name="文本框 254">
            <a:extLst>
              <a:ext uri="{FF2B5EF4-FFF2-40B4-BE49-F238E27FC236}">
                <a16:creationId xmlns:a16="http://schemas.microsoft.com/office/drawing/2014/main" id="{EEA72808-17B4-426F-B9F0-99C30EC0B7A7}"/>
              </a:ext>
            </a:extLst>
          </p:cNvPr>
          <p:cNvSpPr txBox="1"/>
          <p:nvPr/>
        </p:nvSpPr>
        <p:spPr>
          <a:xfrm>
            <a:off x="6096000" y="1845998"/>
            <a:ext cx="4781978" cy="1077218"/>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Case 2: different products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Different products vary in their ability to compete for resources</a:t>
            </a:r>
          </a:p>
        </p:txBody>
      </p:sp>
    </p:spTree>
    <p:extLst>
      <p:ext uri="{BB962C8B-B14F-4D97-AF65-F5344CB8AC3E}">
        <p14:creationId xmlns:p14="http://schemas.microsoft.com/office/powerpoint/2010/main" val="17676244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Opportunity,</a:t>
            </a:r>
            <a:r>
              <a:rPr kumimoji="1" lang="zh-CN" altLang="en-US" sz="3600" dirty="0">
                <a:solidFill>
                  <a:schemeClr val="tx1"/>
                </a:solidFill>
                <a:latin typeface="Arial" panose="020B0604020202020204" pitchFamily="34" charset="0"/>
                <a:ea typeface="Microsoft YaHei" charset="-122"/>
                <a:cs typeface="Arial" panose="020B0604020202020204" pitchFamily="34" charset="0"/>
              </a:rPr>
              <a:t> </a:t>
            </a:r>
            <a:r>
              <a:rPr kumimoji="1" lang="en-US" altLang="zh-CN" sz="3600" dirty="0">
                <a:solidFill>
                  <a:schemeClr val="tx1"/>
                </a:solidFill>
                <a:latin typeface="Arial" panose="020B0604020202020204" pitchFamily="34" charset="0"/>
                <a:ea typeface="Microsoft YaHei" charset="-122"/>
                <a:cs typeface="Arial" panose="020B0604020202020204" pitchFamily="34" charset="0"/>
              </a:rPr>
              <a:t>challenges,</a:t>
            </a:r>
            <a:r>
              <a:rPr kumimoji="1" lang="zh-CN" altLang="en-US" sz="3600" dirty="0">
                <a:solidFill>
                  <a:schemeClr val="tx1"/>
                </a:solidFill>
                <a:latin typeface="Arial" panose="020B0604020202020204" pitchFamily="34" charset="0"/>
                <a:ea typeface="Microsoft YaHei" charset="-122"/>
                <a:cs typeface="Arial" panose="020B0604020202020204" pitchFamily="34" charset="0"/>
              </a:rPr>
              <a:t> </a:t>
            </a:r>
            <a:r>
              <a:rPr kumimoji="1" lang="en-US" altLang="zh-CN" sz="3600" dirty="0">
                <a:solidFill>
                  <a:schemeClr val="tx1"/>
                </a:solidFill>
                <a:latin typeface="Arial" panose="020B0604020202020204" pitchFamily="34" charset="0"/>
                <a:ea typeface="Microsoft YaHei" charset="-122"/>
                <a:cs typeface="Arial" panose="020B0604020202020204" pitchFamily="34" charset="0"/>
              </a:rPr>
              <a:t>and</a:t>
            </a:r>
            <a:r>
              <a:rPr kumimoji="1" lang="zh-CN" altLang="en-US" sz="3600" dirty="0">
                <a:solidFill>
                  <a:schemeClr val="tx1"/>
                </a:solidFill>
                <a:latin typeface="Arial" panose="020B0604020202020204" pitchFamily="34" charset="0"/>
                <a:ea typeface="Microsoft YaHei" charset="-122"/>
                <a:cs typeface="Arial" panose="020B0604020202020204" pitchFamily="34" charset="0"/>
              </a:rPr>
              <a:t> </a:t>
            </a:r>
            <a:r>
              <a:rPr kumimoji="1" lang="en-US" altLang="zh-CN" sz="3600" dirty="0">
                <a:solidFill>
                  <a:schemeClr val="tx1"/>
                </a:solidFill>
                <a:latin typeface="Arial" panose="020B0604020202020204" pitchFamily="34" charset="0"/>
                <a:ea typeface="Microsoft YaHei" charset="-122"/>
                <a:cs typeface="Arial" panose="020B0604020202020204" pitchFamily="34" charset="0"/>
              </a:rPr>
              <a:t>goal</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12</a:t>
            </a:fld>
            <a:endParaRPr kumimoji="1" lang="zh-CN" altLang="en-US"/>
          </a:p>
        </p:txBody>
      </p:sp>
      <p:sp>
        <p:nvSpPr>
          <p:cNvPr id="84" name="内容占位符 2">
            <a:extLst>
              <a:ext uri="{FF2B5EF4-FFF2-40B4-BE49-F238E27FC236}">
                <a16:creationId xmlns:a16="http://schemas.microsoft.com/office/drawing/2014/main" id="{E7B5F3BB-4DF3-4C17-97B4-4FBB03FEEF01}"/>
              </a:ext>
            </a:extLst>
          </p:cNvPr>
          <p:cNvSpPr>
            <a:spLocks noGrp="1"/>
          </p:cNvSpPr>
          <p:nvPr>
            <p:ph idx="1"/>
          </p:nvPr>
        </p:nvSpPr>
        <p:spPr>
          <a:xfrm>
            <a:off x="655154" y="1822450"/>
            <a:ext cx="11262191" cy="2193716"/>
          </a:xfrm>
        </p:spPr>
        <p:txBody>
          <a:bodyPr>
            <a:normAutofit fontScale="92500" lnSpcReduction="10000"/>
          </a:bodyPr>
          <a:lstStyle/>
          <a:p>
            <a:pPr>
              <a:lnSpc>
                <a:spcPct val="110000"/>
              </a:lnSpc>
            </a:pPr>
            <a:r>
              <a:rPr kumimoji="1" lang="en-US" altLang="zh-CN" dirty="0">
                <a:solidFill>
                  <a:schemeClr val="bg1">
                    <a:lumMod val="50000"/>
                  </a:schemeClr>
                </a:solidFill>
                <a:latin typeface="Arial" panose="020B0604020202020204" pitchFamily="34" charset="0"/>
                <a:cs typeface="Arial" panose="020B0604020202020204" pitchFamily="34" charset="0"/>
              </a:rPr>
              <a:t>Non-bottleneck: low</a:t>
            </a:r>
            <a:r>
              <a:rPr kumimoji="1" lang="zh-CN" altLang="en-US" dirty="0">
                <a:solidFill>
                  <a:schemeClr val="bg1">
                    <a:lumMod val="50000"/>
                  </a:schemeClr>
                </a:solidFill>
                <a:latin typeface="Arial" panose="020B0604020202020204" pitchFamily="34" charset="0"/>
                <a:cs typeface="Arial" panose="020B0604020202020204" pitchFamily="34" charset="0"/>
              </a:rPr>
              <a:t> </a:t>
            </a:r>
            <a:r>
              <a:rPr kumimoji="1" lang="en-US" altLang="zh-CN" dirty="0">
                <a:solidFill>
                  <a:schemeClr val="bg1">
                    <a:lumMod val="50000"/>
                  </a:schemeClr>
                </a:solidFill>
                <a:latin typeface="Arial" panose="020B0604020202020204" pitchFamily="34" charset="0"/>
                <a:cs typeface="Arial" panose="020B0604020202020204" pitchFamily="34" charset="0"/>
              </a:rPr>
              <a:t>backend</a:t>
            </a:r>
            <a:r>
              <a:rPr kumimoji="1" lang="zh-CN" altLang="en-US" dirty="0">
                <a:solidFill>
                  <a:schemeClr val="bg1">
                    <a:lumMod val="50000"/>
                  </a:schemeClr>
                </a:solidFill>
                <a:latin typeface="Arial" panose="020B0604020202020204" pitchFamily="34" charset="0"/>
                <a:cs typeface="Arial" panose="020B0604020202020204" pitchFamily="34" charset="0"/>
              </a:rPr>
              <a:t> </a:t>
            </a:r>
            <a:r>
              <a:rPr kumimoji="1" lang="en-US" altLang="zh-CN" dirty="0">
                <a:solidFill>
                  <a:schemeClr val="bg1">
                    <a:lumMod val="50000"/>
                  </a:schemeClr>
                </a:solidFill>
                <a:latin typeface="Arial" panose="020B0604020202020204" pitchFamily="34" charset="0"/>
                <a:cs typeface="Arial" panose="020B0604020202020204" pitchFamily="34" charset="0"/>
              </a:rPr>
              <a:t>resource</a:t>
            </a:r>
            <a:r>
              <a:rPr kumimoji="1" lang="zh-CN" altLang="en-US" dirty="0">
                <a:solidFill>
                  <a:schemeClr val="bg1">
                    <a:lumMod val="50000"/>
                  </a:schemeClr>
                </a:solidFill>
                <a:latin typeface="Arial" panose="020B0604020202020204" pitchFamily="34" charset="0"/>
                <a:cs typeface="Arial" panose="020B0604020202020204" pitchFamily="34" charset="0"/>
              </a:rPr>
              <a:t> </a:t>
            </a:r>
            <a:r>
              <a:rPr kumimoji="1" lang="en-US" altLang="zh-CN" dirty="0">
                <a:solidFill>
                  <a:schemeClr val="bg1">
                    <a:lumMod val="50000"/>
                  </a:schemeClr>
                </a:solidFill>
                <a:latin typeface="Arial" panose="020B0604020202020204" pitchFamily="34" charset="0"/>
                <a:ea typeface="Microsoft YaHei" charset="-122"/>
                <a:cs typeface="Arial" panose="020B0604020202020204" pitchFamily="34" charset="0"/>
              </a:rPr>
              <a:t>utilization</a:t>
            </a:r>
          </a:p>
          <a:p>
            <a:pPr>
              <a:lnSpc>
                <a:spcPct val="110000"/>
              </a:lnSpc>
            </a:pPr>
            <a:r>
              <a:rPr kumimoji="1" lang="en-US" altLang="zh-CN" dirty="0">
                <a:latin typeface="Arial" panose="020B0604020202020204" pitchFamily="34" charset="0"/>
                <a:cs typeface="Arial" panose="020B0604020202020204" pitchFamily="34" charset="0"/>
              </a:rPr>
              <a:t>Opportunity: diverse</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utilization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on</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compute</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nodes</a:t>
            </a:r>
          </a:p>
          <a:p>
            <a:pPr>
              <a:lnSpc>
                <a:spcPct val="110000"/>
              </a:lnSpc>
            </a:pPr>
            <a:r>
              <a:rPr kumimoji="1" lang="en-US" altLang="zh-CN" dirty="0">
                <a:latin typeface="Arial" panose="020B0604020202020204" pitchFamily="34" charset="0"/>
                <a:cs typeface="Arial" panose="020B0604020202020204" pitchFamily="34" charset="0"/>
              </a:rPr>
              <a:t>Challenge</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1: load imbalance among threads</a:t>
            </a:r>
          </a:p>
          <a:p>
            <a:pPr>
              <a:lnSpc>
                <a:spcPct val="110000"/>
              </a:lnSpc>
            </a:pPr>
            <a:r>
              <a:rPr kumimoji="1" lang="en-US" altLang="zh-CN" dirty="0">
                <a:latin typeface="Arial" panose="020B0604020202020204" pitchFamily="34" charset="0"/>
                <a:cs typeface="Arial" panose="020B0604020202020204" pitchFamily="34" charset="0"/>
              </a:rPr>
              <a:t>Challenge</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2: undesired</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resource allocation within a thread</a:t>
            </a:r>
          </a:p>
          <a:p>
            <a:endParaRPr kumimoji="1" lang="en-US" altLang="zh-CN" dirty="0">
              <a:latin typeface="Arial" panose="020B0604020202020204" pitchFamily="34" charset="0"/>
              <a:cs typeface="Arial" panose="020B0604020202020204" pitchFamily="34" charset="0"/>
            </a:endParaRPr>
          </a:p>
          <a:p>
            <a:pPr marL="0" indent="0">
              <a:buNone/>
            </a:pPr>
            <a:endParaRPr kumimoji="1" lang="en-US" altLang="zh-CN" dirty="0">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D87F2FC9-EB4A-4926-8CFF-65257D02562E}"/>
              </a:ext>
            </a:extLst>
          </p:cNvPr>
          <p:cNvSpPr/>
          <p:nvPr/>
        </p:nvSpPr>
        <p:spPr>
          <a:xfrm>
            <a:off x="1074785" y="4240693"/>
            <a:ext cx="10042430" cy="1569660"/>
          </a:xfrm>
          <a:prstGeom prst="rect">
            <a:avLst/>
          </a:prstGeom>
        </p:spPr>
        <p:txBody>
          <a:bodyPr wrap="square">
            <a:spAutoFit/>
          </a:bodyPr>
          <a:lstStyle/>
          <a:p>
            <a:r>
              <a:rPr kumimoji="1" lang="en-US" altLang="zh-CN" sz="2400" b="1" dirty="0">
                <a:latin typeface="Arial" panose="020B0604020202020204" pitchFamily="34" charset="0"/>
                <a:cs typeface="Arial" panose="020B0604020202020204" pitchFamily="34" charset="0"/>
              </a:rPr>
              <a:t>We need to design an I/O scheduling system on </a:t>
            </a:r>
            <a:r>
              <a:rPr kumimoji="1" lang="en-US" altLang="zh-CN" sz="2400" b="1" dirty="0" err="1">
                <a:latin typeface="Arial" panose="020B0604020202020204" pitchFamily="34" charset="0"/>
                <a:cs typeface="Arial" panose="020B0604020202020204" pitchFamily="34" charset="0"/>
              </a:rPr>
              <a:t>xDPU</a:t>
            </a:r>
            <a:r>
              <a:rPr kumimoji="1" lang="en-US" altLang="zh-CN" sz="2400" b="1" dirty="0">
                <a:latin typeface="Arial" panose="020B0604020202020204" pitchFamily="34" charset="0"/>
                <a:cs typeface="Arial" panose="020B0604020202020204" pitchFamily="34" charset="0"/>
              </a:rPr>
              <a:t> that:</a:t>
            </a:r>
          </a:p>
          <a:p>
            <a:r>
              <a:rPr kumimoji="1" lang="en-US" altLang="zh-CN" sz="2400" b="1" dirty="0">
                <a:latin typeface="Arial" panose="020B0604020202020204" pitchFamily="34" charset="0"/>
                <a:cs typeface="Arial" panose="020B0604020202020204" pitchFamily="34" charset="0"/>
              </a:rPr>
              <a:t>1) keeps the </a:t>
            </a:r>
            <a:r>
              <a:rPr kumimoji="1" lang="en-US" altLang="zh-CN" sz="2400" b="1" dirty="0">
                <a:solidFill>
                  <a:srgbClr val="C00000"/>
                </a:solidFill>
                <a:latin typeface="Arial" panose="020B0604020202020204" pitchFamily="34" charset="0"/>
                <a:cs typeface="Arial" panose="020B0604020202020204" pitchFamily="34" charset="0"/>
              </a:rPr>
              <a:t>load balanced among threads </a:t>
            </a:r>
            <a:r>
              <a:rPr kumimoji="1" lang="en-US" altLang="zh-CN" sz="2400" b="1" dirty="0">
                <a:latin typeface="Arial" panose="020B0604020202020204" pitchFamily="34" charset="0"/>
                <a:cs typeface="Arial" panose="020B0604020202020204" pitchFamily="34" charset="0"/>
              </a:rPr>
              <a:t>to avoid congestion;</a:t>
            </a:r>
          </a:p>
          <a:p>
            <a:r>
              <a:rPr kumimoji="1" lang="en-US" altLang="zh-CN" sz="2400" b="1" dirty="0">
                <a:latin typeface="Arial" panose="020B0604020202020204" pitchFamily="34" charset="0"/>
                <a:cs typeface="Arial" panose="020B0604020202020204" pitchFamily="34" charset="0"/>
              </a:rPr>
              <a:t>2) and allocates resources with a thread to </a:t>
            </a:r>
            <a:r>
              <a:rPr kumimoji="1" lang="en-US" altLang="zh-CN" sz="2400" b="1" dirty="0">
                <a:solidFill>
                  <a:srgbClr val="C00000"/>
                </a:solidFill>
                <a:latin typeface="Arial" panose="020B0604020202020204" pitchFamily="34" charset="0"/>
                <a:cs typeface="Arial" panose="020B0604020202020204" pitchFamily="34" charset="0"/>
              </a:rPr>
              <a:t>support burst and limit tenant interference</a:t>
            </a:r>
            <a:r>
              <a:rPr kumimoji="1" lang="en-US" altLang="zh-CN" sz="2400" b="1" dirty="0">
                <a:latin typeface="Arial" panose="020B0604020202020204" pitchFamily="34" charset="0"/>
                <a:cs typeface="Arial" panose="020B0604020202020204" pitchFamily="34" charset="0"/>
              </a:rPr>
              <a:t>.</a:t>
            </a:r>
            <a:endParaRPr kumimoji="1" lang="zh-CN" altLang="en-US"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6357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err="1">
                <a:solidFill>
                  <a:schemeClr val="tx1"/>
                </a:solidFill>
                <a:latin typeface="Arial" panose="020B0604020202020204" pitchFamily="34" charset="0"/>
                <a:cs typeface="Arial" panose="020B0604020202020204" pitchFamily="34" charset="0"/>
              </a:rPr>
              <a:t>BurstCBS</a:t>
            </a:r>
            <a:r>
              <a:rPr lang="en-US" altLang="zh-CN" sz="3600" dirty="0">
                <a:solidFill>
                  <a:schemeClr val="tx1"/>
                </a:solidFill>
                <a:latin typeface="Arial" panose="020B0604020202020204" pitchFamily="34" charset="0"/>
                <a:cs typeface="Arial" panose="020B0604020202020204" pitchFamily="34" charset="0"/>
              </a:rPr>
              <a:t> Overview</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13</a:t>
            </a:fld>
            <a:endParaRPr kumimoji="1" lang="zh-CN" altLang="en-US"/>
          </a:p>
        </p:txBody>
      </p:sp>
      <p:sp>
        <p:nvSpPr>
          <p:cNvPr id="52" name="Right Arrow 38">
            <a:extLst>
              <a:ext uri="{FF2B5EF4-FFF2-40B4-BE49-F238E27FC236}">
                <a16:creationId xmlns:a16="http://schemas.microsoft.com/office/drawing/2014/main" id="{AC59F178-BB19-4B15-B933-5BD1B24FC578}"/>
              </a:ext>
            </a:extLst>
          </p:cNvPr>
          <p:cNvSpPr/>
          <p:nvPr/>
        </p:nvSpPr>
        <p:spPr>
          <a:xfrm>
            <a:off x="2145868" y="4819672"/>
            <a:ext cx="1709139" cy="123607"/>
          </a:xfrm>
          <a:prstGeom prst="rightArrow">
            <a:avLst/>
          </a:prstGeom>
          <a:solidFill>
            <a:srgbClr val="8FAA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3" name="Right Arrow 37">
            <a:extLst>
              <a:ext uri="{FF2B5EF4-FFF2-40B4-BE49-F238E27FC236}">
                <a16:creationId xmlns:a16="http://schemas.microsoft.com/office/drawing/2014/main" id="{D91922C7-412B-4BC3-BFC9-02CDFF21B75C}"/>
              </a:ext>
            </a:extLst>
          </p:cNvPr>
          <p:cNvSpPr/>
          <p:nvPr/>
        </p:nvSpPr>
        <p:spPr>
          <a:xfrm>
            <a:off x="2125562" y="4172745"/>
            <a:ext cx="1709139" cy="123607"/>
          </a:xfrm>
          <a:prstGeom prst="rightArrow">
            <a:avLst/>
          </a:prstGeom>
          <a:solidFill>
            <a:srgbClr val="8FAA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4" name="Right Arrow 36">
            <a:extLst>
              <a:ext uri="{FF2B5EF4-FFF2-40B4-BE49-F238E27FC236}">
                <a16:creationId xmlns:a16="http://schemas.microsoft.com/office/drawing/2014/main" id="{B2EBCE76-4A43-4068-BB30-E9D89BBCD5BD}"/>
              </a:ext>
            </a:extLst>
          </p:cNvPr>
          <p:cNvSpPr/>
          <p:nvPr/>
        </p:nvSpPr>
        <p:spPr>
          <a:xfrm>
            <a:off x="2145868" y="3520958"/>
            <a:ext cx="1709139" cy="123607"/>
          </a:xfrm>
          <a:prstGeom prst="rightArrow">
            <a:avLst/>
          </a:prstGeom>
          <a:solidFill>
            <a:srgbClr val="8FAA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5" name="Right Arrow 35">
            <a:extLst>
              <a:ext uri="{FF2B5EF4-FFF2-40B4-BE49-F238E27FC236}">
                <a16:creationId xmlns:a16="http://schemas.microsoft.com/office/drawing/2014/main" id="{FB93FC1F-3EE2-4335-9C1D-640FD6B48036}"/>
              </a:ext>
            </a:extLst>
          </p:cNvPr>
          <p:cNvSpPr/>
          <p:nvPr/>
        </p:nvSpPr>
        <p:spPr>
          <a:xfrm>
            <a:off x="2145868" y="2867212"/>
            <a:ext cx="1709139" cy="123607"/>
          </a:xfrm>
          <a:prstGeom prst="rightArrow">
            <a:avLst/>
          </a:prstGeom>
          <a:solidFill>
            <a:srgbClr val="8FAA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
        <p:nvSpPr>
          <p:cNvPr id="56" name="Rectangle 3">
            <a:extLst>
              <a:ext uri="{FF2B5EF4-FFF2-40B4-BE49-F238E27FC236}">
                <a16:creationId xmlns:a16="http://schemas.microsoft.com/office/drawing/2014/main" id="{CAE121D0-B938-4EA4-8F0A-3D63688161D1}"/>
              </a:ext>
            </a:extLst>
          </p:cNvPr>
          <p:cNvSpPr/>
          <p:nvPr/>
        </p:nvSpPr>
        <p:spPr>
          <a:xfrm>
            <a:off x="2386434" y="2489549"/>
            <a:ext cx="6938874" cy="2783874"/>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en-CN">
              <a:solidFill>
                <a:schemeClr val="dk1"/>
              </a:solidFill>
            </a:endParaRPr>
          </a:p>
        </p:txBody>
      </p:sp>
      <p:sp>
        <p:nvSpPr>
          <p:cNvPr id="57" name="Rounded Rectangle 4">
            <a:extLst>
              <a:ext uri="{FF2B5EF4-FFF2-40B4-BE49-F238E27FC236}">
                <a16:creationId xmlns:a16="http://schemas.microsoft.com/office/drawing/2014/main" id="{CF306F7C-B06C-41E7-9BFC-1D477A4A7D64}"/>
              </a:ext>
            </a:extLst>
          </p:cNvPr>
          <p:cNvSpPr/>
          <p:nvPr/>
        </p:nvSpPr>
        <p:spPr>
          <a:xfrm>
            <a:off x="2910879" y="2715149"/>
            <a:ext cx="499621" cy="2366128"/>
          </a:xfrm>
          <a:prstGeom prst="roundRect">
            <a:avLst/>
          </a:prstGeom>
          <a:solidFill>
            <a:schemeClr val="bg1">
              <a:lumMod val="85000"/>
            </a:schemeClr>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CN" sz="1400" b="1" dirty="0">
              <a:solidFill>
                <a:schemeClr val="dk1"/>
              </a:solidFill>
              <a:latin typeface="Arial" panose="020B0604020202020204" pitchFamily="34" charset="0"/>
              <a:cs typeface="Arial" panose="020B0604020202020204" pitchFamily="34" charset="0"/>
            </a:endParaRPr>
          </a:p>
        </p:txBody>
      </p:sp>
      <p:sp>
        <p:nvSpPr>
          <p:cNvPr id="58" name="矩形 14">
            <a:extLst>
              <a:ext uri="{FF2B5EF4-FFF2-40B4-BE49-F238E27FC236}">
                <a16:creationId xmlns:a16="http://schemas.microsoft.com/office/drawing/2014/main" id="{B7926B5E-783F-423B-A187-55215366D866}"/>
              </a:ext>
            </a:extLst>
          </p:cNvPr>
          <p:cNvSpPr/>
          <p:nvPr/>
        </p:nvSpPr>
        <p:spPr>
          <a:xfrm>
            <a:off x="2486678" y="2609291"/>
            <a:ext cx="1027521" cy="2577844"/>
          </a:xfrm>
          <a:prstGeom prst="rect">
            <a:avLst/>
          </a:prstGeom>
          <a:noFill/>
          <a:ln w="38100">
            <a:solidFill>
              <a:schemeClr val="bg2">
                <a:lumMod val="75000"/>
              </a:schemeClr>
            </a:solidFill>
          </a:ln>
        </p:spPr>
        <p:style>
          <a:lnRef idx="2">
            <a:schemeClr val="dk1"/>
          </a:lnRef>
          <a:fillRef idx="1">
            <a:schemeClr val="lt1"/>
          </a:fillRef>
          <a:effectRef idx="0">
            <a:schemeClr val="dk1"/>
          </a:effectRef>
          <a:fontRef idx="minor">
            <a:schemeClr val="dk1"/>
          </a:fontRef>
        </p:style>
        <p:txBody>
          <a:bodyPr rtlCol="0" anchor="b"/>
          <a:lstStyle/>
          <a:p>
            <a:endParaRPr kumimoji="1" lang="zh-CN" altLang="en-US" dirty="0">
              <a:latin typeface="Arial" panose="020B0604020202020204" pitchFamily="34" charset="0"/>
              <a:cs typeface="Arial" panose="020B0604020202020204" pitchFamily="34" charset="0"/>
            </a:endParaRPr>
          </a:p>
        </p:txBody>
      </p:sp>
      <p:sp>
        <p:nvSpPr>
          <p:cNvPr id="59" name="TextBox 7">
            <a:extLst>
              <a:ext uri="{FF2B5EF4-FFF2-40B4-BE49-F238E27FC236}">
                <a16:creationId xmlns:a16="http://schemas.microsoft.com/office/drawing/2014/main" id="{22CE72AD-9ADE-4F81-9170-53C4453F223C}"/>
              </a:ext>
            </a:extLst>
          </p:cNvPr>
          <p:cNvSpPr txBox="1"/>
          <p:nvPr/>
        </p:nvSpPr>
        <p:spPr>
          <a:xfrm rot="16200000">
            <a:off x="1770078" y="3681430"/>
            <a:ext cx="1843791" cy="400110"/>
          </a:xfrm>
          <a:prstGeom prst="rect">
            <a:avLst/>
          </a:prstGeom>
          <a:noFill/>
        </p:spPr>
        <p:txBody>
          <a:bodyPr wrap="square">
            <a:spAutoFit/>
          </a:bodyPr>
          <a:lstStyle/>
          <a:p>
            <a:r>
              <a:rPr kumimoji="1" lang="en-US" altLang="zh-CN" sz="2000" dirty="0">
                <a:latin typeface="Arial" panose="020B0604020202020204" pitchFamily="34" charset="0"/>
                <a:cs typeface="Arial" panose="020B0604020202020204" pitchFamily="34" charset="0"/>
              </a:rPr>
              <a:t>SA Data Plane</a:t>
            </a:r>
            <a:endParaRPr kumimoji="1" lang="zh-CN" altLang="en-US" sz="2000" dirty="0">
              <a:latin typeface="Arial" panose="020B0604020202020204" pitchFamily="34" charset="0"/>
              <a:cs typeface="Arial" panose="020B0604020202020204" pitchFamily="34" charset="0"/>
            </a:endParaRPr>
          </a:p>
        </p:txBody>
      </p:sp>
      <p:sp>
        <p:nvSpPr>
          <p:cNvPr id="60" name="TextBox 9">
            <a:extLst>
              <a:ext uri="{FF2B5EF4-FFF2-40B4-BE49-F238E27FC236}">
                <a16:creationId xmlns:a16="http://schemas.microsoft.com/office/drawing/2014/main" id="{6D0E09F7-2024-4A4B-873D-78F796BE7224}"/>
              </a:ext>
            </a:extLst>
          </p:cNvPr>
          <p:cNvSpPr txBox="1"/>
          <p:nvPr/>
        </p:nvSpPr>
        <p:spPr>
          <a:xfrm rot="16200000">
            <a:off x="2699304" y="3670069"/>
            <a:ext cx="904973" cy="400110"/>
          </a:xfrm>
          <a:prstGeom prst="rect">
            <a:avLst/>
          </a:prstGeom>
          <a:noFill/>
        </p:spPr>
        <p:txBody>
          <a:bodyPr wrap="square">
            <a:spAutoFit/>
          </a:bodyPr>
          <a:lstStyle/>
          <a:p>
            <a:r>
              <a:rPr kumimoji="1" lang="en-US" altLang="zh-CN" sz="2000" b="1" dirty="0">
                <a:latin typeface="Arial" panose="020B0604020202020204" pitchFamily="34" charset="0"/>
                <a:cs typeface="Arial" panose="020B0604020202020204" pitchFamily="34" charset="0"/>
              </a:rPr>
              <a:t>FPGA</a:t>
            </a:r>
            <a:endParaRPr kumimoji="1" lang="zh-CN" altLang="en-US" sz="2000" b="1" dirty="0">
              <a:latin typeface="Arial" panose="020B0604020202020204" pitchFamily="34" charset="0"/>
              <a:cs typeface="Arial" panose="020B0604020202020204" pitchFamily="34" charset="0"/>
            </a:endParaRPr>
          </a:p>
        </p:txBody>
      </p:sp>
      <p:sp>
        <p:nvSpPr>
          <p:cNvPr id="61" name="矩形 17">
            <a:extLst>
              <a:ext uri="{FF2B5EF4-FFF2-40B4-BE49-F238E27FC236}">
                <a16:creationId xmlns:a16="http://schemas.microsoft.com/office/drawing/2014/main" id="{AFD49214-9CD0-4FE4-AD31-76B1CE9034D7}"/>
              </a:ext>
            </a:extLst>
          </p:cNvPr>
          <p:cNvSpPr/>
          <p:nvPr/>
        </p:nvSpPr>
        <p:spPr>
          <a:xfrm>
            <a:off x="3878203" y="2712995"/>
            <a:ext cx="1015400" cy="440289"/>
          </a:xfrm>
          <a:prstGeom prst="rect">
            <a:avLst/>
          </a:prstGeom>
          <a:solidFill>
            <a:srgbClr val="B5C7E7"/>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62" name="TextBox 11">
            <a:extLst>
              <a:ext uri="{FF2B5EF4-FFF2-40B4-BE49-F238E27FC236}">
                <a16:creationId xmlns:a16="http://schemas.microsoft.com/office/drawing/2014/main" id="{97099058-04BF-468E-B2A8-8193A2F3595D}"/>
              </a:ext>
            </a:extLst>
          </p:cNvPr>
          <p:cNvSpPr txBox="1"/>
          <p:nvPr/>
        </p:nvSpPr>
        <p:spPr>
          <a:xfrm>
            <a:off x="3834701" y="2675280"/>
            <a:ext cx="1110126"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sp>
        <p:nvSpPr>
          <p:cNvPr id="63" name="矩形 17">
            <a:extLst>
              <a:ext uri="{FF2B5EF4-FFF2-40B4-BE49-F238E27FC236}">
                <a16:creationId xmlns:a16="http://schemas.microsoft.com/office/drawing/2014/main" id="{3924EFBE-3B8F-4410-895D-CA35B46DCAF7}"/>
              </a:ext>
            </a:extLst>
          </p:cNvPr>
          <p:cNvSpPr/>
          <p:nvPr/>
        </p:nvSpPr>
        <p:spPr>
          <a:xfrm>
            <a:off x="3878203" y="3362618"/>
            <a:ext cx="1015400" cy="440289"/>
          </a:xfrm>
          <a:prstGeom prst="rect">
            <a:avLst/>
          </a:prstGeom>
          <a:solidFill>
            <a:srgbClr val="B5C7E7"/>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64" name="TextBox 13">
            <a:extLst>
              <a:ext uri="{FF2B5EF4-FFF2-40B4-BE49-F238E27FC236}">
                <a16:creationId xmlns:a16="http://schemas.microsoft.com/office/drawing/2014/main" id="{FFD6E621-B1B0-4B54-AE89-2A12C69F4731}"/>
              </a:ext>
            </a:extLst>
          </p:cNvPr>
          <p:cNvSpPr txBox="1"/>
          <p:nvPr/>
        </p:nvSpPr>
        <p:spPr>
          <a:xfrm>
            <a:off x="3834701" y="3324903"/>
            <a:ext cx="1110126"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sp>
        <p:nvSpPr>
          <p:cNvPr id="65" name="矩形 17">
            <a:extLst>
              <a:ext uri="{FF2B5EF4-FFF2-40B4-BE49-F238E27FC236}">
                <a16:creationId xmlns:a16="http://schemas.microsoft.com/office/drawing/2014/main" id="{3162E968-2BB3-4354-9F8A-DA1B2E97B62D}"/>
              </a:ext>
            </a:extLst>
          </p:cNvPr>
          <p:cNvSpPr/>
          <p:nvPr/>
        </p:nvSpPr>
        <p:spPr>
          <a:xfrm>
            <a:off x="3878203" y="4014405"/>
            <a:ext cx="1015400" cy="440289"/>
          </a:xfrm>
          <a:prstGeom prst="rect">
            <a:avLst/>
          </a:prstGeom>
          <a:solidFill>
            <a:srgbClr val="B5C7E7"/>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66" name="TextBox 15">
            <a:extLst>
              <a:ext uri="{FF2B5EF4-FFF2-40B4-BE49-F238E27FC236}">
                <a16:creationId xmlns:a16="http://schemas.microsoft.com/office/drawing/2014/main" id="{FDBF6C58-DD25-4B12-94FB-1FAD76072F40}"/>
              </a:ext>
            </a:extLst>
          </p:cNvPr>
          <p:cNvSpPr txBox="1"/>
          <p:nvPr/>
        </p:nvSpPr>
        <p:spPr>
          <a:xfrm>
            <a:off x="3834701" y="3976690"/>
            <a:ext cx="1110126"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sp>
        <p:nvSpPr>
          <p:cNvPr id="67" name="矩形 17">
            <a:extLst>
              <a:ext uri="{FF2B5EF4-FFF2-40B4-BE49-F238E27FC236}">
                <a16:creationId xmlns:a16="http://schemas.microsoft.com/office/drawing/2014/main" id="{DF4FDC78-E8E2-45B0-B501-45E4440926B2}"/>
              </a:ext>
            </a:extLst>
          </p:cNvPr>
          <p:cNvSpPr/>
          <p:nvPr/>
        </p:nvSpPr>
        <p:spPr>
          <a:xfrm>
            <a:off x="3878203" y="4667494"/>
            <a:ext cx="1015400" cy="440289"/>
          </a:xfrm>
          <a:prstGeom prst="rect">
            <a:avLst/>
          </a:prstGeom>
          <a:solidFill>
            <a:srgbClr val="B5C7E7"/>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68" name="TextBox 17">
            <a:extLst>
              <a:ext uri="{FF2B5EF4-FFF2-40B4-BE49-F238E27FC236}">
                <a16:creationId xmlns:a16="http://schemas.microsoft.com/office/drawing/2014/main" id="{FDE5609A-1CC6-49FF-81A7-286B22DAC7B2}"/>
              </a:ext>
            </a:extLst>
          </p:cNvPr>
          <p:cNvSpPr txBox="1"/>
          <p:nvPr/>
        </p:nvSpPr>
        <p:spPr>
          <a:xfrm>
            <a:off x="3834701" y="4629779"/>
            <a:ext cx="1110126"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sp>
        <p:nvSpPr>
          <p:cNvPr id="69" name="TextBox 19">
            <a:extLst>
              <a:ext uri="{FF2B5EF4-FFF2-40B4-BE49-F238E27FC236}">
                <a16:creationId xmlns:a16="http://schemas.microsoft.com/office/drawing/2014/main" id="{39A510D7-A2DC-4F4A-A3C4-BB1C174331B6}"/>
              </a:ext>
            </a:extLst>
          </p:cNvPr>
          <p:cNvSpPr txBox="1"/>
          <p:nvPr/>
        </p:nvSpPr>
        <p:spPr>
          <a:xfrm>
            <a:off x="7082245" y="2533029"/>
            <a:ext cx="2154025" cy="400110"/>
          </a:xfrm>
          <a:prstGeom prst="rect">
            <a:avLst/>
          </a:prstGeom>
          <a:noFill/>
        </p:spPr>
        <p:txBody>
          <a:bodyPr wrap="square">
            <a:spAutoFit/>
          </a:bodyPr>
          <a:lstStyle/>
          <a:p>
            <a:r>
              <a:rPr kumimoji="1" lang="en-US" altLang="zh-CN" sz="2000" dirty="0">
                <a:latin typeface="Arial" panose="020B0604020202020204" pitchFamily="34" charset="0"/>
                <a:cs typeface="Arial" panose="020B0604020202020204" pitchFamily="34" charset="0"/>
              </a:rPr>
              <a:t>SA Control</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Plane </a:t>
            </a:r>
            <a:endParaRPr lang="en-CN" sz="2000" dirty="0"/>
          </a:p>
        </p:txBody>
      </p:sp>
      <p:cxnSp>
        <p:nvCxnSpPr>
          <p:cNvPr id="70" name="直接连接符 65">
            <a:extLst>
              <a:ext uri="{FF2B5EF4-FFF2-40B4-BE49-F238E27FC236}">
                <a16:creationId xmlns:a16="http://schemas.microsoft.com/office/drawing/2014/main" id="{1FB3D28D-373B-4851-85A2-F10D8BB1787B}"/>
              </a:ext>
            </a:extLst>
          </p:cNvPr>
          <p:cNvCxnSpPr>
            <a:cxnSpLocks/>
          </p:cNvCxnSpPr>
          <p:nvPr/>
        </p:nvCxnSpPr>
        <p:spPr>
          <a:xfrm flipV="1">
            <a:off x="4893603" y="2976619"/>
            <a:ext cx="449396" cy="1032456"/>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71" name="直接连接符 67">
            <a:extLst>
              <a:ext uri="{FF2B5EF4-FFF2-40B4-BE49-F238E27FC236}">
                <a16:creationId xmlns:a16="http://schemas.microsoft.com/office/drawing/2014/main" id="{BFF4D6EE-2880-420E-9AAE-37DE1F6BA482}"/>
              </a:ext>
            </a:extLst>
          </p:cNvPr>
          <p:cNvCxnSpPr>
            <a:cxnSpLocks/>
          </p:cNvCxnSpPr>
          <p:nvPr/>
        </p:nvCxnSpPr>
        <p:spPr>
          <a:xfrm>
            <a:off x="4893603" y="4449364"/>
            <a:ext cx="449396" cy="631913"/>
          </a:xfrm>
          <a:prstGeom prst="line">
            <a:avLst/>
          </a:prstGeom>
          <a:ln w="19050">
            <a:solidFill>
              <a:schemeClr val="bg2">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72" name="矩形 69">
            <a:extLst>
              <a:ext uri="{FF2B5EF4-FFF2-40B4-BE49-F238E27FC236}">
                <a16:creationId xmlns:a16="http://schemas.microsoft.com/office/drawing/2014/main" id="{BC5991CC-33C5-4457-91AB-B212D0F5CFC7}"/>
              </a:ext>
            </a:extLst>
          </p:cNvPr>
          <p:cNvSpPr/>
          <p:nvPr/>
        </p:nvSpPr>
        <p:spPr>
          <a:xfrm>
            <a:off x="5342999" y="2976619"/>
            <a:ext cx="3733015" cy="2104658"/>
          </a:xfrm>
          <a:prstGeom prst="rect">
            <a:avLst/>
          </a:prstGeom>
          <a:noFill/>
          <a:ln w="28575">
            <a:solidFill>
              <a:srgbClr val="BFBFBF"/>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73" name="矩形 72">
            <a:extLst>
              <a:ext uri="{FF2B5EF4-FFF2-40B4-BE49-F238E27FC236}">
                <a16:creationId xmlns:a16="http://schemas.microsoft.com/office/drawing/2014/main" id="{1C4DF087-CF77-4907-84DC-E65F1402B685}"/>
              </a:ext>
            </a:extLst>
          </p:cNvPr>
          <p:cNvSpPr/>
          <p:nvPr/>
        </p:nvSpPr>
        <p:spPr>
          <a:xfrm>
            <a:off x="5483600" y="4424269"/>
            <a:ext cx="1749600" cy="514800"/>
          </a:xfrm>
          <a:prstGeom prst="rect">
            <a:avLst/>
          </a:prstGeom>
          <a:solidFill>
            <a:srgbClr val="C5E0B4"/>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D172EB6A-59C8-4EE0-937B-A5B3E0204BAF}"/>
              </a:ext>
            </a:extLst>
          </p:cNvPr>
          <p:cNvSpPr/>
          <p:nvPr/>
        </p:nvSpPr>
        <p:spPr>
          <a:xfrm>
            <a:off x="5483599" y="3772606"/>
            <a:ext cx="1748043" cy="513463"/>
          </a:xfrm>
          <a:prstGeom prst="rect">
            <a:avLst/>
          </a:prstGeom>
          <a:solidFill>
            <a:srgbClr val="FFE798"/>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en-US" altLang="zh-CN" sz="1400" b="1" dirty="0">
              <a:latin typeface="Arial" panose="020B0604020202020204" pitchFamily="34" charset="0"/>
              <a:cs typeface="Arial" panose="020B0604020202020204" pitchFamily="34" charset="0"/>
            </a:endParaRPr>
          </a:p>
        </p:txBody>
      </p:sp>
      <p:sp>
        <p:nvSpPr>
          <p:cNvPr id="75" name="TextBox 45">
            <a:extLst>
              <a:ext uri="{FF2B5EF4-FFF2-40B4-BE49-F238E27FC236}">
                <a16:creationId xmlns:a16="http://schemas.microsoft.com/office/drawing/2014/main" id="{F610DF5A-9211-48F1-8D08-A29D714B0AC5}"/>
              </a:ext>
            </a:extLst>
          </p:cNvPr>
          <p:cNvSpPr txBox="1"/>
          <p:nvPr/>
        </p:nvSpPr>
        <p:spPr>
          <a:xfrm>
            <a:off x="5432236" y="3773132"/>
            <a:ext cx="1852325"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Burstable I/O</a:t>
            </a:r>
            <a:r>
              <a:rPr kumimoji="1" lang="zh-CN" altLang="en-US" sz="1400" b="1" dirty="0">
                <a:latin typeface="Arial" panose="020B0604020202020204" pitchFamily="34" charset="0"/>
                <a:cs typeface="Arial" panose="020B0604020202020204" pitchFamily="34" charset="0"/>
              </a:rPr>
              <a:t> </a:t>
            </a:r>
            <a:r>
              <a:rPr kumimoji="1" lang="en-US" altLang="zh-CN" sz="1400" b="1" dirty="0">
                <a:latin typeface="Arial" panose="020B0604020202020204" pitchFamily="34" charset="0"/>
                <a:cs typeface="Arial" panose="020B0604020202020204" pitchFamily="34" charset="0"/>
              </a:rPr>
              <a:t>Scheduler</a:t>
            </a:r>
          </a:p>
        </p:txBody>
      </p:sp>
      <p:sp>
        <p:nvSpPr>
          <p:cNvPr id="76" name="TextBox 46">
            <a:extLst>
              <a:ext uri="{FF2B5EF4-FFF2-40B4-BE49-F238E27FC236}">
                <a16:creationId xmlns:a16="http://schemas.microsoft.com/office/drawing/2014/main" id="{1D833B10-7BBF-4535-8219-CBE7E74C87F9}"/>
              </a:ext>
            </a:extLst>
          </p:cNvPr>
          <p:cNvSpPr txBox="1"/>
          <p:nvPr/>
        </p:nvSpPr>
        <p:spPr>
          <a:xfrm>
            <a:off x="5463342" y="4420059"/>
            <a:ext cx="1790114"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Vectorized I/O</a:t>
            </a:r>
          </a:p>
          <a:p>
            <a:pPr algn="ctr"/>
            <a:r>
              <a:rPr kumimoji="1" lang="en-US" altLang="zh-CN" sz="1400" b="1" dirty="0">
                <a:latin typeface="Arial" panose="020B0604020202020204" pitchFamily="34" charset="0"/>
                <a:cs typeface="Arial" panose="020B0604020202020204" pitchFamily="34" charset="0"/>
              </a:rPr>
              <a:t>Cost Estimator</a:t>
            </a:r>
            <a:endParaRPr kumimoji="1" lang="zh-CN" altLang="en-US" sz="1400" b="1" dirty="0">
              <a:latin typeface="Arial" panose="020B0604020202020204" pitchFamily="34" charset="0"/>
              <a:cs typeface="Arial" panose="020B0604020202020204" pitchFamily="34" charset="0"/>
            </a:endParaRPr>
          </a:p>
        </p:txBody>
      </p:sp>
      <p:sp>
        <p:nvSpPr>
          <p:cNvPr id="77" name="矩形 73">
            <a:extLst>
              <a:ext uri="{FF2B5EF4-FFF2-40B4-BE49-F238E27FC236}">
                <a16:creationId xmlns:a16="http://schemas.microsoft.com/office/drawing/2014/main" id="{A2D8F51A-4B3E-42E4-BAF8-71383682C64D}"/>
              </a:ext>
            </a:extLst>
          </p:cNvPr>
          <p:cNvSpPr/>
          <p:nvPr/>
        </p:nvSpPr>
        <p:spPr>
          <a:xfrm>
            <a:off x="5483599" y="3125281"/>
            <a:ext cx="1748043" cy="513463"/>
          </a:xfrm>
          <a:prstGeom prst="rect">
            <a:avLst/>
          </a:prstGeom>
          <a:solidFill>
            <a:srgbClr val="F9CCAD"/>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en-US" altLang="zh-CN" sz="1400" b="1" dirty="0">
              <a:latin typeface="Arial" panose="020B0604020202020204" pitchFamily="34" charset="0"/>
              <a:cs typeface="Arial" panose="020B0604020202020204" pitchFamily="34" charset="0"/>
            </a:endParaRPr>
          </a:p>
        </p:txBody>
      </p:sp>
      <p:sp>
        <p:nvSpPr>
          <p:cNvPr id="78" name="TextBox 48">
            <a:extLst>
              <a:ext uri="{FF2B5EF4-FFF2-40B4-BE49-F238E27FC236}">
                <a16:creationId xmlns:a16="http://schemas.microsoft.com/office/drawing/2014/main" id="{FB60C3FD-CA39-425D-BF83-E3FDC8403E4F}"/>
              </a:ext>
            </a:extLst>
          </p:cNvPr>
          <p:cNvSpPr txBox="1"/>
          <p:nvPr/>
        </p:nvSpPr>
        <p:spPr>
          <a:xfrm>
            <a:off x="5432236" y="3125807"/>
            <a:ext cx="1852325"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High-Perf</a:t>
            </a:r>
            <a:r>
              <a:rPr kumimoji="1" lang="zh-CN" altLang="en-US" sz="1400" b="1" dirty="0">
                <a:latin typeface="Arial" panose="020B0604020202020204" pitchFamily="34" charset="0"/>
                <a:cs typeface="Arial" panose="020B0604020202020204" pitchFamily="34" charset="0"/>
              </a:rPr>
              <a:t> </a:t>
            </a:r>
            <a:endParaRPr kumimoji="1" lang="en-US" altLang="zh-CN" sz="1400" b="1" dirty="0">
              <a:latin typeface="Arial" panose="020B0604020202020204" pitchFamily="34" charset="0"/>
              <a:cs typeface="Arial" panose="020B0604020202020204" pitchFamily="34" charset="0"/>
            </a:endParaRPr>
          </a:p>
          <a:p>
            <a:pPr algn="ctr"/>
            <a:r>
              <a:rPr kumimoji="1" lang="en-US" altLang="zh-CN" sz="1400" b="1" dirty="0">
                <a:latin typeface="Arial" panose="020B0604020202020204" pitchFamily="34" charset="0"/>
                <a:cs typeface="Arial" panose="020B0604020202020204" pitchFamily="34" charset="0"/>
              </a:rPr>
              <a:t>Queue</a:t>
            </a:r>
            <a:r>
              <a:rPr kumimoji="1" lang="zh-CN" altLang="en-US" sz="1400" b="1" dirty="0">
                <a:latin typeface="Arial" panose="020B0604020202020204" pitchFamily="34" charset="0"/>
                <a:cs typeface="Arial" panose="020B0604020202020204" pitchFamily="34" charset="0"/>
              </a:rPr>
              <a:t> </a:t>
            </a:r>
            <a:r>
              <a:rPr kumimoji="1" lang="en-US" altLang="zh-CN" sz="1400" b="1" dirty="0">
                <a:latin typeface="Arial" panose="020B0604020202020204" pitchFamily="34" charset="0"/>
                <a:cs typeface="Arial" panose="020B0604020202020204" pitchFamily="34" charset="0"/>
              </a:rPr>
              <a:t>Scaling</a:t>
            </a:r>
          </a:p>
        </p:txBody>
      </p:sp>
      <p:sp>
        <p:nvSpPr>
          <p:cNvPr id="79" name="箭头: 右 199">
            <a:extLst>
              <a:ext uri="{FF2B5EF4-FFF2-40B4-BE49-F238E27FC236}">
                <a16:creationId xmlns:a16="http://schemas.microsoft.com/office/drawing/2014/main" id="{368DF0FC-669A-4F47-899F-3588305B2E9B}"/>
              </a:ext>
            </a:extLst>
          </p:cNvPr>
          <p:cNvSpPr/>
          <p:nvPr/>
        </p:nvSpPr>
        <p:spPr>
          <a:xfrm>
            <a:off x="7336411" y="3269472"/>
            <a:ext cx="437961" cy="296329"/>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0" name="箭头: 右 199">
            <a:extLst>
              <a:ext uri="{FF2B5EF4-FFF2-40B4-BE49-F238E27FC236}">
                <a16:creationId xmlns:a16="http://schemas.microsoft.com/office/drawing/2014/main" id="{E9C9DF13-6BB0-4A51-A95A-F15D5F3ECE78}"/>
              </a:ext>
            </a:extLst>
          </p:cNvPr>
          <p:cNvSpPr/>
          <p:nvPr/>
        </p:nvSpPr>
        <p:spPr>
          <a:xfrm rot="2460629">
            <a:off x="7369933" y="3977458"/>
            <a:ext cx="437961" cy="296329"/>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1" name="箭头: 右 199">
            <a:extLst>
              <a:ext uri="{FF2B5EF4-FFF2-40B4-BE49-F238E27FC236}">
                <a16:creationId xmlns:a16="http://schemas.microsoft.com/office/drawing/2014/main" id="{0DDFBE4C-FBE6-45E9-9171-840BC06DA303}"/>
              </a:ext>
            </a:extLst>
          </p:cNvPr>
          <p:cNvSpPr/>
          <p:nvPr/>
        </p:nvSpPr>
        <p:spPr>
          <a:xfrm rot="19139371" flipV="1">
            <a:off x="7364070" y="4452998"/>
            <a:ext cx="437961" cy="296329"/>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82" name="TextBox 53">
            <a:extLst>
              <a:ext uri="{FF2B5EF4-FFF2-40B4-BE49-F238E27FC236}">
                <a16:creationId xmlns:a16="http://schemas.microsoft.com/office/drawing/2014/main" id="{74823736-E960-44C9-ADB1-3CA2F180B916}"/>
              </a:ext>
            </a:extLst>
          </p:cNvPr>
          <p:cNvSpPr txBox="1"/>
          <p:nvPr/>
        </p:nvSpPr>
        <p:spPr>
          <a:xfrm>
            <a:off x="7731076" y="3132897"/>
            <a:ext cx="1388234" cy="584775"/>
          </a:xfrm>
          <a:prstGeom prst="rect">
            <a:avLst/>
          </a:prstGeom>
          <a:noFill/>
        </p:spPr>
        <p:txBody>
          <a:bodyPr wrap="square">
            <a:spAutoFit/>
          </a:bodyPr>
          <a:lstStyle/>
          <a:p>
            <a:pPr algn="ctr"/>
            <a:r>
              <a:rPr kumimoji="1" lang="en-US" altLang="zh-CN" sz="1600" dirty="0">
                <a:latin typeface="Arial" panose="020B0604020202020204" pitchFamily="34" charset="0"/>
                <a:cs typeface="Arial" panose="020B0604020202020204" pitchFamily="34" charset="0"/>
              </a:rPr>
              <a:t>Inter-thread</a:t>
            </a:r>
            <a:r>
              <a:rPr kumimoji="1" lang="zh-CN" altLang="en-US" sz="1600" dirty="0">
                <a:latin typeface="Arial" panose="020B0604020202020204" pitchFamily="34" charset="0"/>
                <a:cs typeface="Arial" panose="020B0604020202020204" pitchFamily="34" charset="0"/>
              </a:rPr>
              <a:t> </a:t>
            </a:r>
            <a:r>
              <a:rPr kumimoji="1" lang="en-US" altLang="zh-CN" sz="1600" dirty="0">
                <a:latin typeface="Arial" panose="020B0604020202020204" pitchFamily="34" charset="0"/>
                <a:cs typeface="Arial" panose="020B0604020202020204" pitchFamily="34" charset="0"/>
              </a:rPr>
              <a:t>load</a:t>
            </a:r>
            <a:r>
              <a:rPr kumimoji="1" lang="zh-CN" altLang="en-US" sz="1600" dirty="0">
                <a:latin typeface="Arial" panose="020B0604020202020204" pitchFamily="34" charset="0"/>
                <a:cs typeface="Arial" panose="020B0604020202020204" pitchFamily="34" charset="0"/>
              </a:rPr>
              <a:t> </a:t>
            </a:r>
            <a:r>
              <a:rPr kumimoji="1" lang="en-US" altLang="zh-CN" sz="1600" dirty="0">
                <a:latin typeface="Arial" panose="020B0604020202020204" pitchFamily="34" charset="0"/>
                <a:cs typeface="Arial" panose="020B0604020202020204" pitchFamily="34" charset="0"/>
              </a:rPr>
              <a:t>balance</a:t>
            </a:r>
            <a:endParaRPr lang="en-CN" sz="1600" dirty="0"/>
          </a:p>
        </p:txBody>
      </p:sp>
      <p:sp>
        <p:nvSpPr>
          <p:cNvPr id="83" name="TextBox 54">
            <a:extLst>
              <a:ext uri="{FF2B5EF4-FFF2-40B4-BE49-F238E27FC236}">
                <a16:creationId xmlns:a16="http://schemas.microsoft.com/office/drawing/2014/main" id="{8352E597-AADF-47EB-AAAC-13DB02E8C78F}"/>
              </a:ext>
            </a:extLst>
          </p:cNvPr>
          <p:cNvSpPr txBox="1"/>
          <p:nvPr/>
        </p:nvSpPr>
        <p:spPr>
          <a:xfrm>
            <a:off x="7731076" y="4045004"/>
            <a:ext cx="1388234" cy="584775"/>
          </a:xfrm>
          <a:prstGeom prst="rect">
            <a:avLst/>
          </a:prstGeom>
          <a:noFill/>
        </p:spPr>
        <p:txBody>
          <a:bodyPr wrap="square">
            <a:spAutoFit/>
          </a:bodyPr>
          <a:lstStyle/>
          <a:p>
            <a:pPr algn="ctr"/>
            <a:r>
              <a:rPr kumimoji="1" lang="en-US" altLang="zh-CN" sz="1600" dirty="0">
                <a:latin typeface="Arial" panose="020B0604020202020204" pitchFamily="34" charset="0"/>
                <a:cs typeface="Arial" panose="020B0604020202020204" pitchFamily="34" charset="0"/>
              </a:rPr>
              <a:t>Intra-thread</a:t>
            </a:r>
          </a:p>
          <a:p>
            <a:pPr algn="ctr"/>
            <a:r>
              <a:rPr kumimoji="1" lang="en-US" altLang="zh-CN" sz="1600" dirty="0">
                <a:latin typeface="Arial" panose="020B0604020202020204" pitchFamily="34" charset="0"/>
                <a:cs typeface="Arial" panose="020B0604020202020204" pitchFamily="34" charset="0"/>
              </a:rPr>
              <a:t>scheduling</a:t>
            </a:r>
            <a:endParaRPr lang="en-CN" sz="1600" dirty="0"/>
          </a:p>
        </p:txBody>
      </p:sp>
    </p:spTree>
    <p:extLst>
      <p:ext uri="{BB962C8B-B14F-4D97-AF65-F5344CB8AC3E}">
        <p14:creationId xmlns:p14="http://schemas.microsoft.com/office/powerpoint/2010/main" val="7186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7"/>
                                        </p:tgtEl>
                                      </p:cBhvr>
                                    </p:animEffect>
                                    <p:animScale>
                                      <p:cBhvr>
                                        <p:cTn id="7" dur="250" autoRev="1" fill="hold"/>
                                        <p:tgtEl>
                                          <p:spTgt spid="77"/>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78"/>
                                        </p:tgtEl>
                                      </p:cBhvr>
                                    </p:animEffect>
                                    <p:animScale>
                                      <p:cBhvr>
                                        <p:cTn id="10" dur="250" autoRev="1" fill="hold"/>
                                        <p:tgtEl>
                                          <p:spTgt spid="78"/>
                                        </p:tgtEl>
                                      </p:cBhvr>
                                      <p:by x="105000" y="105000"/>
                                    </p:animScale>
                                  </p:childTnLst>
                                </p:cTn>
                              </p:par>
                              <p:par>
                                <p:cTn id="11" presetID="26" presetClass="emph" presetSubtype="0" fill="hold" grpId="0" nodeType="withEffect">
                                  <p:stCondLst>
                                    <p:cond delay="0"/>
                                  </p:stCondLst>
                                  <p:childTnLst>
                                    <p:animEffect transition="out" filter="fade">
                                      <p:cBhvr>
                                        <p:cTn id="12" dur="500" tmFilter="0, 0; .2, .5; .8, .5; 1, 0"/>
                                        <p:tgtEl>
                                          <p:spTgt spid="79"/>
                                        </p:tgtEl>
                                      </p:cBhvr>
                                    </p:animEffect>
                                    <p:animScale>
                                      <p:cBhvr>
                                        <p:cTn id="13" dur="250" autoRev="1" fill="hold"/>
                                        <p:tgtEl>
                                          <p:spTgt spid="79"/>
                                        </p:tgtEl>
                                      </p:cBhvr>
                                      <p:by x="105000" y="105000"/>
                                    </p:animScale>
                                  </p:childTnLst>
                                </p:cTn>
                              </p:par>
                              <p:par>
                                <p:cTn id="14" presetID="26" presetClass="emph" presetSubtype="0" fill="hold" grpId="0" nodeType="withEffect">
                                  <p:stCondLst>
                                    <p:cond delay="0"/>
                                  </p:stCondLst>
                                  <p:childTnLst>
                                    <p:animEffect transition="out" filter="fade">
                                      <p:cBhvr>
                                        <p:cTn id="15" dur="500" tmFilter="0, 0; .2, .5; .8, .5; 1, 0"/>
                                        <p:tgtEl>
                                          <p:spTgt spid="82"/>
                                        </p:tgtEl>
                                      </p:cBhvr>
                                    </p:animEffect>
                                    <p:animScale>
                                      <p:cBhvr>
                                        <p:cTn id="16" dur="250" autoRev="1" fill="hold"/>
                                        <p:tgtEl>
                                          <p:spTgt spid="82"/>
                                        </p:tgtEl>
                                      </p:cBhvr>
                                      <p:by x="105000" y="105000"/>
                                    </p:animScale>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0" nodeType="clickEffect">
                                  <p:stCondLst>
                                    <p:cond delay="0"/>
                                  </p:stCondLst>
                                  <p:childTnLst>
                                    <p:animEffect transition="out" filter="fade">
                                      <p:cBhvr>
                                        <p:cTn id="20" dur="500" tmFilter="0, 0; .2, .5; .8, .5; 1, 0"/>
                                        <p:tgtEl>
                                          <p:spTgt spid="73"/>
                                        </p:tgtEl>
                                      </p:cBhvr>
                                    </p:animEffect>
                                    <p:animScale>
                                      <p:cBhvr>
                                        <p:cTn id="21" dur="250" autoRev="1" fill="hold"/>
                                        <p:tgtEl>
                                          <p:spTgt spid="73"/>
                                        </p:tgtEl>
                                      </p:cBhvr>
                                      <p:by x="105000" y="105000"/>
                                    </p:animScale>
                                  </p:childTnLst>
                                </p:cTn>
                              </p:par>
                              <p:par>
                                <p:cTn id="22" presetID="26" presetClass="emph" presetSubtype="0" fill="hold" grpId="0" nodeType="withEffect">
                                  <p:stCondLst>
                                    <p:cond delay="0"/>
                                  </p:stCondLst>
                                  <p:childTnLst>
                                    <p:animEffect transition="out" filter="fade">
                                      <p:cBhvr>
                                        <p:cTn id="23" dur="500" tmFilter="0, 0; .2, .5; .8, .5; 1, 0"/>
                                        <p:tgtEl>
                                          <p:spTgt spid="74"/>
                                        </p:tgtEl>
                                      </p:cBhvr>
                                    </p:animEffect>
                                    <p:animScale>
                                      <p:cBhvr>
                                        <p:cTn id="24" dur="250" autoRev="1" fill="hold"/>
                                        <p:tgtEl>
                                          <p:spTgt spid="74"/>
                                        </p:tgtEl>
                                      </p:cBhvr>
                                      <p:by x="105000" y="105000"/>
                                    </p:animScale>
                                  </p:childTnLst>
                                </p:cTn>
                              </p:par>
                              <p:par>
                                <p:cTn id="25" presetID="26" presetClass="emph" presetSubtype="0" fill="hold" grpId="0" nodeType="withEffect">
                                  <p:stCondLst>
                                    <p:cond delay="0"/>
                                  </p:stCondLst>
                                  <p:childTnLst>
                                    <p:animEffect transition="out" filter="fade">
                                      <p:cBhvr>
                                        <p:cTn id="26" dur="500" tmFilter="0, 0; .2, .5; .8, .5; 1, 0"/>
                                        <p:tgtEl>
                                          <p:spTgt spid="75"/>
                                        </p:tgtEl>
                                      </p:cBhvr>
                                    </p:animEffect>
                                    <p:animScale>
                                      <p:cBhvr>
                                        <p:cTn id="27" dur="250" autoRev="1" fill="hold"/>
                                        <p:tgtEl>
                                          <p:spTgt spid="75"/>
                                        </p:tgtEl>
                                      </p:cBhvr>
                                      <p:by x="105000" y="105000"/>
                                    </p:animScale>
                                  </p:childTnLst>
                                </p:cTn>
                              </p:par>
                              <p:par>
                                <p:cTn id="28" presetID="26" presetClass="emph" presetSubtype="0" fill="hold" grpId="0" nodeType="withEffect">
                                  <p:stCondLst>
                                    <p:cond delay="0"/>
                                  </p:stCondLst>
                                  <p:childTnLst>
                                    <p:animEffect transition="out" filter="fade">
                                      <p:cBhvr>
                                        <p:cTn id="29" dur="500" tmFilter="0, 0; .2, .5; .8, .5; 1, 0"/>
                                        <p:tgtEl>
                                          <p:spTgt spid="76"/>
                                        </p:tgtEl>
                                      </p:cBhvr>
                                    </p:animEffect>
                                    <p:animScale>
                                      <p:cBhvr>
                                        <p:cTn id="30" dur="250" autoRev="1" fill="hold"/>
                                        <p:tgtEl>
                                          <p:spTgt spid="76"/>
                                        </p:tgtEl>
                                      </p:cBhvr>
                                      <p:by x="105000" y="105000"/>
                                    </p:animScale>
                                  </p:childTnLst>
                                </p:cTn>
                              </p:par>
                              <p:par>
                                <p:cTn id="31" presetID="26" presetClass="emph" presetSubtype="0" fill="hold" grpId="0" nodeType="withEffect">
                                  <p:stCondLst>
                                    <p:cond delay="0"/>
                                  </p:stCondLst>
                                  <p:childTnLst>
                                    <p:animEffect transition="out" filter="fade">
                                      <p:cBhvr>
                                        <p:cTn id="32" dur="500" tmFilter="0, 0; .2, .5; .8, .5; 1, 0"/>
                                        <p:tgtEl>
                                          <p:spTgt spid="80"/>
                                        </p:tgtEl>
                                      </p:cBhvr>
                                    </p:animEffect>
                                    <p:animScale>
                                      <p:cBhvr>
                                        <p:cTn id="33" dur="250" autoRev="1" fill="hold"/>
                                        <p:tgtEl>
                                          <p:spTgt spid="80"/>
                                        </p:tgtEl>
                                      </p:cBhvr>
                                      <p:by x="105000" y="105000"/>
                                    </p:animScale>
                                  </p:childTnLst>
                                </p:cTn>
                              </p:par>
                              <p:par>
                                <p:cTn id="34" presetID="26" presetClass="emph" presetSubtype="0" fill="hold" grpId="0" nodeType="withEffect">
                                  <p:stCondLst>
                                    <p:cond delay="0"/>
                                  </p:stCondLst>
                                  <p:childTnLst>
                                    <p:animEffect transition="out" filter="fade">
                                      <p:cBhvr>
                                        <p:cTn id="35" dur="500" tmFilter="0, 0; .2, .5; .8, .5; 1, 0"/>
                                        <p:tgtEl>
                                          <p:spTgt spid="81"/>
                                        </p:tgtEl>
                                      </p:cBhvr>
                                    </p:animEffect>
                                    <p:animScale>
                                      <p:cBhvr>
                                        <p:cTn id="36" dur="250" autoRev="1" fill="hold"/>
                                        <p:tgtEl>
                                          <p:spTgt spid="81"/>
                                        </p:tgtEl>
                                      </p:cBhvr>
                                      <p:by x="105000" y="105000"/>
                                    </p:animScale>
                                  </p:childTnLst>
                                </p:cTn>
                              </p:par>
                              <p:par>
                                <p:cTn id="37" presetID="26" presetClass="emph" presetSubtype="0" fill="hold" grpId="0" nodeType="withEffect">
                                  <p:stCondLst>
                                    <p:cond delay="0"/>
                                  </p:stCondLst>
                                  <p:childTnLst>
                                    <p:animEffect transition="out" filter="fade">
                                      <p:cBhvr>
                                        <p:cTn id="38" dur="500" tmFilter="0, 0; .2, .5; .8, .5; 1, 0"/>
                                        <p:tgtEl>
                                          <p:spTgt spid="83"/>
                                        </p:tgtEl>
                                      </p:cBhvr>
                                    </p:animEffect>
                                    <p:animScale>
                                      <p:cBhvr>
                                        <p:cTn id="39" dur="250" autoRev="1" fill="hold"/>
                                        <p:tgtEl>
                                          <p:spTgt spid="8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animBg="1"/>
      <p:bldP spid="74" grpId="0" animBg="1"/>
      <p:bldP spid="75" grpId="0"/>
      <p:bldP spid="76" grpId="0"/>
      <p:bldP spid="77" grpId="0" animBg="1"/>
      <p:bldP spid="78" grpId="0"/>
      <p:bldP spid="79" grpId="0" animBg="1"/>
      <p:bldP spid="80" grpId="0" animBg="1"/>
      <p:bldP spid="81" grpId="0" animBg="1"/>
      <p:bldP spid="82" grpId="0"/>
      <p:bldP spid="8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FPGA-assisted inter-thread load-balancing</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14</a:t>
            </a:fld>
            <a:endParaRPr kumimoji="1" lang="zh-CN" altLang="en-US"/>
          </a:p>
        </p:txBody>
      </p:sp>
      <p:sp>
        <p:nvSpPr>
          <p:cNvPr id="58" name="文本框 57">
            <a:extLst>
              <a:ext uri="{FF2B5EF4-FFF2-40B4-BE49-F238E27FC236}">
                <a16:creationId xmlns:a16="http://schemas.microsoft.com/office/drawing/2014/main" id="{B7BE2AEE-8CF6-4761-8324-F8A5BA184C5F}"/>
              </a:ext>
            </a:extLst>
          </p:cNvPr>
          <p:cNvSpPr txBox="1"/>
          <p:nvPr/>
        </p:nvSpPr>
        <p:spPr>
          <a:xfrm>
            <a:off x="389076" y="1797406"/>
            <a:ext cx="6825640"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1-to-1 mapping</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Causes load imbalance when a vCPU starts bursting</a:t>
            </a:r>
          </a:p>
          <a:p>
            <a:pPr marL="342900" indent="-342900">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Work stealing </a:t>
            </a:r>
            <a:r>
              <a:rPr kumimoji="1" lang="en-US" altLang="zh-CN" sz="2000" dirty="0">
                <a:latin typeface="Arial" panose="020B0604020202020204" pitchFamily="34" charset="0"/>
                <a:cs typeface="Arial" panose="020B0604020202020204" pitchFamily="34" charset="0"/>
              </a:rPr>
              <a:t>can alleviate load imbalance</a:t>
            </a:r>
          </a:p>
          <a:p>
            <a:pPr marL="342900" indent="-342900">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~35% </a:t>
            </a:r>
            <a:r>
              <a:rPr kumimoji="1" lang="en-US" altLang="zh-CN" sz="2000" dirty="0">
                <a:latin typeface="Arial" panose="020B0604020202020204" pitchFamily="34" charset="0"/>
                <a:cs typeface="Arial" panose="020B0604020202020204" pitchFamily="34" charset="0"/>
              </a:rPr>
              <a:t>throughput loss</a:t>
            </a:r>
          </a:p>
        </p:txBody>
      </p:sp>
      <p:grpSp>
        <p:nvGrpSpPr>
          <p:cNvPr id="73" name="组合 72">
            <a:extLst>
              <a:ext uri="{FF2B5EF4-FFF2-40B4-BE49-F238E27FC236}">
                <a16:creationId xmlns:a16="http://schemas.microsoft.com/office/drawing/2014/main" id="{831A30CC-C9C0-4592-A622-7AB896334B77}"/>
              </a:ext>
            </a:extLst>
          </p:cNvPr>
          <p:cNvGrpSpPr/>
          <p:nvPr/>
        </p:nvGrpSpPr>
        <p:grpSpPr>
          <a:xfrm>
            <a:off x="147511" y="3530443"/>
            <a:ext cx="3801011" cy="2683212"/>
            <a:chOff x="147511" y="3460107"/>
            <a:chExt cx="3801011" cy="2683212"/>
          </a:xfrm>
        </p:grpSpPr>
        <p:cxnSp>
          <p:nvCxnSpPr>
            <p:cNvPr id="29" name="直接箭头连接符 28">
              <a:extLst>
                <a:ext uri="{FF2B5EF4-FFF2-40B4-BE49-F238E27FC236}">
                  <a16:creationId xmlns:a16="http://schemas.microsoft.com/office/drawing/2014/main" id="{66171841-EE49-4CEB-8886-ED49805BDF6B}"/>
                </a:ext>
              </a:extLst>
            </p:cNvPr>
            <p:cNvCxnSpPr>
              <a:cxnSpLocks/>
              <a:stCxn id="50" idx="0"/>
              <a:endCxn id="52" idx="2"/>
            </p:cNvCxnSpPr>
            <p:nvPr/>
          </p:nvCxnSpPr>
          <p:spPr>
            <a:xfrm flipV="1">
              <a:off x="2543420" y="4260900"/>
              <a:ext cx="455045" cy="171522"/>
            </a:xfrm>
            <a:prstGeom prst="straightConnector1">
              <a:avLst/>
            </a:prstGeom>
            <a:noFill/>
            <a:ln w="28575" cap="flat" cmpd="sng" algn="ctr">
              <a:solidFill>
                <a:srgbClr val="002060"/>
              </a:solidFill>
              <a:prstDash val="solid"/>
              <a:miter lim="800000"/>
              <a:tailEnd type="triangle"/>
            </a:ln>
            <a:effectLst/>
          </p:spPr>
        </p:cxnSp>
        <p:cxnSp>
          <p:nvCxnSpPr>
            <p:cNvPr id="30" name="直接箭头连接符 29">
              <a:extLst>
                <a:ext uri="{FF2B5EF4-FFF2-40B4-BE49-F238E27FC236}">
                  <a16:creationId xmlns:a16="http://schemas.microsoft.com/office/drawing/2014/main" id="{52655AEE-D1C1-46E5-A2EB-BCA4442A2327}"/>
                </a:ext>
              </a:extLst>
            </p:cNvPr>
            <p:cNvCxnSpPr>
              <a:cxnSpLocks/>
              <a:stCxn id="47" idx="0"/>
              <a:endCxn id="52" idx="2"/>
            </p:cNvCxnSpPr>
            <p:nvPr/>
          </p:nvCxnSpPr>
          <p:spPr>
            <a:xfrm flipH="1" flipV="1">
              <a:off x="2998465" y="4260900"/>
              <a:ext cx="482388" cy="171521"/>
            </a:xfrm>
            <a:prstGeom prst="straightConnector1">
              <a:avLst/>
            </a:prstGeom>
            <a:noFill/>
            <a:ln w="28575" cap="flat" cmpd="sng" algn="ctr">
              <a:solidFill>
                <a:srgbClr val="002060"/>
              </a:solidFill>
              <a:prstDash val="solid"/>
              <a:miter lim="800000"/>
              <a:tailEnd type="triangle"/>
            </a:ln>
            <a:effectLst/>
          </p:spPr>
        </p:cxnSp>
        <p:cxnSp>
          <p:nvCxnSpPr>
            <p:cNvPr id="31" name="直接箭头连接符 30">
              <a:extLst>
                <a:ext uri="{FF2B5EF4-FFF2-40B4-BE49-F238E27FC236}">
                  <a16:creationId xmlns:a16="http://schemas.microsoft.com/office/drawing/2014/main" id="{EE47F78E-7F27-470B-8711-9023069E2B96}"/>
                </a:ext>
              </a:extLst>
            </p:cNvPr>
            <p:cNvCxnSpPr>
              <a:cxnSpLocks/>
              <a:stCxn id="45" idx="0"/>
              <a:endCxn id="51" idx="2"/>
            </p:cNvCxnSpPr>
            <p:nvPr/>
          </p:nvCxnSpPr>
          <p:spPr>
            <a:xfrm flipV="1">
              <a:off x="616787" y="4264640"/>
              <a:ext cx="476847" cy="167783"/>
            </a:xfrm>
            <a:prstGeom prst="straightConnector1">
              <a:avLst/>
            </a:prstGeom>
            <a:noFill/>
            <a:ln w="28575" cap="flat" cmpd="sng" algn="ctr">
              <a:solidFill>
                <a:srgbClr val="002060"/>
              </a:solidFill>
              <a:prstDash val="solid"/>
              <a:miter lim="800000"/>
              <a:tailEnd type="triangle"/>
            </a:ln>
            <a:effectLst/>
          </p:spPr>
        </p:cxnSp>
        <p:cxnSp>
          <p:nvCxnSpPr>
            <p:cNvPr id="32" name="直接箭头连接符 31">
              <a:extLst>
                <a:ext uri="{FF2B5EF4-FFF2-40B4-BE49-F238E27FC236}">
                  <a16:creationId xmlns:a16="http://schemas.microsoft.com/office/drawing/2014/main" id="{8DC3265C-BB4A-4F1F-B939-82237FAD9B7E}"/>
                </a:ext>
              </a:extLst>
            </p:cNvPr>
            <p:cNvCxnSpPr>
              <a:cxnSpLocks/>
              <a:stCxn id="46" idx="0"/>
              <a:endCxn id="51" idx="2"/>
            </p:cNvCxnSpPr>
            <p:nvPr/>
          </p:nvCxnSpPr>
          <p:spPr>
            <a:xfrm flipH="1" flipV="1">
              <a:off x="1093634" y="4264640"/>
              <a:ext cx="496349" cy="167782"/>
            </a:xfrm>
            <a:prstGeom prst="straightConnector1">
              <a:avLst/>
            </a:prstGeom>
            <a:noFill/>
            <a:ln w="28575" cap="flat" cmpd="sng" algn="ctr">
              <a:solidFill>
                <a:srgbClr val="002060"/>
              </a:solidFill>
              <a:prstDash val="solid"/>
              <a:miter lim="800000"/>
              <a:tailEnd type="triangle"/>
            </a:ln>
            <a:effectLst/>
          </p:spPr>
        </p:cxnSp>
        <p:cxnSp>
          <p:nvCxnSpPr>
            <p:cNvPr id="33" name="直接箭头连接符 32">
              <a:extLst>
                <a:ext uri="{FF2B5EF4-FFF2-40B4-BE49-F238E27FC236}">
                  <a16:creationId xmlns:a16="http://schemas.microsoft.com/office/drawing/2014/main" id="{0B0C0BB5-4D66-4F45-8BAA-92D2A704D44F}"/>
                </a:ext>
              </a:extLst>
            </p:cNvPr>
            <p:cNvCxnSpPr>
              <a:cxnSpLocks/>
              <a:stCxn id="37" idx="0"/>
              <a:endCxn id="45" idx="2"/>
            </p:cNvCxnSpPr>
            <p:nvPr/>
          </p:nvCxnSpPr>
          <p:spPr>
            <a:xfrm flipV="1">
              <a:off x="616787" y="5087773"/>
              <a:ext cx="0" cy="190530"/>
            </a:xfrm>
            <a:prstGeom prst="straightConnector1">
              <a:avLst/>
            </a:prstGeom>
            <a:noFill/>
            <a:ln w="28575" cap="flat" cmpd="sng" algn="ctr">
              <a:solidFill>
                <a:srgbClr val="028910"/>
              </a:solidFill>
              <a:prstDash val="solid"/>
              <a:miter lim="800000"/>
              <a:tailEnd type="triangle"/>
            </a:ln>
            <a:effectLst/>
          </p:spPr>
        </p:cxnSp>
        <p:cxnSp>
          <p:nvCxnSpPr>
            <p:cNvPr id="34" name="直接箭头连接符 33">
              <a:extLst>
                <a:ext uri="{FF2B5EF4-FFF2-40B4-BE49-F238E27FC236}">
                  <a16:creationId xmlns:a16="http://schemas.microsoft.com/office/drawing/2014/main" id="{0F40D133-D5A5-4239-BC43-BEA5D786CBFA}"/>
                </a:ext>
              </a:extLst>
            </p:cNvPr>
            <p:cNvCxnSpPr>
              <a:cxnSpLocks/>
              <a:stCxn id="39" idx="0"/>
              <a:endCxn id="50" idx="2"/>
            </p:cNvCxnSpPr>
            <p:nvPr/>
          </p:nvCxnSpPr>
          <p:spPr>
            <a:xfrm flipV="1">
              <a:off x="1583129" y="5087771"/>
              <a:ext cx="960291" cy="196361"/>
            </a:xfrm>
            <a:prstGeom prst="straightConnector1">
              <a:avLst/>
            </a:prstGeom>
            <a:noFill/>
            <a:ln w="28575" cap="flat" cmpd="sng" algn="ctr">
              <a:solidFill>
                <a:srgbClr val="028910"/>
              </a:solidFill>
              <a:prstDash val="solid"/>
              <a:miter lim="800000"/>
              <a:tailEnd type="triangle"/>
            </a:ln>
            <a:effectLst/>
          </p:spPr>
        </p:cxnSp>
        <p:cxnSp>
          <p:nvCxnSpPr>
            <p:cNvPr id="35" name="直接箭头连接符 34">
              <a:extLst>
                <a:ext uri="{FF2B5EF4-FFF2-40B4-BE49-F238E27FC236}">
                  <a16:creationId xmlns:a16="http://schemas.microsoft.com/office/drawing/2014/main" id="{A3B09474-7745-4A09-88D8-90D0E3453C7F}"/>
                </a:ext>
              </a:extLst>
            </p:cNvPr>
            <p:cNvCxnSpPr>
              <a:cxnSpLocks/>
              <a:stCxn id="43" idx="0"/>
              <a:endCxn id="47" idx="2"/>
            </p:cNvCxnSpPr>
            <p:nvPr/>
          </p:nvCxnSpPr>
          <p:spPr>
            <a:xfrm flipV="1">
              <a:off x="3480853" y="5087770"/>
              <a:ext cx="0" cy="190533"/>
            </a:xfrm>
            <a:prstGeom prst="straightConnector1">
              <a:avLst/>
            </a:prstGeom>
            <a:noFill/>
            <a:ln w="28575" cap="flat" cmpd="sng" algn="ctr">
              <a:solidFill>
                <a:srgbClr val="028910"/>
              </a:solidFill>
              <a:prstDash val="solid"/>
              <a:miter lim="800000"/>
              <a:tailEnd type="triangle"/>
            </a:ln>
            <a:effectLst/>
          </p:spPr>
        </p:cxnSp>
        <p:cxnSp>
          <p:nvCxnSpPr>
            <p:cNvPr id="36" name="直接箭头连接符 35">
              <a:extLst>
                <a:ext uri="{FF2B5EF4-FFF2-40B4-BE49-F238E27FC236}">
                  <a16:creationId xmlns:a16="http://schemas.microsoft.com/office/drawing/2014/main" id="{F587D1FD-CC74-4147-8E68-260648D08566}"/>
                </a:ext>
              </a:extLst>
            </p:cNvPr>
            <p:cNvCxnSpPr>
              <a:cxnSpLocks/>
              <a:stCxn id="38" idx="0"/>
              <a:endCxn id="46" idx="2"/>
            </p:cNvCxnSpPr>
            <p:nvPr/>
          </p:nvCxnSpPr>
          <p:spPr>
            <a:xfrm flipH="1" flipV="1">
              <a:off x="1589983" y="5087772"/>
              <a:ext cx="940006" cy="190531"/>
            </a:xfrm>
            <a:prstGeom prst="straightConnector1">
              <a:avLst/>
            </a:prstGeom>
            <a:noFill/>
            <a:ln w="28575" cap="flat" cmpd="sng" algn="ctr">
              <a:solidFill>
                <a:srgbClr val="028910"/>
              </a:solidFill>
              <a:prstDash val="solid"/>
              <a:miter lim="800000"/>
              <a:tailEnd type="triangle"/>
            </a:ln>
            <a:effectLst/>
          </p:spPr>
        </p:cxnSp>
        <p:sp>
          <p:nvSpPr>
            <p:cNvPr id="37" name="矩形 7">
              <a:extLst>
                <a:ext uri="{FF2B5EF4-FFF2-40B4-BE49-F238E27FC236}">
                  <a16:creationId xmlns:a16="http://schemas.microsoft.com/office/drawing/2014/main" id="{F86654B8-33AC-4A2D-9586-EFA319DB1A66}"/>
                </a:ext>
              </a:extLst>
            </p:cNvPr>
            <p:cNvSpPr/>
            <p:nvPr/>
          </p:nvSpPr>
          <p:spPr>
            <a:xfrm>
              <a:off x="186217" y="5278303"/>
              <a:ext cx="861139" cy="445102"/>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8" name="矩形 69">
              <a:extLst>
                <a:ext uri="{FF2B5EF4-FFF2-40B4-BE49-F238E27FC236}">
                  <a16:creationId xmlns:a16="http://schemas.microsoft.com/office/drawing/2014/main" id="{5AF50F11-CA33-480B-BDF8-451F48E6C25A}"/>
                </a:ext>
              </a:extLst>
            </p:cNvPr>
            <p:cNvSpPr/>
            <p:nvPr/>
          </p:nvSpPr>
          <p:spPr>
            <a:xfrm>
              <a:off x="2099420" y="5278303"/>
              <a:ext cx="861138" cy="445102"/>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39" name="矩形 71">
              <a:extLst>
                <a:ext uri="{FF2B5EF4-FFF2-40B4-BE49-F238E27FC236}">
                  <a16:creationId xmlns:a16="http://schemas.microsoft.com/office/drawing/2014/main" id="{F976360E-EDE2-4D38-800D-D9CEA82F1691}"/>
                </a:ext>
              </a:extLst>
            </p:cNvPr>
            <p:cNvSpPr/>
            <p:nvPr/>
          </p:nvSpPr>
          <p:spPr>
            <a:xfrm>
              <a:off x="1152560" y="5284132"/>
              <a:ext cx="861139" cy="445102"/>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0" name="TextBox 145">
              <a:extLst>
                <a:ext uri="{FF2B5EF4-FFF2-40B4-BE49-F238E27FC236}">
                  <a16:creationId xmlns:a16="http://schemas.microsoft.com/office/drawing/2014/main" id="{1D37E2D1-BD97-4AE1-82CA-F1058D0F5547}"/>
                </a:ext>
              </a:extLst>
            </p:cNvPr>
            <p:cNvSpPr txBox="1"/>
            <p:nvPr/>
          </p:nvSpPr>
          <p:spPr>
            <a:xfrm>
              <a:off x="147511" y="5231523"/>
              <a:ext cx="950057" cy="523220"/>
            </a:xfrm>
            <a:prstGeom prst="rect">
              <a:avLst/>
            </a:prstGeom>
            <a:noFill/>
          </p:spPr>
          <p:txBody>
            <a:bodyPr wrap="square">
              <a:spAutoFit/>
            </a:bodyPr>
            <a:lstStyle/>
            <a:p>
              <a:pPr algn="ctr"/>
              <a:r>
                <a:rPr lang="en-US" altLang="zh-CN" sz="1400" b="1" dirty="0">
                  <a:solidFill>
                    <a:prstClr val="black"/>
                  </a:solidFill>
                  <a:latin typeface="Arial" panose="020B0604020202020204" pitchFamily="34" charset="0"/>
                  <a:cs typeface="Arial" panose="020B0604020202020204" pitchFamily="34" charset="0"/>
                </a:rPr>
                <a:t>Ingress</a:t>
              </a:r>
            </a:p>
            <a:p>
              <a:pPr algn="ctr"/>
              <a:r>
                <a:rPr lang="en-US" altLang="zh-CN" sz="1400" b="1" dirty="0">
                  <a:solidFill>
                    <a:prstClr val="black"/>
                  </a:solidFill>
                  <a:latin typeface="Arial" panose="020B0604020202020204" pitchFamily="34" charset="0"/>
                  <a:cs typeface="Arial" panose="020B0604020202020204" pitchFamily="34" charset="0"/>
                </a:rPr>
                <a:t>Queue 1</a:t>
              </a:r>
              <a:endParaRPr lang="zh-CN" altLang="en-US" sz="1400" b="1" dirty="0">
                <a:solidFill>
                  <a:prstClr val="black"/>
                </a:solidFill>
                <a:latin typeface="Arial" panose="020B0604020202020204" pitchFamily="34" charset="0"/>
                <a:cs typeface="Arial" panose="020B0604020202020204" pitchFamily="34" charset="0"/>
              </a:endParaRPr>
            </a:p>
          </p:txBody>
        </p:sp>
        <p:sp>
          <p:nvSpPr>
            <p:cNvPr id="41" name="TextBox 146">
              <a:extLst>
                <a:ext uri="{FF2B5EF4-FFF2-40B4-BE49-F238E27FC236}">
                  <a16:creationId xmlns:a16="http://schemas.microsoft.com/office/drawing/2014/main" id="{BD5F9436-D2C3-4B11-9D5A-1ADC55C0E29C}"/>
                </a:ext>
              </a:extLst>
            </p:cNvPr>
            <p:cNvSpPr txBox="1"/>
            <p:nvPr/>
          </p:nvSpPr>
          <p:spPr>
            <a:xfrm>
              <a:off x="1118432" y="5233904"/>
              <a:ext cx="950057" cy="523220"/>
            </a:xfrm>
            <a:prstGeom prst="rect">
              <a:avLst/>
            </a:prstGeom>
            <a:noFill/>
          </p:spPr>
          <p:txBody>
            <a:bodyPr wrap="square">
              <a:spAutoFit/>
            </a:bodyPr>
            <a:lstStyle/>
            <a:p>
              <a:pPr algn="ctr"/>
              <a:r>
                <a:rPr lang="en-US" altLang="zh-CN" sz="1400" b="1" dirty="0">
                  <a:solidFill>
                    <a:prstClr val="black"/>
                  </a:solidFill>
                  <a:latin typeface="Arial" panose="020B0604020202020204" pitchFamily="34" charset="0"/>
                  <a:cs typeface="Arial" panose="020B0604020202020204" pitchFamily="34" charset="0"/>
                </a:rPr>
                <a:t>Ingress</a:t>
              </a:r>
            </a:p>
            <a:p>
              <a:pPr algn="ctr"/>
              <a:r>
                <a:rPr lang="en-US" altLang="zh-CN" sz="1400" b="1" dirty="0">
                  <a:solidFill>
                    <a:prstClr val="black"/>
                  </a:solidFill>
                  <a:latin typeface="Arial" panose="020B0604020202020204" pitchFamily="34" charset="0"/>
                  <a:cs typeface="Arial" panose="020B0604020202020204" pitchFamily="34" charset="0"/>
                </a:rPr>
                <a:t>Queue 2</a:t>
              </a:r>
              <a:endParaRPr lang="zh-CN" altLang="en-US" sz="1400" b="1" dirty="0">
                <a:solidFill>
                  <a:prstClr val="black"/>
                </a:solidFill>
                <a:latin typeface="Arial" panose="020B0604020202020204" pitchFamily="34" charset="0"/>
                <a:cs typeface="Arial" panose="020B0604020202020204" pitchFamily="34" charset="0"/>
              </a:endParaRPr>
            </a:p>
          </p:txBody>
        </p:sp>
        <p:sp>
          <p:nvSpPr>
            <p:cNvPr id="42" name="TextBox 147">
              <a:extLst>
                <a:ext uri="{FF2B5EF4-FFF2-40B4-BE49-F238E27FC236}">
                  <a16:creationId xmlns:a16="http://schemas.microsoft.com/office/drawing/2014/main" id="{866B5CBB-F500-4C6D-BC51-B976C2086A8E}"/>
                </a:ext>
              </a:extLst>
            </p:cNvPr>
            <p:cNvSpPr txBox="1"/>
            <p:nvPr/>
          </p:nvSpPr>
          <p:spPr>
            <a:xfrm>
              <a:off x="2058448" y="5237207"/>
              <a:ext cx="950057" cy="523220"/>
            </a:xfrm>
            <a:prstGeom prst="rect">
              <a:avLst/>
            </a:prstGeom>
            <a:noFill/>
          </p:spPr>
          <p:txBody>
            <a:bodyPr wrap="square">
              <a:spAutoFit/>
            </a:bodyPr>
            <a:lstStyle/>
            <a:p>
              <a:pPr algn="ctr"/>
              <a:r>
                <a:rPr lang="en-US" altLang="zh-CN" sz="1400" b="1" dirty="0">
                  <a:solidFill>
                    <a:prstClr val="black"/>
                  </a:solidFill>
                  <a:latin typeface="Arial" panose="020B0604020202020204" pitchFamily="34" charset="0"/>
                  <a:cs typeface="Arial" panose="020B0604020202020204" pitchFamily="34" charset="0"/>
                </a:rPr>
                <a:t>Ingress</a:t>
              </a:r>
            </a:p>
            <a:p>
              <a:pPr algn="ctr"/>
              <a:r>
                <a:rPr lang="en-US" altLang="zh-CN" sz="1400" b="1" dirty="0">
                  <a:solidFill>
                    <a:prstClr val="black"/>
                  </a:solidFill>
                  <a:latin typeface="Arial" panose="020B0604020202020204" pitchFamily="34" charset="0"/>
                  <a:cs typeface="Arial" panose="020B0604020202020204" pitchFamily="34" charset="0"/>
                </a:rPr>
                <a:t>Queue 3</a:t>
              </a:r>
              <a:endParaRPr lang="zh-CN" altLang="en-US" sz="1400" b="1" dirty="0">
                <a:solidFill>
                  <a:prstClr val="black"/>
                </a:solidFill>
                <a:latin typeface="Arial" panose="020B0604020202020204" pitchFamily="34" charset="0"/>
                <a:cs typeface="Arial" panose="020B0604020202020204" pitchFamily="34" charset="0"/>
              </a:endParaRPr>
            </a:p>
          </p:txBody>
        </p:sp>
        <p:sp>
          <p:nvSpPr>
            <p:cNvPr id="43" name="矩形 69">
              <a:extLst>
                <a:ext uri="{FF2B5EF4-FFF2-40B4-BE49-F238E27FC236}">
                  <a16:creationId xmlns:a16="http://schemas.microsoft.com/office/drawing/2014/main" id="{F7BAD48C-A680-4DD3-8F8E-3E8D8D44492C}"/>
                </a:ext>
              </a:extLst>
            </p:cNvPr>
            <p:cNvSpPr/>
            <p:nvPr/>
          </p:nvSpPr>
          <p:spPr>
            <a:xfrm>
              <a:off x="3050284" y="5278303"/>
              <a:ext cx="861138" cy="445102"/>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4" name="TextBox 150">
              <a:extLst>
                <a:ext uri="{FF2B5EF4-FFF2-40B4-BE49-F238E27FC236}">
                  <a16:creationId xmlns:a16="http://schemas.microsoft.com/office/drawing/2014/main" id="{5A010DD4-C7A5-45AA-B355-FDD278A98EA4}"/>
                </a:ext>
              </a:extLst>
            </p:cNvPr>
            <p:cNvSpPr txBox="1"/>
            <p:nvPr/>
          </p:nvSpPr>
          <p:spPr>
            <a:xfrm>
              <a:off x="2998465" y="5237207"/>
              <a:ext cx="950057" cy="523220"/>
            </a:xfrm>
            <a:prstGeom prst="rect">
              <a:avLst/>
            </a:prstGeom>
            <a:noFill/>
          </p:spPr>
          <p:txBody>
            <a:bodyPr wrap="square">
              <a:spAutoFit/>
            </a:bodyPr>
            <a:lstStyle/>
            <a:p>
              <a:pPr algn="ctr"/>
              <a:r>
                <a:rPr lang="en-US" altLang="zh-CN" sz="1400" b="1" dirty="0">
                  <a:solidFill>
                    <a:prstClr val="black"/>
                  </a:solidFill>
                  <a:latin typeface="Arial" panose="020B0604020202020204" pitchFamily="34" charset="0"/>
                  <a:cs typeface="Arial" panose="020B0604020202020204" pitchFamily="34" charset="0"/>
                </a:rPr>
                <a:t>Ingress</a:t>
              </a:r>
            </a:p>
            <a:p>
              <a:pPr algn="ctr"/>
              <a:r>
                <a:rPr lang="en-US" altLang="zh-CN" sz="1400" b="1" dirty="0">
                  <a:solidFill>
                    <a:prstClr val="black"/>
                  </a:solidFill>
                  <a:latin typeface="Arial" panose="020B0604020202020204" pitchFamily="34" charset="0"/>
                  <a:cs typeface="Arial" panose="020B0604020202020204" pitchFamily="34" charset="0"/>
                </a:rPr>
                <a:t>Queue 4</a:t>
              </a:r>
              <a:endParaRPr lang="zh-CN" altLang="en-US" sz="1400" b="1" dirty="0">
                <a:solidFill>
                  <a:prstClr val="black"/>
                </a:solidFill>
                <a:latin typeface="Arial" panose="020B0604020202020204" pitchFamily="34" charset="0"/>
                <a:cs typeface="Arial" panose="020B0604020202020204" pitchFamily="34" charset="0"/>
              </a:endParaRPr>
            </a:p>
          </p:txBody>
        </p:sp>
        <p:sp>
          <p:nvSpPr>
            <p:cNvPr id="45" name="矩形 74">
              <a:extLst>
                <a:ext uri="{FF2B5EF4-FFF2-40B4-BE49-F238E27FC236}">
                  <a16:creationId xmlns:a16="http://schemas.microsoft.com/office/drawing/2014/main" id="{C27DE860-E9C8-48E1-B188-22DFEA370304}"/>
                </a:ext>
              </a:extLst>
            </p:cNvPr>
            <p:cNvSpPr/>
            <p:nvPr/>
          </p:nvSpPr>
          <p:spPr>
            <a:xfrm>
              <a:off x="262154" y="4432423"/>
              <a:ext cx="709265" cy="655350"/>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6" name="矩形 74">
              <a:extLst>
                <a:ext uri="{FF2B5EF4-FFF2-40B4-BE49-F238E27FC236}">
                  <a16:creationId xmlns:a16="http://schemas.microsoft.com/office/drawing/2014/main" id="{23CB6967-35B2-46CF-A7FF-74F114212488}"/>
                </a:ext>
              </a:extLst>
            </p:cNvPr>
            <p:cNvSpPr/>
            <p:nvPr/>
          </p:nvSpPr>
          <p:spPr>
            <a:xfrm>
              <a:off x="1235350" y="4432422"/>
              <a:ext cx="709265" cy="655350"/>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7" name="矩形 74">
              <a:extLst>
                <a:ext uri="{FF2B5EF4-FFF2-40B4-BE49-F238E27FC236}">
                  <a16:creationId xmlns:a16="http://schemas.microsoft.com/office/drawing/2014/main" id="{30498B58-AB3A-4EB4-BD4E-4767561AD924}"/>
                </a:ext>
              </a:extLst>
            </p:cNvPr>
            <p:cNvSpPr/>
            <p:nvPr/>
          </p:nvSpPr>
          <p:spPr>
            <a:xfrm>
              <a:off x="3126221" y="4432420"/>
              <a:ext cx="709265" cy="655350"/>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48" name="TextBox 156">
              <a:extLst>
                <a:ext uri="{FF2B5EF4-FFF2-40B4-BE49-F238E27FC236}">
                  <a16:creationId xmlns:a16="http://schemas.microsoft.com/office/drawing/2014/main" id="{269C6A99-8526-4041-9485-04E2D05CF2A1}"/>
                </a:ext>
              </a:extLst>
            </p:cNvPr>
            <p:cNvSpPr txBox="1"/>
            <p:nvPr/>
          </p:nvSpPr>
          <p:spPr>
            <a:xfrm>
              <a:off x="187086" y="4402268"/>
              <a:ext cx="862446" cy="738664"/>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1</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49" name="TextBox 157">
              <a:extLst>
                <a:ext uri="{FF2B5EF4-FFF2-40B4-BE49-F238E27FC236}">
                  <a16:creationId xmlns:a16="http://schemas.microsoft.com/office/drawing/2014/main" id="{661CAB29-E581-4D40-B515-019AA0CA69DB}"/>
                </a:ext>
              </a:extLst>
            </p:cNvPr>
            <p:cNvSpPr txBox="1"/>
            <p:nvPr/>
          </p:nvSpPr>
          <p:spPr>
            <a:xfrm>
              <a:off x="1152560" y="4394641"/>
              <a:ext cx="862446" cy="738664"/>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3</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50" name="矩形 74">
              <a:extLst>
                <a:ext uri="{FF2B5EF4-FFF2-40B4-BE49-F238E27FC236}">
                  <a16:creationId xmlns:a16="http://schemas.microsoft.com/office/drawing/2014/main" id="{D4799979-87B3-48D5-B07D-C215DEE46781}"/>
                </a:ext>
              </a:extLst>
            </p:cNvPr>
            <p:cNvSpPr/>
            <p:nvPr/>
          </p:nvSpPr>
          <p:spPr>
            <a:xfrm>
              <a:off x="2188788" y="4432421"/>
              <a:ext cx="709265" cy="655350"/>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1" name="矩形 68">
              <a:extLst>
                <a:ext uri="{FF2B5EF4-FFF2-40B4-BE49-F238E27FC236}">
                  <a16:creationId xmlns:a16="http://schemas.microsoft.com/office/drawing/2014/main" id="{0EC4F316-C45D-43EC-AD21-356B21FD1C36}"/>
                </a:ext>
              </a:extLst>
            </p:cNvPr>
            <p:cNvSpPr/>
            <p:nvPr/>
          </p:nvSpPr>
          <p:spPr>
            <a:xfrm>
              <a:off x="526949" y="3860685"/>
              <a:ext cx="1133370" cy="403954"/>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20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2" name="矩形 70">
              <a:extLst>
                <a:ext uri="{FF2B5EF4-FFF2-40B4-BE49-F238E27FC236}">
                  <a16:creationId xmlns:a16="http://schemas.microsoft.com/office/drawing/2014/main" id="{8D0C4CC8-0269-4F70-887A-D5A31485B460}"/>
                </a:ext>
              </a:extLst>
            </p:cNvPr>
            <p:cNvSpPr/>
            <p:nvPr/>
          </p:nvSpPr>
          <p:spPr>
            <a:xfrm>
              <a:off x="2431780" y="3856946"/>
              <a:ext cx="1133370" cy="403954"/>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0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53" name="TextBox 163">
              <a:extLst>
                <a:ext uri="{FF2B5EF4-FFF2-40B4-BE49-F238E27FC236}">
                  <a16:creationId xmlns:a16="http://schemas.microsoft.com/office/drawing/2014/main" id="{FB41F9D8-F15F-4746-96A3-FE1BEADF39F2}"/>
                </a:ext>
              </a:extLst>
            </p:cNvPr>
            <p:cNvSpPr txBox="1"/>
            <p:nvPr/>
          </p:nvSpPr>
          <p:spPr>
            <a:xfrm>
              <a:off x="467174" y="3819442"/>
              <a:ext cx="1302516" cy="52322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SA Control</a:t>
              </a:r>
            </a:p>
            <a:p>
              <a:pPr algn="ctr"/>
              <a:r>
                <a:rPr kumimoji="1" lang="en-US" altLang="zh-CN" sz="1400" b="1" dirty="0">
                  <a:solidFill>
                    <a:prstClr val="black"/>
                  </a:solidFill>
                  <a:latin typeface="Arial" panose="020B0604020202020204" pitchFamily="34" charset="0"/>
                  <a:cs typeface="Arial" panose="020B0604020202020204" pitchFamily="34" charset="0"/>
                </a:rPr>
                <a:t>Thread 1</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54" name="TextBox 164">
              <a:extLst>
                <a:ext uri="{FF2B5EF4-FFF2-40B4-BE49-F238E27FC236}">
                  <a16:creationId xmlns:a16="http://schemas.microsoft.com/office/drawing/2014/main" id="{05D9B5DF-904A-47BE-87AE-F21E95D5DEE7}"/>
                </a:ext>
              </a:extLst>
            </p:cNvPr>
            <p:cNvSpPr txBox="1"/>
            <p:nvPr/>
          </p:nvSpPr>
          <p:spPr>
            <a:xfrm>
              <a:off x="2360489" y="3815446"/>
              <a:ext cx="1302516" cy="52322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SA Control</a:t>
              </a:r>
            </a:p>
            <a:p>
              <a:pPr algn="ctr"/>
              <a:r>
                <a:rPr kumimoji="1" lang="en-US" altLang="zh-CN" sz="1400" b="1" dirty="0">
                  <a:solidFill>
                    <a:prstClr val="black"/>
                  </a:solidFill>
                  <a:latin typeface="Arial" panose="020B0604020202020204" pitchFamily="34" charset="0"/>
                  <a:cs typeface="Arial" panose="020B0604020202020204" pitchFamily="34" charset="0"/>
                </a:rPr>
                <a:t>Thread 2</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55" name="TextBox 159">
              <a:extLst>
                <a:ext uri="{FF2B5EF4-FFF2-40B4-BE49-F238E27FC236}">
                  <a16:creationId xmlns:a16="http://schemas.microsoft.com/office/drawing/2014/main" id="{CAFCE87A-E641-4BD3-B810-815ECB2580CB}"/>
                </a:ext>
              </a:extLst>
            </p:cNvPr>
            <p:cNvSpPr txBox="1"/>
            <p:nvPr/>
          </p:nvSpPr>
          <p:spPr>
            <a:xfrm>
              <a:off x="2110278" y="4399804"/>
              <a:ext cx="862446" cy="738664"/>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2</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56" name="TextBox 182">
              <a:extLst>
                <a:ext uri="{FF2B5EF4-FFF2-40B4-BE49-F238E27FC236}">
                  <a16:creationId xmlns:a16="http://schemas.microsoft.com/office/drawing/2014/main" id="{7C4F5C1E-D4FC-4A9A-9295-5A3D9C2C7893}"/>
                </a:ext>
              </a:extLst>
            </p:cNvPr>
            <p:cNvSpPr txBox="1"/>
            <p:nvPr/>
          </p:nvSpPr>
          <p:spPr>
            <a:xfrm>
              <a:off x="3063715" y="4399804"/>
              <a:ext cx="862446" cy="738664"/>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4</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59" name="矩形: 圆角 58">
              <a:extLst>
                <a:ext uri="{FF2B5EF4-FFF2-40B4-BE49-F238E27FC236}">
                  <a16:creationId xmlns:a16="http://schemas.microsoft.com/office/drawing/2014/main" id="{362DCEBF-919C-44EA-BDFE-27001F41C1A9}"/>
                </a:ext>
              </a:extLst>
            </p:cNvPr>
            <p:cNvSpPr/>
            <p:nvPr/>
          </p:nvSpPr>
          <p:spPr>
            <a:xfrm>
              <a:off x="187086" y="5824643"/>
              <a:ext cx="862446" cy="318676"/>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vCPU</a:t>
              </a:r>
              <a:endParaRPr lang="zh-CN" altLang="en-US" sz="1200" dirty="0">
                <a:latin typeface="Arial" panose="020B0604020202020204" pitchFamily="34" charset="0"/>
                <a:cs typeface="Arial" panose="020B0604020202020204" pitchFamily="34" charset="0"/>
              </a:endParaRPr>
            </a:p>
          </p:txBody>
        </p:sp>
        <p:sp>
          <p:nvSpPr>
            <p:cNvPr id="61" name="矩形: 圆角 60">
              <a:extLst>
                <a:ext uri="{FF2B5EF4-FFF2-40B4-BE49-F238E27FC236}">
                  <a16:creationId xmlns:a16="http://schemas.microsoft.com/office/drawing/2014/main" id="{DD981B29-813D-4E40-8AEB-2B89B52FAA03}"/>
                </a:ext>
              </a:extLst>
            </p:cNvPr>
            <p:cNvSpPr/>
            <p:nvPr/>
          </p:nvSpPr>
          <p:spPr>
            <a:xfrm>
              <a:off x="1151253" y="5819398"/>
              <a:ext cx="862446" cy="318676"/>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vCPU</a:t>
              </a:r>
              <a:endParaRPr lang="zh-CN" altLang="en-US" sz="1200" dirty="0">
                <a:latin typeface="Arial" panose="020B0604020202020204" pitchFamily="34" charset="0"/>
                <a:cs typeface="Arial" panose="020B0604020202020204" pitchFamily="34" charset="0"/>
              </a:endParaRPr>
            </a:p>
          </p:txBody>
        </p:sp>
        <p:sp>
          <p:nvSpPr>
            <p:cNvPr id="62" name="矩形: 圆角 61">
              <a:extLst>
                <a:ext uri="{FF2B5EF4-FFF2-40B4-BE49-F238E27FC236}">
                  <a16:creationId xmlns:a16="http://schemas.microsoft.com/office/drawing/2014/main" id="{22065B15-5327-4C66-82C2-C38E9243B17B}"/>
                </a:ext>
              </a:extLst>
            </p:cNvPr>
            <p:cNvSpPr/>
            <p:nvPr/>
          </p:nvSpPr>
          <p:spPr>
            <a:xfrm>
              <a:off x="2098112" y="5819397"/>
              <a:ext cx="862446" cy="318676"/>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vCPU</a:t>
              </a:r>
              <a:endParaRPr lang="zh-CN" altLang="en-US" sz="1200" dirty="0">
                <a:latin typeface="Arial" panose="020B0604020202020204" pitchFamily="34" charset="0"/>
                <a:cs typeface="Arial" panose="020B0604020202020204" pitchFamily="34" charset="0"/>
              </a:endParaRPr>
            </a:p>
          </p:txBody>
        </p:sp>
        <p:sp>
          <p:nvSpPr>
            <p:cNvPr id="63" name="矩形: 圆角 62">
              <a:extLst>
                <a:ext uri="{FF2B5EF4-FFF2-40B4-BE49-F238E27FC236}">
                  <a16:creationId xmlns:a16="http://schemas.microsoft.com/office/drawing/2014/main" id="{0CB7999F-46EB-4430-9566-AA4B3C1C150A}"/>
                </a:ext>
              </a:extLst>
            </p:cNvPr>
            <p:cNvSpPr/>
            <p:nvPr/>
          </p:nvSpPr>
          <p:spPr>
            <a:xfrm>
              <a:off x="3049629" y="5819396"/>
              <a:ext cx="862446" cy="318676"/>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vCPU</a:t>
              </a:r>
              <a:endParaRPr lang="zh-CN" altLang="en-US" sz="1200" dirty="0">
                <a:latin typeface="Arial" panose="020B0604020202020204" pitchFamily="34" charset="0"/>
                <a:cs typeface="Arial" panose="020B0604020202020204" pitchFamily="34" charset="0"/>
              </a:endParaRPr>
            </a:p>
          </p:txBody>
        </p:sp>
        <p:sp>
          <p:nvSpPr>
            <p:cNvPr id="64" name="矩形: 圆角 63">
              <a:extLst>
                <a:ext uri="{FF2B5EF4-FFF2-40B4-BE49-F238E27FC236}">
                  <a16:creationId xmlns:a16="http://schemas.microsoft.com/office/drawing/2014/main" id="{A927D41E-FA7A-4B2A-B698-158305833273}"/>
                </a:ext>
              </a:extLst>
            </p:cNvPr>
            <p:cNvSpPr/>
            <p:nvPr/>
          </p:nvSpPr>
          <p:spPr>
            <a:xfrm>
              <a:off x="526948" y="3469868"/>
              <a:ext cx="1133370" cy="318676"/>
            </a:xfrm>
            <a:prstGeom prst="round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wimpy core</a:t>
              </a:r>
              <a:endParaRPr lang="zh-CN" altLang="en-US" sz="1200" dirty="0">
                <a:latin typeface="Arial" panose="020B0604020202020204" pitchFamily="34" charset="0"/>
                <a:cs typeface="Arial" panose="020B0604020202020204" pitchFamily="34" charset="0"/>
              </a:endParaRPr>
            </a:p>
          </p:txBody>
        </p:sp>
        <p:sp>
          <p:nvSpPr>
            <p:cNvPr id="65" name="矩形: 圆角 64">
              <a:extLst>
                <a:ext uri="{FF2B5EF4-FFF2-40B4-BE49-F238E27FC236}">
                  <a16:creationId xmlns:a16="http://schemas.microsoft.com/office/drawing/2014/main" id="{C16AF745-B3C5-469A-9347-086D385AF73C}"/>
                </a:ext>
              </a:extLst>
            </p:cNvPr>
            <p:cNvSpPr/>
            <p:nvPr/>
          </p:nvSpPr>
          <p:spPr>
            <a:xfrm>
              <a:off x="2431780" y="3460107"/>
              <a:ext cx="1133370" cy="318676"/>
            </a:xfrm>
            <a:prstGeom prst="round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wimpy core</a:t>
              </a:r>
              <a:endParaRPr lang="zh-CN" altLang="en-US" sz="1200" dirty="0">
                <a:latin typeface="Arial" panose="020B0604020202020204" pitchFamily="34" charset="0"/>
                <a:cs typeface="Arial" panose="020B0604020202020204" pitchFamily="34" charset="0"/>
              </a:endParaRPr>
            </a:p>
          </p:txBody>
        </p:sp>
      </p:grpSp>
      <p:grpSp>
        <p:nvGrpSpPr>
          <p:cNvPr id="74" name="组合 73">
            <a:extLst>
              <a:ext uri="{FF2B5EF4-FFF2-40B4-BE49-F238E27FC236}">
                <a16:creationId xmlns:a16="http://schemas.microsoft.com/office/drawing/2014/main" id="{6AE84AC2-4B5E-4744-A421-6E27A9ED626A}"/>
              </a:ext>
            </a:extLst>
          </p:cNvPr>
          <p:cNvGrpSpPr/>
          <p:nvPr/>
        </p:nvGrpSpPr>
        <p:grpSpPr>
          <a:xfrm>
            <a:off x="8016532" y="3540204"/>
            <a:ext cx="3526113" cy="2663365"/>
            <a:chOff x="7920034" y="3619445"/>
            <a:chExt cx="3526113" cy="2663365"/>
          </a:xfrm>
        </p:grpSpPr>
        <p:sp>
          <p:nvSpPr>
            <p:cNvPr id="5" name="矩形 4">
              <a:extLst>
                <a:ext uri="{FF2B5EF4-FFF2-40B4-BE49-F238E27FC236}">
                  <a16:creationId xmlns:a16="http://schemas.microsoft.com/office/drawing/2014/main" id="{D8E3B490-07F1-4A58-B0E1-B56ACFD96143}"/>
                </a:ext>
              </a:extLst>
            </p:cNvPr>
            <p:cNvSpPr/>
            <p:nvPr/>
          </p:nvSpPr>
          <p:spPr>
            <a:xfrm>
              <a:off x="8398705" y="5455896"/>
              <a:ext cx="813325" cy="446310"/>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6" name="矩形 5">
              <a:extLst>
                <a:ext uri="{FF2B5EF4-FFF2-40B4-BE49-F238E27FC236}">
                  <a16:creationId xmlns:a16="http://schemas.microsoft.com/office/drawing/2014/main" id="{34A49AC3-7D1A-4001-8770-D93196BD4695}"/>
                </a:ext>
              </a:extLst>
            </p:cNvPr>
            <p:cNvSpPr/>
            <p:nvPr/>
          </p:nvSpPr>
          <p:spPr>
            <a:xfrm>
              <a:off x="10179075" y="5439508"/>
              <a:ext cx="812092" cy="446310"/>
            </a:xfrm>
            <a:prstGeom prst="rect">
              <a:avLst/>
            </a:prstGeom>
            <a:solidFill>
              <a:srgbClr val="C5E0B4"/>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40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cxnSp>
          <p:nvCxnSpPr>
            <p:cNvPr id="7" name="直接箭头连接符 6">
              <a:extLst>
                <a:ext uri="{FF2B5EF4-FFF2-40B4-BE49-F238E27FC236}">
                  <a16:creationId xmlns:a16="http://schemas.microsoft.com/office/drawing/2014/main" id="{386284DD-5E67-4F4F-8A09-A36B7A378EC2}"/>
                </a:ext>
              </a:extLst>
            </p:cNvPr>
            <p:cNvCxnSpPr>
              <a:cxnSpLocks/>
              <a:stCxn id="5" idx="0"/>
              <a:endCxn id="15" idx="2"/>
            </p:cNvCxnSpPr>
            <p:nvPr/>
          </p:nvCxnSpPr>
          <p:spPr>
            <a:xfrm flipH="1" flipV="1">
              <a:off x="8325260" y="5246542"/>
              <a:ext cx="480108" cy="209354"/>
            </a:xfrm>
            <a:prstGeom prst="straightConnector1">
              <a:avLst/>
            </a:prstGeom>
            <a:noFill/>
            <a:ln w="28575" cap="flat" cmpd="sng" algn="ctr">
              <a:solidFill>
                <a:srgbClr val="028910"/>
              </a:solidFill>
              <a:prstDash val="solid"/>
              <a:miter lim="800000"/>
              <a:tailEnd type="triangle"/>
            </a:ln>
            <a:effectLst/>
          </p:spPr>
        </p:cxnSp>
        <p:cxnSp>
          <p:nvCxnSpPr>
            <p:cNvPr id="8" name="直接箭头连接符 7">
              <a:extLst>
                <a:ext uri="{FF2B5EF4-FFF2-40B4-BE49-F238E27FC236}">
                  <a16:creationId xmlns:a16="http://schemas.microsoft.com/office/drawing/2014/main" id="{EA547B95-32A1-43AD-A122-FFC4C200B21C}"/>
                </a:ext>
              </a:extLst>
            </p:cNvPr>
            <p:cNvCxnSpPr>
              <a:cxnSpLocks/>
              <a:stCxn id="6" idx="0"/>
              <a:endCxn id="17" idx="2"/>
            </p:cNvCxnSpPr>
            <p:nvPr/>
          </p:nvCxnSpPr>
          <p:spPr>
            <a:xfrm flipV="1">
              <a:off x="10585121" y="5246540"/>
              <a:ext cx="441081" cy="192968"/>
            </a:xfrm>
            <a:prstGeom prst="straightConnector1">
              <a:avLst/>
            </a:prstGeom>
            <a:noFill/>
            <a:ln w="28575" cap="flat" cmpd="sng" algn="ctr">
              <a:solidFill>
                <a:srgbClr val="028910"/>
              </a:solidFill>
              <a:prstDash val="solid"/>
              <a:miter lim="800000"/>
              <a:tailEnd type="triangle"/>
            </a:ln>
            <a:effectLst/>
          </p:spPr>
        </p:cxnSp>
        <p:sp>
          <p:nvSpPr>
            <p:cNvPr id="9" name="TextBox 72">
              <a:extLst>
                <a:ext uri="{FF2B5EF4-FFF2-40B4-BE49-F238E27FC236}">
                  <a16:creationId xmlns:a16="http://schemas.microsoft.com/office/drawing/2014/main" id="{1A748840-2DA5-4793-9B55-86C8586ED2AA}"/>
                </a:ext>
              </a:extLst>
            </p:cNvPr>
            <p:cNvSpPr txBox="1"/>
            <p:nvPr/>
          </p:nvSpPr>
          <p:spPr>
            <a:xfrm>
              <a:off x="8356010" y="5410719"/>
              <a:ext cx="895946" cy="542420"/>
            </a:xfrm>
            <a:prstGeom prst="rect">
              <a:avLst/>
            </a:prstGeom>
            <a:noFill/>
          </p:spPr>
          <p:txBody>
            <a:bodyPr wrap="square">
              <a:spAutoFit/>
            </a:bodyPr>
            <a:lstStyle/>
            <a:p>
              <a:pPr algn="ctr"/>
              <a:r>
                <a:rPr lang="en-US" altLang="zh-CN" sz="1400" b="1" dirty="0">
                  <a:solidFill>
                    <a:prstClr val="black"/>
                  </a:solidFill>
                  <a:latin typeface="Arial" panose="020B0604020202020204" pitchFamily="34" charset="0"/>
                  <a:cs typeface="Arial" panose="020B0604020202020204" pitchFamily="34" charset="0"/>
                </a:rPr>
                <a:t>Ingress</a:t>
              </a:r>
            </a:p>
            <a:p>
              <a:pPr algn="ctr"/>
              <a:r>
                <a:rPr lang="en-US" altLang="zh-CN" sz="1400" b="1" dirty="0">
                  <a:solidFill>
                    <a:prstClr val="black"/>
                  </a:solidFill>
                  <a:latin typeface="Arial" panose="020B0604020202020204" pitchFamily="34" charset="0"/>
                  <a:cs typeface="Arial" panose="020B0604020202020204" pitchFamily="34" charset="0"/>
                </a:rPr>
                <a:t>Queue 1</a:t>
              </a:r>
              <a:endParaRPr lang="zh-CN" altLang="en-US" sz="1400" b="1" dirty="0">
                <a:solidFill>
                  <a:prstClr val="black"/>
                </a:solidFill>
                <a:latin typeface="Arial" panose="020B0604020202020204" pitchFamily="34" charset="0"/>
                <a:cs typeface="Arial" panose="020B0604020202020204" pitchFamily="34" charset="0"/>
              </a:endParaRPr>
            </a:p>
          </p:txBody>
        </p:sp>
        <p:sp>
          <p:nvSpPr>
            <p:cNvPr id="10" name="TextBox 134">
              <a:extLst>
                <a:ext uri="{FF2B5EF4-FFF2-40B4-BE49-F238E27FC236}">
                  <a16:creationId xmlns:a16="http://schemas.microsoft.com/office/drawing/2014/main" id="{D09A4C8D-67F7-4E27-990C-F8155C395C55}"/>
                </a:ext>
              </a:extLst>
            </p:cNvPr>
            <p:cNvSpPr txBox="1"/>
            <p:nvPr/>
          </p:nvSpPr>
          <p:spPr>
            <a:xfrm>
              <a:off x="10144587" y="5408881"/>
              <a:ext cx="895946" cy="542420"/>
            </a:xfrm>
            <a:prstGeom prst="rect">
              <a:avLst/>
            </a:prstGeom>
            <a:noFill/>
          </p:spPr>
          <p:txBody>
            <a:bodyPr wrap="square">
              <a:spAutoFit/>
            </a:bodyPr>
            <a:lstStyle/>
            <a:p>
              <a:pPr algn="ctr"/>
              <a:r>
                <a:rPr lang="en-US" altLang="zh-CN" sz="1400" b="1" dirty="0">
                  <a:solidFill>
                    <a:prstClr val="black"/>
                  </a:solidFill>
                  <a:latin typeface="Arial" panose="020B0604020202020204" pitchFamily="34" charset="0"/>
                  <a:cs typeface="Arial" panose="020B0604020202020204" pitchFamily="34" charset="0"/>
                </a:rPr>
                <a:t>Ingress</a:t>
              </a:r>
            </a:p>
            <a:p>
              <a:pPr algn="ctr"/>
              <a:r>
                <a:rPr lang="en-US" altLang="zh-CN" sz="1400" b="1" dirty="0">
                  <a:solidFill>
                    <a:prstClr val="black"/>
                  </a:solidFill>
                  <a:latin typeface="Arial" panose="020B0604020202020204" pitchFamily="34" charset="0"/>
                  <a:cs typeface="Arial" panose="020B0604020202020204" pitchFamily="34" charset="0"/>
                </a:rPr>
                <a:t>Queue 2</a:t>
              </a:r>
              <a:endParaRPr lang="zh-CN" altLang="en-US" sz="1400" b="1" dirty="0">
                <a:solidFill>
                  <a:prstClr val="black"/>
                </a:solidFill>
                <a:latin typeface="Arial" panose="020B0604020202020204" pitchFamily="34" charset="0"/>
                <a:cs typeface="Arial" panose="020B0604020202020204" pitchFamily="34" charset="0"/>
              </a:endParaRPr>
            </a:p>
          </p:txBody>
        </p:sp>
        <p:cxnSp>
          <p:nvCxnSpPr>
            <p:cNvPr id="11" name="直接箭头连接符 124">
              <a:extLst>
                <a:ext uri="{FF2B5EF4-FFF2-40B4-BE49-F238E27FC236}">
                  <a16:creationId xmlns:a16="http://schemas.microsoft.com/office/drawing/2014/main" id="{B4871019-5A89-40E5-AABA-C69075C71B99}"/>
                </a:ext>
              </a:extLst>
            </p:cNvPr>
            <p:cNvCxnSpPr>
              <a:cxnSpLocks/>
              <a:stCxn id="20" idx="0"/>
              <a:endCxn id="22" idx="2"/>
            </p:cNvCxnSpPr>
            <p:nvPr/>
          </p:nvCxnSpPr>
          <p:spPr>
            <a:xfrm flipV="1">
              <a:off x="10142160" y="4417623"/>
              <a:ext cx="429129" cy="171789"/>
            </a:xfrm>
            <a:prstGeom prst="straightConnector1">
              <a:avLst/>
            </a:prstGeom>
            <a:noFill/>
            <a:ln w="28575" cap="flat" cmpd="sng" algn="ctr">
              <a:solidFill>
                <a:srgbClr val="002060"/>
              </a:solidFill>
              <a:prstDash val="solid"/>
              <a:miter lim="800000"/>
              <a:tailEnd type="triangle"/>
            </a:ln>
            <a:effectLst/>
          </p:spPr>
        </p:cxnSp>
        <p:cxnSp>
          <p:nvCxnSpPr>
            <p:cNvPr id="12" name="直接箭头连接符 126">
              <a:extLst>
                <a:ext uri="{FF2B5EF4-FFF2-40B4-BE49-F238E27FC236}">
                  <a16:creationId xmlns:a16="http://schemas.microsoft.com/office/drawing/2014/main" id="{3F793BB8-8CF3-4BE1-B5D1-2F42BA30B3C1}"/>
                </a:ext>
              </a:extLst>
            </p:cNvPr>
            <p:cNvCxnSpPr>
              <a:cxnSpLocks/>
              <a:stCxn id="17" idx="0"/>
              <a:endCxn id="22" idx="2"/>
            </p:cNvCxnSpPr>
            <p:nvPr/>
          </p:nvCxnSpPr>
          <p:spPr>
            <a:xfrm flipH="1" flipV="1">
              <a:off x="10571289" y="4417623"/>
              <a:ext cx="454913" cy="171789"/>
            </a:xfrm>
            <a:prstGeom prst="straightConnector1">
              <a:avLst/>
            </a:prstGeom>
            <a:noFill/>
            <a:ln w="28575" cap="flat" cmpd="sng" algn="ctr">
              <a:solidFill>
                <a:srgbClr val="002060"/>
              </a:solidFill>
              <a:prstDash val="solid"/>
              <a:miter lim="800000"/>
              <a:tailEnd type="triangle"/>
            </a:ln>
            <a:effectLst/>
          </p:spPr>
        </p:cxnSp>
        <p:cxnSp>
          <p:nvCxnSpPr>
            <p:cNvPr id="13" name="直接箭头连接符 127">
              <a:extLst>
                <a:ext uri="{FF2B5EF4-FFF2-40B4-BE49-F238E27FC236}">
                  <a16:creationId xmlns:a16="http://schemas.microsoft.com/office/drawing/2014/main" id="{E56A437A-BEE5-4159-A034-E8F47866992A}"/>
                </a:ext>
              </a:extLst>
            </p:cNvPr>
            <p:cNvCxnSpPr>
              <a:cxnSpLocks/>
              <a:stCxn id="15" idx="0"/>
              <a:endCxn id="21" idx="2"/>
            </p:cNvCxnSpPr>
            <p:nvPr/>
          </p:nvCxnSpPr>
          <p:spPr>
            <a:xfrm flipV="1">
              <a:off x="8325260" y="4421372"/>
              <a:ext cx="449688" cy="168042"/>
            </a:xfrm>
            <a:prstGeom prst="straightConnector1">
              <a:avLst/>
            </a:prstGeom>
            <a:noFill/>
            <a:ln w="28575" cap="flat" cmpd="sng" algn="ctr">
              <a:solidFill>
                <a:srgbClr val="002060"/>
              </a:solidFill>
              <a:prstDash val="solid"/>
              <a:miter lim="800000"/>
              <a:tailEnd type="triangle"/>
            </a:ln>
            <a:effectLst/>
          </p:spPr>
        </p:cxnSp>
        <p:cxnSp>
          <p:nvCxnSpPr>
            <p:cNvPr id="14" name="直接箭头连接符 129">
              <a:extLst>
                <a:ext uri="{FF2B5EF4-FFF2-40B4-BE49-F238E27FC236}">
                  <a16:creationId xmlns:a16="http://schemas.microsoft.com/office/drawing/2014/main" id="{DE985C8C-433E-4D79-A4A2-C622A6550F00}"/>
                </a:ext>
              </a:extLst>
            </p:cNvPr>
            <p:cNvCxnSpPr>
              <a:cxnSpLocks/>
              <a:stCxn id="16" idx="0"/>
              <a:endCxn id="21" idx="2"/>
            </p:cNvCxnSpPr>
            <p:nvPr/>
          </p:nvCxnSpPr>
          <p:spPr>
            <a:xfrm flipH="1" flipV="1">
              <a:off x="8774948" y="4421372"/>
              <a:ext cx="468080" cy="168041"/>
            </a:xfrm>
            <a:prstGeom prst="straightConnector1">
              <a:avLst/>
            </a:prstGeom>
            <a:noFill/>
            <a:ln w="28575" cap="flat" cmpd="sng" algn="ctr">
              <a:solidFill>
                <a:srgbClr val="002060"/>
              </a:solidFill>
              <a:prstDash val="solid"/>
              <a:miter lim="800000"/>
              <a:tailEnd type="triangle"/>
            </a:ln>
            <a:effectLst/>
          </p:spPr>
        </p:cxnSp>
        <p:sp>
          <p:nvSpPr>
            <p:cNvPr id="15" name="矩形 74">
              <a:extLst>
                <a:ext uri="{FF2B5EF4-FFF2-40B4-BE49-F238E27FC236}">
                  <a16:creationId xmlns:a16="http://schemas.microsoft.com/office/drawing/2014/main" id="{A562AAAF-7EA4-41C6-8A29-60DDAF739896}"/>
                </a:ext>
              </a:extLst>
            </p:cNvPr>
            <p:cNvSpPr/>
            <p:nvPr/>
          </p:nvSpPr>
          <p:spPr>
            <a:xfrm>
              <a:off x="7990826" y="4589414"/>
              <a:ext cx="668868" cy="657128"/>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6" name="矩形 74">
              <a:extLst>
                <a:ext uri="{FF2B5EF4-FFF2-40B4-BE49-F238E27FC236}">
                  <a16:creationId xmlns:a16="http://schemas.microsoft.com/office/drawing/2014/main" id="{A88CF978-FECF-400D-93C4-4EDA9B884A0B}"/>
                </a:ext>
              </a:extLst>
            </p:cNvPr>
            <p:cNvSpPr/>
            <p:nvPr/>
          </p:nvSpPr>
          <p:spPr>
            <a:xfrm>
              <a:off x="8908594" y="4589413"/>
              <a:ext cx="668868" cy="657128"/>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7" name="矩形 74">
              <a:extLst>
                <a:ext uri="{FF2B5EF4-FFF2-40B4-BE49-F238E27FC236}">
                  <a16:creationId xmlns:a16="http://schemas.microsoft.com/office/drawing/2014/main" id="{2BC262D3-DC25-4172-B8DD-EE59B102E6EA}"/>
                </a:ext>
              </a:extLst>
            </p:cNvPr>
            <p:cNvSpPr/>
            <p:nvPr/>
          </p:nvSpPr>
          <p:spPr>
            <a:xfrm>
              <a:off x="10691768" y="4589412"/>
              <a:ext cx="668868" cy="657128"/>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18" name="TextBox 14">
              <a:extLst>
                <a:ext uri="{FF2B5EF4-FFF2-40B4-BE49-F238E27FC236}">
                  <a16:creationId xmlns:a16="http://schemas.microsoft.com/office/drawing/2014/main" id="{7B1FECAC-3E5A-48B1-8E26-12194E2E1824}"/>
                </a:ext>
              </a:extLst>
            </p:cNvPr>
            <p:cNvSpPr txBox="1"/>
            <p:nvPr/>
          </p:nvSpPr>
          <p:spPr>
            <a:xfrm>
              <a:off x="7920034" y="4556305"/>
              <a:ext cx="813325" cy="76577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1-1</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19" name="TextBox 15">
              <a:extLst>
                <a:ext uri="{FF2B5EF4-FFF2-40B4-BE49-F238E27FC236}">
                  <a16:creationId xmlns:a16="http://schemas.microsoft.com/office/drawing/2014/main" id="{41040CFB-2F35-4406-9CC3-A7B285688612}"/>
                </a:ext>
              </a:extLst>
            </p:cNvPr>
            <p:cNvSpPr txBox="1"/>
            <p:nvPr/>
          </p:nvSpPr>
          <p:spPr>
            <a:xfrm>
              <a:off x="8830519" y="4548657"/>
              <a:ext cx="813325" cy="76577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2-1</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20" name="矩形 74">
              <a:extLst>
                <a:ext uri="{FF2B5EF4-FFF2-40B4-BE49-F238E27FC236}">
                  <a16:creationId xmlns:a16="http://schemas.microsoft.com/office/drawing/2014/main" id="{E02528DE-9491-4011-BF82-D4A75733875F}"/>
                </a:ext>
              </a:extLst>
            </p:cNvPr>
            <p:cNvSpPr/>
            <p:nvPr/>
          </p:nvSpPr>
          <p:spPr>
            <a:xfrm>
              <a:off x="9807726" y="4589412"/>
              <a:ext cx="668868" cy="657128"/>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5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1" name="矩形 68">
              <a:extLst>
                <a:ext uri="{FF2B5EF4-FFF2-40B4-BE49-F238E27FC236}">
                  <a16:creationId xmlns:a16="http://schemas.microsoft.com/office/drawing/2014/main" id="{9E51EDA4-E642-4650-9B3C-AE2C572A021C}"/>
                </a:ext>
              </a:extLst>
            </p:cNvPr>
            <p:cNvSpPr/>
            <p:nvPr/>
          </p:nvSpPr>
          <p:spPr>
            <a:xfrm>
              <a:off x="8240539" y="4016322"/>
              <a:ext cx="1068818" cy="405050"/>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20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2" name="矩形 70">
              <a:extLst>
                <a:ext uri="{FF2B5EF4-FFF2-40B4-BE49-F238E27FC236}">
                  <a16:creationId xmlns:a16="http://schemas.microsoft.com/office/drawing/2014/main" id="{7492B099-BAD5-4FD5-96C7-F667479ABBD8}"/>
                </a:ext>
              </a:extLst>
            </p:cNvPr>
            <p:cNvSpPr/>
            <p:nvPr/>
          </p:nvSpPr>
          <p:spPr>
            <a:xfrm>
              <a:off x="10036880" y="4012573"/>
              <a:ext cx="1068818" cy="405050"/>
            </a:xfrm>
            <a:prstGeom prst="rect">
              <a:avLst/>
            </a:prstGeom>
            <a:solidFill>
              <a:srgbClr val="B5C7E7"/>
            </a:solidFill>
            <a:ln w="1905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zh-CN" altLang="en-US" sz="1000" b="1" i="0" u="none" strike="noStrike" kern="0" cap="none" spc="0" normalizeH="0" baseline="0" noProof="0" dirty="0">
                <a:ln>
                  <a:noFill/>
                </a:ln>
                <a:solidFill>
                  <a:prstClr val="black"/>
                </a:solidFill>
                <a:effectLst/>
                <a:uLnTx/>
                <a:uFillTx/>
                <a:latin typeface="Arial" panose="020B0604020202020204" pitchFamily="34" charset="0"/>
                <a:ea typeface="等线" panose="02010600030101010101" pitchFamily="2" charset="-122"/>
                <a:cs typeface="Arial" panose="020B0604020202020204" pitchFamily="34" charset="0"/>
              </a:endParaRPr>
            </a:p>
          </p:txBody>
        </p:sp>
        <p:sp>
          <p:nvSpPr>
            <p:cNvPr id="23" name="TextBox 19">
              <a:extLst>
                <a:ext uri="{FF2B5EF4-FFF2-40B4-BE49-F238E27FC236}">
                  <a16:creationId xmlns:a16="http://schemas.microsoft.com/office/drawing/2014/main" id="{C010C3D3-06C7-42D3-A310-3BDC6BF82FEE}"/>
                </a:ext>
              </a:extLst>
            </p:cNvPr>
            <p:cNvSpPr txBox="1"/>
            <p:nvPr/>
          </p:nvSpPr>
          <p:spPr>
            <a:xfrm>
              <a:off x="8184169" y="3974967"/>
              <a:ext cx="1228331" cy="54242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SA Control</a:t>
              </a:r>
            </a:p>
            <a:p>
              <a:pPr algn="ctr"/>
              <a:r>
                <a:rPr kumimoji="1" lang="en-US" altLang="zh-CN" sz="1400" b="1" dirty="0">
                  <a:solidFill>
                    <a:prstClr val="black"/>
                  </a:solidFill>
                  <a:latin typeface="Arial" panose="020B0604020202020204" pitchFamily="34" charset="0"/>
                  <a:cs typeface="Arial" panose="020B0604020202020204" pitchFamily="34" charset="0"/>
                </a:rPr>
                <a:t>Thread 1</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24" name="TextBox 20">
              <a:extLst>
                <a:ext uri="{FF2B5EF4-FFF2-40B4-BE49-F238E27FC236}">
                  <a16:creationId xmlns:a16="http://schemas.microsoft.com/office/drawing/2014/main" id="{CE64CD25-A2DB-461C-A382-E3D669315CDA}"/>
                </a:ext>
              </a:extLst>
            </p:cNvPr>
            <p:cNvSpPr txBox="1"/>
            <p:nvPr/>
          </p:nvSpPr>
          <p:spPr>
            <a:xfrm>
              <a:off x="9969649" y="3970960"/>
              <a:ext cx="1228331" cy="54242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SA Control</a:t>
              </a:r>
            </a:p>
            <a:p>
              <a:pPr algn="ctr"/>
              <a:r>
                <a:rPr kumimoji="1" lang="en-US" altLang="zh-CN" sz="1400" b="1" dirty="0">
                  <a:solidFill>
                    <a:prstClr val="black"/>
                  </a:solidFill>
                  <a:latin typeface="Arial" panose="020B0604020202020204" pitchFamily="34" charset="0"/>
                  <a:cs typeface="Arial" panose="020B0604020202020204" pitchFamily="34" charset="0"/>
                </a:rPr>
                <a:t>Thread 2</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25" name="TextBox 21">
              <a:extLst>
                <a:ext uri="{FF2B5EF4-FFF2-40B4-BE49-F238E27FC236}">
                  <a16:creationId xmlns:a16="http://schemas.microsoft.com/office/drawing/2014/main" id="{2636051F-A70C-4BB8-BE0F-59CA024BBF91}"/>
                </a:ext>
              </a:extLst>
            </p:cNvPr>
            <p:cNvSpPr txBox="1"/>
            <p:nvPr/>
          </p:nvSpPr>
          <p:spPr>
            <a:xfrm>
              <a:off x="9733690" y="4553836"/>
              <a:ext cx="813325" cy="76577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1-2</a:t>
              </a:r>
              <a:endParaRPr kumimoji="1" lang="zh-CN" altLang="en-US" sz="1400" b="1" dirty="0">
                <a:solidFill>
                  <a:prstClr val="black"/>
                </a:solidFill>
                <a:latin typeface="Arial" panose="020B0604020202020204" pitchFamily="34" charset="0"/>
                <a:cs typeface="Arial" panose="020B0604020202020204" pitchFamily="34" charset="0"/>
              </a:endParaRPr>
            </a:p>
          </p:txBody>
        </p:sp>
        <p:sp>
          <p:nvSpPr>
            <p:cNvPr id="26" name="TextBox 22">
              <a:extLst>
                <a:ext uri="{FF2B5EF4-FFF2-40B4-BE49-F238E27FC236}">
                  <a16:creationId xmlns:a16="http://schemas.microsoft.com/office/drawing/2014/main" id="{4893887F-0DF6-4013-AB84-73F28411FDE9}"/>
                </a:ext>
              </a:extLst>
            </p:cNvPr>
            <p:cNvSpPr txBox="1"/>
            <p:nvPr/>
          </p:nvSpPr>
          <p:spPr>
            <a:xfrm>
              <a:off x="10632822" y="4553836"/>
              <a:ext cx="813325" cy="765770"/>
            </a:xfrm>
            <a:prstGeom prst="rect">
              <a:avLst/>
            </a:prstGeom>
            <a:noFill/>
          </p:spPr>
          <p:txBody>
            <a:bodyPr wrap="square">
              <a:spAutoFit/>
            </a:bodyPr>
            <a:lstStyle/>
            <a:p>
              <a:pPr algn="ctr"/>
              <a:r>
                <a:rPr kumimoji="1" lang="en-US" altLang="zh-CN" sz="1400" b="1" dirty="0">
                  <a:solidFill>
                    <a:prstClr val="black"/>
                  </a:solidFill>
                  <a:latin typeface="Arial" panose="020B0604020202020204" pitchFamily="34" charset="0"/>
                  <a:cs typeface="Arial" panose="020B0604020202020204" pitchFamily="34" charset="0"/>
                </a:rPr>
                <a:t>Egress</a:t>
              </a:r>
            </a:p>
            <a:p>
              <a:pPr algn="ctr"/>
              <a:r>
                <a:rPr kumimoji="1" lang="en-US" altLang="zh-CN" sz="1400" b="1" dirty="0">
                  <a:solidFill>
                    <a:prstClr val="black"/>
                  </a:solidFill>
                  <a:latin typeface="Arial" panose="020B0604020202020204" pitchFamily="34" charset="0"/>
                  <a:cs typeface="Arial" panose="020B0604020202020204" pitchFamily="34" charset="0"/>
                </a:rPr>
                <a:t>Queue</a:t>
              </a:r>
            </a:p>
            <a:p>
              <a:pPr algn="ctr"/>
              <a:r>
                <a:rPr kumimoji="1" lang="en-US" altLang="zh-CN" sz="1400" b="1" dirty="0">
                  <a:solidFill>
                    <a:prstClr val="black"/>
                  </a:solidFill>
                  <a:latin typeface="Arial" panose="020B0604020202020204" pitchFamily="34" charset="0"/>
                  <a:cs typeface="Arial" panose="020B0604020202020204" pitchFamily="34" charset="0"/>
                </a:rPr>
                <a:t>2-2</a:t>
              </a:r>
              <a:endParaRPr kumimoji="1" lang="zh-CN" altLang="en-US" sz="1400" b="1" dirty="0">
                <a:solidFill>
                  <a:prstClr val="black"/>
                </a:solidFill>
                <a:latin typeface="Arial" panose="020B0604020202020204" pitchFamily="34" charset="0"/>
                <a:cs typeface="Arial" panose="020B0604020202020204" pitchFamily="34" charset="0"/>
              </a:endParaRPr>
            </a:p>
          </p:txBody>
        </p:sp>
        <p:cxnSp>
          <p:nvCxnSpPr>
            <p:cNvPr id="27" name="直接箭头连接符 26">
              <a:extLst>
                <a:ext uri="{FF2B5EF4-FFF2-40B4-BE49-F238E27FC236}">
                  <a16:creationId xmlns:a16="http://schemas.microsoft.com/office/drawing/2014/main" id="{CE0D9ABB-CC3D-4F9E-A5B8-2C9A96A5E938}"/>
                </a:ext>
              </a:extLst>
            </p:cNvPr>
            <p:cNvCxnSpPr>
              <a:cxnSpLocks/>
              <a:stCxn id="5" idx="0"/>
              <a:endCxn id="20" idx="2"/>
            </p:cNvCxnSpPr>
            <p:nvPr/>
          </p:nvCxnSpPr>
          <p:spPr>
            <a:xfrm flipV="1">
              <a:off x="8805368" y="5246540"/>
              <a:ext cx="1336792" cy="209356"/>
            </a:xfrm>
            <a:prstGeom prst="straightConnector1">
              <a:avLst/>
            </a:prstGeom>
            <a:noFill/>
            <a:ln w="28575" cap="flat" cmpd="sng" algn="ctr">
              <a:solidFill>
                <a:srgbClr val="028910"/>
              </a:solidFill>
              <a:prstDash val="solid"/>
              <a:miter lim="800000"/>
              <a:tailEnd type="triangle"/>
            </a:ln>
            <a:effectLst/>
          </p:spPr>
        </p:cxnSp>
        <p:cxnSp>
          <p:nvCxnSpPr>
            <p:cNvPr id="28" name="直接箭头连接符 27">
              <a:extLst>
                <a:ext uri="{FF2B5EF4-FFF2-40B4-BE49-F238E27FC236}">
                  <a16:creationId xmlns:a16="http://schemas.microsoft.com/office/drawing/2014/main" id="{F4A11D90-A889-4E1A-8AFB-C9DEF8325145}"/>
                </a:ext>
              </a:extLst>
            </p:cNvPr>
            <p:cNvCxnSpPr>
              <a:cxnSpLocks/>
              <a:stCxn id="6" idx="0"/>
              <a:endCxn id="16" idx="2"/>
            </p:cNvCxnSpPr>
            <p:nvPr/>
          </p:nvCxnSpPr>
          <p:spPr>
            <a:xfrm flipH="1" flipV="1">
              <a:off x="9243028" y="5246541"/>
              <a:ext cx="1342093" cy="192967"/>
            </a:xfrm>
            <a:prstGeom prst="straightConnector1">
              <a:avLst/>
            </a:prstGeom>
            <a:noFill/>
            <a:ln w="28575" cap="flat" cmpd="sng" algn="ctr">
              <a:solidFill>
                <a:srgbClr val="028910"/>
              </a:solidFill>
              <a:prstDash val="solid"/>
              <a:miter lim="800000"/>
              <a:tailEnd type="triangle"/>
            </a:ln>
            <a:effectLst/>
          </p:spPr>
        </p:cxnSp>
        <p:sp>
          <p:nvSpPr>
            <p:cNvPr id="68" name="矩形: 圆角 67">
              <a:extLst>
                <a:ext uri="{FF2B5EF4-FFF2-40B4-BE49-F238E27FC236}">
                  <a16:creationId xmlns:a16="http://schemas.microsoft.com/office/drawing/2014/main" id="{730EB6CD-B6B5-43CA-A357-4B73D4557B23}"/>
                </a:ext>
              </a:extLst>
            </p:cNvPr>
            <p:cNvSpPr/>
            <p:nvPr/>
          </p:nvSpPr>
          <p:spPr>
            <a:xfrm>
              <a:off x="8398705" y="5964134"/>
              <a:ext cx="813325" cy="318676"/>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vCPU</a:t>
              </a:r>
              <a:endParaRPr lang="zh-CN" altLang="en-US" sz="1200" dirty="0">
                <a:latin typeface="Arial" panose="020B0604020202020204" pitchFamily="34" charset="0"/>
                <a:cs typeface="Arial" panose="020B0604020202020204" pitchFamily="34" charset="0"/>
              </a:endParaRPr>
            </a:p>
          </p:txBody>
        </p:sp>
        <p:sp>
          <p:nvSpPr>
            <p:cNvPr id="69" name="矩形: 圆角 68">
              <a:extLst>
                <a:ext uri="{FF2B5EF4-FFF2-40B4-BE49-F238E27FC236}">
                  <a16:creationId xmlns:a16="http://schemas.microsoft.com/office/drawing/2014/main" id="{EC5B2B25-6F3A-4E72-B635-80E28250C2D9}"/>
                </a:ext>
              </a:extLst>
            </p:cNvPr>
            <p:cNvSpPr/>
            <p:nvPr/>
          </p:nvSpPr>
          <p:spPr>
            <a:xfrm>
              <a:off x="10177834" y="5953138"/>
              <a:ext cx="813325" cy="329671"/>
            </a:xfrm>
            <a:prstGeom prst="roundRect">
              <a:avLst/>
            </a:prstGeom>
            <a:solidFill>
              <a:srgbClr val="00B050"/>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a:latin typeface="Arial" panose="020B0604020202020204" pitchFamily="34" charset="0"/>
                  <a:cs typeface="Arial" panose="020B0604020202020204" pitchFamily="34" charset="0"/>
                </a:rPr>
                <a:t>vCPU</a:t>
              </a:r>
              <a:endParaRPr lang="zh-CN" altLang="en-US" sz="1200" dirty="0">
                <a:latin typeface="Arial" panose="020B0604020202020204" pitchFamily="34" charset="0"/>
                <a:cs typeface="Arial" panose="020B0604020202020204" pitchFamily="34" charset="0"/>
              </a:endParaRPr>
            </a:p>
          </p:txBody>
        </p:sp>
        <p:sp>
          <p:nvSpPr>
            <p:cNvPr id="70" name="矩形: 圆角 69">
              <a:extLst>
                <a:ext uri="{FF2B5EF4-FFF2-40B4-BE49-F238E27FC236}">
                  <a16:creationId xmlns:a16="http://schemas.microsoft.com/office/drawing/2014/main" id="{3BC5ABD9-E470-43CE-B19F-285BDCFE8C3C}"/>
                </a:ext>
              </a:extLst>
            </p:cNvPr>
            <p:cNvSpPr/>
            <p:nvPr/>
          </p:nvSpPr>
          <p:spPr>
            <a:xfrm>
              <a:off x="8240539" y="3629206"/>
              <a:ext cx="1068818" cy="318676"/>
            </a:xfrm>
            <a:prstGeom prst="round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wimpy core</a:t>
              </a:r>
              <a:endParaRPr lang="zh-CN" altLang="en-US" sz="1200" dirty="0">
                <a:latin typeface="Arial" panose="020B0604020202020204" pitchFamily="34" charset="0"/>
                <a:cs typeface="Arial" panose="020B0604020202020204" pitchFamily="34" charset="0"/>
              </a:endParaRPr>
            </a:p>
          </p:txBody>
        </p:sp>
        <p:sp>
          <p:nvSpPr>
            <p:cNvPr id="71" name="矩形: 圆角 70">
              <a:extLst>
                <a:ext uri="{FF2B5EF4-FFF2-40B4-BE49-F238E27FC236}">
                  <a16:creationId xmlns:a16="http://schemas.microsoft.com/office/drawing/2014/main" id="{A174926A-83DA-4F4C-BCD9-D6FBEF4B3DB6}"/>
                </a:ext>
              </a:extLst>
            </p:cNvPr>
            <p:cNvSpPr/>
            <p:nvPr/>
          </p:nvSpPr>
          <p:spPr>
            <a:xfrm>
              <a:off x="10036881" y="3619445"/>
              <a:ext cx="1068818" cy="318676"/>
            </a:xfrm>
            <a:prstGeom prst="roundRect">
              <a:avLst/>
            </a:prstGeom>
            <a:solidFill>
              <a:srgbClr val="00B0F0"/>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Arial" panose="020B0604020202020204" pitchFamily="34" charset="0"/>
                  <a:cs typeface="Arial" panose="020B0604020202020204" pitchFamily="34" charset="0"/>
                </a:rPr>
                <a:t>wimpy core</a:t>
              </a:r>
              <a:endParaRPr lang="zh-CN" altLang="en-US" sz="1200" dirty="0">
                <a:latin typeface="Arial" panose="020B0604020202020204" pitchFamily="34" charset="0"/>
                <a:cs typeface="Arial" panose="020B0604020202020204" pitchFamily="34" charset="0"/>
              </a:endParaRPr>
            </a:p>
          </p:txBody>
        </p:sp>
      </p:grpSp>
      <p:pic>
        <p:nvPicPr>
          <p:cNvPr id="72" name="图片 71">
            <a:extLst>
              <a:ext uri="{FF2B5EF4-FFF2-40B4-BE49-F238E27FC236}">
                <a16:creationId xmlns:a16="http://schemas.microsoft.com/office/drawing/2014/main" id="{72DEC297-8807-4EF0-A32B-1108FAE7C318}"/>
              </a:ext>
            </a:extLst>
          </p:cNvPr>
          <p:cNvPicPr>
            <a:picLocks noChangeAspect="1"/>
          </p:cNvPicPr>
          <p:nvPr/>
        </p:nvPicPr>
        <p:blipFill>
          <a:blip r:embed="rId3"/>
          <a:stretch>
            <a:fillRect/>
          </a:stretch>
        </p:blipFill>
        <p:spPr>
          <a:xfrm>
            <a:off x="4051667" y="3844948"/>
            <a:ext cx="3274104" cy="2415972"/>
          </a:xfrm>
          <a:prstGeom prst="rect">
            <a:avLst/>
          </a:prstGeom>
        </p:spPr>
      </p:pic>
      <p:sp>
        <p:nvSpPr>
          <p:cNvPr id="76" name="箭头: 上弧形 75">
            <a:extLst>
              <a:ext uri="{FF2B5EF4-FFF2-40B4-BE49-F238E27FC236}">
                <a16:creationId xmlns:a16="http://schemas.microsoft.com/office/drawing/2014/main" id="{21A1E57C-BDBA-4171-9547-03120834F847}"/>
              </a:ext>
            </a:extLst>
          </p:cNvPr>
          <p:cNvSpPr/>
          <p:nvPr/>
        </p:nvSpPr>
        <p:spPr>
          <a:xfrm>
            <a:off x="1487156" y="3179736"/>
            <a:ext cx="1302516" cy="350707"/>
          </a:xfrm>
          <a:prstGeom prst="curvedDownArrow">
            <a:avLst/>
          </a:prstGeom>
          <a:solidFill>
            <a:srgbClr val="FF9966"/>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7" name="箭头: 右 76">
            <a:extLst>
              <a:ext uri="{FF2B5EF4-FFF2-40B4-BE49-F238E27FC236}">
                <a16:creationId xmlns:a16="http://schemas.microsoft.com/office/drawing/2014/main" id="{4AA26443-C9C0-4997-81F6-38C334713ABC}"/>
              </a:ext>
            </a:extLst>
          </p:cNvPr>
          <p:cNvSpPr/>
          <p:nvPr/>
        </p:nvSpPr>
        <p:spPr>
          <a:xfrm rot="16200000">
            <a:off x="865910" y="5917814"/>
            <a:ext cx="254589" cy="26251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箭头: 右 77">
            <a:extLst>
              <a:ext uri="{FF2B5EF4-FFF2-40B4-BE49-F238E27FC236}">
                <a16:creationId xmlns:a16="http://schemas.microsoft.com/office/drawing/2014/main" id="{FEA33CC5-8A79-4CAF-81D1-F5411B024B6D}"/>
              </a:ext>
            </a:extLst>
          </p:cNvPr>
          <p:cNvSpPr/>
          <p:nvPr/>
        </p:nvSpPr>
        <p:spPr>
          <a:xfrm rot="16200000">
            <a:off x="1514516" y="3555883"/>
            <a:ext cx="254589" cy="262510"/>
          </a:xfrm>
          <a:prstGeom prst="right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文本框 78">
            <a:extLst>
              <a:ext uri="{FF2B5EF4-FFF2-40B4-BE49-F238E27FC236}">
                <a16:creationId xmlns:a16="http://schemas.microsoft.com/office/drawing/2014/main" id="{DEC30878-6606-48D3-B987-8ABA79BA0614}"/>
              </a:ext>
            </a:extLst>
          </p:cNvPr>
          <p:cNvSpPr txBox="1"/>
          <p:nvPr/>
        </p:nvSpPr>
        <p:spPr>
          <a:xfrm>
            <a:off x="7724211" y="1797406"/>
            <a:ext cx="4467789"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1-to-N mapping</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Always load balanced</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At line rate with no throughput loss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Consumes more FPGA resources</a:t>
            </a:r>
          </a:p>
        </p:txBody>
      </p:sp>
    </p:spTree>
    <p:extLst>
      <p:ext uri="{BB962C8B-B14F-4D97-AF65-F5344CB8AC3E}">
        <p14:creationId xmlns:p14="http://schemas.microsoft.com/office/powerpoint/2010/main" val="155157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xEl>
                                              <p:pRg st="2" end="2"/>
                                            </p:txEl>
                                          </p:spTgt>
                                        </p:tgtEl>
                                        <p:attrNameLst>
                                          <p:attrName>style.visibility</p:attrName>
                                        </p:attrNameLst>
                                      </p:cBhvr>
                                      <p:to>
                                        <p:strVal val="visible"/>
                                      </p:to>
                                    </p:set>
                                  </p:childTnLst>
                                </p:cTn>
                              </p:par>
                            </p:childTnLst>
                          </p:cTn>
                        </p:par>
                        <p:par>
                          <p:cTn id="15" fill="hold">
                            <p:stCondLst>
                              <p:cond delay="0"/>
                            </p:stCondLst>
                            <p:childTnLst>
                              <p:par>
                                <p:cTn id="16" presetID="14" presetClass="entr" presetSubtype="10" fill="hold" grpId="0" nodeType="afterEffect">
                                  <p:stCondLst>
                                    <p:cond delay="0"/>
                                  </p:stCondLst>
                                  <p:childTnLst>
                                    <p:set>
                                      <p:cBhvr>
                                        <p:cTn id="17" dur="1" fill="hold">
                                          <p:stCondLst>
                                            <p:cond delay="0"/>
                                          </p:stCondLst>
                                        </p:cTn>
                                        <p:tgtEl>
                                          <p:spTgt spid="76"/>
                                        </p:tgtEl>
                                        <p:attrNameLst>
                                          <p:attrName>style.visibility</p:attrName>
                                        </p:attrNameLst>
                                      </p:cBhvr>
                                      <p:to>
                                        <p:strVal val="visible"/>
                                      </p:to>
                                    </p:set>
                                    <p:animEffect transition="in" filter="randombar(horizontal)">
                                      <p:cBhvr>
                                        <p:cTn id="18" dur="500"/>
                                        <p:tgtEl>
                                          <p:spTgt spid="7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xEl>
                                              <p:pRg st="3" end="3"/>
                                            </p:txEl>
                                          </p:spTgt>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7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74"/>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animBg="1"/>
      <p:bldP spid="77" grpId="0" animBg="1"/>
      <p:bldP spid="78" grpId="0" animBg="1"/>
      <p:bldP spid="7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Efficient tiered memory pooling</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15</a:t>
            </a:fld>
            <a:endParaRPr kumimoji="1" lang="zh-CN" altLang="en-US"/>
          </a:p>
        </p:txBody>
      </p:sp>
      <p:sp>
        <p:nvSpPr>
          <p:cNvPr id="6" name="文本框 5">
            <a:extLst>
              <a:ext uri="{FF2B5EF4-FFF2-40B4-BE49-F238E27FC236}">
                <a16:creationId xmlns:a16="http://schemas.microsoft.com/office/drawing/2014/main" id="{719DF64F-A257-4BB8-87D2-DCB206F7AE0F}"/>
              </a:ext>
            </a:extLst>
          </p:cNvPr>
          <p:cNvSpPr txBox="1"/>
          <p:nvPr/>
        </p:nvSpPr>
        <p:spPr>
          <a:xfrm>
            <a:off x="728478" y="1636074"/>
            <a:ext cx="10706548"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I/O memory buffer lifecycle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Main goal is to avoid slow &amp; heavy operations on the critical path</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VM/VD/IOQ metadata prefilling becomes non-trivial for supporting 1m+ IOPS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Two-tier memory pool to avoid prefilling while supporting more I/</a:t>
            </a:r>
            <a:r>
              <a:rPr kumimoji="1" lang="en-US" altLang="zh-CN" sz="2000" dirty="0" err="1">
                <a:latin typeface="Arial" panose="020B0604020202020204" pitchFamily="34" charset="0"/>
                <a:cs typeface="Arial" panose="020B0604020202020204" pitchFamily="34" charset="0"/>
              </a:rPr>
              <a:t>Os</a:t>
            </a:r>
            <a:endParaRPr kumimoji="1" lang="en-US" altLang="zh-CN" sz="2000" dirty="0">
              <a:latin typeface="Arial" panose="020B0604020202020204" pitchFamily="34" charset="0"/>
              <a:cs typeface="Arial" panose="020B0604020202020204" pitchFamily="34" charset="0"/>
            </a:endParaRPr>
          </a:p>
        </p:txBody>
      </p:sp>
      <p:sp>
        <p:nvSpPr>
          <p:cNvPr id="32" name="矩形 31">
            <a:extLst>
              <a:ext uri="{FF2B5EF4-FFF2-40B4-BE49-F238E27FC236}">
                <a16:creationId xmlns:a16="http://schemas.microsoft.com/office/drawing/2014/main" id="{F5BBDEB8-2AB1-4BE1-A4B6-0C5EBC44F078}"/>
              </a:ext>
            </a:extLst>
          </p:cNvPr>
          <p:cNvSpPr/>
          <p:nvPr/>
        </p:nvSpPr>
        <p:spPr>
          <a:xfrm>
            <a:off x="3496828" y="3788533"/>
            <a:ext cx="2430863" cy="369332"/>
          </a:xfrm>
          <a:prstGeom prst="rect">
            <a:avLst/>
          </a:prstGeom>
        </p:spPr>
        <p:txBody>
          <a:bodyPr wrap="square">
            <a:spAutoFit/>
          </a:bodyPr>
          <a:lstStyle/>
          <a:p>
            <a:pPr algn="ctr"/>
            <a:r>
              <a:rPr kumimoji="1" lang="en-US" altLang="zh-CN" b="1" dirty="0">
                <a:solidFill>
                  <a:srgbClr val="00B050"/>
                </a:solidFill>
                <a:latin typeface="Arial" panose="020B0604020202020204" pitchFamily="34" charset="0"/>
                <a:cs typeface="Arial" panose="020B0604020202020204" pitchFamily="34" charset="0"/>
              </a:rPr>
              <a:t>Critical path</a:t>
            </a:r>
            <a:endParaRPr kumimoji="1" lang="zh-CN" altLang="en-US" b="1" dirty="0">
              <a:solidFill>
                <a:srgbClr val="00B050"/>
              </a:solidFill>
              <a:latin typeface="Arial" panose="020B0604020202020204" pitchFamily="34" charset="0"/>
              <a:cs typeface="Arial" panose="020B0604020202020204" pitchFamily="34" charset="0"/>
            </a:endParaRPr>
          </a:p>
        </p:txBody>
      </p:sp>
      <p:grpSp>
        <p:nvGrpSpPr>
          <p:cNvPr id="79" name="组合 78">
            <a:extLst>
              <a:ext uri="{FF2B5EF4-FFF2-40B4-BE49-F238E27FC236}">
                <a16:creationId xmlns:a16="http://schemas.microsoft.com/office/drawing/2014/main" id="{548B82AF-D545-4CE1-9E8B-68687427B28C}"/>
              </a:ext>
            </a:extLst>
          </p:cNvPr>
          <p:cNvGrpSpPr/>
          <p:nvPr/>
        </p:nvGrpSpPr>
        <p:grpSpPr>
          <a:xfrm>
            <a:off x="271306" y="3290016"/>
            <a:ext cx="5245240" cy="3419995"/>
            <a:chOff x="271306" y="3290016"/>
            <a:chExt cx="5245240" cy="3419995"/>
          </a:xfrm>
        </p:grpSpPr>
        <p:sp>
          <p:nvSpPr>
            <p:cNvPr id="3" name="矩形: 圆角 2">
              <a:extLst>
                <a:ext uri="{FF2B5EF4-FFF2-40B4-BE49-F238E27FC236}">
                  <a16:creationId xmlns:a16="http://schemas.microsoft.com/office/drawing/2014/main" id="{E2A39AA9-BA3D-4F9D-A9CC-B01CA1CE6CD8}"/>
                </a:ext>
              </a:extLst>
            </p:cNvPr>
            <p:cNvSpPr/>
            <p:nvPr/>
          </p:nvSpPr>
          <p:spPr>
            <a:xfrm>
              <a:off x="2169991" y="3290016"/>
              <a:ext cx="1419345" cy="546915"/>
            </a:xfrm>
            <a:prstGeom prst="roundRect">
              <a:avLst/>
            </a:prstGeom>
            <a:solidFill>
              <a:srgbClr val="C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Memory allocation</a:t>
              </a:r>
              <a:endParaRPr lang="zh-CN" altLang="en-US" sz="1600" dirty="0">
                <a:latin typeface="Arial" panose="020B0604020202020204" pitchFamily="34" charset="0"/>
                <a:cs typeface="Arial" panose="020B0604020202020204" pitchFamily="34" charset="0"/>
              </a:endParaRPr>
            </a:p>
          </p:txBody>
        </p:sp>
        <p:sp>
          <p:nvSpPr>
            <p:cNvPr id="7" name="矩形: 圆角 6">
              <a:extLst>
                <a:ext uri="{FF2B5EF4-FFF2-40B4-BE49-F238E27FC236}">
                  <a16:creationId xmlns:a16="http://schemas.microsoft.com/office/drawing/2014/main" id="{B12230FE-41AA-439B-B4E0-A09DF982D6BC}"/>
                </a:ext>
              </a:extLst>
            </p:cNvPr>
            <p:cNvSpPr/>
            <p:nvPr/>
          </p:nvSpPr>
          <p:spPr>
            <a:xfrm>
              <a:off x="3589336" y="4303377"/>
              <a:ext cx="1504786"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Retrieve from memory pool</a:t>
              </a:r>
              <a:endParaRPr lang="zh-CN" altLang="en-US" sz="1600" dirty="0">
                <a:latin typeface="Arial" panose="020B0604020202020204" pitchFamily="34" charset="0"/>
                <a:cs typeface="Arial" panose="020B0604020202020204" pitchFamily="34" charset="0"/>
              </a:endParaRPr>
            </a:p>
          </p:txBody>
        </p:sp>
        <p:sp>
          <p:nvSpPr>
            <p:cNvPr id="8" name="矩形: 圆角 7">
              <a:extLst>
                <a:ext uri="{FF2B5EF4-FFF2-40B4-BE49-F238E27FC236}">
                  <a16:creationId xmlns:a16="http://schemas.microsoft.com/office/drawing/2014/main" id="{9B67FAB8-0B66-4CC0-B3F9-6BF96A5FFB00}"/>
                </a:ext>
              </a:extLst>
            </p:cNvPr>
            <p:cNvSpPr/>
            <p:nvPr/>
          </p:nvSpPr>
          <p:spPr>
            <a:xfrm>
              <a:off x="665204" y="4297893"/>
              <a:ext cx="1504787"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Add to memory pool</a:t>
              </a:r>
              <a:endParaRPr lang="zh-CN" altLang="en-US" sz="1600" dirty="0">
                <a:latin typeface="Arial" panose="020B0604020202020204" pitchFamily="34" charset="0"/>
                <a:cs typeface="Arial" panose="020B0604020202020204" pitchFamily="34" charset="0"/>
              </a:endParaRPr>
            </a:p>
          </p:txBody>
        </p:sp>
        <p:cxnSp>
          <p:nvCxnSpPr>
            <p:cNvPr id="10" name="连接符: 曲线 9">
              <a:extLst>
                <a:ext uri="{FF2B5EF4-FFF2-40B4-BE49-F238E27FC236}">
                  <a16:creationId xmlns:a16="http://schemas.microsoft.com/office/drawing/2014/main" id="{4C6A7DC9-0452-472B-AEFF-184640B95B64}"/>
                </a:ext>
              </a:extLst>
            </p:cNvPr>
            <p:cNvCxnSpPr>
              <a:cxnSpLocks/>
              <a:stCxn id="3" idx="1"/>
              <a:endCxn id="8" idx="0"/>
            </p:cNvCxnSpPr>
            <p:nvPr/>
          </p:nvCxnSpPr>
          <p:spPr>
            <a:xfrm rot="10800000" flipV="1">
              <a:off x="1417599" y="3563473"/>
              <a:ext cx="752393" cy="734419"/>
            </a:xfrm>
            <a:prstGeom prst="curved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圆角 12">
              <a:extLst>
                <a:ext uri="{FF2B5EF4-FFF2-40B4-BE49-F238E27FC236}">
                  <a16:creationId xmlns:a16="http://schemas.microsoft.com/office/drawing/2014/main" id="{C24DDBDD-4568-4091-9582-69D80F361394}"/>
                </a:ext>
              </a:extLst>
            </p:cNvPr>
            <p:cNvSpPr/>
            <p:nvPr/>
          </p:nvSpPr>
          <p:spPr>
            <a:xfrm>
              <a:off x="3138834" y="5555452"/>
              <a:ext cx="1504786" cy="523901"/>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Prefill metadata</a:t>
              </a:r>
              <a:endParaRPr lang="zh-CN" altLang="en-US" sz="1600" dirty="0">
                <a:latin typeface="Arial" panose="020B0604020202020204" pitchFamily="34" charset="0"/>
                <a:cs typeface="Arial" panose="020B0604020202020204" pitchFamily="34" charset="0"/>
              </a:endParaRPr>
            </a:p>
          </p:txBody>
        </p:sp>
        <p:cxnSp>
          <p:nvCxnSpPr>
            <p:cNvPr id="14" name="连接符: 曲线 13">
              <a:extLst>
                <a:ext uri="{FF2B5EF4-FFF2-40B4-BE49-F238E27FC236}">
                  <a16:creationId xmlns:a16="http://schemas.microsoft.com/office/drawing/2014/main" id="{A32228E6-E0EA-4A2B-A92A-12068F98DC47}"/>
                </a:ext>
              </a:extLst>
            </p:cNvPr>
            <p:cNvCxnSpPr>
              <a:cxnSpLocks/>
              <a:stCxn id="8" idx="3"/>
              <a:endCxn id="7" idx="1"/>
            </p:cNvCxnSpPr>
            <p:nvPr/>
          </p:nvCxnSpPr>
          <p:spPr>
            <a:xfrm>
              <a:off x="2169991" y="4559844"/>
              <a:ext cx="1419345" cy="5484"/>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连接符: 曲线 17">
              <a:extLst>
                <a:ext uri="{FF2B5EF4-FFF2-40B4-BE49-F238E27FC236}">
                  <a16:creationId xmlns:a16="http://schemas.microsoft.com/office/drawing/2014/main" id="{F973BDDF-D807-42F8-B6C0-7356EA31E83E}"/>
                </a:ext>
              </a:extLst>
            </p:cNvPr>
            <p:cNvCxnSpPr>
              <a:cxnSpLocks/>
              <a:stCxn id="7" idx="3"/>
              <a:endCxn id="13" idx="3"/>
            </p:cNvCxnSpPr>
            <p:nvPr/>
          </p:nvCxnSpPr>
          <p:spPr>
            <a:xfrm flipH="1">
              <a:off x="4643620" y="4565328"/>
              <a:ext cx="450502" cy="1252075"/>
            </a:xfrm>
            <a:prstGeom prst="curvedConnector3">
              <a:avLst>
                <a:gd name="adj1" fmla="val -50743"/>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圆角 22">
              <a:extLst>
                <a:ext uri="{FF2B5EF4-FFF2-40B4-BE49-F238E27FC236}">
                  <a16:creationId xmlns:a16="http://schemas.microsoft.com/office/drawing/2014/main" id="{A284614E-719B-4EBA-859B-7D8ACACBB19B}"/>
                </a:ext>
              </a:extLst>
            </p:cNvPr>
            <p:cNvSpPr/>
            <p:nvPr/>
          </p:nvSpPr>
          <p:spPr>
            <a:xfrm>
              <a:off x="1041402" y="5558991"/>
              <a:ext cx="1504786" cy="523901"/>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I/O processing</a:t>
              </a:r>
              <a:endParaRPr lang="zh-CN" altLang="en-US" sz="1600" dirty="0">
                <a:latin typeface="Arial" panose="020B0604020202020204" pitchFamily="34" charset="0"/>
                <a:cs typeface="Arial" panose="020B0604020202020204" pitchFamily="34" charset="0"/>
              </a:endParaRPr>
            </a:p>
          </p:txBody>
        </p:sp>
        <p:cxnSp>
          <p:nvCxnSpPr>
            <p:cNvPr id="24" name="连接符: 曲线 23">
              <a:extLst>
                <a:ext uri="{FF2B5EF4-FFF2-40B4-BE49-F238E27FC236}">
                  <a16:creationId xmlns:a16="http://schemas.microsoft.com/office/drawing/2014/main" id="{9B27EF93-AE6B-4168-A22D-A396DFEFF732}"/>
                </a:ext>
              </a:extLst>
            </p:cNvPr>
            <p:cNvCxnSpPr>
              <a:cxnSpLocks/>
              <a:stCxn id="13" idx="1"/>
              <a:endCxn id="23" idx="3"/>
            </p:cNvCxnSpPr>
            <p:nvPr/>
          </p:nvCxnSpPr>
          <p:spPr>
            <a:xfrm rot="10800000" flipV="1">
              <a:off x="2546188" y="5817402"/>
              <a:ext cx="592646" cy="3539"/>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a:extLst>
                <a:ext uri="{FF2B5EF4-FFF2-40B4-BE49-F238E27FC236}">
                  <a16:creationId xmlns:a16="http://schemas.microsoft.com/office/drawing/2014/main" id="{A556E6E0-4654-4CA1-9031-2D770CA9C48B}"/>
                </a:ext>
              </a:extLst>
            </p:cNvPr>
            <p:cNvCxnSpPr>
              <a:cxnSpLocks/>
              <a:stCxn id="23" idx="1"/>
              <a:endCxn id="8" idx="1"/>
            </p:cNvCxnSpPr>
            <p:nvPr/>
          </p:nvCxnSpPr>
          <p:spPr>
            <a:xfrm rot="10800000">
              <a:off x="665204" y="4559844"/>
              <a:ext cx="376198" cy="1261098"/>
            </a:xfrm>
            <a:prstGeom prst="curvedConnector3">
              <a:avLst>
                <a:gd name="adj1" fmla="val 16076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圆角 30">
              <a:extLst>
                <a:ext uri="{FF2B5EF4-FFF2-40B4-BE49-F238E27FC236}">
                  <a16:creationId xmlns:a16="http://schemas.microsoft.com/office/drawing/2014/main" id="{B120328C-4D9B-4F2D-9BE9-FC974669A27F}"/>
                </a:ext>
              </a:extLst>
            </p:cNvPr>
            <p:cNvSpPr/>
            <p:nvPr/>
          </p:nvSpPr>
          <p:spPr>
            <a:xfrm>
              <a:off x="271306" y="4157865"/>
              <a:ext cx="5245240" cy="2019719"/>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a:extLst>
                <a:ext uri="{FF2B5EF4-FFF2-40B4-BE49-F238E27FC236}">
                  <a16:creationId xmlns:a16="http://schemas.microsoft.com/office/drawing/2014/main" id="{91F4BF2E-BA50-489A-ADEB-DF92D5B06433}"/>
                </a:ext>
              </a:extLst>
            </p:cNvPr>
            <p:cNvSpPr/>
            <p:nvPr/>
          </p:nvSpPr>
          <p:spPr>
            <a:xfrm>
              <a:off x="1678494" y="6340679"/>
              <a:ext cx="2430863" cy="369332"/>
            </a:xfrm>
            <a:prstGeom prst="rect">
              <a:avLst/>
            </a:prstGeom>
          </p:spPr>
          <p:txBody>
            <a:bodyPr wrap="square">
              <a:spAutoFit/>
            </a:bodyPr>
            <a:lstStyle/>
            <a:p>
              <a:pPr algn="ctr"/>
              <a:r>
                <a:rPr kumimoji="1" lang="en-US" altLang="zh-CN" dirty="0">
                  <a:latin typeface="Arial" panose="020B0604020202020204" pitchFamily="34" charset="0"/>
                  <a:cs typeface="Arial" panose="020B0604020202020204" pitchFamily="34" charset="0"/>
                </a:rPr>
                <a:t>Global memory pool</a:t>
              </a:r>
              <a:endParaRPr kumimoji="1" lang="zh-CN" altLang="en-US" dirty="0">
                <a:latin typeface="Arial" panose="020B0604020202020204" pitchFamily="34" charset="0"/>
                <a:cs typeface="Arial" panose="020B0604020202020204" pitchFamily="34" charset="0"/>
              </a:endParaRPr>
            </a:p>
          </p:txBody>
        </p:sp>
      </p:grpSp>
      <p:sp>
        <p:nvSpPr>
          <p:cNvPr id="48" name="箭头: 右 47">
            <a:extLst>
              <a:ext uri="{FF2B5EF4-FFF2-40B4-BE49-F238E27FC236}">
                <a16:creationId xmlns:a16="http://schemas.microsoft.com/office/drawing/2014/main" id="{EB67D1B6-F105-4BFC-83F8-AEFC130FB0EC}"/>
              </a:ext>
            </a:extLst>
          </p:cNvPr>
          <p:cNvSpPr/>
          <p:nvPr/>
        </p:nvSpPr>
        <p:spPr>
          <a:xfrm>
            <a:off x="5622572" y="5009347"/>
            <a:ext cx="395870" cy="261432"/>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a:extLst>
              <a:ext uri="{FF2B5EF4-FFF2-40B4-BE49-F238E27FC236}">
                <a16:creationId xmlns:a16="http://schemas.microsoft.com/office/drawing/2014/main" id="{9E929C5D-F944-4EDF-A83E-841205A5562F}"/>
              </a:ext>
            </a:extLst>
          </p:cNvPr>
          <p:cNvSpPr/>
          <p:nvPr/>
        </p:nvSpPr>
        <p:spPr>
          <a:xfrm>
            <a:off x="7297152" y="4848500"/>
            <a:ext cx="2773718" cy="646331"/>
          </a:xfrm>
          <a:prstGeom prst="rect">
            <a:avLst/>
          </a:prstGeom>
        </p:spPr>
        <p:txBody>
          <a:bodyPr wrap="square">
            <a:spAutoFit/>
          </a:bodyPr>
          <a:lstStyle/>
          <a:p>
            <a:pPr algn="ctr"/>
            <a:r>
              <a:rPr kumimoji="1" lang="en-US" altLang="zh-CN" b="1" dirty="0">
                <a:solidFill>
                  <a:srgbClr val="C00000"/>
                </a:solidFill>
                <a:latin typeface="Arial" panose="020B0604020202020204" pitchFamily="34" charset="0"/>
                <a:cs typeface="Arial" panose="020B0604020202020204" pitchFamily="34" charset="0"/>
              </a:rPr>
              <a:t>I/O queue</a:t>
            </a:r>
            <a:r>
              <a:rPr kumimoji="1" lang="zh-CN" altLang="en-US" b="1" dirty="0">
                <a:solidFill>
                  <a:srgbClr val="C00000"/>
                </a:solidFill>
                <a:latin typeface="Arial" panose="020B0604020202020204" pitchFamily="34" charset="0"/>
                <a:cs typeface="Arial" panose="020B0604020202020204" pitchFamily="34" charset="0"/>
              </a:rPr>
              <a:t> ↑ ↑ ↑</a:t>
            </a:r>
            <a:endParaRPr kumimoji="1" lang="en-US" altLang="zh-CN" b="1" dirty="0">
              <a:solidFill>
                <a:srgbClr val="C00000"/>
              </a:solidFill>
              <a:latin typeface="Arial" panose="020B0604020202020204" pitchFamily="34" charset="0"/>
              <a:cs typeface="Arial" panose="020B0604020202020204" pitchFamily="34" charset="0"/>
            </a:endParaRPr>
          </a:p>
          <a:p>
            <a:pPr algn="ctr"/>
            <a:r>
              <a:rPr kumimoji="1" lang="en-US" altLang="zh-CN" b="1" dirty="0">
                <a:solidFill>
                  <a:srgbClr val="C00000"/>
                </a:solidFill>
                <a:latin typeface="Arial" panose="020B0604020202020204" pitchFamily="34" charset="0"/>
                <a:cs typeface="Arial" panose="020B0604020202020204" pitchFamily="34" charset="0"/>
              </a:rPr>
              <a:t># of I/</a:t>
            </a:r>
            <a:r>
              <a:rPr kumimoji="1" lang="en-US" altLang="zh-CN" b="1" dirty="0" err="1">
                <a:solidFill>
                  <a:srgbClr val="C00000"/>
                </a:solidFill>
                <a:latin typeface="Arial" panose="020B0604020202020204" pitchFamily="34" charset="0"/>
                <a:cs typeface="Arial" panose="020B0604020202020204" pitchFamily="34" charset="0"/>
              </a:rPr>
              <a:t>Os</a:t>
            </a:r>
            <a:r>
              <a:rPr kumimoji="1" lang="en-US" altLang="zh-CN" b="1" dirty="0">
                <a:solidFill>
                  <a:srgbClr val="C00000"/>
                </a:solidFill>
                <a:latin typeface="Arial" panose="020B0604020202020204" pitchFamily="34" charset="0"/>
                <a:cs typeface="Arial" panose="020B0604020202020204" pitchFamily="34" charset="0"/>
              </a:rPr>
              <a:t> per queue</a:t>
            </a:r>
            <a:r>
              <a:rPr kumimoji="1" lang="zh-CN" altLang="en-US" b="1" dirty="0">
                <a:solidFill>
                  <a:srgbClr val="C00000"/>
                </a:solidFill>
                <a:latin typeface="Arial" panose="020B0604020202020204" pitchFamily="34" charset="0"/>
                <a:cs typeface="Arial" panose="020B0604020202020204" pitchFamily="34" charset="0"/>
              </a:rPr>
              <a:t> ↓ ↓ ↓</a:t>
            </a:r>
          </a:p>
        </p:txBody>
      </p:sp>
      <p:grpSp>
        <p:nvGrpSpPr>
          <p:cNvPr id="174" name="组合 173">
            <a:extLst>
              <a:ext uri="{FF2B5EF4-FFF2-40B4-BE49-F238E27FC236}">
                <a16:creationId xmlns:a16="http://schemas.microsoft.com/office/drawing/2014/main" id="{0D664F22-0EDA-4E2A-B5C7-23B94A1598FA}"/>
              </a:ext>
            </a:extLst>
          </p:cNvPr>
          <p:cNvGrpSpPr/>
          <p:nvPr/>
        </p:nvGrpSpPr>
        <p:grpSpPr>
          <a:xfrm>
            <a:off x="6109192" y="3231140"/>
            <a:ext cx="5656385" cy="3478871"/>
            <a:chOff x="6109192" y="3231140"/>
            <a:chExt cx="5656385" cy="3478871"/>
          </a:xfrm>
        </p:grpSpPr>
        <p:sp>
          <p:nvSpPr>
            <p:cNvPr id="45" name="矩形 44">
              <a:extLst>
                <a:ext uri="{FF2B5EF4-FFF2-40B4-BE49-F238E27FC236}">
                  <a16:creationId xmlns:a16="http://schemas.microsoft.com/office/drawing/2014/main" id="{0B98E616-469D-41A7-A31D-CBA5B23F49B0}"/>
                </a:ext>
              </a:extLst>
            </p:cNvPr>
            <p:cNvSpPr/>
            <p:nvPr/>
          </p:nvSpPr>
          <p:spPr>
            <a:xfrm>
              <a:off x="9334714" y="3775377"/>
              <a:ext cx="2430863" cy="369332"/>
            </a:xfrm>
            <a:prstGeom prst="rect">
              <a:avLst/>
            </a:prstGeom>
          </p:spPr>
          <p:txBody>
            <a:bodyPr wrap="square">
              <a:spAutoFit/>
            </a:bodyPr>
            <a:lstStyle/>
            <a:p>
              <a:pPr algn="ctr"/>
              <a:r>
                <a:rPr kumimoji="1" lang="en-US" altLang="zh-CN" b="1" dirty="0">
                  <a:solidFill>
                    <a:srgbClr val="00B050"/>
                  </a:solidFill>
                  <a:latin typeface="Arial" panose="020B0604020202020204" pitchFamily="34" charset="0"/>
                  <a:cs typeface="Arial" panose="020B0604020202020204" pitchFamily="34" charset="0"/>
                </a:rPr>
                <a:t>Critical path</a:t>
              </a:r>
              <a:endParaRPr kumimoji="1" lang="zh-CN" altLang="en-US" b="1" dirty="0">
                <a:solidFill>
                  <a:srgbClr val="00B050"/>
                </a:solidFill>
                <a:latin typeface="Arial" panose="020B0604020202020204" pitchFamily="34" charset="0"/>
                <a:cs typeface="Arial" panose="020B0604020202020204" pitchFamily="34" charset="0"/>
              </a:endParaRPr>
            </a:p>
          </p:txBody>
        </p:sp>
        <p:sp>
          <p:nvSpPr>
            <p:cNvPr id="34" name="矩形: 圆角 33">
              <a:extLst>
                <a:ext uri="{FF2B5EF4-FFF2-40B4-BE49-F238E27FC236}">
                  <a16:creationId xmlns:a16="http://schemas.microsoft.com/office/drawing/2014/main" id="{E9D05DE0-14E5-4444-8C3D-D0DF03237F08}"/>
                </a:ext>
              </a:extLst>
            </p:cNvPr>
            <p:cNvSpPr/>
            <p:nvPr/>
          </p:nvSpPr>
          <p:spPr>
            <a:xfrm>
              <a:off x="8609857" y="3231140"/>
              <a:ext cx="1419345" cy="546915"/>
            </a:xfrm>
            <a:prstGeom prst="roundRect">
              <a:avLst/>
            </a:prstGeom>
            <a:solidFill>
              <a:srgbClr val="C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Memory allocation</a:t>
              </a:r>
              <a:endParaRPr lang="zh-CN" altLang="en-US" sz="1600" dirty="0">
                <a:latin typeface="Arial" panose="020B0604020202020204" pitchFamily="34" charset="0"/>
                <a:cs typeface="Arial" panose="020B0604020202020204" pitchFamily="34" charset="0"/>
              </a:endParaRPr>
            </a:p>
          </p:txBody>
        </p:sp>
        <p:sp>
          <p:nvSpPr>
            <p:cNvPr id="35" name="矩形: 圆角 34">
              <a:extLst>
                <a:ext uri="{FF2B5EF4-FFF2-40B4-BE49-F238E27FC236}">
                  <a16:creationId xmlns:a16="http://schemas.microsoft.com/office/drawing/2014/main" id="{E7C49DE9-F98F-4A37-9849-5D2C8C0B92FF}"/>
                </a:ext>
              </a:extLst>
            </p:cNvPr>
            <p:cNvSpPr/>
            <p:nvPr/>
          </p:nvSpPr>
          <p:spPr>
            <a:xfrm>
              <a:off x="9427222" y="4290221"/>
              <a:ext cx="1504786"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Retrieve from memory pool</a:t>
              </a:r>
              <a:endParaRPr lang="zh-CN" altLang="en-US" sz="1600" dirty="0">
                <a:latin typeface="Arial" panose="020B0604020202020204" pitchFamily="34" charset="0"/>
                <a:cs typeface="Arial" panose="020B0604020202020204" pitchFamily="34" charset="0"/>
              </a:endParaRPr>
            </a:p>
          </p:txBody>
        </p:sp>
        <p:sp>
          <p:nvSpPr>
            <p:cNvPr id="36" name="矩形: 圆角 35">
              <a:extLst>
                <a:ext uri="{FF2B5EF4-FFF2-40B4-BE49-F238E27FC236}">
                  <a16:creationId xmlns:a16="http://schemas.microsoft.com/office/drawing/2014/main" id="{CAE78C10-ED64-4449-8B30-E013BD859C52}"/>
                </a:ext>
              </a:extLst>
            </p:cNvPr>
            <p:cNvSpPr/>
            <p:nvPr/>
          </p:nvSpPr>
          <p:spPr>
            <a:xfrm>
              <a:off x="6503090" y="4284737"/>
              <a:ext cx="1504788"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Add to memory pool</a:t>
              </a:r>
              <a:endParaRPr lang="zh-CN" altLang="en-US" sz="1600" dirty="0">
                <a:latin typeface="Arial" panose="020B0604020202020204" pitchFamily="34" charset="0"/>
                <a:cs typeface="Arial" panose="020B0604020202020204" pitchFamily="34" charset="0"/>
              </a:endParaRPr>
            </a:p>
          </p:txBody>
        </p:sp>
        <p:cxnSp>
          <p:nvCxnSpPr>
            <p:cNvPr id="37" name="连接符: 曲线 36">
              <a:extLst>
                <a:ext uri="{FF2B5EF4-FFF2-40B4-BE49-F238E27FC236}">
                  <a16:creationId xmlns:a16="http://schemas.microsoft.com/office/drawing/2014/main" id="{274C45ED-8618-4C62-A2DB-8400F3DBF880}"/>
                </a:ext>
              </a:extLst>
            </p:cNvPr>
            <p:cNvCxnSpPr>
              <a:cxnSpLocks/>
              <a:stCxn id="34" idx="1"/>
              <a:endCxn id="49" idx="3"/>
            </p:cNvCxnSpPr>
            <p:nvPr/>
          </p:nvCxnSpPr>
          <p:spPr>
            <a:xfrm rot="10800000">
              <a:off x="8007877" y="3503260"/>
              <a:ext cx="601980" cy="1339"/>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连接符: 曲线 38">
              <a:extLst>
                <a:ext uri="{FF2B5EF4-FFF2-40B4-BE49-F238E27FC236}">
                  <a16:creationId xmlns:a16="http://schemas.microsoft.com/office/drawing/2014/main" id="{6C81EF0B-AA86-4121-8C82-B0E776519C2A}"/>
                </a:ext>
              </a:extLst>
            </p:cNvPr>
            <p:cNvCxnSpPr>
              <a:cxnSpLocks/>
              <a:stCxn id="36" idx="3"/>
              <a:endCxn id="35" idx="1"/>
            </p:cNvCxnSpPr>
            <p:nvPr/>
          </p:nvCxnSpPr>
          <p:spPr>
            <a:xfrm>
              <a:off x="8007878" y="4546688"/>
              <a:ext cx="1419344" cy="5484"/>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连接符: 曲线 39">
              <a:extLst>
                <a:ext uri="{FF2B5EF4-FFF2-40B4-BE49-F238E27FC236}">
                  <a16:creationId xmlns:a16="http://schemas.microsoft.com/office/drawing/2014/main" id="{80FF6A28-C25A-4497-A445-F92D46414EC5}"/>
                </a:ext>
              </a:extLst>
            </p:cNvPr>
            <p:cNvCxnSpPr>
              <a:cxnSpLocks/>
              <a:stCxn id="35" idx="3"/>
              <a:endCxn id="41" idx="3"/>
            </p:cNvCxnSpPr>
            <p:nvPr/>
          </p:nvCxnSpPr>
          <p:spPr>
            <a:xfrm flipH="1">
              <a:off x="9427222" y="4552172"/>
              <a:ext cx="1504786" cy="1265230"/>
            </a:xfrm>
            <a:prstGeom prst="curvedConnector3">
              <a:avLst>
                <a:gd name="adj1" fmla="val -151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矩形: 圆角 40">
              <a:extLst>
                <a:ext uri="{FF2B5EF4-FFF2-40B4-BE49-F238E27FC236}">
                  <a16:creationId xmlns:a16="http://schemas.microsoft.com/office/drawing/2014/main" id="{78874EB4-AD41-4106-93C1-6673FCCC18D9}"/>
                </a:ext>
              </a:extLst>
            </p:cNvPr>
            <p:cNvSpPr/>
            <p:nvPr/>
          </p:nvSpPr>
          <p:spPr>
            <a:xfrm>
              <a:off x="7922436" y="5555451"/>
              <a:ext cx="1504786" cy="523901"/>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I/O processing</a:t>
              </a:r>
              <a:endParaRPr lang="zh-CN" altLang="en-US" sz="1600" dirty="0">
                <a:latin typeface="Arial" panose="020B0604020202020204" pitchFamily="34" charset="0"/>
                <a:cs typeface="Arial" panose="020B0604020202020204" pitchFamily="34" charset="0"/>
              </a:endParaRPr>
            </a:p>
          </p:txBody>
        </p:sp>
        <p:cxnSp>
          <p:nvCxnSpPr>
            <p:cNvPr id="43" name="连接符: 曲线 42">
              <a:extLst>
                <a:ext uri="{FF2B5EF4-FFF2-40B4-BE49-F238E27FC236}">
                  <a16:creationId xmlns:a16="http://schemas.microsoft.com/office/drawing/2014/main" id="{3D8938E7-953D-48EE-A42B-86B0894BEF71}"/>
                </a:ext>
              </a:extLst>
            </p:cNvPr>
            <p:cNvCxnSpPr>
              <a:cxnSpLocks/>
              <a:stCxn id="41" idx="1"/>
              <a:endCxn id="36" idx="1"/>
            </p:cNvCxnSpPr>
            <p:nvPr/>
          </p:nvCxnSpPr>
          <p:spPr>
            <a:xfrm rot="10800000">
              <a:off x="6503090" y="4546688"/>
              <a:ext cx="1419346" cy="1270714"/>
            </a:xfrm>
            <a:prstGeom prst="curvedConnector3">
              <a:avLst>
                <a:gd name="adj1" fmla="val 1161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圆角 43">
              <a:extLst>
                <a:ext uri="{FF2B5EF4-FFF2-40B4-BE49-F238E27FC236}">
                  <a16:creationId xmlns:a16="http://schemas.microsoft.com/office/drawing/2014/main" id="{63994C15-3423-463D-920B-1514FA71FFE9}"/>
                </a:ext>
              </a:extLst>
            </p:cNvPr>
            <p:cNvSpPr/>
            <p:nvPr/>
          </p:nvSpPr>
          <p:spPr>
            <a:xfrm>
              <a:off x="6109192" y="4144709"/>
              <a:ext cx="5245240" cy="2019719"/>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a:extLst>
                <a:ext uri="{FF2B5EF4-FFF2-40B4-BE49-F238E27FC236}">
                  <a16:creationId xmlns:a16="http://schemas.microsoft.com/office/drawing/2014/main" id="{53A001C1-1344-4D91-880F-ACEF924E8AC8}"/>
                </a:ext>
              </a:extLst>
            </p:cNvPr>
            <p:cNvSpPr/>
            <p:nvPr/>
          </p:nvSpPr>
          <p:spPr>
            <a:xfrm>
              <a:off x="7011122" y="6340679"/>
              <a:ext cx="3730501" cy="369332"/>
            </a:xfrm>
            <a:prstGeom prst="rect">
              <a:avLst/>
            </a:prstGeom>
          </p:spPr>
          <p:txBody>
            <a:bodyPr wrap="square">
              <a:spAutoFit/>
            </a:bodyPr>
            <a:lstStyle/>
            <a:p>
              <a:pPr algn="ctr"/>
              <a:r>
                <a:rPr kumimoji="1" lang="en-US" altLang="zh-CN" dirty="0">
                  <a:latin typeface="Arial" panose="020B0604020202020204" pitchFamily="34" charset="0"/>
                  <a:cs typeface="Arial" panose="020B0604020202020204" pitchFamily="34" charset="0"/>
                </a:rPr>
                <a:t>I/O</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Queue dedicated memory pool</a:t>
              </a:r>
              <a:endParaRPr kumimoji="1" lang="zh-CN" altLang="en-US" dirty="0">
                <a:latin typeface="Arial" panose="020B0604020202020204" pitchFamily="34" charset="0"/>
                <a:cs typeface="Arial" panose="020B0604020202020204" pitchFamily="34" charset="0"/>
              </a:endParaRPr>
            </a:p>
          </p:txBody>
        </p:sp>
        <p:sp>
          <p:nvSpPr>
            <p:cNvPr id="49" name="矩形: 圆角 48">
              <a:extLst>
                <a:ext uri="{FF2B5EF4-FFF2-40B4-BE49-F238E27FC236}">
                  <a16:creationId xmlns:a16="http://schemas.microsoft.com/office/drawing/2014/main" id="{17954C70-B7D5-423A-B923-4E76537BD60C}"/>
                </a:ext>
              </a:extLst>
            </p:cNvPr>
            <p:cNvSpPr/>
            <p:nvPr/>
          </p:nvSpPr>
          <p:spPr>
            <a:xfrm>
              <a:off x="6503091" y="3231140"/>
              <a:ext cx="1504786" cy="544237"/>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Prefill metadata</a:t>
              </a:r>
              <a:endParaRPr lang="zh-CN" altLang="en-US" sz="1600" dirty="0">
                <a:latin typeface="Arial" panose="020B0604020202020204" pitchFamily="34" charset="0"/>
                <a:cs typeface="Arial" panose="020B0604020202020204" pitchFamily="34" charset="0"/>
              </a:endParaRPr>
            </a:p>
          </p:txBody>
        </p:sp>
        <p:cxnSp>
          <p:nvCxnSpPr>
            <p:cNvPr id="172" name="直接箭头连接符 171">
              <a:extLst>
                <a:ext uri="{FF2B5EF4-FFF2-40B4-BE49-F238E27FC236}">
                  <a16:creationId xmlns:a16="http://schemas.microsoft.com/office/drawing/2014/main" id="{0D4F6E60-4E16-48B7-B70D-AC2234A09B24}"/>
                </a:ext>
              </a:extLst>
            </p:cNvPr>
            <p:cNvCxnSpPr>
              <a:stCxn id="49" idx="2"/>
              <a:endCxn id="36" idx="0"/>
            </p:cNvCxnSpPr>
            <p:nvPr/>
          </p:nvCxnSpPr>
          <p:spPr>
            <a:xfrm>
              <a:off x="7255484" y="3775377"/>
              <a:ext cx="0" cy="50936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20" name="组合 219">
            <a:extLst>
              <a:ext uri="{FF2B5EF4-FFF2-40B4-BE49-F238E27FC236}">
                <a16:creationId xmlns:a16="http://schemas.microsoft.com/office/drawing/2014/main" id="{AE963607-F069-4D3E-A562-9ABCBBDCB550}"/>
              </a:ext>
            </a:extLst>
          </p:cNvPr>
          <p:cNvGrpSpPr/>
          <p:nvPr/>
        </p:nvGrpSpPr>
        <p:grpSpPr>
          <a:xfrm>
            <a:off x="3298580" y="3246175"/>
            <a:ext cx="6197845" cy="3235784"/>
            <a:chOff x="3374661" y="7106021"/>
            <a:chExt cx="6197845" cy="3235784"/>
          </a:xfrm>
        </p:grpSpPr>
        <p:sp>
          <p:nvSpPr>
            <p:cNvPr id="115" name="矩形: 圆角 114">
              <a:extLst>
                <a:ext uri="{FF2B5EF4-FFF2-40B4-BE49-F238E27FC236}">
                  <a16:creationId xmlns:a16="http://schemas.microsoft.com/office/drawing/2014/main" id="{3F45922C-AA33-4EF0-8A03-2250932774B1}"/>
                </a:ext>
              </a:extLst>
            </p:cNvPr>
            <p:cNvSpPr/>
            <p:nvPr/>
          </p:nvSpPr>
          <p:spPr>
            <a:xfrm>
              <a:off x="6545811" y="7170679"/>
              <a:ext cx="1419345" cy="546915"/>
            </a:xfrm>
            <a:prstGeom prst="roundRect">
              <a:avLst/>
            </a:prstGeom>
            <a:solidFill>
              <a:srgbClr val="C00000"/>
            </a:solidFill>
            <a:ln>
              <a:solidFill>
                <a:srgbClr val="8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Memory allocation</a:t>
              </a:r>
              <a:endParaRPr lang="zh-CN" altLang="en-US" sz="1600" dirty="0">
                <a:latin typeface="Arial" panose="020B0604020202020204" pitchFamily="34" charset="0"/>
                <a:cs typeface="Arial" panose="020B0604020202020204" pitchFamily="34" charset="0"/>
              </a:endParaRPr>
            </a:p>
          </p:txBody>
        </p:sp>
        <p:sp>
          <p:nvSpPr>
            <p:cNvPr id="116" name="矩形: 圆角 115">
              <a:extLst>
                <a:ext uri="{FF2B5EF4-FFF2-40B4-BE49-F238E27FC236}">
                  <a16:creationId xmlns:a16="http://schemas.microsoft.com/office/drawing/2014/main" id="{09A6EFEE-166B-446D-A1B8-76EEAED1F176}"/>
                </a:ext>
              </a:extLst>
            </p:cNvPr>
            <p:cNvSpPr/>
            <p:nvPr/>
          </p:nvSpPr>
          <p:spPr>
            <a:xfrm>
              <a:off x="3484899" y="7648865"/>
              <a:ext cx="2072103"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Retrieve from global memory pool</a:t>
              </a:r>
              <a:endParaRPr lang="zh-CN" altLang="en-US" sz="1600" dirty="0">
                <a:latin typeface="Arial" panose="020B0604020202020204" pitchFamily="34" charset="0"/>
                <a:cs typeface="Arial" panose="020B0604020202020204" pitchFamily="34" charset="0"/>
              </a:endParaRPr>
            </a:p>
          </p:txBody>
        </p:sp>
        <p:sp>
          <p:nvSpPr>
            <p:cNvPr id="117" name="矩形: 圆角 116">
              <a:extLst>
                <a:ext uri="{FF2B5EF4-FFF2-40B4-BE49-F238E27FC236}">
                  <a16:creationId xmlns:a16="http://schemas.microsoft.com/office/drawing/2014/main" id="{A2D7637A-2B5D-4CCC-8802-08145CE1EA9B}"/>
                </a:ext>
              </a:extLst>
            </p:cNvPr>
            <p:cNvSpPr/>
            <p:nvPr/>
          </p:nvSpPr>
          <p:spPr>
            <a:xfrm>
              <a:off x="6219433" y="8008284"/>
              <a:ext cx="2072102"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Add to global memory pool</a:t>
              </a:r>
              <a:endParaRPr lang="zh-CN" altLang="en-US" sz="1600" dirty="0">
                <a:latin typeface="Arial" panose="020B0604020202020204" pitchFamily="34" charset="0"/>
                <a:cs typeface="Arial" panose="020B0604020202020204" pitchFamily="34" charset="0"/>
              </a:endParaRPr>
            </a:p>
          </p:txBody>
        </p:sp>
        <p:sp>
          <p:nvSpPr>
            <p:cNvPr id="119" name="矩形: 圆角 118">
              <a:extLst>
                <a:ext uri="{FF2B5EF4-FFF2-40B4-BE49-F238E27FC236}">
                  <a16:creationId xmlns:a16="http://schemas.microsoft.com/office/drawing/2014/main" id="{5220132E-C07D-413B-89EB-FDEF172EA967}"/>
                </a:ext>
              </a:extLst>
            </p:cNvPr>
            <p:cNvSpPr/>
            <p:nvPr/>
          </p:nvSpPr>
          <p:spPr>
            <a:xfrm>
              <a:off x="3768558" y="8349971"/>
              <a:ext cx="1504786" cy="523901"/>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Prefill metadata</a:t>
              </a:r>
              <a:endParaRPr lang="zh-CN" altLang="en-US" sz="1600" dirty="0">
                <a:latin typeface="Arial" panose="020B0604020202020204" pitchFamily="34" charset="0"/>
                <a:cs typeface="Arial" panose="020B0604020202020204" pitchFamily="34" charset="0"/>
              </a:endParaRPr>
            </a:p>
          </p:txBody>
        </p:sp>
        <p:sp>
          <p:nvSpPr>
            <p:cNvPr id="129" name="矩形 128">
              <a:extLst>
                <a:ext uri="{FF2B5EF4-FFF2-40B4-BE49-F238E27FC236}">
                  <a16:creationId xmlns:a16="http://schemas.microsoft.com/office/drawing/2014/main" id="{6B7A7991-E113-4EE7-BC28-8522DB0CBD1C}"/>
                </a:ext>
              </a:extLst>
            </p:cNvPr>
            <p:cNvSpPr/>
            <p:nvPr/>
          </p:nvSpPr>
          <p:spPr>
            <a:xfrm>
              <a:off x="7141643" y="8629266"/>
              <a:ext cx="2430863" cy="369332"/>
            </a:xfrm>
            <a:prstGeom prst="rect">
              <a:avLst/>
            </a:prstGeom>
          </p:spPr>
          <p:txBody>
            <a:bodyPr wrap="square">
              <a:spAutoFit/>
            </a:bodyPr>
            <a:lstStyle/>
            <a:p>
              <a:pPr algn="ctr"/>
              <a:r>
                <a:rPr kumimoji="1" lang="en-US" altLang="zh-CN" b="1" dirty="0">
                  <a:solidFill>
                    <a:srgbClr val="00B050"/>
                  </a:solidFill>
                  <a:latin typeface="Arial" panose="020B0604020202020204" pitchFamily="34" charset="0"/>
                  <a:cs typeface="Arial" panose="020B0604020202020204" pitchFamily="34" charset="0"/>
                </a:rPr>
                <a:t>Critical path</a:t>
              </a:r>
              <a:endParaRPr kumimoji="1" lang="zh-CN" altLang="en-US" b="1" dirty="0">
                <a:solidFill>
                  <a:srgbClr val="00B050"/>
                </a:solidFill>
                <a:latin typeface="Arial" panose="020B0604020202020204" pitchFamily="34" charset="0"/>
                <a:cs typeface="Arial" panose="020B0604020202020204" pitchFamily="34" charset="0"/>
              </a:endParaRPr>
            </a:p>
          </p:txBody>
        </p:sp>
        <p:sp>
          <p:nvSpPr>
            <p:cNvPr id="131" name="矩形: 圆角 130">
              <a:extLst>
                <a:ext uri="{FF2B5EF4-FFF2-40B4-BE49-F238E27FC236}">
                  <a16:creationId xmlns:a16="http://schemas.microsoft.com/office/drawing/2014/main" id="{5D8A1594-B1CE-4DAF-9B4D-A03CF112A58E}"/>
                </a:ext>
              </a:extLst>
            </p:cNvPr>
            <p:cNvSpPr/>
            <p:nvPr/>
          </p:nvSpPr>
          <p:spPr>
            <a:xfrm>
              <a:off x="6313491" y="9086723"/>
              <a:ext cx="1883986"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Retrieve from IOQ memory pool</a:t>
              </a:r>
              <a:endParaRPr lang="zh-CN" altLang="en-US" sz="1600" dirty="0">
                <a:latin typeface="Arial" panose="020B0604020202020204" pitchFamily="34" charset="0"/>
                <a:cs typeface="Arial" panose="020B0604020202020204" pitchFamily="34" charset="0"/>
              </a:endParaRPr>
            </a:p>
          </p:txBody>
        </p:sp>
        <p:sp>
          <p:nvSpPr>
            <p:cNvPr id="132" name="矩形: 圆角 131">
              <a:extLst>
                <a:ext uri="{FF2B5EF4-FFF2-40B4-BE49-F238E27FC236}">
                  <a16:creationId xmlns:a16="http://schemas.microsoft.com/office/drawing/2014/main" id="{CE72E4FC-D276-4D49-9FE0-36237CD28FFF}"/>
                </a:ext>
              </a:extLst>
            </p:cNvPr>
            <p:cNvSpPr/>
            <p:nvPr/>
          </p:nvSpPr>
          <p:spPr>
            <a:xfrm>
              <a:off x="3768559" y="9081239"/>
              <a:ext cx="1504788" cy="523901"/>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Add to IOQ memory pool</a:t>
              </a:r>
              <a:endParaRPr lang="zh-CN" altLang="en-US" sz="1600" dirty="0">
                <a:latin typeface="Arial" panose="020B0604020202020204" pitchFamily="34" charset="0"/>
                <a:cs typeface="Arial" panose="020B0604020202020204" pitchFamily="34" charset="0"/>
              </a:endParaRPr>
            </a:p>
          </p:txBody>
        </p:sp>
        <p:cxnSp>
          <p:nvCxnSpPr>
            <p:cNvPr id="134" name="连接符: 曲线 133">
              <a:extLst>
                <a:ext uri="{FF2B5EF4-FFF2-40B4-BE49-F238E27FC236}">
                  <a16:creationId xmlns:a16="http://schemas.microsoft.com/office/drawing/2014/main" id="{30095866-204B-44CA-B0B7-AC5030430728}"/>
                </a:ext>
              </a:extLst>
            </p:cNvPr>
            <p:cNvCxnSpPr>
              <a:cxnSpLocks/>
              <a:stCxn id="132" idx="3"/>
              <a:endCxn id="131" idx="1"/>
            </p:cNvCxnSpPr>
            <p:nvPr/>
          </p:nvCxnSpPr>
          <p:spPr>
            <a:xfrm>
              <a:off x="5273347" y="9343190"/>
              <a:ext cx="1040144" cy="5484"/>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连接符: 曲线 134">
              <a:extLst>
                <a:ext uri="{FF2B5EF4-FFF2-40B4-BE49-F238E27FC236}">
                  <a16:creationId xmlns:a16="http://schemas.microsoft.com/office/drawing/2014/main" id="{0720B402-19F9-4BFB-ABFC-E21D06DC6510}"/>
                </a:ext>
              </a:extLst>
            </p:cNvPr>
            <p:cNvCxnSpPr>
              <a:cxnSpLocks/>
              <a:stCxn id="131" idx="3"/>
              <a:endCxn id="136" idx="3"/>
            </p:cNvCxnSpPr>
            <p:nvPr/>
          </p:nvCxnSpPr>
          <p:spPr>
            <a:xfrm flipH="1">
              <a:off x="6692691" y="9348674"/>
              <a:ext cx="1504786" cy="646105"/>
            </a:xfrm>
            <a:prstGeom prst="curvedConnector3">
              <a:avLst>
                <a:gd name="adj1" fmla="val -1519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矩形: 圆角 135">
              <a:extLst>
                <a:ext uri="{FF2B5EF4-FFF2-40B4-BE49-F238E27FC236}">
                  <a16:creationId xmlns:a16="http://schemas.microsoft.com/office/drawing/2014/main" id="{CA28C003-5003-43FF-B7EA-AB6919AF64EE}"/>
                </a:ext>
              </a:extLst>
            </p:cNvPr>
            <p:cNvSpPr/>
            <p:nvPr/>
          </p:nvSpPr>
          <p:spPr>
            <a:xfrm>
              <a:off x="5187905" y="9732828"/>
              <a:ext cx="1504786" cy="523901"/>
            </a:xfrm>
            <a:prstGeom prst="round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I/O processing</a:t>
              </a:r>
              <a:endParaRPr lang="zh-CN" altLang="en-US" sz="1600" dirty="0">
                <a:latin typeface="Arial" panose="020B0604020202020204" pitchFamily="34" charset="0"/>
                <a:cs typeface="Arial" panose="020B0604020202020204" pitchFamily="34" charset="0"/>
              </a:endParaRPr>
            </a:p>
          </p:txBody>
        </p:sp>
        <p:cxnSp>
          <p:nvCxnSpPr>
            <p:cNvPr id="137" name="连接符: 曲线 136">
              <a:extLst>
                <a:ext uri="{FF2B5EF4-FFF2-40B4-BE49-F238E27FC236}">
                  <a16:creationId xmlns:a16="http://schemas.microsoft.com/office/drawing/2014/main" id="{64B57F8F-A24C-4BA6-AEC5-01EAFEF41C65}"/>
                </a:ext>
              </a:extLst>
            </p:cNvPr>
            <p:cNvCxnSpPr>
              <a:cxnSpLocks/>
              <a:stCxn id="136" idx="1"/>
              <a:endCxn id="132" idx="1"/>
            </p:cNvCxnSpPr>
            <p:nvPr/>
          </p:nvCxnSpPr>
          <p:spPr>
            <a:xfrm rot="10800000">
              <a:off x="3768559" y="9343191"/>
              <a:ext cx="1419346" cy="651589"/>
            </a:xfrm>
            <a:prstGeom prst="curvedConnector3">
              <a:avLst>
                <a:gd name="adj1" fmla="val 116106"/>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8" name="矩形: 圆角 137">
              <a:extLst>
                <a:ext uri="{FF2B5EF4-FFF2-40B4-BE49-F238E27FC236}">
                  <a16:creationId xmlns:a16="http://schemas.microsoft.com/office/drawing/2014/main" id="{4B37320D-C636-4C8C-AF89-A185CBB56C9B}"/>
                </a:ext>
              </a:extLst>
            </p:cNvPr>
            <p:cNvSpPr/>
            <p:nvPr/>
          </p:nvSpPr>
          <p:spPr>
            <a:xfrm>
              <a:off x="3374661" y="9004655"/>
              <a:ext cx="5245240" cy="1337150"/>
            </a:xfrm>
            <a:prstGeom prst="roundRect">
              <a:avLst/>
            </a:prstGeom>
            <a:noFill/>
            <a:ln w="28575">
              <a:solidFill>
                <a:srgbClr val="00B05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5" name="直接箭头连接符 174">
              <a:extLst>
                <a:ext uri="{FF2B5EF4-FFF2-40B4-BE49-F238E27FC236}">
                  <a16:creationId xmlns:a16="http://schemas.microsoft.com/office/drawing/2014/main" id="{5813E7F0-FB94-44FB-A3C9-0274699B805C}"/>
                </a:ext>
              </a:extLst>
            </p:cNvPr>
            <p:cNvCxnSpPr>
              <a:cxnSpLocks/>
              <a:stCxn id="116" idx="2"/>
              <a:endCxn id="119" idx="0"/>
            </p:cNvCxnSpPr>
            <p:nvPr/>
          </p:nvCxnSpPr>
          <p:spPr>
            <a:xfrm>
              <a:off x="4520951" y="8172766"/>
              <a:ext cx="0" cy="17720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直接箭头连接符 177">
              <a:extLst>
                <a:ext uri="{FF2B5EF4-FFF2-40B4-BE49-F238E27FC236}">
                  <a16:creationId xmlns:a16="http://schemas.microsoft.com/office/drawing/2014/main" id="{538B49E6-7AC8-4B21-844A-B940C0DDA70A}"/>
                </a:ext>
              </a:extLst>
            </p:cNvPr>
            <p:cNvCxnSpPr>
              <a:cxnSpLocks/>
              <a:stCxn id="119" idx="2"/>
              <a:endCxn id="132" idx="0"/>
            </p:cNvCxnSpPr>
            <p:nvPr/>
          </p:nvCxnSpPr>
          <p:spPr>
            <a:xfrm>
              <a:off x="4520951" y="8873872"/>
              <a:ext cx="2" cy="20736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接箭头连接符 205">
              <a:extLst>
                <a:ext uri="{FF2B5EF4-FFF2-40B4-BE49-F238E27FC236}">
                  <a16:creationId xmlns:a16="http://schemas.microsoft.com/office/drawing/2014/main" id="{9190E48C-6247-4D36-A438-A0C58F2BC7A5}"/>
                </a:ext>
              </a:extLst>
            </p:cNvPr>
            <p:cNvCxnSpPr>
              <a:cxnSpLocks/>
              <a:stCxn id="131" idx="0"/>
              <a:endCxn id="117" idx="2"/>
            </p:cNvCxnSpPr>
            <p:nvPr/>
          </p:nvCxnSpPr>
          <p:spPr>
            <a:xfrm flipV="1">
              <a:off x="7255484" y="8532185"/>
              <a:ext cx="0" cy="5545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9" name="直接箭头连接符 208">
              <a:extLst>
                <a:ext uri="{FF2B5EF4-FFF2-40B4-BE49-F238E27FC236}">
                  <a16:creationId xmlns:a16="http://schemas.microsoft.com/office/drawing/2014/main" id="{FE9AD9F5-FC4D-4CC4-BAC4-797CED3E660E}"/>
                </a:ext>
              </a:extLst>
            </p:cNvPr>
            <p:cNvCxnSpPr>
              <a:cxnSpLocks/>
              <a:stCxn id="115" idx="2"/>
              <a:endCxn id="117" idx="0"/>
            </p:cNvCxnSpPr>
            <p:nvPr/>
          </p:nvCxnSpPr>
          <p:spPr>
            <a:xfrm>
              <a:off x="7255484" y="7717594"/>
              <a:ext cx="0" cy="29069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3" name="连接符: 曲线 212">
              <a:extLst>
                <a:ext uri="{FF2B5EF4-FFF2-40B4-BE49-F238E27FC236}">
                  <a16:creationId xmlns:a16="http://schemas.microsoft.com/office/drawing/2014/main" id="{8EB5A5E3-159D-4789-B416-7AAD98025CBF}"/>
                </a:ext>
              </a:extLst>
            </p:cNvPr>
            <p:cNvCxnSpPr>
              <a:cxnSpLocks/>
              <a:stCxn id="117" idx="1"/>
              <a:endCxn id="116" idx="3"/>
            </p:cNvCxnSpPr>
            <p:nvPr/>
          </p:nvCxnSpPr>
          <p:spPr>
            <a:xfrm rot="10800000">
              <a:off x="5557003" y="7910817"/>
              <a:ext cx="662431" cy="359419"/>
            </a:xfrm>
            <a:prstGeom prst="curvedConnector3">
              <a:avLst>
                <a:gd name="adj1" fmla="val 50000"/>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矩形: 圆角 216">
              <a:extLst>
                <a:ext uri="{FF2B5EF4-FFF2-40B4-BE49-F238E27FC236}">
                  <a16:creationId xmlns:a16="http://schemas.microsoft.com/office/drawing/2014/main" id="{3A7CDE41-4D0D-496F-9EA7-F68D3D44EAE0}"/>
                </a:ext>
              </a:extLst>
            </p:cNvPr>
            <p:cNvSpPr/>
            <p:nvPr/>
          </p:nvSpPr>
          <p:spPr>
            <a:xfrm>
              <a:off x="3374661" y="7541900"/>
              <a:ext cx="2402562" cy="1396912"/>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8" name="矩形: 圆角 217">
              <a:extLst>
                <a:ext uri="{FF2B5EF4-FFF2-40B4-BE49-F238E27FC236}">
                  <a16:creationId xmlns:a16="http://schemas.microsoft.com/office/drawing/2014/main" id="{14383AA1-1220-40FE-AA7B-30D21A445B5C}"/>
                </a:ext>
              </a:extLst>
            </p:cNvPr>
            <p:cNvSpPr/>
            <p:nvPr/>
          </p:nvSpPr>
          <p:spPr>
            <a:xfrm>
              <a:off x="6144166" y="7839798"/>
              <a:ext cx="2253743" cy="817832"/>
            </a:xfrm>
            <a:prstGeom prst="roundRect">
              <a:avLst/>
            </a:prstGeom>
            <a:noFill/>
            <a:ln w="28575">
              <a:solidFill>
                <a:srgbClr val="FFC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9" name="矩形 218">
              <a:extLst>
                <a:ext uri="{FF2B5EF4-FFF2-40B4-BE49-F238E27FC236}">
                  <a16:creationId xmlns:a16="http://schemas.microsoft.com/office/drawing/2014/main" id="{9248C434-791F-4BE4-BF3E-C5E8EBC387FE}"/>
                </a:ext>
              </a:extLst>
            </p:cNvPr>
            <p:cNvSpPr/>
            <p:nvPr/>
          </p:nvSpPr>
          <p:spPr>
            <a:xfrm>
              <a:off x="3374661" y="7106021"/>
              <a:ext cx="2430863" cy="369332"/>
            </a:xfrm>
            <a:prstGeom prst="rect">
              <a:avLst/>
            </a:prstGeom>
          </p:spPr>
          <p:txBody>
            <a:bodyPr wrap="square">
              <a:spAutoFit/>
            </a:bodyPr>
            <a:lstStyle/>
            <a:p>
              <a:pPr algn="ctr"/>
              <a:r>
                <a:rPr kumimoji="1" lang="en-US" altLang="zh-CN" b="1" dirty="0">
                  <a:solidFill>
                    <a:srgbClr val="FFC000"/>
                  </a:solidFill>
                  <a:latin typeface="Arial" panose="020B0604020202020204" pitchFamily="34" charset="0"/>
                  <a:cs typeface="Arial" panose="020B0604020202020204" pitchFamily="34" charset="0"/>
                </a:rPr>
                <a:t>Infrequent path</a:t>
              </a:r>
              <a:endParaRPr kumimoji="1" lang="zh-CN" altLang="en-US" b="1" dirty="0">
                <a:solidFill>
                  <a:srgbClr val="FFC000"/>
                </a:solidFill>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232904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48"/>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17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48"/>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82"/>
                                        </p:tgtEl>
                                        <p:attrNameLst>
                                          <p:attrName>style.visibility</p:attrName>
                                        </p:attrNameLst>
                                      </p:cBhvr>
                                      <p:to>
                                        <p:strVal val="hidden"/>
                                      </p:to>
                                    </p:set>
                                  </p:childTnLst>
                                </p:cTn>
                              </p:par>
                              <p:par>
                                <p:cTn id="23" presetID="1" presetClass="exit" presetSubtype="0" fill="hold" grpId="0" nodeType="withEffect">
                                  <p:stCondLst>
                                    <p:cond delay="0"/>
                                  </p:stCondLst>
                                  <p:childTnLst>
                                    <p:set>
                                      <p:cBhvr>
                                        <p:cTn id="24" dur="1" fill="hold">
                                          <p:stCondLst>
                                            <p:cond delay="0"/>
                                          </p:stCondLst>
                                        </p:cTn>
                                        <p:tgtEl>
                                          <p:spTgt spid="32"/>
                                        </p:tgtEl>
                                        <p:attrNameLst>
                                          <p:attrName>style.visibility</p:attrName>
                                        </p:attrNameLst>
                                      </p:cBhvr>
                                      <p:to>
                                        <p:strVal val="hidden"/>
                                      </p:to>
                                    </p:set>
                                  </p:childTnLst>
                                </p:cTn>
                              </p:par>
                              <p:par>
                                <p:cTn id="25" presetID="1" presetClass="exit" presetSubtype="0" fill="hold" nodeType="withEffect">
                                  <p:stCondLst>
                                    <p:cond delay="0"/>
                                  </p:stCondLst>
                                  <p:childTnLst>
                                    <p:set>
                                      <p:cBhvr>
                                        <p:cTn id="26" dur="1" fill="hold">
                                          <p:stCondLst>
                                            <p:cond delay="0"/>
                                          </p:stCondLst>
                                        </p:cTn>
                                        <p:tgtEl>
                                          <p:spTgt spid="79"/>
                                        </p:tgtEl>
                                        <p:attrNameLst>
                                          <p:attrName>style.visibility</p:attrName>
                                        </p:attrNameLst>
                                      </p:cBhvr>
                                      <p:to>
                                        <p:strVal val="hidden"/>
                                      </p:to>
                                    </p:set>
                                  </p:childTnLst>
                                </p:cTn>
                              </p:par>
                            </p:childTnLst>
                          </p:cTn>
                        </p:par>
                        <p:par>
                          <p:cTn id="27" fill="hold">
                            <p:stCondLst>
                              <p:cond delay="0"/>
                            </p:stCondLst>
                            <p:childTnLst>
                              <p:par>
                                <p:cTn id="28" presetID="1" presetClass="exit" presetSubtype="0" fill="hold" nodeType="afterEffect">
                                  <p:stCondLst>
                                    <p:cond delay="0"/>
                                  </p:stCondLst>
                                  <p:childTnLst>
                                    <p:set>
                                      <p:cBhvr>
                                        <p:cTn id="29" dur="1" fill="hold">
                                          <p:stCondLst>
                                            <p:cond delay="0"/>
                                          </p:stCondLst>
                                        </p:cTn>
                                        <p:tgtEl>
                                          <p:spTgt spid="174"/>
                                        </p:tgtEl>
                                        <p:attrNameLst>
                                          <p:attrName>style.visibility</p:attrName>
                                        </p:attrNameLst>
                                      </p:cBhvr>
                                      <p:to>
                                        <p:strVal val="hidden"/>
                                      </p:to>
                                    </p:set>
                                  </p:childTnLst>
                                </p:cTn>
                              </p:par>
                            </p:childTnLst>
                          </p:cTn>
                        </p:par>
                        <p:par>
                          <p:cTn id="30" fill="hold">
                            <p:stCondLst>
                              <p:cond delay="0"/>
                            </p:stCondLst>
                            <p:childTnLst>
                              <p:par>
                                <p:cTn id="31" presetID="1" presetClass="entr" presetSubtype="0" fill="hold" nodeType="afterEffect">
                                  <p:stCondLst>
                                    <p:cond delay="0"/>
                                  </p:stCondLst>
                                  <p:childTnLst>
                                    <p:set>
                                      <p:cBhvr>
                                        <p:cTn id="32" dur="1" fill="hold">
                                          <p:stCondLst>
                                            <p:cond delay="0"/>
                                          </p:stCondLst>
                                        </p:cTn>
                                        <p:tgtEl>
                                          <p:spTgt spid="6">
                                            <p:txEl>
                                              <p:pRg st="3" end="3"/>
                                            </p:txEl>
                                          </p:spTgt>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p:bldP spid="48" grpId="0" animBg="1"/>
      <p:bldP spid="48" grpId="1" animBg="1"/>
      <p:bldP spid="82" grpId="0"/>
      <p:bldP spid="82"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4" name="组合 113">
            <a:extLst>
              <a:ext uri="{FF2B5EF4-FFF2-40B4-BE49-F238E27FC236}">
                <a16:creationId xmlns:a16="http://schemas.microsoft.com/office/drawing/2014/main" id="{9CCB3D71-5DD6-4BDF-84B7-137E20756702}"/>
              </a:ext>
            </a:extLst>
          </p:cNvPr>
          <p:cNvGrpSpPr/>
          <p:nvPr/>
        </p:nvGrpSpPr>
        <p:grpSpPr>
          <a:xfrm>
            <a:off x="9533544" y="4595026"/>
            <a:ext cx="763058" cy="414866"/>
            <a:chOff x="2646460" y="4390175"/>
            <a:chExt cx="763058" cy="414866"/>
          </a:xfrm>
          <a:solidFill>
            <a:schemeClr val="bg1">
              <a:lumMod val="85000"/>
            </a:schemeClr>
          </a:solidFill>
        </p:grpSpPr>
        <p:sp>
          <p:nvSpPr>
            <p:cNvPr id="115" name="矩形 73">
              <a:extLst>
                <a:ext uri="{FF2B5EF4-FFF2-40B4-BE49-F238E27FC236}">
                  <a16:creationId xmlns:a16="http://schemas.microsoft.com/office/drawing/2014/main" id="{45A7EEC9-040C-4876-A1A8-AD258E910D58}"/>
                </a:ext>
              </a:extLst>
            </p:cNvPr>
            <p:cNvSpPr/>
            <p:nvPr/>
          </p:nvSpPr>
          <p:spPr>
            <a:xfrm>
              <a:off x="2646460" y="4390175"/>
              <a:ext cx="254000" cy="414866"/>
            </a:xfrm>
            <a:prstGeom prst="rect">
              <a:avLst/>
            </a:prstGeom>
            <a:grpFill/>
            <a:ln w="19050">
              <a:solidFill>
                <a:schemeClr val="tx1"/>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16" name="矩形 76">
              <a:extLst>
                <a:ext uri="{FF2B5EF4-FFF2-40B4-BE49-F238E27FC236}">
                  <a16:creationId xmlns:a16="http://schemas.microsoft.com/office/drawing/2014/main" id="{B4359134-C95D-4747-99AE-38C506FDA375}"/>
                </a:ext>
              </a:extLst>
            </p:cNvPr>
            <p:cNvSpPr/>
            <p:nvPr/>
          </p:nvSpPr>
          <p:spPr>
            <a:xfrm>
              <a:off x="2901518" y="4390175"/>
              <a:ext cx="254000" cy="414866"/>
            </a:xfrm>
            <a:prstGeom prst="rect">
              <a:avLst/>
            </a:prstGeom>
            <a:grp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17" name="矩形 116">
              <a:extLst>
                <a:ext uri="{FF2B5EF4-FFF2-40B4-BE49-F238E27FC236}">
                  <a16:creationId xmlns:a16="http://schemas.microsoft.com/office/drawing/2014/main" id="{5E91D859-61B9-41BA-BCCA-A7ECDD898489}"/>
                </a:ext>
              </a:extLst>
            </p:cNvPr>
            <p:cNvSpPr/>
            <p:nvPr/>
          </p:nvSpPr>
          <p:spPr>
            <a:xfrm>
              <a:off x="3155518" y="4390175"/>
              <a:ext cx="254000" cy="414866"/>
            </a:xfrm>
            <a:prstGeom prst="rect">
              <a:avLst/>
            </a:prstGeom>
            <a:grpFill/>
            <a:ln w="19050">
              <a:solidFill>
                <a:schemeClr val="tx1"/>
              </a:solidFill>
              <a:prstDash val="sys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grpSp>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Existing systems for intra-thread scheduling </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16</a:t>
            </a:fld>
            <a:endParaRPr kumimoji="1" lang="zh-CN" altLang="en-US"/>
          </a:p>
        </p:txBody>
      </p:sp>
      <p:sp>
        <p:nvSpPr>
          <p:cNvPr id="5" name="文本框 4">
            <a:extLst>
              <a:ext uri="{FF2B5EF4-FFF2-40B4-BE49-F238E27FC236}">
                <a16:creationId xmlns:a16="http://schemas.microsoft.com/office/drawing/2014/main" id="{D1290708-95FE-4E77-B1D6-BE1114AEE346}"/>
              </a:ext>
            </a:extLst>
          </p:cNvPr>
          <p:cNvSpPr txBox="1"/>
          <p:nvPr/>
        </p:nvSpPr>
        <p:spPr>
          <a:xfrm>
            <a:off x="655155" y="1845998"/>
            <a:ext cx="4781978" cy="1077218"/>
          </a:xfrm>
          <a:prstGeom prst="rect">
            <a:avLst/>
          </a:prstGeom>
          <a:noFill/>
        </p:spPr>
        <p:txBody>
          <a:bodyPr wrap="square" rtlCol="0">
            <a:spAutoFit/>
          </a:bodyPr>
          <a:lstStyle/>
          <a:p>
            <a:r>
              <a:rPr kumimoji="1" lang="en-US" altLang="zh-CN" sz="2400" b="1" dirty="0" err="1">
                <a:latin typeface="Arial" panose="020B0604020202020204" pitchFamily="34" charset="0"/>
                <a:cs typeface="Arial" panose="020B0604020202020204" pitchFamily="34" charset="0"/>
              </a:rPr>
              <a:t>BaseCBS</a:t>
            </a:r>
            <a:endParaRPr kumimoji="1"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Isolated</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performance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Does</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not</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support</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burst</a:t>
            </a:r>
          </a:p>
        </p:txBody>
      </p:sp>
      <p:sp>
        <p:nvSpPr>
          <p:cNvPr id="6" name="文本框 5">
            <a:extLst>
              <a:ext uri="{FF2B5EF4-FFF2-40B4-BE49-F238E27FC236}">
                <a16:creationId xmlns:a16="http://schemas.microsoft.com/office/drawing/2014/main" id="{B4F57CA2-546F-45BD-B517-6F3A0581DA0D}"/>
              </a:ext>
            </a:extLst>
          </p:cNvPr>
          <p:cNvSpPr txBox="1"/>
          <p:nvPr/>
        </p:nvSpPr>
        <p:spPr>
          <a:xfrm>
            <a:off x="6307532" y="1845998"/>
            <a:ext cx="5046267" cy="1077218"/>
          </a:xfrm>
          <a:prstGeom prst="rect">
            <a:avLst/>
          </a:prstGeom>
          <a:noFill/>
        </p:spPr>
        <p:txBody>
          <a:bodyPr wrap="square" rtlCol="0">
            <a:spAutoFit/>
          </a:bodyPr>
          <a:lstStyle/>
          <a:p>
            <a:r>
              <a:rPr kumimoji="1" lang="en-US" altLang="zh-CN" sz="2400" b="1" dirty="0" err="1">
                <a:latin typeface="Arial" panose="020B0604020202020204" pitchFamily="34" charset="0"/>
                <a:cs typeface="Arial" panose="020B0604020202020204" pitchFamily="34" charset="0"/>
              </a:rPr>
              <a:t>WildCBS</a:t>
            </a:r>
            <a:endParaRPr kumimoji="1"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Support</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maximum</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burst</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Latency</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increase</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on</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base-level</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tenants</a:t>
            </a:r>
          </a:p>
        </p:txBody>
      </p:sp>
      <p:graphicFrame>
        <p:nvGraphicFramePr>
          <p:cNvPr id="3" name="表格 64">
            <a:extLst>
              <a:ext uri="{FF2B5EF4-FFF2-40B4-BE49-F238E27FC236}">
                <a16:creationId xmlns:a16="http://schemas.microsoft.com/office/drawing/2014/main" id="{F9A02278-552A-ACE9-E985-4AB5A9EEB690}"/>
              </a:ext>
            </a:extLst>
          </p:cNvPr>
          <p:cNvGraphicFramePr>
            <a:graphicFrameLocks noGrp="1"/>
          </p:cNvGraphicFramePr>
          <p:nvPr>
            <p:extLst>
              <p:ext uri="{D42A27DB-BD31-4B8C-83A1-F6EECF244321}">
                <p14:modId xmlns:p14="http://schemas.microsoft.com/office/powerpoint/2010/main" val="217869568"/>
              </p:ext>
            </p:extLst>
          </p:nvPr>
        </p:nvGraphicFramePr>
        <p:xfrm>
          <a:off x="1299036" y="3855538"/>
          <a:ext cx="1293414" cy="423334"/>
        </p:xfrm>
        <a:graphic>
          <a:graphicData uri="http://schemas.openxmlformats.org/drawingml/2006/table">
            <a:tbl>
              <a:tblPr firstRow="1" bandRow="1">
                <a:tableStyleId>{5C22544A-7EE6-4342-B048-85BDC9FD1C3A}</a:tableStyleId>
              </a:tblPr>
              <a:tblGrid>
                <a:gridCol w="1293414">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7" name="文本框 66">
            <a:extLst>
              <a:ext uri="{FF2B5EF4-FFF2-40B4-BE49-F238E27FC236}">
                <a16:creationId xmlns:a16="http://schemas.microsoft.com/office/drawing/2014/main" id="{6D271527-9AA1-2B41-B9EC-C9880E2C746C}"/>
              </a:ext>
            </a:extLst>
          </p:cNvPr>
          <p:cNvSpPr txBox="1"/>
          <p:nvPr/>
        </p:nvSpPr>
        <p:spPr>
          <a:xfrm>
            <a:off x="697989" y="3913316"/>
            <a:ext cx="722573" cy="307777"/>
          </a:xfrm>
          <a:prstGeom prst="rect">
            <a:avLst/>
          </a:prstGeom>
          <a:noFill/>
        </p:spPr>
        <p:txBody>
          <a:bodyPr wrap="square" rtlCol="0">
            <a:spAutoFit/>
          </a:bodyPr>
          <a:lstStyle/>
          <a:p>
            <a:pPr algn="ctr"/>
            <a:r>
              <a:rPr kumimoji="1" lang="en-US" altLang="zh-CN" sz="1400" b="1" dirty="0">
                <a:latin typeface="Arial" panose="020B0604020202020204" pitchFamily="34" charset="0"/>
                <a:cs typeface="Arial" panose="020B0604020202020204" pitchFamily="34" charset="0"/>
              </a:rPr>
              <a:t>VM1</a:t>
            </a:r>
            <a:endParaRPr kumimoji="1" lang="zh-CN" altLang="en-US" sz="1400" b="1" dirty="0">
              <a:latin typeface="Arial" panose="020B0604020202020204" pitchFamily="34" charset="0"/>
              <a:cs typeface="Arial" panose="020B0604020202020204" pitchFamily="34" charset="0"/>
            </a:endParaRPr>
          </a:p>
        </p:txBody>
      </p:sp>
      <p:graphicFrame>
        <p:nvGraphicFramePr>
          <p:cNvPr id="8" name="表格 69">
            <a:extLst>
              <a:ext uri="{FF2B5EF4-FFF2-40B4-BE49-F238E27FC236}">
                <a16:creationId xmlns:a16="http://schemas.microsoft.com/office/drawing/2014/main" id="{88698B85-24AD-921F-A067-D8AA529E0CE7}"/>
              </a:ext>
            </a:extLst>
          </p:cNvPr>
          <p:cNvGraphicFramePr>
            <a:graphicFrameLocks noGrp="1"/>
          </p:cNvGraphicFramePr>
          <p:nvPr>
            <p:extLst>
              <p:ext uri="{D42A27DB-BD31-4B8C-83A1-F6EECF244321}">
                <p14:modId xmlns:p14="http://schemas.microsoft.com/office/powerpoint/2010/main" val="1851657353"/>
              </p:ext>
            </p:extLst>
          </p:nvPr>
        </p:nvGraphicFramePr>
        <p:xfrm>
          <a:off x="1299036" y="4483956"/>
          <a:ext cx="1293414" cy="423334"/>
        </p:xfrm>
        <a:graphic>
          <a:graphicData uri="http://schemas.openxmlformats.org/drawingml/2006/table">
            <a:tbl>
              <a:tblPr firstRow="1" bandRow="1">
                <a:tableStyleId>{5C22544A-7EE6-4342-B048-85BDC9FD1C3A}</a:tableStyleId>
              </a:tblPr>
              <a:tblGrid>
                <a:gridCol w="1293414">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9" name="文本框 70">
            <a:extLst>
              <a:ext uri="{FF2B5EF4-FFF2-40B4-BE49-F238E27FC236}">
                <a16:creationId xmlns:a16="http://schemas.microsoft.com/office/drawing/2014/main" id="{F634A652-EEBC-1549-F447-209132CEC635}"/>
              </a:ext>
            </a:extLst>
          </p:cNvPr>
          <p:cNvSpPr txBox="1"/>
          <p:nvPr/>
        </p:nvSpPr>
        <p:spPr>
          <a:xfrm>
            <a:off x="697989" y="4541734"/>
            <a:ext cx="722573" cy="307777"/>
          </a:xfrm>
          <a:prstGeom prst="rect">
            <a:avLst/>
          </a:prstGeom>
          <a:noFill/>
        </p:spPr>
        <p:txBody>
          <a:bodyPr wrap="square" rtlCol="0">
            <a:spAutoFit/>
          </a:bodyPr>
          <a:lstStyle/>
          <a:p>
            <a:pPr algn="ctr"/>
            <a:r>
              <a:rPr kumimoji="1" lang="en-US" altLang="zh-CN" sz="1400" b="1" dirty="0">
                <a:latin typeface="Arial" panose="020B0604020202020204" pitchFamily="34" charset="0"/>
                <a:cs typeface="Arial" panose="020B0604020202020204" pitchFamily="34" charset="0"/>
              </a:rPr>
              <a:t>VM2</a:t>
            </a:r>
            <a:endParaRPr kumimoji="1" lang="zh-CN" altLang="en-US" sz="1400" b="1" dirty="0">
              <a:latin typeface="Arial" panose="020B0604020202020204" pitchFamily="34" charset="0"/>
              <a:cs typeface="Arial" panose="020B0604020202020204" pitchFamily="34" charset="0"/>
            </a:endParaRPr>
          </a:p>
        </p:txBody>
      </p:sp>
      <p:graphicFrame>
        <p:nvGraphicFramePr>
          <p:cNvPr id="10" name="表格 71">
            <a:extLst>
              <a:ext uri="{FF2B5EF4-FFF2-40B4-BE49-F238E27FC236}">
                <a16:creationId xmlns:a16="http://schemas.microsoft.com/office/drawing/2014/main" id="{DB66946F-A3E5-D6B2-A037-458CC5BEB6A2}"/>
              </a:ext>
            </a:extLst>
          </p:cNvPr>
          <p:cNvGraphicFramePr>
            <a:graphicFrameLocks noGrp="1"/>
          </p:cNvGraphicFramePr>
          <p:nvPr>
            <p:extLst>
              <p:ext uri="{D42A27DB-BD31-4B8C-83A1-F6EECF244321}">
                <p14:modId xmlns:p14="http://schemas.microsoft.com/office/powerpoint/2010/main" val="793929120"/>
              </p:ext>
            </p:extLst>
          </p:nvPr>
        </p:nvGraphicFramePr>
        <p:xfrm>
          <a:off x="1299036" y="5108373"/>
          <a:ext cx="1293414" cy="423334"/>
        </p:xfrm>
        <a:graphic>
          <a:graphicData uri="http://schemas.openxmlformats.org/drawingml/2006/table">
            <a:tbl>
              <a:tblPr firstRow="1" bandRow="1">
                <a:tableStyleId>{5C22544A-7EE6-4342-B048-85BDC9FD1C3A}</a:tableStyleId>
              </a:tblPr>
              <a:tblGrid>
                <a:gridCol w="1293414">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11" name="文本框 72">
            <a:extLst>
              <a:ext uri="{FF2B5EF4-FFF2-40B4-BE49-F238E27FC236}">
                <a16:creationId xmlns:a16="http://schemas.microsoft.com/office/drawing/2014/main" id="{F50AC430-7954-BD29-A70B-27D9B67B7C57}"/>
              </a:ext>
            </a:extLst>
          </p:cNvPr>
          <p:cNvSpPr txBox="1"/>
          <p:nvPr/>
        </p:nvSpPr>
        <p:spPr>
          <a:xfrm>
            <a:off x="697989" y="5166151"/>
            <a:ext cx="722573" cy="307777"/>
          </a:xfrm>
          <a:prstGeom prst="rect">
            <a:avLst/>
          </a:prstGeom>
          <a:noFill/>
        </p:spPr>
        <p:txBody>
          <a:bodyPr wrap="square" rtlCol="0">
            <a:spAutoFit/>
          </a:bodyPr>
          <a:lstStyle/>
          <a:p>
            <a:pPr algn="ctr"/>
            <a:r>
              <a:rPr kumimoji="1" lang="en-US" altLang="zh-CN" sz="1400" b="1" dirty="0">
                <a:latin typeface="Arial" panose="020B0604020202020204" pitchFamily="34" charset="0"/>
                <a:cs typeface="Arial" panose="020B0604020202020204" pitchFamily="34" charset="0"/>
              </a:rPr>
              <a:t>VM3</a:t>
            </a:r>
            <a:endParaRPr kumimoji="1" lang="zh-CN" altLang="en-US" sz="1400" b="1" dirty="0">
              <a:latin typeface="Arial" panose="020B0604020202020204" pitchFamily="34" charset="0"/>
              <a:cs typeface="Arial" panose="020B0604020202020204" pitchFamily="34" charset="0"/>
            </a:endParaRPr>
          </a:p>
        </p:txBody>
      </p:sp>
      <p:sp>
        <p:nvSpPr>
          <p:cNvPr id="12" name="矩形 73">
            <a:extLst>
              <a:ext uri="{FF2B5EF4-FFF2-40B4-BE49-F238E27FC236}">
                <a16:creationId xmlns:a16="http://schemas.microsoft.com/office/drawing/2014/main" id="{D9596C06-DC88-BE3D-69C8-34BE8977AEB3}"/>
              </a:ext>
            </a:extLst>
          </p:cNvPr>
          <p:cNvSpPr/>
          <p:nvPr/>
        </p:nvSpPr>
        <p:spPr>
          <a:xfrm>
            <a:off x="2335275" y="3858248"/>
            <a:ext cx="254000" cy="414866"/>
          </a:xfrm>
          <a:prstGeom prst="rect">
            <a:avLst/>
          </a:prstGeom>
          <a:solidFill>
            <a:srgbClr val="8FAADE"/>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3" name="矩形 74">
            <a:extLst>
              <a:ext uri="{FF2B5EF4-FFF2-40B4-BE49-F238E27FC236}">
                <a16:creationId xmlns:a16="http://schemas.microsoft.com/office/drawing/2014/main" id="{D83CC9CA-B0D1-7A38-CC19-215F5407C34C}"/>
              </a:ext>
            </a:extLst>
          </p:cNvPr>
          <p:cNvSpPr/>
          <p:nvPr/>
        </p:nvSpPr>
        <p:spPr>
          <a:xfrm>
            <a:off x="2075983" y="3855073"/>
            <a:ext cx="254000" cy="414866"/>
          </a:xfrm>
          <a:prstGeom prst="rect">
            <a:avLst/>
          </a:prstGeom>
          <a:solidFill>
            <a:srgbClr val="8FAADE"/>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4" name="矩形 75">
            <a:extLst>
              <a:ext uri="{FF2B5EF4-FFF2-40B4-BE49-F238E27FC236}">
                <a16:creationId xmlns:a16="http://schemas.microsoft.com/office/drawing/2014/main" id="{B419AD5C-30A6-5DEB-FE14-EDE768D12443}"/>
              </a:ext>
            </a:extLst>
          </p:cNvPr>
          <p:cNvSpPr/>
          <p:nvPr/>
        </p:nvSpPr>
        <p:spPr>
          <a:xfrm>
            <a:off x="1819801" y="3855539"/>
            <a:ext cx="254000" cy="414866"/>
          </a:xfrm>
          <a:prstGeom prst="rect">
            <a:avLst/>
          </a:prstGeom>
          <a:solidFill>
            <a:srgbClr val="8FAADE"/>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5" name="矩形 76">
            <a:extLst>
              <a:ext uri="{FF2B5EF4-FFF2-40B4-BE49-F238E27FC236}">
                <a16:creationId xmlns:a16="http://schemas.microsoft.com/office/drawing/2014/main" id="{F6232857-19D1-4888-2070-77D2E6066013}"/>
              </a:ext>
            </a:extLst>
          </p:cNvPr>
          <p:cNvSpPr/>
          <p:nvPr/>
        </p:nvSpPr>
        <p:spPr>
          <a:xfrm>
            <a:off x="2336333" y="4487132"/>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6" name="矩形 77">
            <a:extLst>
              <a:ext uri="{FF2B5EF4-FFF2-40B4-BE49-F238E27FC236}">
                <a16:creationId xmlns:a16="http://schemas.microsoft.com/office/drawing/2014/main" id="{8706EF88-79AB-C199-F3E7-0D4F42A639B9}"/>
              </a:ext>
            </a:extLst>
          </p:cNvPr>
          <p:cNvSpPr/>
          <p:nvPr/>
        </p:nvSpPr>
        <p:spPr>
          <a:xfrm>
            <a:off x="2083391" y="4487132"/>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7" name="矩形 78">
            <a:extLst>
              <a:ext uri="{FF2B5EF4-FFF2-40B4-BE49-F238E27FC236}">
                <a16:creationId xmlns:a16="http://schemas.microsoft.com/office/drawing/2014/main" id="{2DB16F0B-D2D9-00E2-377E-9CDC899B34B4}"/>
              </a:ext>
            </a:extLst>
          </p:cNvPr>
          <p:cNvSpPr/>
          <p:nvPr/>
        </p:nvSpPr>
        <p:spPr>
          <a:xfrm>
            <a:off x="1827209" y="4484423"/>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257B1F0A-5131-4FA9-A030-7262661E4776}"/>
              </a:ext>
            </a:extLst>
          </p:cNvPr>
          <p:cNvSpPr/>
          <p:nvPr/>
        </p:nvSpPr>
        <p:spPr>
          <a:xfrm>
            <a:off x="3193497" y="4002020"/>
            <a:ext cx="1120821" cy="369332"/>
          </a:xfrm>
          <a:prstGeom prst="rect">
            <a:avLst/>
          </a:prstGeom>
        </p:spPr>
        <p:txBody>
          <a:bodyPr wrap="none">
            <a:spAutoFit/>
          </a:bodyPr>
          <a:lstStyle/>
          <a:p>
            <a:pPr algn="ctr"/>
            <a:r>
              <a:rPr lang="en-US" altLang="zh-CN" b="1" dirty="0">
                <a:latin typeface="Arial" panose="020B0604020202020204" pitchFamily="34" charset="0"/>
                <a:cs typeface="Arial" panose="020B0604020202020204" pitchFamily="34" charset="0"/>
              </a:rPr>
              <a:t>I/O Loop</a:t>
            </a:r>
            <a:endParaRPr lang="zh-CN" altLang="en-US" b="1" dirty="0">
              <a:latin typeface="Arial" panose="020B0604020202020204" pitchFamily="34" charset="0"/>
              <a:cs typeface="Arial" panose="020B0604020202020204" pitchFamily="34" charset="0"/>
            </a:endParaRPr>
          </a:p>
        </p:txBody>
      </p:sp>
      <p:grpSp>
        <p:nvGrpSpPr>
          <p:cNvPr id="92" name="组合 91">
            <a:extLst>
              <a:ext uri="{FF2B5EF4-FFF2-40B4-BE49-F238E27FC236}">
                <a16:creationId xmlns:a16="http://schemas.microsoft.com/office/drawing/2014/main" id="{88A92C49-94E5-4069-B247-86364E46A185}"/>
              </a:ext>
            </a:extLst>
          </p:cNvPr>
          <p:cNvGrpSpPr/>
          <p:nvPr/>
        </p:nvGrpSpPr>
        <p:grpSpPr>
          <a:xfrm>
            <a:off x="3341785" y="4599725"/>
            <a:ext cx="763058" cy="414866"/>
            <a:chOff x="2646460" y="4390175"/>
            <a:chExt cx="763058" cy="414866"/>
          </a:xfrm>
        </p:grpSpPr>
        <p:sp>
          <p:nvSpPr>
            <p:cNvPr id="89" name="矩形 73">
              <a:extLst>
                <a:ext uri="{FF2B5EF4-FFF2-40B4-BE49-F238E27FC236}">
                  <a16:creationId xmlns:a16="http://schemas.microsoft.com/office/drawing/2014/main" id="{A6056420-CB43-4E4B-965E-ACFE1366DA87}"/>
                </a:ext>
              </a:extLst>
            </p:cNvPr>
            <p:cNvSpPr/>
            <p:nvPr/>
          </p:nvSpPr>
          <p:spPr>
            <a:xfrm>
              <a:off x="2646460" y="4390175"/>
              <a:ext cx="254000" cy="414866"/>
            </a:xfrm>
            <a:prstGeom prst="rect">
              <a:avLst/>
            </a:prstGeom>
            <a:solidFill>
              <a:srgbClr val="8FAADE">
                <a:alpha val="39000"/>
              </a:srgbClr>
            </a:solidFill>
            <a:ln w="19050">
              <a:solidFill>
                <a:schemeClr val="tx1"/>
              </a:solidFill>
              <a:prstDash val="sysDash"/>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90" name="矩形 76">
              <a:extLst>
                <a:ext uri="{FF2B5EF4-FFF2-40B4-BE49-F238E27FC236}">
                  <a16:creationId xmlns:a16="http://schemas.microsoft.com/office/drawing/2014/main" id="{B729E064-9439-45B6-A01F-9253BE97C87B}"/>
                </a:ext>
              </a:extLst>
            </p:cNvPr>
            <p:cNvSpPr/>
            <p:nvPr/>
          </p:nvSpPr>
          <p:spPr>
            <a:xfrm>
              <a:off x="2901518" y="4390175"/>
              <a:ext cx="254000" cy="414866"/>
            </a:xfrm>
            <a:prstGeom prst="rect">
              <a:avLst/>
            </a:prstGeom>
            <a:solidFill>
              <a:srgbClr val="F0A0A4">
                <a:alpha val="39000"/>
              </a:srgbClr>
            </a:solidFill>
            <a:ln w="19050">
              <a:solidFill>
                <a:schemeClr val="tx1"/>
              </a:solidFill>
              <a:prstDash val="sysDash"/>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91" name="矩形 90">
              <a:extLst>
                <a:ext uri="{FF2B5EF4-FFF2-40B4-BE49-F238E27FC236}">
                  <a16:creationId xmlns:a16="http://schemas.microsoft.com/office/drawing/2014/main" id="{38A85C89-8DC5-4204-8A4F-087D6CFDDBA2}"/>
                </a:ext>
              </a:extLst>
            </p:cNvPr>
            <p:cNvSpPr/>
            <p:nvPr/>
          </p:nvSpPr>
          <p:spPr>
            <a:xfrm>
              <a:off x="3155518" y="4390175"/>
              <a:ext cx="254000" cy="414866"/>
            </a:xfrm>
            <a:prstGeom prst="rect">
              <a:avLst/>
            </a:prstGeom>
            <a:solidFill>
              <a:srgbClr val="C5E0B3">
                <a:alpha val="39000"/>
              </a:srgbClr>
            </a:solidFill>
            <a:ln w="19050">
              <a:solidFill>
                <a:schemeClr val="tx1"/>
              </a:solidFill>
              <a:prstDash val="sysDash"/>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grpSp>
      <p:cxnSp>
        <p:nvCxnSpPr>
          <p:cNvPr id="94" name="直接箭头连接符 93">
            <a:extLst>
              <a:ext uri="{FF2B5EF4-FFF2-40B4-BE49-F238E27FC236}">
                <a16:creationId xmlns:a16="http://schemas.microsoft.com/office/drawing/2014/main" id="{C393911A-46C5-44A3-998C-C02BDBF26F68}"/>
              </a:ext>
            </a:extLst>
          </p:cNvPr>
          <p:cNvCxnSpPr>
            <a:endCxn id="89" idx="1"/>
          </p:cNvCxnSpPr>
          <p:nvPr/>
        </p:nvCxnSpPr>
        <p:spPr>
          <a:xfrm>
            <a:off x="2592450" y="4062506"/>
            <a:ext cx="749335" cy="7446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a:extLst>
              <a:ext uri="{FF2B5EF4-FFF2-40B4-BE49-F238E27FC236}">
                <a16:creationId xmlns:a16="http://schemas.microsoft.com/office/drawing/2014/main" id="{07B15443-6A77-41F4-879E-622E88627F45}"/>
              </a:ext>
            </a:extLst>
          </p:cNvPr>
          <p:cNvCxnSpPr>
            <a:endCxn id="89" idx="1"/>
          </p:cNvCxnSpPr>
          <p:nvPr/>
        </p:nvCxnSpPr>
        <p:spPr>
          <a:xfrm>
            <a:off x="2592450" y="4691856"/>
            <a:ext cx="749335" cy="1153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a:extLst>
              <a:ext uri="{FF2B5EF4-FFF2-40B4-BE49-F238E27FC236}">
                <a16:creationId xmlns:a16="http://schemas.microsoft.com/office/drawing/2014/main" id="{E04A4DFA-75E3-459C-B7D1-E1C2E3252E26}"/>
              </a:ext>
            </a:extLst>
          </p:cNvPr>
          <p:cNvCxnSpPr>
            <a:cxnSpLocks/>
            <a:stCxn id="10" idx="3"/>
            <a:endCxn id="89" idx="1"/>
          </p:cNvCxnSpPr>
          <p:nvPr/>
        </p:nvCxnSpPr>
        <p:spPr>
          <a:xfrm flipV="1">
            <a:off x="2592450" y="4807158"/>
            <a:ext cx="749335" cy="5128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01" name="表格 64">
            <a:extLst>
              <a:ext uri="{FF2B5EF4-FFF2-40B4-BE49-F238E27FC236}">
                <a16:creationId xmlns:a16="http://schemas.microsoft.com/office/drawing/2014/main" id="{CCA7C0C4-EAE3-430A-9391-6AB855BFE32B}"/>
              </a:ext>
            </a:extLst>
          </p:cNvPr>
          <p:cNvGraphicFramePr>
            <a:graphicFrameLocks noGrp="1"/>
          </p:cNvGraphicFramePr>
          <p:nvPr>
            <p:extLst>
              <p:ext uri="{D42A27DB-BD31-4B8C-83A1-F6EECF244321}">
                <p14:modId xmlns:p14="http://schemas.microsoft.com/office/powerpoint/2010/main" val="3789053792"/>
              </p:ext>
            </p:extLst>
          </p:nvPr>
        </p:nvGraphicFramePr>
        <p:xfrm>
          <a:off x="6926521" y="3850839"/>
          <a:ext cx="1857688" cy="423334"/>
        </p:xfrm>
        <a:graphic>
          <a:graphicData uri="http://schemas.openxmlformats.org/drawingml/2006/table">
            <a:tbl>
              <a:tblPr firstRow="1" bandRow="1">
                <a:tableStyleId>{5C22544A-7EE6-4342-B048-85BDC9FD1C3A}</a:tableStyleId>
              </a:tblPr>
              <a:tblGrid>
                <a:gridCol w="1857688">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102" name="文本框 66">
            <a:extLst>
              <a:ext uri="{FF2B5EF4-FFF2-40B4-BE49-F238E27FC236}">
                <a16:creationId xmlns:a16="http://schemas.microsoft.com/office/drawing/2014/main" id="{3C8C367E-C00F-4E27-BAF4-0C4649755638}"/>
              </a:ext>
            </a:extLst>
          </p:cNvPr>
          <p:cNvSpPr txBox="1"/>
          <p:nvPr/>
        </p:nvSpPr>
        <p:spPr>
          <a:xfrm>
            <a:off x="6203948" y="3908617"/>
            <a:ext cx="722573" cy="307777"/>
          </a:xfrm>
          <a:prstGeom prst="rect">
            <a:avLst/>
          </a:prstGeom>
          <a:noFill/>
        </p:spPr>
        <p:txBody>
          <a:bodyPr wrap="square" rtlCol="0">
            <a:spAutoFit/>
          </a:bodyPr>
          <a:lstStyle/>
          <a:p>
            <a:pPr algn="ctr"/>
            <a:r>
              <a:rPr kumimoji="1" lang="en-US" altLang="zh-CN" sz="1400" b="1" dirty="0">
                <a:latin typeface="Arial" panose="020B0604020202020204" pitchFamily="34" charset="0"/>
                <a:cs typeface="Arial" panose="020B0604020202020204" pitchFamily="34" charset="0"/>
              </a:rPr>
              <a:t>VM1</a:t>
            </a:r>
            <a:endParaRPr kumimoji="1" lang="zh-CN" altLang="en-US" sz="1400" b="1" dirty="0">
              <a:latin typeface="Arial" panose="020B0604020202020204" pitchFamily="34" charset="0"/>
              <a:cs typeface="Arial" panose="020B0604020202020204" pitchFamily="34" charset="0"/>
            </a:endParaRPr>
          </a:p>
        </p:txBody>
      </p:sp>
      <p:graphicFrame>
        <p:nvGraphicFramePr>
          <p:cNvPr id="103" name="表格 69">
            <a:extLst>
              <a:ext uri="{FF2B5EF4-FFF2-40B4-BE49-F238E27FC236}">
                <a16:creationId xmlns:a16="http://schemas.microsoft.com/office/drawing/2014/main" id="{BEAE62D1-AE50-4DD3-A98F-AA601BED132E}"/>
              </a:ext>
            </a:extLst>
          </p:cNvPr>
          <p:cNvGraphicFramePr>
            <a:graphicFrameLocks noGrp="1"/>
          </p:cNvGraphicFramePr>
          <p:nvPr>
            <p:extLst>
              <p:ext uri="{D42A27DB-BD31-4B8C-83A1-F6EECF244321}">
                <p14:modId xmlns:p14="http://schemas.microsoft.com/office/powerpoint/2010/main" val="3780317336"/>
              </p:ext>
            </p:extLst>
          </p:nvPr>
        </p:nvGraphicFramePr>
        <p:xfrm>
          <a:off x="6926521" y="4479257"/>
          <a:ext cx="1857688" cy="423334"/>
        </p:xfrm>
        <a:graphic>
          <a:graphicData uri="http://schemas.openxmlformats.org/drawingml/2006/table">
            <a:tbl>
              <a:tblPr firstRow="1" bandRow="1">
                <a:tableStyleId>{5C22544A-7EE6-4342-B048-85BDC9FD1C3A}</a:tableStyleId>
              </a:tblPr>
              <a:tblGrid>
                <a:gridCol w="1857688">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104" name="文本框 70">
            <a:extLst>
              <a:ext uri="{FF2B5EF4-FFF2-40B4-BE49-F238E27FC236}">
                <a16:creationId xmlns:a16="http://schemas.microsoft.com/office/drawing/2014/main" id="{FBD0A0BD-9292-4465-BFEC-AECE214EA83D}"/>
              </a:ext>
            </a:extLst>
          </p:cNvPr>
          <p:cNvSpPr txBox="1"/>
          <p:nvPr/>
        </p:nvSpPr>
        <p:spPr>
          <a:xfrm>
            <a:off x="6203948" y="4537035"/>
            <a:ext cx="722573" cy="307777"/>
          </a:xfrm>
          <a:prstGeom prst="rect">
            <a:avLst/>
          </a:prstGeom>
          <a:noFill/>
        </p:spPr>
        <p:txBody>
          <a:bodyPr wrap="square" rtlCol="0">
            <a:spAutoFit/>
          </a:bodyPr>
          <a:lstStyle/>
          <a:p>
            <a:pPr algn="ctr"/>
            <a:r>
              <a:rPr kumimoji="1" lang="en-US" altLang="zh-CN" sz="1400" b="1" dirty="0">
                <a:latin typeface="Arial" panose="020B0604020202020204" pitchFamily="34" charset="0"/>
                <a:cs typeface="Arial" panose="020B0604020202020204" pitchFamily="34" charset="0"/>
              </a:rPr>
              <a:t>VM2</a:t>
            </a:r>
            <a:endParaRPr kumimoji="1" lang="zh-CN" altLang="en-US" sz="1400" b="1" dirty="0">
              <a:latin typeface="Arial" panose="020B0604020202020204" pitchFamily="34" charset="0"/>
              <a:cs typeface="Arial" panose="020B0604020202020204" pitchFamily="34" charset="0"/>
            </a:endParaRPr>
          </a:p>
        </p:txBody>
      </p:sp>
      <p:graphicFrame>
        <p:nvGraphicFramePr>
          <p:cNvPr id="105" name="表格 71">
            <a:extLst>
              <a:ext uri="{FF2B5EF4-FFF2-40B4-BE49-F238E27FC236}">
                <a16:creationId xmlns:a16="http://schemas.microsoft.com/office/drawing/2014/main" id="{E14470A4-A3C4-4444-8C3C-E66D260A0DB7}"/>
              </a:ext>
            </a:extLst>
          </p:cNvPr>
          <p:cNvGraphicFramePr>
            <a:graphicFrameLocks noGrp="1"/>
          </p:cNvGraphicFramePr>
          <p:nvPr>
            <p:extLst>
              <p:ext uri="{D42A27DB-BD31-4B8C-83A1-F6EECF244321}">
                <p14:modId xmlns:p14="http://schemas.microsoft.com/office/powerpoint/2010/main" val="2663637129"/>
              </p:ext>
            </p:extLst>
          </p:nvPr>
        </p:nvGraphicFramePr>
        <p:xfrm>
          <a:off x="6926521" y="5103674"/>
          <a:ext cx="1857688" cy="423334"/>
        </p:xfrm>
        <a:graphic>
          <a:graphicData uri="http://schemas.openxmlformats.org/drawingml/2006/table">
            <a:tbl>
              <a:tblPr firstRow="1" bandRow="1">
                <a:tableStyleId>{5C22544A-7EE6-4342-B048-85BDC9FD1C3A}</a:tableStyleId>
              </a:tblPr>
              <a:tblGrid>
                <a:gridCol w="1857688">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106" name="文本框 72">
            <a:extLst>
              <a:ext uri="{FF2B5EF4-FFF2-40B4-BE49-F238E27FC236}">
                <a16:creationId xmlns:a16="http://schemas.microsoft.com/office/drawing/2014/main" id="{906FBC35-5D2B-40C5-B6F5-59C9DAA0E873}"/>
              </a:ext>
            </a:extLst>
          </p:cNvPr>
          <p:cNvSpPr txBox="1"/>
          <p:nvPr/>
        </p:nvSpPr>
        <p:spPr>
          <a:xfrm>
            <a:off x="6203948" y="5161452"/>
            <a:ext cx="722573" cy="307777"/>
          </a:xfrm>
          <a:prstGeom prst="rect">
            <a:avLst/>
          </a:prstGeom>
          <a:noFill/>
        </p:spPr>
        <p:txBody>
          <a:bodyPr wrap="square" rtlCol="0">
            <a:spAutoFit/>
          </a:bodyPr>
          <a:lstStyle/>
          <a:p>
            <a:pPr algn="ctr"/>
            <a:r>
              <a:rPr kumimoji="1" lang="en-US" altLang="zh-CN" sz="1400" b="1" dirty="0">
                <a:latin typeface="Arial" panose="020B0604020202020204" pitchFamily="34" charset="0"/>
                <a:cs typeface="Arial" panose="020B0604020202020204" pitchFamily="34" charset="0"/>
              </a:rPr>
              <a:t>VM3</a:t>
            </a:r>
            <a:endParaRPr kumimoji="1" lang="zh-CN" altLang="en-US" sz="1400" b="1" dirty="0">
              <a:latin typeface="Arial" panose="020B0604020202020204" pitchFamily="34" charset="0"/>
              <a:cs typeface="Arial" panose="020B0604020202020204" pitchFamily="34" charset="0"/>
            </a:endParaRPr>
          </a:p>
        </p:txBody>
      </p:sp>
      <p:sp>
        <p:nvSpPr>
          <p:cNvPr id="108" name="矩形 74">
            <a:extLst>
              <a:ext uri="{FF2B5EF4-FFF2-40B4-BE49-F238E27FC236}">
                <a16:creationId xmlns:a16="http://schemas.microsoft.com/office/drawing/2014/main" id="{8AD2603D-7189-4392-8187-E06B6A00A74F}"/>
              </a:ext>
            </a:extLst>
          </p:cNvPr>
          <p:cNvSpPr/>
          <p:nvPr/>
        </p:nvSpPr>
        <p:spPr>
          <a:xfrm>
            <a:off x="6923035" y="3848856"/>
            <a:ext cx="254000" cy="414866"/>
          </a:xfrm>
          <a:prstGeom prst="rect">
            <a:avLst/>
          </a:prstGeom>
          <a:solidFill>
            <a:srgbClr val="8FAADE"/>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09" name="矩形 75">
            <a:extLst>
              <a:ext uri="{FF2B5EF4-FFF2-40B4-BE49-F238E27FC236}">
                <a16:creationId xmlns:a16="http://schemas.microsoft.com/office/drawing/2014/main" id="{C23E69BA-8200-4C34-B9E3-B9A2FC6B9302}"/>
              </a:ext>
            </a:extLst>
          </p:cNvPr>
          <p:cNvSpPr/>
          <p:nvPr/>
        </p:nvSpPr>
        <p:spPr>
          <a:xfrm>
            <a:off x="6923035" y="3852091"/>
            <a:ext cx="254000" cy="414866"/>
          </a:xfrm>
          <a:prstGeom prst="rect">
            <a:avLst/>
          </a:prstGeom>
          <a:solidFill>
            <a:srgbClr val="8FAADE"/>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10" name="矩形 76">
            <a:extLst>
              <a:ext uri="{FF2B5EF4-FFF2-40B4-BE49-F238E27FC236}">
                <a16:creationId xmlns:a16="http://schemas.microsoft.com/office/drawing/2014/main" id="{8AECFE75-8290-4F07-A006-36B87E9DB4FD}"/>
              </a:ext>
            </a:extLst>
          </p:cNvPr>
          <p:cNvSpPr/>
          <p:nvPr/>
        </p:nvSpPr>
        <p:spPr>
          <a:xfrm>
            <a:off x="8528092" y="4482433"/>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11" name="矩形 77">
            <a:extLst>
              <a:ext uri="{FF2B5EF4-FFF2-40B4-BE49-F238E27FC236}">
                <a16:creationId xmlns:a16="http://schemas.microsoft.com/office/drawing/2014/main" id="{DDE196E9-19F1-471C-AD3F-6E6C7EEB5939}"/>
              </a:ext>
            </a:extLst>
          </p:cNvPr>
          <p:cNvSpPr/>
          <p:nvPr/>
        </p:nvSpPr>
        <p:spPr>
          <a:xfrm>
            <a:off x="8275150" y="4482433"/>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12" name="矩形 78">
            <a:extLst>
              <a:ext uri="{FF2B5EF4-FFF2-40B4-BE49-F238E27FC236}">
                <a16:creationId xmlns:a16="http://schemas.microsoft.com/office/drawing/2014/main" id="{C7C1BDA2-E113-4891-8534-C653FE14BFED}"/>
              </a:ext>
            </a:extLst>
          </p:cNvPr>
          <p:cNvSpPr/>
          <p:nvPr/>
        </p:nvSpPr>
        <p:spPr>
          <a:xfrm>
            <a:off x="8018968" y="4479724"/>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13" name="矩形 112">
            <a:extLst>
              <a:ext uri="{FF2B5EF4-FFF2-40B4-BE49-F238E27FC236}">
                <a16:creationId xmlns:a16="http://schemas.microsoft.com/office/drawing/2014/main" id="{C0FE57FD-BE08-48E5-B95E-B41C1378917F}"/>
              </a:ext>
            </a:extLst>
          </p:cNvPr>
          <p:cNvSpPr/>
          <p:nvPr/>
        </p:nvSpPr>
        <p:spPr>
          <a:xfrm>
            <a:off x="9385256" y="3997321"/>
            <a:ext cx="1120821" cy="369332"/>
          </a:xfrm>
          <a:prstGeom prst="rect">
            <a:avLst/>
          </a:prstGeom>
        </p:spPr>
        <p:txBody>
          <a:bodyPr wrap="none">
            <a:spAutoFit/>
          </a:bodyPr>
          <a:lstStyle/>
          <a:p>
            <a:pPr algn="ctr"/>
            <a:r>
              <a:rPr lang="en-US" altLang="zh-CN" b="1" dirty="0">
                <a:latin typeface="Arial" panose="020B0604020202020204" pitchFamily="34" charset="0"/>
                <a:cs typeface="Arial" panose="020B0604020202020204" pitchFamily="34" charset="0"/>
              </a:rPr>
              <a:t>I/O Loop</a:t>
            </a:r>
            <a:endParaRPr lang="zh-CN" altLang="en-US" b="1" dirty="0">
              <a:latin typeface="Arial" panose="020B0604020202020204" pitchFamily="34" charset="0"/>
              <a:cs typeface="Arial" panose="020B0604020202020204" pitchFamily="34" charset="0"/>
            </a:endParaRPr>
          </a:p>
        </p:txBody>
      </p:sp>
      <p:cxnSp>
        <p:nvCxnSpPr>
          <p:cNvPr id="118" name="直接箭头连接符 117">
            <a:extLst>
              <a:ext uri="{FF2B5EF4-FFF2-40B4-BE49-F238E27FC236}">
                <a16:creationId xmlns:a16="http://schemas.microsoft.com/office/drawing/2014/main" id="{9EF81422-0D75-4B60-89C7-CE98F16CC41F}"/>
              </a:ext>
            </a:extLst>
          </p:cNvPr>
          <p:cNvCxnSpPr>
            <a:endCxn id="115" idx="1"/>
          </p:cNvCxnSpPr>
          <p:nvPr/>
        </p:nvCxnSpPr>
        <p:spPr>
          <a:xfrm>
            <a:off x="8784209" y="4057807"/>
            <a:ext cx="749335" cy="7446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接箭头连接符 118">
            <a:extLst>
              <a:ext uri="{FF2B5EF4-FFF2-40B4-BE49-F238E27FC236}">
                <a16:creationId xmlns:a16="http://schemas.microsoft.com/office/drawing/2014/main" id="{EAB572BE-327C-4F01-9EB4-1655D1A71209}"/>
              </a:ext>
            </a:extLst>
          </p:cNvPr>
          <p:cNvCxnSpPr>
            <a:endCxn id="115" idx="1"/>
          </p:cNvCxnSpPr>
          <p:nvPr/>
        </p:nvCxnSpPr>
        <p:spPr>
          <a:xfrm>
            <a:off x="8784209" y="4687157"/>
            <a:ext cx="749335" cy="11530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接箭头连接符 119">
            <a:extLst>
              <a:ext uri="{FF2B5EF4-FFF2-40B4-BE49-F238E27FC236}">
                <a16:creationId xmlns:a16="http://schemas.microsoft.com/office/drawing/2014/main" id="{289ACF9B-15CB-47C6-9D7C-E07C2806646F}"/>
              </a:ext>
            </a:extLst>
          </p:cNvPr>
          <p:cNvCxnSpPr>
            <a:cxnSpLocks/>
            <a:stCxn id="105" idx="3"/>
            <a:endCxn id="115" idx="1"/>
          </p:cNvCxnSpPr>
          <p:nvPr/>
        </p:nvCxnSpPr>
        <p:spPr>
          <a:xfrm flipV="1">
            <a:off x="8784209" y="4802459"/>
            <a:ext cx="749335" cy="512882"/>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1" name="矩形 76">
            <a:extLst>
              <a:ext uri="{FF2B5EF4-FFF2-40B4-BE49-F238E27FC236}">
                <a16:creationId xmlns:a16="http://schemas.microsoft.com/office/drawing/2014/main" id="{F48BB56D-4D8B-4943-BEFA-91DD58DA5CA2}"/>
              </a:ext>
            </a:extLst>
          </p:cNvPr>
          <p:cNvSpPr/>
          <p:nvPr/>
        </p:nvSpPr>
        <p:spPr>
          <a:xfrm>
            <a:off x="7756502" y="4475256"/>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26" name="矩形 77">
            <a:extLst>
              <a:ext uri="{FF2B5EF4-FFF2-40B4-BE49-F238E27FC236}">
                <a16:creationId xmlns:a16="http://schemas.microsoft.com/office/drawing/2014/main" id="{CABBD203-5DF5-4F8B-8728-4B66AA4967E6}"/>
              </a:ext>
            </a:extLst>
          </p:cNvPr>
          <p:cNvSpPr/>
          <p:nvPr/>
        </p:nvSpPr>
        <p:spPr>
          <a:xfrm>
            <a:off x="7522625" y="4482433"/>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27" name="矩形 78">
            <a:extLst>
              <a:ext uri="{FF2B5EF4-FFF2-40B4-BE49-F238E27FC236}">
                <a16:creationId xmlns:a16="http://schemas.microsoft.com/office/drawing/2014/main" id="{EBAF87E1-AB10-47E0-A5F9-FCAA41F60411}"/>
              </a:ext>
            </a:extLst>
          </p:cNvPr>
          <p:cNvSpPr/>
          <p:nvPr/>
        </p:nvSpPr>
        <p:spPr>
          <a:xfrm>
            <a:off x="7266443" y="4479724"/>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28" name="矩形 76">
            <a:extLst>
              <a:ext uri="{FF2B5EF4-FFF2-40B4-BE49-F238E27FC236}">
                <a16:creationId xmlns:a16="http://schemas.microsoft.com/office/drawing/2014/main" id="{0462C314-53C6-4D0F-85E8-FAA8456EA4C3}"/>
              </a:ext>
            </a:extLst>
          </p:cNvPr>
          <p:cNvSpPr/>
          <p:nvPr/>
        </p:nvSpPr>
        <p:spPr>
          <a:xfrm>
            <a:off x="7003977" y="4475256"/>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29" name="矩形 128">
            <a:extLst>
              <a:ext uri="{FF2B5EF4-FFF2-40B4-BE49-F238E27FC236}">
                <a16:creationId xmlns:a16="http://schemas.microsoft.com/office/drawing/2014/main" id="{CCB796D1-BE66-46E6-9FB8-07752E21D9A5}"/>
              </a:ext>
            </a:extLst>
          </p:cNvPr>
          <p:cNvSpPr/>
          <p:nvPr/>
        </p:nvSpPr>
        <p:spPr>
          <a:xfrm>
            <a:off x="6398491" y="5746465"/>
            <a:ext cx="4513201" cy="369332"/>
          </a:xfrm>
          <a:prstGeom prst="rect">
            <a:avLst/>
          </a:prstGeom>
        </p:spPr>
        <p:txBody>
          <a:bodyPr wrap="square">
            <a:spAutoFit/>
          </a:bodyPr>
          <a:lstStyle/>
          <a:p>
            <a:pPr algn="ctr"/>
            <a:r>
              <a:rPr kumimoji="1" lang="en-US" altLang="zh-CN" dirty="0">
                <a:latin typeface="Arial" panose="020B0604020202020204" pitchFamily="34" charset="0"/>
                <a:cs typeface="Arial" panose="020B0604020202020204" pitchFamily="34" charset="0"/>
              </a:rPr>
              <a:t>Assume I/O queue of VM2 is always full</a:t>
            </a:r>
            <a:endParaRPr kumimoji="1"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165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par>
                          <p:cTn id="7" fill="hold">
                            <p:stCondLst>
                              <p:cond delay="0"/>
                            </p:stCondLst>
                            <p:childTnLst>
                              <p:par>
                                <p:cTn id="8" presetID="42" presetClass="path" presetSubtype="0" accel="50000" decel="50000" fill="hold" grpId="0" nodeType="afterEffect">
                                  <p:stCondLst>
                                    <p:cond delay="0"/>
                                  </p:stCondLst>
                                  <p:childTnLst>
                                    <p:animMotion origin="layout" path="M -3.125E-6 -4.07407E-6 L 0.08243 0.10811 " pathEditMode="relative" rAng="0" ptsTypes="AA">
                                      <p:cBhvr>
                                        <p:cTn id="9" dur="500" fill="hold"/>
                                        <p:tgtEl>
                                          <p:spTgt spid="12"/>
                                        </p:tgtEl>
                                        <p:attrNameLst>
                                          <p:attrName>ppt_x</p:attrName>
                                          <p:attrName>ppt_y</p:attrName>
                                        </p:attrNameLst>
                                      </p:cBhvr>
                                      <p:rCtr x="4115" y="5394"/>
                                    </p:animMotion>
                                  </p:childTnLst>
                                </p:cTn>
                              </p:par>
                            </p:childTnLst>
                          </p:cTn>
                        </p:par>
                        <p:par>
                          <p:cTn id="10" fill="hold">
                            <p:stCondLst>
                              <p:cond delay="500"/>
                            </p:stCondLst>
                            <p:childTnLst>
                              <p:par>
                                <p:cTn id="11" presetID="1" presetClass="entr" presetSubtype="0" fill="hold" nodeType="afterEffect">
                                  <p:stCondLst>
                                    <p:cond delay="100"/>
                                  </p:stCondLst>
                                  <p:childTnLst>
                                    <p:set>
                                      <p:cBhvr>
                                        <p:cTn id="12" dur="1" fill="hold">
                                          <p:stCondLst>
                                            <p:cond delay="0"/>
                                          </p:stCondLst>
                                        </p:cTn>
                                        <p:tgtEl>
                                          <p:spTgt spid="96"/>
                                        </p:tgtEl>
                                        <p:attrNameLst>
                                          <p:attrName>style.visibility</p:attrName>
                                        </p:attrNameLst>
                                      </p:cBhvr>
                                      <p:to>
                                        <p:strVal val="visible"/>
                                      </p:to>
                                    </p:set>
                                  </p:childTnLst>
                                </p:cTn>
                              </p:par>
                            </p:childTnLst>
                          </p:cTn>
                        </p:par>
                        <p:par>
                          <p:cTn id="13" fill="hold">
                            <p:stCondLst>
                              <p:cond delay="600"/>
                            </p:stCondLst>
                            <p:childTnLst>
                              <p:par>
                                <p:cTn id="14" presetID="1" presetClass="exit" presetSubtype="0" fill="hold" nodeType="afterEffect">
                                  <p:stCondLst>
                                    <p:cond delay="0"/>
                                  </p:stCondLst>
                                  <p:childTnLst>
                                    <p:set>
                                      <p:cBhvr>
                                        <p:cTn id="15" dur="1" fill="hold">
                                          <p:stCondLst>
                                            <p:cond delay="0"/>
                                          </p:stCondLst>
                                        </p:cTn>
                                        <p:tgtEl>
                                          <p:spTgt spid="94"/>
                                        </p:tgtEl>
                                        <p:attrNameLst>
                                          <p:attrName>style.visibility</p:attrName>
                                        </p:attrNameLst>
                                      </p:cBhvr>
                                      <p:to>
                                        <p:strVal val="hidden"/>
                                      </p:to>
                                    </p:set>
                                  </p:childTnLst>
                                </p:cTn>
                              </p:par>
                              <p:par>
                                <p:cTn id="16" presetID="42" presetClass="path" presetSubtype="0" accel="50000" decel="50000" fill="hold" grpId="0" nodeType="withEffect">
                                  <p:stCondLst>
                                    <p:cond delay="0"/>
                                  </p:stCondLst>
                                  <p:childTnLst>
                                    <p:animMotion origin="layout" path="M -3.33333E-6 -7.40741E-7 L 0.10339 0.01644 " pathEditMode="relative" rAng="0" ptsTypes="AA">
                                      <p:cBhvr>
                                        <p:cTn id="17" dur="500" fill="hold"/>
                                        <p:tgtEl>
                                          <p:spTgt spid="15"/>
                                        </p:tgtEl>
                                        <p:attrNameLst>
                                          <p:attrName>ppt_x</p:attrName>
                                          <p:attrName>ppt_y</p:attrName>
                                        </p:attrNameLst>
                                      </p:cBhvr>
                                      <p:rCtr x="5169" y="810"/>
                                    </p:animMotion>
                                  </p:childTnLst>
                                </p:cTn>
                              </p:par>
                            </p:childTnLst>
                          </p:cTn>
                        </p:par>
                        <p:par>
                          <p:cTn id="18" fill="hold">
                            <p:stCondLst>
                              <p:cond delay="1100"/>
                            </p:stCondLst>
                            <p:childTnLst>
                              <p:par>
                                <p:cTn id="19" presetID="1" presetClass="exit" presetSubtype="0" fill="hold" nodeType="afterEffect">
                                  <p:stCondLst>
                                    <p:cond delay="100"/>
                                  </p:stCondLst>
                                  <p:childTnLst>
                                    <p:set>
                                      <p:cBhvr>
                                        <p:cTn id="20" dur="1" fill="hold">
                                          <p:stCondLst>
                                            <p:cond delay="0"/>
                                          </p:stCondLst>
                                        </p:cTn>
                                        <p:tgtEl>
                                          <p:spTgt spid="96"/>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nodeType="clickEffect">
                                  <p:stCondLst>
                                    <p:cond delay="0"/>
                                  </p:stCondLst>
                                  <p:childTnLst>
                                    <p:set>
                                      <p:cBhvr>
                                        <p:cTn id="26" dur="1" fill="hold">
                                          <p:stCondLst>
                                            <p:cond delay="0"/>
                                          </p:stCondLst>
                                        </p:cTn>
                                        <p:tgtEl>
                                          <p:spTgt spid="98"/>
                                        </p:tgtEl>
                                        <p:attrNameLst>
                                          <p:attrName>style.visibility</p:attrName>
                                        </p:attrNameLst>
                                      </p:cBhvr>
                                      <p:to>
                                        <p:strVal val="hidden"/>
                                      </p:to>
                                    </p:set>
                                  </p:childTnLst>
                                </p:cTn>
                              </p:par>
                            </p:childTnLst>
                          </p:cTn>
                        </p:par>
                        <p:par>
                          <p:cTn id="27" fill="hold">
                            <p:stCondLst>
                              <p:cond delay="0"/>
                            </p:stCondLst>
                            <p:childTnLst>
                              <p:par>
                                <p:cTn id="28" presetID="31" presetClass="exit" presetSubtype="0" fill="hold" grpId="1" nodeType="afterEffect">
                                  <p:stCondLst>
                                    <p:cond delay="0"/>
                                  </p:stCondLst>
                                  <p:childTnLst>
                                    <p:anim calcmode="lin" valueType="num">
                                      <p:cBhvr>
                                        <p:cTn id="29" dur="500"/>
                                        <p:tgtEl>
                                          <p:spTgt spid="12"/>
                                        </p:tgtEl>
                                        <p:attrNameLst>
                                          <p:attrName>ppt_w</p:attrName>
                                        </p:attrNameLst>
                                      </p:cBhvr>
                                      <p:tavLst>
                                        <p:tav tm="0">
                                          <p:val>
                                            <p:strVal val="ppt_w"/>
                                          </p:val>
                                        </p:tav>
                                        <p:tav tm="100000">
                                          <p:val>
                                            <p:fltVal val="0"/>
                                          </p:val>
                                        </p:tav>
                                      </p:tavLst>
                                    </p:anim>
                                    <p:anim calcmode="lin" valueType="num">
                                      <p:cBhvr>
                                        <p:cTn id="30" dur="500"/>
                                        <p:tgtEl>
                                          <p:spTgt spid="12"/>
                                        </p:tgtEl>
                                        <p:attrNameLst>
                                          <p:attrName>ppt_h</p:attrName>
                                        </p:attrNameLst>
                                      </p:cBhvr>
                                      <p:tavLst>
                                        <p:tav tm="0">
                                          <p:val>
                                            <p:strVal val="ppt_h"/>
                                          </p:val>
                                        </p:tav>
                                        <p:tav tm="100000">
                                          <p:val>
                                            <p:fltVal val="0"/>
                                          </p:val>
                                        </p:tav>
                                      </p:tavLst>
                                    </p:anim>
                                    <p:anim calcmode="lin" valueType="num">
                                      <p:cBhvr>
                                        <p:cTn id="31" dur="500"/>
                                        <p:tgtEl>
                                          <p:spTgt spid="12"/>
                                        </p:tgtEl>
                                        <p:attrNameLst>
                                          <p:attrName>style.rotation</p:attrName>
                                        </p:attrNameLst>
                                      </p:cBhvr>
                                      <p:tavLst>
                                        <p:tav tm="0">
                                          <p:val>
                                            <p:fltVal val="0"/>
                                          </p:val>
                                        </p:tav>
                                        <p:tav tm="100000">
                                          <p:val>
                                            <p:fltVal val="90"/>
                                          </p:val>
                                        </p:tav>
                                      </p:tavLst>
                                    </p:anim>
                                    <p:animEffect transition="out" filter="fade">
                                      <p:cBhvr>
                                        <p:cTn id="32" dur="500"/>
                                        <p:tgtEl>
                                          <p:spTgt spid="12"/>
                                        </p:tgtEl>
                                      </p:cBhvr>
                                    </p:animEffect>
                                    <p:set>
                                      <p:cBhvr>
                                        <p:cTn id="33" dur="1" fill="hold">
                                          <p:stCondLst>
                                            <p:cond delay="499"/>
                                          </p:stCondLst>
                                        </p:cTn>
                                        <p:tgtEl>
                                          <p:spTgt spid="12"/>
                                        </p:tgtEl>
                                        <p:attrNameLst>
                                          <p:attrName>style.visibility</p:attrName>
                                        </p:attrNameLst>
                                      </p:cBhvr>
                                      <p:to>
                                        <p:strVal val="hidden"/>
                                      </p:to>
                                    </p:set>
                                  </p:childTnLst>
                                </p:cTn>
                              </p:par>
                              <p:par>
                                <p:cTn id="34" presetID="31" presetClass="exit" presetSubtype="0" fill="hold" grpId="1" nodeType="withEffect">
                                  <p:stCondLst>
                                    <p:cond delay="0"/>
                                  </p:stCondLst>
                                  <p:childTnLst>
                                    <p:anim calcmode="lin" valueType="num">
                                      <p:cBhvr>
                                        <p:cTn id="35" dur="500"/>
                                        <p:tgtEl>
                                          <p:spTgt spid="15"/>
                                        </p:tgtEl>
                                        <p:attrNameLst>
                                          <p:attrName>ppt_w</p:attrName>
                                        </p:attrNameLst>
                                      </p:cBhvr>
                                      <p:tavLst>
                                        <p:tav tm="0">
                                          <p:val>
                                            <p:strVal val="ppt_w"/>
                                          </p:val>
                                        </p:tav>
                                        <p:tav tm="100000">
                                          <p:val>
                                            <p:fltVal val="0"/>
                                          </p:val>
                                        </p:tav>
                                      </p:tavLst>
                                    </p:anim>
                                    <p:anim calcmode="lin" valueType="num">
                                      <p:cBhvr>
                                        <p:cTn id="36" dur="500"/>
                                        <p:tgtEl>
                                          <p:spTgt spid="15"/>
                                        </p:tgtEl>
                                        <p:attrNameLst>
                                          <p:attrName>ppt_h</p:attrName>
                                        </p:attrNameLst>
                                      </p:cBhvr>
                                      <p:tavLst>
                                        <p:tav tm="0">
                                          <p:val>
                                            <p:strVal val="ppt_h"/>
                                          </p:val>
                                        </p:tav>
                                        <p:tav tm="100000">
                                          <p:val>
                                            <p:fltVal val="0"/>
                                          </p:val>
                                        </p:tav>
                                      </p:tavLst>
                                    </p:anim>
                                    <p:anim calcmode="lin" valueType="num">
                                      <p:cBhvr>
                                        <p:cTn id="37" dur="500"/>
                                        <p:tgtEl>
                                          <p:spTgt spid="15"/>
                                        </p:tgtEl>
                                        <p:attrNameLst>
                                          <p:attrName>style.rotation</p:attrName>
                                        </p:attrNameLst>
                                      </p:cBhvr>
                                      <p:tavLst>
                                        <p:tav tm="0">
                                          <p:val>
                                            <p:fltVal val="0"/>
                                          </p:val>
                                        </p:tav>
                                        <p:tav tm="100000">
                                          <p:val>
                                            <p:fltVal val="90"/>
                                          </p:val>
                                        </p:tav>
                                      </p:tavLst>
                                    </p:anim>
                                    <p:animEffect transition="out" filter="fade">
                                      <p:cBhvr>
                                        <p:cTn id="38" dur="500"/>
                                        <p:tgtEl>
                                          <p:spTgt spid="15"/>
                                        </p:tgtEl>
                                      </p:cBhvr>
                                    </p:animEffect>
                                    <p:set>
                                      <p:cBhvr>
                                        <p:cTn id="39" dur="1" fill="hold">
                                          <p:stCondLst>
                                            <p:cond delay="499"/>
                                          </p:stCondLst>
                                        </p:cTn>
                                        <p:tgtEl>
                                          <p:spTgt spid="15"/>
                                        </p:tgtEl>
                                        <p:attrNameLst>
                                          <p:attrName>style.visibility</p:attrName>
                                        </p:attrNameLst>
                                      </p:cBhvr>
                                      <p:to>
                                        <p:strVal val="hidden"/>
                                      </p:to>
                                    </p:set>
                                  </p:childTnLst>
                                </p:cTn>
                              </p:par>
                            </p:childTnLst>
                          </p:cTn>
                        </p:par>
                        <p:par>
                          <p:cTn id="40" fill="hold">
                            <p:stCondLst>
                              <p:cond delay="500"/>
                            </p:stCondLst>
                            <p:childTnLst>
                              <p:par>
                                <p:cTn id="41" presetID="1" presetClass="entr" presetSubtype="0" fill="hold" nodeType="afterEffect">
                                  <p:stCondLst>
                                    <p:cond delay="0"/>
                                  </p:stCondLst>
                                  <p:childTnLst>
                                    <p:set>
                                      <p:cBhvr>
                                        <p:cTn id="42" dur="1" fill="hold">
                                          <p:stCondLst>
                                            <p:cond delay="0"/>
                                          </p:stCondLst>
                                        </p:cTn>
                                        <p:tgtEl>
                                          <p:spTgt spid="94"/>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8.33333E-7 -1.11111E-6 L 0.10365 0.10857 " pathEditMode="relative" rAng="0" ptsTypes="AA">
                                      <p:cBhvr>
                                        <p:cTn id="44" dur="400" fill="hold"/>
                                        <p:tgtEl>
                                          <p:spTgt spid="13"/>
                                        </p:tgtEl>
                                        <p:attrNameLst>
                                          <p:attrName>ppt_x</p:attrName>
                                          <p:attrName>ppt_y</p:attrName>
                                        </p:attrNameLst>
                                      </p:cBhvr>
                                      <p:rCtr x="5182" y="5417"/>
                                    </p:animMotion>
                                  </p:childTnLst>
                                </p:cTn>
                              </p:par>
                            </p:childTnLst>
                          </p:cTn>
                        </p:par>
                        <p:par>
                          <p:cTn id="45" fill="hold">
                            <p:stCondLst>
                              <p:cond delay="900"/>
                            </p:stCondLst>
                            <p:childTnLst>
                              <p:par>
                                <p:cTn id="46" presetID="1" presetClass="exit" presetSubtype="0" fill="hold" nodeType="afterEffect">
                                  <p:stCondLst>
                                    <p:cond delay="0"/>
                                  </p:stCondLst>
                                  <p:childTnLst>
                                    <p:set>
                                      <p:cBhvr>
                                        <p:cTn id="47" dur="1" fill="hold">
                                          <p:stCondLst>
                                            <p:cond delay="0"/>
                                          </p:stCondLst>
                                        </p:cTn>
                                        <p:tgtEl>
                                          <p:spTgt spid="94"/>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96"/>
                                        </p:tgtEl>
                                        <p:attrNameLst>
                                          <p:attrName>style.visibility</p:attrName>
                                        </p:attrNameLst>
                                      </p:cBhvr>
                                      <p:to>
                                        <p:strVal val="visible"/>
                                      </p:to>
                                    </p:set>
                                  </p:childTnLst>
                                </p:cTn>
                              </p:par>
                            </p:childTnLst>
                          </p:cTn>
                        </p:par>
                        <p:par>
                          <p:cTn id="50" fill="hold">
                            <p:stCondLst>
                              <p:cond delay="900"/>
                            </p:stCondLst>
                            <p:childTnLst>
                              <p:par>
                                <p:cTn id="51" presetID="42" presetClass="path" presetSubtype="0" accel="50000" decel="50000" fill="hold" grpId="0" nodeType="afterEffect">
                                  <p:stCondLst>
                                    <p:cond delay="0"/>
                                  </p:stCondLst>
                                  <p:childTnLst>
                                    <p:animMotion origin="layout" path="M 2.77556E-17 -7.40741E-7 L 0.12396 0.01644 " pathEditMode="relative" rAng="0" ptsTypes="AA">
                                      <p:cBhvr>
                                        <p:cTn id="52" dur="400" fill="hold"/>
                                        <p:tgtEl>
                                          <p:spTgt spid="16"/>
                                        </p:tgtEl>
                                        <p:attrNameLst>
                                          <p:attrName>ppt_x</p:attrName>
                                          <p:attrName>ppt_y</p:attrName>
                                        </p:attrNameLst>
                                      </p:cBhvr>
                                      <p:rCtr x="6198" y="810"/>
                                    </p:animMotion>
                                  </p:childTnLst>
                                </p:cTn>
                              </p:par>
                            </p:childTnLst>
                          </p:cTn>
                        </p:par>
                        <p:par>
                          <p:cTn id="53" fill="hold">
                            <p:stCondLst>
                              <p:cond delay="1300"/>
                            </p:stCondLst>
                            <p:childTnLst>
                              <p:par>
                                <p:cTn id="54" presetID="1" presetClass="exit" presetSubtype="0" fill="hold" nodeType="afterEffect">
                                  <p:stCondLst>
                                    <p:cond delay="0"/>
                                  </p:stCondLst>
                                  <p:childTnLst>
                                    <p:set>
                                      <p:cBhvr>
                                        <p:cTn id="55" dur="1" fill="hold">
                                          <p:stCondLst>
                                            <p:cond delay="0"/>
                                          </p:stCondLst>
                                        </p:cTn>
                                        <p:tgtEl>
                                          <p:spTgt spid="96"/>
                                        </p:tgtEl>
                                        <p:attrNameLst>
                                          <p:attrName>style.visibility</p:attrName>
                                        </p:attrNameLst>
                                      </p:cBhvr>
                                      <p:to>
                                        <p:strVal val="hidden"/>
                                      </p:to>
                                    </p:set>
                                  </p:childTnLst>
                                </p:cTn>
                              </p:par>
                              <p:par>
                                <p:cTn id="56" presetID="10" presetClass="entr" presetSubtype="0" fill="hold" nodeType="with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fade">
                                      <p:cBhvr>
                                        <p:cTn id="58" dur="400"/>
                                        <p:tgtEl>
                                          <p:spTgt spid="98"/>
                                        </p:tgtEl>
                                      </p:cBhvr>
                                    </p:animEffect>
                                  </p:childTnLst>
                                </p:cTn>
                              </p:par>
                            </p:childTnLst>
                          </p:cTn>
                        </p:par>
                        <p:par>
                          <p:cTn id="59" fill="hold">
                            <p:stCondLst>
                              <p:cond delay="1700"/>
                            </p:stCondLst>
                            <p:childTnLst>
                              <p:par>
                                <p:cTn id="60" presetID="1" presetClass="exit" presetSubtype="0" fill="hold" nodeType="afterEffect">
                                  <p:stCondLst>
                                    <p:cond delay="0"/>
                                  </p:stCondLst>
                                  <p:childTnLst>
                                    <p:set>
                                      <p:cBhvr>
                                        <p:cTn id="61" dur="1" fill="hold">
                                          <p:stCondLst>
                                            <p:cond delay="0"/>
                                          </p:stCondLst>
                                        </p:cTn>
                                        <p:tgtEl>
                                          <p:spTgt spid="98"/>
                                        </p:tgtEl>
                                        <p:attrNameLst>
                                          <p:attrName>style.visibility</p:attrName>
                                        </p:attrNameLst>
                                      </p:cBhvr>
                                      <p:to>
                                        <p:strVal val="hidden"/>
                                      </p:to>
                                    </p:set>
                                  </p:childTnLst>
                                </p:cTn>
                              </p:par>
                            </p:childTnLst>
                          </p:cTn>
                        </p:par>
                        <p:par>
                          <p:cTn id="62" fill="hold">
                            <p:stCondLst>
                              <p:cond delay="1700"/>
                            </p:stCondLst>
                            <p:childTnLst>
                              <p:par>
                                <p:cTn id="63" presetID="31" presetClass="exit" presetSubtype="0" fill="hold" grpId="1" nodeType="afterEffect">
                                  <p:stCondLst>
                                    <p:cond delay="0"/>
                                  </p:stCondLst>
                                  <p:childTnLst>
                                    <p:anim calcmode="lin" valueType="num">
                                      <p:cBhvr>
                                        <p:cTn id="64" dur="400"/>
                                        <p:tgtEl>
                                          <p:spTgt spid="13"/>
                                        </p:tgtEl>
                                        <p:attrNameLst>
                                          <p:attrName>ppt_w</p:attrName>
                                        </p:attrNameLst>
                                      </p:cBhvr>
                                      <p:tavLst>
                                        <p:tav tm="0">
                                          <p:val>
                                            <p:strVal val="ppt_w"/>
                                          </p:val>
                                        </p:tav>
                                        <p:tav tm="100000">
                                          <p:val>
                                            <p:fltVal val="0"/>
                                          </p:val>
                                        </p:tav>
                                      </p:tavLst>
                                    </p:anim>
                                    <p:anim calcmode="lin" valueType="num">
                                      <p:cBhvr>
                                        <p:cTn id="65" dur="400"/>
                                        <p:tgtEl>
                                          <p:spTgt spid="13"/>
                                        </p:tgtEl>
                                        <p:attrNameLst>
                                          <p:attrName>ppt_h</p:attrName>
                                        </p:attrNameLst>
                                      </p:cBhvr>
                                      <p:tavLst>
                                        <p:tav tm="0">
                                          <p:val>
                                            <p:strVal val="ppt_h"/>
                                          </p:val>
                                        </p:tav>
                                        <p:tav tm="100000">
                                          <p:val>
                                            <p:fltVal val="0"/>
                                          </p:val>
                                        </p:tav>
                                      </p:tavLst>
                                    </p:anim>
                                    <p:anim calcmode="lin" valueType="num">
                                      <p:cBhvr>
                                        <p:cTn id="66" dur="400"/>
                                        <p:tgtEl>
                                          <p:spTgt spid="13"/>
                                        </p:tgtEl>
                                        <p:attrNameLst>
                                          <p:attrName>style.rotation</p:attrName>
                                        </p:attrNameLst>
                                      </p:cBhvr>
                                      <p:tavLst>
                                        <p:tav tm="0">
                                          <p:val>
                                            <p:fltVal val="0"/>
                                          </p:val>
                                        </p:tav>
                                        <p:tav tm="100000">
                                          <p:val>
                                            <p:fltVal val="90"/>
                                          </p:val>
                                        </p:tav>
                                      </p:tavLst>
                                    </p:anim>
                                    <p:animEffect transition="out" filter="fade">
                                      <p:cBhvr>
                                        <p:cTn id="67" dur="400"/>
                                        <p:tgtEl>
                                          <p:spTgt spid="13"/>
                                        </p:tgtEl>
                                      </p:cBhvr>
                                    </p:animEffect>
                                    <p:set>
                                      <p:cBhvr>
                                        <p:cTn id="68" dur="1" fill="hold">
                                          <p:stCondLst>
                                            <p:cond delay="399"/>
                                          </p:stCondLst>
                                        </p:cTn>
                                        <p:tgtEl>
                                          <p:spTgt spid="13"/>
                                        </p:tgtEl>
                                        <p:attrNameLst>
                                          <p:attrName>style.visibility</p:attrName>
                                        </p:attrNameLst>
                                      </p:cBhvr>
                                      <p:to>
                                        <p:strVal val="hidden"/>
                                      </p:to>
                                    </p:set>
                                  </p:childTnLst>
                                </p:cTn>
                              </p:par>
                              <p:par>
                                <p:cTn id="69" presetID="31" presetClass="exit" presetSubtype="0" fill="hold" grpId="1" nodeType="withEffect">
                                  <p:stCondLst>
                                    <p:cond delay="0"/>
                                  </p:stCondLst>
                                  <p:childTnLst>
                                    <p:anim calcmode="lin" valueType="num">
                                      <p:cBhvr>
                                        <p:cTn id="70" dur="400"/>
                                        <p:tgtEl>
                                          <p:spTgt spid="16"/>
                                        </p:tgtEl>
                                        <p:attrNameLst>
                                          <p:attrName>ppt_w</p:attrName>
                                        </p:attrNameLst>
                                      </p:cBhvr>
                                      <p:tavLst>
                                        <p:tav tm="0">
                                          <p:val>
                                            <p:strVal val="ppt_w"/>
                                          </p:val>
                                        </p:tav>
                                        <p:tav tm="100000">
                                          <p:val>
                                            <p:fltVal val="0"/>
                                          </p:val>
                                        </p:tav>
                                      </p:tavLst>
                                    </p:anim>
                                    <p:anim calcmode="lin" valueType="num">
                                      <p:cBhvr>
                                        <p:cTn id="71" dur="400"/>
                                        <p:tgtEl>
                                          <p:spTgt spid="16"/>
                                        </p:tgtEl>
                                        <p:attrNameLst>
                                          <p:attrName>ppt_h</p:attrName>
                                        </p:attrNameLst>
                                      </p:cBhvr>
                                      <p:tavLst>
                                        <p:tav tm="0">
                                          <p:val>
                                            <p:strVal val="ppt_h"/>
                                          </p:val>
                                        </p:tav>
                                        <p:tav tm="100000">
                                          <p:val>
                                            <p:fltVal val="0"/>
                                          </p:val>
                                        </p:tav>
                                      </p:tavLst>
                                    </p:anim>
                                    <p:anim calcmode="lin" valueType="num">
                                      <p:cBhvr>
                                        <p:cTn id="72" dur="400"/>
                                        <p:tgtEl>
                                          <p:spTgt spid="16"/>
                                        </p:tgtEl>
                                        <p:attrNameLst>
                                          <p:attrName>style.rotation</p:attrName>
                                        </p:attrNameLst>
                                      </p:cBhvr>
                                      <p:tavLst>
                                        <p:tav tm="0">
                                          <p:val>
                                            <p:fltVal val="0"/>
                                          </p:val>
                                        </p:tav>
                                        <p:tav tm="100000">
                                          <p:val>
                                            <p:fltVal val="90"/>
                                          </p:val>
                                        </p:tav>
                                      </p:tavLst>
                                    </p:anim>
                                    <p:animEffect transition="out" filter="fade">
                                      <p:cBhvr>
                                        <p:cTn id="73" dur="400"/>
                                        <p:tgtEl>
                                          <p:spTgt spid="16"/>
                                        </p:tgtEl>
                                      </p:cBhvr>
                                    </p:animEffect>
                                    <p:set>
                                      <p:cBhvr>
                                        <p:cTn id="74" dur="1" fill="hold">
                                          <p:stCondLst>
                                            <p:cond delay="399"/>
                                          </p:stCondLst>
                                        </p:cTn>
                                        <p:tgtEl>
                                          <p:spTgt spid="16"/>
                                        </p:tgtEl>
                                        <p:attrNameLst>
                                          <p:attrName>style.visibility</p:attrName>
                                        </p:attrNameLst>
                                      </p:cBhvr>
                                      <p:to>
                                        <p:strVal val="hidden"/>
                                      </p:to>
                                    </p:set>
                                  </p:childTnLst>
                                </p:cTn>
                              </p:par>
                            </p:childTnLst>
                          </p:cTn>
                        </p:par>
                        <p:par>
                          <p:cTn id="75" fill="hold">
                            <p:stCondLst>
                              <p:cond delay="2100"/>
                            </p:stCondLst>
                            <p:childTnLst>
                              <p:par>
                                <p:cTn id="76" presetID="1" presetClass="entr" presetSubtype="0" fill="hold" nodeType="afterEffect">
                                  <p:stCondLst>
                                    <p:cond delay="0"/>
                                  </p:stCondLst>
                                  <p:childTnLst>
                                    <p:set>
                                      <p:cBhvr>
                                        <p:cTn id="77" dur="1" fill="hold">
                                          <p:stCondLst>
                                            <p:cond delay="0"/>
                                          </p:stCondLst>
                                        </p:cTn>
                                        <p:tgtEl>
                                          <p:spTgt spid="94"/>
                                        </p:tgtEl>
                                        <p:attrNameLst>
                                          <p:attrName>style.visibility</p:attrName>
                                        </p:attrNameLst>
                                      </p:cBhvr>
                                      <p:to>
                                        <p:strVal val="visible"/>
                                      </p:to>
                                    </p:set>
                                  </p:childTnLst>
                                </p:cTn>
                              </p:par>
                              <p:par>
                                <p:cTn id="78" presetID="42" presetClass="path" presetSubtype="0" accel="50000" decel="50000" fill="hold" grpId="0" nodeType="withEffect">
                                  <p:stCondLst>
                                    <p:cond delay="0"/>
                                  </p:stCondLst>
                                  <p:childTnLst>
                                    <p:animMotion origin="layout" path="M 4.58333E-6 -1.11111E-6 L 0.125 0.10857 " pathEditMode="relative" rAng="0" ptsTypes="AA">
                                      <p:cBhvr>
                                        <p:cTn id="79" dur="400" fill="hold"/>
                                        <p:tgtEl>
                                          <p:spTgt spid="14"/>
                                        </p:tgtEl>
                                        <p:attrNameLst>
                                          <p:attrName>ppt_x</p:attrName>
                                          <p:attrName>ppt_y</p:attrName>
                                        </p:attrNameLst>
                                      </p:cBhvr>
                                      <p:rCtr x="6250" y="5417"/>
                                    </p:animMotion>
                                  </p:childTnLst>
                                </p:cTn>
                              </p:par>
                            </p:childTnLst>
                          </p:cTn>
                        </p:par>
                        <p:par>
                          <p:cTn id="80" fill="hold">
                            <p:stCondLst>
                              <p:cond delay="2500"/>
                            </p:stCondLst>
                            <p:childTnLst>
                              <p:par>
                                <p:cTn id="81" presetID="1" presetClass="exit" presetSubtype="0" fill="hold" nodeType="afterEffect">
                                  <p:stCondLst>
                                    <p:cond delay="0"/>
                                  </p:stCondLst>
                                  <p:childTnLst>
                                    <p:set>
                                      <p:cBhvr>
                                        <p:cTn id="82" dur="1" fill="hold">
                                          <p:stCondLst>
                                            <p:cond delay="0"/>
                                          </p:stCondLst>
                                        </p:cTn>
                                        <p:tgtEl>
                                          <p:spTgt spid="94"/>
                                        </p:tgtEl>
                                        <p:attrNameLst>
                                          <p:attrName>style.visibility</p:attrName>
                                        </p:attrNameLst>
                                      </p:cBhvr>
                                      <p:to>
                                        <p:strVal val="hidden"/>
                                      </p:to>
                                    </p:set>
                                  </p:childTnLst>
                                </p:cTn>
                              </p:par>
                              <p:par>
                                <p:cTn id="83" presetID="1" presetClass="entr" presetSubtype="0" fill="hold" nodeType="withEffect">
                                  <p:stCondLst>
                                    <p:cond delay="0"/>
                                  </p:stCondLst>
                                  <p:childTnLst>
                                    <p:set>
                                      <p:cBhvr>
                                        <p:cTn id="84" dur="1" fill="hold">
                                          <p:stCondLst>
                                            <p:cond delay="0"/>
                                          </p:stCondLst>
                                        </p:cTn>
                                        <p:tgtEl>
                                          <p:spTgt spid="96"/>
                                        </p:tgtEl>
                                        <p:attrNameLst>
                                          <p:attrName>style.visibility</p:attrName>
                                        </p:attrNameLst>
                                      </p:cBhvr>
                                      <p:to>
                                        <p:strVal val="visible"/>
                                      </p:to>
                                    </p:set>
                                  </p:childTnLst>
                                </p:cTn>
                              </p:par>
                            </p:childTnLst>
                          </p:cTn>
                        </p:par>
                        <p:par>
                          <p:cTn id="85" fill="hold">
                            <p:stCondLst>
                              <p:cond delay="2500"/>
                            </p:stCondLst>
                            <p:childTnLst>
                              <p:par>
                                <p:cTn id="86" presetID="42" presetClass="path" presetSubtype="0" accel="50000" decel="50000" fill="hold" grpId="0" nodeType="afterEffect">
                                  <p:stCondLst>
                                    <p:cond delay="0"/>
                                  </p:stCondLst>
                                  <p:childTnLst>
                                    <p:animMotion origin="layout" path="M 3.54167E-6 2.22222E-6 L 0.14492 0.0169 " pathEditMode="relative" rAng="0" ptsTypes="AA">
                                      <p:cBhvr>
                                        <p:cTn id="87" dur="400" fill="hold"/>
                                        <p:tgtEl>
                                          <p:spTgt spid="17"/>
                                        </p:tgtEl>
                                        <p:attrNameLst>
                                          <p:attrName>ppt_x</p:attrName>
                                          <p:attrName>ppt_y</p:attrName>
                                        </p:attrNameLst>
                                      </p:cBhvr>
                                      <p:rCtr x="7240" y="833"/>
                                    </p:animMotion>
                                  </p:childTnLst>
                                </p:cTn>
                              </p:par>
                            </p:childTnLst>
                          </p:cTn>
                        </p:par>
                        <p:par>
                          <p:cTn id="88" fill="hold">
                            <p:stCondLst>
                              <p:cond delay="2900"/>
                            </p:stCondLst>
                            <p:childTnLst>
                              <p:par>
                                <p:cTn id="89" presetID="1" presetClass="exit" presetSubtype="0" fill="hold" nodeType="afterEffect">
                                  <p:stCondLst>
                                    <p:cond delay="0"/>
                                  </p:stCondLst>
                                  <p:childTnLst>
                                    <p:set>
                                      <p:cBhvr>
                                        <p:cTn id="90" dur="1" fill="hold">
                                          <p:stCondLst>
                                            <p:cond delay="0"/>
                                          </p:stCondLst>
                                        </p:cTn>
                                        <p:tgtEl>
                                          <p:spTgt spid="96"/>
                                        </p:tgtEl>
                                        <p:attrNameLst>
                                          <p:attrName>style.visibility</p:attrName>
                                        </p:attrNameLst>
                                      </p:cBhvr>
                                      <p:to>
                                        <p:strVal val="hidden"/>
                                      </p:to>
                                    </p:set>
                                  </p:childTnLst>
                                </p:cTn>
                              </p:par>
                              <p:par>
                                <p:cTn id="91" presetID="10" presetClass="entr" presetSubtype="0" fill="hold" nodeType="withEffect">
                                  <p:stCondLst>
                                    <p:cond delay="0"/>
                                  </p:stCondLst>
                                  <p:childTnLst>
                                    <p:set>
                                      <p:cBhvr>
                                        <p:cTn id="92" dur="1" fill="hold">
                                          <p:stCondLst>
                                            <p:cond delay="0"/>
                                          </p:stCondLst>
                                        </p:cTn>
                                        <p:tgtEl>
                                          <p:spTgt spid="98"/>
                                        </p:tgtEl>
                                        <p:attrNameLst>
                                          <p:attrName>style.visibility</p:attrName>
                                        </p:attrNameLst>
                                      </p:cBhvr>
                                      <p:to>
                                        <p:strVal val="visible"/>
                                      </p:to>
                                    </p:set>
                                    <p:animEffect transition="in" filter="fade">
                                      <p:cBhvr>
                                        <p:cTn id="93" dur="400"/>
                                        <p:tgtEl>
                                          <p:spTgt spid="98"/>
                                        </p:tgtEl>
                                      </p:cBhvr>
                                    </p:animEffect>
                                  </p:childTnLst>
                                </p:cTn>
                              </p:par>
                            </p:childTnLst>
                          </p:cTn>
                        </p:par>
                        <p:par>
                          <p:cTn id="94" fill="hold">
                            <p:stCondLst>
                              <p:cond delay="3300"/>
                            </p:stCondLst>
                            <p:childTnLst>
                              <p:par>
                                <p:cTn id="95" presetID="1" presetClass="exit" presetSubtype="0" fill="hold" nodeType="afterEffect">
                                  <p:stCondLst>
                                    <p:cond delay="0"/>
                                  </p:stCondLst>
                                  <p:childTnLst>
                                    <p:set>
                                      <p:cBhvr>
                                        <p:cTn id="96" dur="1" fill="hold">
                                          <p:stCondLst>
                                            <p:cond delay="0"/>
                                          </p:stCondLst>
                                        </p:cTn>
                                        <p:tgtEl>
                                          <p:spTgt spid="98"/>
                                        </p:tgtEl>
                                        <p:attrNameLst>
                                          <p:attrName>style.visibility</p:attrName>
                                        </p:attrNameLst>
                                      </p:cBhvr>
                                      <p:to>
                                        <p:strVal val="hidden"/>
                                      </p:to>
                                    </p:set>
                                  </p:childTnLst>
                                </p:cTn>
                              </p:par>
                            </p:childTnLst>
                          </p:cTn>
                        </p:par>
                        <p:par>
                          <p:cTn id="97" fill="hold">
                            <p:stCondLst>
                              <p:cond delay="3300"/>
                            </p:stCondLst>
                            <p:childTnLst>
                              <p:par>
                                <p:cTn id="98" presetID="31" presetClass="exit" presetSubtype="0" fill="hold" grpId="1" nodeType="afterEffect">
                                  <p:stCondLst>
                                    <p:cond delay="0"/>
                                  </p:stCondLst>
                                  <p:childTnLst>
                                    <p:anim calcmode="lin" valueType="num">
                                      <p:cBhvr>
                                        <p:cTn id="99" dur="400"/>
                                        <p:tgtEl>
                                          <p:spTgt spid="14"/>
                                        </p:tgtEl>
                                        <p:attrNameLst>
                                          <p:attrName>ppt_w</p:attrName>
                                        </p:attrNameLst>
                                      </p:cBhvr>
                                      <p:tavLst>
                                        <p:tav tm="0">
                                          <p:val>
                                            <p:strVal val="ppt_w"/>
                                          </p:val>
                                        </p:tav>
                                        <p:tav tm="100000">
                                          <p:val>
                                            <p:fltVal val="0"/>
                                          </p:val>
                                        </p:tav>
                                      </p:tavLst>
                                    </p:anim>
                                    <p:anim calcmode="lin" valueType="num">
                                      <p:cBhvr>
                                        <p:cTn id="100" dur="400"/>
                                        <p:tgtEl>
                                          <p:spTgt spid="14"/>
                                        </p:tgtEl>
                                        <p:attrNameLst>
                                          <p:attrName>ppt_h</p:attrName>
                                        </p:attrNameLst>
                                      </p:cBhvr>
                                      <p:tavLst>
                                        <p:tav tm="0">
                                          <p:val>
                                            <p:strVal val="ppt_h"/>
                                          </p:val>
                                        </p:tav>
                                        <p:tav tm="100000">
                                          <p:val>
                                            <p:fltVal val="0"/>
                                          </p:val>
                                        </p:tav>
                                      </p:tavLst>
                                    </p:anim>
                                    <p:anim calcmode="lin" valueType="num">
                                      <p:cBhvr>
                                        <p:cTn id="101" dur="400"/>
                                        <p:tgtEl>
                                          <p:spTgt spid="14"/>
                                        </p:tgtEl>
                                        <p:attrNameLst>
                                          <p:attrName>style.rotation</p:attrName>
                                        </p:attrNameLst>
                                      </p:cBhvr>
                                      <p:tavLst>
                                        <p:tav tm="0">
                                          <p:val>
                                            <p:fltVal val="0"/>
                                          </p:val>
                                        </p:tav>
                                        <p:tav tm="100000">
                                          <p:val>
                                            <p:fltVal val="90"/>
                                          </p:val>
                                        </p:tav>
                                      </p:tavLst>
                                    </p:anim>
                                    <p:animEffect transition="out" filter="fade">
                                      <p:cBhvr>
                                        <p:cTn id="102" dur="400"/>
                                        <p:tgtEl>
                                          <p:spTgt spid="14"/>
                                        </p:tgtEl>
                                      </p:cBhvr>
                                    </p:animEffect>
                                    <p:set>
                                      <p:cBhvr>
                                        <p:cTn id="103" dur="1" fill="hold">
                                          <p:stCondLst>
                                            <p:cond delay="399"/>
                                          </p:stCondLst>
                                        </p:cTn>
                                        <p:tgtEl>
                                          <p:spTgt spid="14"/>
                                        </p:tgtEl>
                                        <p:attrNameLst>
                                          <p:attrName>style.visibility</p:attrName>
                                        </p:attrNameLst>
                                      </p:cBhvr>
                                      <p:to>
                                        <p:strVal val="hidden"/>
                                      </p:to>
                                    </p:set>
                                  </p:childTnLst>
                                </p:cTn>
                              </p:par>
                              <p:par>
                                <p:cTn id="104" presetID="31" presetClass="exit" presetSubtype="0" fill="hold" grpId="1" nodeType="withEffect">
                                  <p:stCondLst>
                                    <p:cond delay="0"/>
                                  </p:stCondLst>
                                  <p:childTnLst>
                                    <p:anim calcmode="lin" valueType="num">
                                      <p:cBhvr>
                                        <p:cTn id="105" dur="400"/>
                                        <p:tgtEl>
                                          <p:spTgt spid="17"/>
                                        </p:tgtEl>
                                        <p:attrNameLst>
                                          <p:attrName>ppt_w</p:attrName>
                                        </p:attrNameLst>
                                      </p:cBhvr>
                                      <p:tavLst>
                                        <p:tav tm="0">
                                          <p:val>
                                            <p:strVal val="ppt_w"/>
                                          </p:val>
                                        </p:tav>
                                        <p:tav tm="100000">
                                          <p:val>
                                            <p:fltVal val="0"/>
                                          </p:val>
                                        </p:tav>
                                      </p:tavLst>
                                    </p:anim>
                                    <p:anim calcmode="lin" valueType="num">
                                      <p:cBhvr>
                                        <p:cTn id="106" dur="400"/>
                                        <p:tgtEl>
                                          <p:spTgt spid="17"/>
                                        </p:tgtEl>
                                        <p:attrNameLst>
                                          <p:attrName>ppt_h</p:attrName>
                                        </p:attrNameLst>
                                      </p:cBhvr>
                                      <p:tavLst>
                                        <p:tav tm="0">
                                          <p:val>
                                            <p:strVal val="ppt_h"/>
                                          </p:val>
                                        </p:tav>
                                        <p:tav tm="100000">
                                          <p:val>
                                            <p:fltVal val="0"/>
                                          </p:val>
                                        </p:tav>
                                      </p:tavLst>
                                    </p:anim>
                                    <p:anim calcmode="lin" valueType="num">
                                      <p:cBhvr>
                                        <p:cTn id="107" dur="400"/>
                                        <p:tgtEl>
                                          <p:spTgt spid="17"/>
                                        </p:tgtEl>
                                        <p:attrNameLst>
                                          <p:attrName>style.rotation</p:attrName>
                                        </p:attrNameLst>
                                      </p:cBhvr>
                                      <p:tavLst>
                                        <p:tav tm="0">
                                          <p:val>
                                            <p:fltVal val="0"/>
                                          </p:val>
                                        </p:tav>
                                        <p:tav tm="100000">
                                          <p:val>
                                            <p:fltVal val="90"/>
                                          </p:val>
                                        </p:tav>
                                      </p:tavLst>
                                    </p:anim>
                                    <p:animEffect transition="out" filter="fade">
                                      <p:cBhvr>
                                        <p:cTn id="108" dur="400"/>
                                        <p:tgtEl>
                                          <p:spTgt spid="17"/>
                                        </p:tgtEl>
                                      </p:cBhvr>
                                    </p:animEffect>
                                    <p:set>
                                      <p:cBhvr>
                                        <p:cTn id="109" dur="1" fill="hold">
                                          <p:stCondLst>
                                            <p:cond delay="399"/>
                                          </p:stCondLst>
                                        </p:cTn>
                                        <p:tgtEl>
                                          <p:spTgt spid="17"/>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0" nodeType="clickEffect">
                                  <p:stCondLst>
                                    <p:cond delay="0"/>
                                  </p:stCondLst>
                                  <p:childTnLst>
                                    <p:set>
                                      <p:cBhvr>
                                        <p:cTn id="113" dur="1" fill="hold">
                                          <p:stCondLst>
                                            <p:cond delay="0"/>
                                          </p:stCondLst>
                                        </p:cTn>
                                        <p:tgtEl>
                                          <p:spTgt spid="6"/>
                                        </p:tgtEl>
                                        <p:attrNameLst>
                                          <p:attrName>style.visibility</p:attrName>
                                        </p:attrNameLst>
                                      </p:cBhvr>
                                      <p:to>
                                        <p:strVal val="visible"/>
                                      </p:to>
                                    </p:set>
                                  </p:childTnLst>
                                </p:cTn>
                              </p:par>
                              <p:par>
                                <p:cTn id="114" presetID="1" presetClass="entr" presetSubtype="0" fill="hold" grpId="1" nodeType="withEffect">
                                  <p:stCondLst>
                                    <p:cond delay="0"/>
                                  </p:stCondLst>
                                  <p:childTnLst>
                                    <p:set>
                                      <p:cBhvr>
                                        <p:cTn id="115" dur="1" fill="hold">
                                          <p:stCondLst>
                                            <p:cond delay="0"/>
                                          </p:stCondLst>
                                        </p:cTn>
                                        <p:tgtEl>
                                          <p:spTgt spid="110"/>
                                        </p:tgtEl>
                                        <p:attrNameLst>
                                          <p:attrName>style.visibility</p:attrName>
                                        </p:attrNameLst>
                                      </p:cBhvr>
                                      <p:to>
                                        <p:strVal val="visible"/>
                                      </p:to>
                                    </p:set>
                                  </p:childTnLst>
                                </p:cTn>
                              </p:par>
                              <p:par>
                                <p:cTn id="116" presetID="1" presetClass="entr" presetSubtype="0" fill="hold" nodeType="withEffect">
                                  <p:stCondLst>
                                    <p:cond delay="0"/>
                                  </p:stCondLst>
                                  <p:childTnLst>
                                    <p:set>
                                      <p:cBhvr>
                                        <p:cTn id="117" dur="1" fill="hold">
                                          <p:stCondLst>
                                            <p:cond delay="0"/>
                                          </p:stCondLst>
                                        </p:cTn>
                                        <p:tgtEl>
                                          <p:spTgt spid="101"/>
                                        </p:tgtEl>
                                        <p:attrNameLst>
                                          <p:attrName>style.visibility</p:attrName>
                                        </p:attrNameLst>
                                      </p:cBhvr>
                                      <p:to>
                                        <p:strVal val="visible"/>
                                      </p:to>
                                    </p:set>
                                  </p:childTnLst>
                                </p:cTn>
                              </p:par>
                              <p:par>
                                <p:cTn id="118" presetID="1" presetClass="entr" presetSubtype="0" fill="hold" grpId="0" nodeType="withEffect">
                                  <p:stCondLst>
                                    <p:cond delay="0"/>
                                  </p:stCondLst>
                                  <p:childTnLst>
                                    <p:set>
                                      <p:cBhvr>
                                        <p:cTn id="119" dur="1" fill="hold">
                                          <p:stCondLst>
                                            <p:cond delay="0"/>
                                          </p:stCondLst>
                                        </p:cTn>
                                        <p:tgtEl>
                                          <p:spTgt spid="102"/>
                                        </p:tgtEl>
                                        <p:attrNameLst>
                                          <p:attrName>style.visibility</p:attrName>
                                        </p:attrNameLst>
                                      </p:cBhvr>
                                      <p:to>
                                        <p:strVal val="visible"/>
                                      </p:to>
                                    </p:set>
                                  </p:childTnLst>
                                </p:cTn>
                              </p:par>
                              <p:par>
                                <p:cTn id="120" presetID="1" presetClass="entr" presetSubtype="0" fill="hold" nodeType="withEffect">
                                  <p:stCondLst>
                                    <p:cond delay="0"/>
                                  </p:stCondLst>
                                  <p:childTnLst>
                                    <p:set>
                                      <p:cBhvr>
                                        <p:cTn id="121" dur="1" fill="hold">
                                          <p:stCondLst>
                                            <p:cond delay="0"/>
                                          </p:stCondLst>
                                        </p:cTn>
                                        <p:tgtEl>
                                          <p:spTgt spid="103"/>
                                        </p:tgtEl>
                                        <p:attrNameLst>
                                          <p:attrName>style.visibility</p:attrName>
                                        </p:attrNameLst>
                                      </p:cBhvr>
                                      <p:to>
                                        <p:strVal val="visible"/>
                                      </p:to>
                                    </p:set>
                                  </p:childTnLst>
                                </p:cTn>
                              </p:par>
                              <p:par>
                                <p:cTn id="122" presetID="1" presetClass="entr" presetSubtype="0" fill="hold" grpId="0" nodeType="withEffect">
                                  <p:stCondLst>
                                    <p:cond delay="0"/>
                                  </p:stCondLst>
                                  <p:childTnLst>
                                    <p:set>
                                      <p:cBhvr>
                                        <p:cTn id="123" dur="1" fill="hold">
                                          <p:stCondLst>
                                            <p:cond delay="0"/>
                                          </p:stCondLst>
                                        </p:cTn>
                                        <p:tgtEl>
                                          <p:spTgt spid="104"/>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0"/>
                                          </p:stCondLst>
                                        </p:cTn>
                                        <p:tgtEl>
                                          <p:spTgt spid="105"/>
                                        </p:tgtEl>
                                        <p:attrNameLst>
                                          <p:attrName>style.visibility</p:attrName>
                                        </p:attrNameLst>
                                      </p:cBhvr>
                                      <p:to>
                                        <p:strVal val="visible"/>
                                      </p:to>
                                    </p:set>
                                  </p:childTnLst>
                                </p:cTn>
                              </p:par>
                              <p:par>
                                <p:cTn id="126" presetID="1" presetClass="entr" presetSubtype="0" fill="hold" grpId="0" nodeType="withEffect">
                                  <p:stCondLst>
                                    <p:cond delay="0"/>
                                  </p:stCondLst>
                                  <p:childTnLst>
                                    <p:set>
                                      <p:cBhvr>
                                        <p:cTn id="127" dur="1" fill="hold">
                                          <p:stCondLst>
                                            <p:cond delay="0"/>
                                          </p:stCondLst>
                                        </p:cTn>
                                        <p:tgtEl>
                                          <p:spTgt spid="106"/>
                                        </p:tgtEl>
                                        <p:attrNameLst>
                                          <p:attrName>style.visibility</p:attrName>
                                        </p:attrNameLst>
                                      </p:cBhvr>
                                      <p:to>
                                        <p:strVal val="visible"/>
                                      </p:to>
                                    </p:set>
                                  </p:childTnLst>
                                </p:cTn>
                              </p:par>
                              <p:par>
                                <p:cTn id="128" presetID="1" presetClass="entr" presetSubtype="0" fill="hold" grpId="0" nodeType="withEffect">
                                  <p:stCondLst>
                                    <p:cond delay="0"/>
                                  </p:stCondLst>
                                  <p:childTnLst>
                                    <p:set>
                                      <p:cBhvr>
                                        <p:cTn id="129" dur="1" fill="hold">
                                          <p:stCondLst>
                                            <p:cond delay="0"/>
                                          </p:stCondLst>
                                        </p:cTn>
                                        <p:tgtEl>
                                          <p:spTgt spid="111"/>
                                        </p:tgtEl>
                                        <p:attrNameLst>
                                          <p:attrName>style.visibility</p:attrName>
                                        </p:attrNameLst>
                                      </p:cBhvr>
                                      <p:to>
                                        <p:strVal val="visible"/>
                                      </p:to>
                                    </p:set>
                                  </p:childTnLst>
                                </p:cTn>
                              </p:par>
                              <p:par>
                                <p:cTn id="130" presetID="1" presetClass="entr" presetSubtype="0" fill="hold" grpId="0" nodeType="withEffect">
                                  <p:stCondLst>
                                    <p:cond delay="0"/>
                                  </p:stCondLst>
                                  <p:childTnLst>
                                    <p:set>
                                      <p:cBhvr>
                                        <p:cTn id="131" dur="1" fill="hold">
                                          <p:stCondLst>
                                            <p:cond delay="0"/>
                                          </p:stCondLst>
                                        </p:cTn>
                                        <p:tgtEl>
                                          <p:spTgt spid="112"/>
                                        </p:tgtEl>
                                        <p:attrNameLst>
                                          <p:attrName>style.visibility</p:attrName>
                                        </p:attrNameLst>
                                      </p:cBhvr>
                                      <p:to>
                                        <p:strVal val="visible"/>
                                      </p:to>
                                    </p:set>
                                  </p:childTnLst>
                                </p:cTn>
                              </p:par>
                              <p:par>
                                <p:cTn id="132" presetID="1" presetClass="entr" presetSubtype="0" fill="hold" grpId="0" nodeType="withEffect">
                                  <p:stCondLst>
                                    <p:cond delay="0"/>
                                  </p:stCondLst>
                                  <p:childTnLst>
                                    <p:set>
                                      <p:cBhvr>
                                        <p:cTn id="133" dur="1" fill="hold">
                                          <p:stCondLst>
                                            <p:cond delay="0"/>
                                          </p:stCondLst>
                                        </p:cTn>
                                        <p:tgtEl>
                                          <p:spTgt spid="121"/>
                                        </p:tgtEl>
                                        <p:attrNameLst>
                                          <p:attrName>style.visibility</p:attrName>
                                        </p:attrNameLst>
                                      </p:cBhvr>
                                      <p:to>
                                        <p:strVal val="visible"/>
                                      </p:to>
                                    </p:set>
                                  </p:childTnLst>
                                </p:cTn>
                              </p:par>
                              <p:par>
                                <p:cTn id="134" presetID="1" presetClass="entr" presetSubtype="0" fill="hold" grpId="0" nodeType="withEffect">
                                  <p:stCondLst>
                                    <p:cond delay="0"/>
                                  </p:stCondLst>
                                  <p:childTnLst>
                                    <p:set>
                                      <p:cBhvr>
                                        <p:cTn id="135" dur="1" fill="hold">
                                          <p:stCondLst>
                                            <p:cond delay="0"/>
                                          </p:stCondLst>
                                        </p:cTn>
                                        <p:tgtEl>
                                          <p:spTgt spid="126"/>
                                        </p:tgtEl>
                                        <p:attrNameLst>
                                          <p:attrName>style.visibility</p:attrName>
                                        </p:attrNameLst>
                                      </p:cBhvr>
                                      <p:to>
                                        <p:strVal val="visible"/>
                                      </p:to>
                                    </p:set>
                                  </p:childTnLst>
                                </p:cTn>
                              </p:par>
                              <p:par>
                                <p:cTn id="136" presetID="1" presetClass="entr" presetSubtype="0" fill="hold" grpId="0" nodeType="withEffect">
                                  <p:stCondLst>
                                    <p:cond delay="0"/>
                                  </p:stCondLst>
                                  <p:childTnLst>
                                    <p:set>
                                      <p:cBhvr>
                                        <p:cTn id="137" dur="1" fill="hold">
                                          <p:stCondLst>
                                            <p:cond delay="0"/>
                                          </p:stCondLst>
                                        </p:cTn>
                                        <p:tgtEl>
                                          <p:spTgt spid="127"/>
                                        </p:tgtEl>
                                        <p:attrNameLst>
                                          <p:attrName>style.visibility</p:attrName>
                                        </p:attrNameLst>
                                      </p:cBhvr>
                                      <p:to>
                                        <p:strVal val="visible"/>
                                      </p:to>
                                    </p:set>
                                  </p:childTnLst>
                                </p:cTn>
                              </p:par>
                              <p:par>
                                <p:cTn id="138" presetID="1" presetClass="entr" presetSubtype="0" fill="hold" grpId="0" nodeType="withEffect">
                                  <p:stCondLst>
                                    <p:cond delay="0"/>
                                  </p:stCondLst>
                                  <p:childTnLst>
                                    <p:set>
                                      <p:cBhvr>
                                        <p:cTn id="139" dur="1" fill="hold">
                                          <p:stCondLst>
                                            <p:cond delay="0"/>
                                          </p:stCondLst>
                                        </p:cTn>
                                        <p:tgtEl>
                                          <p:spTgt spid="128"/>
                                        </p:tgtEl>
                                        <p:attrNameLst>
                                          <p:attrName>style.visibility</p:attrName>
                                        </p:attrNameLst>
                                      </p:cBhvr>
                                      <p:to>
                                        <p:strVal val="visible"/>
                                      </p:to>
                                    </p:set>
                                  </p:childTnLst>
                                </p:cTn>
                              </p:par>
                              <p:par>
                                <p:cTn id="140" presetID="1" presetClass="entr" presetSubtype="0" fill="hold" nodeType="withEffect">
                                  <p:stCondLst>
                                    <p:cond delay="0"/>
                                  </p:stCondLst>
                                  <p:childTnLst>
                                    <p:set>
                                      <p:cBhvr>
                                        <p:cTn id="141" dur="1" fill="hold">
                                          <p:stCondLst>
                                            <p:cond delay="0"/>
                                          </p:stCondLst>
                                        </p:cTn>
                                        <p:tgtEl>
                                          <p:spTgt spid="114"/>
                                        </p:tgtEl>
                                        <p:attrNameLst>
                                          <p:attrName>style.visibility</p:attrName>
                                        </p:attrNameLst>
                                      </p:cBhvr>
                                      <p:to>
                                        <p:strVal val="visible"/>
                                      </p:to>
                                    </p:set>
                                  </p:childTnLst>
                                </p:cTn>
                              </p:par>
                              <p:par>
                                <p:cTn id="142" presetID="1" presetClass="entr" presetSubtype="0" fill="hold" grpId="0" nodeType="withEffect">
                                  <p:stCondLst>
                                    <p:cond delay="0"/>
                                  </p:stCondLst>
                                  <p:childTnLst>
                                    <p:set>
                                      <p:cBhvr>
                                        <p:cTn id="143" dur="1" fill="hold">
                                          <p:stCondLst>
                                            <p:cond delay="0"/>
                                          </p:stCondLst>
                                        </p:cTn>
                                        <p:tgtEl>
                                          <p:spTgt spid="113"/>
                                        </p:tgtEl>
                                        <p:attrNameLst>
                                          <p:attrName>style.visibility</p:attrName>
                                        </p:attrNameLst>
                                      </p:cBhvr>
                                      <p:to>
                                        <p:strVal val="visible"/>
                                      </p:to>
                                    </p:set>
                                  </p:childTnLst>
                                </p:cTn>
                              </p:par>
                              <p:par>
                                <p:cTn id="144" presetID="1" presetClass="entr" presetSubtype="0" fill="hold" grpId="0" nodeType="withEffect">
                                  <p:stCondLst>
                                    <p:cond delay="0"/>
                                  </p:stCondLst>
                                  <p:childTnLst>
                                    <p:set>
                                      <p:cBhvr>
                                        <p:cTn id="145" dur="1" fill="hold">
                                          <p:stCondLst>
                                            <p:cond delay="0"/>
                                          </p:stCondLst>
                                        </p:cTn>
                                        <p:tgtEl>
                                          <p:spTgt spid="129"/>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10" presetClass="entr" presetSubtype="0" fill="hold"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fade">
                                      <p:cBhvr>
                                        <p:cTn id="150" dur="300"/>
                                        <p:tgtEl>
                                          <p:spTgt spid="118"/>
                                        </p:tgtEl>
                                      </p:cBhvr>
                                    </p:animEffect>
                                  </p:childTnLst>
                                </p:cTn>
                              </p:par>
                            </p:childTnLst>
                          </p:cTn>
                        </p:par>
                        <p:par>
                          <p:cTn id="151" fill="hold">
                            <p:stCondLst>
                              <p:cond delay="300"/>
                            </p:stCondLst>
                            <p:childTnLst>
                              <p:par>
                                <p:cTn id="152" presetID="1" presetClass="exit" presetSubtype="0" fill="hold" nodeType="afterEffect">
                                  <p:stCondLst>
                                    <p:cond delay="0"/>
                                  </p:stCondLst>
                                  <p:childTnLst>
                                    <p:set>
                                      <p:cBhvr>
                                        <p:cTn id="153" dur="1" fill="hold">
                                          <p:stCondLst>
                                            <p:cond delay="0"/>
                                          </p:stCondLst>
                                        </p:cTn>
                                        <p:tgtEl>
                                          <p:spTgt spid="118"/>
                                        </p:tgtEl>
                                        <p:attrNameLst>
                                          <p:attrName>style.visibility</p:attrName>
                                        </p:attrNameLst>
                                      </p:cBhvr>
                                      <p:to>
                                        <p:strVal val="hidden"/>
                                      </p:to>
                                    </p:set>
                                  </p:childTnLst>
                                </p:cTn>
                              </p:par>
                            </p:childTnLst>
                          </p:cTn>
                        </p:par>
                        <p:par>
                          <p:cTn id="154" fill="hold">
                            <p:stCondLst>
                              <p:cond delay="300"/>
                            </p:stCondLst>
                            <p:childTnLst>
                              <p:par>
                                <p:cTn id="155" presetID="1" presetClass="entr" presetSubtype="0" fill="hold" nodeType="afterEffect">
                                  <p:stCondLst>
                                    <p:cond delay="0"/>
                                  </p:stCondLst>
                                  <p:childTnLst>
                                    <p:set>
                                      <p:cBhvr>
                                        <p:cTn id="156" dur="1" fill="hold">
                                          <p:stCondLst>
                                            <p:cond delay="0"/>
                                          </p:stCondLst>
                                        </p:cTn>
                                        <p:tgtEl>
                                          <p:spTgt spid="119"/>
                                        </p:tgtEl>
                                        <p:attrNameLst>
                                          <p:attrName>style.visibility</p:attrName>
                                        </p:attrNameLst>
                                      </p:cBhvr>
                                      <p:to>
                                        <p:strVal val="visible"/>
                                      </p:to>
                                    </p:set>
                                  </p:childTnLst>
                                </p:cTn>
                              </p:par>
                              <p:par>
                                <p:cTn id="157" presetID="42" presetClass="path" presetSubtype="0" accel="50000" decel="50000" fill="hold" grpId="0" nodeType="withEffect">
                                  <p:stCondLst>
                                    <p:cond delay="0"/>
                                  </p:stCondLst>
                                  <p:childTnLst>
                                    <p:animMotion origin="layout" path="M 4.16667E-6 3.7037E-6 L 0.08268 0.01713 " pathEditMode="relative" rAng="0" ptsTypes="AA">
                                      <p:cBhvr>
                                        <p:cTn id="158" dur="300" fill="hold"/>
                                        <p:tgtEl>
                                          <p:spTgt spid="110"/>
                                        </p:tgtEl>
                                        <p:attrNameLst>
                                          <p:attrName>ppt_x</p:attrName>
                                          <p:attrName>ppt_y</p:attrName>
                                        </p:attrNameLst>
                                      </p:cBhvr>
                                      <p:rCtr x="4128" y="856"/>
                                    </p:animMotion>
                                  </p:childTnLst>
                                </p:cTn>
                              </p:par>
                            </p:childTnLst>
                          </p:cTn>
                        </p:par>
                        <p:par>
                          <p:cTn id="159" fill="hold">
                            <p:stCondLst>
                              <p:cond delay="600"/>
                            </p:stCondLst>
                            <p:childTnLst>
                              <p:par>
                                <p:cTn id="160" presetID="1" presetClass="exit" presetSubtype="0" fill="hold" nodeType="afterEffect">
                                  <p:stCondLst>
                                    <p:cond delay="0"/>
                                  </p:stCondLst>
                                  <p:childTnLst>
                                    <p:set>
                                      <p:cBhvr>
                                        <p:cTn id="161" dur="1" fill="hold">
                                          <p:stCondLst>
                                            <p:cond delay="0"/>
                                          </p:stCondLst>
                                        </p:cTn>
                                        <p:tgtEl>
                                          <p:spTgt spid="119"/>
                                        </p:tgtEl>
                                        <p:attrNameLst>
                                          <p:attrName>style.visibility</p:attrName>
                                        </p:attrNameLst>
                                      </p:cBhvr>
                                      <p:to>
                                        <p:strVal val="hidden"/>
                                      </p:to>
                                    </p:set>
                                  </p:childTnLst>
                                </p:cTn>
                              </p:par>
                              <p:par>
                                <p:cTn id="162" presetID="10" presetClass="entr" presetSubtype="0" fill="hold" nodeType="withEffect">
                                  <p:stCondLst>
                                    <p:cond delay="0"/>
                                  </p:stCondLst>
                                  <p:childTnLst>
                                    <p:set>
                                      <p:cBhvr>
                                        <p:cTn id="163" dur="1" fill="hold">
                                          <p:stCondLst>
                                            <p:cond delay="0"/>
                                          </p:stCondLst>
                                        </p:cTn>
                                        <p:tgtEl>
                                          <p:spTgt spid="120"/>
                                        </p:tgtEl>
                                        <p:attrNameLst>
                                          <p:attrName>style.visibility</p:attrName>
                                        </p:attrNameLst>
                                      </p:cBhvr>
                                      <p:to>
                                        <p:strVal val="visible"/>
                                      </p:to>
                                    </p:set>
                                    <p:animEffect transition="in" filter="fade">
                                      <p:cBhvr>
                                        <p:cTn id="164" dur="300"/>
                                        <p:tgtEl>
                                          <p:spTgt spid="120"/>
                                        </p:tgtEl>
                                      </p:cBhvr>
                                    </p:animEffect>
                                  </p:childTnLst>
                                </p:cTn>
                              </p:par>
                            </p:childTnLst>
                          </p:cTn>
                        </p:par>
                        <p:par>
                          <p:cTn id="165" fill="hold">
                            <p:stCondLst>
                              <p:cond delay="900"/>
                            </p:stCondLst>
                            <p:childTnLst>
                              <p:par>
                                <p:cTn id="166" presetID="1" presetClass="exit" presetSubtype="0" fill="hold" nodeType="afterEffect">
                                  <p:stCondLst>
                                    <p:cond delay="0"/>
                                  </p:stCondLst>
                                  <p:childTnLst>
                                    <p:set>
                                      <p:cBhvr>
                                        <p:cTn id="167" dur="1" fill="hold">
                                          <p:stCondLst>
                                            <p:cond delay="0"/>
                                          </p:stCondLst>
                                        </p:cTn>
                                        <p:tgtEl>
                                          <p:spTgt spid="120"/>
                                        </p:tgtEl>
                                        <p:attrNameLst>
                                          <p:attrName>style.visibility</p:attrName>
                                        </p:attrNameLst>
                                      </p:cBhvr>
                                      <p:to>
                                        <p:strVal val="hidden"/>
                                      </p:to>
                                    </p:set>
                                  </p:childTnLst>
                                </p:cTn>
                              </p:par>
                              <p:par>
                                <p:cTn id="168" presetID="10" presetClass="entr" presetSubtype="0" fill="hold" nodeType="withEffect">
                                  <p:stCondLst>
                                    <p:cond delay="0"/>
                                  </p:stCondLst>
                                  <p:childTnLst>
                                    <p:set>
                                      <p:cBhvr>
                                        <p:cTn id="169" dur="1" fill="hold">
                                          <p:stCondLst>
                                            <p:cond delay="0"/>
                                          </p:stCondLst>
                                        </p:cTn>
                                        <p:tgtEl>
                                          <p:spTgt spid="118"/>
                                        </p:tgtEl>
                                        <p:attrNameLst>
                                          <p:attrName>style.visibility</p:attrName>
                                        </p:attrNameLst>
                                      </p:cBhvr>
                                      <p:to>
                                        <p:strVal val="visible"/>
                                      </p:to>
                                    </p:set>
                                    <p:animEffect transition="in" filter="fade">
                                      <p:cBhvr>
                                        <p:cTn id="170" dur="300"/>
                                        <p:tgtEl>
                                          <p:spTgt spid="118"/>
                                        </p:tgtEl>
                                      </p:cBhvr>
                                    </p:animEffect>
                                  </p:childTnLst>
                                </p:cTn>
                              </p:par>
                            </p:childTnLst>
                          </p:cTn>
                        </p:par>
                        <p:par>
                          <p:cTn id="171" fill="hold">
                            <p:stCondLst>
                              <p:cond delay="1200"/>
                            </p:stCondLst>
                            <p:childTnLst>
                              <p:par>
                                <p:cTn id="172" presetID="1" presetClass="exit" presetSubtype="0" fill="hold" nodeType="afterEffect">
                                  <p:stCondLst>
                                    <p:cond delay="0"/>
                                  </p:stCondLst>
                                  <p:childTnLst>
                                    <p:set>
                                      <p:cBhvr>
                                        <p:cTn id="173" dur="1" fill="hold">
                                          <p:stCondLst>
                                            <p:cond delay="0"/>
                                          </p:stCondLst>
                                        </p:cTn>
                                        <p:tgtEl>
                                          <p:spTgt spid="118"/>
                                        </p:tgtEl>
                                        <p:attrNameLst>
                                          <p:attrName>style.visibility</p:attrName>
                                        </p:attrNameLst>
                                      </p:cBhvr>
                                      <p:to>
                                        <p:strVal val="hidden"/>
                                      </p:to>
                                    </p:set>
                                  </p:childTnLst>
                                </p:cTn>
                              </p:par>
                              <p:par>
                                <p:cTn id="174" presetID="1" presetClass="entr" presetSubtype="0" fill="hold" nodeType="withEffect">
                                  <p:stCondLst>
                                    <p:cond delay="0"/>
                                  </p:stCondLst>
                                  <p:childTnLst>
                                    <p:set>
                                      <p:cBhvr>
                                        <p:cTn id="175" dur="1" fill="hold">
                                          <p:stCondLst>
                                            <p:cond delay="0"/>
                                          </p:stCondLst>
                                        </p:cTn>
                                        <p:tgtEl>
                                          <p:spTgt spid="119"/>
                                        </p:tgtEl>
                                        <p:attrNameLst>
                                          <p:attrName>style.visibility</p:attrName>
                                        </p:attrNameLst>
                                      </p:cBhvr>
                                      <p:to>
                                        <p:strVal val="visible"/>
                                      </p:to>
                                    </p:set>
                                  </p:childTnLst>
                                </p:cTn>
                              </p:par>
                              <p:par>
                                <p:cTn id="176" presetID="42" presetClass="path" presetSubtype="0" accel="50000" decel="50000" fill="hold" grpId="1" nodeType="withEffect">
                                  <p:stCondLst>
                                    <p:cond delay="0"/>
                                  </p:stCondLst>
                                  <p:childTnLst>
                                    <p:animMotion origin="layout" path="M -2.70833E-6 3.7037E-6 L 0.12435 0.01713 " pathEditMode="relative" rAng="0" ptsTypes="AA">
                                      <p:cBhvr>
                                        <p:cTn id="177" dur="300" fill="hold"/>
                                        <p:tgtEl>
                                          <p:spTgt spid="111"/>
                                        </p:tgtEl>
                                        <p:attrNameLst>
                                          <p:attrName>ppt_x</p:attrName>
                                          <p:attrName>ppt_y</p:attrName>
                                        </p:attrNameLst>
                                      </p:cBhvr>
                                      <p:rCtr x="6211" y="856"/>
                                    </p:animMotion>
                                  </p:childTnLst>
                                </p:cTn>
                              </p:par>
                            </p:childTnLst>
                          </p:cTn>
                        </p:par>
                        <p:par>
                          <p:cTn id="178" fill="hold">
                            <p:stCondLst>
                              <p:cond delay="1500"/>
                            </p:stCondLst>
                            <p:childTnLst>
                              <p:par>
                                <p:cTn id="179" presetID="1" presetClass="exit" presetSubtype="0" fill="hold" nodeType="afterEffect">
                                  <p:stCondLst>
                                    <p:cond delay="0"/>
                                  </p:stCondLst>
                                  <p:childTnLst>
                                    <p:set>
                                      <p:cBhvr>
                                        <p:cTn id="180" dur="1" fill="hold">
                                          <p:stCondLst>
                                            <p:cond delay="0"/>
                                          </p:stCondLst>
                                        </p:cTn>
                                        <p:tgtEl>
                                          <p:spTgt spid="119"/>
                                        </p:tgtEl>
                                        <p:attrNameLst>
                                          <p:attrName>style.visibility</p:attrName>
                                        </p:attrNameLst>
                                      </p:cBhvr>
                                      <p:to>
                                        <p:strVal val="hidden"/>
                                      </p:to>
                                    </p:set>
                                  </p:childTnLst>
                                </p:cTn>
                              </p:par>
                              <p:par>
                                <p:cTn id="181" presetID="10" presetClass="entr" presetSubtype="0" fill="hold" nodeType="withEffect">
                                  <p:stCondLst>
                                    <p:cond delay="0"/>
                                  </p:stCondLst>
                                  <p:childTnLst>
                                    <p:set>
                                      <p:cBhvr>
                                        <p:cTn id="182" dur="1" fill="hold">
                                          <p:stCondLst>
                                            <p:cond delay="0"/>
                                          </p:stCondLst>
                                        </p:cTn>
                                        <p:tgtEl>
                                          <p:spTgt spid="120"/>
                                        </p:tgtEl>
                                        <p:attrNameLst>
                                          <p:attrName>style.visibility</p:attrName>
                                        </p:attrNameLst>
                                      </p:cBhvr>
                                      <p:to>
                                        <p:strVal val="visible"/>
                                      </p:to>
                                    </p:set>
                                    <p:animEffect transition="in" filter="fade">
                                      <p:cBhvr>
                                        <p:cTn id="183" dur="300"/>
                                        <p:tgtEl>
                                          <p:spTgt spid="120"/>
                                        </p:tgtEl>
                                      </p:cBhvr>
                                    </p:animEffect>
                                  </p:childTnLst>
                                </p:cTn>
                              </p:par>
                            </p:childTnLst>
                          </p:cTn>
                        </p:par>
                        <p:par>
                          <p:cTn id="184" fill="hold">
                            <p:stCondLst>
                              <p:cond delay="1800"/>
                            </p:stCondLst>
                            <p:childTnLst>
                              <p:par>
                                <p:cTn id="185" presetID="1" presetClass="exit" presetSubtype="0" fill="hold" nodeType="afterEffect">
                                  <p:stCondLst>
                                    <p:cond delay="0"/>
                                  </p:stCondLst>
                                  <p:childTnLst>
                                    <p:set>
                                      <p:cBhvr>
                                        <p:cTn id="186" dur="1" fill="hold">
                                          <p:stCondLst>
                                            <p:cond delay="0"/>
                                          </p:stCondLst>
                                        </p:cTn>
                                        <p:tgtEl>
                                          <p:spTgt spid="120"/>
                                        </p:tgtEl>
                                        <p:attrNameLst>
                                          <p:attrName>style.visibility</p:attrName>
                                        </p:attrNameLst>
                                      </p:cBhvr>
                                      <p:to>
                                        <p:strVal val="hidden"/>
                                      </p:to>
                                    </p:set>
                                  </p:childTnLst>
                                </p:cTn>
                              </p:par>
                              <p:par>
                                <p:cTn id="187" presetID="10" presetClass="entr" presetSubtype="0" fill="hold" nodeType="withEffect">
                                  <p:stCondLst>
                                    <p:cond delay="0"/>
                                  </p:stCondLst>
                                  <p:childTnLst>
                                    <p:set>
                                      <p:cBhvr>
                                        <p:cTn id="188" dur="1" fill="hold">
                                          <p:stCondLst>
                                            <p:cond delay="0"/>
                                          </p:stCondLst>
                                        </p:cTn>
                                        <p:tgtEl>
                                          <p:spTgt spid="118"/>
                                        </p:tgtEl>
                                        <p:attrNameLst>
                                          <p:attrName>style.visibility</p:attrName>
                                        </p:attrNameLst>
                                      </p:cBhvr>
                                      <p:to>
                                        <p:strVal val="visible"/>
                                      </p:to>
                                    </p:set>
                                    <p:animEffect transition="in" filter="fade">
                                      <p:cBhvr>
                                        <p:cTn id="189" dur="300"/>
                                        <p:tgtEl>
                                          <p:spTgt spid="118"/>
                                        </p:tgtEl>
                                      </p:cBhvr>
                                    </p:animEffect>
                                  </p:childTnLst>
                                </p:cTn>
                              </p:par>
                            </p:childTnLst>
                          </p:cTn>
                        </p:par>
                        <p:par>
                          <p:cTn id="190" fill="hold">
                            <p:stCondLst>
                              <p:cond delay="2100"/>
                            </p:stCondLst>
                            <p:childTnLst>
                              <p:par>
                                <p:cTn id="191" presetID="1" presetClass="exit" presetSubtype="0" fill="hold" nodeType="afterEffect">
                                  <p:stCondLst>
                                    <p:cond delay="0"/>
                                  </p:stCondLst>
                                  <p:childTnLst>
                                    <p:set>
                                      <p:cBhvr>
                                        <p:cTn id="192" dur="1" fill="hold">
                                          <p:stCondLst>
                                            <p:cond delay="0"/>
                                          </p:stCondLst>
                                        </p:cTn>
                                        <p:tgtEl>
                                          <p:spTgt spid="118"/>
                                        </p:tgtEl>
                                        <p:attrNameLst>
                                          <p:attrName>style.visibility</p:attrName>
                                        </p:attrNameLst>
                                      </p:cBhvr>
                                      <p:to>
                                        <p:strVal val="hidden"/>
                                      </p:to>
                                    </p:set>
                                  </p:childTnLst>
                                </p:cTn>
                              </p:par>
                              <p:par>
                                <p:cTn id="193" presetID="1" presetClass="entr" presetSubtype="0" fill="hold" nodeType="withEffect">
                                  <p:stCondLst>
                                    <p:cond delay="0"/>
                                  </p:stCondLst>
                                  <p:childTnLst>
                                    <p:set>
                                      <p:cBhvr>
                                        <p:cTn id="194" dur="1" fill="hold">
                                          <p:stCondLst>
                                            <p:cond delay="0"/>
                                          </p:stCondLst>
                                        </p:cTn>
                                        <p:tgtEl>
                                          <p:spTgt spid="119"/>
                                        </p:tgtEl>
                                        <p:attrNameLst>
                                          <p:attrName>style.visibility</p:attrName>
                                        </p:attrNameLst>
                                      </p:cBhvr>
                                      <p:to>
                                        <p:strVal val="visible"/>
                                      </p:to>
                                    </p:set>
                                  </p:childTnLst>
                                </p:cTn>
                              </p:par>
                              <p:par>
                                <p:cTn id="195" presetID="42" presetClass="path" presetSubtype="0" accel="50000" decel="50000" fill="hold" grpId="1" nodeType="withEffect">
                                  <p:stCondLst>
                                    <p:cond delay="0"/>
                                  </p:stCondLst>
                                  <p:childTnLst>
                                    <p:animMotion origin="layout" path="M 1.04167E-6 -3.33333E-6 L 0.16628 0.0176 " pathEditMode="relative" rAng="0" ptsTypes="AA">
                                      <p:cBhvr>
                                        <p:cTn id="196" dur="300" fill="hold"/>
                                        <p:tgtEl>
                                          <p:spTgt spid="112"/>
                                        </p:tgtEl>
                                        <p:attrNameLst>
                                          <p:attrName>ppt_x</p:attrName>
                                          <p:attrName>ppt_y</p:attrName>
                                        </p:attrNameLst>
                                      </p:cBhvr>
                                      <p:rCtr x="8307" y="880"/>
                                    </p:animMotion>
                                  </p:childTnLst>
                                </p:cTn>
                              </p:par>
                            </p:childTnLst>
                          </p:cTn>
                        </p:par>
                        <p:par>
                          <p:cTn id="197" fill="hold">
                            <p:stCondLst>
                              <p:cond delay="2400"/>
                            </p:stCondLst>
                            <p:childTnLst>
                              <p:par>
                                <p:cTn id="198" presetID="1" presetClass="exit" presetSubtype="0" fill="hold" nodeType="afterEffect">
                                  <p:stCondLst>
                                    <p:cond delay="0"/>
                                  </p:stCondLst>
                                  <p:childTnLst>
                                    <p:set>
                                      <p:cBhvr>
                                        <p:cTn id="199" dur="1" fill="hold">
                                          <p:stCondLst>
                                            <p:cond delay="0"/>
                                          </p:stCondLst>
                                        </p:cTn>
                                        <p:tgtEl>
                                          <p:spTgt spid="119"/>
                                        </p:tgtEl>
                                        <p:attrNameLst>
                                          <p:attrName>style.visibility</p:attrName>
                                        </p:attrNameLst>
                                      </p:cBhvr>
                                      <p:to>
                                        <p:strVal val="hidden"/>
                                      </p:to>
                                    </p:set>
                                  </p:childTnLst>
                                </p:cTn>
                              </p:par>
                            </p:childTnLst>
                          </p:cTn>
                        </p:par>
                        <p:par>
                          <p:cTn id="200" fill="hold">
                            <p:stCondLst>
                              <p:cond delay="2400"/>
                            </p:stCondLst>
                            <p:childTnLst>
                              <p:par>
                                <p:cTn id="201" presetID="1" presetClass="entr" presetSubtype="0" fill="hold" grpId="0" nodeType="afterEffect">
                                  <p:stCondLst>
                                    <p:cond delay="0"/>
                                  </p:stCondLst>
                                  <p:childTnLst>
                                    <p:set>
                                      <p:cBhvr>
                                        <p:cTn id="202" dur="1" fill="hold">
                                          <p:stCondLst>
                                            <p:cond delay="0"/>
                                          </p:stCondLst>
                                        </p:cTn>
                                        <p:tgtEl>
                                          <p:spTgt spid="108"/>
                                        </p:tgtEl>
                                        <p:attrNameLst>
                                          <p:attrName>style.visibility</p:attrName>
                                        </p:attrNameLst>
                                      </p:cBhvr>
                                      <p:to>
                                        <p:strVal val="visible"/>
                                      </p:to>
                                    </p:set>
                                  </p:childTnLst>
                                </p:cTn>
                              </p:par>
                            </p:childTnLst>
                          </p:cTn>
                        </p:par>
                        <p:par>
                          <p:cTn id="203" fill="hold">
                            <p:stCondLst>
                              <p:cond delay="2400"/>
                            </p:stCondLst>
                            <p:childTnLst>
                              <p:par>
                                <p:cTn id="204" presetID="42" presetClass="path" presetSubtype="0" accel="50000" decel="50000" fill="hold" grpId="1" nodeType="afterEffect">
                                  <p:stCondLst>
                                    <p:cond delay="0"/>
                                  </p:stCondLst>
                                  <p:childTnLst>
                                    <p:animMotion origin="layout" path="M 4.79167E-6 4.81481E-6 L 0.13085 0.00092 " pathEditMode="relative" rAng="0" ptsTypes="AA">
                                      <p:cBhvr>
                                        <p:cTn id="205" dur="300" fill="hold"/>
                                        <p:tgtEl>
                                          <p:spTgt spid="108"/>
                                        </p:tgtEl>
                                        <p:attrNameLst>
                                          <p:attrName>ppt_x</p:attrName>
                                          <p:attrName>ppt_y</p:attrName>
                                        </p:attrNameLst>
                                      </p:cBhvr>
                                      <p:rCtr x="6536" y="46"/>
                                    </p:animMotion>
                                  </p:childTnLst>
                                </p:cTn>
                              </p:par>
                              <p:par>
                                <p:cTn id="206" presetID="31" presetClass="exit" presetSubtype="0" fill="hold" grpId="2" nodeType="withEffect">
                                  <p:stCondLst>
                                    <p:cond delay="0"/>
                                  </p:stCondLst>
                                  <p:childTnLst>
                                    <p:anim calcmode="lin" valueType="num">
                                      <p:cBhvr>
                                        <p:cTn id="207" dur="2500"/>
                                        <p:tgtEl>
                                          <p:spTgt spid="110"/>
                                        </p:tgtEl>
                                        <p:attrNameLst>
                                          <p:attrName>ppt_w</p:attrName>
                                        </p:attrNameLst>
                                      </p:cBhvr>
                                      <p:tavLst>
                                        <p:tav tm="0">
                                          <p:val>
                                            <p:strVal val="ppt_w"/>
                                          </p:val>
                                        </p:tav>
                                        <p:tav tm="100000">
                                          <p:val>
                                            <p:fltVal val="0"/>
                                          </p:val>
                                        </p:tav>
                                      </p:tavLst>
                                    </p:anim>
                                    <p:anim calcmode="lin" valueType="num">
                                      <p:cBhvr>
                                        <p:cTn id="208" dur="2500"/>
                                        <p:tgtEl>
                                          <p:spTgt spid="110"/>
                                        </p:tgtEl>
                                        <p:attrNameLst>
                                          <p:attrName>ppt_h</p:attrName>
                                        </p:attrNameLst>
                                      </p:cBhvr>
                                      <p:tavLst>
                                        <p:tav tm="0">
                                          <p:val>
                                            <p:strVal val="ppt_h"/>
                                          </p:val>
                                        </p:tav>
                                        <p:tav tm="100000">
                                          <p:val>
                                            <p:fltVal val="0"/>
                                          </p:val>
                                        </p:tav>
                                      </p:tavLst>
                                    </p:anim>
                                    <p:anim calcmode="lin" valueType="num">
                                      <p:cBhvr>
                                        <p:cTn id="209" dur="2500"/>
                                        <p:tgtEl>
                                          <p:spTgt spid="110"/>
                                        </p:tgtEl>
                                        <p:attrNameLst>
                                          <p:attrName>style.rotation</p:attrName>
                                        </p:attrNameLst>
                                      </p:cBhvr>
                                      <p:tavLst>
                                        <p:tav tm="0">
                                          <p:val>
                                            <p:fltVal val="0"/>
                                          </p:val>
                                        </p:tav>
                                        <p:tav tm="100000">
                                          <p:val>
                                            <p:fltVal val="90"/>
                                          </p:val>
                                        </p:tav>
                                      </p:tavLst>
                                    </p:anim>
                                    <p:animEffect transition="out" filter="fade">
                                      <p:cBhvr>
                                        <p:cTn id="210" dur="2500"/>
                                        <p:tgtEl>
                                          <p:spTgt spid="110"/>
                                        </p:tgtEl>
                                      </p:cBhvr>
                                    </p:animEffect>
                                    <p:set>
                                      <p:cBhvr>
                                        <p:cTn id="211" dur="1" fill="hold">
                                          <p:stCondLst>
                                            <p:cond delay="2499"/>
                                          </p:stCondLst>
                                        </p:cTn>
                                        <p:tgtEl>
                                          <p:spTgt spid="110"/>
                                        </p:tgtEl>
                                        <p:attrNameLst>
                                          <p:attrName>style.visibility</p:attrName>
                                        </p:attrNameLst>
                                      </p:cBhvr>
                                      <p:to>
                                        <p:strVal val="hidden"/>
                                      </p:to>
                                    </p:set>
                                  </p:childTnLst>
                                </p:cTn>
                              </p:par>
                              <p:par>
                                <p:cTn id="212" presetID="31" presetClass="exit" presetSubtype="0" fill="hold" grpId="2" nodeType="withEffect">
                                  <p:stCondLst>
                                    <p:cond delay="0"/>
                                  </p:stCondLst>
                                  <p:childTnLst>
                                    <p:anim calcmode="lin" valueType="num">
                                      <p:cBhvr>
                                        <p:cTn id="213" dur="2500"/>
                                        <p:tgtEl>
                                          <p:spTgt spid="111"/>
                                        </p:tgtEl>
                                        <p:attrNameLst>
                                          <p:attrName>ppt_w</p:attrName>
                                        </p:attrNameLst>
                                      </p:cBhvr>
                                      <p:tavLst>
                                        <p:tav tm="0">
                                          <p:val>
                                            <p:strVal val="ppt_w"/>
                                          </p:val>
                                        </p:tav>
                                        <p:tav tm="100000">
                                          <p:val>
                                            <p:fltVal val="0"/>
                                          </p:val>
                                        </p:tav>
                                      </p:tavLst>
                                    </p:anim>
                                    <p:anim calcmode="lin" valueType="num">
                                      <p:cBhvr>
                                        <p:cTn id="214" dur="2500"/>
                                        <p:tgtEl>
                                          <p:spTgt spid="111"/>
                                        </p:tgtEl>
                                        <p:attrNameLst>
                                          <p:attrName>ppt_h</p:attrName>
                                        </p:attrNameLst>
                                      </p:cBhvr>
                                      <p:tavLst>
                                        <p:tav tm="0">
                                          <p:val>
                                            <p:strVal val="ppt_h"/>
                                          </p:val>
                                        </p:tav>
                                        <p:tav tm="100000">
                                          <p:val>
                                            <p:fltVal val="0"/>
                                          </p:val>
                                        </p:tav>
                                      </p:tavLst>
                                    </p:anim>
                                    <p:anim calcmode="lin" valueType="num">
                                      <p:cBhvr>
                                        <p:cTn id="215" dur="2500"/>
                                        <p:tgtEl>
                                          <p:spTgt spid="111"/>
                                        </p:tgtEl>
                                        <p:attrNameLst>
                                          <p:attrName>style.rotation</p:attrName>
                                        </p:attrNameLst>
                                      </p:cBhvr>
                                      <p:tavLst>
                                        <p:tav tm="0">
                                          <p:val>
                                            <p:fltVal val="0"/>
                                          </p:val>
                                        </p:tav>
                                        <p:tav tm="100000">
                                          <p:val>
                                            <p:fltVal val="90"/>
                                          </p:val>
                                        </p:tav>
                                      </p:tavLst>
                                    </p:anim>
                                    <p:animEffect transition="out" filter="fade">
                                      <p:cBhvr>
                                        <p:cTn id="216" dur="2500"/>
                                        <p:tgtEl>
                                          <p:spTgt spid="111"/>
                                        </p:tgtEl>
                                      </p:cBhvr>
                                    </p:animEffect>
                                    <p:set>
                                      <p:cBhvr>
                                        <p:cTn id="217" dur="1" fill="hold">
                                          <p:stCondLst>
                                            <p:cond delay="2499"/>
                                          </p:stCondLst>
                                        </p:cTn>
                                        <p:tgtEl>
                                          <p:spTgt spid="111"/>
                                        </p:tgtEl>
                                        <p:attrNameLst>
                                          <p:attrName>style.visibility</p:attrName>
                                        </p:attrNameLst>
                                      </p:cBhvr>
                                      <p:to>
                                        <p:strVal val="hidden"/>
                                      </p:to>
                                    </p:set>
                                  </p:childTnLst>
                                </p:cTn>
                              </p:par>
                              <p:par>
                                <p:cTn id="218" presetID="31" presetClass="exit" presetSubtype="0" fill="hold" grpId="2" nodeType="withEffect">
                                  <p:stCondLst>
                                    <p:cond delay="0"/>
                                  </p:stCondLst>
                                  <p:childTnLst>
                                    <p:anim calcmode="lin" valueType="num">
                                      <p:cBhvr>
                                        <p:cTn id="219" dur="2500"/>
                                        <p:tgtEl>
                                          <p:spTgt spid="112"/>
                                        </p:tgtEl>
                                        <p:attrNameLst>
                                          <p:attrName>ppt_w</p:attrName>
                                        </p:attrNameLst>
                                      </p:cBhvr>
                                      <p:tavLst>
                                        <p:tav tm="0">
                                          <p:val>
                                            <p:strVal val="ppt_w"/>
                                          </p:val>
                                        </p:tav>
                                        <p:tav tm="100000">
                                          <p:val>
                                            <p:fltVal val="0"/>
                                          </p:val>
                                        </p:tav>
                                      </p:tavLst>
                                    </p:anim>
                                    <p:anim calcmode="lin" valueType="num">
                                      <p:cBhvr>
                                        <p:cTn id="220" dur="2500"/>
                                        <p:tgtEl>
                                          <p:spTgt spid="112"/>
                                        </p:tgtEl>
                                        <p:attrNameLst>
                                          <p:attrName>ppt_h</p:attrName>
                                        </p:attrNameLst>
                                      </p:cBhvr>
                                      <p:tavLst>
                                        <p:tav tm="0">
                                          <p:val>
                                            <p:strVal val="ppt_h"/>
                                          </p:val>
                                        </p:tav>
                                        <p:tav tm="100000">
                                          <p:val>
                                            <p:fltVal val="0"/>
                                          </p:val>
                                        </p:tav>
                                      </p:tavLst>
                                    </p:anim>
                                    <p:anim calcmode="lin" valueType="num">
                                      <p:cBhvr>
                                        <p:cTn id="221" dur="2500"/>
                                        <p:tgtEl>
                                          <p:spTgt spid="112"/>
                                        </p:tgtEl>
                                        <p:attrNameLst>
                                          <p:attrName>style.rotation</p:attrName>
                                        </p:attrNameLst>
                                      </p:cBhvr>
                                      <p:tavLst>
                                        <p:tav tm="0">
                                          <p:val>
                                            <p:fltVal val="0"/>
                                          </p:val>
                                        </p:tav>
                                        <p:tav tm="100000">
                                          <p:val>
                                            <p:fltVal val="90"/>
                                          </p:val>
                                        </p:tav>
                                      </p:tavLst>
                                    </p:anim>
                                    <p:animEffect transition="out" filter="fade">
                                      <p:cBhvr>
                                        <p:cTn id="222" dur="2500"/>
                                        <p:tgtEl>
                                          <p:spTgt spid="112"/>
                                        </p:tgtEl>
                                      </p:cBhvr>
                                    </p:animEffect>
                                    <p:set>
                                      <p:cBhvr>
                                        <p:cTn id="223" dur="1" fill="hold">
                                          <p:stCondLst>
                                            <p:cond delay="2499"/>
                                          </p:stCondLst>
                                        </p:cTn>
                                        <p:tgtEl>
                                          <p:spTgt spid="112"/>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1" presetClass="entr" presetSubtype="0" fill="hold" nodeType="clickEffect">
                                  <p:stCondLst>
                                    <p:cond delay="0"/>
                                  </p:stCondLst>
                                  <p:childTnLst>
                                    <p:set>
                                      <p:cBhvr>
                                        <p:cTn id="227" dur="1" fill="hold">
                                          <p:stCondLst>
                                            <p:cond delay="0"/>
                                          </p:stCondLst>
                                        </p:cTn>
                                        <p:tgtEl>
                                          <p:spTgt spid="118"/>
                                        </p:tgtEl>
                                        <p:attrNameLst>
                                          <p:attrName>style.visibility</p:attrName>
                                        </p:attrNameLst>
                                      </p:cBhvr>
                                      <p:to>
                                        <p:strVal val="visible"/>
                                      </p:to>
                                    </p:set>
                                  </p:childTnLst>
                                </p:cTn>
                              </p:par>
                              <p:par>
                                <p:cTn id="228" presetID="42" presetClass="path" presetSubtype="0" accel="50000" decel="50000" fill="hold" grpId="2" nodeType="withEffect">
                                  <p:stCondLst>
                                    <p:cond delay="0"/>
                                  </p:stCondLst>
                                  <p:childTnLst>
                                    <p:animMotion origin="layout" path="M 0.13085 0.00092 L 0.21393 0.10879 " pathEditMode="relative" rAng="0" ptsTypes="AA">
                                      <p:cBhvr>
                                        <p:cTn id="229" dur="300" fill="hold"/>
                                        <p:tgtEl>
                                          <p:spTgt spid="108"/>
                                        </p:tgtEl>
                                        <p:attrNameLst>
                                          <p:attrName>ppt_x</p:attrName>
                                          <p:attrName>ppt_y</p:attrName>
                                        </p:attrNameLst>
                                      </p:cBhvr>
                                      <p:rCtr x="4154" y="5394"/>
                                    </p:animMotion>
                                  </p:childTnLst>
                                </p:cTn>
                              </p:par>
                            </p:childTnLst>
                          </p:cTn>
                        </p:par>
                        <p:par>
                          <p:cTn id="230" fill="hold">
                            <p:stCondLst>
                              <p:cond delay="300"/>
                            </p:stCondLst>
                            <p:childTnLst>
                              <p:par>
                                <p:cTn id="231" presetID="1" presetClass="exit" presetSubtype="0" fill="hold" nodeType="afterEffect">
                                  <p:stCondLst>
                                    <p:cond delay="0"/>
                                  </p:stCondLst>
                                  <p:childTnLst>
                                    <p:set>
                                      <p:cBhvr>
                                        <p:cTn id="232" dur="1" fill="hold">
                                          <p:stCondLst>
                                            <p:cond delay="0"/>
                                          </p:stCondLst>
                                        </p:cTn>
                                        <p:tgtEl>
                                          <p:spTgt spid="118"/>
                                        </p:tgtEl>
                                        <p:attrNameLst>
                                          <p:attrName>style.visibility</p:attrName>
                                        </p:attrNameLst>
                                      </p:cBhvr>
                                      <p:to>
                                        <p:strVal val="hidden"/>
                                      </p:to>
                                    </p:set>
                                  </p:childTnLst>
                                </p:cTn>
                              </p:par>
                              <p:par>
                                <p:cTn id="233" presetID="1" presetClass="entr" presetSubtype="0" fill="hold" nodeType="withEffect">
                                  <p:stCondLst>
                                    <p:cond delay="0"/>
                                  </p:stCondLst>
                                  <p:childTnLst>
                                    <p:set>
                                      <p:cBhvr>
                                        <p:cTn id="234" dur="1" fill="hold">
                                          <p:stCondLst>
                                            <p:cond delay="0"/>
                                          </p:stCondLst>
                                        </p:cTn>
                                        <p:tgtEl>
                                          <p:spTgt spid="119"/>
                                        </p:tgtEl>
                                        <p:attrNameLst>
                                          <p:attrName>style.visibility</p:attrName>
                                        </p:attrNameLst>
                                      </p:cBhvr>
                                      <p:to>
                                        <p:strVal val="visible"/>
                                      </p:to>
                                    </p:set>
                                  </p:childTnLst>
                                </p:cTn>
                              </p:par>
                              <p:par>
                                <p:cTn id="235" presetID="42" presetClass="path" presetSubtype="0" accel="50000" decel="50000" fill="hold" grpId="1" nodeType="withEffect">
                                  <p:stCondLst>
                                    <p:cond delay="0"/>
                                  </p:stCondLst>
                                  <p:childTnLst>
                                    <p:animMotion origin="layout" path="M -4.58333E-6 1.11111E-6 L 0.16706 0.01805 " pathEditMode="relative" rAng="0" ptsTypes="AA">
                                      <p:cBhvr>
                                        <p:cTn id="236" dur="300" fill="hold"/>
                                        <p:tgtEl>
                                          <p:spTgt spid="121"/>
                                        </p:tgtEl>
                                        <p:attrNameLst>
                                          <p:attrName>ppt_x</p:attrName>
                                          <p:attrName>ppt_y</p:attrName>
                                        </p:attrNameLst>
                                      </p:cBhvr>
                                      <p:rCtr x="8346" y="903"/>
                                    </p:animMotion>
                                  </p:childTnLst>
                                </p:cTn>
                              </p:par>
                            </p:childTnLst>
                          </p:cTn>
                        </p:par>
                        <p:par>
                          <p:cTn id="237" fill="hold">
                            <p:stCondLst>
                              <p:cond delay="600"/>
                            </p:stCondLst>
                            <p:childTnLst>
                              <p:par>
                                <p:cTn id="238" presetID="1" presetClass="exit" presetSubtype="0" fill="hold" nodeType="afterEffect">
                                  <p:stCondLst>
                                    <p:cond delay="0"/>
                                  </p:stCondLst>
                                  <p:childTnLst>
                                    <p:set>
                                      <p:cBhvr>
                                        <p:cTn id="239" dur="1" fill="hold">
                                          <p:stCondLst>
                                            <p:cond delay="0"/>
                                          </p:stCondLst>
                                        </p:cTn>
                                        <p:tgtEl>
                                          <p:spTgt spid="119"/>
                                        </p:tgtEl>
                                        <p:attrNameLst>
                                          <p:attrName>style.visibility</p:attrName>
                                        </p:attrNameLst>
                                      </p:cBhvr>
                                      <p:to>
                                        <p:strVal val="hidden"/>
                                      </p:to>
                                    </p:set>
                                  </p:childTnLst>
                                </p:cTn>
                              </p:par>
                              <p:par>
                                <p:cTn id="240" presetID="10" presetClass="entr" presetSubtype="0" fill="hold" nodeType="withEffect">
                                  <p:stCondLst>
                                    <p:cond delay="0"/>
                                  </p:stCondLst>
                                  <p:childTnLst>
                                    <p:set>
                                      <p:cBhvr>
                                        <p:cTn id="241" dur="1" fill="hold">
                                          <p:stCondLst>
                                            <p:cond delay="0"/>
                                          </p:stCondLst>
                                        </p:cTn>
                                        <p:tgtEl>
                                          <p:spTgt spid="120"/>
                                        </p:tgtEl>
                                        <p:attrNameLst>
                                          <p:attrName>style.visibility</p:attrName>
                                        </p:attrNameLst>
                                      </p:cBhvr>
                                      <p:to>
                                        <p:strVal val="visible"/>
                                      </p:to>
                                    </p:set>
                                    <p:animEffect transition="in" filter="fade">
                                      <p:cBhvr>
                                        <p:cTn id="242" dur="300"/>
                                        <p:tgtEl>
                                          <p:spTgt spid="120"/>
                                        </p:tgtEl>
                                      </p:cBhvr>
                                    </p:animEffect>
                                  </p:childTnLst>
                                </p:cTn>
                              </p:par>
                            </p:childTnLst>
                          </p:cTn>
                        </p:par>
                        <p:par>
                          <p:cTn id="243" fill="hold">
                            <p:stCondLst>
                              <p:cond delay="900"/>
                            </p:stCondLst>
                            <p:childTnLst>
                              <p:par>
                                <p:cTn id="244" presetID="1" presetClass="exit" presetSubtype="0" fill="hold" nodeType="afterEffect">
                                  <p:stCondLst>
                                    <p:cond delay="0"/>
                                  </p:stCondLst>
                                  <p:childTnLst>
                                    <p:set>
                                      <p:cBhvr>
                                        <p:cTn id="245" dur="1" fill="hold">
                                          <p:stCondLst>
                                            <p:cond delay="0"/>
                                          </p:stCondLst>
                                        </p:cTn>
                                        <p:tgtEl>
                                          <p:spTgt spid="120"/>
                                        </p:tgtEl>
                                        <p:attrNameLst>
                                          <p:attrName>style.visibility</p:attrName>
                                        </p:attrNameLst>
                                      </p:cBhvr>
                                      <p:to>
                                        <p:strVal val="hidden"/>
                                      </p:to>
                                    </p:set>
                                  </p:childTnLst>
                                </p:cTn>
                              </p:par>
                              <p:par>
                                <p:cTn id="246" presetID="10" presetClass="entr" presetSubtype="0" fill="hold" nodeType="withEffect">
                                  <p:stCondLst>
                                    <p:cond delay="0"/>
                                  </p:stCondLst>
                                  <p:childTnLst>
                                    <p:set>
                                      <p:cBhvr>
                                        <p:cTn id="247" dur="1" fill="hold">
                                          <p:stCondLst>
                                            <p:cond delay="0"/>
                                          </p:stCondLst>
                                        </p:cTn>
                                        <p:tgtEl>
                                          <p:spTgt spid="118"/>
                                        </p:tgtEl>
                                        <p:attrNameLst>
                                          <p:attrName>style.visibility</p:attrName>
                                        </p:attrNameLst>
                                      </p:cBhvr>
                                      <p:to>
                                        <p:strVal val="visible"/>
                                      </p:to>
                                    </p:set>
                                    <p:animEffect transition="in" filter="fade">
                                      <p:cBhvr>
                                        <p:cTn id="248" dur="300"/>
                                        <p:tgtEl>
                                          <p:spTgt spid="118"/>
                                        </p:tgtEl>
                                      </p:cBhvr>
                                    </p:animEffect>
                                  </p:childTnLst>
                                </p:cTn>
                              </p:par>
                            </p:childTnLst>
                          </p:cTn>
                        </p:par>
                        <p:par>
                          <p:cTn id="249" fill="hold">
                            <p:stCondLst>
                              <p:cond delay="1200"/>
                            </p:stCondLst>
                            <p:childTnLst>
                              <p:par>
                                <p:cTn id="250" presetID="1" presetClass="exit" presetSubtype="0" fill="hold" nodeType="afterEffect">
                                  <p:stCondLst>
                                    <p:cond delay="0"/>
                                  </p:stCondLst>
                                  <p:childTnLst>
                                    <p:set>
                                      <p:cBhvr>
                                        <p:cTn id="251" dur="1" fill="hold">
                                          <p:stCondLst>
                                            <p:cond delay="0"/>
                                          </p:stCondLst>
                                        </p:cTn>
                                        <p:tgtEl>
                                          <p:spTgt spid="118"/>
                                        </p:tgtEl>
                                        <p:attrNameLst>
                                          <p:attrName>style.visibility</p:attrName>
                                        </p:attrNameLst>
                                      </p:cBhvr>
                                      <p:to>
                                        <p:strVal val="hidden"/>
                                      </p:to>
                                    </p:set>
                                  </p:childTnLst>
                                </p:cTn>
                              </p:par>
                              <p:par>
                                <p:cTn id="252" presetID="1" presetClass="entr" presetSubtype="0" fill="hold" nodeType="withEffect">
                                  <p:stCondLst>
                                    <p:cond delay="0"/>
                                  </p:stCondLst>
                                  <p:childTnLst>
                                    <p:set>
                                      <p:cBhvr>
                                        <p:cTn id="253" dur="1" fill="hold">
                                          <p:stCondLst>
                                            <p:cond delay="0"/>
                                          </p:stCondLst>
                                        </p:cTn>
                                        <p:tgtEl>
                                          <p:spTgt spid="119"/>
                                        </p:tgtEl>
                                        <p:attrNameLst>
                                          <p:attrName>style.visibility</p:attrName>
                                        </p:attrNameLst>
                                      </p:cBhvr>
                                      <p:to>
                                        <p:strVal val="visible"/>
                                      </p:to>
                                    </p:set>
                                  </p:childTnLst>
                                </p:cTn>
                              </p:par>
                              <p:par>
                                <p:cTn id="254" presetID="42" presetClass="path" presetSubtype="0" accel="50000" decel="50000" fill="hold" grpId="1" nodeType="withEffect">
                                  <p:stCondLst>
                                    <p:cond delay="0"/>
                                  </p:stCondLst>
                                  <p:childTnLst>
                                    <p:animMotion origin="layout" path="M -3.95833E-6 3.7037E-6 L 0.20651 0.01643 " pathEditMode="relative" rAng="0" ptsTypes="AA">
                                      <p:cBhvr>
                                        <p:cTn id="255" dur="300" fill="hold"/>
                                        <p:tgtEl>
                                          <p:spTgt spid="126"/>
                                        </p:tgtEl>
                                        <p:attrNameLst>
                                          <p:attrName>ppt_x</p:attrName>
                                          <p:attrName>ppt_y</p:attrName>
                                        </p:attrNameLst>
                                      </p:cBhvr>
                                      <p:rCtr x="10326" y="810"/>
                                    </p:animMotion>
                                  </p:childTnLst>
                                </p:cTn>
                              </p:par>
                            </p:childTnLst>
                          </p:cTn>
                        </p:par>
                        <p:par>
                          <p:cTn id="256" fill="hold">
                            <p:stCondLst>
                              <p:cond delay="1500"/>
                            </p:stCondLst>
                            <p:childTnLst>
                              <p:par>
                                <p:cTn id="257" presetID="1" presetClass="exit" presetSubtype="0" fill="hold" nodeType="afterEffect">
                                  <p:stCondLst>
                                    <p:cond delay="0"/>
                                  </p:stCondLst>
                                  <p:childTnLst>
                                    <p:set>
                                      <p:cBhvr>
                                        <p:cTn id="258" dur="1" fill="hold">
                                          <p:stCondLst>
                                            <p:cond delay="0"/>
                                          </p:stCondLst>
                                        </p:cTn>
                                        <p:tgtEl>
                                          <p:spTgt spid="119"/>
                                        </p:tgtEl>
                                        <p:attrNameLst>
                                          <p:attrName>style.visibility</p:attrName>
                                        </p:attrNameLst>
                                      </p:cBhvr>
                                      <p:to>
                                        <p:strVal val="hidden"/>
                                      </p:to>
                                    </p:set>
                                  </p:childTnLst>
                                </p:cTn>
                              </p:par>
                            </p:childTnLst>
                          </p:cTn>
                        </p:par>
                        <p:par>
                          <p:cTn id="259" fill="hold">
                            <p:stCondLst>
                              <p:cond delay="1500"/>
                            </p:stCondLst>
                            <p:childTnLst>
                              <p:par>
                                <p:cTn id="260" presetID="1" presetClass="entr" presetSubtype="0" fill="hold" grpId="0" nodeType="afterEffect">
                                  <p:stCondLst>
                                    <p:cond delay="0"/>
                                  </p:stCondLst>
                                  <p:childTnLst>
                                    <p:set>
                                      <p:cBhvr>
                                        <p:cTn id="261" dur="1" fill="hold">
                                          <p:stCondLst>
                                            <p:cond delay="0"/>
                                          </p:stCondLst>
                                        </p:cTn>
                                        <p:tgtEl>
                                          <p:spTgt spid="109"/>
                                        </p:tgtEl>
                                        <p:attrNameLst>
                                          <p:attrName>style.visibility</p:attrName>
                                        </p:attrNameLst>
                                      </p:cBhvr>
                                      <p:to>
                                        <p:strVal val="visible"/>
                                      </p:to>
                                    </p:set>
                                  </p:childTnLst>
                                </p:cTn>
                              </p:par>
                              <p:par>
                                <p:cTn id="262" presetID="42" presetClass="path" presetSubtype="0" accel="50000" decel="50000" fill="hold" grpId="1" nodeType="withEffect">
                                  <p:stCondLst>
                                    <p:cond delay="0"/>
                                  </p:stCondLst>
                                  <p:childTnLst>
                                    <p:animMotion origin="layout" path="M 4.79167E-6 1.85185E-6 L 0.13085 0.00046 " pathEditMode="relative" rAng="0" ptsTypes="AA">
                                      <p:cBhvr>
                                        <p:cTn id="263" dur="300" fill="hold"/>
                                        <p:tgtEl>
                                          <p:spTgt spid="109"/>
                                        </p:tgtEl>
                                        <p:attrNameLst>
                                          <p:attrName>ppt_x</p:attrName>
                                          <p:attrName>ppt_y</p:attrName>
                                        </p:attrNameLst>
                                      </p:cBhvr>
                                      <p:rCtr x="6536" y="23"/>
                                    </p:animMotion>
                                  </p:childTnLst>
                                </p:cTn>
                              </p:par>
                              <p:par>
                                <p:cTn id="264" presetID="31" presetClass="exit" presetSubtype="0" fill="hold" grpId="2" nodeType="withEffect">
                                  <p:stCondLst>
                                    <p:cond delay="0"/>
                                  </p:stCondLst>
                                  <p:childTnLst>
                                    <p:anim calcmode="lin" valueType="num">
                                      <p:cBhvr>
                                        <p:cTn id="265" dur="2500"/>
                                        <p:tgtEl>
                                          <p:spTgt spid="121"/>
                                        </p:tgtEl>
                                        <p:attrNameLst>
                                          <p:attrName>ppt_w</p:attrName>
                                        </p:attrNameLst>
                                      </p:cBhvr>
                                      <p:tavLst>
                                        <p:tav tm="0">
                                          <p:val>
                                            <p:strVal val="ppt_w"/>
                                          </p:val>
                                        </p:tav>
                                        <p:tav tm="100000">
                                          <p:val>
                                            <p:fltVal val="0"/>
                                          </p:val>
                                        </p:tav>
                                      </p:tavLst>
                                    </p:anim>
                                    <p:anim calcmode="lin" valueType="num">
                                      <p:cBhvr>
                                        <p:cTn id="266" dur="2500"/>
                                        <p:tgtEl>
                                          <p:spTgt spid="121"/>
                                        </p:tgtEl>
                                        <p:attrNameLst>
                                          <p:attrName>ppt_h</p:attrName>
                                        </p:attrNameLst>
                                      </p:cBhvr>
                                      <p:tavLst>
                                        <p:tav tm="0">
                                          <p:val>
                                            <p:strVal val="ppt_h"/>
                                          </p:val>
                                        </p:tav>
                                        <p:tav tm="100000">
                                          <p:val>
                                            <p:fltVal val="0"/>
                                          </p:val>
                                        </p:tav>
                                      </p:tavLst>
                                    </p:anim>
                                    <p:anim calcmode="lin" valueType="num">
                                      <p:cBhvr>
                                        <p:cTn id="267" dur="2500"/>
                                        <p:tgtEl>
                                          <p:spTgt spid="121"/>
                                        </p:tgtEl>
                                        <p:attrNameLst>
                                          <p:attrName>style.rotation</p:attrName>
                                        </p:attrNameLst>
                                      </p:cBhvr>
                                      <p:tavLst>
                                        <p:tav tm="0">
                                          <p:val>
                                            <p:fltVal val="0"/>
                                          </p:val>
                                        </p:tav>
                                        <p:tav tm="100000">
                                          <p:val>
                                            <p:fltVal val="90"/>
                                          </p:val>
                                        </p:tav>
                                      </p:tavLst>
                                    </p:anim>
                                    <p:animEffect transition="out" filter="fade">
                                      <p:cBhvr>
                                        <p:cTn id="268" dur="2500"/>
                                        <p:tgtEl>
                                          <p:spTgt spid="121"/>
                                        </p:tgtEl>
                                      </p:cBhvr>
                                    </p:animEffect>
                                    <p:set>
                                      <p:cBhvr>
                                        <p:cTn id="269" dur="1" fill="hold">
                                          <p:stCondLst>
                                            <p:cond delay="2499"/>
                                          </p:stCondLst>
                                        </p:cTn>
                                        <p:tgtEl>
                                          <p:spTgt spid="121"/>
                                        </p:tgtEl>
                                        <p:attrNameLst>
                                          <p:attrName>style.visibility</p:attrName>
                                        </p:attrNameLst>
                                      </p:cBhvr>
                                      <p:to>
                                        <p:strVal val="hidden"/>
                                      </p:to>
                                    </p:set>
                                  </p:childTnLst>
                                </p:cTn>
                              </p:par>
                              <p:par>
                                <p:cTn id="270" presetID="31" presetClass="exit" presetSubtype="0" fill="hold" grpId="2" nodeType="withEffect">
                                  <p:stCondLst>
                                    <p:cond delay="0"/>
                                  </p:stCondLst>
                                  <p:childTnLst>
                                    <p:anim calcmode="lin" valueType="num">
                                      <p:cBhvr>
                                        <p:cTn id="271" dur="2500"/>
                                        <p:tgtEl>
                                          <p:spTgt spid="126"/>
                                        </p:tgtEl>
                                        <p:attrNameLst>
                                          <p:attrName>ppt_w</p:attrName>
                                        </p:attrNameLst>
                                      </p:cBhvr>
                                      <p:tavLst>
                                        <p:tav tm="0">
                                          <p:val>
                                            <p:strVal val="ppt_w"/>
                                          </p:val>
                                        </p:tav>
                                        <p:tav tm="100000">
                                          <p:val>
                                            <p:fltVal val="0"/>
                                          </p:val>
                                        </p:tav>
                                      </p:tavLst>
                                    </p:anim>
                                    <p:anim calcmode="lin" valueType="num">
                                      <p:cBhvr>
                                        <p:cTn id="272" dur="2500"/>
                                        <p:tgtEl>
                                          <p:spTgt spid="126"/>
                                        </p:tgtEl>
                                        <p:attrNameLst>
                                          <p:attrName>ppt_h</p:attrName>
                                        </p:attrNameLst>
                                      </p:cBhvr>
                                      <p:tavLst>
                                        <p:tav tm="0">
                                          <p:val>
                                            <p:strVal val="ppt_h"/>
                                          </p:val>
                                        </p:tav>
                                        <p:tav tm="100000">
                                          <p:val>
                                            <p:fltVal val="0"/>
                                          </p:val>
                                        </p:tav>
                                      </p:tavLst>
                                    </p:anim>
                                    <p:anim calcmode="lin" valueType="num">
                                      <p:cBhvr>
                                        <p:cTn id="273" dur="2500"/>
                                        <p:tgtEl>
                                          <p:spTgt spid="126"/>
                                        </p:tgtEl>
                                        <p:attrNameLst>
                                          <p:attrName>style.rotation</p:attrName>
                                        </p:attrNameLst>
                                      </p:cBhvr>
                                      <p:tavLst>
                                        <p:tav tm="0">
                                          <p:val>
                                            <p:fltVal val="0"/>
                                          </p:val>
                                        </p:tav>
                                        <p:tav tm="100000">
                                          <p:val>
                                            <p:fltVal val="90"/>
                                          </p:val>
                                        </p:tav>
                                      </p:tavLst>
                                    </p:anim>
                                    <p:animEffect transition="out" filter="fade">
                                      <p:cBhvr>
                                        <p:cTn id="274" dur="2500"/>
                                        <p:tgtEl>
                                          <p:spTgt spid="126"/>
                                        </p:tgtEl>
                                      </p:cBhvr>
                                    </p:animEffect>
                                    <p:set>
                                      <p:cBhvr>
                                        <p:cTn id="275" dur="1" fill="hold">
                                          <p:stCondLst>
                                            <p:cond delay="2499"/>
                                          </p:stCondLst>
                                        </p:cTn>
                                        <p:tgtEl>
                                          <p:spTgt spid="126"/>
                                        </p:tgtEl>
                                        <p:attrNameLst>
                                          <p:attrName>style.visibility</p:attrName>
                                        </p:attrNameLst>
                                      </p:cBhvr>
                                      <p:to>
                                        <p:strVal val="hidden"/>
                                      </p:to>
                                    </p:set>
                                  </p:childTnLst>
                                </p:cTn>
                              </p:par>
                              <p:par>
                                <p:cTn id="276" presetID="31" presetClass="exit" presetSubtype="0" fill="hold" grpId="3" nodeType="withEffect">
                                  <p:stCondLst>
                                    <p:cond delay="0"/>
                                  </p:stCondLst>
                                  <p:childTnLst>
                                    <p:anim calcmode="lin" valueType="num">
                                      <p:cBhvr>
                                        <p:cTn id="277" dur="2500"/>
                                        <p:tgtEl>
                                          <p:spTgt spid="108"/>
                                        </p:tgtEl>
                                        <p:attrNameLst>
                                          <p:attrName>ppt_w</p:attrName>
                                        </p:attrNameLst>
                                      </p:cBhvr>
                                      <p:tavLst>
                                        <p:tav tm="0">
                                          <p:val>
                                            <p:strVal val="ppt_w"/>
                                          </p:val>
                                        </p:tav>
                                        <p:tav tm="100000">
                                          <p:val>
                                            <p:fltVal val="0"/>
                                          </p:val>
                                        </p:tav>
                                      </p:tavLst>
                                    </p:anim>
                                    <p:anim calcmode="lin" valueType="num">
                                      <p:cBhvr>
                                        <p:cTn id="278" dur="2500"/>
                                        <p:tgtEl>
                                          <p:spTgt spid="108"/>
                                        </p:tgtEl>
                                        <p:attrNameLst>
                                          <p:attrName>ppt_h</p:attrName>
                                        </p:attrNameLst>
                                      </p:cBhvr>
                                      <p:tavLst>
                                        <p:tav tm="0">
                                          <p:val>
                                            <p:strVal val="ppt_h"/>
                                          </p:val>
                                        </p:tav>
                                        <p:tav tm="100000">
                                          <p:val>
                                            <p:fltVal val="0"/>
                                          </p:val>
                                        </p:tav>
                                      </p:tavLst>
                                    </p:anim>
                                    <p:anim calcmode="lin" valueType="num">
                                      <p:cBhvr>
                                        <p:cTn id="279" dur="2500"/>
                                        <p:tgtEl>
                                          <p:spTgt spid="108"/>
                                        </p:tgtEl>
                                        <p:attrNameLst>
                                          <p:attrName>style.rotation</p:attrName>
                                        </p:attrNameLst>
                                      </p:cBhvr>
                                      <p:tavLst>
                                        <p:tav tm="0">
                                          <p:val>
                                            <p:fltVal val="0"/>
                                          </p:val>
                                        </p:tav>
                                        <p:tav tm="100000">
                                          <p:val>
                                            <p:fltVal val="90"/>
                                          </p:val>
                                        </p:tav>
                                      </p:tavLst>
                                    </p:anim>
                                    <p:animEffect transition="out" filter="fade">
                                      <p:cBhvr>
                                        <p:cTn id="280" dur="2500"/>
                                        <p:tgtEl>
                                          <p:spTgt spid="108"/>
                                        </p:tgtEl>
                                      </p:cBhvr>
                                    </p:animEffect>
                                    <p:set>
                                      <p:cBhvr>
                                        <p:cTn id="281" dur="1" fill="hold">
                                          <p:stCondLst>
                                            <p:cond delay="2499"/>
                                          </p:stCondLst>
                                        </p:cTn>
                                        <p:tgtEl>
                                          <p:spTgt spid="10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02" grpId="0"/>
      <p:bldP spid="104" grpId="0"/>
      <p:bldP spid="106" grpId="0"/>
      <p:bldP spid="108" grpId="0" animBg="1"/>
      <p:bldP spid="108" grpId="1" animBg="1"/>
      <p:bldP spid="108" grpId="2" animBg="1"/>
      <p:bldP spid="108" grpId="3" animBg="1"/>
      <p:bldP spid="109" grpId="0" animBg="1"/>
      <p:bldP spid="109" grpId="1" animBg="1"/>
      <p:bldP spid="110" grpId="0" animBg="1"/>
      <p:bldP spid="110" grpId="1" animBg="1"/>
      <p:bldP spid="110" grpId="2" animBg="1"/>
      <p:bldP spid="111" grpId="0" animBg="1"/>
      <p:bldP spid="111" grpId="1" animBg="1"/>
      <p:bldP spid="111" grpId="2" animBg="1"/>
      <p:bldP spid="112" grpId="0" animBg="1"/>
      <p:bldP spid="112" grpId="1" animBg="1"/>
      <p:bldP spid="112" grpId="2" animBg="1"/>
      <p:bldP spid="113" grpId="0"/>
      <p:bldP spid="121" grpId="0" animBg="1"/>
      <p:bldP spid="121" grpId="1" animBg="1"/>
      <p:bldP spid="121" grpId="2" animBg="1"/>
      <p:bldP spid="126" grpId="0" animBg="1"/>
      <p:bldP spid="126" grpId="1" animBg="1"/>
      <p:bldP spid="126" grpId="2" animBg="1"/>
      <p:bldP spid="127" grpId="0" animBg="1"/>
      <p:bldP spid="128" grpId="0" animBg="1"/>
      <p:bldP spid="1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矩形 2">
            <a:extLst>
              <a:ext uri="{FF2B5EF4-FFF2-40B4-BE49-F238E27FC236}">
                <a16:creationId xmlns:a16="http://schemas.microsoft.com/office/drawing/2014/main" id="{D5244059-4F05-453A-9A13-E10A74D57D7E}"/>
              </a:ext>
            </a:extLst>
          </p:cNvPr>
          <p:cNvSpPr/>
          <p:nvPr/>
        </p:nvSpPr>
        <p:spPr>
          <a:xfrm>
            <a:off x="10609002" y="4054983"/>
            <a:ext cx="1083733" cy="1476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9" name="矩形 2">
            <a:extLst>
              <a:ext uri="{FF2B5EF4-FFF2-40B4-BE49-F238E27FC236}">
                <a16:creationId xmlns:a16="http://schemas.microsoft.com/office/drawing/2014/main" id="{72149686-9745-4CDD-A726-A3266D055376}"/>
              </a:ext>
            </a:extLst>
          </p:cNvPr>
          <p:cNvSpPr/>
          <p:nvPr/>
        </p:nvSpPr>
        <p:spPr>
          <a:xfrm>
            <a:off x="9102194" y="4056519"/>
            <a:ext cx="1083733" cy="1476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7" name="矩形 2">
            <a:extLst>
              <a:ext uri="{FF2B5EF4-FFF2-40B4-BE49-F238E27FC236}">
                <a16:creationId xmlns:a16="http://schemas.microsoft.com/office/drawing/2014/main" id="{7119F1DA-27BA-4870-8E0E-BFCAC65A6E6F}"/>
              </a:ext>
            </a:extLst>
          </p:cNvPr>
          <p:cNvSpPr/>
          <p:nvPr/>
        </p:nvSpPr>
        <p:spPr>
          <a:xfrm>
            <a:off x="10605693" y="4189664"/>
            <a:ext cx="1083733" cy="1476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8" name="矩形 2">
            <a:extLst>
              <a:ext uri="{FF2B5EF4-FFF2-40B4-BE49-F238E27FC236}">
                <a16:creationId xmlns:a16="http://schemas.microsoft.com/office/drawing/2014/main" id="{BE230176-A2F1-421F-B21C-E80E106347A5}"/>
              </a:ext>
            </a:extLst>
          </p:cNvPr>
          <p:cNvSpPr/>
          <p:nvPr/>
        </p:nvSpPr>
        <p:spPr>
          <a:xfrm>
            <a:off x="9097689" y="4202583"/>
            <a:ext cx="1083733" cy="1476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4" name="矩形 2">
            <a:extLst>
              <a:ext uri="{FF2B5EF4-FFF2-40B4-BE49-F238E27FC236}">
                <a16:creationId xmlns:a16="http://schemas.microsoft.com/office/drawing/2014/main" id="{7F7CAC84-A170-463B-8B9A-F4F1BE6163DA}"/>
              </a:ext>
            </a:extLst>
          </p:cNvPr>
          <p:cNvSpPr/>
          <p:nvPr/>
        </p:nvSpPr>
        <p:spPr>
          <a:xfrm>
            <a:off x="9102194" y="4341635"/>
            <a:ext cx="1083733" cy="1476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6" name="矩形 2">
            <a:extLst>
              <a:ext uri="{FF2B5EF4-FFF2-40B4-BE49-F238E27FC236}">
                <a16:creationId xmlns:a16="http://schemas.microsoft.com/office/drawing/2014/main" id="{75008E69-E66C-455C-89AF-0ACBB71763F9}"/>
              </a:ext>
            </a:extLst>
          </p:cNvPr>
          <p:cNvSpPr/>
          <p:nvPr/>
        </p:nvSpPr>
        <p:spPr>
          <a:xfrm>
            <a:off x="10596906" y="4337068"/>
            <a:ext cx="1083733" cy="147600"/>
          </a:xfrm>
          <a:prstGeom prst="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0" name="矩形 2">
            <a:extLst>
              <a:ext uri="{FF2B5EF4-FFF2-40B4-BE49-F238E27FC236}">
                <a16:creationId xmlns:a16="http://schemas.microsoft.com/office/drawing/2014/main" id="{A263A3E4-2F48-4B8A-AE7D-8FE5C9AB79E8}"/>
              </a:ext>
            </a:extLst>
          </p:cNvPr>
          <p:cNvSpPr/>
          <p:nvPr/>
        </p:nvSpPr>
        <p:spPr>
          <a:xfrm>
            <a:off x="7604605" y="4486160"/>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1" name="矩形 2">
            <a:extLst>
              <a:ext uri="{FF2B5EF4-FFF2-40B4-BE49-F238E27FC236}">
                <a16:creationId xmlns:a16="http://schemas.microsoft.com/office/drawing/2014/main" id="{64B9FAA2-8B00-4ED2-AD0C-2ECEF7D8B2A0}"/>
              </a:ext>
            </a:extLst>
          </p:cNvPr>
          <p:cNvSpPr/>
          <p:nvPr/>
        </p:nvSpPr>
        <p:spPr>
          <a:xfrm>
            <a:off x="7604605" y="4633760"/>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2" name="矩形 2">
            <a:extLst>
              <a:ext uri="{FF2B5EF4-FFF2-40B4-BE49-F238E27FC236}">
                <a16:creationId xmlns:a16="http://schemas.microsoft.com/office/drawing/2014/main" id="{0147B8FD-2BDD-423D-8C89-B53C2B3DFC2F}"/>
              </a:ext>
            </a:extLst>
          </p:cNvPr>
          <p:cNvSpPr/>
          <p:nvPr/>
        </p:nvSpPr>
        <p:spPr>
          <a:xfrm>
            <a:off x="7604605" y="4775755"/>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103" name="矩形 2">
            <a:extLst>
              <a:ext uri="{FF2B5EF4-FFF2-40B4-BE49-F238E27FC236}">
                <a16:creationId xmlns:a16="http://schemas.microsoft.com/office/drawing/2014/main" id="{E60D4208-7908-4527-B5A6-5341CD61BBDD}"/>
              </a:ext>
            </a:extLst>
          </p:cNvPr>
          <p:cNvSpPr/>
          <p:nvPr/>
        </p:nvSpPr>
        <p:spPr>
          <a:xfrm>
            <a:off x="7604604" y="4923325"/>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84" name="矩形 2">
            <a:extLst>
              <a:ext uri="{FF2B5EF4-FFF2-40B4-BE49-F238E27FC236}">
                <a16:creationId xmlns:a16="http://schemas.microsoft.com/office/drawing/2014/main" id="{C06B40BA-51B1-477E-AE4B-BB5FD9B875AC}"/>
              </a:ext>
            </a:extLst>
          </p:cNvPr>
          <p:cNvSpPr/>
          <p:nvPr/>
        </p:nvSpPr>
        <p:spPr>
          <a:xfrm>
            <a:off x="6088431" y="4499932"/>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7" name="矩形 2">
            <a:extLst>
              <a:ext uri="{FF2B5EF4-FFF2-40B4-BE49-F238E27FC236}">
                <a16:creationId xmlns:a16="http://schemas.microsoft.com/office/drawing/2014/main" id="{8653BCDB-9896-4691-A3EB-0640EE4D786B}"/>
              </a:ext>
            </a:extLst>
          </p:cNvPr>
          <p:cNvSpPr/>
          <p:nvPr/>
        </p:nvSpPr>
        <p:spPr>
          <a:xfrm>
            <a:off x="6088431" y="4647532"/>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8" name="矩形 2">
            <a:extLst>
              <a:ext uri="{FF2B5EF4-FFF2-40B4-BE49-F238E27FC236}">
                <a16:creationId xmlns:a16="http://schemas.microsoft.com/office/drawing/2014/main" id="{9FA71D83-3FC5-48A2-A5D7-6E61D11E1FF4}"/>
              </a:ext>
            </a:extLst>
          </p:cNvPr>
          <p:cNvSpPr/>
          <p:nvPr/>
        </p:nvSpPr>
        <p:spPr>
          <a:xfrm>
            <a:off x="6088431" y="4789527"/>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9" name="矩形 2">
            <a:extLst>
              <a:ext uri="{FF2B5EF4-FFF2-40B4-BE49-F238E27FC236}">
                <a16:creationId xmlns:a16="http://schemas.microsoft.com/office/drawing/2014/main" id="{B16DB063-F01A-4BC2-BC97-94887DF78BEC}"/>
              </a:ext>
            </a:extLst>
          </p:cNvPr>
          <p:cNvSpPr/>
          <p:nvPr/>
        </p:nvSpPr>
        <p:spPr>
          <a:xfrm>
            <a:off x="6088430" y="4937097"/>
            <a:ext cx="1083733" cy="147600"/>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89" name="矩形 2">
            <a:extLst>
              <a:ext uri="{FF2B5EF4-FFF2-40B4-BE49-F238E27FC236}">
                <a16:creationId xmlns:a16="http://schemas.microsoft.com/office/drawing/2014/main" id="{FBD3CEA5-B9DC-45EA-B3E5-DE8B4B15E53D}"/>
              </a:ext>
            </a:extLst>
          </p:cNvPr>
          <p:cNvSpPr/>
          <p:nvPr/>
        </p:nvSpPr>
        <p:spPr>
          <a:xfrm>
            <a:off x="10595674" y="4487698"/>
            <a:ext cx="1083733" cy="584775"/>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88" name="矩形 2">
            <a:extLst>
              <a:ext uri="{FF2B5EF4-FFF2-40B4-BE49-F238E27FC236}">
                <a16:creationId xmlns:a16="http://schemas.microsoft.com/office/drawing/2014/main" id="{BC5087C4-957D-465F-AD74-9733D86539C9}"/>
              </a:ext>
            </a:extLst>
          </p:cNvPr>
          <p:cNvSpPr/>
          <p:nvPr/>
        </p:nvSpPr>
        <p:spPr>
          <a:xfrm>
            <a:off x="9097690" y="4487699"/>
            <a:ext cx="1083733" cy="584775"/>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Burstable I/O scheduler</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17</a:t>
            </a:fld>
            <a:endParaRPr kumimoji="1" lang="zh-CN" altLang="en-US"/>
          </a:p>
        </p:txBody>
      </p:sp>
      <p:cxnSp>
        <p:nvCxnSpPr>
          <p:cNvPr id="5" name="连接符: 肘形 4">
            <a:extLst>
              <a:ext uri="{FF2B5EF4-FFF2-40B4-BE49-F238E27FC236}">
                <a16:creationId xmlns:a16="http://schemas.microsoft.com/office/drawing/2014/main" id="{B2310E1F-DFBD-46A9-AA8C-3814AF4721BD}"/>
              </a:ext>
            </a:extLst>
          </p:cNvPr>
          <p:cNvCxnSpPr>
            <a:cxnSpLocks/>
            <a:stCxn id="30" idx="1"/>
          </p:cNvCxnSpPr>
          <p:nvPr/>
        </p:nvCxnSpPr>
        <p:spPr>
          <a:xfrm rot="10800000" flipV="1">
            <a:off x="2480224" y="8008934"/>
            <a:ext cx="976482" cy="2777448"/>
          </a:xfrm>
          <a:prstGeom prst="bentConnector2">
            <a:avLst/>
          </a:prstGeom>
          <a:ln w="57150">
            <a:solidFill>
              <a:srgbClr val="FFC000">
                <a:alpha val="80000"/>
              </a:srgbClr>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 name="表格 5">
            <a:extLst>
              <a:ext uri="{FF2B5EF4-FFF2-40B4-BE49-F238E27FC236}">
                <a16:creationId xmlns:a16="http://schemas.microsoft.com/office/drawing/2014/main" id="{0FC6FB70-EF86-4EB3-96E5-C978D962D7FB}"/>
              </a:ext>
            </a:extLst>
          </p:cNvPr>
          <p:cNvGraphicFramePr>
            <a:graphicFrameLocks noGrp="1"/>
          </p:cNvGraphicFramePr>
          <p:nvPr>
            <p:extLst>
              <p:ext uri="{D42A27DB-BD31-4B8C-83A1-F6EECF244321}">
                <p14:modId xmlns:p14="http://schemas.microsoft.com/office/powerpoint/2010/main" val="1715153394"/>
              </p:ext>
            </p:extLst>
          </p:nvPr>
        </p:nvGraphicFramePr>
        <p:xfrm>
          <a:off x="359896" y="8722195"/>
          <a:ext cx="1293414" cy="423334"/>
        </p:xfrm>
        <a:graphic>
          <a:graphicData uri="http://schemas.openxmlformats.org/drawingml/2006/table">
            <a:tbl>
              <a:tblPr firstRow="1" bandRow="1">
                <a:tableStyleId>{5C22544A-7EE6-4342-B048-85BDC9FD1C3A}</a:tableStyleId>
              </a:tblPr>
              <a:tblGrid>
                <a:gridCol w="1293414">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7" name="文本框 6">
            <a:extLst>
              <a:ext uri="{FF2B5EF4-FFF2-40B4-BE49-F238E27FC236}">
                <a16:creationId xmlns:a16="http://schemas.microsoft.com/office/drawing/2014/main" id="{B99F09BE-0725-4923-9034-6F49470DFC7A}"/>
              </a:ext>
            </a:extLst>
          </p:cNvPr>
          <p:cNvSpPr txBox="1"/>
          <p:nvPr/>
        </p:nvSpPr>
        <p:spPr>
          <a:xfrm>
            <a:off x="-241151" y="8779973"/>
            <a:ext cx="722573" cy="338554"/>
          </a:xfrm>
          <a:prstGeom prst="rect">
            <a:avLst/>
          </a:prstGeom>
          <a:noFill/>
        </p:spPr>
        <p:txBody>
          <a:bodyPr wrap="square" rtlCol="0">
            <a:spAutoFit/>
          </a:bodyPr>
          <a:lstStyle/>
          <a:p>
            <a:pPr algn="ctr"/>
            <a:r>
              <a:rPr kumimoji="1" lang="en-US" altLang="zh-CN" sz="1600" b="1" dirty="0">
                <a:latin typeface="Arial" panose="020B0604020202020204" pitchFamily="34" charset="0"/>
                <a:cs typeface="Arial" panose="020B0604020202020204" pitchFamily="34" charset="0"/>
              </a:rPr>
              <a:t>VM1</a:t>
            </a:r>
            <a:endParaRPr kumimoji="1" lang="zh-CN" altLang="en-US" sz="1600" b="1" dirty="0">
              <a:latin typeface="Arial" panose="020B0604020202020204" pitchFamily="34" charset="0"/>
              <a:cs typeface="Arial" panose="020B0604020202020204" pitchFamily="34" charset="0"/>
            </a:endParaRPr>
          </a:p>
        </p:txBody>
      </p:sp>
      <p:graphicFrame>
        <p:nvGraphicFramePr>
          <p:cNvPr id="8" name="表格 7">
            <a:extLst>
              <a:ext uri="{FF2B5EF4-FFF2-40B4-BE49-F238E27FC236}">
                <a16:creationId xmlns:a16="http://schemas.microsoft.com/office/drawing/2014/main" id="{53102286-4DF1-40BF-ADCC-15D386E49208}"/>
              </a:ext>
            </a:extLst>
          </p:cNvPr>
          <p:cNvGraphicFramePr>
            <a:graphicFrameLocks noGrp="1"/>
          </p:cNvGraphicFramePr>
          <p:nvPr>
            <p:extLst>
              <p:ext uri="{D42A27DB-BD31-4B8C-83A1-F6EECF244321}">
                <p14:modId xmlns:p14="http://schemas.microsoft.com/office/powerpoint/2010/main" val="787217507"/>
              </p:ext>
            </p:extLst>
          </p:nvPr>
        </p:nvGraphicFramePr>
        <p:xfrm>
          <a:off x="359896" y="9350613"/>
          <a:ext cx="1293414" cy="423334"/>
        </p:xfrm>
        <a:graphic>
          <a:graphicData uri="http://schemas.openxmlformats.org/drawingml/2006/table">
            <a:tbl>
              <a:tblPr firstRow="1" bandRow="1">
                <a:tableStyleId>{5C22544A-7EE6-4342-B048-85BDC9FD1C3A}</a:tableStyleId>
              </a:tblPr>
              <a:tblGrid>
                <a:gridCol w="1293414">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9" name="文本框 8">
            <a:extLst>
              <a:ext uri="{FF2B5EF4-FFF2-40B4-BE49-F238E27FC236}">
                <a16:creationId xmlns:a16="http://schemas.microsoft.com/office/drawing/2014/main" id="{89774B94-9E05-4A1C-B6E2-BE7616175594}"/>
              </a:ext>
            </a:extLst>
          </p:cNvPr>
          <p:cNvSpPr txBox="1"/>
          <p:nvPr/>
        </p:nvSpPr>
        <p:spPr>
          <a:xfrm>
            <a:off x="-241151" y="9408391"/>
            <a:ext cx="722573" cy="338554"/>
          </a:xfrm>
          <a:prstGeom prst="rect">
            <a:avLst/>
          </a:prstGeom>
          <a:noFill/>
        </p:spPr>
        <p:txBody>
          <a:bodyPr wrap="square" rtlCol="0">
            <a:spAutoFit/>
          </a:bodyPr>
          <a:lstStyle/>
          <a:p>
            <a:pPr algn="ctr"/>
            <a:r>
              <a:rPr kumimoji="1" lang="en-US" altLang="zh-CN" sz="1600" b="1" dirty="0">
                <a:latin typeface="Arial" panose="020B0604020202020204" pitchFamily="34" charset="0"/>
                <a:cs typeface="Arial" panose="020B0604020202020204" pitchFamily="34" charset="0"/>
              </a:rPr>
              <a:t>VM2</a:t>
            </a:r>
            <a:endParaRPr kumimoji="1" lang="zh-CN" altLang="en-US" sz="1600" b="1" dirty="0">
              <a:latin typeface="Arial" panose="020B0604020202020204" pitchFamily="34" charset="0"/>
              <a:cs typeface="Arial" panose="020B0604020202020204" pitchFamily="34" charset="0"/>
            </a:endParaRPr>
          </a:p>
        </p:txBody>
      </p:sp>
      <p:graphicFrame>
        <p:nvGraphicFramePr>
          <p:cNvPr id="10" name="表格 9">
            <a:extLst>
              <a:ext uri="{FF2B5EF4-FFF2-40B4-BE49-F238E27FC236}">
                <a16:creationId xmlns:a16="http://schemas.microsoft.com/office/drawing/2014/main" id="{855187F6-8F37-4879-862B-5863EED79DBF}"/>
              </a:ext>
            </a:extLst>
          </p:cNvPr>
          <p:cNvGraphicFramePr>
            <a:graphicFrameLocks noGrp="1"/>
          </p:cNvGraphicFramePr>
          <p:nvPr>
            <p:extLst>
              <p:ext uri="{D42A27DB-BD31-4B8C-83A1-F6EECF244321}">
                <p14:modId xmlns:p14="http://schemas.microsoft.com/office/powerpoint/2010/main" val="911755837"/>
              </p:ext>
            </p:extLst>
          </p:nvPr>
        </p:nvGraphicFramePr>
        <p:xfrm>
          <a:off x="359896" y="9975030"/>
          <a:ext cx="1293414" cy="423334"/>
        </p:xfrm>
        <a:graphic>
          <a:graphicData uri="http://schemas.openxmlformats.org/drawingml/2006/table">
            <a:tbl>
              <a:tblPr firstRow="1" bandRow="1">
                <a:tableStyleId>{5C22544A-7EE6-4342-B048-85BDC9FD1C3A}</a:tableStyleId>
              </a:tblPr>
              <a:tblGrid>
                <a:gridCol w="1293414">
                  <a:extLst>
                    <a:ext uri="{9D8B030D-6E8A-4147-A177-3AD203B41FA5}">
                      <a16:colId xmlns:a16="http://schemas.microsoft.com/office/drawing/2014/main" val="43480921"/>
                    </a:ext>
                  </a:extLst>
                </a:gridCol>
              </a:tblGrid>
              <a:tr h="423334">
                <a:tc>
                  <a:txBody>
                    <a:bodyPr/>
                    <a:lstStyle/>
                    <a:p>
                      <a:endParaRPr lang="zh-CN" altLang="en-US" dirty="0"/>
                    </a:p>
                  </a:txBody>
                  <a:tcP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78470946"/>
                  </a:ext>
                </a:extLst>
              </a:tr>
            </a:tbl>
          </a:graphicData>
        </a:graphic>
      </p:graphicFrame>
      <p:sp>
        <p:nvSpPr>
          <p:cNvPr id="11" name="文本框 10">
            <a:extLst>
              <a:ext uri="{FF2B5EF4-FFF2-40B4-BE49-F238E27FC236}">
                <a16:creationId xmlns:a16="http://schemas.microsoft.com/office/drawing/2014/main" id="{8A649A07-4D94-4191-9BC9-8C1E5B984241}"/>
              </a:ext>
            </a:extLst>
          </p:cNvPr>
          <p:cNvSpPr txBox="1"/>
          <p:nvPr/>
        </p:nvSpPr>
        <p:spPr>
          <a:xfrm>
            <a:off x="-241151" y="10032808"/>
            <a:ext cx="722573" cy="338554"/>
          </a:xfrm>
          <a:prstGeom prst="rect">
            <a:avLst/>
          </a:prstGeom>
          <a:noFill/>
        </p:spPr>
        <p:txBody>
          <a:bodyPr wrap="square" rtlCol="0">
            <a:spAutoFit/>
          </a:bodyPr>
          <a:lstStyle/>
          <a:p>
            <a:pPr algn="ctr"/>
            <a:r>
              <a:rPr kumimoji="1" lang="en-US" altLang="zh-CN" sz="1600" b="1" dirty="0">
                <a:latin typeface="Arial" panose="020B0604020202020204" pitchFamily="34" charset="0"/>
                <a:cs typeface="Arial" panose="020B0604020202020204" pitchFamily="34" charset="0"/>
              </a:rPr>
              <a:t>VM3</a:t>
            </a:r>
            <a:endParaRPr kumimoji="1" lang="zh-CN" altLang="en-US" sz="1600" b="1" dirty="0">
              <a:latin typeface="Arial" panose="020B0604020202020204" pitchFamily="34" charset="0"/>
              <a:cs typeface="Arial" panose="020B0604020202020204" pitchFamily="34" charset="0"/>
            </a:endParaRPr>
          </a:p>
        </p:txBody>
      </p:sp>
      <p:sp>
        <p:nvSpPr>
          <p:cNvPr id="12" name="矩形 11">
            <a:extLst>
              <a:ext uri="{FF2B5EF4-FFF2-40B4-BE49-F238E27FC236}">
                <a16:creationId xmlns:a16="http://schemas.microsoft.com/office/drawing/2014/main" id="{C9900FCE-951C-4FAA-BCE0-8CE1CE4AFE7F}"/>
              </a:ext>
            </a:extLst>
          </p:cNvPr>
          <p:cNvSpPr/>
          <p:nvPr/>
        </p:nvSpPr>
        <p:spPr>
          <a:xfrm>
            <a:off x="1136843" y="8721730"/>
            <a:ext cx="254000" cy="414866"/>
          </a:xfrm>
          <a:prstGeom prst="rect">
            <a:avLst/>
          </a:prstGeom>
          <a:solidFill>
            <a:srgbClr val="8FAADD"/>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3" name="矩形 12">
            <a:extLst>
              <a:ext uri="{FF2B5EF4-FFF2-40B4-BE49-F238E27FC236}">
                <a16:creationId xmlns:a16="http://schemas.microsoft.com/office/drawing/2014/main" id="{AC6E1FBD-1682-4483-B264-E744500B644B}"/>
              </a:ext>
            </a:extLst>
          </p:cNvPr>
          <p:cNvSpPr/>
          <p:nvPr/>
        </p:nvSpPr>
        <p:spPr>
          <a:xfrm>
            <a:off x="880661" y="8722196"/>
            <a:ext cx="254000" cy="414866"/>
          </a:xfrm>
          <a:prstGeom prst="rect">
            <a:avLst/>
          </a:prstGeom>
          <a:solidFill>
            <a:srgbClr val="8FAADD"/>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sp>
        <p:nvSpPr>
          <p:cNvPr id="14" name="矩形 13">
            <a:extLst>
              <a:ext uri="{FF2B5EF4-FFF2-40B4-BE49-F238E27FC236}">
                <a16:creationId xmlns:a16="http://schemas.microsoft.com/office/drawing/2014/main" id="{88AC4A60-7176-494E-8ED3-12C13C9EB2F9}"/>
              </a:ext>
            </a:extLst>
          </p:cNvPr>
          <p:cNvSpPr/>
          <p:nvPr/>
        </p:nvSpPr>
        <p:spPr>
          <a:xfrm>
            <a:off x="1397193" y="9353789"/>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F4B41F38-F1D2-491F-B566-11A34669E4DD}"/>
              </a:ext>
            </a:extLst>
          </p:cNvPr>
          <p:cNvSpPr/>
          <p:nvPr/>
        </p:nvSpPr>
        <p:spPr>
          <a:xfrm>
            <a:off x="1144251" y="9353789"/>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6" name="矩形 15">
            <a:extLst>
              <a:ext uri="{FF2B5EF4-FFF2-40B4-BE49-F238E27FC236}">
                <a16:creationId xmlns:a16="http://schemas.microsoft.com/office/drawing/2014/main" id="{0AEE529A-7BF3-49DF-A9E7-4B955C210ADE}"/>
              </a:ext>
            </a:extLst>
          </p:cNvPr>
          <p:cNvSpPr/>
          <p:nvPr/>
        </p:nvSpPr>
        <p:spPr>
          <a:xfrm>
            <a:off x="888069" y="9351080"/>
            <a:ext cx="254000" cy="414866"/>
          </a:xfrm>
          <a:prstGeom prst="rect">
            <a:avLst/>
          </a:prstGeom>
          <a:solidFill>
            <a:srgbClr val="F0A0A4"/>
          </a:solidFill>
          <a:ln w="1905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7" name="矩形 16">
            <a:extLst>
              <a:ext uri="{FF2B5EF4-FFF2-40B4-BE49-F238E27FC236}">
                <a16:creationId xmlns:a16="http://schemas.microsoft.com/office/drawing/2014/main" id="{94CB466B-AC5D-4033-8A03-59E5524AE349}"/>
              </a:ext>
            </a:extLst>
          </p:cNvPr>
          <p:cNvSpPr/>
          <p:nvPr/>
        </p:nvSpPr>
        <p:spPr>
          <a:xfrm>
            <a:off x="1397193" y="9978205"/>
            <a:ext cx="254000" cy="414866"/>
          </a:xfrm>
          <a:prstGeom prst="rect">
            <a:avLst/>
          </a:prstGeom>
          <a:solidFill>
            <a:srgbClr val="C5E0B3"/>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8" name="矩形 17">
            <a:extLst>
              <a:ext uri="{FF2B5EF4-FFF2-40B4-BE49-F238E27FC236}">
                <a16:creationId xmlns:a16="http://schemas.microsoft.com/office/drawing/2014/main" id="{D370DADF-3AFC-4A1F-98A3-3DA35F01E9C7}"/>
              </a:ext>
            </a:extLst>
          </p:cNvPr>
          <p:cNvSpPr/>
          <p:nvPr/>
        </p:nvSpPr>
        <p:spPr>
          <a:xfrm>
            <a:off x="1141076" y="9978205"/>
            <a:ext cx="254000" cy="414866"/>
          </a:xfrm>
          <a:prstGeom prst="rect">
            <a:avLst/>
          </a:prstGeom>
          <a:solidFill>
            <a:srgbClr val="C5E0B3"/>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19" name="矩形 18">
            <a:extLst>
              <a:ext uri="{FF2B5EF4-FFF2-40B4-BE49-F238E27FC236}">
                <a16:creationId xmlns:a16="http://schemas.microsoft.com/office/drawing/2014/main" id="{615A7702-73EA-4B70-8E52-AEB256344935}"/>
              </a:ext>
            </a:extLst>
          </p:cNvPr>
          <p:cNvSpPr/>
          <p:nvPr/>
        </p:nvSpPr>
        <p:spPr>
          <a:xfrm>
            <a:off x="884894" y="9978671"/>
            <a:ext cx="254000" cy="414866"/>
          </a:xfrm>
          <a:prstGeom prst="rect">
            <a:avLst/>
          </a:prstGeom>
          <a:solidFill>
            <a:srgbClr val="C5E0B3"/>
          </a:solidFill>
          <a:ln w="19050">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20" name="矩形 19">
            <a:extLst>
              <a:ext uri="{FF2B5EF4-FFF2-40B4-BE49-F238E27FC236}">
                <a16:creationId xmlns:a16="http://schemas.microsoft.com/office/drawing/2014/main" id="{8708D3EF-FFDE-4C0A-AEFA-57DACEE882F5}"/>
              </a:ext>
            </a:extLst>
          </p:cNvPr>
          <p:cNvSpPr/>
          <p:nvPr/>
        </p:nvSpPr>
        <p:spPr>
          <a:xfrm>
            <a:off x="1889603" y="8669873"/>
            <a:ext cx="1293414" cy="523677"/>
          </a:xfrm>
          <a:prstGeom prst="rect">
            <a:avLst/>
          </a:prstGeom>
          <a:solidFill>
            <a:srgbClr val="F9CCA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chemeClr val="tx1"/>
              </a:solidFill>
              <a:latin typeface="Arial" panose="020B0604020202020204" pitchFamily="34" charset="0"/>
              <a:cs typeface="Arial" panose="020B0604020202020204" pitchFamily="34" charset="0"/>
            </a:endParaRPr>
          </a:p>
        </p:txBody>
      </p:sp>
      <p:sp>
        <p:nvSpPr>
          <p:cNvPr id="21" name="矩形 20">
            <a:extLst>
              <a:ext uri="{FF2B5EF4-FFF2-40B4-BE49-F238E27FC236}">
                <a16:creationId xmlns:a16="http://schemas.microsoft.com/office/drawing/2014/main" id="{FCD42CC3-1714-441F-A01B-1587A7E0440B}"/>
              </a:ext>
            </a:extLst>
          </p:cNvPr>
          <p:cNvSpPr/>
          <p:nvPr/>
        </p:nvSpPr>
        <p:spPr>
          <a:xfrm>
            <a:off x="1899321" y="9300442"/>
            <a:ext cx="1284531" cy="523677"/>
          </a:xfrm>
          <a:prstGeom prst="rect">
            <a:avLst/>
          </a:prstGeom>
          <a:solidFill>
            <a:srgbClr val="F9CCA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chemeClr val="tx1"/>
              </a:solidFill>
              <a:latin typeface="Arial" panose="020B0604020202020204" pitchFamily="34" charset="0"/>
              <a:cs typeface="Arial" panose="020B0604020202020204" pitchFamily="34" charset="0"/>
            </a:endParaRPr>
          </a:p>
        </p:txBody>
      </p:sp>
      <p:sp>
        <p:nvSpPr>
          <p:cNvPr id="22" name="矩形 21">
            <a:extLst>
              <a:ext uri="{FF2B5EF4-FFF2-40B4-BE49-F238E27FC236}">
                <a16:creationId xmlns:a16="http://schemas.microsoft.com/office/drawing/2014/main" id="{91195C14-A010-4F6B-823D-BD0C759A5ED2}"/>
              </a:ext>
            </a:extLst>
          </p:cNvPr>
          <p:cNvSpPr/>
          <p:nvPr/>
        </p:nvSpPr>
        <p:spPr>
          <a:xfrm>
            <a:off x="1889603" y="9925198"/>
            <a:ext cx="1284530" cy="523677"/>
          </a:xfrm>
          <a:prstGeom prst="rect">
            <a:avLst/>
          </a:prstGeom>
          <a:solidFill>
            <a:srgbClr val="F9CCA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chemeClr val="tx1"/>
              </a:solidFill>
              <a:latin typeface="Arial" panose="020B0604020202020204" pitchFamily="34" charset="0"/>
              <a:cs typeface="Arial" panose="020B0604020202020204" pitchFamily="34" charset="0"/>
            </a:endParaRPr>
          </a:p>
        </p:txBody>
      </p:sp>
      <p:sp>
        <p:nvSpPr>
          <p:cNvPr id="23" name="矩形 22">
            <a:extLst>
              <a:ext uri="{FF2B5EF4-FFF2-40B4-BE49-F238E27FC236}">
                <a16:creationId xmlns:a16="http://schemas.microsoft.com/office/drawing/2014/main" id="{E70DFD4B-4BD1-4413-901E-87995E067AC6}"/>
              </a:ext>
            </a:extLst>
          </p:cNvPr>
          <p:cNvSpPr/>
          <p:nvPr/>
        </p:nvSpPr>
        <p:spPr>
          <a:xfrm>
            <a:off x="3456705" y="9350614"/>
            <a:ext cx="2007933" cy="423333"/>
          </a:xfrm>
          <a:prstGeom prst="rect">
            <a:avLst/>
          </a:prstGeom>
          <a:solidFill>
            <a:srgbClr val="F9CCA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chemeClr val="tx1"/>
              </a:solidFill>
              <a:latin typeface="Arial" panose="020B0604020202020204" pitchFamily="34" charset="0"/>
              <a:cs typeface="Arial" panose="020B0604020202020204" pitchFamily="34" charset="0"/>
            </a:endParaRPr>
          </a:p>
        </p:txBody>
      </p:sp>
      <p:cxnSp>
        <p:nvCxnSpPr>
          <p:cNvPr id="24" name="直接箭头连接符 23">
            <a:extLst>
              <a:ext uri="{FF2B5EF4-FFF2-40B4-BE49-F238E27FC236}">
                <a16:creationId xmlns:a16="http://schemas.microsoft.com/office/drawing/2014/main" id="{364807A5-5214-4E79-95B7-057F846A2193}"/>
              </a:ext>
            </a:extLst>
          </p:cNvPr>
          <p:cNvCxnSpPr>
            <a:cxnSpLocks/>
            <a:stCxn id="6" idx="3"/>
            <a:endCxn id="20" idx="1"/>
          </p:cNvCxnSpPr>
          <p:nvPr/>
        </p:nvCxnSpPr>
        <p:spPr>
          <a:xfrm flipV="1">
            <a:off x="1653310" y="8931712"/>
            <a:ext cx="236293" cy="21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AB35347F-8FA0-4C8B-B219-26FBBF694816}"/>
              </a:ext>
            </a:extLst>
          </p:cNvPr>
          <p:cNvCxnSpPr>
            <a:cxnSpLocks/>
            <a:stCxn id="14" idx="3"/>
            <a:endCxn id="21" idx="1"/>
          </p:cNvCxnSpPr>
          <p:nvPr/>
        </p:nvCxnSpPr>
        <p:spPr>
          <a:xfrm>
            <a:off x="1651193" y="9561222"/>
            <a:ext cx="248128" cy="105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a:extLst>
              <a:ext uri="{FF2B5EF4-FFF2-40B4-BE49-F238E27FC236}">
                <a16:creationId xmlns:a16="http://schemas.microsoft.com/office/drawing/2014/main" id="{EE867787-9CA9-4F83-BDB4-6B695110399B}"/>
              </a:ext>
            </a:extLst>
          </p:cNvPr>
          <p:cNvCxnSpPr>
            <a:cxnSpLocks/>
            <a:stCxn id="17" idx="3"/>
            <a:endCxn id="22" idx="1"/>
          </p:cNvCxnSpPr>
          <p:nvPr/>
        </p:nvCxnSpPr>
        <p:spPr>
          <a:xfrm>
            <a:off x="1651193" y="10185638"/>
            <a:ext cx="238410" cy="139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箭头: 右 26">
            <a:extLst>
              <a:ext uri="{FF2B5EF4-FFF2-40B4-BE49-F238E27FC236}">
                <a16:creationId xmlns:a16="http://schemas.microsoft.com/office/drawing/2014/main" id="{DFE0857D-1BBE-4780-B3CF-16A6663B6D1F}"/>
              </a:ext>
            </a:extLst>
          </p:cNvPr>
          <p:cNvSpPr/>
          <p:nvPr/>
        </p:nvSpPr>
        <p:spPr>
          <a:xfrm>
            <a:off x="5536846" y="9413861"/>
            <a:ext cx="238574" cy="296329"/>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1542A6EF-3992-4239-BD89-8CB221EF8F2E}"/>
              </a:ext>
            </a:extLst>
          </p:cNvPr>
          <p:cNvSpPr/>
          <p:nvPr/>
        </p:nvSpPr>
        <p:spPr>
          <a:xfrm>
            <a:off x="5841152" y="9273959"/>
            <a:ext cx="1598331" cy="584286"/>
          </a:xfrm>
          <a:prstGeom prst="roundRect">
            <a:avLst/>
          </a:prstGeom>
          <a:solidFill>
            <a:schemeClr val="bg2">
              <a:lumMod val="90000"/>
            </a:schemeClr>
          </a:solidFill>
          <a:ln w="12700">
            <a:solidFill>
              <a:srgbClr val="001F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29" name="矩形: 圆角 28">
            <a:extLst>
              <a:ext uri="{FF2B5EF4-FFF2-40B4-BE49-F238E27FC236}">
                <a16:creationId xmlns:a16="http://schemas.microsoft.com/office/drawing/2014/main" id="{E4389052-D026-4267-89E0-566C6801499F}"/>
              </a:ext>
            </a:extLst>
          </p:cNvPr>
          <p:cNvSpPr/>
          <p:nvPr/>
        </p:nvSpPr>
        <p:spPr>
          <a:xfrm>
            <a:off x="5992414" y="7716546"/>
            <a:ext cx="1295809" cy="584775"/>
          </a:xfrm>
          <a:prstGeom prst="roundRect">
            <a:avLst/>
          </a:prstGeom>
          <a:solidFill>
            <a:srgbClr val="FFE798"/>
          </a:solidFill>
          <a:ln w="12700">
            <a:solidFill>
              <a:srgbClr val="001F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30" name="矩形: 圆角 29">
            <a:extLst>
              <a:ext uri="{FF2B5EF4-FFF2-40B4-BE49-F238E27FC236}">
                <a16:creationId xmlns:a16="http://schemas.microsoft.com/office/drawing/2014/main" id="{B96477DE-5908-476E-81CD-539F391FE8FB}"/>
              </a:ext>
            </a:extLst>
          </p:cNvPr>
          <p:cNvSpPr/>
          <p:nvPr/>
        </p:nvSpPr>
        <p:spPr>
          <a:xfrm>
            <a:off x="3456706" y="7716547"/>
            <a:ext cx="1748042" cy="584774"/>
          </a:xfrm>
          <a:prstGeom prst="roundRect">
            <a:avLst/>
          </a:prstGeom>
          <a:solidFill>
            <a:srgbClr val="FFE798"/>
          </a:solidFill>
          <a:ln w="12700">
            <a:solidFill>
              <a:srgbClr val="001F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cxnSp>
        <p:nvCxnSpPr>
          <p:cNvPr id="31" name="直接箭头连接符 30">
            <a:extLst>
              <a:ext uri="{FF2B5EF4-FFF2-40B4-BE49-F238E27FC236}">
                <a16:creationId xmlns:a16="http://schemas.microsoft.com/office/drawing/2014/main" id="{7173C0EA-7178-4395-8D8B-524FDBE899DC}"/>
              </a:ext>
            </a:extLst>
          </p:cNvPr>
          <p:cNvCxnSpPr>
            <a:cxnSpLocks/>
            <a:stCxn id="28" idx="0"/>
            <a:endCxn id="29" idx="2"/>
          </p:cNvCxnSpPr>
          <p:nvPr/>
        </p:nvCxnSpPr>
        <p:spPr>
          <a:xfrm flipV="1">
            <a:off x="6640318" y="8301321"/>
            <a:ext cx="1" cy="9726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箭头: 右 31">
            <a:extLst>
              <a:ext uri="{FF2B5EF4-FFF2-40B4-BE49-F238E27FC236}">
                <a16:creationId xmlns:a16="http://schemas.microsoft.com/office/drawing/2014/main" id="{EF9EF6ED-8FA5-4C82-9934-733C17798C5B}"/>
              </a:ext>
            </a:extLst>
          </p:cNvPr>
          <p:cNvSpPr/>
          <p:nvPr/>
        </p:nvSpPr>
        <p:spPr>
          <a:xfrm rot="16200000">
            <a:off x="3927256" y="8582890"/>
            <a:ext cx="745780" cy="296329"/>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18AC4548-58F4-423A-A2AC-8D39CAD56969}"/>
              </a:ext>
            </a:extLst>
          </p:cNvPr>
          <p:cNvSpPr txBox="1"/>
          <p:nvPr/>
        </p:nvSpPr>
        <p:spPr>
          <a:xfrm>
            <a:off x="4347414" y="8621386"/>
            <a:ext cx="1410810" cy="369332"/>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Total quota</a:t>
            </a:r>
            <a:endParaRPr kumimoji="1" lang="zh-CN" altLang="en-US" dirty="0">
              <a:latin typeface="Arial" panose="020B0604020202020204" pitchFamily="34" charset="0"/>
              <a:cs typeface="Arial" panose="020B0604020202020204" pitchFamily="34" charset="0"/>
            </a:endParaRPr>
          </a:p>
        </p:txBody>
      </p:sp>
      <p:sp>
        <p:nvSpPr>
          <p:cNvPr id="34" name="文本框 33">
            <a:extLst>
              <a:ext uri="{FF2B5EF4-FFF2-40B4-BE49-F238E27FC236}">
                <a16:creationId xmlns:a16="http://schemas.microsoft.com/office/drawing/2014/main" id="{57EF1E69-B4D1-407C-8214-1A7B0755BE93}"/>
              </a:ext>
            </a:extLst>
          </p:cNvPr>
          <p:cNvSpPr txBox="1"/>
          <p:nvPr/>
        </p:nvSpPr>
        <p:spPr>
          <a:xfrm>
            <a:off x="1533321" y="7992693"/>
            <a:ext cx="1722138" cy="646331"/>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Allocate quota to VMs</a:t>
            </a:r>
            <a:endParaRPr kumimoji="1" lang="zh-CN" altLang="en-US" dirty="0">
              <a:latin typeface="Arial" panose="020B0604020202020204" pitchFamily="34" charset="0"/>
              <a:cs typeface="Arial" panose="020B0604020202020204" pitchFamily="34" charset="0"/>
            </a:endParaRPr>
          </a:p>
        </p:txBody>
      </p:sp>
      <p:sp>
        <p:nvSpPr>
          <p:cNvPr id="35" name="箭头: 右 34">
            <a:extLst>
              <a:ext uri="{FF2B5EF4-FFF2-40B4-BE49-F238E27FC236}">
                <a16:creationId xmlns:a16="http://schemas.microsoft.com/office/drawing/2014/main" id="{803E72C9-F9C5-41BA-974E-A6276A2BC19F}"/>
              </a:ext>
            </a:extLst>
          </p:cNvPr>
          <p:cNvSpPr/>
          <p:nvPr/>
        </p:nvSpPr>
        <p:spPr>
          <a:xfrm flipH="1">
            <a:off x="5380828" y="7780047"/>
            <a:ext cx="437961" cy="296329"/>
          </a:xfrm>
          <a:prstGeom prst="rightArrow">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CC3BF507-A9C5-4E07-AF5D-C80966719C84}"/>
              </a:ext>
            </a:extLst>
          </p:cNvPr>
          <p:cNvSpPr txBox="1"/>
          <p:nvPr/>
        </p:nvSpPr>
        <p:spPr>
          <a:xfrm>
            <a:off x="4901181" y="7307515"/>
            <a:ext cx="1410810" cy="369332"/>
          </a:xfrm>
          <a:prstGeom prst="rect">
            <a:avLst/>
          </a:prstGeom>
          <a:noFill/>
        </p:spPr>
        <p:txBody>
          <a:bodyPr wrap="square" rtlCol="0">
            <a:spAutoFit/>
          </a:bodyPr>
          <a:lstStyle/>
          <a:p>
            <a:pPr algn="ctr"/>
            <a:r>
              <a:rPr kumimoji="1" lang="en-US" altLang="zh-CN" dirty="0">
                <a:latin typeface="Arial" panose="020B0604020202020204" pitchFamily="34" charset="0"/>
                <a:cs typeface="Arial" panose="020B0604020202020204" pitchFamily="34" charset="0"/>
              </a:rPr>
              <a:t>Usage data</a:t>
            </a:r>
            <a:endParaRPr kumimoji="1" lang="zh-CN" altLang="en-US" dirty="0">
              <a:latin typeface="Arial" panose="020B0604020202020204" pitchFamily="34" charset="0"/>
              <a:cs typeface="Arial" panose="020B0604020202020204" pitchFamily="34" charset="0"/>
            </a:endParaRPr>
          </a:p>
        </p:txBody>
      </p:sp>
      <p:sp>
        <p:nvSpPr>
          <p:cNvPr id="37" name="矩形 11">
            <a:extLst>
              <a:ext uri="{FF2B5EF4-FFF2-40B4-BE49-F238E27FC236}">
                <a16:creationId xmlns:a16="http://schemas.microsoft.com/office/drawing/2014/main" id="{95E4D8E2-CB68-47ED-B25E-EB97D0B98097}"/>
              </a:ext>
            </a:extLst>
          </p:cNvPr>
          <p:cNvSpPr/>
          <p:nvPr/>
        </p:nvSpPr>
        <p:spPr>
          <a:xfrm>
            <a:off x="1390843" y="8721730"/>
            <a:ext cx="254000" cy="414866"/>
          </a:xfrm>
          <a:prstGeom prst="rect">
            <a:avLst/>
          </a:prstGeom>
          <a:solidFill>
            <a:srgbClr val="8FAADD"/>
          </a:solidFill>
          <a:ln w="19050">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200" b="1" dirty="0">
              <a:solidFill>
                <a:schemeClr val="dk1"/>
              </a:solidFill>
              <a:latin typeface="Arial" panose="020B0604020202020204" pitchFamily="34" charset="0"/>
              <a:cs typeface="Arial" panose="020B0604020202020204" pitchFamily="34" charset="0"/>
            </a:endParaRPr>
          </a:p>
        </p:txBody>
      </p:sp>
      <p:cxnSp>
        <p:nvCxnSpPr>
          <p:cNvPr id="38" name="Straight Connector 33">
            <a:extLst>
              <a:ext uri="{FF2B5EF4-FFF2-40B4-BE49-F238E27FC236}">
                <a16:creationId xmlns:a16="http://schemas.microsoft.com/office/drawing/2014/main" id="{84981CC6-8A3B-4904-A96D-700742B5E83B}"/>
              </a:ext>
            </a:extLst>
          </p:cNvPr>
          <p:cNvCxnSpPr>
            <a:cxnSpLocks/>
            <a:stCxn id="20" idx="3"/>
            <a:endCxn id="23" idx="1"/>
          </p:cNvCxnSpPr>
          <p:nvPr/>
        </p:nvCxnSpPr>
        <p:spPr>
          <a:xfrm>
            <a:off x="3183017" y="8931712"/>
            <a:ext cx="273688" cy="6305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6">
            <a:extLst>
              <a:ext uri="{FF2B5EF4-FFF2-40B4-BE49-F238E27FC236}">
                <a16:creationId xmlns:a16="http://schemas.microsoft.com/office/drawing/2014/main" id="{67662E0F-D0E1-45EE-BE2F-F4154E1B6D4A}"/>
              </a:ext>
            </a:extLst>
          </p:cNvPr>
          <p:cNvCxnSpPr>
            <a:cxnSpLocks/>
            <a:stCxn id="21" idx="3"/>
            <a:endCxn id="23" idx="1"/>
          </p:cNvCxnSpPr>
          <p:nvPr/>
        </p:nvCxnSpPr>
        <p:spPr>
          <a:xfrm>
            <a:off x="3183852" y="9562281"/>
            <a:ext cx="272853"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84CD648-56C2-4762-911D-25984EC6CA09}"/>
              </a:ext>
            </a:extLst>
          </p:cNvPr>
          <p:cNvCxnSpPr>
            <a:cxnSpLocks/>
            <a:stCxn id="22" idx="3"/>
            <a:endCxn id="23" idx="1"/>
          </p:cNvCxnSpPr>
          <p:nvPr/>
        </p:nvCxnSpPr>
        <p:spPr>
          <a:xfrm flipV="1">
            <a:off x="3174133" y="9562281"/>
            <a:ext cx="282572" cy="62475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Straight Arrow Connector 47">
            <a:extLst>
              <a:ext uri="{FF2B5EF4-FFF2-40B4-BE49-F238E27FC236}">
                <a16:creationId xmlns:a16="http://schemas.microsoft.com/office/drawing/2014/main" id="{20237FBD-38AB-4DB2-A5E6-662E6D1D895C}"/>
              </a:ext>
            </a:extLst>
          </p:cNvPr>
          <p:cNvCxnSpPr>
            <a:cxnSpLocks/>
            <a:stCxn id="20" idx="3"/>
          </p:cNvCxnSpPr>
          <p:nvPr/>
        </p:nvCxnSpPr>
        <p:spPr>
          <a:xfrm>
            <a:off x="3183017" y="8931712"/>
            <a:ext cx="159015" cy="3687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51">
            <a:extLst>
              <a:ext uri="{FF2B5EF4-FFF2-40B4-BE49-F238E27FC236}">
                <a16:creationId xmlns:a16="http://schemas.microsoft.com/office/drawing/2014/main" id="{1DFAE65C-E012-4E7D-8B42-003770D290F7}"/>
              </a:ext>
            </a:extLst>
          </p:cNvPr>
          <p:cNvCxnSpPr>
            <a:cxnSpLocks/>
            <a:stCxn id="22" idx="3"/>
          </p:cNvCxnSpPr>
          <p:nvPr/>
        </p:nvCxnSpPr>
        <p:spPr>
          <a:xfrm flipV="1">
            <a:off x="3174133" y="9801834"/>
            <a:ext cx="172952" cy="38520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53">
            <a:extLst>
              <a:ext uri="{FF2B5EF4-FFF2-40B4-BE49-F238E27FC236}">
                <a16:creationId xmlns:a16="http://schemas.microsoft.com/office/drawing/2014/main" id="{1AA4CF9E-2DC9-4353-933F-7A8E59BF4AD3}"/>
              </a:ext>
            </a:extLst>
          </p:cNvPr>
          <p:cNvCxnSpPr>
            <a:cxnSpLocks/>
            <a:stCxn id="21" idx="3"/>
          </p:cNvCxnSpPr>
          <p:nvPr/>
        </p:nvCxnSpPr>
        <p:spPr>
          <a:xfrm>
            <a:off x="3183852" y="9562281"/>
            <a:ext cx="187764"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矩形: 圆角 35">
            <a:extLst>
              <a:ext uri="{FF2B5EF4-FFF2-40B4-BE49-F238E27FC236}">
                <a16:creationId xmlns:a16="http://schemas.microsoft.com/office/drawing/2014/main" id="{2704ED06-CA42-4D9E-ACA5-912EA81A52DC}"/>
              </a:ext>
            </a:extLst>
          </p:cNvPr>
          <p:cNvSpPr/>
          <p:nvPr/>
        </p:nvSpPr>
        <p:spPr>
          <a:xfrm>
            <a:off x="3610090" y="10138856"/>
            <a:ext cx="714570" cy="296329"/>
          </a:xfrm>
          <a:prstGeom prst="roundRect">
            <a:avLst/>
          </a:prstGeom>
          <a:solidFill>
            <a:srgbClr val="FFE798"/>
          </a:solidFill>
          <a:ln w="12700">
            <a:solidFill>
              <a:srgbClr val="001F60"/>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zh-CN" altLang="en-US" sz="1200" b="1" dirty="0">
              <a:latin typeface="Arial" panose="020B0604020202020204" pitchFamily="34" charset="0"/>
              <a:cs typeface="Arial" panose="020B0604020202020204" pitchFamily="34" charset="0"/>
            </a:endParaRPr>
          </a:p>
        </p:txBody>
      </p:sp>
      <p:sp>
        <p:nvSpPr>
          <p:cNvPr id="45" name="矩形 19">
            <a:extLst>
              <a:ext uri="{FF2B5EF4-FFF2-40B4-BE49-F238E27FC236}">
                <a16:creationId xmlns:a16="http://schemas.microsoft.com/office/drawing/2014/main" id="{1DDE6B61-37FF-4DF9-981D-C4E254D2EE32}"/>
              </a:ext>
            </a:extLst>
          </p:cNvPr>
          <p:cNvSpPr/>
          <p:nvPr/>
        </p:nvSpPr>
        <p:spPr>
          <a:xfrm>
            <a:off x="5635129" y="10136214"/>
            <a:ext cx="714570" cy="293351"/>
          </a:xfrm>
          <a:prstGeom prst="rect">
            <a:avLst/>
          </a:prstGeom>
          <a:solidFill>
            <a:srgbClr val="F9CCAD"/>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1200" b="1" dirty="0">
              <a:solidFill>
                <a:schemeClr val="tx1"/>
              </a:solidFill>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1B05F798-8E1E-4137-BF0B-2BF36C555F73}"/>
              </a:ext>
            </a:extLst>
          </p:cNvPr>
          <p:cNvSpPr txBox="1"/>
          <p:nvPr/>
        </p:nvSpPr>
        <p:spPr>
          <a:xfrm>
            <a:off x="4342770" y="9984548"/>
            <a:ext cx="1350435" cy="646331"/>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Periodic</a:t>
            </a:r>
          </a:p>
          <a:p>
            <a:r>
              <a:rPr kumimoji="1" lang="en-US" altLang="zh-CN" dirty="0">
                <a:latin typeface="Arial" panose="020B0604020202020204" pitchFamily="34" charset="0"/>
                <a:cs typeface="Arial" panose="020B0604020202020204" pitchFamily="34" charset="0"/>
              </a:rPr>
              <a:t>Scheduling</a:t>
            </a:r>
            <a:r>
              <a:rPr kumimoji="1" lang="zh-CN" altLang="en-US" dirty="0">
                <a:latin typeface="Arial" panose="020B0604020202020204" pitchFamily="34" charset="0"/>
                <a:cs typeface="Arial" panose="020B0604020202020204" pitchFamily="34" charset="0"/>
              </a:rPr>
              <a:t> </a:t>
            </a:r>
          </a:p>
        </p:txBody>
      </p:sp>
      <p:sp>
        <p:nvSpPr>
          <p:cNvPr id="47" name="文本框 45">
            <a:extLst>
              <a:ext uri="{FF2B5EF4-FFF2-40B4-BE49-F238E27FC236}">
                <a16:creationId xmlns:a16="http://schemas.microsoft.com/office/drawing/2014/main" id="{48315DED-ACD4-4927-A387-E6EA8A3212C5}"/>
              </a:ext>
            </a:extLst>
          </p:cNvPr>
          <p:cNvSpPr txBox="1"/>
          <p:nvPr/>
        </p:nvSpPr>
        <p:spPr>
          <a:xfrm>
            <a:off x="6406105" y="10098223"/>
            <a:ext cx="1067703" cy="369332"/>
          </a:xfrm>
          <a:prstGeom prst="rect">
            <a:avLst/>
          </a:prstGeom>
          <a:noFill/>
        </p:spPr>
        <p:txBody>
          <a:bodyPr wrap="square" rtlCol="0">
            <a:spAutoFit/>
          </a:bodyPr>
          <a:lstStyle/>
          <a:p>
            <a:r>
              <a:rPr kumimoji="1" lang="en-US" altLang="zh-CN" dirty="0">
                <a:latin typeface="Arial" panose="020B0604020202020204" pitchFamily="34" charset="0"/>
                <a:cs typeface="Arial" panose="020B0604020202020204" pitchFamily="34" charset="0"/>
              </a:rPr>
              <a:t>I/O</a:t>
            </a:r>
            <a:r>
              <a:rPr kumimoji="1" lang="zh-CN" altLang="en-US" dirty="0">
                <a:latin typeface="Arial" panose="020B0604020202020204" pitchFamily="34" charset="0"/>
                <a:cs typeface="Arial" panose="020B0604020202020204" pitchFamily="34" charset="0"/>
              </a:rPr>
              <a:t> </a:t>
            </a:r>
            <a:r>
              <a:rPr kumimoji="1" lang="en-US" altLang="zh-CN" dirty="0">
                <a:latin typeface="Arial" panose="020B0604020202020204" pitchFamily="34" charset="0"/>
                <a:cs typeface="Arial" panose="020B0604020202020204" pitchFamily="34" charset="0"/>
              </a:rPr>
              <a:t>Path</a:t>
            </a:r>
            <a:endParaRPr kumimoji="1" lang="zh-CN" altLang="en-US" dirty="0">
              <a:latin typeface="Arial" panose="020B0604020202020204" pitchFamily="34" charset="0"/>
              <a:cs typeface="Arial" panose="020B0604020202020204" pitchFamily="34" charset="0"/>
            </a:endParaRPr>
          </a:p>
        </p:txBody>
      </p:sp>
      <p:sp>
        <p:nvSpPr>
          <p:cNvPr id="48" name="TextBox 2">
            <a:extLst>
              <a:ext uri="{FF2B5EF4-FFF2-40B4-BE49-F238E27FC236}">
                <a16:creationId xmlns:a16="http://schemas.microsoft.com/office/drawing/2014/main" id="{F0089FF2-6A3E-496A-A212-7C30640F6233}"/>
              </a:ext>
            </a:extLst>
          </p:cNvPr>
          <p:cNvSpPr txBox="1"/>
          <p:nvPr/>
        </p:nvSpPr>
        <p:spPr>
          <a:xfrm>
            <a:off x="5935852" y="7716546"/>
            <a:ext cx="1415612" cy="584775"/>
          </a:xfrm>
          <a:prstGeom prst="rect">
            <a:avLst/>
          </a:prstGeom>
          <a:noFill/>
        </p:spPr>
        <p:txBody>
          <a:bodyPr wrap="square">
            <a:spAutoFit/>
          </a:bodyPr>
          <a:lstStyle/>
          <a:p>
            <a:pPr algn="ctr"/>
            <a:r>
              <a:rPr lang="en-US" altLang="zh-CN" sz="1600" b="1" dirty="0">
                <a:latin typeface="Arial" panose="020B0604020202020204" pitchFamily="34" charset="0"/>
                <a:cs typeface="Arial" panose="020B0604020202020204" pitchFamily="34" charset="0"/>
              </a:rPr>
              <a:t>Usage</a:t>
            </a:r>
          </a:p>
          <a:p>
            <a:pPr algn="ctr"/>
            <a:r>
              <a:rPr lang="en-US" altLang="zh-CN" sz="1600" b="1" dirty="0">
                <a:latin typeface="Arial" panose="020B0604020202020204" pitchFamily="34" charset="0"/>
                <a:cs typeface="Arial" panose="020B0604020202020204" pitchFamily="34" charset="0"/>
              </a:rPr>
              <a:t>Monitoring</a:t>
            </a:r>
            <a:endParaRPr lang="zh-CN" altLang="en-US" sz="1600" b="1" dirty="0">
              <a:latin typeface="Arial" panose="020B0604020202020204" pitchFamily="34" charset="0"/>
              <a:cs typeface="Arial" panose="020B0604020202020204" pitchFamily="34" charset="0"/>
            </a:endParaRPr>
          </a:p>
        </p:txBody>
      </p:sp>
      <p:sp>
        <p:nvSpPr>
          <p:cNvPr id="49" name="TextBox 27">
            <a:extLst>
              <a:ext uri="{FF2B5EF4-FFF2-40B4-BE49-F238E27FC236}">
                <a16:creationId xmlns:a16="http://schemas.microsoft.com/office/drawing/2014/main" id="{AF005C6D-AFE7-404B-924C-8A260197DD52}"/>
              </a:ext>
            </a:extLst>
          </p:cNvPr>
          <p:cNvSpPr txBox="1"/>
          <p:nvPr/>
        </p:nvSpPr>
        <p:spPr>
          <a:xfrm>
            <a:off x="3236710" y="7720117"/>
            <a:ext cx="2227929" cy="584775"/>
          </a:xfrm>
          <a:prstGeom prst="rect">
            <a:avLst/>
          </a:prstGeom>
          <a:noFill/>
        </p:spPr>
        <p:txBody>
          <a:bodyPr wrap="square">
            <a:spAutoFit/>
          </a:bodyPr>
          <a:lstStyle/>
          <a:p>
            <a:pPr algn="ctr"/>
            <a:r>
              <a:rPr lang="en-US" altLang="zh-CN" sz="1600" b="1" dirty="0">
                <a:latin typeface="Arial" panose="020B0604020202020204" pitchFamily="34" charset="0"/>
                <a:cs typeface="Arial" panose="020B0604020202020204" pitchFamily="34" charset="0"/>
              </a:rPr>
              <a:t>Token Allocation</a:t>
            </a:r>
          </a:p>
          <a:p>
            <a:pPr algn="ctr"/>
            <a:r>
              <a:rPr lang="en-US" altLang="zh-CN" sz="1600" b="1" dirty="0">
                <a:latin typeface="Arial" panose="020B0604020202020204" pitchFamily="34" charset="0"/>
                <a:cs typeface="Arial" panose="020B0604020202020204" pitchFamily="34" charset="0"/>
              </a:rPr>
              <a:t>Algorithm</a:t>
            </a:r>
            <a:endParaRPr lang="zh-CN" altLang="en-US" sz="1600" b="1" dirty="0">
              <a:latin typeface="Arial" panose="020B0604020202020204" pitchFamily="34" charset="0"/>
              <a:cs typeface="Arial" panose="020B0604020202020204" pitchFamily="34" charset="0"/>
            </a:endParaRPr>
          </a:p>
        </p:txBody>
      </p:sp>
      <p:sp>
        <p:nvSpPr>
          <p:cNvPr id="50" name="TextBox 34">
            <a:extLst>
              <a:ext uri="{FF2B5EF4-FFF2-40B4-BE49-F238E27FC236}">
                <a16:creationId xmlns:a16="http://schemas.microsoft.com/office/drawing/2014/main" id="{825B100F-E2E5-43B2-AEA3-152B8B9073E5}"/>
              </a:ext>
            </a:extLst>
          </p:cNvPr>
          <p:cNvSpPr txBox="1"/>
          <p:nvPr/>
        </p:nvSpPr>
        <p:spPr>
          <a:xfrm>
            <a:off x="5747641" y="9273714"/>
            <a:ext cx="1823060" cy="584775"/>
          </a:xfrm>
          <a:prstGeom prst="rect">
            <a:avLst/>
          </a:prstGeom>
          <a:noFill/>
        </p:spPr>
        <p:txBody>
          <a:bodyPr wrap="square">
            <a:spAutoFit/>
          </a:bodyPr>
          <a:lstStyle/>
          <a:p>
            <a:pPr algn="ctr"/>
            <a:r>
              <a:rPr lang="en-US" altLang="zh-CN" sz="1600" b="1" dirty="0">
                <a:latin typeface="Arial" panose="020B0604020202020204" pitchFamily="34" charset="0"/>
                <a:cs typeface="Arial" panose="020B0604020202020204" pitchFamily="34" charset="0"/>
              </a:rPr>
              <a:t>I/O Processing</a:t>
            </a:r>
          </a:p>
          <a:p>
            <a:pPr algn="ctr"/>
            <a:r>
              <a:rPr lang="en-US" altLang="zh-CN" sz="1600" b="1" dirty="0">
                <a:latin typeface="Arial" panose="020B0604020202020204" pitchFamily="34" charset="0"/>
                <a:cs typeface="Arial" panose="020B0604020202020204" pitchFamily="34" charset="0"/>
              </a:rPr>
              <a:t>Engine</a:t>
            </a:r>
            <a:endParaRPr lang="zh-CN" altLang="en-US" sz="1600" b="1" dirty="0">
              <a:latin typeface="Arial" panose="020B0604020202020204" pitchFamily="34" charset="0"/>
              <a:cs typeface="Arial" panose="020B0604020202020204" pitchFamily="34" charset="0"/>
            </a:endParaRPr>
          </a:p>
        </p:txBody>
      </p:sp>
      <p:sp>
        <p:nvSpPr>
          <p:cNvPr id="51" name="TextBox 54">
            <a:extLst>
              <a:ext uri="{FF2B5EF4-FFF2-40B4-BE49-F238E27FC236}">
                <a16:creationId xmlns:a16="http://schemas.microsoft.com/office/drawing/2014/main" id="{EC8EAA6B-9495-409D-AFDC-F71DFAAF9993}"/>
              </a:ext>
            </a:extLst>
          </p:cNvPr>
          <p:cNvSpPr txBox="1"/>
          <p:nvPr/>
        </p:nvSpPr>
        <p:spPr>
          <a:xfrm>
            <a:off x="3415363" y="9393896"/>
            <a:ext cx="2077736" cy="338554"/>
          </a:xfrm>
          <a:prstGeom prst="rect">
            <a:avLst/>
          </a:prstGeom>
          <a:noFill/>
        </p:spPr>
        <p:txBody>
          <a:bodyPr wrap="square">
            <a:spAutoFit/>
          </a:bodyPr>
          <a:lstStyle/>
          <a:p>
            <a:pPr algn="ctr"/>
            <a:r>
              <a:rPr lang="en-US" altLang="zh-CN" sz="1600" b="1" dirty="0">
                <a:solidFill>
                  <a:schemeClr val="tx1"/>
                </a:solidFill>
                <a:latin typeface="Arial" panose="020B0604020202020204" pitchFamily="34" charset="0"/>
                <a:cs typeface="Arial" panose="020B0604020202020204" pitchFamily="34" charset="0"/>
              </a:rPr>
              <a:t>Global Rate Limiter</a:t>
            </a:r>
          </a:p>
        </p:txBody>
      </p:sp>
      <p:sp>
        <p:nvSpPr>
          <p:cNvPr id="52" name="TextBox 59">
            <a:extLst>
              <a:ext uri="{FF2B5EF4-FFF2-40B4-BE49-F238E27FC236}">
                <a16:creationId xmlns:a16="http://schemas.microsoft.com/office/drawing/2014/main" id="{877F106A-D007-4579-92DA-C77CD99FB780}"/>
              </a:ext>
            </a:extLst>
          </p:cNvPr>
          <p:cNvSpPr txBox="1"/>
          <p:nvPr/>
        </p:nvSpPr>
        <p:spPr>
          <a:xfrm>
            <a:off x="1789589" y="8637444"/>
            <a:ext cx="1491048" cy="584775"/>
          </a:xfrm>
          <a:prstGeom prst="rect">
            <a:avLst/>
          </a:prstGeom>
          <a:noFill/>
        </p:spPr>
        <p:txBody>
          <a:bodyPr wrap="square">
            <a:spAutoFit/>
          </a:bodyPr>
          <a:lstStyle/>
          <a:p>
            <a:pPr algn="ctr"/>
            <a:r>
              <a:rPr lang="en-US" altLang="zh-CN" sz="1600" b="1" dirty="0">
                <a:solidFill>
                  <a:schemeClr val="tx1"/>
                </a:solidFill>
                <a:latin typeface="Arial" panose="020B0604020202020204" pitchFamily="34" charset="0"/>
                <a:cs typeface="Arial" panose="020B0604020202020204" pitchFamily="34" charset="0"/>
              </a:rPr>
              <a:t>Dynamic Rate Limiter</a:t>
            </a:r>
          </a:p>
        </p:txBody>
      </p:sp>
      <p:sp>
        <p:nvSpPr>
          <p:cNvPr id="53" name="TextBox 90">
            <a:extLst>
              <a:ext uri="{FF2B5EF4-FFF2-40B4-BE49-F238E27FC236}">
                <a16:creationId xmlns:a16="http://schemas.microsoft.com/office/drawing/2014/main" id="{2500B2F3-0B70-42B9-9FF8-CBE702DC6E9E}"/>
              </a:ext>
            </a:extLst>
          </p:cNvPr>
          <p:cNvSpPr txBox="1"/>
          <p:nvPr/>
        </p:nvSpPr>
        <p:spPr>
          <a:xfrm>
            <a:off x="1790305" y="9282195"/>
            <a:ext cx="1491048" cy="584775"/>
          </a:xfrm>
          <a:prstGeom prst="rect">
            <a:avLst/>
          </a:prstGeom>
          <a:noFill/>
        </p:spPr>
        <p:txBody>
          <a:bodyPr wrap="square">
            <a:spAutoFit/>
          </a:bodyPr>
          <a:lstStyle/>
          <a:p>
            <a:pPr algn="ctr"/>
            <a:r>
              <a:rPr lang="en-US" altLang="zh-CN" sz="1600" b="1" dirty="0">
                <a:solidFill>
                  <a:schemeClr val="tx1"/>
                </a:solidFill>
                <a:latin typeface="Arial" panose="020B0604020202020204" pitchFamily="34" charset="0"/>
                <a:cs typeface="Arial" panose="020B0604020202020204" pitchFamily="34" charset="0"/>
              </a:rPr>
              <a:t>Dynamic Rate Limiter</a:t>
            </a:r>
          </a:p>
        </p:txBody>
      </p:sp>
      <p:sp>
        <p:nvSpPr>
          <p:cNvPr id="54" name="TextBox 91">
            <a:extLst>
              <a:ext uri="{FF2B5EF4-FFF2-40B4-BE49-F238E27FC236}">
                <a16:creationId xmlns:a16="http://schemas.microsoft.com/office/drawing/2014/main" id="{9C3B7D27-69D8-4C77-AB03-1194D50D81E2}"/>
              </a:ext>
            </a:extLst>
          </p:cNvPr>
          <p:cNvSpPr txBox="1"/>
          <p:nvPr/>
        </p:nvSpPr>
        <p:spPr>
          <a:xfrm>
            <a:off x="1781807" y="9901284"/>
            <a:ext cx="1491048" cy="584775"/>
          </a:xfrm>
          <a:prstGeom prst="rect">
            <a:avLst/>
          </a:prstGeom>
          <a:noFill/>
        </p:spPr>
        <p:txBody>
          <a:bodyPr wrap="square">
            <a:spAutoFit/>
          </a:bodyPr>
          <a:lstStyle/>
          <a:p>
            <a:pPr algn="ctr"/>
            <a:r>
              <a:rPr lang="en-US" altLang="zh-CN" sz="1600" b="1" dirty="0">
                <a:solidFill>
                  <a:schemeClr val="tx1"/>
                </a:solidFill>
                <a:latin typeface="Arial" panose="020B0604020202020204" pitchFamily="34" charset="0"/>
                <a:cs typeface="Arial" panose="020B0604020202020204" pitchFamily="34" charset="0"/>
              </a:rPr>
              <a:t>Dynamic Rate Limiter</a:t>
            </a:r>
          </a:p>
        </p:txBody>
      </p:sp>
      <p:pic>
        <p:nvPicPr>
          <p:cNvPr id="3" name="图片 2">
            <a:extLst>
              <a:ext uri="{FF2B5EF4-FFF2-40B4-BE49-F238E27FC236}">
                <a16:creationId xmlns:a16="http://schemas.microsoft.com/office/drawing/2014/main" id="{A05DC3AF-A7FA-440E-929A-0630A9677636}"/>
              </a:ext>
            </a:extLst>
          </p:cNvPr>
          <p:cNvPicPr>
            <a:picLocks noChangeAspect="1"/>
          </p:cNvPicPr>
          <p:nvPr/>
        </p:nvPicPr>
        <p:blipFill>
          <a:blip r:embed="rId3"/>
          <a:stretch>
            <a:fillRect/>
          </a:stretch>
        </p:blipFill>
        <p:spPr>
          <a:xfrm>
            <a:off x="481422" y="3725940"/>
            <a:ext cx="5194607" cy="2453347"/>
          </a:xfrm>
          <a:prstGeom prst="rect">
            <a:avLst/>
          </a:prstGeom>
        </p:spPr>
      </p:pic>
      <p:sp>
        <p:nvSpPr>
          <p:cNvPr id="79" name="文本框 78">
            <a:extLst>
              <a:ext uri="{FF2B5EF4-FFF2-40B4-BE49-F238E27FC236}">
                <a16:creationId xmlns:a16="http://schemas.microsoft.com/office/drawing/2014/main" id="{A0CDC790-D938-4321-9D23-C22F492DC071}"/>
              </a:ext>
            </a:extLst>
          </p:cNvPr>
          <p:cNvSpPr txBox="1"/>
          <p:nvPr/>
        </p:nvSpPr>
        <p:spPr>
          <a:xfrm>
            <a:off x="655154" y="1845998"/>
            <a:ext cx="9143934"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Supports burst while protecting base-level tenants </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Predicts usage of next window based on statistics of last N windows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Leverages unused provisioned resources for bursting</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Provide fallback mechanisms for base-level tenants protection</a:t>
            </a:r>
          </a:p>
        </p:txBody>
      </p:sp>
      <p:sp>
        <p:nvSpPr>
          <p:cNvPr id="80" name="矩形 2">
            <a:extLst>
              <a:ext uri="{FF2B5EF4-FFF2-40B4-BE49-F238E27FC236}">
                <a16:creationId xmlns:a16="http://schemas.microsoft.com/office/drawing/2014/main" id="{0387D035-CF5E-4519-B524-DFAB0ED68E5E}"/>
              </a:ext>
            </a:extLst>
          </p:cNvPr>
          <p:cNvSpPr/>
          <p:nvPr/>
        </p:nvSpPr>
        <p:spPr>
          <a:xfrm>
            <a:off x="6089663" y="4499922"/>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base</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81" name="矩形 2">
            <a:extLst>
              <a:ext uri="{FF2B5EF4-FFF2-40B4-BE49-F238E27FC236}">
                <a16:creationId xmlns:a16="http://schemas.microsoft.com/office/drawing/2014/main" id="{773B8E84-55E0-4FE9-A9F4-891BDEA10AAD}"/>
              </a:ext>
            </a:extLst>
          </p:cNvPr>
          <p:cNvSpPr/>
          <p:nvPr/>
        </p:nvSpPr>
        <p:spPr>
          <a:xfrm>
            <a:off x="7599706" y="4489234"/>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base</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82" name="矩形 2">
            <a:extLst>
              <a:ext uri="{FF2B5EF4-FFF2-40B4-BE49-F238E27FC236}">
                <a16:creationId xmlns:a16="http://schemas.microsoft.com/office/drawing/2014/main" id="{1345A667-FB21-42C8-9D39-D160923917E6}"/>
              </a:ext>
            </a:extLst>
          </p:cNvPr>
          <p:cNvSpPr/>
          <p:nvPr/>
        </p:nvSpPr>
        <p:spPr>
          <a:xfrm>
            <a:off x="9098306" y="4489233"/>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base</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83" name="矩形 2">
            <a:extLst>
              <a:ext uri="{FF2B5EF4-FFF2-40B4-BE49-F238E27FC236}">
                <a16:creationId xmlns:a16="http://schemas.microsoft.com/office/drawing/2014/main" id="{1BF275A1-849E-40A9-B4E7-C459EDDDFBF0}"/>
              </a:ext>
            </a:extLst>
          </p:cNvPr>
          <p:cNvSpPr/>
          <p:nvPr/>
        </p:nvSpPr>
        <p:spPr>
          <a:xfrm>
            <a:off x="10596906" y="4489235"/>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base</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0" name="矩形 2">
            <a:extLst>
              <a:ext uri="{FF2B5EF4-FFF2-40B4-BE49-F238E27FC236}">
                <a16:creationId xmlns:a16="http://schemas.microsoft.com/office/drawing/2014/main" id="{F6243E18-9F60-4ACA-90C7-354334C55BC9}"/>
              </a:ext>
            </a:extLst>
          </p:cNvPr>
          <p:cNvSpPr/>
          <p:nvPr/>
        </p:nvSpPr>
        <p:spPr>
          <a:xfrm>
            <a:off x="6088431" y="3906747"/>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burst</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2" name="矩形 2">
            <a:extLst>
              <a:ext uri="{FF2B5EF4-FFF2-40B4-BE49-F238E27FC236}">
                <a16:creationId xmlns:a16="http://schemas.microsoft.com/office/drawing/2014/main" id="{4493771C-A839-4793-8D3E-2FFDE833320F}"/>
              </a:ext>
            </a:extLst>
          </p:cNvPr>
          <p:cNvSpPr/>
          <p:nvPr/>
        </p:nvSpPr>
        <p:spPr>
          <a:xfrm>
            <a:off x="7595818" y="3901385"/>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burst</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4" name="矩形 2">
            <a:extLst>
              <a:ext uri="{FF2B5EF4-FFF2-40B4-BE49-F238E27FC236}">
                <a16:creationId xmlns:a16="http://schemas.microsoft.com/office/drawing/2014/main" id="{18CA0459-D06A-4F97-8B64-6715BDEDC76E}"/>
              </a:ext>
            </a:extLst>
          </p:cNvPr>
          <p:cNvSpPr/>
          <p:nvPr/>
        </p:nvSpPr>
        <p:spPr>
          <a:xfrm>
            <a:off x="9098306" y="3901385"/>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burst</a:t>
            </a:r>
            <a:endParaRPr kumimoji="1" lang="zh-CN" altLang="en-US" b="1" dirty="0">
              <a:solidFill>
                <a:schemeClr val="tx1"/>
              </a:solidFill>
              <a:latin typeface="Arial" panose="020B0604020202020204" pitchFamily="34" charset="0"/>
              <a:cs typeface="Arial" panose="020B0604020202020204" pitchFamily="34" charset="0"/>
            </a:endParaRPr>
          </a:p>
        </p:txBody>
      </p:sp>
      <p:sp>
        <p:nvSpPr>
          <p:cNvPr id="95" name="矩形 2">
            <a:extLst>
              <a:ext uri="{FF2B5EF4-FFF2-40B4-BE49-F238E27FC236}">
                <a16:creationId xmlns:a16="http://schemas.microsoft.com/office/drawing/2014/main" id="{2D8D9A35-5D43-4E49-B779-D8BF48F5F560}"/>
              </a:ext>
            </a:extLst>
          </p:cNvPr>
          <p:cNvSpPr/>
          <p:nvPr/>
        </p:nvSpPr>
        <p:spPr>
          <a:xfrm>
            <a:off x="10596906" y="3904460"/>
            <a:ext cx="1083733" cy="58477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b="1" dirty="0">
                <a:solidFill>
                  <a:schemeClr val="tx1"/>
                </a:solidFill>
                <a:latin typeface="Arial" panose="020B0604020202020204" pitchFamily="34" charset="0"/>
                <a:cs typeface="Arial" panose="020B0604020202020204" pitchFamily="34" charset="0"/>
              </a:rPr>
              <a:t>burst</a:t>
            </a:r>
            <a:endParaRPr kumimoji="1" lang="zh-CN" altLang="en-US" b="1" dirty="0">
              <a:solidFill>
                <a:schemeClr val="tx1"/>
              </a:solidFill>
              <a:latin typeface="Arial" panose="020B0604020202020204" pitchFamily="34" charset="0"/>
              <a:cs typeface="Arial" panose="020B0604020202020204" pitchFamily="34" charset="0"/>
            </a:endParaRPr>
          </a:p>
        </p:txBody>
      </p:sp>
      <p:cxnSp>
        <p:nvCxnSpPr>
          <p:cNvPr id="111" name="连接符: 肘形 110">
            <a:extLst>
              <a:ext uri="{FF2B5EF4-FFF2-40B4-BE49-F238E27FC236}">
                <a16:creationId xmlns:a16="http://schemas.microsoft.com/office/drawing/2014/main" id="{FA74ABDC-FE09-43AC-A6ED-BA89C693E2ED}"/>
              </a:ext>
            </a:extLst>
          </p:cNvPr>
          <p:cNvCxnSpPr>
            <a:cxnSpLocks/>
            <a:stCxn id="94" idx="0"/>
            <a:endCxn id="90" idx="0"/>
          </p:cNvCxnSpPr>
          <p:nvPr/>
        </p:nvCxnSpPr>
        <p:spPr>
          <a:xfrm rot="16200000" flipH="1" flipV="1">
            <a:off x="8132555" y="2399128"/>
            <a:ext cx="5362" cy="3009875"/>
          </a:xfrm>
          <a:prstGeom prst="bentConnector3">
            <a:avLst>
              <a:gd name="adj1" fmla="val -4263335"/>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连接符: 肘形 112">
            <a:extLst>
              <a:ext uri="{FF2B5EF4-FFF2-40B4-BE49-F238E27FC236}">
                <a16:creationId xmlns:a16="http://schemas.microsoft.com/office/drawing/2014/main" id="{0E126767-1CA2-49E4-8F37-6C88D56EE708}"/>
              </a:ext>
            </a:extLst>
          </p:cNvPr>
          <p:cNvCxnSpPr>
            <a:cxnSpLocks/>
            <a:stCxn id="95" idx="0"/>
            <a:endCxn id="92" idx="0"/>
          </p:cNvCxnSpPr>
          <p:nvPr/>
        </p:nvCxnSpPr>
        <p:spPr>
          <a:xfrm rot="16200000" flipV="1">
            <a:off x="9636692" y="2402379"/>
            <a:ext cx="3075" cy="3001088"/>
          </a:xfrm>
          <a:prstGeom prst="bentConnector3">
            <a:avLst>
              <a:gd name="adj1" fmla="val 7534146"/>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19" name="矩形 118">
            <a:extLst>
              <a:ext uri="{FF2B5EF4-FFF2-40B4-BE49-F238E27FC236}">
                <a16:creationId xmlns:a16="http://schemas.microsoft.com/office/drawing/2014/main" id="{347669F4-9448-4837-9C92-434DD0F4F90F}"/>
              </a:ext>
            </a:extLst>
          </p:cNvPr>
          <p:cNvSpPr/>
          <p:nvPr/>
        </p:nvSpPr>
        <p:spPr>
          <a:xfrm>
            <a:off x="6096000" y="5489506"/>
            <a:ext cx="2592338" cy="553811"/>
          </a:xfrm>
          <a:prstGeom prst="rect">
            <a:avLst/>
          </a:prstGeom>
          <a:solidFill>
            <a:schemeClr val="accent5">
              <a:lumMod val="60000"/>
              <a:lumOff val="40000"/>
            </a:schemeClr>
          </a:solidFill>
          <a:ln>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sz="1600" b="1" dirty="0">
                <a:solidFill>
                  <a:schemeClr val="dk1"/>
                </a:solidFill>
                <a:latin typeface="Arial" panose="020B0604020202020204" pitchFamily="34" charset="0"/>
                <a:cs typeface="Arial" panose="020B0604020202020204" pitchFamily="34" charset="0"/>
              </a:rPr>
              <a:t>Shared</a:t>
            </a:r>
            <a:r>
              <a:rPr kumimoji="1" lang="zh-CN" altLang="en-US" sz="1600" b="1" dirty="0">
                <a:solidFill>
                  <a:schemeClr val="dk1"/>
                </a:solidFill>
                <a:latin typeface="Arial" panose="020B0604020202020204" pitchFamily="34" charset="0"/>
                <a:cs typeface="Arial" panose="020B0604020202020204" pitchFamily="34" charset="0"/>
              </a:rPr>
              <a:t> </a:t>
            </a:r>
            <a:r>
              <a:rPr kumimoji="1" lang="en-US" altLang="zh-CN" sz="1600" b="1" dirty="0">
                <a:solidFill>
                  <a:schemeClr val="dk1"/>
                </a:solidFill>
                <a:latin typeface="Arial" panose="020B0604020202020204" pitchFamily="34" charset="0"/>
                <a:cs typeface="Arial" panose="020B0604020202020204" pitchFamily="34" charset="0"/>
              </a:rPr>
              <a:t>token</a:t>
            </a:r>
            <a:r>
              <a:rPr kumimoji="1" lang="zh-CN" altLang="en-US" sz="1600" b="1" dirty="0">
                <a:solidFill>
                  <a:schemeClr val="dk1"/>
                </a:solidFill>
                <a:latin typeface="Arial" panose="020B0604020202020204" pitchFamily="34" charset="0"/>
                <a:cs typeface="Arial" panose="020B0604020202020204" pitchFamily="34" charset="0"/>
              </a:rPr>
              <a:t> </a:t>
            </a:r>
            <a:r>
              <a:rPr kumimoji="1" lang="en-US" altLang="zh-CN" sz="1600" b="1" dirty="0">
                <a:solidFill>
                  <a:schemeClr val="dk1"/>
                </a:solidFill>
                <a:latin typeface="Arial" panose="020B0604020202020204" pitchFamily="34" charset="0"/>
                <a:cs typeface="Arial" panose="020B0604020202020204" pitchFamily="34" charset="0"/>
              </a:rPr>
              <a:t>pool</a:t>
            </a:r>
            <a:endParaRPr kumimoji="1" lang="zh-CN" altLang="en-US" sz="1600" b="1" dirty="0">
              <a:solidFill>
                <a:schemeClr val="dk1"/>
              </a:solidFill>
              <a:latin typeface="Arial" panose="020B0604020202020204" pitchFamily="34" charset="0"/>
              <a:cs typeface="Arial" panose="020B0604020202020204" pitchFamily="34" charset="0"/>
            </a:endParaRPr>
          </a:p>
        </p:txBody>
      </p:sp>
      <p:cxnSp>
        <p:nvCxnSpPr>
          <p:cNvPr id="121" name="连接符: 肘形 120">
            <a:extLst>
              <a:ext uri="{FF2B5EF4-FFF2-40B4-BE49-F238E27FC236}">
                <a16:creationId xmlns:a16="http://schemas.microsoft.com/office/drawing/2014/main" id="{56101685-CFA3-4DE3-ADB3-14EEEA566A54}"/>
              </a:ext>
            </a:extLst>
          </p:cNvPr>
          <p:cNvCxnSpPr>
            <a:stCxn id="119" idx="0"/>
            <a:endCxn id="80" idx="2"/>
          </p:cNvCxnSpPr>
          <p:nvPr/>
        </p:nvCxnSpPr>
        <p:spPr>
          <a:xfrm rot="16200000" flipV="1">
            <a:off x="6809446" y="4906782"/>
            <a:ext cx="404809" cy="760639"/>
          </a:xfrm>
          <a:prstGeom prst="bent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连接符: 肘形 122">
            <a:extLst>
              <a:ext uri="{FF2B5EF4-FFF2-40B4-BE49-F238E27FC236}">
                <a16:creationId xmlns:a16="http://schemas.microsoft.com/office/drawing/2014/main" id="{27A94670-4406-4410-8004-7BDD42525628}"/>
              </a:ext>
            </a:extLst>
          </p:cNvPr>
          <p:cNvCxnSpPr>
            <a:stCxn id="119" idx="0"/>
            <a:endCxn id="81" idx="2"/>
          </p:cNvCxnSpPr>
          <p:nvPr/>
        </p:nvCxnSpPr>
        <p:spPr>
          <a:xfrm rot="5400000" flipH="1" flipV="1">
            <a:off x="7559123" y="4907056"/>
            <a:ext cx="415497" cy="749404"/>
          </a:xfrm>
          <a:prstGeom prst="bentConnector3">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070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xit" presetSubtype="4" fill="hold" grpId="1" nodeType="clickEffect">
                                  <p:stCondLst>
                                    <p:cond delay="0"/>
                                  </p:stCondLst>
                                  <p:childTnLst>
                                    <p:animEffect transition="out" filter="wipe(down)">
                                      <p:cBhvr>
                                        <p:cTn id="44" dur="500"/>
                                        <p:tgtEl>
                                          <p:spTgt spid="84"/>
                                        </p:tgtEl>
                                      </p:cBhvr>
                                    </p:animEffect>
                                    <p:set>
                                      <p:cBhvr>
                                        <p:cTn id="45" dur="1" fill="hold">
                                          <p:stCondLst>
                                            <p:cond delay="499"/>
                                          </p:stCondLst>
                                        </p:cTn>
                                        <p:tgtEl>
                                          <p:spTgt spid="84"/>
                                        </p:tgtEl>
                                        <p:attrNameLst>
                                          <p:attrName>style.visibility</p:attrName>
                                        </p:attrNameLst>
                                      </p:cBhvr>
                                      <p:to>
                                        <p:strVal val="hidden"/>
                                      </p:to>
                                    </p:set>
                                  </p:childTnLst>
                                </p:cTn>
                              </p:par>
                              <p:par>
                                <p:cTn id="46" presetID="22" presetClass="exit" presetSubtype="4" fill="hold" grpId="1" nodeType="withEffect">
                                  <p:stCondLst>
                                    <p:cond delay="0"/>
                                  </p:stCondLst>
                                  <p:childTnLst>
                                    <p:animEffect transition="out" filter="wipe(down)">
                                      <p:cBhvr>
                                        <p:cTn id="47" dur="500"/>
                                        <p:tgtEl>
                                          <p:spTgt spid="100"/>
                                        </p:tgtEl>
                                      </p:cBhvr>
                                    </p:animEffect>
                                    <p:set>
                                      <p:cBhvr>
                                        <p:cTn id="48" dur="1" fill="hold">
                                          <p:stCondLst>
                                            <p:cond delay="499"/>
                                          </p:stCondLst>
                                        </p:cTn>
                                        <p:tgtEl>
                                          <p:spTgt spid="100"/>
                                        </p:tgtEl>
                                        <p:attrNameLst>
                                          <p:attrName>style.visibility</p:attrName>
                                        </p:attrNameLst>
                                      </p:cBhvr>
                                      <p:to>
                                        <p:strVal val="hidden"/>
                                      </p:to>
                                    </p:set>
                                  </p:childTnLst>
                                </p:cTn>
                              </p:par>
                              <p:par>
                                <p:cTn id="49" presetID="22" presetClass="entr" presetSubtype="4" fill="hold" grpId="0" nodeType="withEffect">
                                  <p:stCondLst>
                                    <p:cond delay="0"/>
                                  </p:stCondLst>
                                  <p:childTnLst>
                                    <p:set>
                                      <p:cBhvr>
                                        <p:cTn id="50" dur="1" fill="hold">
                                          <p:stCondLst>
                                            <p:cond delay="0"/>
                                          </p:stCondLst>
                                        </p:cTn>
                                        <p:tgtEl>
                                          <p:spTgt spid="104"/>
                                        </p:tgtEl>
                                        <p:attrNameLst>
                                          <p:attrName>style.visibility</p:attrName>
                                        </p:attrNameLst>
                                      </p:cBhvr>
                                      <p:to>
                                        <p:strVal val="visible"/>
                                      </p:to>
                                    </p:set>
                                    <p:animEffect transition="in" filter="wipe(down)">
                                      <p:cBhvr>
                                        <p:cTn id="51" dur="500"/>
                                        <p:tgtEl>
                                          <p:spTgt spid="10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06"/>
                                        </p:tgtEl>
                                        <p:attrNameLst>
                                          <p:attrName>style.visibility</p:attrName>
                                        </p:attrNameLst>
                                      </p:cBhvr>
                                      <p:to>
                                        <p:strVal val="visible"/>
                                      </p:to>
                                    </p:set>
                                    <p:animEffect transition="in" filter="wipe(down)">
                                      <p:cBhvr>
                                        <p:cTn id="54" dur="500"/>
                                        <p:tgtEl>
                                          <p:spTgt spid="10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grpId="1" nodeType="clickEffect">
                                  <p:stCondLst>
                                    <p:cond delay="0"/>
                                  </p:stCondLst>
                                  <p:childTnLst>
                                    <p:animEffect transition="out" filter="wipe(down)">
                                      <p:cBhvr>
                                        <p:cTn id="58" dur="500"/>
                                        <p:tgtEl>
                                          <p:spTgt spid="101"/>
                                        </p:tgtEl>
                                      </p:cBhvr>
                                    </p:animEffect>
                                    <p:set>
                                      <p:cBhvr>
                                        <p:cTn id="59" dur="1" fill="hold">
                                          <p:stCondLst>
                                            <p:cond delay="499"/>
                                          </p:stCondLst>
                                        </p:cTn>
                                        <p:tgtEl>
                                          <p:spTgt spid="101"/>
                                        </p:tgtEl>
                                        <p:attrNameLst>
                                          <p:attrName>style.visibility</p:attrName>
                                        </p:attrNameLst>
                                      </p:cBhvr>
                                      <p:to>
                                        <p:strVal val="hidden"/>
                                      </p:to>
                                    </p:set>
                                  </p:childTnLst>
                                </p:cTn>
                              </p:par>
                              <p:par>
                                <p:cTn id="60" presetID="22" presetClass="exit" presetSubtype="4" fill="hold" grpId="1" nodeType="withEffect">
                                  <p:stCondLst>
                                    <p:cond delay="0"/>
                                  </p:stCondLst>
                                  <p:childTnLst>
                                    <p:animEffect transition="out" filter="wipe(down)">
                                      <p:cBhvr>
                                        <p:cTn id="61" dur="500"/>
                                        <p:tgtEl>
                                          <p:spTgt spid="97"/>
                                        </p:tgtEl>
                                      </p:cBhvr>
                                    </p:animEffect>
                                    <p:set>
                                      <p:cBhvr>
                                        <p:cTn id="62" dur="1" fill="hold">
                                          <p:stCondLst>
                                            <p:cond delay="499"/>
                                          </p:stCondLst>
                                        </p:cTn>
                                        <p:tgtEl>
                                          <p:spTgt spid="97"/>
                                        </p:tgtEl>
                                        <p:attrNameLst>
                                          <p:attrName>style.visibility</p:attrName>
                                        </p:attrNameLst>
                                      </p:cBhvr>
                                      <p:to>
                                        <p:strVal val="hidden"/>
                                      </p:to>
                                    </p:set>
                                  </p:childTnLst>
                                </p:cTn>
                              </p:par>
                              <p:par>
                                <p:cTn id="63" presetID="22" presetClass="entr" presetSubtype="4" fill="hold" grpId="0" nodeType="withEffect">
                                  <p:stCondLst>
                                    <p:cond delay="0"/>
                                  </p:stCondLst>
                                  <p:childTnLst>
                                    <p:set>
                                      <p:cBhvr>
                                        <p:cTn id="64" dur="1" fill="hold">
                                          <p:stCondLst>
                                            <p:cond delay="0"/>
                                          </p:stCondLst>
                                        </p:cTn>
                                        <p:tgtEl>
                                          <p:spTgt spid="107"/>
                                        </p:tgtEl>
                                        <p:attrNameLst>
                                          <p:attrName>style.visibility</p:attrName>
                                        </p:attrNameLst>
                                      </p:cBhvr>
                                      <p:to>
                                        <p:strVal val="visible"/>
                                      </p:to>
                                    </p:set>
                                    <p:animEffect transition="in" filter="wipe(down)">
                                      <p:cBhvr>
                                        <p:cTn id="65" dur="500"/>
                                        <p:tgtEl>
                                          <p:spTgt spid="107"/>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108"/>
                                        </p:tgtEl>
                                        <p:attrNameLst>
                                          <p:attrName>style.visibility</p:attrName>
                                        </p:attrNameLst>
                                      </p:cBhvr>
                                      <p:to>
                                        <p:strVal val="visible"/>
                                      </p:to>
                                    </p:set>
                                    <p:animEffect transition="in" filter="wipe(down)">
                                      <p:cBhvr>
                                        <p:cTn id="68" dur="500"/>
                                        <p:tgtEl>
                                          <p:spTgt spid="108"/>
                                        </p:tgtEl>
                                      </p:cBhvr>
                                    </p:animEffect>
                                  </p:childTnLst>
                                </p:cTn>
                              </p:par>
                            </p:childTnLst>
                          </p:cTn>
                        </p:par>
                        <p:par>
                          <p:cTn id="69" fill="hold">
                            <p:stCondLst>
                              <p:cond delay="500"/>
                            </p:stCondLst>
                            <p:childTnLst>
                              <p:par>
                                <p:cTn id="70" presetID="22" presetClass="exit" presetSubtype="4" fill="hold" grpId="1" nodeType="afterEffect">
                                  <p:stCondLst>
                                    <p:cond delay="0"/>
                                  </p:stCondLst>
                                  <p:childTnLst>
                                    <p:animEffect transition="out" filter="wipe(down)">
                                      <p:cBhvr>
                                        <p:cTn id="71" dur="500"/>
                                        <p:tgtEl>
                                          <p:spTgt spid="102"/>
                                        </p:tgtEl>
                                      </p:cBhvr>
                                    </p:animEffect>
                                    <p:set>
                                      <p:cBhvr>
                                        <p:cTn id="72" dur="1" fill="hold">
                                          <p:stCondLst>
                                            <p:cond delay="499"/>
                                          </p:stCondLst>
                                        </p:cTn>
                                        <p:tgtEl>
                                          <p:spTgt spid="102"/>
                                        </p:tgtEl>
                                        <p:attrNameLst>
                                          <p:attrName>style.visibility</p:attrName>
                                        </p:attrNameLst>
                                      </p:cBhvr>
                                      <p:to>
                                        <p:strVal val="hidden"/>
                                      </p:to>
                                    </p:set>
                                  </p:childTnLst>
                                </p:cTn>
                              </p:par>
                              <p:par>
                                <p:cTn id="73" presetID="22" presetClass="exit" presetSubtype="4" fill="hold" grpId="1" nodeType="withEffect">
                                  <p:stCondLst>
                                    <p:cond delay="0"/>
                                  </p:stCondLst>
                                  <p:childTnLst>
                                    <p:animEffect transition="out" filter="wipe(down)">
                                      <p:cBhvr>
                                        <p:cTn id="74" dur="500"/>
                                        <p:tgtEl>
                                          <p:spTgt spid="98"/>
                                        </p:tgtEl>
                                      </p:cBhvr>
                                    </p:animEffect>
                                    <p:set>
                                      <p:cBhvr>
                                        <p:cTn id="75" dur="1" fill="hold">
                                          <p:stCondLst>
                                            <p:cond delay="499"/>
                                          </p:stCondLst>
                                        </p:cTn>
                                        <p:tgtEl>
                                          <p:spTgt spid="98"/>
                                        </p:tgtEl>
                                        <p:attrNameLst>
                                          <p:attrName>style.visibility</p:attrName>
                                        </p:attrNameLst>
                                      </p:cBhvr>
                                      <p:to>
                                        <p:strVal val="hidden"/>
                                      </p:to>
                                    </p:set>
                                  </p:childTnLst>
                                </p:cTn>
                              </p:par>
                              <p:par>
                                <p:cTn id="76" presetID="22" presetClass="entr" presetSubtype="4" fill="hold" grpId="0" nodeType="withEffect">
                                  <p:stCondLst>
                                    <p:cond delay="0"/>
                                  </p:stCondLst>
                                  <p:childTnLst>
                                    <p:set>
                                      <p:cBhvr>
                                        <p:cTn id="77" dur="1" fill="hold">
                                          <p:stCondLst>
                                            <p:cond delay="0"/>
                                          </p:stCondLst>
                                        </p:cTn>
                                        <p:tgtEl>
                                          <p:spTgt spid="105"/>
                                        </p:tgtEl>
                                        <p:attrNameLst>
                                          <p:attrName>style.visibility</p:attrName>
                                        </p:attrNameLst>
                                      </p:cBhvr>
                                      <p:to>
                                        <p:strVal val="visible"/>
                                      </p:to>
                                    </p:set>
                                    <p:animEffect transition="in" filter="wipe(down)">
                                      <p:cBhvr>
                                        <p:cTn id="78" dur="500"/>
                                        <p:tgtEl>
                                          <p:spTgt spid="10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09"/>
                                        </p:tgtEl>
                                        <p:attrNameLst>
                                          <p:attrName>style.visibility</p:attrName>
                                        </p:attrNameLst>
                                      </p:cBhvr>
                                      <p:to>
                                        <p:strVal val="visible"/>
                                      </p:to>
                                    </p:set>
                                    <p:animEffect transition="in" filter="wipe(down)">
                                      <p:cBhvr>
                                        <p:cTn id="81" dur="500"/>
                                        <p:tgtEl>
                                          <p:spTgt spid="109"/>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111"/>
                                        </p:tgtEl>
                                        <p:attrNameLst>
                                          <p:attrName>style.visibility</p:attrName>
                                        </p:attrNameLst>
                                      </p:cBhvr>
                                      <p:to>
                                        <p:strVal val="visible"/>
                                      </p:to>
                                    </p:set>
                                    <p:animEffect transition="in" filter="fade">
                                      <p:cBhvr>
                                        <p:cTn id="86" dur="500"/>
                                        <p:tgtEl>
                                          <p:spTgt spid="111"/>
                                        </p:tgtEl>
                                      </p:cBhvr>
                                    </p:animEffect>
                                  </p:childTnLst>
                                </p:cTn>
                              </p:par>
                              <p:par>
                                <p:cTn id="87" presetID="10" presetClass="entr" presetSubtype="0" fill="hold" nodeType="withEffect">
                                  <p:stCondLst>
                                    <p:cond delay="0"/>
                                  </p:stCondLst>
                                  <p:childTnLst>
                                    <p:set>
                                      <p:cBhvr>
                                        <p:cTn id="88" dur="1" fill="hold">
                                          <p:stCondLst>
                                            <p:cond delay="0"/>
                                          </p:stCondLst>
                                        </p:cTn>
                                        <p:tgtEl>
                                          <p:spTgt spid="113"/>
                                        </p:tgtEl>
                                        <p:attrNameLst>
                                          <p:attrName>style.visibility</p:attrName>
                                        </p:attrNameLst>
                                      </p:cBhvr>
                                      <p:to>
                                        <p:strVal val="visible"/>
                                      </p:to>
                                    </p:set>
                                    <p:animEffect transition="in" filter="fade">
                                      <p:cBhvr>
                                        <p:cTn id="89" dur="500"/>
                                        <p:tgtEl>
                                          <p:spTgt spid="113"/>
                                        </p:tgtEl>
                                      </p:cBhvr>
                                    </p:animEffect>
                                  </p:childTnLst>
                                </p:cTn>
                              </p:par>
                            </p:childTnLst>
                          </p:cTn>
                        </p:par>
                      </p:childTnLst>
                    </p:cTn>
                  </p:par>
                  <p:par>
                    <p:cTn id="90" fill="hold">
                      <p:stCondLst>
                        <p:cond delay="indefinite"/>
                      </p:stCondLst>
                      <p:childTnLst>
                        <p:par>
                          <p:cTn id="91" fill="hold">
                            <p:stCondLst>
                              <p:cond delay="0"/>
                            </p:stCondLst>
                            <p:childTnLst>
                              <p:par>
                                <p:cTn id="92" presetID="10" presetClass="entr" presetSubtype="0" fill="hold" grpId="0" nodeType="clickEffect">
                                  <p:stCondLst>
                                    <p:cond delay="0"/>
                                  </p:stCondLst>
                                  <p:childTnLst>
                                    <p:set>
                                      <p:cBhvr>
                                        <p:cTn id="93" dur="1" fill="hold">
                                          <p:stCondLst>
                                            <p:cond delay="0"/>
                                          </p:stCondLst>
                                        </p:cTn>
                                        <p:tgtEl>
                                          <p:spTgt spid="119"/>
                                        </p:tgtEl>
                                        <p:attrNameLst>
                                          <p:attrName>style.visibility</p:attrName>
                                        </p:attrNameLst>
                                      </p:cBhvr>
                                      <p:to>
                                        <p:strVal val="visible"/>
                                      </p:to>
                                    </p:set>
                                    <p:animEffect transition="in" filter="fade">
                                      <p:cBhvr>
                                        <p:cTn id="94" dur="500"/>
                                        <p:tgtEl>
                                          <p:spTgt spid="119"/>
                                        </p:tgtEl>
                                      </p:cBhvr>
                                    </p:animEffect>
                                  </p:childTnLst>
                                </p:cTn>
                              </p:par>
                              <p:par>
                                <p:cTn id="95" presetID="10" presetClass="entr" presetSubtype="0" fill="hold" nodeType="withEffect">
                                  <p:stCondLst>
                                    <p:cond delay="0"/>
                                  </p:stCondLst>
                                  <p:childTnLst>
                                    <p:set>
                                      <p:cBhvr>
                                        <p:cTn id="96" dur="1" fill="hold">
                                          <p:stCondLst>
                                            <p:cond delay="0"/>
                                          </p:stCondLst>
                                        </p:cTn>
                                        <p:tgtEl>
                                          <p:spTgt spid="121"/>
                                        </p:tgtEl>
                                        <p:attrNameLst>
                                          <p:attrName>style.visibility</p:attrName>
                                        </p:attrNameLst>
                                      </p:cBhvr>
                                      <p:to>
                                        <p:strVal val="visible"/>
                                      </p:to>
                                    </p:set>
                                    <p:animEffect transition="in" filter="fade">
                                      <p:cBhvr>
                                        <p:cTn id="97" dur="500"/>
                                        <p:tgtEl>
                                          <p:spTgt spid="121"/>
                                        </p:tgtEl>
                                      </p:cBhvr>
                                    </p:animEffect>
                                  </p:childTnLst>
                                </p:cTn>
                              </p:par>
                              <p:par>
                                <p:cTn id="98" presetID="10" presetClass="entr" presetSubtype="0" fill="hold" nodeType="withEffect">
                                  <p:stCondLst>
                                    <p:cond delay="0"/>
                                  </p:stCondLst>
                                  <p:childTnLst>
                                    <p:set>
                                      <p:cBhvr>
                                        <p:cTn id="99" dur="1" fill="hold">
                                          <p:stCondLst>
                                            <p:cond delay="0"/>
                                          </p:stCondLst>
                                        </p:cTn>
                                        <p:tgtEl>
                                          <p:spTgt spid="123"/>
                                        </p:tgtEl>
                                        <p:attrNameLst>
                                          <p:attrName>style.visibility</p:attrName>
                                        </p:attrNameLst>
                                      </p:cBhvr>
                                      <p:to>
                                        <p:strVal val="visible"/>
                                      </p:to>
                                    </p:set>
                                    <p:animEffect transition="in" filter="fade">
                                      <p:cBhvr>
                                        <p:cTn id="100" dur="500"/>
                                        <p:tgtEl>
                                          <p:spTgt spid="1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 grpId="0" animBg="1"/>
      <p:bldP spid="109" grpId="0" animBg="1"/>
      <p:bldP spid="107" grpId="0" animBg="1"/>
      <p:bldP spid="108" grpId="0" animBg="1"/>
      <p:bldP spid="104" grpId="0" animBg="1"/>
      <p:bldP spid="106" grpId="0" animBg="1"/>
      <p:bldP spid="100" grpId="0" animBg="1"/>
      <p:bldP spid="100" grpId="1" animBg="1"/>
      <p:bldP spid="101" grpId="0" animBg="1"/>
      <p:bldP spid="101" grpId="1" animBg="1"/>
      <p:bldP spid="102" grpId="0" animBg="1"/>
      <p:bldP spid="102" grpId="1" animBg="1"/>
      <p:bldP spid="103" grpId="0" animBg="1"/>
      <p:bldP spid="84" grpId="0" animBg="1"/>
      <p:bldP spid="84" grpId="1" animBg="1"/>
      <p:bldP spid="97" grpId="0" animBg="1"/>
      <p:bldP spid="97" grpId="1" animBg="1"/>
      <p:bldP spid="98" grpId="0" animBg="1"/>
      <p:bldP spid="98" grpId="1" animBg="1"/>
      <p:bldP spid="99" grpId="0" animBg="1"/>
      <p:bldP spid="89" grpId="0" animBg="1"/>
      <p:bldP spid="88" grpId="0" animBg="1"/>
      <p:bldP spid="80" grpId="0" animBg="1"/>
      <p:bldP spid="81" grpId="0" animBg="1"/>
      <p:bldP spid="82" grpId="0" animBg="1"/>
      <p:bldP spid="83" grpId="0" animBg="1"/>
      <p:bldP spid="90" grpId="0" animBg="1"/>
      <p:bldP spid="92" grpId="0" animBg="1"/>
      <p:bldP spid="94" grpId="0" animBg="1"/>
      <p:bldP spid="95" grpId="0" animBg="1"/>
      <p:bldP spid="1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Vectorized cost estimator</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18</a:t>
            </a:fld>
            <a:endParaRPr kumimoji="1" lang="zh-CN" altLang="en-US"/>
          </a:p>
        </p:txBody>
      </p:sp>
      <p:sp>
        <p:nvSpPr>
          <p:cNvPr id="5" name="文本框 4">
            <a:extLst>
              <a:ext uri="{FF2B5EF4-FFF2-40B4-BE49-F238E27FC236}">
                <a16:creationId xmlns:a16="http://schemas.microsoft.com/office/drawing/2014/main" id="{9A2DCB13-19A2-42F6-B036-67023081B251}"/>
              </a:ext>
            </a:extLst>
          </p:cNvPr>
          <p:cNvSpPr txBox="1"/>
          <p:nvPr/>
        </p:nvSpPr>
        <p:spPr>
          <a:xfrm>
            <a:off x="772436" y="1520245"/>
            <a:ext cx="9674877" cy="2062103"/>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SSD</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cost</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estimation</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SSD</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as</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a</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black-box</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Scalar</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cost</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with</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linear</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estimation:</a:t>
            </a:r>
            <a:r>
              <a:rPr kumimoji="1" lang="zh-CN" altLang="en-US" sz="2000" dirty="0">
                <a:latin typeface="Arial" panose="020B0604020202020204" pitchFamily="34" charset="0"/>
                <a:cs typeface="Arial" panose="020B0604020202020204" pitchFamily="34" charset="0"/>
              </a:rPr>
              <a:t> </a:t>
            </a:r>
            <a:r>
              <a:rPr kumimoji="1" lang="en-US" altLang="zh-CN" sz="2000" dirty="0" err="1">
                <a:latin typeface="Arial" panose="020B0604020202020204" pitchFamily="34" charset="0"/>
                <a:cs typeface="Arial" panose="020B0604020202020204" pitchFamily="34" charset="0"/>
              </a:rPr>
              <a:t>ReFlex</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[ASPLOS</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’17],</a:t>
            </a:r>
            <a:r>
              <a:rPr kumimoji="1" lang="zh-CN" altLang="en-US" sz="2000" dirty="0">
                <a:latin typeface="Arial" panose="020B0604020202020204" pitchFamily="34" charset="0"/>
                <a:cs typeface="Arial" panose="020B0604020202020204" pitchFamily="34" charset="0"/>
              </a:rPr>
              <a:t> </a:t>
            </a:r>
            <a:r>
              <a:rPr kumimoji="1" lang="en-US" altLang="zh-CN" sz="2000" dirty="0" err="1">
                <a:latin typeface="Arial" panose="020B0604020202020204" pitchFamily="34" charset="0"/>
                <a:cs typeface="Arial" panose="020B0604020202020204" pitchFamily="34" charset="0"/>
              </a:rPr>
              <a:t>IOCost</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[ASPLOS</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’22]</a:t>
            </a:r>
          </a:p>
          <a:p>
            <a:r>
              <a:rPr kumimoji="1" lang="en-US" altLang="zh-CN" sz="2400" b="1" dirty="0">
                <a:latin typeface="Arial" panose="020B0604020202020204" pitchFamily="34" charset="0"/>
                <a:cs typeface="Arial" panose="020B0604020202020204" pitchFamily="34" charset="0"/>
              </a:rPr>
              <a:t>Heterogeneity in consumed resources</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on</a:t>
            </a:r>
            <a:r>
              <a:rPr kumimoji="1" lang="zh-CN" altLang="en-US" sz="2400" b="1" dirty="0">
                <a:latin typeface="Arial" panose="020B0604020202020204" pitchFamily="34" charset="0"/>
                <a:cs typeface="Arial" panose="020B0604020202020204" pitchFamily="34" charset="0"/>
              </a:rPr>
              <a:t> </a:t>
            </a:r>
            <a:r>
              <a:rPr kumimoji="1" lang="en-US" altLang="zh-CN" sz="2400" b="1" dirty="0" err="1">
                <a:latin typeface="Arial" panose="020B0604020202020204" pitchFamily="34" charset="0"/>
                <a:cs typeface="Arial" panose="020B0604020202020204" pitchFamily="34" charset="0"/>
              </a:rPr>
              <a:t>xDPU</a:t>
            </a:r>
            <a:endParaRPr kumimoji="1"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Small I/</a:t>
            </a:r>
            <a:r>
              <a:rPr kumimoji="1" lang="en-US" altLang="zh-CN" sz="2000" dirty="0" err="1">
                <a:latin typeface="Arial" panose="020B0604020202020204" pitchFamily="34" charset="0"/>
                <a:cs typeface="Arial" panose="020B0604020202020204" pitchFamily="34" charset="0"/>
              </a:rPr>
              <a:t>Os</a:t>
            </a:r>
            <a:r>
              <a:rPr kumimoji="1" lang="en-US" altLang="zh-CN" sz="2000" dirty="0">
                <a:latin typeface="Arial" panose="020B0604020202020204" pitchFamily="34" charset="0"/>
                <a:cs typeface="Arial" panose="020B0604020202020204" pitchFamily="34" charset="0"/>
              </a:rPr>
              <a:t> are bottlenecked on CPU time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Large I/</a:t>
            </a:r>
            <a:r>
              <a:rPr kumimoji="1" lang="en-US" altLang="zh-CN" sz="2000" dirty="0" err="1">
                <a:latin typeface="Arial" panose="020B0604020202020204" pitchFamily="34" charset="0"/>
                <a:cs typeface="Arial" panose="020B0604020202020204" pitchFamily="34" charset="0"/>
              </a:rPr>
              <a:t>Os</a:t>
            </a:r>
            <a:r>
              <a:rPr kumimoji="1" lang="en-US" altLang="zh-CN" sz="2000" dirty="0">
                <a:latin typeface="Arial" panose="020B0604020202020204" pitchFamily="34" charset="0"/>
                <a:cs typeface="Arial" panose="020B0604020202020204" pitchFamily="34" charset="0"/>
              </a:rPr>
              <a:t> are bottlenecked on NIC bandwidth</a:t>
            </a:r>
          </a:p>
        </p:txBody>
      </p:sp>
      <p:graphicFrame>
        <p:nvGraphicFramePr>
          <p:cNvPr id="7" name="表格 6">
            <a:extLst>
              <a:ext uri="{FF2B5EF4-FFF2-40B4-BE49-F238E27FC236}">
                <a16:creationId xmlns:a16="http://schemas.microsoft.com/office/drawing/2014/main" id="{7AA6D733-7FE3-4F76-8BDC-19A0DC61C667}"/>
              </a:ext>
            </a:extLst>
          </p:cNvPr>
          <p:cNvGraphicFramePr>
            <a:graphicFrameLocks noGrp="1"/>
          </p:cNvGraphicFramePr>
          <p:nvPr>
            <p:extLst>
              <p:ext uri="{D42A27DB-BD31-4B8C-83A1-F6EECF244321}">
                <p14:modId xmlns:p14="http://schemas.microsoft.com/office/powerpoint/2010/main" val="2530801037"/>
              </p:ext>
            </p:extLst>
          </p:nvPr>
        </p:nvGraphicFramePr>
        <p:xfrm>
          <a:off x="517525" y="3983664"/>
          <a:ext cx="5502275" cy="1564640"/>
        </p:xfrm>
        <a:graphic>
          <a:graphicData uri="http://schemas.openxmlformats.org/drawingml/2006/table">
            <a:tbl>
              <a:tblPr firstRow="1" bandRow="1">
                <a:tableStyleId>{74C1A8A3-306A-4EB7-A6B1-4F7E0EB9C5D6}</a:tableStyleId>
              </a:tblPr>
              <a:tblGrid>
                <a:gridCol w="1100455">
                  <a:extLst>
                    <a:ext uri="{9D8B030D-6E8A-4147-A177-3AD203B41FA5}">
                      <a16:colId xmlns:a16="http://schemas.microsoft.com/office/drawing/2014/main" val="3338194474"/>
                    </a:ext>
                  </a:extLst>
                </a:gridCol>
                <a:gridCol w="1100455">
                  <a:extLst>
                    <a:ext uri="{9D8B030D-6E8A-4147-A177-3AD203B41FA5}">
                      <a16:colId xmlns:a16="http://schemas.microsoft.com/office/drawing/2014/main" val="298483152"/>
                    </a:ext>
                  </a:extLst>
                </a:gridCol>
                <a:gridCol w="1100455">
                  <a:extLst>
                    <a:ext uri="{9D8B030D-6E8A-4147-A177-3AD203B41FA5}">
                      <a16:colId xmlns:a16="http://schemas.microsoft.com/office/drawing/2014/main" val="241311693"/>
                    </a:ext>
                  </a:extLst>
                </a:gridCol>
                <a:gridCol w="1100455">
                  <a:extLst>
                    <a:ext uri="{9D8B030D-6E8A-4147-A177-3AD203B41FA5}">
                      <a16:colId xmlns:a16="http://schemas.microsoft.com/office/drawing/2014/main" val="304656058"/>
                    </a:ext>
                  </a:extLst>
                </a:gridCol>
                <a:gridCol w="1100455">
                  <a:extLst>
                    <a:ext uri="{9D8B030D-6E8A-4147-A177-3AD203B41FA5}">
                      <a16:colId xmlns:a16="http://schemas.microsoft.com/office/drawing/2014/main" val="12696365"/>
                    </a:ext>
                  </a:extLst>
                </a:gridCol>
              </a:tblGrid>
              <a:tr h="370840">
                <a:tc>
                  <a:txBody>
                    <a:bodyPr/>
                    <a:lstStyle/>
                    <a:p>
                      <a:r>
                        <a:rPr lang="en-US" altLang="zh-CN" sz="1200" dirty="0">
                          <a:latin typeface="Arial" panose="020B0604020202020204" pitchFamily="34" charset="0"/>
                          <a:cs typeface="Arial" panose="020B0604020202020204" pitchFamily="34" charset="0"/>
                        </a:rPr>
                        <a:t>I/O type</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CPU time</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Data egress</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err="1">
                          <a:latin typeface="Arial" panose="020B0604020202020204" pitchFamily="34" charset="0"/>
                          <a:cs typeface="Arial" panose="020B0604020202020204" pitchFamily="34" charset="0"/>
                        </a:rPr>
                        <a:t>Admittable</a:t>
                      </a:r>
                      <a:r>
                        <a:rPr lang="en-US" altLang="zh-CN" sz="1200" dirty="0">
                          <a:latin typeface="Arial" panose="020B0604020202020204" pitchFamily="34" charset="0"/>
                          <a:cs typeface="Arial" panose="020B0604020202020204" pitchFamily="34" charset="0"/>
                        </a:rPr>
                        <a:t> # of I/</a:t>
                      </a:r>
                      <a:r>
                        <a:rPr lang="en-US" altLang="zh-CN" sz="1200" dirty="0" err="1">
                          <a:latin typeface="Arial" panose="020B0604020202020204" pitchFamily="34" charset="0"/>
                          <a:cs typeface="Arial" panose="020B0604020202020204" pitchFamily="34" charset="0"/>
                        </a:rPr>
                        <a:t>Os</a:t>
                      </a:r>
                      <a:r>
                        <a:rPr lang="en-US" altLang="zh-CN" sz="1200" dirty="0">
                          <a:latin typeface="Arial" panose="020B0604020202020204" pitchFamily="34" charset="0"/>
                          <a:cs typeface="Arial" panose="020B0604020202020204" pitchFamily="34" charset="0"/>
                        </a:rPr>
                        <a:t> per </a:t>
                      </a:r>
                      <a:r>
                        <a:rPr lang="en-US" altLang="zh-CN" sz="1200" dirty="0" err="1">
                          <a:latin typeface="Arial" panose="020B0604020202020204" pitchFamily="34" charset="0"/>
                          <a:cs typeface="Arial" panose="020B0604020202020204" pitchFamily="34" charset="0"/>
                        </a:rPr>
                        <a:t>ms</a:t>
                      </a:r>
                      <a:r>
                        <a:rPr lang="en-US" altLang="zh-CN" sz="1200" dirty="0">
                          <a:latin typeface="Arial" panose="020B0604020202020204" pitchFamily="34" charset="0"/>
                          <a:cs typeface="Arial" panose="020B0604020202020204" pitchFamily="34" charset="0"/>
                        </a:rPr>
                        <a:t> (100Gb NIC)</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err="1">
                          <a:latin typeface="Arial" panose="020B0604020202020204" pitchFamily="34" charset="0"/>
                          <a:cs typeface="Arial" panose="020B0604020202020204" pitchFamily="34" charset="0"/>
                        </a:rPr>
                        <a:t>Admittable</a:t>
                      </a:r>
                      <a:r>
                        <a:rPr lang="en-US" altLang="zh-CN" sz="1200" dirty="0">
                          <a:latin typeface="Arial" panose="020B0604020202020204" pitchFamily="34" charset="0"/>
                          <a:cs typeface="Arial" panose="020B0604020202020204" pitchFamily="34" charset="0"/>
                        </a:rPr>
                        <a:t> # of I/</a:t>
                      </a:r>
                      <a:r>
                        <a:rPr lang="en-US" altLang="zh-CN" sz="1200" dirty="0" err="1">
                          <a:latin typeface="Arial" panose="020B0604020202020204" pitchFamily="34" charset="0"/>
                          <a:cs typeface="Arial" panose="020B0604020202020204" pitchFamily="34" charset="0"/>
                        </a:rPr>
                        <a:t>Os</a:t>
                      </a:r>
                      <a:r>
                        <a:rPr lang="en-US" altLang="zh-CN" sz="1200" dirty="0">
                          <a:latin typeface="Arial" panose="020B0604020202020204" pitchFamily="34" charset="0"/>
                          <a:cs typeface="Arial" panose="020B0604020202020204" pitchFamily="34" charset="0"/>
                        </a:rPr>
                        <a:t> per </a:t>
                      </a:r>
                      <a:r>
                        <a:rPr lang="en-US" altLang="zh-CN" sz="1200" dirty="0" err="1">
                          <a:latin typeface="Arial" panose="020B0604020202020204" pitchFamily="34" charset="0"/>
                          <a:cs typeface="Arial" panose="020B0604020202020204" pitchFamily="34" charset="0"/>
                        </a:rPr>
                        <a:t>ms</a:t>
                      </a:r>
                      <a:r>
                        <a:rPr lang="en-US" altLang="zh-CN" sz="1200" dirty="0">
                          <a:latin typeface="Arial" panose="020B0604020202020204" pitchFamily="34" charset="0"/>
                          <a:cs typeface="Arial" panose="020B0604020202020204" pitchFamily="34" charset="0"/>
                        </a:rPr>
                        <a:t> (CPU)</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extLst>
                  <a:ext uri="{0D108BD9-81ED-4DB2-BD59-A6C34878D82A}">
                    <a16:rowId xmlns:a16="http://schemas.microsoft.com/office/drawing/2014/main" val="172839079"/>
                  </a:ext>
                </a:extLst>
              </a:tr>
              <a:tr h="370840">
                <a:tc>
                  <a:txBody>
                    <a:bodyPr/>
                    <a:lstStyle/>
                    <a:p>
                      <a:r>
                        <a:rPr lang="en-US" altLang="zh-CN" sz="1200" dirty="0">
                          <a:latin typeface="Arial" panose="020B0604020202020204" pitchFamily="34" charset="0"/>
                          <a:cs typeface="Arial" panose="020B0604020202020204" pitchFamily="34" charset="0"/>
                        </a:rPr>
                        <a:t>4KB write</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1.16us</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4KB</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3276</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b="1" dirty="0">
                          <a:solidFill>
                            <a:srgbClr val="C00000"/>
                          </a:solidFill>
                          <a:latin typeface="Arial" panose="020B0604020202020204" pitchFamily="34" charset="0"/>
                          <a:cs typeface="Arial" panose="020B0604020202020204" pitchFamily="34" charset="0"/>
                        </a:rPr>
                        <a:t>862</a:t>
                      </a:r>
                      <a:endParaRPr lang="zh-CN" altLang="en-US" sz="1200" b="1"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txBody>
                  <a:tcPr/>
                </a:tc>
                <a:extLst>
                  <a:ext uri="{0D108BD9-81ED-4DB2-BD59-A6C34878D82A}">
                    <a16:rowId xmlns:a16="http://schemas.microsoft.com/office/drawing/2014/main" val="13081950"/>
                  </a:ext>
                </a:extLst>
              </a:tr>
              <a:tr h="370840">
                <a:tc>
                  <a:txBody>
                    <a:bodyPr/>
                    <a:lstStyle/>
                    <a:p>
                      <a:r>
                        <a:rPr lang="en-US" altLang="zh-CN" sz="1200" dirty="0">
                          <a:latin typeface="Arial" panose="020B0604020202020204" pitchFamily="34" charset="0"/>
                          <a:cs typeface="Arial" panose="020B0604020202020204" pitchFamily="34" charset="0"/>
                        </a:rPr>
                        <a:t>128KB write</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6.18us</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128KB</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b="1" dirty="0">
                          <a:solidFill>
                            <a:srgbClr val="C00000"/>
                          </a:solidFill>
                          <a:latin typeface="Arial" panose="020B0604020202020204" pitchFamily="34" charset="0"/>
                          <a:cs typeface="Arial" panose="020B0604020202020204" pitchFamily="34" charset="0"/>
                        </a:rPr>
                        <a:t>102</a:t>
                      </a:r>
                      <a:endParaRPr lang="zh-CN" altLang="en-US" sz="1200" b="1" dirty="0">
                        <a:solidFill>
                          <a:srgbClr val="C00000"/>
                        </a:solidFill>
                        <a:latin typeface="Arial" panose="020B0604020202020204" pitchFamily="34" charset="0"/>
                        <a:ea typeface="微软雅黑" panose="020B0503020204020204" pitchFamily="34" charset="-122"/>
                        <a:cs typeface="Arial" panose="020B0604020202020204" pitchFamily="34" charset="0"/>
                      </a:endParaRPr>
                    </a:p>
                  </a:txBody>
                  <a:tcPr/>
                </a:tc>
                <a:tc>
                  <a:txBody>
                    <a:bodyPr/>
                    <a:lstStyle/>
                    <a:p>
                      <a:r>
                        <a:rPr lang="en-US" altLang="zh-CN" sz="1200" dirty="0">
                          <a:latin typeface="Arial" panose="020B0604020202020204" pitchFamily="34" charset="0"/>
                          <a:cs typeface="Arial" panose="020B0604020202020204" pitchFamily="34" charset="0"/>
                        </a:rPr>
                        <a:t>161</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a:txBody>
                  <a:tcPr/>
                </a:tc>
                <a:extLst>
                  <a:ext uri="{0D108BD9-81ED-4DB2-BD59-A6C34878D82A}">
                    <a16:rowId xmlns:a16="http://schemas.microsoft.com/office/drawing/2014/main" val="3390221215"/>
                  </a:ext>
                </a:extLst>
              </a:tr>
            </a:tbl>
          </a:graphicData>
        </a:graphic>
      </p:graphicFrame>
      <p:sp>
        <p:nvSpPr>
          <p:cNvPr id="21" name="文本框 20">
            <a:extLst>
              <a:ext uri="{FF2B5EF4-FFF2-40B4-BE49-F238E27FC236}">
                <a16:creationId xmlns:a16="http://schemas.microsoft.com/office/drawing/2014/main" id="{3E29E9B5-337C-4254-AE72-B8B9683AF41C}"/>
              </a:ext>
            </a:extLst>
          </p:cNvPr>
          <p:cNvSpPr txBox="1"/>
          <p:nvPr/>
        </p:nvSpPr>
        <p:spPr>
          <a:xfrm>
            <a:off x="6496367" y="5636035"/>
            <a:ext cx="1367914" cy="261610"/>
          </a:xfrm>
          <a:prstGeom prst="rect">
            <a:avLst/>
          </a:prstGeom>
          <a:noFill/>
        </p:spPr>
        <p:txBody>
          <a:bodyPr wrap="square" rtlCol="0">
            <a:spAutoFit/>
          </a:bodyPr>
          <a:lstStyle/>
          <a:p>
            <a:pPr algn="ctr"/>
            <a:r>
              <a:rPr kumimoji="1" lang="en-US" altLang="zh-CN" sz="1100" b="1" dirty="0">
                <a:latin typeface="Arial" panose="020B0604020202020204" pitchFamily="34" charset="0"/>
                <a:cs typeface="Arial" panose="020B0604020202020204" pitchFamily="34" charset="0"/>
              </a:rPr>
              <a:t>Cost = max(2, 1)</a:t>
            </a:r>
            <a:endParaRPr kumimoji="1" lang="zh-CN" altLang="en-US" sz="1100" b="1" dirty="0">
              <a:latin typeface="Arial" panose="020B0604020202020204" pitchFamily="34" charset="0"/>
              <a:cs typeface="Arial" panose="020B0604020202020204" pitchFamily="34" charset="0"/>
            </a:endParaRPr>
          </a:p>
        </p:txBody>
      </p:sp>
      <p:graphicFrame>
        <p:nvGraphicFramePr>
          <p:cNvPr id="22" name="表格 21">
            <a:extLst>
              <a:ext uri="{FF2B5EF4-FFF2-40B4-BE49-F238E27FC236}">
                <a16:creationId xmlns:a16="http://schemas.microsoft.com/office/drawing/2014/main" id="{A2509794-A28A-49E0-9EA1-E39A1BC85C4B}"/>
              </a:ext>
            </a:extLst>
          </p:cNvPr>
          <p:cNvGraphicFramePr>
            <a:graphicFrameLocks noGrp="1"/>
          </p:cNvGraphicFramePr>
          <p:nvPr>
            <p:extLst>
              <p:ext uri="{D42A27DB-BD31-4B8C-83A1-F6EECF244321}">
                <p14:modId xmlns:p14="http://schemas.microsoft.com/office/powerpoint/2010/main" val="2043901991"/>
              </p:ext>
            </p:extLst>
          </p:nvPr>
        </p:nvGraphicFramePr>
        <p:xfrm>
          <a:off x="7944016" y="5418566"/>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graphicFrame>
        <p:nvGraphicFramePr>
          <p:cNvPr id="24" name="表格 23">
            <a:extLst>
              <a:ext uri="{FF2B5EF4-FFF2-40B4-BE49-F238E27FC236}">
                <a16:creationId xmlns:a16="http://schemas.microsoft.com/office/drawing/2014/main" id="{EFC04030-60F3-4C8C-B4E2-5B251E249A23}"/>
              </a:ext>
            </a:extLst>
          </p:cNvPr>
          <p:cNvGraphicFramePr>
            <a:graphicFrameLocks noGrp="1"/>
          </p:cNvGraphicFramePr>
          <p:nvPr>
            <p:extLst>
              <p:ext uri="{D42A27DB-BD31-4B8C-83A1-F6EECF244321}">
                <p14:modId xmlns:p14="http://schemas.microsoft.com/office/powerpoint/2010/main" val="2119373172"/>
              </p:ext>
            </p:extLst>
          </p:nvPr>
        </p:nvGraphicFramePr>
        <p:xfrm>
          <a:off x="7944016" y="5828538"/>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graphicFrame>
        <p:nvGraphicFramePr>
          <p:cNvPr id="26" name="表格 25">
            <a:extLst>
              <a:ext uri="{FF2B5EF4-FFF2-40B4-BE49-F238E27FC236}">
                <a16:creationId xmlns:a16="http://schemas.microsoft.com/office/drawing/2014/main" id="{6F15DB3A-489F-45AA-B64B-11A73BBDA057}"/>
              </a:ext>
            </a:extLst>
          </p:cNvPr>
          <p:cNvGraphicFramePr>
            <a:graphicFrameLocks noGrp="1"/>
          </p:cNvGraphicFramePr>
          <p:nvPr>
            <p:extLst>
              <p:ext uri="{D42A27DB-BD31-4B8C-83A1-F6EECF244321}">
                <p14:modId xmlns:p14="http://schemas.microsoft.com/office/powerpoint/2010/main" val="3373568627"/>
              </p:ext>
            </p:extLst>
          </p:nvPr>
        </p:nvGraphicFramePr>
        <p:xfrm>
          <a:off x="7944016" y="4598622"/>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graphicFrame>
        <p:nvGraphicFramePr>
          <p:cNvPr id="27" name="表格 26">
            <a:extLst>
              <a:ext uri="{FF2B5EF4-FFF2-40B4-BE49-F238E27FC236}">
                <a16:creationId xmlns:a16="http://schemas.microsoft.com/office/drawing/2014/main" id="{AAEAB43D-3843-44C9-96CF-C838CE30E6D1}"/>
              </a:ext>
            </a:extLst>
          </p:cNvPr>
          <p:cNvGraphicFramePr>
            <a:graphicFrameLocks noGrp="1"/>
          </p:cNvGraphicFramePr>
          <p:nvPr>
            <p:extLst>
              <p:ext uri="{D42A27DB-BD31-4B8C-83A1-F6EECF244321}">
                <p14:modId xmlns:p14="http://schemas.microsoft.com/office/powerpoint/2010/main" val="2817595766"/>
              </p:ext>
            </p:extLst>
          </p:nvPr>
        </p:nvGraphicFramePr>
        <p:xfrm>
          <a:off x="7944016" y="5008594"/>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graphicFrame>
        <p:nvGraphicFramePr>
          <p:cNvPr id="28" name="表格 27">
            <a:extLst>
              <a:ext uri="{FF2B5EF4-FFF2-40B4-BE49-F238E27FC236}">
                <a16:creationId xmlns:a16="http://schemas.microsoft.com/office/drawing/2014/main" id="{48C041BB-D978-4CDE-8866-D66A3A829A26}"/>
              </a:ext>
            </a:extLst>
          </p:cNvPr>
          <p:cNvGraphicFramePr>
            <a:graphicFrameLocks noGrp="1"/>
          </p:cNvGraphicFramePr>
          <p:nvPr>
            <p:extLst>
              <p:ext uri="{D42A27DB-BD31-4B8C-83A1-F6EECF244321}">
                <p14:modId xmlns:p14="http://schemas.microsoft.com/office/powerpoint/2010/main" val="3307267416"/>
              </p:ext>
            </p:extLst>
          </p:nvPr>
        </p:nvGraphicFramePr>
        <p:xfrm>
          <a:off x="7940419" y="3778678"/>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graphicFrame>
        <p:nvGraphicFramePr>
          <p:cNvPr id="29" name="表格 28">
            <a:extLst>
              <a:ext uri="{FF2B5EF4-FFF2-40B4-BE49-F238E27FC236}">
                <a16:creationId xmlns:a16="http://schemas.microsoft.com/office/drawing/2014/main" id="{F1DFB09C-A752-48CB-94D0-BA1740135282}"/>
              </a:ext>
            </a:extLst>
          </p:cNvPr>
          <p:cNvGraphicFramePr>
            <a:graphicFrameLocks noGrp="1"/>
          </p:cNvGraphicFramePr>
          <p:nvPr>
            <p:extLst>
              <p:ext uri="{D42A27DB-BD31-4B8C-83A1-F6EECF244321}">
                <p14:modId xmlns:p14="http://schemas.microsoft.com/office/powerpoint/2010/main" val="2968040160"/>
              </p:ext>
            </p:extLst>
          </p:nvPr>
        </p:nvGraphicFramePr>
        <p:xfrm>
          <a:off x="7940419" y="4188650"/>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cxnSp>
        <p:nvCxnSpPr>
          <p:cNvPr id="32" name="直接箭头连接符 31">
            <a:extLst>
              <a:ext uri="{FF2B5EF4-FFF2-40B4-BE49-F238E27FC236}">
                <a16:creationId xmlns:a16="http://schemas.microsoft.com/office/drawing/2014/main" id="{4E6AD078-97E5-44E2-B61C-BAF57613EC75}"/>
              </a:ext>
            </a:extLst>
          </p:cNvPr>
          <p:cNvCxnSpPr>
            <a:cxnSpLocks/>
            <a:stCxn id="21" idx="2"/>
          </p:cNvCxnSpPr>
          <p:nvPr/>
        </p:nvCxnSpPr>
        <p:spPr>
          <a:xfrm>
            <a:off x="7180324" y="5897645"/>
            <a:ext cx="857816" cy="2343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8" name="矩形 37">
            <a:extLst>
              <a:ext uri="{FF2B5EF4-FFF2-40B4-BE49-F238E27FC236}">
                <a16:creationId xmlns:a16="http://schemas.microsoft.com/office/drawing/2014/main" id="{1DF13EA4-AF68-440F-A09C-66D7D00F26B6}"/>
              </a:ext>
            </a:extLst>
          </p:cNvPr>
          <p:cNvSpPr/>
          <p:nvPr/>
        </p:nvSpPr>
        <p:spPr>
          <a:xfrm>
            <a:off x="7937244" y="3775625"/>
            <a:ext cx="197106" cy="1862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a:extLst>
              <a:ext uri="{FF2B5EF4-FFF2-40B4-BE49-F238E27FC236}">
                <a16:creationId xmlns:a16="http://schemas.microsoft.com/office/drawing/2014/main" id="{5142989E-D12D-445E-A279-6BDDD5CD6507}"/>
              </a:ext>
            </a:extLst>
          </p:cNvPr>
          <p:cNvSpPr/>
          <p:nvPr/>
        </p:nvSpPr>
        <p:spPr>
          <a:xfrm>
            <a:off x="8159873" y="4205110"/>
            <a:ext cx="197106" cy="1862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a:extLst>
              <a:ext uri="{FF2B5EF4-FFF2-40B4-BE49-F238E27FC236}">
                <a16:creationId xmlns:a16="http://schemas.microsoft.com/office/drawing/2014/main" id="{8F723394-5265-4DB3-B8B6-E7246893939F}"/>
              </a:ext>
            </a:extLst>
          </p:cNvPr>
          <p:cNvSpPr/>
          <p:nvPr/>
        </p:nvSpPr>
        <p:spPr>
          <a:xfrm>
            <a:off x="7940419" y="4607406"/>
            <a:ext cx="197106" cy="1862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a:extLst>
              <a:ext uri="{FF2B5EF4-FFF2-40B4-BE49-F238E27FC236}">
                <a16:creationId xmlns:a16="http://schemas.microsoft.com/office/drawing/2014/main" id="{59D87AD7-6CC6-4B9F-8269-1A90EBEEBB7A}"/>
              </a:ext>
            </a:extLst>
          </p:cNvPr>
          <p:cNvSpPr/>
          <p:nvPr/>
        </p:nvSpPr>
        <p:spPr>
          <a:xfrm>
            <a:off x="8159873" y="5015506"/>
            <a:ext cx="197106" cy="1862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a:extLst>
              <a:ext uri="{FF2B5EF4-FFF2-40B4-BE49-F238E27FC236}">
                <a16:creationId xmlns:a16="http://schemas.microsoft.com/office/drawing/2014/main" id="{B1162D51-F321-409F-A8EE-F0CAA1A0E445}"/>
              </a:ext>
            </a:extLst>
          </p:cNvPr>
          <p:cNvSpPr/>
          <p:nvPr/>
        </p:nvSpPr>
        <p:spPr>
          <a:xfrm>
            <a:off x="7940419" y="5427350"/>
            <a:ext cx="197106" cy="1862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a:extLst>
              <a:ext uri="{FF2B5EF4-FFF2-40B4-BE49-F238E27FC236}">
                <a16:creationId xmlns:a16="http://schemas.microsoft.com/office/drawing/2014/main" id="{CCEF24A6-7E16-4591-AAAE-8ED8DD5F89E9}"/>
              </a:ext>
            </a:extLst>
          </p:cNvPr>
          <p:cNvSpPr/>
          <p:nvPr/>
        </p:nvSpPr>
        <p:spPr>
          <a:xfrm>
            <a:off x="8166706" y="5837322"/>
            <a:ext cx="197106" cy="186289"/>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a:extLst>
              <a:ext uri="{FF2B5EF4-FFF2-40B4-BE49-F238E27FC236}">
                <a16:creationId xmlns:a16="http://schemas.microsoft.com/office/drawing/2014/main" id="{1B856F42-71E5-41EB-9FDC-981C0D7132CB}"/>
              </a:ext>
            </a:extLst>
          </p:cNvPr>
          <p:cNvCxnSpPr>
            <a:cxnSpLocks/>
            <a:stCxn id="45" idx="2"/>
            <a:endCxn id="40" idx="1"/>
          </p:cNvCxnSpPr>
          <p:nvPr/>
        </p:nvCxnSpPr>
        <p:spPr>
          <a:xfrm>
            <a:off x="7361537" y="4401119"/>
            <a:ext cx="648000" cy="29943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文本框 44">
            <a:extLst>
              <a:ext uri="{FF2B5EF4-FFF2-40B4-BE49-F238E27FC236}">
                <a16:creationId xmlns:a16="http://schemas.microsoft.com/office/drawing/2014/main" id="{88E0BF6E-D416-4CDB-B905-D9C5392A7C14}"/>
              </a:ext>
            </a:extLst>
          </p:cNvPr>
          <p:cNvSpPr txBox="1"/>
          <p:nvPr/>
        </p:nvSpPr>
        <p:spPr>
          <a:xfrm>
            <a:off x="6820498" y="3970232"/>
            <a:ext cx="1082077" cy="430887"/>
          </a:xfrm>
          <a:prstGeom prst="rect">
            <a:avLst/>
          </a:prstGeom>
          <a:noFill/>
        </p:spPr>
        <p:txBody>
          <a:bodyPr wrap="square" rtlCol="0">
            <a:spAutoFit/>
          </a:bodyPr>
          <a:lstStyle/>
          <a:p>
            <a:pPr algn="ctr"/>
            <a:r>
              <a:rPr kumimoji="1" lang="en-US" altLang="zh-CN" sz="1100" b="1" dirty="0">
                <a:latin typeface="Arial" panose="020B0604020202020204" pitchFamily="34" charset="0"/>
                <a:cs typeface="Arial" panose="020B0604020202020204" pitchFamily="34" charset="0"/>
              </a:rPr>
              <a:t>Wasted </a:t>
            </a:r>
          </a:p>
          <a:p>
            <a:pPr algn="ctr"/>
            <a:r>
              <a:rPr kumimoji="1" lang="en-US" altLang="zh-CN" sz="1100" b="1" dirty="0">
                <a:latin typeface="Arial" panose="020B0604020202020204" pitchFamily="34" charset="0"/>
                <a:cs typeface="Arial" panose="020B0604020202020204" pitchFamily="34" charset="0"/>
              </a:rPr>
              <a:t>resources</a:t>
            </a:r>
            <a:endParaRPr kumimoji="1" lang="zh-CN" altLang="en-US" sz="1100" b="1" dirty="0">
              <a:latin typeface="Arial" panose="020B0604020202020204" pitchFamily="34" charset="0"/>
              <a:cs typeface="Arial" panose="020B0604020202020204" pitchFamily="34" charset="0"/>
            </a:endParaRPr>
          </a:p>
        </p:txBody>
      </p:sp>
      <p:sp>
        <p:nvSpPr>
          <p:cNvPr id="46" name="文本框 45">
            <a:extLst>
              <a:ext uri="{FF2B5EF4-FFF2-40B4-BE49-F238E27FC236}">
                <a16:creationId xmlns:a16="http://schemas.microsoft.com/office/drawing/2014/main" id="{81D6F0CC-157B-4B41-A8E1-0204E8555BE2}"/>
              </a:ext>
            </a:extLst>
          </p:cNvPr>
          <p:cNvSpPr txBox="1"/>
          <p:nvPr/>
        </p:nvSpPr>
        <p:spPr>
          <a:xfrm>
            <a:off x="7391857" y="3342913"/>
            <a:ext cx="1513683" cy="276999"/>
          </a:xfrm>
          <a:prstGeom prst="rect">
            <a:avLst/>
          </a:prstGeom>
          <a:noFill/>
        </p:spPr>
        <p:txBody>
          <a:bodyPr wrap="square" rtlCol="0">
            <a:spAutoFit/>
          </a:bodyPr>
          <a:lstStyle/>
          <a:p>
            <a:pPr algn="ctr"/>
            <a:r>
              <a:rPr kumimoji="1" lang="en-US" altLang="zh-CN" sz="1200" b="1" dirty="0">
                <a:latin typeface="Arial" panose="020B0604020202020204" pitchFamily="34" charset="0"/>
                <a:cs typeface="Arial" panose="020B0604020202020204" pitchFamily="34" charset="0"/>
              </a:rPr>
              <a:t>Scalar</a:t>
            </a:r>
            <a:endParaRPr kumimoji="1" lang="zh-CN" altLang="en-US" sz="1200" b="1" dirty="0">
              <a:latin typeface="Arial" panose="020B0604020202020204" pitchFamily="34" charset="0"/>
              <a:cs typeface="Arial" panose="020B0604020202020204" pitchFamily="34" charset="0"/>
            </a:endParaRPr>
          </a:p>
        </p:txBody>
      </p:sp>
      <p:sp>
        <p:nvSpPr>
          <p:cNvPr id="47" name="文本框 46">
            <a:extLst>
              <a:ext uri="{FF2B5EF4-FFF2-40B4-BE49-F238E27FC236}">
                <a16:creationId xmlns:a16="http://schemas.microsoft.com/office/drawing/2014/main" id="{199599A7-6677-4455-8DF4-54759336A256}"/>
              </a:ext>
            </a:extLst>
          </p:cNvPr>
          <p:cNvSpPr txBox="1"/>
          <p:nvPr/>
        </p:nvSpPr>
        <p:spPr>
          <a:xfrm>
            <a:off x="9775671" y="3342912"/>
            <a:ext cx="1513683" cy="276999"/>
          </a:xfrm>
          <a:prstGeom prst="rect">
            <a:avLst/>
          </a:prstGeom>
          <a:noFill/>
        </p:spPr>
        <p:txBody>
          <a:bodyPr wrap="square" rtlCol="0">
            <a:spAutoFit/>
          </a:bodyPr>
          <a:lstStyle/>
          <a:p>
            <a:pPr algn="ctr"/>
            <a:r>
              <a:rPr kumimoji="1" lang="en-US" altLang="zh-CN" sz="1200" b="1" dirty="0">
                <a:latin typeface="Arial" panose="020B0604020202020204" pitchFamily="34" charset="0"/>
                <a:cs typeface="Arial" panose="020B0604020202020204" pitchFamily="34" charset="0"/>
              </a:rPr>
              <a:t>Vector</a:t>
            </a:r>
            <a:endParaRPr kumimoji="1" lang="zh-CN" altLang="en-US" sz="1200" b="1" dirty="0">
              <a:latin typeface="Arial" panose="020B0604020202020204" pitchFamily="34" charset="0"/>
              <a:cs typeface="Arial" panose="020B0604020202020204" pitchFamily="34" charset="0"/>
            </a:endParaRPr>
          </a:p>
        </p:txBody>
      </p:sp>
      <p:graphicFrame>
        <p:nvGraphicFramePr>
          <p:cNvPr id="61" name="表格 60">
            <a:extLst>
              <a:ext uri="{FF2B5EF4-FFF2-40B4-BE49-F238E27FC236}">
                <a16:creationId xmlns:a16="http://schemas.microsoft.com/office/drawing/2014/main" id="{0D2FAF36-0B67-4419-8F36-1FF71FD7B9A0}"/>
              </a:ext>
            </a:extLst>
          </p:cNvPr>
          <p:cNvGraphicFramePr>
            <a:graphicFrameLocks noGrp="1"/>
          </p:cNvGraphicFramePr>
          <p:nvPr>
            <p:extLst>
              <p:ext uri="{D42A27DB-BD31-4B8C-83A1-F6EECF244321}">
                <p14:modId xmlns:p14="http://schemas.microsoft.com/office/powerpoint/2010/main" val="845317633"/>
              </p:ext>
            </p:extLst>
          </p:nvPr>
        </p:nvGraphicFramePr>
        <p:xfrm>
          <a:off x="10324232" y="5837322"/>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sp>
        <p:nvSpPr>
          <p:cNvPr id="62" name="文本框 61">
            <a:extLst>
              <a:ext uri="{FF2B5EF4-FFF2-40B4-BE49-F238E27FC236}">
                <a16:creationId xmlns:a16="http://schemas.microsoft.com/office/drawing/2014/main" id="{5B536543-98BB-4097-8D16-251F606F3C49}"/>
              </a:ext>
            </a:extLst>
          </p:cNvPr>
          <p:cNvSpPr txBox="1"/>
          <p:nvPr/>
        </p:nvSpPr>
        <p:spPr>
          <a:xfrm>
            <a:off x="8905540" y="5665335"/>
            <a:ext cx="1367914" cy="261610"/>
          </a:xfrm>
          <a:prstGeom prst="rect">
            <a:avLst/>
          </a:prstGeom>
          <a:noFill/>
        </p:spPr>
        <p:txBody>
          <a:bodyPr wrap="square" rtlCol="0">
            <a:spAutoFit/>
          </a:bodyPr>
          <a:lstStyle/>
          <a:p>
            <a:pPr algn="ctr"/>
            <a:r>
              <a:rPr kumimoji="1" lang="en-US" altLang="zh-CN" sz="1100" b="1" dirty="0">
                <a:latin typeface="Arial" panose="020B0604020202020204" pitchFamily="34" charset="0"/>
                <a:cs typeface="Arial" panose="020B0604020202020204" pitchFamily="34" charset="0"/>
              </a:rPr>
              <a:t>Cost = &lt;2, 1&gt;</a:t>
            </a:r>
            <a:endParaRPr kumimoji="1" lang="zh-CN" altLang="en-US" sz="1100" b="1" dirty="0">
              <a:latin typeface="Arial" panose="020B0604020202020204" pitchFamily="34" charset="0"/>
              <a:cs typeface="Arial" panose="020B0604020202020204" pitchFamily="34" charset="0"/>
            </a:endParaRPr>
          </a:p>
        </p:txBody>
      </p:sp>
      <p:cxnSp>
        <p:nvCxnSpPr>
          <p:cNvPr id="63" name="直接箭头连接符 62">
            <a:extLst>
              <a:ext uri="{FF2B5EF4-FFF2-40B4-BE49-F238E27FC236}">
                <a16:creationId xmlns:a16="http://schemas.microsoft.com/office/drawing/2014/main" id="{F42CC08E-F868-4075-981A-441BAB982E54}"/>
              </a:ext>
            </a:extLst>
          </p:cNvPr>
          <p:cNvCxnSpPr>
            <a:cxnSpLocks/>
            <a:stCxn id="62" idx="2"/>
          </p:cNvCxnSpPr>
          <p:nvPr/>
        </p:nvCxnSpPr>
        <p:spPr>
          <a:xfrm>
            <a:off x="9589497" y="5926945"/>
            <a:ext cx="857816" cy="23432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64" name="表格 63">
            <a:extLst>
              <a:ext uri="{FF2B5EF4-FFF2-40B4-BE49-F238E27FC236}">
                <a16:creationId xmlns:a16="http://schemas.microsoft.com/office/drawing/2014/main" id="{8397FEAD-6EDB-42AC-B742-8EC40CE861C3}"/>
              </a:ext>
            </a:extLst>
          </p:cNvPr>
          <p:cNvGraphicFramePr>
            <a:graphicFrameLocks noGrp="1"/>
          </p:cNvGraphicFramePr>
          <p:nvPr>
            <p:extLst>
              <p:ext uri="{D42A27DB-BD31-4B8C-83A1-F6EECF244321}">
                <p14:modId xmlns:p14="http://schemas.microsoft.com/office/powerpoint/2010/main" val="3919814580"/>
              </p:ext>
            </p:extLst>
          </p:nvPr>
        </p:nvGraphicFramePr>
        <p:xfrm>
          <a:off x="10324232" y="5613639"/>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graphicFrame>
        <p:nvGraphicFramePr>
          <p:cNvPr id="65" name="表格 64">
            <a:extLst>
              <a:ext uri="{FF2B5EF4-FFF2-40B4-BE49-F238E27FC236}">
                <a16:creationId xmlns:a16="http://schemas.microsoft.com/office/drawing/2014/main" id="{CE876084-A253-4FF2-BCB8-7EEEFB35FD58}"/>
              </a:ext>
            </a:extLst>
          </p:cNvPr>
          <p:cNvGraphicFramePr>
            <a:graphicFrameLocks noGrp="1"/>
          </p:cNvGraphicFramePr>
          <p:nvPr>
            <p:extLst>
              <p:ext uri="{D42A27DB-BD31-4B8C-83A1-F6EECF244321}">
                <p14:modId xmlns:p14="http://schemas.microsoft.com/office/powerpoint/2010/main" val="102937897"/>
              </p:ext>
            </p:extLst>
          </p:nvPr>
        </p:nvGraphicFramePr>
        <p:xfrm>
          <a:off x="10324232" y="5194428"/>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graphicFrame>
        <p:nvGraphicFramePr>
          <p:cNvPr id="66" name="表格 65">
            <a:extLst>
              <a:ext uri="{FF2B5EF4-FFF2-40B4-BE49-F238E27FC236}">
                <a16:creationId xmlns:a16="http://schemas.microsoft.com/office/drawing/2014/main" id="{A10570C0-82A6-43DB-9DB0-F888C7CD0947}"/>
              </a:ext>
            </a:extLst>
          </p:cNvPr>
          <p:cNvGraphicFramePr>
            <a:graphicFrameLocks noGrp="1"/>
          </p:cNvGraphicFramePr>
          <p:nvPr>
            <p:extLst>
              <p:ext uri="{D42A27DB-BD31-4B8C-83A1-F6EECF244321}">
                <p14:modId xmlns:p14="http://schemas.microsoft.com/office/powerpoint/2010/main" val="819972127"/>
              </p:ext>
            </p:extLst>
          </p:nvPr>
        </p:nvGraphicFramePr>
        <p:xfrm>
          <a:off x="10324232" y="4970745"/>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graphicFrame>
        <p:nvGraphicFramePr>
          <p:cNvPr id="67" name="表格 66">
            <a:extLst>
              <a:ext uri="{FF2B5EF4-FFF2-40B4-BE49-F238E27FC236}">
                <a16:creationId xmlns:a16="http://schemas.microsoft.com/office/drawing/2014/main" id="{31D88B30-9B3F-4033-BD49-0D1686009D20}"/>
              </a:ext>
            </a:extLst>
          </p:cNvPr>
          <p:cNvGraphicFramePr>
            <a:graphicFrameLocks noGrp="1"/>
          </p:cNvGraphicFramePr>
          <p:nvPr>
            <p:extLst>
              <p:ext uri="{D42A27DB-BD31-4B8C-83A1-F6EECF244321}">
                <p14:modId xmlns:p14="http://schemas.microsoft.com/office/powerpoint/2010/main" val="3738078075"/>
              </p:ext>
            </p:extLst>
          </p:nvPr>
        </p:nvGraphicFramePr>
        <p:xfrm>
          <a:off x="10324232" y="4534659"/>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graphicFrame>
        <p:nvGraphicFramePr>
          <p:cNvPr id="68" name="表格 67">
            <a:extLst>
              <a:ext uri="{FF2B5EF4-FFF2-40B4-BE49-F238E27FC236}">
                <a16:creationId xmlns:a16="http://schemas.microsoft.com/office/drawing/2014/main" id="{09905B4C-A664-4082-90DC-FCC63C9C39EF}"/>
              </a:ext>
            </a:extLst>
          </p:cNvPr>
          <p:cNvGraphicFramePr>
            <a:graphicFrameLocks noGrp="1"/>
          </p:cNvGraphicFramePr>
          <p:nvPr>
            <p:extLst>
              <p:ext uri="{D42A27DB-BD31-4B8C-83A1-F6EECF244321}">
                <p14:modId xmlns:p14="http://schemas.microsoft.com/office/powerpoint/2010/main" val="751138155"/>
              </p:ext>
            </p:extLst>
          </p:nvPr>
        </p:nvGraphicFramePr>
        <p:xfrm>
          <a:off x="10324232" y="4310976"/>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graphicFrame>
        <p:nvGraphicFramePr>
          <p:cNvPr id="69" name="表格 68">
            <a:extLst>
              <a:ext uri="{FF2B5EF4-FFF2-40B4-BE49-F238E27FC236}">
                <a16:creationId xmlns:a16="http://schemas.microsoft.com/office/drawing/2014/main" id="{297557A7-CF10-4E3F-80AB-4CBB3F61F11D}"/>
              </a:ext>
            </a:extLst>
          </p:cNvPr>
          <p:cNvGraphicFramePr>
            <a:graphicFrameLocks noGrp="1"/>
          </p:cNvGraphicFramePr>
          <p:nvPr>
            <p:extLst>
              <p:ext uri="{D42A27DB-BD31-4B8C-83A1-F6EECF244321}">
                <p14:modId xmlns:p14="http://schemas.microsoft.com/office/powerpoint/2010/main" val="743408422"/>
              </p:ext>
            </p:extLst>
          </p:nvPr>
        </p:nvGraphicFramePr>
        <p:xfrm>
          <a:off x="10324232" y="3885342"/>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3544101076"/>
                    </a:ext>
                  </a:extLst>
                </a:gridCol>
                <a:gridCol w="208280">
                  <a:extLst>
                    <a:ext uri="{9D8B030D-6E8A-4147-A177-3AD203B41FA5}">
                      <a16:colId xmlns:a16="http://schemas.microsoft.com/office/drawing/2014/main" val="179300658"/>
                    </a:ext>
                  </a:extLst>
                </a:gridCol>
              </a:tblGrid>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90AADB"/>
                    </a:solidFill>
                  </a:tcPr>
                </a:tc>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67973091"/>
                  </a:ext>
                </a:extLst>
              </a:tr>
              <a:tr h="204986">
                <a:tc>
                  <a:txBody>
                    <a:bodyPr/>
                    <a:lstStyle/>
                    <a:p>
                      <a:endParaRPr lang="zh-CN" altLang="en-US" sz="5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748290823"/>
                  </a:ext>
                </a:extLst>
              </a:tr>
            </a:tbl>
          </a:graphicData>
        </a:graphic>
      </p:graphicFrame>
      <p:graphicFrame>
        <p:nvGraphicFramePr>
          <p:cNvPr id="70" name="表格 69">
            <a:extLst>
              <a:ext uri="{FF2B5EF4-FFF2-40B4-BE49-F238E27FC236}">
                <a16:creationId xmlns:a16="http://schemas.microsoft.com/office/drawing/2014/main" id="{4DD48AEE-2E13-4CA7-9118-27972F1563E5}"/>
              </a:ext>
            </a:extLst>
          </p:cNvPr>
          <p:cNvGraphicFramePr>
            <a:graphicFrameLocks noGrp="1"/>
          </p:cNvGraphicFramePr>
          <p:nvPr>
            <p:extLst>
              <p:ext uri="{D42A27DB-BD31-4B8C-83A1-F6EECF244321}">
                <p14:modId xmlns:p14="http://schemas.microsoft.com/office/powerpoint/2010/main" val="4006021238"/>
              </p:ext>
            </p:extLst>
          </p:nvPr>
        </p:nvGraphicFramePr>
        <p:xfrm>
          <a:off x="10324232" y="3661659"/>
          <a:ext cx="416560" cy="409972"/>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623885863"/>
                    </a:ext>
                  </a:extLst>
                </a:gridCol>
                <a:gridCol w="208280">
                  <a:extLst>
                    <a:ext uri="{9D8B030D-6E8A-4147-A177-3AD203B41FA5}">
                      <a16:colId xmlns:a16="http://schemas.microsoft.com/office/drawing/2014/main" val="173256462"/>
                    </a:ext>
                  </a:extLst>
                </a:gridCol>
              </a:tblGrid>
              <a:tr h="204986">
                <a:tc>
                  <a:txBody>
                    <a:bodyPr/>
                    <a:lstStyle/>
                    <a:p>
                      <a:endParaRPr lang="zh-CN" altLang="en-US" sz="100" dirty="0"/>
                    </a:p>
                  </a:txBody>
                  <a:tcPr>
                    <a:lnL w="28575" cap="flat" cmpd="sng" algn="ctr">
                      <a:solidFill>
                        <a:schemeClr val="tx1"/>
                      </a:solidFill>
                      <a:prstDash val="solid"/>
                      <a:round/>
                      <a:headEnd type="none" w="med" len="med"/>
                      <a:tailEnd type="none" w="med" len="med"/>
                    </a:lnL>
                    <a:lnR w="12700" cap="flat" cmpd="sng" algn="ctr">
                      <a:solidFill>
                        <a:schemeClr val="tx1"/>
                      </a:solidFill>
                      <a:prstDash val="sysDash"/>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0AADB"/>
                    </a:solidFill>
                  </a:tcPr>
                </a:tc>
                <a:tc>
                  <a:txBody>
                    <a:bodyPr/>
                    <a:lstStyle/>
                    <a:p>
                      <a:endParaRPr lang="zh-CN" altLang="en-US" sz="100" dirty="0"/>
                    </a:p>
                  </a:txBody>
                  <a:tcPr>
                    <a:lnL w="12700" cap="flat" cmpd="sng" algn="ctr">
                      <a:solidFill>
                        <a:schemeClr val="tx1"/>
                      </a:solidFill>
                      <a:prstDash val="sysDash"/>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ysDash"/>
                      <a:round/>
                      <a:headEnd type="none" w="med" len="med"/>
                      <a:tailEnd type="none" w="med" len="med"/>
                    </a:lnB>
                    <a:solidFill>
                      <a:srgbClr val="EF9FA3"/>
                    </a:solidFill>
                  </a:tcPr>
                </a:tc>
                <a:extLst>
                  <a:ext uri="{0D108BD9-81ED-4DB2-BD59-A6C34878D82A}">
                    <a16:rowId xmlns:a16="http://schemas.microsoft.com/office/drawing/2014/main" val="288795472"/>
                  </a:ext>
                </a:extLst>
              </a:tr>
              <a:tr h="204986">
                <a:tc>
                  <a:txBody>
                    <a:bodyPr/>
                    <a:lstStyle/>
                    <a:p>
                      <a:endParaRPr lang="zh-CN" altLang="en-US" sz="100" dirty="0"/>
                    </a:p>
                  </a:txBody>
                  <a:tcPr>
                    <a:lnL w="28575"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ysDash"/>
                      <a:round/>
                      <a:headEnd type="none" w="med" len="med"/>
                      <a:tailEnd type="none" w="med" len="med"/>
                    </a:lnT>
                    <a:lnB w="28575" cap="flat" cmpd="sng" algn="ctr">
                      <a:solidFill>
                        <a:schemeClr val="tx1"/>
                      </a:solidFill>
                      <a:prstDash val="solid"/>
                      <a:round/>
                      <a:headEnd type="none" w="med" len="med"/>
                      <a:tailEnd type="none" w="med" len="med"/>
                    </a:lnB>
                    <a:solidFill>
                      <a:srgbClr val="EF9FA3"/>
                    </a:solidFill>
                  </a:tcPr>
                </a:tc>
                <a:extLst>
                  <a:ext uri="{0D108BD9-81ED-4DB2-BD59-A6C34878D82A}">
                    <a16:rowId xmlns:a16="http://schemas.microsoft.com/office/drawing/2014/main" val="1393120129"/>
                  </a:ext>
                </a:extLst>
              </a:tr>
            </a:tbl>
          </a:graphicData>
        </a:graphic>
      </p:graphicFrame>
    </p:spTree>
    <p:extLst>
      <p:ext uri="{BB962C8B-B14F-4D97-AF65-F5344CB8AC3E}">
        <p14:creationId xmlns:p14="http://schemas.microsoft.com/office/powerpoint/2010/main" val="66612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par>
                                <p:cTn id="11" presetID="10"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animEffect transition="in" filter="fade">
                                      <p:cBhvr>
                                        <p:cTn id="13" dur="500"/>
                                        <p:tgtEl>
                                          <p:spTgt spid="24"/>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childTnLst>
                                </p:cTn>
                              </p:par>
                            </p:childTnLst>
                          </p:cTn>
                        </p:par>
                        <p:par>
                          <p:cTn id="16" fill="hold">
                            <p:stCondLst>
                              <p:cond delay="500"/>
                            </p:stCondLst>
                            <p:childTnLst>
                              <p:par>
                                <p:cTn id="17" presetID="10" presetClass="entr" presetSubtype="0" fill="hold"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fade">
                                      <p:cBhvr>
                                        <p:cTn id="19" dur="500"/>
                                        <p:tgtEl>
                                          <p:spTgt spid="22"/>
                                        </p:tgtEl>
                                      </p:cBhvr>
                                    </p:animEffect>
                                  </p:childTnLst>
                                </p:cTn>
                              </p:par>
                            </p:childTnLst>
                          </p:cTn>
                        </p:par>
                        <p:par>
                          <p:cTn id="20" fill="hold">
                            <p:stCondLst>
                              <p:cond delay="1000"/>
                            </p:stCondLst>
                            <p:childTnLst>
                              <p:par>
                                <p:cTn id="21" presetID="10" presetClass="entr" presetSubtype="0" fill="hold" nodeType="after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childTnLst>
                          </p:cTn>
                        </p:par>
                        <p:par>
                          <p:cTn id="24" fill="hold">
                            <p:stCondLst>
                              <p:cond delay="1500"/>
                            </p:stCondLst>
                            <p:childTnLst>
                              <p:par>
                                <p:cTn id="25" presetID="10" presetClass="entr" presetSubtype="0" fill="hold" nodeType="after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500"/>
                                        <p:tgtEl>
                                          <p:spTgt spid="26"/>
                                        </p:tgtEl>
                                      </p:cBhvr>
                                    </p:animEffect>
                                  </p:childTnLst>
                                </p:cTn>
                              </p:par>
                            </p:childTnLst>
                          </p:cTn>
                        </p:par>
                        <p:par>
                          <p:cTn id="28" fill="hold">
                            <p:stCondLst>
                              <p:cond delay="2000"/>
                            </p:stCondLst>
                            <p:childTnLst>
                              <p:par>
                                <p:cTn id="29" presetID="10" presetClass="entr" presetSubtype="0" fill="hold" nodeType="after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par>
                          <p:cTn id="32" fill="hold">
                            <p:stCondLst>
                              <p:cond delay="2500"/>
                            </p:stCondLst>
                            <p:childTnLst>
                              <p:par>
                                <p:cTn id="33" presetID="10" presetClass="entr" presetSubtype="0" fill="hold" nodeType="after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fade">
                                      <p:cBhvr>
                                        <p:cTn id="35" dur="500"/>
                                        <p:tgtEl>
                                          <p:spTgt spid="2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fade">
                                      <p:cBhvr>
                                        <p:cTn id="40" dur="500"/>
                                        <p:tgtEl>
                                          <p:spTgt spid="45"/>
                                        </p:tgtEl>
                                      </p:cBhvr>
                                    </p:animEffect>
                                  </p:childTnLst>
                                </p:cTn>
                              </p:par>
                              <p:par>
                                <p:cTn id="41" presetID="10" presetClass="entr" presetSubtype="0" fill="hold" nodeType="withEffect">
                                  <p:stCondLst>
                                    <p:cond delay="0"/>
                                  </p:stCondLst>
                                  <p:childTnLst>
                                    <p:set>
                                      <p:cBhvr>
                                        <p:cTn id="42" dur="1" fill="hold">
                                          <p:stCondLst>
                                            <p:cond delay="0"/>
                                          </p:stCondLst>
                                        </p:cTn>
                                        <p:tgtEl>
                                          <p:spTgt spid="44"/>
                                        </p:tgtEl>
                                        <p:attrNameLst>
                                          <p:attrName>style.visibility</p:attrName>
                                        </p:attrNameLst>
                                      </p:cBhvr>
                                      <p:to>
                                        <p:strVal val="visible"/>
                                      </p:to>
                                    </p:set>
                                    <p:animEffect transition="in" filter="fade">
                                      <p:cBhvr>
                                        <p:cTn id="43" dur="500"/>
                                        <p:tgtEl>
                                          <p:spTgt spid="4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9"/>
                                        </p:tgtEl>
                                        <p:attrNameLst>
                                          <p:attrName>style.visibility</p:attrName>
                                        </p:attrNameLst>
                                      </p:cBhvr>
                                      <p:to>
                                        <p:strVal val="visible"/>
                                      </p:to>
                                    </p:set>
                                    <p:animEffect transition="in" filter="fade">
                                      <p:cBhvr>
                                        <p:cTn id="46" dur="500"/>
                                        <p:tgtEl>
                                          <p:spTgt spid="39"/>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animEffect transition="in" filter="fade">
                                      <p:cBhvr>
                                        <p:cTn id="49" dur="500"/>
                                        <p:tgtEl>
                                          <p:spTgt spid="3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0"/>
                                        </p:tgtEl>
                                        <p:attrNameLst>
                                          <p:attrName>style.visibility</p:attrName>
                                        </p:attrNameLst>
                                      </p:cBhvr>
                                      <p:to>
                                        <p:strVal val="visible"/>
                                      </p:to>
                                    </p:set>
                                    <p:animEffect transition="in" filter="fade">
                                      <p:cBhvr>
                                        <p:cTn id="52" dur="500"/>
                                        <p:tgtEl>
                                          <p:spTgt spid="40"/>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2"/>
                                        </p:tgtEl>
                                        <p:attrNameLst>
                                          <p:attrName>style.visibility</p:attrName>
                                        </p:attrNameLst>
                                      </p:cBhvr>
                                      <p:to>
                                        <p:strVal val="visible"/>
                                      </p:to>
                                    </p:set>
                                    <p:animEffect transition="in" filter="fade">
                                      <p:cBhvr>
                                        <p:cTn id="58" dur="500"/>
                                        <p:tgtEl>
                                          <p:spTgt spid="4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animEffect transition="in" filter="fade">
                                      <p:cBhvr>
                                        <p:cTn id="61" dur="500"/>
                                        <p:tgtEl>
                                          <p:spTgt spid="43"/>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61"/>
                                        </p:tgtEl>
                                        <p:attrNameLst>
                                          <p:attrName>style.visibility</p:attrName>
                                        </p:attrNameLst>
                                      </p:cBhvr>
                                      <p:to>
                                        <p:strVal val="visible"/>
                                      </p:to>
                                    </p:set>
                                    <p:animEffect transition="in" filter="fade">
                                      <p:cBhvr>
                                        <p:cTn id="66" dur="500"/>
                                        <p:tgtEl>
                                          <p:spTgt spid="61"/>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62"/>
                                        </p:tgtEl>
                                        <p:attrNameLst>
                                          <p:attrName>style.visibility</p:attrName>
                                        </p:attrNameLst>
                                      </p:cBhvr>
                                      <p:to>
                                        <p:strVal val="visible"/>
                                      </p:to>
                                    </p:set>
                                    <p:animEffect transition="in" filter="fade">
                                      <p:cBhvr>
                                        <p:cTn id="69" dur="500"/>
                                        <p:tgtEl>
                                          <p:spTgt spid="62"/>
                                        </p:tgtEl>
                                      </p:cBhvr>
                                    </p:animEffect>
                                  </p:childTnLst>
                                </p:cTn>
                              </p:par>
                              <p:par>
                                <p:cTn id="70" presetID="10" presetClass="entr" presetSubtype="0" fill="hold" nodeType="withEffect">
                                  <p:stCondLst>
                                    <p:cond delay="0"/>
                                  </p:stCondLst>
                                  <p:childTnLst>
                                    <p:set>
                                      <p:cBhvr>
                                        <p:cTn id="71" dur="1" fill="hold">
                                          <p:stCondLst>
                                            <p:cond delay="0"/>
                                          </p:stCondLst>
                                        </p:cTn>
                                        <p:tgtEl>
                                          <p:spTgt spid="63"/>
                                        </p:tgtEl>
                                        <p:attrNameLst>
                                          <p:attrName>style.visibility</p:attrName>
                                        </p:attrNameLst>
                                      </p:cBhvr>
                                      <p:to>
                                        <p:strVal val="visible"/>
                                      </p:to>
                                    </p:set>
                                    <p:animEffect transition="in" filter="fade">
                                      <p:cBhvr>
                                        <p:cTn id="72" dur="500"/>
                                        <p:tgtEl>
                                          <p:spTgt spid="63"/>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47"/>
                                        </p:tgtEl>
                                        <p:attrNameLst>
                                          <p:attrName>style.visibility</p:attrName>
                                        </p:attrNameLst>
                                      </p:cBhvr>
                                      <p:to>
                                        <p:strVal val="visible"/>
                                      </p:to>
                                    </p:set>
                                    <p:animEffect transition="in" filter="fade">
                                      <p:cBhvr>
                                        <p:cTn id="75" dur="500"/>
                                        <p:tgtEl>
                                          <p:spTgt spid="47"/>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64"/>
                                        </p:tgtEl>
                                        <p:attrNameLst>
                                          <p:attrName>style.visibility</p:attrName>
                                        </p:attrNameLst>
                                      </p:cBhvr>
                                      <p:to>
                                        <p:strVal val="visible"/>
                                      </p:to>
                                    </p:set>
                                    <p:animEffect transition="in" filter="fade">
                                      <p:cBhvr>
                                        <p:cTn id="80" dur="500"/>
                                        <p:tgtEl>
                                          <p:spTgt spid="64"/>
                                        </p:tgtEl>
                                      </p:cBhvr>
                                    </p:animEffect>
                                  </p:childTnLst>
                                </p:cTn>
                              </p:par>
                            </p:childTnLst>
                          </p:cTn>
                        </p:par>
                        <p:par>
                          <p:cTn id="81" fill="hold">
                            <p:stCondLst>
                              <p:cond delay="500"/>
                            </p:stCondLst>
                            <p:childTnLst>
                              <p:par>
                                <p:cTn id="82" presetID="10" presetClass="entr" presetSubtype="0" fill="hold" nodeType="afterEffect">
                                  <p:stCondLst>
                                    <p:cond delay="0"/>
                                  </p:stCondLst>
                                  <p:childTnLst>
                                    <p:set>
                                      <p:cBhvr>
                                        <p:cTn id="83" dur="1" fill="hold">
                                          <p:stCondLst>
                                            <p:cond delay="0"/>
                                          </p:stCondLst>
                                        </p:cTn>
                                        <p:tgtEl>
                                          <p:spTgt spid="65"/>
                                        </p:tgtEl>
                                        <p:attrNameLst>
                                          <p:attrName>style.visibility</p:attrName>
                                        </p:attrNameLst>
                                      </p:cBhvr>
                                      <p:to>
                                        <p:strVal val="visible"/>
                                      </p:to>
                                    </p:set>
                                    <p:animEffect transition="in" filter="fade">
                                      <p:cBhvr>
                                        <p:cTn id="84" dur="500"/>
                                        <p:tgtEl>
                                          <p:spTgt spid="65"/>
                                        </p:tgtEl>
                                      </p:cBhvr>
                                    </p:animEffect>
                                  </p:childTnLst>
                                </p:cTn>
                              </p:par>
                            </p:childTnLst>
                          </p:cTn>
                        </p:par>
                        <p:par>
                          <p:cTn id="85" fill="hold">
                            <p:stCondLst>
                              <p:cond delay="1000"/>
                            </p:stCondLst>
                            <p:childTnLst>
                              <p:par>
                                <p:cTn id="86" presetID="10" presetClass="entr" presetSubtype="0" fill="hold" nodeType="afterEffect">
                                  <p:stCondLst>
                                    <p:cond delay="0"/>
                                  </p:stCondLst>
                                  <p:childTnLst>
                                    <p:set>
                                      <p:cBhvr>
                                        <p:cTn id="87" dur="1" fill="hold">
                                          <p:stCondLst>
                                            <p:cond delay="0"/>
                                          </p:stCondLst>
                                        </p:cTn>
                                        <p:tgtEl>
                                          <p:spTgt spid="66"/>
                                        </p:tgtEl>
                                        <p:attrNameLst>
                                          <p:attrName>style.visibility</p:attrName>
                                        </p:attrNameLst>
                                      </p:cBhvr>
                                      <p:to>
                                        <p:strVal val="visible"/>
                                      </p:to>
                                    </p:set>
                                    <p:animEffect transition="in" filter="fade">
                                      <p:cBhvr>
                                        <p:cTn id="88" dur="500"/>
                                        <p:tgtEl>
                                          <p:spTgt spid="66"/>
                                        </p:tgtEl>
                                      </p:cBhvr>
                                    </p:animEffect>
                                  </p:childTnLst>
                                </p:cTn>
                              </p:par>
                            </p:childTnLst>
                          </p:cTn>
                        </p:par>
                        <p:par>
                          <p:cTn id="89" fill="hold">
                            <p:stCondLst>
                              <p:cond delay="1500"/>
                            </p:stCondLst>
                            <p:childTnLst>
                              <p:par>
                                <p:cTn id="90" presetID="10" presetClass="entr" presetSubtype="0" fill="hold" nodeType="afterEffect">
                                  <p:stCondLst>
                                    <p:cond delay="0"/>
                                  </p:stCondLst>
                                  <p:childTnLst>
                                    <p:set>
                                      <p:cBhvr>
                                        <p:cTn id="91" dur="1" fill="hold">
                                          <p:stCondLst>
                                            <p:cond delay="0"/>
                                          </p:stCondLst>
                                        </p:cTn>
                                        <p:tgtEl>
                                          <p:spTgt spid="67"/>
                                        </p:tgtEl>
                                        <p:attrNameLst>
                                          <p:attrName>style.visibility</p:attrName>
                                        </p:attrNameLst>
                                      </p:cBhvr>
                                      <p:to>
                                        <p:strVal val="visible"/>
                                      </p:to>
                                    </p:set>
                                    <p:animEffect transition="in" filter="fade">
                                      <p:cBhvr>
                                        <p:cTn id="92" dur="500"/>
                                        <p:tgtEl>
                                          <p:spTgt spid="67"/>
                                        </p:tgtEl>
                                      </p:cBhvr>
                                    </p:animEffect>
                                  </p:childTnLst>
                                </p:cTn>
                              </p:par>
                            </p:childTnLst>
                          </p:cTn>
                        </p:par>
                        <p:par>
                          <p:cTn id="93" fill="hold">
                            <p:stCondLst>
                              <p:cond delay="2000"/>
                            </p:stCondLst>
                            <p:childTnLst>
                              <p:par>
                                <p:cTn id="94" presetID="10" presetClass="entr" presetSubtype="0" fill="hold" nodeType="afterEffect">
                                  <p:stCondLst>
                                    <p:cond delay="0"/>
                                  </p:stCondLst>
                                  <p:childTnLst>
                                    <p:set>
                                      <p:cBhvr>
                                        <p:cTn id="95" dur="1" fill="hold">
                                          <p:stCondLst>
                                            <p:cond delay="0"/>
                                          </p:stCondLst>
                                        </p:cTn>
                                        <p:tgtEl>
                                          <p:spTgt spid="68"/>
                                        </p:tgtEl>
                                        <p:attrNameLst>
                                          <p:attrName>style.visibility</p:attrName>
                                        </p:attrNameLst>
                                      </p:cBhvr>
                                      <p:to>
                                        <p:strVal val="visible"/>
                                      </p:to>
                                    </p:set>
                                    <p:animEffect transition="in" filter="fade">
                                      <p:cBhvr>
                                        <p:cTn id="96" dur="500"/>
                                        <p:tgtEl>
                                          <p:spTgt spid="68"/>
                                        </p:tgtEl>
                                      </p:cBhvr>
                                    </p:animEffect>
                                  </p:childTnLst>
                                </p:cTn>
                              </p:par>
                            </p:childTnLst>
                          </p:cTn>
                        </p:par>
                        <p:par>
                          <p:cTn id="97" fill="hold">
                            <p:stCondLst>
                              <p:cond delay="2500"/>
                            </p:stCondLst>
                            <p:childTnLst>
                              <p:par>
                                <p:cTn id="98" presetID="10" presetClass="entr" presetSubtype="0" fill="hold" nodeType="afterEffect">
                                  <p:stCondLst>
                                    <p:cond delay="0"/>
                                  </p:stCondLst>
                                  <p:childTnLst>
                                    <p:set>
                                      <p:cBhvr>
                                        <p:cTn id="99" dur="1" fill="hold">
                                          <p:stCondLst>
                                            <p:cond delay="0"/>
                                          </p:stCondLst>
                                        </p:cTn>
                                        <p:tgtEl>
                                          <p:spTgt spid="69"/>
                                        </p:tgtEl>
                                        <p:attrNameLst>
                                          <p:attrName>style.visibility</p:attrName>
                                        </p:attrNameLst>
                                      </p:cBhvr>
                                      <p:to>
                                        <p:strVal val="visible"/>
                                      </p:to>
                                    </p:set>
                                    <p:animEffect transition="in" filter="fade">
                                      <p:cBhvr>
                                        <p:cTn id="100" dur="500"/>
                                        <p:tgtEl>
                                          <p:spTgt spid="69"/>
                                        </p:tgtEl>
                                      </p:cBhvr>
                                    </p:animEffect>
                                  </p:childTnLst>
                                </p:cTn>
                              </p:par>
                            </p:childTnLst>
                          </p:cTn>
                        </p:par>
                        <p:par>
                          <p:cTn id="101" fill="hold">
                            <p:stCondLst>
                              <p:cond delay="3000"/>
                            </p:stCondLst>
                            <p:childTnLst>
                              <p:par>
                                <p:cTn id="102" presetID="10" presetClass="entr" presetSubtype="0" fill="hold" nodeType="afterEffect">
                                  <p:stCondLst>
                                    <p:cond delay="0"/>
                                  </p:stCondLst>
                                  <p:childTnLst>
                                    <p:set>
                                      <p:cBhvr>
                                        <p:cTn id="103" dur="1" fill="hold">
                                          <p:stCondLst>
                                            <p:cond delay="0"/>
                                          </p:stCondLst>
                                        </p:cTn>
                                        <p:tgtEl>
                                          <p:spTgt spid="70"/>
                                        </p:tgtEl>
                                        <p:attrNameLst>
                                          <p:attrName>style.visibility</p:attrName>
                                        </p:attrNameLst>
                                      </p:cBhvr>
                                      <p:to>
                                        <p:strVal val="visible"/>
                                      </p:to>
                                    </p:set>
                                    <p:animEffect transition="in" filter="fade">
                                      <p:cBhvr>
                                        <p:cTn id="10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8" grpId="0" animBg="1"/>
      <p:bldP spid="39" grpId="0" animBg="1"/>
      <p:bldP spid="40" grpId="0" animBg="1"/>
      <p:bldP spid="41" grpId="0" animBg="1"/>
      <p:bldP spid="42" grpId="0" animBg="1"/>
      <p:bldP spid="43" grpId="0" animBg="1"/>
      <p:bldP spid="45" grpId="0"/>
      <p:bldP spid="46" grpId="0"/>
      <p:bldP spid="47" grpId="0"/>
      <p:bldP spid="6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Evaluation</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19</a:t>
            </a:fld>
            <a:endParaRPr kumimoji="1" lang="zh-CN" altLang="en-US"/>
          </a:p>
        </p:txBody>
      </p:sp>
      <p:sp>
        <p:nvSpPr>
          <p:cNvPr id="3" name="内容占位符 2">
            <a:extLst>
              <a:ext uri="{FF2B5EF4-FFF2-40B4-BE49-F238E27FC236}">
                <a16:creationId xmlns:a16="http://schemas.microsoft.com/office/drawing/2014/main" id="{1A28B09A-07D6-5FCA-F2C1-732EF30E3E3B}"/>
              </a:ext>
            </a:extLst>
          </p:cNvPr>
          <p:cNvSpPr txBox="1">
            <a:spLocks/>
          </p:cNvSpPr>
          <p:nvPr/>
        </p:nvSpPr>
        <p:spPr>
          <a:xfrm>
            <a:off x="970022" y="1849129"/>
            <a:ext cx="10383778" cy="39960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pPr>
            <a:r>
              <a:rPr kumimoji="1" lang="en-US" altLang="zh-CN" dirty="0">
                <a:latin typeface="Arial" panose="020B0604020202020204" pitchFamily="34" charset="0"/>
                <a:ea typeface="Microsoft YaHei" charset="-122"/>
                <a:cs typeface="Arial" panose="020B0604020202020204" pitchFamily="34" charset="0"/>
              </a:rPr>
              <a:t>Setup</a:t>
            </a:r>
          </a:p>
          <a:p>
            <a:pPr lvl="1">
              <a:lnSpc>
                <a:spcPct val="100000"/>
              </a:lnSpc>
            </a:pPr>
            <a:r>
              <a:rPr kumimoji="1" lang="en-US" altLang="zh-CN" dirty="0">
                <a:latin typeface="Arial" panose="020B0604020202020204" pitchFamily="34" charset="0"/>
                <a:ea typeface="Microsoft YaHei" charset="-122"/>
                <a:cs typeface="Arial" panose="020B0604020202020204" pitchFamily="34" charset="0"/>
              </a:rPr>
              <a:t>One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compute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node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equipped</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with</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the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newest</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version</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of</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err="1">
                <a:latin typeface="Arial" panose="020B0604020202020204" pitchFamily="34" charset="0"/>
                <a:ea typeface="Microsoft YaHei" charset="-122"/>
                <a:cs typeface="Arial" panose="020B0604020202020204" pitchFamily="34" charset="0"/>
              </a:rPr>
              <a:t>xDPU</a:t>
            </a:r>
            <a:endParaRPr kumimoji="1" lang="en-US" altLang="zh-CN" dirty="0">
              <a:latin typeface="Arial" panose="020B0604020202020204" pitchFamily="34" charset="0"/>
              <a:ea typeface="Microsoft YaHei" charset="-122"/>
              <a:cs typeface="Arial" panose="020B0604020202020204" pitchFamily="34" charset="0"/>
            </a:endParaRPr>
          </a:p>
          <a:p>
            <a:pPr>
              <a:lnSpc>
                <a:spcPct val="100000"/>
              </a:lnSpc>
            </a:pPr>
            <a:r>
              <a:rPr kumimoji="1" lang="en-US" altLang="zh-CN" dirty="0">
                <a:latin typeface="Arial" panose="020B0604020202020204" pitchFamily="34" charset="0"/>
                <a:ea typeface="Microsoft YaHei" charset="-122"/>
                <a:cs typeface="Arial" panose="020B0604020202020204" pitchFamily="34" charset="0"/>
              </a:rPr>
              <a:t>Baselines</a:t>
            </a:r>
          </a:p>
          <a:p>
            <a:pPr lvl="1">
              <a:lnSpc>
                <a:spcPct val="100000"/>
              </a:lnSpc>
            </a:pPr>
            <a:r>
              <a:rPr kumimoji="1" lang="en-US" altLang="zh-CN" dirty="0" err="1">
                <a:latin typeface="Arial" panose="020B0604020202020204" pitchFamily="34" charset="0"/>
                <a:ea typeface="Microsoft YaHei" charset="-122"/>
                <a:cs typeface="Arial" panose="020B0604020202020204" pitchFamily="34" charset="0"/>
              </a:rPr>
              <a:t>BaseCBS</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&amp;</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err="1">
                <a:latin typeface="Arial" panose="020B0604020202020204" pitchFamily="34" charset="0"/>
                <a:ea typeface="Microsoft YaHei" charset="-122"/>
                <a:cs typeface="Arial" panose="020B0604020202020204" pitchFamily="34" charset="0"/>
              </a:rPr>
              <a:t>WildCBS</a:t>
            </a:r>
            <a:endParaRPr kumimoji="1" lang="en-US" altLang="zh-CN" dirty="0">
              <a:latin typeface="Arial" panose="020B0604020202020204" pitchFamily="34" charset="0"/>
              <a:ea typeface="Microsoft YaHei" charset="-122"/>
              <a:cs typeface="Arial" panose="020B0604020202020204" pitchFamily="34" charset="0"/>
            </a:endParaRPr>
          </a:p>
          <a:p>
            <a:pPr>
              <a:lnSpc>
                <a:spcPct val="100000"/>
              </a:lnSpc>
            </a:pPr>
            <a:r>
              <a:rPr kumimoji="1" lang="en-US" altLang="zh-CN" dirty="0">
                <a:latin typeface="Arial" panose="020B0604020202020204" pitchFamily="34" charset="0"/>
                <a:ea typeface="Microsoft YaHei" charset="-122"/>
                <a:cs typeface="Arial" panose="020B0604020202020204" pitchFamily="34" charset="0"/>
              </a:rPr>
              <a:t>Workload</a:t>
            </a:r>
          </a:p>
          <a:p>
            <a:pPr lvl="1">
              <a:lnSpc>
                <a:spcPct val="100000"/>
              </a:lnSpc>
            </a:pPr>
            <a:r>
              <a:rPr kumimoji="1" lang="en-US" altLang="zh-CN" dirty="0">
                <a:latin typeface="Arial" panose="020B0604020202020204" pitchFamily="34" charset="0"/>
                <a:ea typeface="Microsoft YaHei" charset="-122"/>
                <a:cs typeface="Arial" panose="020B0604020202020204" pitchFamily="34" charset="0"/>
              </a:rPr>
              <a:t>BPS-intensive: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4-128KB,</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which</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are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the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most</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common</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I/O</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sizes</a:t>
            </a:r>
          </a:p>
          <a:p>
            <a:pPr lvl="1">
              <a:lnSpc>
                <a:spcPct val="100000"/>
              </a:lnSpc>
            </a:pPr>
            <a:r>
              <a:rPr kumimoji="1" lang="en-US" altLang="zh-CN" dirty="0">
                <a:latin typeface="Arial" panose="020B0604020202020204" pitchFamily="34" charset="0"/>
                <a:ea typeface="Microsoft YaHei" charset="-122"/>
                <a:cs typeface="Arial" panose="020B0604020202020204" pitchFamily="34" charset="0"/>
              </a:rPr>
              <a:t>IOPS-intensive:</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4-16KB,</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which</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resembles</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many</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transactional</a:t>
            </a:r>
            <a:r>
              <a:rPr kumimoji="1" lang="zh-CN" altLang="en-US" dirty="0">
                <a:latin typeface="Arial" panose="020B0604020202020204" pitchFamily="34" charset="0"/>
                <a:ea typeface="Microsoft YaHei" charset="-122"/>
                <a:cs typeface="Arial" panose="020B0604020202020204" pitchFamily="34" charset="0"/>
              </a:rPr>
              <a:t> </a:t>
            </a:r>
            <a:r>
              <a:rPr kumimoji="1" lang="en-US" altLang="zh-CN" dirty="0">
                <a:latin typeface="Arial" panose="020B0604020202020204" pitchFamily="34" charset="0"/>
                <a:ea typeface="Microsoft YaHei" charset="-122"/>
                <a:cs typeface="Arial" panose="020B0604020202020204" pitchFamily="34" charset="0"/>
              </a:rPr>
              <a:t>DBs</a:t>
            </a:r>
          </a:p>
        </p:txBody>
      </p:sp>
    </p:spTree>
    <p:extLst>
      <p:ext uri="{BB962C8B-B14F-4D97-AF65-F5344CB8AC3E}">
        <p14:creationId xmlns:p14="http://schemas.microsoft.com/office/powerpoint/2010/main" val="572369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Cloud block storage</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2</a:t>
            </a:fld>
            <a:endParaRPr kumimoji="1" lang="zh-CN" altLang="en-US"/>
          </a:p>
        </p:txBody>
      </p:sp>
      <p:cxnSp>
        <p:nvCxnSpPr>
          <p:cNvPr id="129" name="直接连接符 128">
            <a:extLst>
              <a:ext uri="{FF2B5EF4-FFF2-40B4-BE49-F238E27FC236}">
                <a16:creationId xmlns:a16="http://schemas.microsoft.com/office/drawing/2014/main" id="{00BCB719-2F3F-44F3-ABD2-99BA1112F700}"/>
              </a:ext>
            </a:extLst>
          </p:cNvPr>
          <p:cNvCxnSpPr>
            <a:cxnSpLocks/>
            <a:stCxn id="121" idx="2"/>
            <a:endCxn id="135" idx="0"/>
          </p:cNvCxnSpPr>
          <p:nvPr/>
        </p:nvCxnSpPr>
        <p:spPr>
          <a:xfrm>
            <a:off x="7603964" y="2866806"/>
            <a:ext cx="1217154"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1" name="直接连接符 130">
            <a:extLst>
              <a:ext uri="{FF2B5EF4-FFF2-40B4-BE49-F238E27FC236}">
                <a16:creationId xmlns:a16="http://schemas.microsoft.com/office/drawing/2014/main" id="{629936E7-06A1-43BE-9A8D-268BFA878B29}"/>
              </a:ext>
            </a:extLst>
          </p:cNvPr>
          <p:cNvCxnSpPr>
            <a:cxnSpLocks/>
            <a:stCxn id="121" idx="2"/>
            <a:endCxn id="125" idx="0"/>
          </p:cNvCxnSpPr>
          <p:nvPr/>
        </p:nvCxnSpPr>
        <p:spPr>
          <a:xfrm>
            <a:off x="7603964" y="2866806"/>
            <a:ext cx="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2" name="直接连接符 131">
            <a:extLst>
              <a:ext uri="{FF2B5EF4-FFF2-40B4-BE49-F238E27FC236}">
                <a16:creationId xmlns:a16="http://schemas.microsoft.com/office/drawing/2014/main" id="{CB0AE6CC-D8F6-4D65-873E-A28C41554A69}"/>
              </a:ext>
            </a:extLst>
          </p:cNvPr>
          <p:cNvCxnSpPr>
            <a:cxnSpLocks/>
            <a:stCxn id="121" idx="2"/>
            <a:endCxn id="126" idx="0"/>
          </p:cNvCxnSpPr>
          <p:nvPr/>
        </p:nvCxnSpPr>
        <p:spPr>
          <a:xfrm>
            <a:off x="7603964" y="2866806"/>
            <a:ext cx="244463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3" name="直接连接符 132">
            <a:extLst>
              <a:ext uri="{FF2B5EF4-FFF2-40B4-BE49-F238E27FC236}">
                <a16:creationId xmlns:a16="http://schemas.microsoft.com/office/drawing/2014/main" id="{9AA89C94-09A9-47E6-ABDF-F24EFB0970DE}"/>
              </a:ext>
            </a:extLst>
          </p:cNvPr>
          <p:cNvCxnSpPr>
            <a:cxnSpLocks/>
            <a:stCxn id="136" idx="2"/>
            <a:endCxn id="125" idx="0"/>
          </p:cNvCxnSpPr>
          <p:nvPr/>
        </p:nvCxnSpPr>
        <p:spPr>
          <a:xfrm flipH="1">
            <a:off x="7603964" y="2863362"/>
            <a:ext cx="1217154" cy="7156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68F7EFCD-7746-4AC4-9418-8202C9D415CB}"/>
              </a:ext>
            </a:extLst>
          </p:cNvPr>
          <p:cNvCxnSpPr>
            <a:cxnSpLocks/>
            <a:stCxn id="136" idx="2"/>
            <a:endCxn id="135" idx="0"/>
          </p:cNvCxnSpPr>
          <p:nvPr/>
        </p:nvCxnSpPr>
        <p:spPr>
          <a:xfrm>
            <a:off x="8821118" y="2863362"/>
            <a:ext cx="0" cy="74124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FA4BFC1-FEB4-4E4E-8310-B934EE253093}"/>
              </a:ext>
            </a:extLst>
          </p:cNvPr>
          <p:cNvCxnSpPr>
            <a:cxnSpLocks/>
            <a:stCxn id="122" idx="2"/>
            <a:endCxn id="135" idx="0"/>
          </p:cNvCxnSpPr>
          <p:nvPr/>
        </p:nvCxnSpPr>
        <p:spPr>
          <a:xfrm flipH="1">
            <a:off x="8821118" y="2866806"/>
            <a:ext cx="1227485"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7B9D0AA1-D349-4D57-B89E-1387C84BFB5D}"/>
              </a:ext>
            </a:extLst>
          </p:cNvPr>
          <p:cNvCxnSpPr>
            <a:cxnSpLocks/>
            <a:stCxn id="122" idx="2"/>
            <a:endCxn id="126" idx="0"/>
          </p:cNvCxnSpPr>
          <p:nvPr/>
        </p:nvCxnSpPr>
        <p:spPr>
          <a:xfrm>
            <a:off x="10048603" y="2866806"/>
            <a:ext cx="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39" name="直接连接符 138">
            <a:extLst>
              <a:ext uri="{FF2B5EF4-FFF2-40B4-BE49-F238E27FC236}">
                <a16:creationId xmlns:a16="http://schemas.microsoft.com/office/drawing/2014/main" id="{76E7C4D1-41A6-498C-9F5B-235DE0BC7F88}"/>
              </a:ext>
            </a:extLst>
          </p:cNvPr>
          <p:cNvCxnSpPr>
            <a:cxnSpLocks/>
            <a:stCxn id="122" idx="2"/>
            <a:endCxn id="125" idx="0"/>
          </p:cNvCxnSpPr>
          <p:nvPr/>
        </p:nvCxnSpPr>
        <p:spPr>
          <a:xfrm flipH="1">
            <a:off x="7603964" y="2866806"/>
            <a:ext cx="244463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BDF32101-631B-4C45-B374-BC557F88CB48}"/>
              </a:ext>
            </a:extLst>
          </p:cNvPr>
          <p:cNvCxnSpPr>
            <a:cxnSpLocks/>
            <a:stCxn id="136" idx="2"/>
            <a:endCxn id="126" idx="0"/>
          </p:cNvCxnSpPr>
          <p:nvPr/>
        </p:nvCxnSpPr>
        <p:spPr>
          <a:xfrm>
            <a:off x="8821118" y="2863362"/>
            <a:ext cx="1227485" cy="7156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7" name="直接连接符 146">
            <a:extLst>
              <a:ext uri="{FF2B5EF4-FFF2-40B4-BE49-F238E27FC236}">
                <a16:creationId xmlns:a16="http://schemas.microsoft.com/office/drawing/2014/main" id="{5E979E59-891D-4925-A0B7-3DFEA18D6EF5}"/>
              </a:ext>
            </a:extLst>
          </p:cNvPr>
          <p:cNvCxnSpPr>
            <a:cxnSpLocks/>
            <a:stCxn id="125" idx="2"/>
            <a:endCxn id="142" idx="0"/>
          </p:cNvCxnSpPr>
          <p:nvPr/>
        </p:nvCxnSpPr>
        <p:spPr>
          <a:xfrm flipH="1">
            <a:off x="7603963" y="4208356"/>
            <a:ext cx="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8" name="直接连接符 147">
            <a:extLst>
              <a:ext uri="{FF2B5EF4-FFF2-40B4-BE49-F238E27FC236}">
                <a16:creationId xmlns:a16="http://schemas.microsoft.com/office/drawing/2014/main" id="{90947F23-7669-438C-87DC-394CC8F3746E}"/>
              </a:ext>
            </a:extLst>
          </p:cNvPr>
          <p:cNvCxnSpPr>
            <a:cxnSpLocks/>
            <a:stCxn id="125" idx="2"/>
            <a:endCxn id="146" idx="0"/>
          </p:cNvCxnSpPr>
          <p:nvPr/>
        </p:nvCxnSpPr>
        <p:spPr>
          <a:xfrm>
            <a:off x="7603964" y="4208356"/>
            <a:ext cx="1217153"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9" name="直接连接符 148">
            <a:extLst>
              <a:ext uri="{FF2B5EF4-FFF2-40B4-BE49-F238E27FC236}">
                <a16:creationId xmlns:a16="http://schemas.microsoft.com/office/drawing/2014/main" id="{B6F3F67C-F0A3-453F-A750-D6F72BD13DF0}"/>
              </a:ext>
            </a:extLst>
          </p:cNvPr>
          <p:cNvCxnSpPr>
            <a:cxnSpLocks/>
            <a:stCxn id="125" idx="2"/>
            <a:endCxn id="143" idx="0"/>
          </p:cNvCxnSpPr>
          <p:nvPr/>
        </p:nvCxnSpPr>
        <p:spPr>
          <a:xfrm>
            <a:off x="7603964" y="4208356"/>
            <a:ext cx="2444638"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0" name="直接连接符 149">
            <a:extLst>
              <a:ext uri="{FF2B5EF4-FFF2-40B4-BE49-F238E27FC236}">
                <a16:creationId xmlns:a16="http://schemas.microsoft.com/office/drawing/2014/main" id="{689C695F-F9D0-4B13-B623-567F5ACB4C5A}"/>
              </a:ext>
            </a:extLst>
          </p:cNvPr>
          <p:cNvCxnSpPr>
            <a:cxnSpLocks/>
            <a:stCxn id="135" idx="2"/>
            <a:endCxn id="142" idx="0"/>
          </p:cNvCxnSpPr>
          <p:nvPr/>
        </p:nvCxnSpPr>
        <p:spPr>
          <a:xfrm flipH="1">
            <a:off x="7603963" y="4182721"/>
            <a:ext cx="1217155"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1" name="直接连接符 150">
            <a:extLst>
              <a:ext uri="{FF2B5EF4-FFF2-40B4-BE49-F238E27FC236}">
                <a16:creationId xmlns:a16="http://schemas.microsoft.com/office/drawing/2014/main" id="{21DEEBB3-DA93-4579-A67C-00B970881F7E}"/>
              </a:ext>
            </a:extLst>
          </p:cNvPr>
          <p:cNvCxnSpPr>
            <a:cxnSpLocks/>
            <a:stCxn id="135" idx="2"/>
            <a:endCxn id="146" idx="0"/>
          </p:cNvCxnSpPr>
          <p:nvPr/>
        </p:nvCxnSpPr>
        <p:spPr>
          <a:xfrm flipH="1">
            <a:off x="8821117" y="4182721"/>
            <a:ext cx="1" cy="7634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2" name="直接连接符 151">
            <a:extLst>
              <a:ext uri="{FF2B5EF4-FFF2-40B4-BE49-F238E27FC236}">
                <a16:creationId xmlns:a16="http://schemas.microsoft.com/office/drawing/2014/main" id="{5A3FE27E-41C3-4179-AF67-FB057637913C}"/>
              </a:ext>
            </a:extLst>
          </p:cNvPr>
          <p:cNvCxnSpPr>
            <a:cxnSpLocks/>
            <a:stCxn id="135" idx="2"/>
            <a:endCxn id="143" idx="0"/>
          </p:cNvCxnSpPr>
          <p:nvPr/>
        </p:nvCxnSpPr>
        <p:spPr>
          <a:xfrm>
            <a:off x="8821118" y="4182721"/>
            <a:ext cx="1227484"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3" name="直接连接符 152">
            <a:extLst>
              <a:ext uri="{FF2B5EF4-FFF2-40B4-BE49-F238E27FC236}">
                <a16:creationId xmlns:a16="http://schemas.microsoft.com/office/drawing/2014/main" id="{7BC14607-51E5-44F3-A56A-4415447A5C50}"/>
              </a:ext>
            </a:extLst>
          </p:cNvPr>
          <p:cNvCxnSpPr>
            <a:stCxn id="126" idx="2"/>
            <a:endCxn id="142" idx="0"/>
          </p:cNvCxnSpPr>
          <p:nvPr/>
        </p:nvCxnSpPr>
        <p:spPr>
          <a:xfrm flipH="1">
            <a:off x="7603963" y="4208356"/>
            <a:ext cx="244464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4" name="直接连接符 153">
            <a:extLst>
              <a:ext uri="{FF2B5EF4-FFF2-40B4-BE49-F238E27FC236}">
                <a16:creationId xmlns:a16="http://schemas.microsoft.com/office/drawing/2014/main" id="{367FCE54-F510-4646-AC1F-BC7900686B96}"/>
              </a:ext>
            </a:extLst>
          </p:cNvPr>
          <p:cNvCxnSpPr>
            <a:cxnSpLocks/>
            <a:stCxn id="126" idx="2"/>
            <a:endCxn id="146" idx="0"/>
          </p:cNvCxnSpPr>
          <p:nvPr/>
        </p:nvCxnSpPr>
        <p:spPr>
          <a:xfrm flipH="1">
            <a:off x="8821117" y="4208356"/>
            <a:ext cx="1227486"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55" name="直接连接符 154">
            <a:extLst>
              <a:ext uri="{FF2B5EF4-FFF2-40B4-BE49-F238E27FC236}">
                <a16:creationId xmlns:a16="http://schemas.microsoft.com/office/drawing/2014/main" id="{3733E1E2-5CDF-476F-9CD9-55402DC54B2A}"/>
              </a:ext>
            </a:extLst>
          </p:cNvPr>
          <p:cNvCxnSpPr>
            <a:cxnSpLocks/>
            <a:stCxn id="126" idx="2"/>
            <a:endCxn id="143" idx="0"/>
          </p:cNvCxnSpPr>
          <p:nvPr/>
        </p:nvCxnSpPr>
        <p:spPr>
          <a:xfrm flipH="1">
            <a:off x="10048602" y="4208356"/>
            <a:ext cx="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7" name="文本框 156">
            <a:extLst>
              <a:ext uri="{FF2B5EF4-FFF2-40B4-BE49-F238E27FC236}">
                <a16:creationId xmlns:a16="http://schemas.microsoft.com/office/drawing/2014/main" id="{B99EF139-E552-41F6-8876-CAFA79FA041A}"/>
              </a:ext>
            </a:extLst>
          </p:cNvPr>
          <p:cNvSpPr txBox="1"/>
          <p:nvPr/>
        </p:nvSpPr>
        <p:spPr>
          <a:xfrm>
            <a:off x="10226232" y="2972776"/>
            <a:ext cx="1188146" cy="584775"/>
          </a:xfrm>
          <a:prstGeom prst="rect">
            <a:avLst/>
          </a:prstGeom>
          <a:noFill/>
        </p:spPr>
        <p:txBody>
          <a:bodyPr wrap="none" rtlCol="0">
            <a:spAutoFit/>
          </a:bodyPr>
          <a:lstStyle/>
          <a:p>
            <a:pPr algn="ctr"/>
            <a:r>
              <a:rPr kumimoji="1" lang="en-US" altLang="zh-CN" sz="1600" dirty="0">
                <a:latin typeface="Arial" panose="020B0604020202020204" pitchFamily="34" charset="0"/>
                <a:cs typeface="Arial" panose="020B0604020202020204" pitchFamily="34" charset="0"/>
              </a:rPr>
              <a:t>Proprietary</a:t>
            </a:r>
          </a:p>
          <a:p>
            <a:pPr algn="ctr"/>
            <a:r>
              <a:rPr kumimoji="1" lang="en-US" altLang="zh-CN" sz="1600" dirty="0">
                <a:latin typeface="Arial" panose="020B0604020202020204" pitchFamily="34" charset="0"/>
                <a:cs typeface="Arial" panose="020B0604020202020204" pitchFamily="34" charset="0"/>
              </a:rPr>
              <a:t>Protocol</a:t>
            </a:r>
            <a:endParaRPr kumimoji="1" lang="zh-CN" altLang="en-US" sz="1600" dirty="0">
              <a:latin typeface="Arial" panose="020B0604020202020204" pitchFamily="34" charset="0"/>
              <a:cs typeface="Arial" panose="020B0604020202020204" pitchFamily="34" charset="0"/>
            </a:endParaRPr>
          </a:p>
        </p:txBody>
      </p:sp>
      <p:sp>
        <p:nvSpPr>
          <p:cNvPr id="158" name="文本框 157">
            <a:extLst>
              <a:ext uri="{FF2B5EF4-FFF2-40B4-BE49-F238E27FC236}">
                <a16:creationId xmlns:a16="http://schemas.microsoft.com/office/drawing/2014/main" id="{5692482D-E3F6-4EB7-9CE9-AF6D71D21620}"/>
              </a:ext>
            </a:extLst>
          </p:cNvPr>
          <p:cNvSpPr txBox="1"/>
          <p:nvPr/>
        </p:nvSpPr>
        <p:spPr>
          <a:xfrm>
            <a:off x="10230607" y="4297074"/>
            <a:ext cx="1188146" cy="584775"/>
          </a:xfrm>
          <a:prstGeom prst="rect">
            <a:avLst/>
          </a:prstGeom>
          <a:noFill/>
        </p:spPr>
        <p:txBody>
          <a:bodyPr wrap="none" rtlCol="0">
            <a:spAutoFit/>
          </a:bodyPr>
          <a:lstStyle/>
          <a:p>
            <a:pPr algn="ctr"/>
            <a:r>
              <a:rPr kumimoji="1" lang="en-US" altLang="zh-CN" sz="1600" dirty="0">
                <a:latin typeface="Arial" panose="020B0604020202020204" pitchFamily="34" charset="0"/>
                <a:cs typeface="Arial" panose="020B0604020202020204" pitchFamily="34" charset="0"/>
              </a:rPr>
              <a:t>Proprietary</a:t>
            </a:r>
          </a:p>
          <a:p>
            <a:pPr algn="ctr"/>
            <a:r>
              <a:rPr kumimoji="1" lang="en-US" altLang="zh-CN" sz="1600" dirty="0">
                <a:latin typeface="Arial" panose="020B0604020202020204" pitchFamily="34" charset="0"/>
                <a:cs typeface="Arial" panose="020B0604020202020204" pitchFamily="34" charset="0"/>
              </a:rPr>
              <a:t>Protocol</a:t>
            </a:r>
            <a:endParaRPr kumimoji="1" lang="zh-CN" altLang="en-US" sz="1600" dirty="0">
              <a:latin typeface="Arial" panose="020B0604020202020204" pitchFamily="34" charset="0"/>
              <a:cs typeface="Arial" panose="020B0604020202020204" pitchFamily="34" charset="0"/>
            </a:endParaRPr>
          </a:p>
        </p:txBody>
      </p:sp>
      <p:grpSp>
        <p:nvGrpSpPr>
          <p:cNvPr id="5" name="组合 4">
            <a:extLst>
              <a:ext uri="{FF2B5EF4-FFF2-40B4-BE49-F238E27FC236}">
                <a16:creationId xmlns:a16="http://schemas.microsoft.com/office/drawing/2014/main" id="{E03CF8ED-86ED-4A0D-B488-62420675B96B}"/>
              </a:ext>
            </a:extLst>
          </p:cNvPr>
          <p:cNvGrpSpPr/>
          <p:nvPr/>
        </p:nvGrpSpPr>
        <p:grpSpPr>
          <a:xfrm>
            <a:off x="6096000" y="2157889"/>
            <a:ext cx="5722407" cy="799773"/>
            <a:chOff x="6096000" y="1776055"/>
            <a:chExt cx="5722407" cy="799773"/>
          </a:xfrm>
        </p:grpSpPr>
        <p:sp>
          <p:nvSpPr>
            <p:cNvPr id="120" name="矩形 119">
              <a:extLst>
                <a:ext uri="{FF2B5EF4-FFF2-40B4-BE49-F238E27FC236}">
                  <a16:creationId xmlns:a16="http://schemas.microsoft.com/office/drawing/2014/main" id="{B5F63F77-6023-405D-A0E7-90739D9C368A}"/>
                </a:ext>
              </a:extLst>
            </p:cNvPr>
            <p:cNvSpPr/>
            <p:nvPr/>
          </p:nvSpPr>
          <p:spPr>
            <a:xfrm>
              <a:off x="6096000" y="1776055"/>
              <a:ext cx="5722407" cy="799773"/>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pic>
          <p:nvPicPr>
            <p:cNvPr id="121" name="图形 120" descr="服务器 轮廓">
              <a:extLst>
                <a:ext uri="{FF2B5EF4-FFF2-40B4-BE49-F238E27FC236}">
                  <a16:creationId xmlns:a16="http://schemas.microsoft.com/office/drawing/2014/main" id="{DFCC23A9-B9A4-4777-A274-CE29BDD3BCB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9270" y="1855584"/>
              <a:ext cx="629388" cy="629388"/>
            </a:xfrm>
            <a:prstGeom prst="rect">
              <a:avLst/>
            </a:prstGeom>
          </p:spPr>
        </p:pic>
        <p:pic>
          <p:nvPicPr>
            <p:cNvPr id="122" name="图形 121" descr="服务器 轮廓">
              <a:extLst>
                <a:ext uri="{FF2B5EF4-FFF2-40B4-BE49-F238E27FC236}">
                  <a16:creationId xmlns:a16="http://schemas.microsoft.com/office/drawing/2014/main" id="{0596F098-4BB0-4121-AFD6-6FA49CFB61B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3909" y="1855584"/>
              <a:ext cx="629388" cy="629388"/>
            </a:xfrm>
            <a:prstGeom prst="rect">
              <a:avLst/>
            </a:prstGeom>
          </p:spPr>
        </p:pic>
        <p:sp>
          <p:nvSpPr>
            <p:cNvPr id="123" name="文本框 122">
              <a:extLst>
                <a:ext uri="{FF2B5EF4-FFF2-40B4-BE49-F238E27FC236}">
                  <a16:creationId xmlns:a16="http://schemas.microsoft.com/office/drawing/2014/main" id="{D5C571A7-238D-4C78-B82E-5C612FAB0F23}"/>
                </a:ext>
              </a:extLst>
            </p:cNvPr>
            <p:cNvSpPr txBox="1"/>
            <p:nvPr/>
          </p:nvSpPr>
          <p:spPr>
            <a:xfrm>
              <a:off x="8380043" y="1776055"/>
              <a:ext cx="902811" cy="523220"/>
            </a:xfrm>
            <a:prstGeom prst="rect">
              <a:avLst/>
            </a:prstGeom>
            <a:noFill/>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130" name="文本框 129">
              <a:extLst>
                <a:ext uri="{FF2B5EF4-FFF2-40B4-BE49-F238E27FC236}">
                  <a16:creationId xmlns:a16="http://schemas.microsoft.com/office/drawing/2014/main" id="{5A7B9D97-3ABB-496B-A290-D9F18F290C30}"/>
                </a:ext>
              </a:extLst>
            </p:cNvPr>
            <p:cNvSpPr txBox="1"/>
            <p:nvPr/>
          </p:nvSpPr>
          <p:spPr>
            <a:xfrm>
              <a:off x="10482929" y="1847112"/>
              <a:ext cx="1184941" cy="646331"/>
            </a:xfrm>
            <a:prstGeom prst="rect">
              <a:avLst/>
            </a:prstGeom>
            <a:noFill/>
          </p:spPr>
          <p:txBody>
            <a:bodyPr wrap="none" rtlCol="0">
              <a:spAutoFit/>
            </a:bodyPr>
            <a:lstStyle/>
            <a:p>
              <a:pPr algn="ctr"/>
              <a:r>
                <a:rPr kumimoji="1" lang="en-US" altLang="zh-CN" b="1" dirty="0">
                  <a:latin typeface="Arial" panose="020B0604020202020204" pitchFamily="34" charset="0"/>
                  <a:cs typeface="Arial" panose="020B0604020202020204" pitchFamily="34" charset="0"/>
                </a:rPr>
                <a:t>Compute</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136" name="矩形 135">
              <a:extLst>
                <a:ext uri="{FF2B5EF4-FFF2-40B4-BE49-F238E27FC236}">
                  <a16:creationId xmlns:a16="http://schemas.microsoft.com/office/drawing/2014/main" id="{CF5A82D1-4868-4AD3-B9D3-10219B145740}"/>
                </a:ext>
              </a:extLst>
            </p:cNvPr>
            <p:cNvSpPr/>
            <p:nvPr/>
          </p:nvSpPr>
          <p:spPr>
            <a:xfrm>
              <a:off x="8563943" y="1964259"/>
              <a:ext cx="514350" cy="51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9" name="图形 158" descr="服务器 轮廓">
              <a:extLst>
                <a:ext uri="{FF2B5EF4-FFF2-40B4-BE49-F238E27FC236}">
                  <a16:creationId xmlns:a16="http://schemas.microsoft.com/office/drawing/2014/main" id="{835B61F3-7793-4A12-B640-F6F3B9EC28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1590" y="1855584"/>
              <a:ext cx="629388" cy="629388"/>
            </a:xfrm>
            <a:prstGeom prst="rect">
              <a:avLst/>
            </a:prstGeom>
          </p:spPr>
        </p:pic>
      </p:grpSp>
      <p:grpSp>
        <p:nvGrpSpPr>
          <p:cNvPr id="15" name="组合 14">
            <a:extLst>
              <a:ext uri="{FF2B5EF4-FFF2-40B4-BE49-F238E27FC236}">
                <a16:creationId xmlns:a16="http://schemas.microsoft.com/office/drawing/2014/main" id="{618E0D83-8978-409E-80D9-C36AA897B6A3}"/>
              </a:ext>
            </a:extLst>
          </p:cNvPr>
          <p:cNvGrpSpPr/>
          <p:nvPr/>
        </p:nvGrpSpPr>
        <p:grpSpPr>
          <a:xfrm>
            <a:off x="6096000" y="3499439"/>
            <a:ext cx="5735639" cy="799773"/>
            <a:chOff x="6096000" y="3117605"/>
            <a:chExt cx="5735639" cy="799773"/>
          </a:xfrm>
        </p:grpSpPr>
        <p:sp>
          <p:nvSpPr>
            <p:cNvPr id="124" name="矩形 123">
              <a:extLst>
                <a:ext uri="{FF2B5EF4-FFF2-40B4-BE49-F238E27FC236}">
                  <a16:creationId xmlns:a16="http://schemas.microsoft.com/office/drawing/2014/main" id="{ADA8FF81-5B6A-433C-BD51-EF61AA68B00F}"/>
                </a:ext>
              </a:extLst>
            </p:cNvPr>
            <p:cNvSpPr/>
            <p:nvPr/>
          </p:nvSpPr>
          <p:spPr>
            <a:xfrm>
              <a:off x="6096000" y="3122831"/>
              <a:ext cx="5722407" cy="794547"/>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solidFill>
                  <a:schemeClr val="tx1"/>
                </a:solidFill>
              </a:endParaRPr>
            </a:p>
          </p:txBody>
        </p:sp>
        <p:pic>
          <p:nvPicPr>
            <p:cNvPr id="125" name="图形 124">
              <a:extLst>
                <a:ext uri="{FF2B5EF4-FFF2-40B4-BE49-F238E27FC236}">
                  <a16:creationId xmlns:a16="http://schemas.microsoft.com/office/drawing/2014/main" id="{DCA2C76E-15D2-4255-9300-1982BAEEC8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289270" y="3197134"/>
              <a:ext cx="629388" cy="629388"/>
            </a:xfrm>
            <a:prstGeom prst="rect">
              <a:avLst/>
            </a:prstGeom>
          </p:spPr>
        </p:pic>
        <p:pic>
          <p:nvPicPr>
            <p:cNvPr id="126" name="图形 125">
              <a:extLst>
                <a:ext uri="{FF2B5EF4-FFF2-40B4-BE49-F238E27FC236}">
                  <a16:creationId xmlns:a16="http://schemas.microsoft.com/office/drawing/2014/main" id="{809012D0-05CA-445D-9193-DF0BDC24A0A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733909" y="3197134"/>
              <a:ext cx="629388" cy="629388"/>
            </a:xfrm>
            <a:prstGeom prst="rect">
              <a:avLst/>
            </a:prstGeom>
          </p:spPr>
        </p:pic>
        <p:sp>
          <p:nvSpPr>
            <p:cNvPr id="127" name="文本框 126">
              <a:extLst>
                <a:ext uri="{FF2B5EF4-FFF2-40B4-BE49-F238E27FC236}">
                  <a16:creationId xmlns:a16="http://schemas.microsoft.com/office/drawing/2014/main" id="{A1263D70-77C3-41D4-8737-D317DAB31721}"/>
                </a:ext>
              </a:extLst>
            </p:cNvPr>
            <p:cNvSpPr txBox="1"/>
            <p:nvPr/>
          </p:nvSpPr>
          <p:spPr>
            <a:xfrm>
              <a:off x="10364571" y="3196938"/>
              <a:ext cx="1467068" cy="646331"/>
            </a:xfrm>
            <a:prstGeom prst="rect">
              <a:avLst/>
            </a:prstGeom>
            <a:noFill/>
          </p:spPr>
          <p:txBody>
            <a:bodyPr wrap="none" rtlCol="0">
              <a:spAutoFit/>
            </a:bodyPr>
            <a:lstStyle/>
            <a:p>
              <a:pPr algn="ctr"/>
              <a:r>
                <a:rPr kumimoji="1" lang="en-US" altLang="zh-CN" b="1" dirty="0">
                  <a:latin typeface="Arial" panose="020B0604020202020204" pitchFamily="34" charset="0"/>
                  <a:cs typeface="Arial" panose="020B0604020202020204" pitchFamily="34" charset="0"/>
                </a:rPr>
                <a:t>Partitioning</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128" name="文本框 127">
              <a:extLst>
                <a:ext uri="{FF2B5EF4-FFF2-40B4-BE49-F238E27FC236}">
                  <a16:creationId xmlns:a16="http://schemas.microsoft.com/office/drawing/2014/main" id="{E16F3356-083D-4316-8501-04EF4CB7A558}"/>
                </a:ext>
              </a:extLst>
            </p:cNvPr>
            <p:cNvSpPr txBox="1"/>
            <p:nvPr/>
          </p:nvSpPr>
          <p:spPr>
            <a:xfrm>
              <a:off x="8380043" y="3117605"/>
              <a:ext cx="902811" cy="523220"/>
            </a:xfrm>
            <a:prstGeom prst="rect">
              <a:avLst/>
            </a:prstGeom>
            <a:noFill/>
            <a:ln>
              <a:noFill/>
            </a:ln>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135" name="矩形 134">
              <a:extLst>
                <a:ext uri="{FF2B5EF4-FFF2-40B4-BE49-F238E27FC236}">
                  <a16:creationId xmlns:a16="http://schemas.microsoft.com/office/drawing/2014/main" id="{A560A2F6-C242-4728-BAE6-0FF46991533F}"/>
                </a:ext>
              </a:extLst>
            </p:cNvPr>
            <p:cNvSpPr/>
            <p:nvPr/>
          </p:nvSpPr>
          <p:spPr>
            <a:xfrm>
              <a:off x="8563943" y="3222769"/>
              <a:ext cx="514350" cy="578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0" name="图形 159">
              <a:extLst>
                <a:ext uri="{FF2B5EF4-FFF2-40B4-BE49-F238E27FC236}">
                  <a16:creationId xmlns:a16="http://schemas.microsoft.com/office/drawing/2014/main" id="{14D7C166-924D-4022-BF5C-C58B7425DA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41590" y="3197134"/>
              <a:ext cx="629388" cy="629388"/>
            </a:xfrm>
            <a:prstGeom prst="rect">
              <a:avLst/>
            </a:prstGeom>
          </p:spPr>
        </p:pic>
      </p:grpSp>
      <p:cxnSp>
        <p:nvCxnSpPr>
          <p:cNvPr id="163" name="直接连接符 162">
            <a:extLst>
              <a:ext uri="{FF2B5EF4-FFF2-40B4-BE49-F238E27FC236}">
                <a16:creationId xmlns:a16="http://schemas.microsoft.com/office/drawing/2014/main" id="{0F1BB35D-B797-49E5-A1B4-BC1B6772D6BE}"/>
              </a:ext>
            </a:extLst>
          </p:cNvPr>
          <p:cNvCxnSpPr>
            <a:cxnSpLocks/>
            <a:stCxn id="159" idx="2"/>
            <a:endCxn id="160" idx="0"/>
          </p:cNvCxnSpPr>
          <p:nvPr/>
        </p:nvCxnSpPr>
        <p:spPr>
          <a:xfrm>
            <a:off x="6656284" y="2866806"/>
            <a:ext cx="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4" name="直接连接符 163">
            <a:extLst>
              <a:ext uri="{FF2B5EF4-FFF2-40B4-BE49-F238E27FC236}">
                <a16:creationId xmlns:a16="http://schemas.microsoft.com/office/drawing/2014/main" id="{8245F62D-417F-45BF-8D34-1BA853E85E0E}"/>
              </a:ext>
            </a:extLst>
          </p:cNvPr>
          <p:cNvCxnSpPr>
            <a:stCxn id="160" idx="2"/>
            <a:endCxn id="161" idx="0"/>
          </p:cNvCxnSpPr>
          <p:nvPr/>
        </p:nvCxnSpPr>
        <p:spPr>
          <a:xfrm flipH="1">
            <a:off x="6656283" y="4208356"/>
            <a:ext cx="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5" name="直接连接符 164">
            <a:extLst>
              <a:ext uri="{FF2B5EF4-FFF2-40B4-BE49-F238E27FC236}">
                <a16:creationId xmlns:a16="http://schemas.microsoft.com/office/drawing/2014/main" id="{E0AE0CDF-011D-410B-AD84-F456D1B21718}"/>
              </a:ext>
            </a:extLst>
          </p:cNvPr>
          <p:cNvCxnSpPr>
            <a:stCxn id="159" idx="2"/>
            <a:endCxn id="125" idx="0"/>
          </p:cNvCxnSpPr>
          <p:nvPr/>
        </p:nvCxnSpPr>
        <p:spPr>
          <a:xfrm>
            <a:off x="6656284" y="2866806"/>
            <a:ext cx="94768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6" name="直接连接符 165">
            <a:extLst>
              <a:ext uri="{FF2B5EF4-FFF2-40B4-BE49-F238E27FC236}">
                <a16:creationId xmlns:a16="http://schemas.microsoft.com/office/drawing/2014/main" id="{CEAB54D4-ADE3-4D5E-A4A0-D3B472727FE1}"/>
              </a:ext>
            </a:extLst>
          </p:cNvPr>
          <p:cNvCxnSpPr>
            <a:cxnSpLocks/>
            <a:stCxn id="159" idx="2"/>
            <a:endCxn id="135" idx="0"/>
          </p:cNvCxnSpPr>
          <p:nvPr/>
        </p:nvCxnSpPr>
        <p:spPr>
          <a:xfrm>
            <a:off x="6656284" y="2866806"/>
            <a:ext cx="2164834"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7" name="直接连接符 166">
            <a:extLst>
              <a:ext uri="{FF2B5EF4-FFF2-40B4-BE49-F238E27FC236}">
                <a16:creationId xmlns:a16="http://schemas.microsoft.com/office/drawing/2014/main" id="{5D51B850-6C6A-453F-A4C3-A253D65CD46A}"/>
              </a:ext>
            </a:extLst>
          </p:cNvPr>
          <p:cNvCxnSpPr>
            <a:cxnSpLocks/>
            <a:stCxn id="159" idx="2"/>
            <a:endCxn id="126" idx="0"/>
          </p:cNvCxnSpPr>
          <p:nvPr/>
        </p:nvCxnSpPr>
        <p:spPr>
          <a:xfrm>
            <a:off x="6656284" y="2866806"/>
            <a:ext cx="339231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8" name="直接连接符 167">
            <a:extLst>
              <a:ext uri="{FF2B5EF4-FFF2-40B4-BE49-F238E27FC236}">
                <a16:creationId xmlns:a16="http://schemas.microsoft.com/office/drawing/2014/main" id="{08029EF2-5EF2-4F35-B27E-428DE26C2FC2}"/>
              </a:ext>
            </a:extLst>
          </p:cNvPr>
          <p:cNvCxnSpPr>
            <a:cxnSpLocks/>
            <a:stCxn id="121" idx="2"/>
            <a:endCxn id="160" idx="0"/>
          </p:cNvCxnSpPr>
          <p:nvPr/>
        </p:nvCxnSpPr>
        <p:spPr>
          <a:xfrm flipH="1">
            <a:off x="6656284" y="2866806"/>
            <a:ext cx="94768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69" name="直接连接符 168">
            <a:extLst>
              <a:ext uri="{FF2B5EF4-FFF2-40B4-BE49-F238E27FC236}">
                <a16:creationId xmlns:a16="http://schemas.microsoft.com/office/drawing/2014/main" id="{01322F19-E312-4B8A-9DAF-F3A88C2F88EA}"/>
              </a:ext>
            </a:extLst>
          </p:cNvPr>
          <p:cNvCxnSpPr>
            <a:stCxn id="136" idx="2"/>
            <a:endCxn id="160" idx="0"/>
          </p:cNvCxnSpPr>
          <p:nvPr/>
        </p:nvCxnSpPr>
        <p:spPr>
          <a:xfrm flipH="1">
            <a:off x="6656284" y="2863362"/>
            <a:ext cx="2164834" cy="7156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0" name="直接连接符 169">
            <a:extLst>
              <a:ext uri="{FF2B5EF4-FFF2-40B4-BE49-F238E27FC236}">
                <a16:creationId xmlns:a16="http://schemas.microsoft.com/office/drawing/2014/main" id="{B5FE8E62-49B5-4349-AB69-89CB6F321A39}"/>
              </a:ext>
            </a:extLst>
          </p:cNvPr>
          <p:cNvCxnSpPr>
            <a:cxnSpLocks/>
            <a:stCxn id="122" idx="2"/>
            <a:endCxn id="160" idx="0"/>
          </p:cNvCxnSpPr>
          <p:nvPr/>
        </p:nvCxnSpPr>
        <p:spPr>
          <a:xfrm flipH="1">
            <a:off x="6656284" y="2866806"/>
            <a:ext cx="339231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71" name="直接连接符 170">
            <a:extLst>
              <a:ext uri="{FF2B5EF4-FFF2-40B4-BE49-F238E27FC236}">
                <a16:creationId xmlns:a16="http://schemas.microsoft.com/office/drawing/2014/main" id="{B65BC87D-DB29-4865-BA21-615ACACD7A03}"/>
              </a:ext>
            </a:extLst>
          </p:cNvPr>
          <p:cNvCxnSpPr>
            <a:cxnSpLocks/>
            <a:stCxn id="160" idx="2"/>
            <a:endCxn id="142" idx="0"/>
          </p:cNvCxnSpPr>
          <p:nvPr/>
        </p:nvCxnSpPr>
        <p:spPr>
          <a:xfrm>
            <a:off x="6656284" y="4208356"/>
            <a:ext cx="94767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4" name="直接连接符 203">
            <a:extLst>
              <a:ext uri="{FF2B5EF4-FFF2-40B4-BE49-F238E27FC236}">
                <a16:creationId xmlns:a16="http://schemas.microsoft.com/office/drawing/2014/main" id="{680A9C01-1422-494C-8E87-CE0297D130BB}"/>
              </a:ext>
            </a:extLst>
          </p:cNvPr>
          <p:cNvCxnSpPr>
            <a:cxnSpLocks/>
            <a:stCxn id="160" idx="2"/>
            <a:endCxn id="146" idx="0"/>
          </p:cNvCxnSpPr>
          <p:nvPr/>
        </p:nvCxnSpPr>
        <p:spPr>
          <a:xfrm>
            <a:off x="6656284" y="4208356"/>
            <a:ext cx="2164833"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07" name="直接连接符 206">
            <a:extLst>
              <a:ext uri="{FF2B5EF4-FFF2-40B4-BE49-F238E27FC236}">
                <a16:creationId xmlns:a16="http://schemas.microsoft.com/office/drawing/2014/main" id="{9061F6E2-4BD6-454D-9CA6-5C1849606EC4}"/>
              </a:ext>
            </a:extLst>
          </p:cNvPr>
          <p:cNvCxnSpPr>
            <a:stCxn id="161" idx="0"/>
            <a:endCxn id="125" idx="2"/>
          </p:cNvCxnSpPr>
          <p:nvPr/>
        </p:nvCxnSpPr>
        <p:spPr>
          <a:xfrm flipV="1">
            <a:off x="6656283" y="4208356"/>
            <a:ext cx="94768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1" name="直接连接符 220">
            <a:extLst>
              <a:ext uri="{FF2B5EF4-FFF2-40B4-BE49-F238E27FC236}">
                <a16:creationId xmlns:a16="http://schemas.microsoft.com/office/drawing/2014/main" id="{6E39841D-D50C-4D38-9F06-E5F9B23B16E2}"/>
              </a:ext>
            </a:extLst>
          </p:cNvPr>
          <p:cNvCxnSpPr>
            <a:stCxn id="161" idx="0"/>
            <a:endCxn id="135" idx="2"/>
          </p:cNvCxnSpPr>
          <p:nvPr/>
        </p:nvCxnSpPr>
        <p:spPr>
          <a:xfrm flipV="1">
            <a:off x="6656283" y="4182721"/>
            <a:ext cx="2164835"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2" name="直接连接符 221">
            <a:extLst>
              <a:ext uri="{FF2B5EF4-FFF2-40B4-BE49-F238E27FC236}">
                <a16:creationId xmlns:a16="http://schemas.microsoft.com/office/drawing/2014/main" id="{5CF9C68E-CF84-485C-9460-0BBE2B1B2BE3}"/>
              </a:ext>
            </a:extLst>
          </p:cNvPr>
          <p:cNvCxnSpPr>
            <a:stCxn id="161" idx="0"/>
            <a:endCxn id="126" idx="2"/>
          </p:cNvCxnSpPr>
          <p:nvPr/>
        </p:nvCxnSpPr>
        <p:spPr>
          <a:xfrm flipV="1">
            <a:off x="6656283" y="4208356"/>
            <a:ext cx="339232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223" name="直接连接符 222">
            <a:extLst>
              <a:ext uri="{FF2B5EF4-FFF2-40B4-BE49-F238E27FC236}">
                <a16:creationId xmlns:a16="http://schemas.microsoft.com/office/drawing/2014/main" id="{DCB91C33-8BDF-4684-8BA3-49B3A30BE43A}"/>
              </a:ext>
            </a:extLst>
          </p:cNvPr>
          <p:cNvCxnSpPr>
            <a:cxnSpLocks/>
            <a:stCxn id="160" idx="2"/>
            <a:endCxn id="143" idx="0"/>
          </p:cNvCxnSpPr>
          <p:nvPr/>
        </p:nvCxnSpPr>
        <p:spPr>
          <a:xfrm>
            <a:off x="6656284" y="4208356"/>
            <a:ext cx="3392318"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F727F91B-EFCC-4EA0-B383-449A6F69B4E6}"/>
              </a:ext>
            </a:extLst>
          </p:cNvPr>
          <p:cNvGrpSpPr/>
          <p:nvPr/>
        </p:nvGrpSpPr>
        <p:grpSpPr>
          <a:xfrm>
            <a:off x="6095999" y="4840989"/>
            <a:ext cx="5742052" cy="1431373"/>
            <a:chOff x="6095999" y="4459155"/>
            <a:chExt cx="5742052" cy="1431373"/>
          </a:xfrm>
        </p:grpSpPr>
        <p:sp>
          <p:nvSpPr>
            <p:cNvPr id="141" name="矩形 140">
              <a:extLst>
                <a:ext uri="{FF2B5EF4-FFF2-40B4-BE49-F238E27FC236}">
                  <a16:creationId xmlns:a16="http://schemas.microsoft.com/office/drawing/2014/main" id="{327C6627-7D70-4F41-9F63-C5A6EB85AA56}"/>
                </a:ext>
              </a:extLst>
            </p:cNvPr>
            <p:cNvSpPr/>
            <p:nvPr/>
          </p:nvSpPr>
          <p:spPr>
            <a:xfrm>
              <a:off x="6095999" y="4464381"/>
              <a:ext cx="5722407" cy="1426147"/>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pic>
          <p:nvPicPr>
            <p:cNvPr id="142" name="图形 141" descr="服务器 轮廓">
              <a:extLst>
                <a:ext uri="{FF2B5EF4-FFF2-40B4-BE49-F238E27FC236}">
                  <a16:creationId xmlns:a16="http://schemas.microsoft.com/office/drawing/2014/main" id="{9F031B95-70D3-45FB-A66E-3C335025849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9269" y="4538684"/>
              <a:ext cx="629388" cy="629388"/>
            </a:xfrm>
            <a:prstGeom prst="rect">
              <a:avLst/>
            </a:prstGeom>
          </p:spPr>
        </p:pic>
        <p:pic>
          <p:nvPicPr>
            <p:cNvPr id="143" name="图形 142" descr="服务器 轮廓">
              <a:extLst>
                <a:ext uri="{FF2B5EF4-FFF2-40B4-BE49-F238E27FC236}">
                  <a16:creationId xmlns:a16="http://schemas.microsoft.com/office/drawing/2014/main" id="{2140FBB3-8D7F-454A-835E-9AF6272824D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3908" y="4538684"/>
              <a:ext cx="629388" cy="629388"/>
            </a:xfrm>
            <a:prstGeom prst="rect">
              <a:avLst/>
            </a:prstGeom>
          </p:spPr>
        </p:pic>
        <p:sp>
          <p:nvSpPr>
            <p:cNvPr id="144" name="文本框 143">
              <a:extLst>
                <a:ext uri="{FF2B5EF4-FFF2-40B4-BE49-F238E27FC236}">
                  <a16:creationId xmlns:a16="http://schemas.microsoft.com/office/drawing/2014/main" id="{BEF00D7A-A94F-47F8-829E-A68A44213563}"/>
                </a:ext>
              </a:extLst>
            </p:cNvPr>
            <p:cNvSpPr txBox="1"/>
            <p:nvPr/>
          </p:nvSpPr>
          <p:spPr>
            <a:xfrm>
              <a:off x="10358159" y="4538488"/>
              <a:ext cx="1479892" cy="646331"/>
            </a:xfrm>
            <a:prstGeom prst="rect">
              <a:avLst/>
            </a:prstGeom>
            <a:noFill/>
          </p:spPr>
          <p:txBody>
            <a:bodyPr wrap="none" rtlCol="0">
              <a:spAutoFit/>
            </a:bodyPr>
            <a:lstStyle/>
            <a:p>
              <a:pPr algn="ctr"/>
              <a:r>
                <a:rPr kumimoji="1" lang="en-US" altLang="zh-CN" b="1" dirty="0">
                  <a:latin typeface="Arial" panose="020B0604020202020204" pitchFamily="34" charset="0"/>
                  <a:cs typeface="Arial" panose="020B0604020202020204" pitchFamily="34" charset="0"/>
                </a:rPr>
                <a:t>Persistence</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145" name="文本框 144">
              <a:extLst>
                <a:ext uri="{FF2B5EF4-FFF2-40B4-BE49-F238E27FC236}">
                  <a16:creationId xmlns:a16="http://schemas.microsoft.com/office/drawing/2014/main" id="{B2D09C92-4DF4-422A-BDC6-2569A84B2FA2}"/>
                </a:ext>
              </a:extLst>
            </p:cNvPr>
            <p:cNvSpPr txBox="1"/>
            <p:nvPr/>
          </p:nvSpPr>
          <p:spPr>
            <a:xfrm>
              <a:off x="8380042" y="4459155"/>
              <a:ext cx="902811" cy="523220"/>
            </a:xfrm>
            <a:prstGeom prst="rect">
              <a:avLst/>
            </a:prstGeom>
            <a:noFill/>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146" name="矩形 145">
              <a:extLst>
                <a:ext uri="{FF2B5EF4-FFF2-40B4-BE49-F238E27FC236}">
                  <a16:creationId xmlns:a16="http://schemas.microsoft.com/office/drawing/2014/main" id="{CC7B073D-F80E-4A63-BE37-057136322004}"/>
                </a:ext>
              </a:extLst>
            </p:cNvPr>
            <p:cNvSpPr/>
            <p:nvPr/>
          </p:nvSpPr>
          <p:spPr>
            <a:xfrm>
              <a:off x="8563942" y="4564319"/>
              <a:ext cx="514350" cy="51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6" name="Picture 2" descr="Ssd drive - Free computer icons">
              <a:extLst>
                <a:ext uri="{FF2B5EF4-FFF2-40B4-BE49-F238E27FC236}">
                  <a16:creationId xmlns:a16="http://schemas.microsoft.com/office/drawing/2014/main" id="{4B32EC59-6ED8-43A8-AA65-6DFEE94B9C9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283" y="5168072"/>
              <a:ext cx="347609" cy="347609"/>
            </a:xfrm>
            <a:prstGeom prst="rect">
              <a:avLst/>
            </a:prstGeom>
            <a:noFill/>
          </p:spPr>
        </p:pic>
        <p:pic>
          <p:nvPicPr>
            <p:cNvPr id="161" name="图形 160" descr="服务器 轮廓">
              <a:extLst>
                <a:ext uri="{FF2B5EF4-FFF2-40B4-BE49-F238E27FC236}">
                  <a16:creationId xmlns:a16="http://schemas.microsoft.com/office/drawing/2014/main" id="{543C1719-8E4A-4BED-BF9D-F4B7037DB1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41589" y="4538684"/>
              <a:ext cx="629388" cy="629388"/>
            </a:xfrm>
            <a:prstGeom prst="rect">
              <a:avLst/>
            </a:prstGeom>
          </p:spPr>
        </p:pic>
        <p:pic>
          <p:nvPicPr>
            <p:cNvPr id="162" name="Picture 2" descr="Ssd drive - Free computer icons">
              <a:extLst>
                <a:ext uri="{FF2B5EF4-FFF2-40B4-BE49-F238E27FC236}">
                  <a16:creationId xmlns:a16="http://schemas.microsoft.com/office/drawing/2014/main" id="{3DC77C98-7555-41ED-83CF-CB801347468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9029" y="5168072"/>
              <a:ext cx="347609" cy="347609"/>
            </a:xfrm>
            <a:prstGeom prst="rect">
              <a:avLst/>
            </a:prstGeom>
            <a:noFill/>
          </p:spPr>
        </p:pic>
        <p:pic>
          <p:nvPicPr>
            <p:cNvPr id="224" name="Picture 2" descr="Ssd drive - Free computer icons">
              <a:extLst>
                <a:ext uri="{FF2B5EF4-FFF2-40B4-BE49-F238E27FC236}">
                  <a16:creationId xmlns:a16="http://schemas.microsoft.com/office/drawing/2014/main" id="{1FC144EE-E9D0-4159-8C40-436B5018E6E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283" y="5477928"/>
              <a:ext cx="347609" cy="347609"/>
            </a:xfrm>
            <a:prstGeom prst="rect">
              <a:avLst/>
            </a:prstGeom>
            <a:noFill/>
          </p:spPr>
        </p:pic>
        <p:pic>
          <p:nvPicPr>
            <p:cNvPr id="225" name="Picture 2" descr="Ssd drive - Free computer icons">
              <a:extLst>
                <a:ext uri="{FF2B5EF4-FFF2-40B4-BE49-F238E27FC236}">
                  <a16:creationId xmlns:a16="http://schemas.microsoft.com/office/drawing/2014/main" id="{17DEE81F-082B-4227-B6B2-DE4757896FB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9029" y="5477928"/>
              <a:ext cx="347609" cy="347609"/>
            </a:xfrm>
            <a:prstGeom prst="rect">
              <a:avLst/>
            </a:prstGeom>
            <a:noFill/>
          </p:spPr>
        </p:pic>
        <p:pic>
          <p:nvPicPr>
            <p:cNvPr id="226" name="Picture 2" descr="Ssd drive - Free computer icons">
              <a:extLst>
                <a:ext uri="{FF2B5EF4-FFF2-40B4-BE49-F238E27FC236}">
                  <a16:creationId xmlns:a16="http://schemas.microsoft.com/office/drawing/2014/main" id="{219E4649-55CF-43FC-A068-359653324FB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1142" y="5168072"/>
              <a:ext cx="347609" cy="347609"/>
            </a:xfrm>
            <a:prstGeom prst="rect">
              <a:avLst/>
            </a:prstGeom>
            <a:noFill/>
          </p:spPr>
        </p:pic>
        <p:pic>
          <p:nvPicPr>
            <p:cNvPr id="227" name="Picture 2" descr="Ssd drive - Free computer icons">
              <a:extLst>
                <a:ext uri="{FF2B5EF4-FFF2-40B4-BE49-F238E27FC236}">
                  <a16:creationId xmlns:a16="http://schemas.microsoft.com/office/drawing/2014/main" id="{8E7B0B2B-4BDB-41DD-94CD-233007DB041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3888" y="5168072"/>
              <a:ext cx="347609" cy="347609"/>
            </a:xfrm>
            <a:prstGeom prst="rect">
              <a:avLst/>
            </a:prstGeom>
            <a:noFill/>
          </p:spPr>
        </p:pic>
        <p:pic>
          <p:nvPicPr>
            <p:cNvPr id="228" name="Picture 2" descr="Ssd drive - Free computer icons">
              <a:extLst>
                <a:ext uri="{FF2B5EF4-FFF2-40B4-BE49-F238E27FC236}">
                  <a16:creationId xmlns:a16="http://schemas.microsoft.com/office/drawing/2014/main" id="{ADE1588A-1E4E-4F38-83E1-BDCAAE645F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1142" y="5477928"/>
              <a:ext cx="347609" cy="347609"/>
            </a:xfrm>
            <a:prstGeom prst="rect">
              <a:avLst/>
            </a:prstGeom>
            <a:noFill/>
          </p:spPr>
        </p:pic>
        <p:pic>
          <p:nvPicPr>
            <p:cNvPr id="229" name="Picture 2" descr="Ssd drive - Free computer icons">
              <a:extLst>
                <a:ext uri="{FF2B5EF4-FFF2-40B4-BE49-F238E27FC236}">
                  <a16:creationId xmlns:a16="http://schemas.microsoft.com/office/drawing/2014/main" id="{AF5C5876-1A6C-4489-A594-20CB85E659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3888" y="5477928"/>
              <a:ext cx="347609" cy="347609"/>
            </a:xfrm>
            <a:prstGeom prst="rect">
              <a:avLst/>
            </a:prstGeom>
            <a:noFill/>
          </p:spPr>
        </p:pic>
        <p:pic>
          <p:nvPicPr>
            <p:cNvPr id="230" name="Picture 2" descr="Ssd drive - Free computer icons">
              <a:extLst>
                <a:ext uri="{FF2B5EF4-FFF2-40B4-BE49-F238E27FC236}">
                  <a16:creationId xmlns:a16="http://schemas.microsoft.com/office/drawing/2014/main" id="{4A60DA4F-5727-4ABE-9BBE-F6F829937A8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2427" y="5169029"/>
              <a:ext cx="347609" cy="347609"/>
            </a:xfrm>
            <a:prstGeom prst="rect">
              <a:avLst/>
            </a:prstGeom>
            <a:noFill/>
          </p:spPr>
        </p:pic>
        <p:pic>
          <p:nvPicPr>
            <p:cNvPr id="231" name="Picture 2" descr="Ssd drive - Free computer icons">
              <a:extLst>
                <a:ext uri="{FF2B5EF4-FFF2-40B4-BE49-F238E27FC236}">
                  <a16:creationId xmlns:a16="http://schemas.microsoft.com/office/drawing/2014/main" id="{995AD123-CF0E-4D89-8590-293AB548DBB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5173" y="5169029"/>
              <a:ext cx="347609" cy="347609"/>
            </a:xfrm>
            <a:prstGeom prst="rect">
              <a:avLst/>
            </a:prstGeom>
            <a:noFill/>
          </p:spPr>
        </p:pic>
        <p:pic>
          <p:nvPicPr>
            <p:cNvPr id="232" name="Picture 2" descr="Ssd drive - Free computer icons">
              <a:extLst>
                <a:ext uri="{FF2B5EF4-FFF2-40B4-BE49-F238E27FC236}">
                  <a16:creationId xmlns:a16="http://schemas.microsoft.com/office/drawing/2014/main" id="{3C944859-7322-4276-83B9-0E25C17C236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2427" y="5478885"/>
              <a:ext cx="347609" cy="347609"/>
            </a:xfrm>
            <a:prstGeom prst="rect">
              <a:avLst/>
            </a:prstGeom>
            <a:noFill/>
          </p:spPr>
        </p:pic>
        <p:pic>
          <p:nvPicPr>
            <p:cNvPr id="233" name="Picture 2" descr="Ssd drive - Free computer icons">
              <a:extLst>
                <a:ext uri="{FF2B5EF4-FFF2-40B4-BE49-F238E27FC236}">
                  <a16:creationId xmlns:a16="http://schemas.microsoft.com/office/drawing/2014/main" id="{7DA5F193-B4DE-441C-B8AA-BB3EFF97219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5173" y="5478885"/>
              <a:ext cx="347609" cy="347609"/>
            </a:xfrm>
            <a:prstGeom prst="rect">
              <a:avLst/>
            </a:prstGeom>
            <a:noFill/>
          </p:spPr>
        </p:pic>
      </p:grpSp>
      <p:sp>
        <p:nvSpPr>
          <p:cNvPr id="234" name="文本框 233">
            <a:extLst>
              <a:ext uri="{FF2B5EF4-FFF2-40B4-BE49-F238E27FC236}">
                <a16:creationId xmlns:a16="http://schemas.microsoft.com/office/drawing/2014/main" id="{362C9E5C-B6A4-4155-B632-AE9C3CF2D27F}"/>
              </a:ext>
            </a:extLst>
          </p:cNvPr>
          <p:cNvSpPr txBox="1"/>
          <p:nvPr/>
        </p:nvSpPr>
        <p:spPr>
          <a:xfrm>
            <a:off x="167164" y="1871965"/>
            <a:ext cx="5871483" cy="4647426"/>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Three-layer disaggregated architecture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Adopted by Alibaba (SIGCOMM </a:t>
            </a:r>
            <a:r>
              <a:rPr kumimoji="1" lang="zh-CN" altLang="en-US" sz="2000" dirty="0">
                <a:latin typeface="Arial" panose="020B0604020202020204" pitchFamily="34" charset="0"/>
                <a:cs typeface="Arial" panose="020B0604020202020204" pitchFamily="34" charset="0"/>
              </a:rPr>
              <a:t>’</a:t>
            </a:r>
            <a:r>
              <a:rPr kumimoji="1" lang="en-US" altLang="zh-CN" sz="2000" dirty="0">
                <a:latin typeface="Arial" panose="020B0604020202020204" pitchFamily="34" charset="0"/>
                <a:cs typeface="Arial" panose="020B0604020202020204" pitchFamily="34" charset="0"/>
              </a:rPr>
              <a:t>22), Azure (NSDI </a:t>
            </a:r>
            <a:r>
              <a:rPr kumimoji="1" lang="zh-CN" altLang="en-US" sz="2000" dirty="0">
                <a:latin typeface="Arial" panose="020B0604020202020204" pitchFamily="34" charset="0"/>
                <a:cs typeface="Arial" panose="020B0604020202020204" pitchFamily="34" charset="0"/>
              </a:rPr>
              <a:t>’</a:t>
            </a:r>
            <a:r>
              <a:rPr kumimoji="1" lang="en-US" altLang="zh-CN" sz="2000" dirty="0">
                <a:latin typeface="Arial" panose="020B0604020202020204" pitchFamily="34" charset="0"/>
                <a:cs typeface="Arial" panose="020B0604020202020204" pitchFamily="34" charset="0"/>
              </a:rPr>
              <a:t>23) and others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Enhanced availability &amp; elasticity</a:t>
            </a:r>
          </a:p>
          <a:p>
            <a:endParaRPr kumimoji="1" lang="en-US" altLang="zh-CN" sz="2000" dirty="0">
              <a:latin typeface="Arial" panose="020B0604020202020204" pitchFamily="34" charset="0"/>
              <a:cs typeface="Arial" panose="020B0604020202020204" pitchFamily="34" charset="0"/>
            </a:endParaRPr>
          </a:p>
          <a:p>
            <a:r>
              <a:rPr kumimoji="1" lang="en-US" altLang="zh-CN" sz="2400" b="1" dirty="0">
                <a:latin typeface="Arial" panose="020B0604020202020204" pitchFamily="34" charset="0"/>
                <a:cs typeface="Arial" panose="020B0604020202020204" pitchFamily="34" charset="0"/>
              </a:rPr>
              <a:t>A compute node serves user VMs and virtual disks (VDs)</a:t>
            </a:r>
          </a:p>
          <a:p>
            <a:endParaRPr kumimoji="1" lang="en-US" altLang="zh-CN" sz="2400" b="1" dirty="0">
              <a:latin typeface="Arial" panose="020B0604020202020204" pitchFamily="34" charset="0"/>
              <a:cs typeface="Arial" panose="020B0604020202020204" pitchFamily="34" charset="0"/>
            </a:endParaRPr>
          </a:p>
          <a:p>
            <a:r>
              <a:rPr kumimoji="1" lang="en-US" altLang="zh-CN" sz="2400" b="1" dirty="0">
                <a:latin typeface="Arial" panose="020B0604020202020204" pitchFamily="34" charset="0"/>
                <a:cs typeface="Arial" panose="020B0604020202020204" pitchFamily="34" charset="0"/>
              </a:rPr>
              <a:t>The partitioning cluster handles CBS-specific logic</a:t>
            </a:r>
          </a:p>
          <a:p>
            <a:endParaRPr kumimoji="1" lang="en-US" altLang="zh-CN" sz="2400" b="1" dirty="0">
              <a:latin typeface="Arial" panose="020B0604020202020204" pitchFamily="34" charset="0"/>
              <a:cs typeface="Arial" panose="020B0604020202020204" pitchFamily="34" charset="0"/>
            </a:endParaRPr>
          </a:p>
          <a:p>
            <a:r>
              <a:rPr kumimoji="1" lang="en-US" altLang="zh-CN" sz="2400" b="1" dirty="0">
                <a:latin typeface="Arial" panose="020B0604020202020204" pitchFamily="34" charset="0"/>
                <a:cs typeface="Arial" panose="020B0604020202020204" pitchFamily="34" charset="0"/>
              </a:rPr>
              <a:t>The persistence cluster is a DFS that stores data for many services</a:t>
            </a:r>
          </a:p>
        </p:txBody>
      </p:sp>
      <p:grpSp>
        <p:nvGrpSpPr>
          <p:cNvPr id="13" name="组合 12">
            <a:extLst>
              <a:ext uri="{FF2B5EF4-FFF2-40B4-BE49-F238E27FC236}">
                <a16:creationId xmlns:a16="http://schemas.microsoft.com/office/drawing/2014/main" id="{945A79D9-12A3-4D0A-8BD4-A2E702F74CC4}"/>
              </a:ext>
            </a:extLst>
          </p:cNvPr>
          <p:cNvGrpSpPr/>
          <p:nvPr/>
        </p:nvGrpSpPr>
        <p:grpSpPr>
          <a:xfrm>
            <a:off x="6096000" y="481551"/>
            <a:ext cx="4262159" cy="1467245"/>
            <a:chOff x="6096000" y="99717"/>
            <a:chExt cx="4262159" cy="1467245"/>
          </a:xfrm>
        </p:grpSpPr>
        <p:sp>
          <p:nvSpPr>
            <p:cNvPr id="7" name="对话气泡: 矩形 6">
              <a:extLst>
                <a:ext uri="{FF2B5EF4-FFF2-40B4-BE49-F238E27FC236}">
                  <a16:creationId xmlns:a16="http://schemas.microsoft.com/office/drawing/2014/main" id="{CA5C4F25-8091-4576-A846-9AEABB895E65}"/>
                </a:ext>
              </a:extLst>
            </p:cNvPr>
            <p:cNvSpPr/>
            <p:nvPr/>
          </p:nvSpPr>
          <p:spPr>
            <a:xfrm>
              <a:off x="6096000" y="160774"/>
              <a:ext cx="4262159" cy="1406188"/>
            </a:xfrm>
            <a:prstGeom prst="wedgeRectCallout">
              <a:avLst>
                <a:gd name="adj1" fmla="val -36173"/>
                <a:gd name="adj2" fmla="val 7036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a:extLst>
                <a:ext uri="{FF2B5EF4-FFF2-40B4-BE49-F238E27FC236}">
                  <a16:creationId xmlns:a16="http://schemas.microsoft.com/office/drawing/2014/main" id="{7042778D-3E25-45E8-9038-BEC46DC4F328}"/>
                </a:ext>
              </a:extLst>
            </p:cNvPr>
            <p:cNvSpPr/>
            <p:nvPr/>
          </p:nvSpPr>
          <p:spPr>
            <a:xfrm>
              <a:off x="6278981" y="272360"/>
              <a:ext cx="954907" cy="3908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VM</a:t>
              </a:r>
              <a:endParaRPr lang="zh-CN" altLang="en-US" sz="1600" dirty="0">
                <a:latin typeface="Arial" panose="020B0604020202020204" pitchFamily="34" charset="0"/>
                <a:cs typeface="Arial" panose="020B0604020202020204" pitchFamily="34" charset="0"/>
              </a:endParaRPr>
            </a:p>
          </p:txBody>
        </p:sp>
        <p:sp>
          <p:nvSpPr>
            <p:cNvPr id="237" name="矩形: 圆角 236">
              <a:extLst>
                <a:ext uri="{FF2B5EF4-FFF2-40B4-BE49-F238E27FC236}">
                  <a16:creationId xmlns:a16="http://schemas.microsoft.com/office/drawing/2014/main" id="{67D1CD6E-94DC-4A0A-8BF6-2AF8EBC92E25}"/>
                </a:ext>
              </a:extLst>
            </p:cNvPr>
            <p:cNvSpPr/>
            <p:nvPr/>
          </p:nvSpPr>
          <p:spPr>
            <a:xfrm>
              <a:off x="8068827" y="275858"/>
              <a:ext cx="2077272" cy="390831"/>
            </a:xfrm>
            <a:prstGeom prst="round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600" dirty="0">
                  <a:latin typeface="Arial" panose="020B0604020202020204" pitchFamily="34" charset="0"/>
                  <a:cs typeface="Arial" panose="020B0604020202020204" pitchFamily="34" charset="0"/>
                </a:rPr>
                <a:t>VM</a:t>
              </a:r>
              <a:endParaRPr lang="zh-CN" altLang="en-US" sz="1600" dirty="0">
                <a:latin typeface="Arial" panose="020B0604020202020204" pitchFamily="34" charset="0"/>
                <a:cs typeface="Arial" panose="020B0604020202020204" pitchFamily="34" charset="0"/>
              </a:endParaRPr>
            </a:p>
          </p:txBody>
        </p:sp>
        <p:grpSp>
          <p:nvGrpSpPr>
            <p:cNvPr id="10" name="组合 9">
              <a:extLst>
                <a:ext uri="{FF2B5EF4-FFF2-40B4-BE49-F238E27FC236}">
                  <a16:creationId xmlns:a16="http://schemas.microsoft.com/office/drawing/2014/main" id="{83940778-F378-4189-BD48-A2814BEB4B61}"/>
                </a:ext>
              </a:extLst>
            </p:cNvPr>
            <p:cNvGrpSpPr/>
            <p:nvPr/>
          </p:nvGrpSpPr>
          <p:grpSpPr>
            <a:xfrm>
              <a:off x="6245466" y="724688"/>
              <a:ext cx="434734" cy="390831"/>
              <a:chOff x="6245466" y="776058"/>
              <a:chExt cx="434734" cy="390831"/>
            </a:xfrm>
          </p:grpSpPr>
          <p:sp>
            <p:nvSpPr>
              <p:cNvPr id="238" name="矩形: 圆角 237">
                <a:extLst>
                  <a:ext uri="{FF2B5EF4-FFF2-40B4-BE49-F238E27FC236}">
                    <a16:creationId xmlns:a16="http://schemas.microsoft.com/office/drawing/2014/main" id="{646BD937-0082-489A-BC7C-8FB20C903BAE}"/>
                  </a:ext>
                </a:extLst>
              </p:cNvPr>
              <p:cNvSpPr/>
              <p:nvPr/>
            </p:nvSpPr>
            <p:spPr>
              <a:xfrm>
                <a:off x="6278981" y="776058"/>
                <a:ext cx="377304" cy="390831"/>
              </a:xfrm>
              <a:prstGeom prst="round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6EF10E15-3307-4CAA-B561-9376ED52CE84}"/>
                  </a:ext>
                </a:extLst>
              </p:cNvPr>
              <p:cNvSpPr/>
              <p:nvPr/>
            </p:nvSpPr>
            <p:spPr>
              <a:xfrm>
                <a:off x="6245466" y="826235"/>
                <a:ext cx="434734"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cs typeface="Arial" panose="020B0604020202020204" pitchFamily="34" charset="0"/>
                  </a:rPr>
                  <a:t>VD</a:t>
                </a:r>
                <a:endParaRPr lang="zh-CN" altLang="en-US" sz="1400" dirty="0">
                  <a:solidFill>
                    <a:schemeClr val="bg1"/>
                  </a:solidFill>
                  <a:latin typeface="Arial" panose="020B0604020202020204" pitchFamily="34" charset="0"/>
                  <a:cs typeface="Arial" panose="020B0604020202020204" pitchFamily="34" charset="0"/>
                </a:endParaRPr>
              </a:p>
            </p:txBody>
          </p:sp>
        </p:grpSp>
        <p:grpSp>
          <p:nvGrpSpPr>
            <p:cNvPr id="240" name="组合 239">
              <a:extLst>
                <a:ext uri="{FF2B5EF4-FFF2-40B4-BE49-F238E27FC236}">
                  <a16:creationId xmlns:a16="http://schemas.microsoft.com/office/drawing/2014/main" id="{74BE9704-A507-449E-BFDD-F68AAD38AF04}"/>
                </a:ext>
              </a:extLst>
            </p:cNvPr>
            <p:cNvGrpSpPr/>
            <p:nvPr/>
          </p:nvGrpSpPr>
          <p:grpSpPr>
            <a:xfrm>
              <a:off x="6808685" y="734042"/>
              <a:ext cx="434734" cy="390831"/>
              <a:chOff x="6245466" y="776058"/>
              <a:chExt cx="434734" cy="390831"/>
            </a:xfrm>
          </p:grpSpPr>
          <p:sp>
            <p:nvSpPr>
              <p:cNvPr id="241" name="矩形: 圆角 240">
                <a:extLst>
                  <a:ext uri="{FF2B5EF4-FFF2-40B4-BE49-F238E27FC236}">
                    <a16:creationId xmlns:a16="http://schemas.microsoft.com/office/drawing/2014/main" id="{4A40F4EE-B8C2-4230-92B6-77642A5AC148}"/>
                  </a:ext>
                </a:extLst>
              </p:cNvPr>
              <p:cNvSpPr/>
              <p:nvPr/>
            </p:nvSpPr>
            <p:spPr>
              <a:xfrm>
                <a:off x="6278981" y="776058"/>
                <a:ext cx="377304" cy="390831"/>
              </a:xfrm>
              <a:prstGeom prst="round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Arial" panose="020B0604020202020204" pitchFamily="34" charset="0"/>
                  <a:cs typeface="Arial" panose="020B0604020202020204" pitchFamily="34" charset="0"/>
                </a:endParaRPr>
              </a:p>
            </p:txBody>
          </p:sp>
          <p:sp>
            <p:nvSpPr>
              <p:cNvPr id="242" name="矩形 241">
                <a:extLst>
                  <a:ext uri="{FF2B5EF4-FFF2-40B4-BE49-F238E27FC236}">
                    <a16:creationId xmlns:a16="http://schemas.microsoft.com/office/drawing/2014/main" id="{D125CE57-D5A6-4948-A262-93CF0E8E5ED4}"/>
                  </a:ext>
                </a:extLst>
              </p:cNvPr>
              <p:cNvSpPr/>
              <p:nvPr/>
            </p:nvSpPr>
            <p:spPr>
              <a:xfrm>
                <a:off x="6245466" y="826235"/>
                <a:ext cx="434734"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cs typeface="Arial" panose="020B0604020202020204" pitchFamily="34" charset="0"/>
                  </a:rPr>
                  <a:t>VD</a:t>
                </a:r>
                <a:endParaRPr lang="zh-CN" altLang="en-US" sz="1400" dirty="0">
                  <a:solidFill>
                    <a:schemeClr val="bg1"/>
                  </a:solidFill>
                  <a:latin typeface="Arial" panose="020B0604020202020204" pitchFamily="34" charset="0"/>
                  <a:cs typeface="Arial" panose="020B0604020202020204" pitchFamily="34" charset="0"/>
                </a:endParaRPr>
              </a:p>
            </p:txBody>
          </p:sp>
        </p:grpSp>
        <p:grpSp>
          <p:nvGrpSpPr>
            <p:cNvPr id="243" name="组合 242">
              <a:extLst>
                <a:ext uri="{FF2B5EF4-FFF2-40B4-BE49-F238E27FC236}">
                  <a16:creationId xmlns:a16="http://schemas.microsoft.com/office/drawing/2014/main" id="{0A04C94F-E479-4DC4-9782-80417B34950C}"/>
                </a:ext>
              </a:extLst>
            </p:cNvPr>
            <p:cNvGrpSpPr/>
            <p:nvPr/>
          </p:nvGrpSpPr>
          <p:grpSpPr>
            <a:xfrm>
              <a:off x="8074446" y="724845"/>
              <a:ext cx="434734" cy="390831"/>
              <a:chOff x="6245466" y="776058"/>
              <a:chExt cx="434734" cy="390831"/>
            </a:xfrm>
          </p:grpSpPr>
          <p:sp>
            <p:nvSpPr>
              <p:cNvPr id="244" name="矩形: 圆角 243">
                <a:extLst>
                  <a:ext uri="{FF2B5EF4-FFF2-40B4-BE49-F238E27FC236}">
                    <a16:creationId xmlns:a16="http://schemas.microsoft.com/office/drawing/2014/main" id="{CAFF304A-902D-4661-B45B-32987F980AD3}"/>
                  </a:ext>
                </a:extLst>
              </p:cNvPr>
              <p:cNvSpPr/>
              <p:nvPr/>
            </p:nvSpPr>
            <p:spPr>
              <a:xfrm>
                <a:off x="6278981" y="776058"/>
                <a:ext cx="377304" cy="390831"/>
              </a:xfrm>
              <a:prstGeom prst="round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Arial" panose="020B0604020202020204" pitchFamily="34" charset="0"/>
                  <a:cs typeface="Arial" panose="020B0604020202020204" pitchFamily="34" charset="0"/>
                </a:endParaRPr>
              </a:p>
            </p:txBody>
          </p:sp>
          <p:sp>
            <p:nvSpPr>
              <p:cNvPr id="245" name="矩形 244">
                <a:extLst>
                  <a:ext uri="{FF2B5EF4-FFF2-40B4-BE49-F238E27FC236}">
                    <a16:creationId xmlns:a16="http://schemas.microsoft.com/office/drawing/2014/main" id="{32C5891C-F91E-475E-8030-1E0256E15B77}"/>
                  </a:ext>
                </a:extLst>
              </p:cNvPr>
              <p:cNvSpPr/>
              <p:nvPr/>
            </p:nvSpPr>
            <p:spPr>
              <a:xfrm>
                <a:off x="6245466" y="826235"/>
                <a:ext cx="434734"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cs typeface="Arial" panose="020B0604020202020204" pitchFamily="34" charset="0"/>
                  </a:rPr>
                  <a:t>VD</a:t>
                </a:r>
                <a:endParaRPr lang="zh-CN" altLang="en-US" sz="1400" dirty="0">
                  <a:solidFill>
                    <a:schemeClr val="bg1"/>
                  </a:solidFill>
                  <a:latin typeface="Arial" panose="020B0604020202020204" pitchFamily="34" charset="0"/>
                  <a:cs typeface="Arial" panose="020B0604020202020204" pitchFamily="34" charset="0"/>
                </a:endParaRPr>
              </a:p>
            </p:txBody>
          </p:sp>
        </p:grpSp>
        <p:grpSp>
          <p:nvGrpSpPr>
            <p:cNvPr id="246" name="组合 245">
              <a:extLst>
                <a:ext uri="{FF2B5EF4-FFF2-40B4-BE49-F238E27FC236}">
                  <a16:creationId xmlns:a16="http://schemas.microsoft.com/office/drawing/2014/main" id="{68939A1C-31F0-4DC3-B0EC-A2F5A9E40E81}"/>
                </a:ext>
              </a:extLst>
            </p:cNvPr>
            <p:cNvGrpSpPr/>
            <p:nvPr/>
          </p:nvGrpSpPr>
          <p:grpSpPr>
            <a:xfrm>
              <a:off x="8910299" y="724845"/>
              <a:ext cx="434734" cy="390831"/>
              <a:chOff x="6245466" y="776058"/>
              <a:chExt cx="434734" cy="390831"/>
            </a:xfrm>
          </p:grpSpPr>
          <p:sp>
            <p:nvSpPr>
              <p:cNvPr id="247" name="矩形: 圆角 246">
                <a:extLst>
                  <a:ext uri="{FF2B5EF4-FFF2-40B4-BE49-F238E27FC236}">
                    <a16:creationId xmlns:a16="http://schemas.microsoft.com/office/drawing/2014/main" id="{9B6D1C41-08FB-4629-8BA5-5CB98FFB0345}"/>
                  </a:ext>
                </a:extLst>
              </p:cNvPr>
              <p:cNvSpPr/>
              <p:nvPr/>
            </p:nvSpPr>
            <p:spPr>
              <a:xfrm>
                <a:off x="6278981" y="776058"/>
                <a:ext cx="377304" cy="390831"/>
              </a:xfrm>
              <a:prstGeom prst="round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Arial" panose="020B0604020202020204" pitchFamily="34" charset="0"/>
                  <a:cs typeface="Arial" panose="020B0604020202020204" pitchFamily="34" charset="0"/>
                </a:endParaRPr>
              </a:p>
            </p:txBody>
          </p:sp>
          <p:sp>
            <p:nvSpPr>
              <p:cNvPr id="248" name="矩形 247">
                <a:extLst>
                  <a:ext uri="{FF2B5EF4-FFF2-40B4-BE49-F238E27FC236}">
                    <a16:creationId xmlns:a16="http://schemas.microsoft.com/office/drawing/2014/main" id="{E642BD26-F187-40F9-88AF-403F8E71BC82}"/>
                  </a:ext>
                </a:extLst>
              </p:cNvPr>
              <p:cNvSpPr/>
              <p:nvPr/>
            </p:nvSpPr>
            <p:spPr>
              <a:xfrm>
                <a:off x="6245466" y="826235"/>
                <a:ext cx="434734"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cs typeface="Arial" panose="020B0604020202020204" pitchFamily="34" charset="0"/>
                  </a:rPr>
                  <a:t>VD</a:t>
                </a:r>
                <a:endParaRPr lang="zh-CN" altLang="en-US" sz="1400" dirty="0">
                  <a:solidFill>
                    <a:schemeClr val="bg1"/>
                  </a:solidFill>
                  <a:latin typeface="Arial" panose="020B0604020202020204" pitchFamily="34" charset="0"/>
                  <a:cs typeface="Arial" panose="020B0604020202020204" pitchFamily="34" charset="0"/>
                </a:endParaRPr>
              </a:p>
            </p:txBody>
          </p:sp>
        </p:grpSp>
        <p:grpSp>
          <p:nvGrpSpPr>
            <p:cNvPr id="249" name="组合 248">
              <a:extLst>
                <a:ext uri="{FF2B5EF4-FFF2-40B4-BE49-F238E27FC236}">
                  <a16:creationId xmlns:a16="http://schemas.microsoft.com/office/drawing/2014/main" id="{9492FBA4-10AA-499D-8F83-82696FAC8FD7}"/>
                </a:ext>
              </a:extLst>
            </p:cNvPr>
            <p:cNvGrpSpPr/>
            <p:nvPr/>
          </p:nvGrpSpPr>
          <p:grpSpPr>
            <a:xfrm>
              <a:off x="9699936" y="724845"/>
              <a:ext cx="434734" cy="390831"/>
              <a:chOff x="6245466" y="776058"/>
              <a:chExt cx="434734" cy="390831"/>
            </a:xfrm>
          </p:grpSpPr>
          <p:sp>
            <p:nvSpPr>
              <p:cNvPr id="250" name="矩形: 圆角 249">
                <a:extLst>
                  <a:ext uri="{FF2B5EF4-FFF2-40B4-BE49-F238E27FC236}">
                    <a16:creationId xmlns:a16="http://schemas.microsoft.com/office/drawing/2014/main" id="{B446B62E-8727-4DE0-A263-BF2F96939AF1}"/>
                  </a:ext>
                </a:extLst>
              </p:cNvPr>
              <p:cNvSpPr/>
              <p:nvPr/>
            </p:nvSpPr>
            <p:spPr>
              <a:xfrm>
                <a:off x="6278981" y="776058"/>
                <a:ext cx="377304" cy="390831"/>
              </a:xfrm>
              <a:prstGeom prst="roundRect">
                <a:avLst/>
              </a:prstGeom>
              <a:solidFill>
                <a:srgbClr val="00B050"/>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700" dirty="0">
                  <a:latin typeface="Arial" panose="020B0604020202020204" pitchFamily="34" charset="0"/>
                  <a:cs typeface="Arial" panose="020B0604020202020204" pitchFamily="34" charset="0"/>
                </a:endParaRPr>
              </a:p>
            </p:txBody>
          </p:sp>
          <p:sp>
            <p:nvSpPr>
              <p:cNvPr id="251" name="矩形 250">
                <a:extLst>
                  <a:ext uri="{FF2B5EF4-FFF2-40B4-BE49-F238E27FC236}">
                    <a16:creationId xmlns:a16="http://schemas.microsoft.com/office/drawing/2014/main" id="{345B30AD-E9C4-444F-8C81-6931C5B77CED}"/>
                  </a:ext>
                </a:extLst>
              </p:cNvPr>
              <p:cNvSpPr/>
              <p:nvPr/>
            </p:nvSpPr>
            <p:spPr>
              <a:xfrm>
                <a:off x="6245466" y="826235"/>
                <a:ext cx="434734" cy="307777"/>
              </a:xfrm>
              <a:prstGeom prst="rect">
                <a:avLst/>
              </a:prstGeom>
            </p:spPr>
            <p:txBody>
              <a:bodyPr wrap="none">
                <a:spAutoFit/>
              </a:bodyPr>
              <a:lstStyle/>
              <a:p>
                <a:pPr algn="ctr"/>
                <a:r>
                  <a:rPr lang="en-US" altLang="zh-CN" sz="1400" dirty="0">
                    <a:solidFill>
                      <a:schemeClr val="bg1"/>
                    </a:solidFill>
                    <a:latin typeface="Arial" panose="020B0604020202020204" pitchFamily="34" charset="0"/>
                    <a:cs typeface="Arial" panose="020B0604020202020204" pitchFamily="34" charset="0"/>
                  </a:rPr>
                  <a:t>VD</a:t>
                </a:r>
                <a:endParaRPr lang="zh-CN" altLang="en-US" sz="1400" dirty="0">
                  <a:solidFill>
                    <a:schemeClr val="bg1"/>
                  </a:solidFill>
                  <a:latin typeface="Arial" panose="020B0604020202020204" pitchFamily="34" charset="0"/>
                  <a:cs typeface="Arial" panose="020B0604020202020204" pitchFamily="34" charset="0"/>
                </a:endParaRPr>
              </a:p>
            </p:txBody>
          </p:sp>
        </p:grpSp>
        <p:sp>
          <p:nvSpPr>
            <p:cNvPr id="253" name="文本框 252">
              <a:extLst>
                <a:ext uri="{FF2B5EF4-FFF2-40B4-BE49-F238E27FC236}">
                  <a16:creationId xmlns:a16="http://schemas.microsoft.com/office/drawing/2014/main" id="{B3C50462-2F56-46B3-BBD9-EC93CC41B962}"/>
                </a:ext>
              </a:extLst>
            </p:cNvPr>
            <p:cNvSpPr txBox="1"/>
            <p:nvPr/>
          </p:nvSpPr>
          <p:spPr>
            <a:xfrm>
              <a:off x="7205571" y="562863"/>
              <a:ext cx="902811" cy="523220"/>
            </a:xfrm>
            <a:prstGeom prst="rect">
              <a:avLst/>
            </a:prstGeom>
            <a:noFill/>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11" name="矩形: 圆角 10">
              <a:extLst>
                <a:ext uri="{FF2B5EF4-FFF2-40B4-BE49-F238E27FC236}">
                  <a16:creationId xmlns:a16="http://schemas.microsoft.com/office/drawing/2014/main" id="{47EABFB0-ECB2-492E-BA14-C71E5EBAFAC8}"/>
                </a:ext>
              </a:extLst>
            </p:cNvPr>
            <p:cNvSpPr/>
            <p:nvPr/>
          </p:nvSpPr>
          <p:spPr>
            <a:xfrm>
              <a:off x="6289029" y="1202076"/>
              <a:ext cx="3857070" cy="296361"/>
            </a:xfrm>
            <a:prstGeom prst="roundRect">
              <a:avLst/>
            </a:prstGeom>
            <a:solidFill>
              <a:schemeClr val="accent2"/>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Arial" panose="020B0604020202020204" pitchFamily="34" charset="0"/>
                  <a:cs typeface="Arial" panose="020B0604020202020204" pitchFamily="34" charset="0"/>
                </a:rPr>
                <a:t>Storage Agent (SA)</a:t>
              </a:r>
              <a:endParaRPr lang="zh-CN" altLang="en-US" dirty="0">
                <a:latin typeface="Arial" panose="020B0604020202020204" pitchFamily="34" charset="0"/>
                <a:cs typeface="Arial" panose="020B0604020202020204" pitchFamily="34" charset="0"/>
              </a:endParaRPr>
            </a:p>
          </p:txBody>
        </p:sp>
        <p:sp>
          <p:nvSpPr>
            <p:cNvPr id="252" name="文本框 251">
              <a:extLst>
                <a:ext uri="{FF2B5EF4-FFF2-40B4-BE49-F238E27FC236}">
                  <a16:creationId xmlns:a16="http://schemas.microsoft.com/office/drawing/2014/main" id="{15968289-81C7-4F86-8F19-B73E6B742BE7}"/>
                </a:ext>
              </a:extLst>
            </p:cNvPr>
            <p:cNvSpPr txBox="1"/>
            <p:nvPr/>
          </p:nvSpPr>
          <p:spPr>
            <a:xfrm>
              <a:off x="7209230" y="99717"/>
              <a:ext cx="902811" cy="523220"/>
            </a:xfrm>
            <a:prstGeom prst="rect">
              <a:avLst/>
            </a:prstGeom>
            <a:noFill/>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57717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234">
                                            <p:txEl>
                                              <p:pRg st="4" end="4"/>
                                            </p:txEl>
                                          </p:spTgt>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13"/>
                                        </p:tgtEl>
                                        <p:attrNameLst>
                                          <p:attrName>style.visibility</p:attrName>
                                        </p:attrNameLst>
                                      </p:cBhvr>
                                      <p:to>
                                        <p:strVal val="hidden"/>
                                      </p:to>
                                    </p:set>
                                  </p:childTnLst>
                                </p:cTn>
                              </p:par>
                              <p:par>
                                <p:cTn id="18" presetID="26" presetClass="emph" presetSubtype="0" fill="hold" nodeType="withEffect">
                                  <p:stCondLst>
                                    <p:cond delay="0"/>
                                  </p:stCondLst>
                                  <p:childTnLst>
                                    <p:animEffect transition="out" filter="fade">
                                      <p:cBhvr>
                                        <p:cTn id="19" dur="500" tmFilter="0, 0; .2, .5; .8, .5; 1, 0"/>
                                        <p:tgtEl>
                                          <p:spTgt spid="14"/>
                                        </p:tgtEl>
                                      </p:cBhvr>
                                    </p:animEffect>
                                    <p:animScale>
                                      <p:cBhvr>
                                        <p:cTn id="20" dur="250" autoRev="1" fill="hold"/>
                                        <p:tgtEl>
                                          <p:spTgt spid="14"/>
                                        </p:tgtEl>
                                      </p:cBhvr>
                                      <p:by x="105000" y="105000"/>
                                    </p:animScale>
                                  </p:childTnLst>
                                </p:cTn>
                              </p:par>
                              <p:par>
                                <p:cTn id="21" presetID="1" presetClass="entr" presetSubtype="0" fill="hold" nodeType="withEffect">
                                  <p:stCondLst>
                                    <p:cond delay="0"/>
                                  </p:stCondLst>
                                  <p:childTnLst>
                                    <p:set>
                                      <p:cBhvr>
                                        <p:cTn id="22" dur="1" fill="hold">
                                          <p:stCondLst>
                                            <p:cond delay="0"/>
                                          </p:stCondLst>
                                        </p:cTn>
                                        <p:tgtEl>
                                          <p:spTgt spid="23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6" presetClass="emph" presetSubtype="0" fill="hold" nodeType="clickEffect">
                                  <p:stCondLst>
                                    <p:cond delay="0"/>
                                  </p:stCondLst>
                                  <p:childTnLst>
                                    <p:animEffect transition="out" filter="fade">
                                      <p:cBhvr>
                                        <p:cTn id="26" dur="500" tmFilter="0, 0; .2, .5; .8, .5; 1, 0"/>
                                        <p:tgtEl>
                                          <p:spTgt spid="15"/>
                                        </p:tgtEl>
                                      </p:cBhvr>
                                    </p:animEffect>
                                    <p:animScale>
                                      <p:cBhvr>
                                        <p:cTn id="27" dur="250" autoRev="1" fill="hold"/>
                                        <p:tgtEl>
                                          <p:spTgt spid="15"/>
                                        </p:tgtEl>
                                      </p:cBhvr>
                                      <p:by x="105000" y="105000"/>
                                    </p:animScale>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23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Is load balanced among multiple threads?</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20</a:t>
            </a:fld>
            <a:endParaRPr kumimoji="1" lang="zh-CN" altLang="en-US"/>
          </a:p>
        </p:txBody>
      </p:sp>
      <p:pic>
        <p:nvPicPr>
          <p:cNvPr id="5" name="图片 4">
            <a:extLst>
              <a:ext uri="{FF2B5EF4-FFF2-40B4-BE49-F238E27FC236}">
                <a16:creationId xmlns:a16="http://schemas.microsoft.com/office/drawing/2014/main" id="{BD93290D-D803-4AB5-84E1-4AC4D0D62AC8}"/>
              </a:ext>
            </a:extLst>
          </p:cNvPr>
          <p:cNvPicPr>
            <a:picLocks noChangeAspect="1"/>
          </p:cNvPicPr>
          <p:nvPr/>
        </p:nvPicPr>
        <p:blipFill rotWithShape="1">
          <a:blip r:embed="rId3"/>
          <a:srcRect r="67126" b="12866"/>
          <a:stretch/>
        </p:blipFill>
        <p:spPr>
          <a:xfrm>
            <a:off x="1147049" y="3653117"/>
            <a:ext cx="3705242" cy="2061835"/>
          </a:xfrm>
          <a:prstGeom prst="rect">
            <a:avLst/>
          </a:prstGeom>
        </p:spPr>
      </p:pic>
      <p:sp>
        <p:nvSpPr>
          <p:cNvPr id="8" name="文本框 7">
            <a:extLst>
              <a:ext uri="{FF2B5EF4-FFF2-40B4-BE49-F238E27FC236}">
                <a16:creationId xmlns:a16="http://schemas.microsoft.com/office/drawing/2014/main" id="{5E9DB2F6-5C6C-48AC-8346-73FA3A02E143}"/>
              </a:ext>
            </a:extLst>
          </p:cNvPr>
          <p:cNvSpPr txBox="1"/>
          <p:nvPr/>
        </p:nvSpPr>
        <p:spPr>
          <a:xfrm>
            <a:off x="655154" y="1770348"/>
            <a:ext cx="9143934" cy="1077218"/>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Linear scaling &amp; near-perfect load balancing</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Linear throughput scaling when adding more</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control threads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Load is balanced among all the threads </a:t>
            </a:r>
          </a:p>
        </p:txBody>
      </p:sp>
      <p:pic>
        <p:nvPicPr>
          <p:cNvPr id="3" name="图片 4">
            <a:extLst>
              <a:ext uri="{FF2B5EF4-FFF2-40B4-BE49-F238E27FC236}">
                <a16:creationId xmlns:a16="http://schemas.microsoft.com/office/drawing/2014/main" id="{101F2111-527E-E840-5A6F-BEED2152C28A}"/>
              </a:ext>
            </a:extLst>
          </p:cNvPr>
          <p:cNvPicPr>
            <a:picLocks noChangeAspect="1"/>
          </p:cNvPicPr>
          <p:nvPr/>
        </p:nvPicPr>
        <p:blipFill rotWithShape="1">
          <a:blip r:embed="rId3"/>
          <a:srcRect l="66916" b="12866"/>
          <a:stretch/>
        </p:blipFill>
        <p:spPr>
          <a:xfrm>
            <a:off x="6436173" y="3653117"/>
            <a:ext cx="3728956" cy="2061835"/>
          </a:xfrm>
          <a:prstGeom prst="rect">
            <a:avLst/>
          </a:prstGeom>
        </p:spPr>
      </p:pic>
      <p:cxnSp>
        <p:nvCxnSpPr>
          <p:cNvPr id="7" name="Straight Arrow Connector 6">
            <a:extLst>
              <a:ext uri="{FF2B5EF4-FFF2-40B4-BE49-F238E27FC236}">
                <a16:creationId xmlns:a16="http://schemas.microsoft.com/office/drawing/2014/main" id="{69BC6967-5C3E-269A-2DDF-070FAA48FB7A}"/>
              </a:ext>
            </a:extLst>
          </p:cNvPr>
          <p:cNvCxnSpPr>
            <a:cxnSpLocks/>
          </p:cNvCxnSpPr>
          <p:nvPr/>
        </p:nvCxnSpPr>
        <p:spPr>
          <a:xfrm>
            <a:off x="2018976" y="3895595"/>
            <a:ext cx="0" cy="77035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C5D573-509A-4BAB-9D68-099F6EE7C673}"/>
              </a:ext>
            </a:extLst>
          </p:cNvPr>
          <p:cNvCxnSpPr>
            <a:cxnSpLocks/>
          </p:cNvCxnSpPr>
          <p:nvPr/>
        </p:nvCxnSpPr>
        <p:spPr>
          <a:xfrm flipH="1">
            <a:off x="7006363" y="4452713"/>
            <a:ext cx="3082315"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D948AC5-663E-EE48-E424-B4A83DDCB6DA}"/>
              </a:ext>
            </a:extLst>
          </p:cNvPr>
          <p:cNvSpPr txBox="1"/>
          <p:nvPr/>
        </p:nvSpPr>
        <p:spPr>
          <a:xfrm>
            <a:off x="1458413" y="3984185"/>
            <a:ext cx="661058" cy="307777"/>
          </a:xfrm>
          <a:prstGeom prst="rect">
            <a:avLst/>
          </a:prstGeom>
          <a:noFill/>
        </p:spPr>
        <p:txBody>
          <a:bodyPr wrap="square">
            <a:spAutoFit/>
          </a:bodyPr>
          <a:lstStyle/>
          <a:p>
            <a:r>
              <a:rPr kumimoji="1" lang="en-US" altLang="zh-CN" sz="1400" b="1" dirty="0">
                <a:solidFill>
                  <a:srgbClr val="C00000"/>
                </a:solidFill>
                <a:latin typeface="Arial" panose="020B0604020202020204" pitchFamily="34" charset="0"/>
                <a:cs typeface="Arial" panose="020B0604020202020204" pitchFamily="34" charset="0"/>
              </a:rPr>
              <a:t>1.94x</a:t>
            </a:r>
            <a:endParaRPr lang="en-CN" sz="1400" b="1" dirty="0">
              <a:solidFill>
                <a:srgbClr val="C00000"/>
              </a:solidFill>
            </a:endParaRPr>
          </a:p>
        </p:txBody>
      </p:sp>
      <p:sp>
        <p:nvSpPr>
          <p:cNvPr id="6" name="TextBox 5">
            <a:extLst>
              <a:ext uri="{FF2B5EF4-FFF2-40B4-BE49-F238E27FC236}">
                <a16:creationId xmlns:a16="http://schemas.microsoft.com/office/drawing/2014/main" id="{19F1FD9A-C2C3-C212-45C7-6DB142DB2DE8}"/>
              </a:ext>
            </a:extLst>
          </p:cNvPr>
          <p:cNvSpPr txBox="1"/>
          <p:nvPr/>
        </p:nvSpPr>
        <p:spPr>
          <a:xfrm>
            <a:off x="7801338" y="4126881"/>
            <a:ext cx="1322747" cy="307777"/>
          </a:xfrm>
          <a:prstGeom prst="rect">
            <a:avLst/>
          </a:prstGeom>
          <a:noFill/>
        </p:spPr>
        <p:txBody>
          <a:bodyPr wrap="square">
            <a:spAutoFit/>
          </a:bodyPr>
          <a:lstStyle/>
          <a:p>
            <a:r>
              <a:rPr kumimoji="1" lang="en-US" altLang="zh-CN" sz="1400" b="1" dirty="0">
                <a:solidFill>
                  <a:srgbClr val="C00000"/>
                </a:solidFill>
                <a:latin typeface="Arial" panose="020B0604020202020204" pitchFamily="34" charset="0"/>
                <a:cs typeface="Arial" panose="020B0604020202020204" pitchFamily="34" charset="0"/>
              </a:rPr>
              <a:t>Max/Min≈1</a:t>
            </a:r>
            <a:endParaRPr lang="en-CN" sz="1400" b="1" dirty="0">
              <a:solidFill>
                <a:srgbClr val="C00000"/>
              </a:solidFill>
            </a:endParaRPr>
          </a:p>
        </p:txBody>
      </p:sp>
    </p:spTree>
    <p:extLst>
      <p:ext uri="{BB962C8B-B14F-4D97-AF65-F5344CB8AC3E}">
        <p14:creationId xmlns:p14="http://schemas.microsoft.com/office/powerpoint/2010/main" val="257767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How does a burst tenant impact its neighbors?</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21</a:t>
            </a:fld>
            <a:endParaRPr kumimoji="1" lang="zh-CN" altLang="en-US"/>
          </a:p>
        </p:txBody>
      </p:sp>
      <p:pic>
        <p:nvPicPr>
          <p:cNvPr id="5" name="图片 4">
            <a:extLst>
              <a:ext uri="{FF2B5EF4-FFF2-40B4-BE49-F238E27FC236}">
                <a16:creationId xmlns:a16="http://schemas.microsoft.com/office/drawing/2014/main" id="{2466E961-AB39-48A4-AF98-D71CA2D1FD14}"/>
              </a:ext>
            </a:extLst>
          </p:cNvPr>
          <p:cNvPicPr>
            <a:picLocks noChangeAspect="1"/>
          </p:cNvPicPr>
          <p:nvPr/>
        </p:nvPicPr>
        <p:blipFill rotWithShape="1">
          <a:blip r:embed="rId3"/>
          <a:srcRect b="60075"/>
          <a:stretch/>
        </p:blipFill>
        <p:spPr>
          <a:xfrm>
            <a:off x="1553349" y="2309482"/>
            <a:ext cx="8185745" cy="1741657"/>
          </a:xfrm>
          <a:prstGeom prst="rect">
            <a:avLst/>
          </a:prstGeom>
        </p:spPr>
      </p:pic>
      <p:sp>
        <p:nvSpPr>
          <p:cNvPr id="6" name="文本框 5">
            <a:extLst>
              <a:ext uri="{FF2B5EF4-FFF2-40B4-BE49-F238E27FC236}">
                <a16:creationId xmlns:a16="http://schemas.microsoft.com/office/drawing/2014/main" id="{D3F8C84B-22AE-4648-831F-C8814E319A73}"/>
              </a:ext>
            </a:extLst>
          </p:cNvPr>
          <p:cNvSpPr txBox="1"/>
          <p:nvPr/>
        </p:nvSpPr>
        <p:spPr>
          <a:xfrm>
            <a:off x="1277455" y="1534423"/>
            <a:ext cx="9143934" cy="769441"/>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Achieves near-ideal performance isolation</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Up to </a:t>
            </a:r>
            <a:r>
              <a:rPr kumimoji="1" lang="en-US" altLang="zh-CN" sz="2000" b="1" dirty="0">
                <a:latin typeface="Arial" panose="020B0604020202020204" pitchFamily="34" charset="0"/>
                <a:cs typeface="Arial" panose="020B0604020202020204" pitchFamily="34" charset="0"/>
              </a:rPr>
              <a:t>85%</a:t>
            </a:r>
            <a:r>
              <a:rPr kumimoji="1" lang="en-US" altLang="zh-CN" sz="2000" dirty="0">
                <a:latin typeface="Arial" panose="020B0604020202020204" pitchFamily="34" charset="0"/>
                <a:cs typeface="Arial" panose="020B0604020202020204" pitchFamily="34" charset="0"/>
              </a:rPr>
              <a:t> latency reduction</a:t>
            </a:r>
          </a:p>
        </p:txBody>
      </p:sp>
      <p:pic>
        <p:nvPicPr>
          <p:cNvPr id="3" name="图片 4">
            <a:extLst>
              <a:ext uri="{FF2B5EF4-FFF2-40B4-BE49-F238E27FC236}">
                <a16:creationId xmlns:a16="http://schemas.microsoft.com/office/drawing/2014/main" id="{E2D4CCE1-508D-AF6A-79DA-B96D60F1B02F}"/>
              </a:ext>
            </a:extLst>
          </p:cNvPr>
          <p:cNvPicPr>
            <a:picLocks noChangeAspect="1"/>
          </p:cNvPicPr>
          <p:nvPr/>
        </p:nvPicPr>
        <p:blipFill rotWithShape="1">
          <a:blip r:embed="rId3"/>
          <a:srcRect t="50636" b="7176"/>
          <a:stretch/>
        </p:blipFill>
        <p:spPr>
          <a:xfrm>
            <a:off x="1553349" y="4293082"/>
            <a:ext cx="8185745" cy="1840375"/>
          </a:xfrm>
          <a:prstGeom prst="rect">
            <a:avLst/>
          </a:prstGeom>
        </p:spPr>
      </p:pic>
      <p:sp>
        <p:nvSpPr>
          <p:cNvPr id="8" name="TextBox 7">
            <a:extLst>
              <a:ext uri="{FF2B5EF4-FFF2-40B4-BE49-F238E27FC236}">
                <a16:creationId xmlns:a16="http://schemas.microsoft.com/office/drawing/2014/main" id="{58F99EC1-C531-75B1-BCF5-35E630BBC3D7}"/>
              </a:ext>
            </a:extLst>
          </p:cNvPr>
          <p:cNvSpPr txBox="1"/>
          <p:nvPr/>
        </p:nvSpPr>
        <p:spPr>
          <a:xfrm>
            <a:off x="4724419" y="4045470"/>
            <a:ext cx="2459555" cy="307777"/>
          </a:xfrm>
          <a:prstGeom prst="rect">
            <a:avLst/>
          </a:prstGeom>
          <a:noFill/>
        </p:spPr>
        <p:txBody>
          <a:bodyPr wrap="square">
            <a:spAutoFit/>
          </a:bodyPr>
          <a:lstStyle/>
          <a:p>
            <a:r>
              <a:rPr kumimoji="1" lang="en-US" altLang="zh-CN" sz="1400" dirty="0">
                <a:latin typeface="Arial" panose="020B0604020202020204" pitchFamily="34" charset="0"/>
                <a:cs typeface="Arial" panose="020B0604020202020204" pitchFamily="34" charset="0"/>
              </a:rPr>
              <a:t>IOPS-intensive</a:t>
            </a:r>
            <a:r>
              <a:rPr kumimoji="1" lang="zh-CN" altLang="en-US" sz="1400"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workload</a:t>
            </a:r>
            <a:endParaRPr lang="en-CN" sz="1400"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A6775DC3-CD64-553B-8EF2-44FEB352392A}"/>
              </a:ext>
            </a:extLst>
          </p:cNvPr>
          <p:cNvSpPr txBox="1"/>
          <p:nvPr/>
        </p:nvSpPr>
        <p:spPr>
          <a:xfrm>
            <a:off x="4801681" y="6123932"/>
            <a:ext cx="2095481" cy="307777"/>
          </a:xfrm>
          <a:prstGeom prst="rect">
            <a:avLst/>
          </a:prstGeom>
          <a:noFill/>
        </p:spPr>
        <p:txBody>
          <a:bodyPr wrap="square">
            <a:spAutoFit/>
          </a:bodyPr>
          <a:lstStyle/>
          <a:p>
            <a:r>
              <a:rPr kumimoji="1" lang="en-US" altLang="zh-CN" sz="1400" dirty="0">
                <a:latin typeface="Arial" panose="020B0604020202020204" pitchFamily="34" charset="0"/>
                <a:cs typeface="Arial" panose="020B0604020202020204" pitchFamily="34" charset="0"/>
              </a:rPr>
              <a:t>BPS-intensive</a:t>
            </a:r>
            <a:r>
              <a:rPr kumimoji="1" lang="zh-CN" altLang="en-US" sz="1400" dirty="0">
                <a:latin typeface="Arial" panose="020B0604020202020204" pitchFamily="34" charset="0"/>
                <a:cs typeface="Arial" panose="020B0604020202020204" pitchFamily="34" charset="0"/>
              </a:rPr>
              <a:t> </a:t>
            </a:r>
            <a:r>
              <a:rPr kumimoji="1" lang="en-US" altLang="zh-CN" sz="1400" dirty="0">
                <a:latin typeface="Arial" panose="020B0604020202020204" pitchFamily="34" charset="0"/>
                <a:cs typeface="Arial" panose="020B0604020202020204" pitchFamily="34" charset="0"/>
              </a:rPr>
              <a:t>workload</a:t>
            </a:r>
            <a:endParaRPr lang="en-CN" sz="1400" dirty="0">
              <a:latin typeface="Arial" panose="020B0604020202020204" pitchFamily="34" charset="0"/>
              <a:cs typeface="Arial" panose="020B0604020202020204" pitchFamily="34" charset="0"/>
            </a:endParaRPr>
          </a:p>
        </p:txBody>
      </p:sp>
      <p:cxnSp>
        <p:nvCxnSpPr>
          <p:cNvPr id="7" name="Straight Arrow Connector 6">
            <a:extLst>
              <a:ext uri="{FF2B5EF4-FFF2-40B4-BE49-F238E27FC236}">
                <a16:creationId xmlns:a16="http://schemas.microsoft.com/office/drawing/2014/main" id="{574CD959-0C02-33C4-5098-EEC4BC1AB213}"/>
              </a:ext>
            </a:extLst>
          </p:cNvPr>
          <p:cNvCxnSpPr>
            <a:cxnSpLocks/>
          </p:cNvCxnSpPr>
          <p:nvPr/>
        </p:nvCxnSpPr>
        <p:spPr>
          <a:xfrm>
            <a:off x="7457725" y="2534232"/>
            <a:ext cx="0" cy="770350"/>
          </a:xfrm>
          <a:prstGeom prst="straightConnector1">
            <a:avLst/>
          </a:prstGeom>
          <a:ln w="28575">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F1FC78D-12FE-6661-7DE6-B01804EB440F}"/>
              </a:ext>
            </a:extLst>
          </p:cNvPr>
          <p:cNvSpPr txBox="1"/>
          <p:nvPr/>
        </p:nvSpPr>
        <p:spPr>
          <a:xfrm>
            <a:off x="6955037" y="2842742"/>
            <a:ext cx="661058" cy="307777"/>
          </a:xfrm>
          <a:prstGeom prst="rect">
            <a:avLst/>
          </a:prstGeom>
          <a:noFill/>
        </p:spPr>
        <p:txBody>
          <a:bodyPr wrap="square">
            <a:spAutoFit/>
          </a:bodyPr>
          <a:lstStyle/>
          <a:p>
            <a:r>
              <a:rPr kumimoji="1" lang="en-US" altLang="zh-CN" sz="1400" b="1" dirty="0">
                <a:solidFill>
                  <a:srgbClr val="C00000"/>
                </a:solidFill>
                <a:latin typeface="Arial" panose="020B0604020202020204" pitchFamily="34" charset="0"/>
                <a:cs typeface="Arial" panose="020B0604020202020204" pitchFamily="34" charset="0"/>
              </a:rPr>
              <a:t>85%</a:t>
            </a:r>
            <a:endParaRPr lang="en-CN" sz="1400" b="1" dirty="0">
              <a:solidFill>
                <a:srgbClr val="C00000"/>
              </a:solidFill>
            </a:endParaRPr>
          </a:p>
        </p:txBody>
      </p:sp>
    </p:spTree>
    <p:extLst>
      <p:ext uri="{BB962C8B-B14F-4D97-AF65-F5344CB8AC3E}">
        <p14:creationId xmlns:p14="http://schemas.microsoft.com/office/powerpoint/2010/main" val="3245406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What is the maximum burst capability?</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22</a:t>
            </a:fld>
            <a:endParaRPr kumimoji="1" lang="zh-CN" altLang="en-US"/>
          </a:p>
        </p:txBody>
      </p:sp>
      <p:pic>
        <p:nvPicPr>
          <p:cNvPr id="3" name="图片 2">
            <a:extLst>
              <a:ext uri="{FF2B5EF4-FFF2-40B4-BE49-F238E27FC236}">
                <a16:creationId xmlns:a16="http://schemas.microsoft.com/office/drawing/2014/main" id="{08AD054B-EA1E-4EEB-BC58-8464C26D372D}"/>
              </a:ext>
            </a:extLst>
          </p:cNvPr>
          <p:cNvPicPr>
            <a:picLocks noChangeAspect="1"/>
          </p:cNvPicPr>
          <p:nvPr/>
        </p:nvPicPr>
        <p:blipFill>
          <a:blip r:embed="rId3"/>
          <a:stretch>
            <a:fillRect/>
          </a:stretch>
        </p:blipFill>
        <p:spPr>
          <a:xfrm>
            <a:off x="352840" y="3186112"/>
            <a:ext cx="10658475" cy="2368550"/>
          </a:xfrm>
          <a:prstGeom prst="rect">
            <a:avLst/>
          </a:prstGeom>
        </p:spPr>
      </p:pic>
      <p:sp>
        <p:nvSpPr>
          <p:cNvPr id="5" name="文本框 4">
            <a:extLst>
              <a:ext uri="{FF2B5EF4-FFF2-40B4-BE49-F238E27FC236}">
                <a16:creationId xmlns:a16="http://schemas.microsoft.com/office/drawing/2014/main" id="{C693B2A9-1514-49C9-91F7-6473893FBAA3}"/>
              </a:ext>
            </a:extLst>
          </p:cNvPr>
          <p:cNvSpPr txBox="1"/>
          <p:nvPr/>
        </p:nvSpPr>
        <p:spPr>
          <a:xfrm>
            <a:off x="1277455" y="1919143"/>
            <a:ext cx="9143934" cy="769441"/>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Supports similar level of burst to </a:t>
            </a:r>
            <a:r>
              <a:rPr kumimoji="1" lang="en-US" altLang="zh-CN" sz="2400" b="1" dirty="0" err="1">
                <a:latin typeface="Arial" panose="020B0604020202020204" pitchFamily="34" charset="0"/>
                <a:cs typeface="Arial" panose="020B0604020202020204" pitchFamily="34" charset="0"/>
              </a:rPr>
              <a:t>WildCBS</a:t>
            </a:r>
            <a:endParaRPr kumimoji="1" lang="en-US" altLang="zh-CN" sz="2400" b="1"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Only </a:t>
            </a:r>
            <a:r>
              <a:rPr kumimoji="1" lang="en-US" altLang="zh-CN" sz="2000" b="1" dirty="0">
                <a:latin typeface="Arial" panose="020B0604020202020204" pitchFamily="34" charset="0"/>
                <a:cs typeface="Arial" panose="020B0604020202020204" pitchFamily="34" charset="0"/>
              </a:rPr>
              <a:t>5%-8%</a:t>
            </a:r>
            <a:r>
              <a:rPr kumimoji="1" lang="en-US" altLang="zh-CN" sz="2000" dirty="0">
                <a:latin typeface="Arial" panose="020B0604020202020204" pitchFamily="34" charset="0"/>
                <a:cs typeface="Arial" panose="020B0604020202020204" pitchFamily="34" charset="0"/>
              </a:rPr>
              <a:t> throughput loss due to global shared resource pool</a:t>
            </a:r>
          </a:p>
        </p:txBody>
      </p:sp>
    </p:spTree>
    <p:extLst>
      <p:ext uri="{BB962C8B-B14F-4D97-AF65-F5344CB8AC3E}">
        <p14:creationId xmlns:p14="http://schemas.microsoft.com/office/powerpoint/2010/main" val="70942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Application performance improvement</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23</a:t>
            </a:fld>
            <a:endParaRPr kumimoji="1" lang="zh-CN" altLang="en-US"/>
          </a:p>
        </p:txBody>
      </p:sp>
      <p:pic>
        <p:nvPicPr>
          <p:cNvPr id="3" name="图片 2">
            <a:extLst>
              <a:ext uri="{FF2B5EF4-FFF2-40B4-BE49-F238E27FC236}">
                <a16:creationId xmlns:a16="http://schemas.microsoft.com/office/drawing/2014/main" id="{4831E4E5-8044-4AF0-AFA2-22A5C54CD069}"/>
              </a:ext>
            </a:extLst>
          </p:cNvPr>
          <p:cNvPicPr>
            <a:picLocks noChangeAspect="1"/>
          </p:cNvPicPr>
          <p:nvPr/>
        </p:nvPicPr>
        <p:blipFill>
          <a:blip r:embed="rId3"/>
          <a:stretch>
            <a:fillRect/>
          </a:stretch>
        </p:blipFill>
        <p:spPr>
          <a:xfrm>
            <a:off x="325437" y="2954337"/>
            <a:ext cx="5572125" cy="2752725"/>
          </a:xfrm>
          <a:prstGeom prst="rect">
            <a:avLst/>
          </a:prstGeom>
        </p:spPr>
      </p:pic>
      <p:pic>
        <p:nvPicPr>
          <p:cNvPr id="5" name="图片 4">
            <a:extLst>
              <a:ext uri="{FF2B5EF4-FFF2-40B4-BE49-F238E27FC236}">
                <a16:creationId xmlns:a16="http://schemas.microsoft.com/office/drawing/2014/main" id="{8C36CB07-E9C5-4ACF-A6FE-BE9DA0631F6C}"/>
              </a:ext>
            </a:extLst>
          </p:cNvPr>
          <p:cNvPicPr>
            <a:picLocks noChangeAspect="1"/>
          </p:cNvPicPr>
          <p:nvPr/>
        </p:nvPicPr>
        <p:blipFill>
          <a:blip r:embed="rId4"/>
          <a:stretch>
            <a:fillRect/>
          </a:stretch>
        </p:blipFill>
        <p:spPr>
          <a:xfrm>
            <a:off x="6018145" y="2954337"/>
            <a:ext cx="5524500" cy="2762250"/>
          </a:xfrm>
          <a:prstGeom prst="rect">
            <a:avLst/>
          </a:prstGeom>
        </p:spPr>
      </p:pic>
      <p:sp>
        <p:nvSpPr>
          <p:cNvPr id="6" name="文本框 5">
            <a:extLst>
              <a:ext uri="{FF2B5EF4-FFF2-40B4-BE49-F238E27FC236}">
                <a16:creationId xmlns:a16="http://schemas.microsoft.com/office/drawing/2014/main" id="{3A845E22-2EB5-4F75-9CD9-864755967C43}"/>
              </a:ext>
            </a:extLst>
          </p:cNvPr>
          <p:cNvSpPr txBox="1"/>
          <p:nvPr/>
        </p:nvSpPr>
        <p:spPr>
          <a:xfrm>
            <a:off x="1325595" y="1852965"/>
            <a:ext cx="9143934" cy="1077218"/>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Effectively reduces latency of transactional databases</a:t>
            </a:r>
          </a:p>
          <a:p>
            <a:pPr marL="342900" indent="-342900">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~60%</a:t>
            </a:r>
            <a:r>
              <a:rPr kumimoji="1" lang="en-US" altLang="zh-CN" sz="2000" dirty="0">
                <a:latin typeface="Arial" panose="020B0604020202020204" pitchFamily="34" charset="0"/>
                <a:cs typeface="Arial" panose="020B0604020202020204" pitchFamily="34" charset="0"/>
              </a:rPr>
              <a:t> latency reduction on MySQL and </a:t>
            </a:r>
            <a:r>
              <a:rPr kumimoji="1" lang="en-US" altLang="zh-CN" sz="2000" dirty="0" err="1">
                <a:latin typeface="Arial" panose="020B0604020202020204" pitchFamily="34" charset="0"/>
                <a:cs typeface="Arial" panose="020B0604020202020204" pitchFamily="34" charset="0"/>
              </a:rPr>
              <a:t>RocksDB</a:t>
            </a:r>
            <a:r>
              <a:rPr kumimoji="1" lang="en-US" altLang="zh-CN" sz="2000" dirty="0">
                <a:latin typeface="Arial" panose="020B0604020202020204" pitchFamily="34" charset="0"/>
                <a:cs typeface="Arial" panose="020B0604020202020204" pitchFamily="34" charset="0"/>
              </a:rPr>
              <a:t> write operations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Up to </a:t>
            </a:r>
            <a:r>
              <a:rPr kumimoji="1" lang="en-US" altLang="zh-CN" sz="2000" b="1" dirty="0">
                <a:latin typeface="Arial" panose="020B0604020202020204" pitchFamily="34" charset="0"/>
                <a:cs typeface="Arial" panose="020B0604020202020204" pitchFamily="34" charset="0"/>
              </a:rPr>
              <a:t>83%</a:t>
            </a:r>
            <a:r>
              <a:rPr kumimoji="1" lang="en-US" altLang="zh-CN" sz="2000" dirty="0">
                <a:latin typeface="Arial" panose="020B0604020202020204" pitchFamily="34" charset="0"/>
                <a:cs typeface="Arial" panose="020B0604020202020204" pitchFamily="34" charset="0"/>
              </a:rPr>
              <a:t> latency reduction on our internal relational database service</a:t>
            </a:r>
          </a:p>
        </p:txBody>
      </p:sp>
    </p:spTree>
    <p:extLst>
      <p:ext uri="{BB962C8B-B14F-4D97-AF65-F5344CB8AC3E}">
        <p14:creationId xmlns:p14="http://schemas.microsoft.com/office/powerpoint/2010/main" val="34159445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Application performance improvement (cont.)</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24</a:t>
            </a:fld>
            <a:endParaRPr kumimoji="1" lang="zh-CN" altLang="en-US"/>
          </a:p>
        </p:txBody>
      </p:sp>
      <p:pic>
        <p:nvPicPr>
          <p:cNvPr id="3" name="图片 2">
            <a:extLst>
              <a:ext uri="{FF2B5EF4-FFF2-40B4-BE49-F238E27FC236}">
                <a16:creationId xmlns:a16="http://schemas.microsoft.com/office/drawing/2014/main" id="{33A0610A-2B88-4347-9ED7-31DF3EBDE061}"/>
              </a:ext>
            </a:extLst>
          </p:cNvPr>
          <p:cNvPicPr>
            <a:picLocks noChangeAspect="1"/>
          </p:cNvPicPr>
          <p:nvPr/>
        </p:nvPicPr>
        <p:blipFill>
          <a:blip r:embed="rId3"/>
          <a:stretch>
            <a:fillRect/>
          </a:stretch>
        </p:blipFill>
        <p:spPr>
          <a:xfrm>
            <a:off x="2741612" y="2997200"/>
            <a:ext cx="5667375" cy="3724275"/>
          </a:xfrm>
          <a:prstGeom prst="rect">
            <a:avLst/>
          </a:prstGeom>
        </p:spPr>
      </p:pic>
      <p:sp>
        <p:nvSpPr>
          <p:cNvPr id="5" name="文本框 4">
            <a:extLst>
              <a:ext uri="{FF2B5EF4-FFF2-40B4-BE49-F238E27FC236}">
                <a16:creationId xmlns:a16="http://schemas.microsoft.com/office/drawing/2014/main" id="{74E77199-547C-402E-8CE6-55469C5693B4}"/>
              </a:ext>
            </a:extLst>
          </p:cNvPr>
          <p:cNvSpPr txBox="1"/>
          <p:nvPr/>
        </p:nvSpPr>
        <p:spPr>
          <a:xfrm>
            <a:off x="1325595" y="1852965"/>
            <a:ext cx="9143934" cy="769441"/>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Benefits</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for</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our</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internal</a:t>
            </a:r>
            <a:r>
              <a:rPr kumimoji="1" lang="en-US" altLang="zh-CN" sz="2400"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relational</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database</a:t>
            </a:r>
            <a:r>
              <a:rPr kumimoji="1" lang="zh-CN" altLang="en-US" sz="2400" b="1" dirty="0">
                <a:latin typeface="Arial" panose="020B0604020202020204" pitchFamily="34" charset="0"/>
                <a:cs typeface="Arial" panose="020B0604020202020204" pitchFamily="34" charset="0"/>
              </a:rPr>
              <a:t> </a:t>
            </a:r>
            <a:r>
              <a:rPr kumimoji="1" lang="en-US" altLang="zh-CN" sz="2400" b="1" dirty="0">
                <a:latin typeface="Arial" panose="020B0604020202020204" pitchFamily="34" charset="0"/>
                <a:cs typeface="Arial" panose="020B0604020202020204" pitchFamily="34" charset="0"/>
              </a:rPr>
              <a:t>service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Average query latency: up to 47ms -&gt; </a:t>
            </a:r>
            <a:r>
              <a:rPr kumimoji="1" lang="en-US" altLang="zh-CN" sz="2000" b="1" dirty="0">
                <a:latin typeface="Arial" panose="020B0604020202020204" pitchFamily="34" charset="0"/>
                <a:cs typeface="Arial" panose="020B0604020202020204" pitchFamily="34" charset="0"/>
              </a:rPr>
              <a:t>less than 10ms</a:t>
            </a:r>
          </a:p>
        </p:txBody>
      </p:sp>
    </p:spTree>
    <p:extLst>
      <p:ext uri="{BB962C8B-B14F-4D97-AF65-F5344CB8AC3E}">
        <p14:creationId xmlns:p14="http://schemas.microsoft.com/office/powerpoint/2010/main" val="4088740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More details in our paper</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3" name="灯片编号占位符 1">
            <a:extLst>
              <a:ext uri="{FF2B5EF4-FFF2-40B4-BE49-F238E27FC236}">
                <a16:creationId xmlns:a16="http://schemas.microsoft.com/office/drawing/2014/main" id="{B5594BF1-EDBA-D2CE-4CAC-FE7BBC9680E7}"/>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25</a:t>
            </a:fld>
            <a:endParaRPr kumimoji="1" lang="zh-CN" altLang="en-US"/>
          </a:p>
        </p:txBody>
      </p:sp>
      <p:sp>
        <p:nvSpPr>
          <p:cNvPr id="5" name="文本框 4">
            <a:extLst>
              <a:ext uri="{FF2B5EF4-FFF2-40B4-BE49-F238E27FC236}">
                <a16:creationId xmlns:a16="http://schemas.microsoft.com/office/drawing/2014/main" id="{6D0E6ECC-A7E8-486B-B336-EA181B9DC7C2}"/>
              </a:ext>
            </a:extLst>
          </p:cNvPr>
          <p:cNvSpPr txBox="1"/>
          <p:nvPr/>
        </p:nvSpPr>
        <p:spPr>
          <a:xfrm>
            <a:off x="1746250" y="2457450"/>
            <a:ext cx="8699500" cy="2239844"/>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Handling of I/O cost mis-estimation</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Scheduler scalability</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Responsiveness to sudden tenant activation</a:t>
            </a:r>
          </a:p>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029976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Conclusion</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pic>
        <p:nvPicPr>
          <p:cNvPr id="5" name="图片 4">
            <a:extLst>
              <a:ext uri="{FF2B5EF4-FFF2-40B4-BE49-F238E27FC236}">
                <a16:creationId xmlns:a16="http://schemas.microsoft.com/office/drawing/2014/main" id="{F038A98D-C3E0-C328-98E4-FC9900CF5D88}"/>
              </a:ext>
            </a:extLst>
          </p:cNvPr>
          <p:cNvPicPr>
            <a:picLocks noChangeAspect="1"/>
          </p:cNvPicPr>
          <p:nvPr/>
        </p:nvPicPr>
        <p:blipFill>
          <a:blip r:embed="rId3"/>
          <a:stretch>
            <a:fillRect/>
          </a:stretch>
        </p:blipFill>
        <p:spPr>
          <a:xfrm>
            <a:off x="7941289" y="4553138"/>
            <a:ext cx="580218" cy="580218"/>
          </a:xfrm>
          <a:prstGeom prst="rect">
            <a:avLst/>
          </a:prstGeom>
        </p:spPr>
      </p:pic>
      <p:sp>
        <p:nvSpPr>
          <p:cNvPr id="8" name="矩形 7">
            <a:extLst>
              <a:ext uri="{FF2B5EF4-FFF2-40B4-BE49-F238E27FC236}">
                <a16:creationId xmlns:a16="http://schemas.microsoft.com/office/drawing/2014/main" id="{68DEA386-AC35-4C3A-C4DE-AA17B5898451}"/>
              </a:ext>
            </a:extLst>
          </p:cNvPr>
          <p:cNvSpPr/>
          <p:nvPr/>
        </p:nvSpPr>
        <p:spPr>
          <a:xfrm>
            <a:off x="8627937" y="4605499"/>
            <a:ext cx="3054041" cy="461665"/>
          </a:xfrm>
          <a:prstGeom prst="rect">
            <a:avLst/>
          </a:prstGeom>
        </p:spPr>
        <p:txBody>
          <a:bodyPr wrap="none">
            <a:spAutoFit/>
          </a:bodyPr>
          <a:lstStyle/>
          <a:p>
            <a:r>
              <a:rPr lang="en-US" altLang="zh-CN" sz="2400" b="1" dirty="0">
                <a:latin typeface="Candara" charset="0"/>
                <a:ea typeface="Candara" charset="0"/>
                <a:cs typeface="Candara" charset="0"/>
              </a:rPr>
              <a:t>shujunyi@pku.edu.cn</a:t>
            </a:r>
            <a:endParaRPr lang="zh-CN" altLang="en-US" sz="2400" dirty="0"/>
          </a:p>
        </p:txBody>
      </p:sp>
      <p:sp>
        <p:nvSpPr>
          <p:cNvPr id="11" name="矩形 10">
            <a:extLst>
              <a:ext uri="{FF2B5EF4-FFF2-40B4-BE49-F238E27FC236}">
                <a16:creationId xmlns:a16="http://schemas.microsoft.com/office/drawing/2014/main" id="{332F797B-BF5C-AA74-A6EB-464B27435171}"/>
              </a:ext>
            </a:extLst>
          </p:cNvPr>
          <p:cNvSpPr/>
          <p:nvPr/>
        </p:nvSpPr>
        <p:spPr>
          <a:xfrm>
            <a:off x="8627937" y="5282772"/>
            <a:ext cx="2722220" cy="1015663"/>
          </a:xfrm>
          <a:prstGeom prst="rect">
            <a:avLst/>
          </a:prstGeom>
        </p:spPr>
        <p:txBody>
          <a:bodyPr wrap="none">
            <a:spAutoFit/>
          </a:bodyPr>
          <a:lstStyle/>
          <a:p>
            <a:r>
              <a:rPr lang="en-US" altLang="zh-CN" sz="6000" b="1" dirty="0">
                <a:solidFill>
                  <a:schemeClr val="accent3"/>
                </a:solidFill>
                <a:latin typeface="Candara" charset="0"/>
                <a:ea typeface="Candara" charset="0"/>
                <a:cs typeface="Candara" charset="0"/>
              </a:rPr>
              <a:t>Thanks!</a:t>
            </a:r>
            <a:endParaRPr lang="zh-CN" altLang="en-US" sz="6000" dirty="0">
              <a:solidFill>
                <a:schemeClr val="accent3"/>
              </a:solidFill>
            </a:endParaRPr>
          </a:p>
        </p:txBody>
      </p:sp>
      <p:sp>
        <p:nvSpPr>
          <p:cNvPr id="7" name="灯片编号占位符 1">
            <a:extLst>
              <a:ext uri="{FF2B5EF4-FFF2-40B4-BE49-F238E27FC236}">
                <a16:creationId xmlns:a16="http://schemas.microsoft.com/office/drawing/2014/main" id="{9D755489-ABC2-DCDE-CB6F-9CF10CF61A04}"/>
              </a:ext>
            </a:extLst>
          </p:cNvPr>
          <p:cNvSpPr>
            <a:spLocks noGrp="1"/>
          </p:cNvSpPr>
          <p:nvPr>
            <p:ph type="sldNum" sz="quarter" idx="12"/>
          </p:nvPr>
        </p:nvSpPr>
        <p:spPr>
          <a:xfrm>
            <a:off x="8610600" y="6356350"/>
            <a:ext cx="2743200" cy="365125"/>
          </a:xfrm>
        </p:spPr>
        <p:txBody>
          <a:bodyPr/>
          <a:lstStyle/>
          <a:p>
            <a:fld id="{9DA081D5-9DB1-9C45-93E9-D2F197442081}" type="slidenum">
              <a:rPr kumimoji="1" lang="zh-CN" altLang="en-US" smtClean="0"/>
              <a:t>26</a:t>
            </a:fld>
            <a:endParaRPr kumimoji="1" lang="zh-CN" altLang="en-US"/>
          </a:p>
        </p:txBody>
      </p:sp>
      <p:pic>
        <p:nvPicPr>
          <p:cNvPr id="10" name="图片 9">
            <a:extLst>
              <a:ext uri="{FF2B5EF4-FFF2-40B4-BE49-F238E27FC236}">
                <a16:creationId xmlns:a16="http://schemas.microsoft.com/office/drawing/2014/main" id="{49E2C921-1C15-4F30-9212-E8D5B35154D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60209" y="5033242"/>
            <a:ext cx="2735299" cy="769570"/>
          </a:xfrm>
          <a:prstGeom prst="rect">
            <a:avLst/>
          </a:prstGeom>
        </p:spPr>
      </p:pic>
      <p:pic>
        <p:nvPicPr>
          <p:cNvPr id="12" name="Picture 2" descr="File:Alibaba Cloud.png - Wikimedia Commons">
            <a:extLst>
              <a:ext uri="{FF2B5EF4-FFF2-40B4-BE49-F238E27FC236}">
                <a16:creationId xmlns:a16="http://schemas.microsoft.com/office/drawing/2014/main" id="{4D577BBD-7F24-41AA-84BA-1D881B8A31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9332" y="5227034"/>
            <a:ext cx="3428144" cy="431866"/>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65D42BB5-40E7-40A7-9B5B-17C849B06413}"/>
                  </a:ext>
                </a:extLst>
              </p:cNvPr>
              <p:cNvSpPr txBox="1"/>
              <p:nvPr/>
            </p:nvSpPr>
            <p:spPr>
              <a:xfrm>
                <a:off x="655155" y="1586772"/>
                <a:ext cx="11176627" cy="260917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zh-CN" sz="2400" dirty="0">
                    <a:latin typeface="Arial" panose="020B0604020202020204" pitchFamily="34" charset="0"/>
                    <a:cs typeface="Arial" panose="020B0604020202020204" pitchFamily="34" charset="0"/>
                  </a:rPr>
                  <a:t>BurstCBS: an I/O scheduling system that supports burst and keeps performance interference limited</a:t>
                </a:r>
              </a:p>
              <a:p>
                <a:pPr marL="800100" lvl="1" indent="-342900">
                  <a:lnSpc>
                    <a:spcPct val="150000"/>
                  </a:lnSpc>
                  <a:buFont typeface="Arial" panose="020B0604020202020204" pitchFamily="34" charset="0"/>
                  <a:buChar char="•"/>
                </a:pPr>
                <a:r>
                  <a:rPr kumimoji="1" lang="en-US" altLang="zh-CN" sz="2000" dirty="0">
                    <a:solidFill>
                      <a:srgbClr val="C00000"/>
                    </a:solidFill>
                    <a:latin typeface="Arial" panose="020B0604020202020204" pitchFamily="34" charset="0"/>
                    <a:cs typeface="Arial" panose="020B0604020202020204" pitchFamily="34" charset="0"/>
                  </a:rPr>
                  <a:t>High performance queue scaling </a:t>
                </a:r>
                <a:r>
                  <a:rPr kumimoji="1" lang="en-US" altLang="zh-CN" sz="2000" dirty="0">
                    <a:latin typeface="Arial" panose="020B0604020202020204" pitchFamily="34" charset="0"/>
                    <a:cs typeface="Arial" panose="020B0604020202020204" pitchFamily="34" charset="0"/>
                  </a:rPr>
                  <a:t>for</a:t>
                </a:r>
                <a:r>
                  <a:rPr kumimoji="1" lang="zh-CN" altLang="en-US" sz="2000" dirty="0">
                    <a:latin typeface="Arial" panose="020B0604020202020204" pitchFamily="34" charset="0"/>
                    <a:cs typeface="Arial" panose="020B0604020202020204" pitchFamily="34" charset="0"/>
                  </a:rPr>
                  <a:t> </a:t>
                </a:r>
                <a:r>
                  <a:rPr kumimoji="1" lang="en-US" altLang="zh-CN" sz="2000" dirty="0">
                    <a:latin typeface="Arial" panose="020B0604020202020204" pitchFamily="34" charset="0"/>
                    <a:cs typeface="Arial" panose="020B0604020202020204" pitchFamily="34" charset="0"/>
                  </a:rPr>
                  <a:t>efficient load balancing among threads</a:t>
                </a:r>
                <a:endParaRPr kumimoji="1" lang="en-US" altLang="zh-CN" sz="2000" i="1" dirty="0">
                  <a:latin typeface="Arial" panose="020B0604020202020204" pitchFamily="34" charset="0"/>
                  <a:cs typeface="Arial" panose="020B0604020202020204" pitchFamily="34" charset="0"/>
                </a:endParaRPr>
              </a:p>
              <a:p>
                <a:pPr marL="800100" lvl="1" indent="-342900">
                  <a:lnSpc>
                    <a:spcPct val="150000"/>
                  </a:lnSpc>
                  <a:buFont typeface="Arial" panose="020B0604020202020204" pitchFamily="34" charset="0"/>
                  <a:buChar char="•"/>
                </a:pPr>
                <a:r>
                  <a:rPr kumimoji="1" lang="en-US" altLang="zh-CN" sz="2000" dirty="0">
                    <a:solidFill>
                      <a:srgbClr val="C00000"/>
                    </a:solidFill>
                    <a:latin typeface="Arial" panose="020B0604020202020204" pitchFamily="34" charset="0"/>
                    <a:cs typeface="Arial" panose="020B0604020202020204" pitchFamily="34" charset="0"/>
                  </a:rPr>
                  <a:t>Burstable I/O scheduler and vectorized I/O cost estimator </a:t>
                </a:r>
                <a:r>
                  <a:rPr kumimoji="1" lang="en-US" altLang="zh-CN" sz="2000" dirty="0">
                    <a:latin typeface="Arial" panose="020B0604020202020204" pitchFamily="34" charset="0"/>
                    <a:cs typeface="Arial" panose="020B0604020202020204" pitchFamily="34" charset="0"/>
                  </a:rPr>
                  <a:t>for intra-thread scheduling</a:t>
                </a:r>
              </a:p>
              <a:p>
                <a:pPr marL="342900" indent="-342900">
                  <a:lnSpc>
                    <a:spcPct val="150000"/>
                  </a:lnSpc>
                  <a:buFont typeface="Arial" panose="020B0604020202020204" pitchFamily="34" charset="0"/>
                  <a:buChar char="•"/>
                </a:pPr>
                <a:r>
                  <a:rPr kumimoji="1" lang="en-US" altLang="zh-CN" sz="2400" dirty="0" err="1">
                    <a:latin typeface="Arial" panose="020B0604020202020204" pitchFamily="34" charset="0"/>
                    <a:cs typeface="Arial" panose="020B0604020202020204" pitchFamily="34" charset="0"/>
                  </a:rPr>
                  <a:t>BurstCBS</a:t>
                </a:r>
                <a:r>
                  <a:rPr kumimoji="1" lang="en-US" altLang="zh-CN" sz="2400" dirty="0">
                    <a:latin typeface="Arial" panose="020B0604020202020204" pitchFamily="34" charset="0"/>
                    <a:cs typeface="Arial" panose="020B0604020202020204" pitchFamily="34" charset="0"/>
                  </a:rPr>
                  <a:t> provides up to </a:t>
                </a:r>
                <a14:m>
                  <m:oMath xmlns:m="http://schemas.openxmlformats.org/officeDocument/2006/math">
                    <m:r>
                      <a:rPr kumimoji="1" lang="en-US" altLang="zh-CN" sz="2400" b="0" i="1" smtClean="0">
                        <a:solidFill>
                          <a:srgbClr val="C00000"/>
                        </a:solidFill>
                        <a:latin typeface="Cambria Math" panose="02040503050406030204" pitchFamily="18" charset="0"/>
                        <a:cs typeface="Arial" panose="020B0604020202020204" pitchFamily="34" charset="0"/>
                      </a:rPr>
                      <m:t>85%</m:t>
                    </m:r>
                  </m:oMath>
                </a14:m>
                <a:r>
                  <a:rPr kumimoji="1" lang="en-US" altLang="zh-CN" sz="2400" dirty="0">
                    <a:latin typeface="Arial" panose="020B0604020202020204" pitchFamily="34" charset="0"/>
                    <a:cs typeface="Arial" panose="020B0604020202020204" pitchFamily="34" charset="0"/>
                  </a:rPr>
                  <a:t> average latency reduction during bursts</a:t>
                </a:r>
                <a:endParaRPr kumimoji="1" lang="zh-CN" altLang="en-US" sz="2400" dirty="0">
                  <a:latin typeface="Arial" panose="020B0604020202020204" pitchFamily="34" charset="0"/>
                  <a:cs typeface="Arial" panose="020B0604020202020204" pitchFamily="34" charset="0"/>
                </a:endParaRPr>
              </a:p>
            </p:txBody>
          </p:sp>
        </mc:Choice>
        <mc:Fallback xmlns="">
          <p:sp>
            <p:nvSpPr>
              <p:cNvPr id="9" name="文本框 8">
                <a:extLst>
                  <a:ext uri="{FF2B5EF4-FFF2-40B4-BE49-F238E27FC236}">
                    <a16:creationId xmlns:a16="http://schemas.microsoft.com/office/drawing/2014/main" id="{65D42BB5-40E7-40A7-9B5B-17C849B06413}"/>
                  </a:ext>
                </a:extLst>
              </p:cNvPr>
              <p:cNvSpPr txBox="1">
                <a:spLocks noRot="1" noChangeAspect="1" noMove="1" noResize="1" noEditPoints="1" noAdjustHandles="1" noChangeArrowheads="1" noChangeShapeType="1" noTextEdit="1"/>
              </p:cNvSpPr>
              <p:nvPr/>
            </p:nvSpPr>
            <p:spPr>
              <a:xfrm>
                <a:off x="655155" y="1586772"/>
                <a:ext cx="11176627" cy="2609176"/>
              </a:xfrm>
              <a:prstGeom prst="rect">
                <a:avLst/>
              </a:prstGeom>
              <a:blipFill>
                <a:blip r:embed="rId6"/>
                <a:stretch>
                  <a:fillRect l="-709" b="-467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71882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12"/>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Beyond elasticity: burst at anytime</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3</a:t>
            </a:fld>
            <a:endParaRPr kumimoji="1" lang="zh-CN" altLang="en-US"/>
          </a:p>
        </p:txBody>
      </p:sp>
      <p:pic>
        <p:nvPicPr>
          <p:cNvPr id="1028" name="Picture 4">
            <a:extLst>
              <a:ext uri="{FF2B5EF4-FFF2-40B4-BE49-F238E27FC236}">
                <a16:creationId xmlns:a16="http://schemas.microsoft.com/office/drawing/2014/main" id="{B649302F-D5B9-48C0-9D97-A271866FFC2E}"/>
              </a:ext>
            </a:extLst>
          </p:cNvPr>
          <p:cNvPicPr>
            <a:picLocks noChangeAspect="1" noChangeArrowheads="1"/>
          </p:cNvPicPr>
          <p:nvPr/>
        </p:nvPicPr>
        <p:blipFill>
          <a:blip r:embed="rId3"/>
          <a:srcRect/>
          <a:stretch/>
        </p:blipFill>
        <p:spPr bwMode="auto">
          <a:xfrm>
            <a:off x="583236" y="3469526"/>
            <a:ext cx="4939301" cy="2937276"/>
          </a:xfrm>
          <a:prstGeom prst="rect">
            <a:avLst/>
          </a:prstGeom>
          <a:noFill/>
          <a:extLst>
            <a:ext uri="{909E8E84-426E-40DD-AFC4-6F175D3DCCD1}">
              <a14:hiddenFill xmlns:a14="http://schemas.microsoft.com/office/drawing/2010/main">
                <a:solidFill>
                  <a:srgbClr val="FFFFFF"/>
                </a:solidFill>
              </a14:hiddenFill>
            </a:ext>
          </a:extLst>
        </p:spPr>
      </p:pic>
      <p:sp>
        <p:nvSpPr>
          <p:cNvPr id="55" name="文本框 54">
            <a:extLst>
              <a:ext uri="{FF2B5EF4-FFF2-40B4-BE49-F238E27FC236}">
                <a16:creationId xmlns:a16="http://schemas.microsoft.com/office/drawing/2014/main" id="{0EC4DB1F-92A6-4E5E-B872-4C9C6127F174}"/>
              </a:ext>
            </a:extLst>
          </p:cNvPr>
          <p:cNvSpPr txBox="1"/>
          <p:nvPr/>
        </p:nvSpPr>
        <p:spPr>
          <a:xfrm>
            <a:off x="655155" y="1851069"/>
            <a:ext cx="5190841"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Burstable VM instance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Provide a base-level CPU performance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Able to burst above it anytime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Suitable for fluctuated workload</a:t>
            </a:r>
          </a:p>
        </p:txBody>
      </p:sp>
      <p:sp>
        <p:nvSpPr>
          <p:cNvPr id="56" name="文本框 55">
            <a:extLst>
              <a:ext uri="{FF2B5EF4-FFF2-40B4-BE49-F238E27FC236}">
                <a16:creationId xmlns:a16="http://schemas.microsoft.com/office/drawing/2014/main" id="{896F1053-AD1D-4954-965D-065EE72BECB6}"/>
              </a:ext>
            </a:extLst>
          </p:cNvPr>
          <p:cNvSpPr txBox="1"/>
          <p:nvPr/>
        </p:nvSpPr>
        <p:spPr>
          <a:xfrm>
            <a:off x="6310901" y="1851068"/>
            <a:ext cx="5190841"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Burstable virtual disk</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Provide a base-level IOPS/bandwidth</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Able to saturate more I/</a:t>
            </a:r>
            <a:r>
              <a:rPr kumimoji="1" lang="en-US" altLang="zh-CN" sz="2000" dirty="0" err="1">
                <a:latin typeface="Arial" panose="020B0604020202020204" pitchFamily="34" charset="0"/>
                <a:cs typeface="Arial" panose="020B0604020202020204" pitchFamily="34" charset="0"/>
              </a:rPr>
              <a:t>Os</a:t>
            </a:r>
            <a:r>
              <a:rPr kumimoji="1" lang="en-US" altLang="zh-CN" sz="2000" dirty="0">
                <a:latin typeface="Arial" panose="020B0604020202020204" pitchFamily="34" charset="0"/>
                <a:cs typeface="Arial" panose="020B0604020202020204" pitchFamily="34" charset="0"/>
              </a:rPr>
              <a:t> when bursting</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I/O utilization is also fluctuated</a:t>
            </a:r>
          </a:p>
        </p:txBody>
      </p:sp>
      <p:pic>
        <p:nvPicPr>
          <p:cNvPr id="5" name="图片 4">
            <a:extLst>
              <a:ext uri="{FF2B5EF4-FFF2-40B4-BE49-F238E27FC236}">
                <a16:creationId xmlns:a16="http://schemas.microsoft.com/office/drawing/2014/main" id="{02A60819-1BE7-4F43-A89A-D84D4F992ECD}"/>
              </a:ext>
            </a:extLst>
          </p:cNvPr>
          <p:cNvPicPr>
            <a:picLocks noChangeAspect="1"/>
          </p:cNvPicPr>
          <p:nvPr/>
        </p:nvPicPr>
        <p:blipFill>
          <a:blip r:embed="rId4"/>
          <a:stretch>
            <a:fillRect/>
          </a:stretch>
        </p:blipFill>
        <p:spPr>
          <a:xfrm>
            <a:off x="6096000" y="4258167"/>
            <a:ext cx="5359685" cy="1660944"/>
          </a:xfrm>
          <a:prstGeom prst="rect">
            <a:avLst/>
          </a:prstGeom>
        </p:spPr>
      </p:pic>
    </p:spTree>
    <p:extLst>
      <p:ext uri="{BB962C8B-B14F-4D97-AF65-F5344CB8AC3E}">
        <p14:creationId xmlns:p14="http://schemas.microsoft.com/office/powerpoint/2010/main" val="3240468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How is </a:t>
            </a:r>
            <a:r>
              <a:rPr lang="en-US" altLang="zh-CN" sz="3600" dirty="0" err="1">
                <a:solidFill>
                  <a:schemeClr val="tx1"/>
                </a:solidFill>
                <a:latin typeface="Arial" panose="020B0604020202020204" pitchFamily="34" charset="0"/>
                <a:cs typeface="Arial" panose="020B0604020202020204" pitchFamily="34" charset="0"/>
              </a:rPr>
              <a:t>provisionable</a:t>
            </a:r>
            <a:r>
              <a:rPr lang="en-US" altLang="zh-CN" sz="3600" dirty="0">
                <a:solidFill>
                  <a:schemeClr val="tx1"/>
                </a:solidFill>
                <a:latin typeface="Arial" panose="020B0604020202020204" pitchFamily="34" charset="0"/>
                <a:cs typeface="Arial" panose="020B0604020202020204" pitchFamily="34" charset="0"/>
              </a:rPr>
              <a:t> IOPS/bandwidth determined?</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4</a:t>
            </a:fld>
            <a:endParaRPr kumimoji="1" lang="zh-CN" altLang="en-US"/>
          </a:p>
        </p:txBody>
      </p:sp>
      <p:pic>
        <p:nvPicPr>
          <p:cNvPr id="52" name="图形 51" descr="服务器 轮廓">
            <a:extLst>
              <a:ext uri="{FF2B5EF4-FFF2-40B4-BE49-F238E27FC236}">
                <a16:creationId xmlns:a16="http://schemas.microsoft.com/office/drawing/2014/main" id="{00AEE59B-CDEB-4C88-BD55-C371BA89262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69552" y="2026411"/>
            <a:ext cx="629388" cy="629388"/>
          </a:xfrm>
          <a:prstGeom prst="rect">
            <a:avLst/>
          </a:prstGeom>
        </p:spPr>
      </p:pic>
      <p:pic>
        <p:nvPicPr>
          <p:cNvPr id="53" name="图形 52">
            <a:extLst>
              <a:ext uri="{FF2B5EF4-FFF2-40B4-BE49-F238E27FC236}">
                <a16:creationId xmlns:a16="http://schemas.microsoft.com/office/drawing/2014/main" id="{5AC7BF43-0AEC-4B50-AE94-4CE519EFDBF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569552" y="3824082"/>
            <a:ext cx="629388" cy="629388"/>
          </a:xfrm>
          <a:prstGeom prst="rect">
            <a:avLst/>
          </a:prstGeom>
        </p:spPr>
      </p:pic>
      <p:pic>
        <p:nvPicPr>
          <p:cNvPr id="54" name="图形 53" descr="服务器 轮廓">
            <a:extLst>
              <a:ext uri="{FF2B5EF4-FFF2-40B4-BE49-F238E27FC236}">
                <a16:creationId xmlns:a16="http://schemas.microsoft.com/office/drawing/2014/main" id="{143B8D3B-C4E9-4551-B61D-300EE288F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569552" y="5404346"/>
            <a:ext cx="629388" cy="629388"/>
          </a:xfrm>
          <a:prstGeom prst="rect">
            <a:avLst/>
          </a:prstGeom>
        </p:spPr>
      </p:pic>
      <p:sp>
        <p:nvSpPr>
          <p:cNvPr id="3" name="矩形 2">
            <a:extLst>
              <a:ext uri="{FF2B5EF4-FFF2-40B4-BE49-F238E27FC236}">
                <a16:creationId xmlns:a16="http://schemas.microsoft.com/office/drawing/2014/main" id="{F649D1FC-96F2-406E-A6F7-B84AC1FC92C6}"/>
              </a:ext>
            </a:extLst>
          </p:cNvPr>
          <p:cNvSpPr/>
          <p:nvPr/>
        </p:nvSpPr>
        <p:spPr>
          <a:xfrm>
            <a:off x="1172488" y="2562505"/>
            <a:ext cx="1423516" cy="646331"/>
          </a:xfrm>
          <a:prstGeom prst="rect">
            <a:avLst/>
          </a:prstGeom>
        </p:spPr>
        <p:txBody>
          <a:bodyPr wrap="square">
            <a:spAutoFit/>
          </a:bodyPr>
          <a:lstStyle/>
          <a:p>
            <a:pPr algn="ctr"/>
            <a:r>
              <a:rPr kumimoji="1" lang="en-US" altLang="zh-CN" b="1" dirty="0">
                <a:latin typeface="Arial" panose="020B0604020202020204" pitchFamily="34" charset="0"/>
                <a:cs typeface="Arial" panose="020B0604020202020204" pitchFamily="34" charset="0"/>
              </a:rPr>
              <a:t>Compute</a:t>
            </a:r>
          </a:p>
          <a:p>
            <a:pPr algn="ctr"/>
            <a:r>
              <a:rPr kumimoji="1" lang="en-US" altLang="zh-CN" b="1" dirty="0">
                <a:latin typeface="Arial" panose="020B0604020202020204" pitchFamily="34" charset="0"/>
                <a:cs typeface="Arial" panose="020B0604020202020204" pitchFamily="34" charset="0"/>
              </a:rPr>
              <a:t>Node</a:t>
            </a:r>
            <a:endParaRPr kumimoji="1" lang="zh-CN" altLang="en-US" b="1" dirty="0">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DD6A4171-B770-4976-9C3E-2ACC79A11BFC}"/>
              </a:ext>
            </a:extLst>
          </p:cNvPr>
          <p:cNvSpPr/>
          <p:nvPr/>
        </p:nvSpPr>
        <p:spPr>
          <a:xfrm>
            <a:off x="1083819" y="4375954"/>
            <a:ext cx="1600854" cy="646331"/>
          </a:xfrm>
          <a:prstGeom prst="rect">
            <a:avLst/>
          </a:prstGeom>
        </p:spPr>
        <p:txBody>
          <a:bodyPr wrap="square">
            <a:spAutoFit/>
          </a:bodyPr>
          <a:lstStyle/>
          <a:p>
            <a:pPr algn="ctr"/>
            <a:r>
              <a:rPr kumimoji="1" lang="en-US" altLang="zh-CN" b="1" dirty="0">
                <a:latin typeface="Arial" panose="020B0604020202020204" pitchFamily="34" charset="0"/>
                <a:cs typeface="Arial" panose="020B0604020202020204" pitchFamily="34" charset="0"/>
              </a:rPr>
              <a:t>Partitioning</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0E986DDC-E02B-4EFE-8CBB-5B2DD58F530D}"/>
              </a:ext>
            </a:extLst>
          </p:cNvPr>
          <p:cNvSpPr/>
          <p:nvPr/>
        </p:nvSpPr>
        <p:spPr>
          <a:xfrm>
            <a:off x="1083819" y="5971996"/>
            <a:ext cx="1600854" cy="646331"/>
          </a:xfrm>
          <a:prstGeom prst="rect">
            <a:avLst/>
          </a:prstGeom>
        </p:spPr>
        <p:txBody>
          <a:bodyPr wrap="square">
            <a:spAutoFit/>
          </a:bodyPr>
          <a:lstStyle/>
          <a:p>
            <a:pPr algn="ctr"/>
            <a:r>
              <a:rPr kumimoji="1" lang="en-US" altLang="zh-CN" b="1" dirty="0">
                <a:latin typeface="Arial" panose="020B0604020202020204" pitchFamily="34" charset="0"/>
                <a:cs typeface="Arial" panose="020B0604020202020204" pitchFamily="34" charset="0"/>
              </a:rPr>
              <a:t>Persistence</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5" name="箭头: 右 4">
            <a:extLst>
              <a:ext uri="{FF2B5EF4-FFF2-40B4-BE49-F238E27FC236}">
                <a16:creationId xmlns:a16="http://schemas.microsoft.com/office/drawing/2014/main" id="{599EA5E7-4406-4658-9512-5DB38133C451}"/>
              </a:ext>
            </a:extLst>
          </p:cNvPr>
          <p:cNvSpPr/>
          <p:nvPr/>
        </p:nvSpPr>
        <p:spPr>
          <a:xfrm>
            <a:off x="2733023" y="2210389"/>
            <a:ext cx="629388" cy="261432"/>
          </a:xfrm>
          <a:prstGeom prst="rightArrow">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59" name="箭头: 右 58">
            <a:extLst>
              <a:ext uri="{FF2B5EF4-FFF2-40B4-BE49-F238E27FC236}">
                <a16:creationId xmlns:a16="http://schemas.microsoft.com/office/drawing/2014/main" id="{A2B5E303-39FF-4337-ABD4-19DD5BC98E58}"/>
              </a:ext>
            </a:extLst>
          </p:cNvPr>
          <p:cNvSpPr/>
          <p:nvPr/>
        </p:nvSpPr>
        <p:spPr>
          <a:xfrm>
            <a:off x="2733023" y="4008060"/>
            <a:ext cx="629388" cy="261432"/>
          </a:xfrm>
          <a:prstGeom prst="rightArrow">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1" name="箭头: 右 60">
            <a:extLst>
              <a:ext uri="{FF2B5EF4-FFF2-40B4-BE49-F238E27FC236}">
                <a16:creationId xmlns:a16="http://schemas.microsoft.com/office/drawing/2014/main" id="{C6C3B46F-B5F5-4F38-8808-D3178C2B5B08}"/>
              </a:ext>
            </a:extLst>
          </p:cNvPr>
          <p:cNvSpPr/>
          <p:nvPr/>
        </p:nvSpPr>
        <p:spPr>
          <a:xfrm>
            <a:off x="2733023" y="5587179"/>
            <a:ext cx="629388" cy="261432"/>
          </a:xfrm>
          <a:prstGeom prst="rightArrow">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8" name="组合 7">
            <a:extLst>
              <a:ext uri="{FF2B5EF4-FFF2-40B4-BE49-F238E27FC236}">
                <a16:creationId xmlns:a16="http://schemas.microsoft.com/office/drawing/2014/main" id="{DA10C3EC-7531-484F-8CF2-84888CCE2732}"/>
              </a:ext>
            </a:extLst>
          </p:cNvPr>
          <p:cNvGrpSpPr/>
          <p:nvPr/>
        </p:nvGrpSpPr>
        <p:grpSpPr>
          <a:xfrm>
            <a:off x="3773152" y="1597923"/>
            <a:ext cx="2019719" cy="1610913"/>
            <a:chOff x="2919045" y="1597923"/>
            <a:chExt cx="2019719" cy="1610913"/>
          </a:xfrm>
        </p:grpSpPr>
        <p:sp>
          <p:nvSpPr>
            <p:cNvPr id="7" name="矩形 6">
              <a:extLst>
                <a:ext uri="{FF2B5EF4-FFF2-40B4-BE49-F238E27FC236}">
                  <a16:creationId xmlns:a16="http://schemas.microsoft.com/office/drawing/2014/main" id="{DB5C6244-C610-4F72-BC19-67F8D8DE28D4}"/>
                </a:ext>
              </a:extLst>
            </p:cNvPr>
            <p:cNvSpPr/>
            <p:nvPr/>
          </p:nvSpPr>
          <p:spPr>
            <a:xfrm>
              <a:off x="2919045" y="1597923"/>
              <a:ext cx="2019719" cy="1610913"/>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6" name="矩形: 圆角 5">
              <a:extLst>
                <a:ext uri="{FF2B5EF4-FFF2-40B4-BE49-F238E27FC236}">
                  <a16:creationId xmlns:a16="http://schemas.microsoft.com/office/drawing/2014/main" id="{F6EC8F30-F1D8-49E7-A036-B2C2A78E022A}"/>
                </a:ext>
              </a:extLst>
            </p:cNvPr>
            <p:cNvSpPr/>
            <p:nvPr/>
          </p:nvSpPr>
          <p:spPr>
            <a:xfrm>
              <a:off x="3044650" y="1708674"/>
              <a:ext cx="1768510" cy="331347"/>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Small I/</a:t>
              </a:r>
              <a:r>
                <a:rPr lang="en-US" altLang="zh-CN" sz="1400" dirty="0" err="1">
                  <a:latin typeface="Arial" panose="020B0604020202020204" pitchFamily="34" charset="0"/>
                  <a:cs typeface="Arial" panose="020B0604020202020204" pitchFamily="34" charset="0"/>
                </a:rPr>
                <a:t>Os</a:t>
              </a:r>
              <a:endParaRPr lang="zh-CN" altLang="en-US" sz="1400" dirty="0">
                <a:latin typeface="Arial" panose="020B0604020202020204" pitchFamily="34" charset="0"/>
                <a:cs typeface="Arial" panose="020B0604020202020204" pitchFamily="34" charset="0"/>
              </a:endParaRPr>
            </a:p>
          </p:txBody>
        </p:sp>
        <p:sp>
          <p:nvSpPr>
            <p:cNvPr id="65" name="矩形: 圆角 64">
              <a:extLst>
                <a:ext uri="{FF2B5EF4-FFF2-40B4-BE49-F238E27FC236}">
                  <a16:creationId xmlns:a16="http://schemas.microsoft.com/office/drawing/2014/main" id="{FA585AE5-CF92-4D75-88C5-F688A3EB19C9}"/>
                </a:ext>
              </a:extLst>
            </p:cNvPr>
            <p:cNvSpPr/>
            <p:nvPr/>
          </p:nvSpPr>
          <p:spPr>
            <a:xfrm>
              <a:off x="3044650" y="2140474"/>
              <a:ext cx="1768510" cy="331347"/>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Large I/</a:t>
              </a:r>
              <a:r>
                <a:rPr lang="en-US" altLang="zh-CN" sz="1400" dirty="0" err="1">
                  <a:latin typeface="Arial" panose="020B0604020202020204" pitchFamily="34" charset="0"/>
                  <a:cs typeface="Arial" panose="020B0604020202020204" pitchFamily="34" charset="0"/>
                </a:rPr>
                <a:t>Os</a:t>
              </a:r>
              <a:endParaRPr lang="zh-CN" altLang="en-US" sz="1400" dirty="0">
                <a:latin typeface="Arial" panose="020B0604020202020204" pitchFamily="34" charset="0"/>
                <a:cs typeface="Arial" panose="020B0604020202020204" pitchFamily="34" charset="0"/>
              </a:endParaRPr>
            </a:p>
          </p:txBody>
        </p:sp>
        <p:sp>
          <p:nvSpPr>
            <p:cNvPr id="66" name="文本框 65">
              <a:extLst>
                <a:ext uri="{FF2B5EF4-FFF2-40B4-BE49-F238E27FC236}">
                  <a16:creationId xmlns:a16="http://schemas.microsoft.com/office/drawing/2014/main" id="{F3256EFF-3F4E-4A0A-8232-C494DB564E59}"/>
                </a:ext>
              </a:extLst>
            </p:cNvPr>
            <p:cNvSpPr txBox="1"/>
            <p:nvPr/>
          </p:nvSpPr>
          <p:spPr>
            <a:xfrm>
              <a:off x="3441714" y="2300895"/>
              <a:ext cx="800219" cy="461665"/>
            </a:xfrm>
            <a:prstGeom prst="rect">
              <a:avLst/>
            </a:prstGeom>
            <a:noFill/>
          </p:spPr>
          <p:txBody>
            <a:bodyPr wrap="none" rtlCol="0">
              <a:spAutoFit/>
            </a:bodyPr>
            <a:lstStyle/>
            <a:p>
              <a:r>
                <a:rPr kumimoji="1" lang="en-US" altLang="zh-CN" sz="2400" b="1" dirty="0">
                  <a:latin typeface="Arial" panose="020B0604020202020204" pitchFamily="34" charset="0"/>
                  <a:cs typeface="Arial" panose="020B0604020202020204" pitchFamily="34" charset="0"/>
                </a:rPr>
                <a:t>……</a:t>
              </a:r>
              <a:endParaRPr kumimoji="1" lang="zh-CN" altLang="en-US" sz="2400" b="1" dirty="0">
                <a:latin typeface="Arial" panose="020B0604020202020204" pitchFamily="34" charset="0"/>
                <a:cs typeface="Arial" panose="020B0604020202020204" pitchFamily="34" charset="0"/>
              </a:endParaRPr>
            </a:p>
          </p:txBody>
        </p:sp>
        <p:sp>
          <p:nvSpPr>
            <p:cNvPr id="67" name="矩形: 圆角 66">
              <a:extLst>
                <a:ext uri="{FF2B5EF4-FFF2-40B4-BE49-F238E27FC236}">
                  <a16:creationId xmlns:a16="http://schemas.microsoft.com/office/drawing/2014/main" id="{4ACBDC23-1FFC-4258-A1CE-94C2799FF295}"/>
                </a:ext>
              </a:extLst>
            </p:cNvPr>
            <p:cNvSpPr/>
            <p:nvPr/>
          </p:nvSpPr>
          <p:spPr>
            <a:xfrm>
              <a:off x="3044650" y="2797647"/>
              <a:ext cx="1768510" cy="331347"/>
            </a:xfrm>
            <a:prstGeom prst="round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Lots of VDs</a:t>
              </a:r>
              <a:endParaRPr lang="zh-CN" altLang="en-US" sz="1400" dirty="0">
                <a:latin typeface="Arial" panose="020B0604020202020204" pitchFamily="34" charset="0"/>
                <a:cs typeface="Arial" panose="020B0604020202020204" pitchFamily="34" charset="0"/>
              </a:endParaRPr>
            </a:p>
          </p:txBody>
        </p:sp>
      </p:grpSp>
      <p:grpSp>
        <p:nvGrpSpPr>
          <p:cNvPr id="78" name="组合 77">
            <a:extLst>
              <a:ext uri="{FF2B5EF4-FFF2-40B4-BE49-F238E27FC236}">
                <a16:creationId xmlns:a16="http://schemas.microsoft.com/office/drawing/2014/main" id="{7AB3A7A2-AEFF-4C70-9FD2-CDAC3A74B745}"/>
              </a:ext>
            </a:extLst>
          </p:cNvPr>
          <p:cNvGrpSpPr/>
          <p:nvPr/>
        </p:nvGrpSpPr>
        <p:grpSpPr>
          <a:xfrm>
            <a:off x="3773152" y="3333319"/>
            <a:ext cx="2019719" cy="1610913"/>
            <a:chOff x="2919045" y="1597923"/>
            <a:chExt cx="2019719" cy="1610913"/>
          </a:xfrm>
        </p:grpSpPr>
        <p:sp>
          <p:nvSpPr>
            <p:cNvPr id="79" name="矩形 78">
              <a:extLst>
                <a:ext uri="{FF2B5EF4-FFF2-40B4-BE49-F238E27FC236}">
                  <a16:creationId xmlns:a16="http://schemas.microsoft.com/office/drawing/2014/main" id="{0ABDB899-FE37-4A54-ACCC-49CB127861A5}"/>
                </a:ext>
              </a:extLst>
            </p:cNvPr>
            <p:cNvSpPr/>
            <p:nvPr/>
          </p:nvSpPr>
          <p:spPr>
            <a:xfrm>
              <a:off x="2919045" y="1597923"/>
              <a:ext cx="2019719" cy="161091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0" name="矩形: 圆角 79">
              <a:extLst>
                <a:ext uri="{FF2B5EF4-FFF2-40B4-BE49-F238E27FC236}">
                  <a16:creationId xmlns:a16="http://schemas.microsoft.com/office/drawing/2014/main" id="{DFE76ACD-14D0-4DF8-BE23-2635E145C3A6}"/>
                </a:ext>
              </a:extLst>
            </p:cNvPr>
            <p:cNvSpPr/>
            <p:nvPr/>
          </p:nvSpPr>
          <p:spPr>
            <a:xfrm>
              <a:off x="3044650" y="1708674"/>
              <a:ext cx="1768510" cy="331347"/>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Small I/</a:t>
              </a:r>
              <a:r>
                <a:rPr lang="en-US" altLang="zh-CN" sz="1400" dirty="0" err="1">
                  <a:latin typeface="Arial" panose="020B0604020202020204" pitchFamily="34" charset="0"/>
                  <a:cs typeface="Arial" panose="020B0604020202020204" pitchFamily="34" charset="0"/>
                </a:rPr>
                <a:t>Os</a:t>
              </a:r>
              <a:endParaRPr lang="zh-CN" altLang="en-US" sz="1400" dirty="0">
                <a:latin typeface="Arial" panose="020B0604020202020204" pitchFamily="34" charset="0"/>
                <a:cs typeface="Arial" panose="020B0604020202020204" pitchFamily="34" charset="0"/>
              </a:endParaRPr>
            </a:p>
          </p:txBody>
        </p:sp>
        <p:sp>
          <p:nvSpPr>
            <p:cNvPr id="81" name="矩形: 圆角 80">
              <a:extLst>
                <a:ext uri="{FF2B5EF4-FFF2-40B4-BE49-F238E27FC236}">
                  <a16:creationId xmlns:a16="http://schemas.microsoft.com/office/drawing/2014/main" id="{97589E7E-0A34-4AF8-8AE6-060488942E20}"/>
                </a:ext>
              </a:extLst>
            </p:cNvPr>
            <p:cNvSpPr/>
            <p:nvPr/>
          </p:nvSpPr>
          <p:spPr>
            <a:xfrm>
              <a:off x="3044650" y="2140474"/>
              <a:ext cx="1768510" cy="331347"/>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Large I/</a:t>
              </a:r>
              <a:r>
                <a:rPr lang="en-US" altLang="zh-CN" sz="1400" dirty="0" err="1">
                  <a:latin typeface="Arial" panose="020B0604020202020204" pitchFamily="34" charset="0"/>
                  <a:cs typeface="Arial" panose="020B0604020202020204" pitchFamily="34" charset="0"/>
                </a:rPr>
                <a:t>Os</a:t>
              </a:r>
              <a:endParaRPr lang="zh-CN" altLang="en-US" sz="1400" dirty="0">
                <a:latin typeface="Arial" panose="020B0604020202020204" pitchFamily="34" charset="0"/>
                <a:cs typeface="Arial" panose="020B0604020202020204" pitchFamily="34" charset="0"/>
              </a:endParaRPr>
            </a:p>
          </p:txBody>
        </p:sp>
        <p:sp>
          <p:nvSpPr>
            <p:cNvPr id="82" name="文本框 81">
              <a:extLst>
                <a:ext uri="{FF2B5EF4-FFF2-40B4-BE49-F238E27FC236}">
                  <a16:creationId xmlns:a16="http://schemas.microsoft.com/office/drawing/2014/main" id="{2E57FE38-6F6A-4D82-805F-5006AFD0A2DB}"/>
                </a:ext>
              </a:extLst>
            </p:cNvPr>
            <p:cNvSpPr txBox="1"/>
            <p:nvPr/>
          </p:nvSpPr>
          <p:spPr>
            <a:xfrm>
              <a:off x="3441714" y="2300895"/>
              <a:ext cx="800219" cy="461665"/>
            </a:xfrm>
            <a:prstGeom prst="rect">
              <a:avLst/>
            </a:prstGeom>
            <a:noFill/>
          </p:spPr>
          <p:txBody>
            <a:bodyPr wrap="none" rtlCol="0">
              <a:spAutoFit/>
            </a:bodyPr>
            <a:lstStyle/>
            <a:p>
              <a:r>
                <a:rPr kumimoji="1" lang="en-US" altLang="zh-CN" sz="2400" b="1" dirty="0">
                  <a:latin typeface="Arial" panose="020B0604020202020204" pitchFamily="34" charset="0"/>
                  <a:cs typeface="Arial" panose="020B0604020202020204" pitchFamily="34" charset="0"/>
                </a:rPr>
                <a:t>……</a:t>
              </a:r>
              <a:endParaRPr kumimoji="1" lang="zh-CN" altLang="en-US" sz="2400" b="1" dirty="0">
                <a:latin typeface="Arial" panose="020B0604020202020204" pitchFamily="34" charset="0"/>
                <a:cs typeface="Arial" panose="020B0604020202020204" pitchFamily="34" charset="0"/>
              </a:endParaRPr>
            </a:p>
          </p:txBody>
        </p:sp>
        <p:sp>
          <p:nvSpPr>
            <p:cNvPr id="83" name="矩形: 圆角 82">
              <a:extLst>
                <a:ext uri="{FF2B5EF4-FFF2-40B4-BE49-F238E27FC236}">
                  <a16:creationId xmlns:a16="http://schemas.microsoft.com/office/drawing/2014/main" id="{CF80C3FF-E86E-4EEC-81C4-516858397D22}"/>
                </a:ext>
              </a:extLst>
            </p:cNvPr>
            <p:cNvSpPr/>
            <p:nvPr/>
          </p:nvSpPr>
          <p:spPr>
            <a:xfrm>
              <a:off x="3044650" y="2797647"/>
              <a:ext cx="1768510" cy="331347"/>
            </a:xfrm>
            <a:prstGeom prst="roundRect">
              <a:avLst/>
            </a:prstGeom>
            <a:solidFill>
              <a:schemeClr val="accent6"/>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Lots of segments</a:t>
              </a:r>
              <a:endParaRPr lang="zh-CN" altLang="en-US" sz="1400" dirty="0">
                <a:latin typeface="Arial" panose="020B0604020202020204" pitchFamily="34" charset="0"/>
                <a:cs typeface="Arial" panose="020B0604020202020204" pitchFamily="34" charset="0"/>
              </a:endParaRPr>
            </a:p>
          </p:txBody>
        </p:sp>
      </p:grpSp>
      <p:grpSp>
        <p:nvGrpSpPr>
          <p:cNvPr id="84" name="组合 83">
            <a:extLst>
              <a:ext uri="{FF2B5EF4-FFF2-40B4-BE49-F238E27FC236}">
                <a16:creationId xmlns:a16="http://schemas.microsoft.com/office/drawing/2014/main" id="{AB299C8D-85ED-4959-BE66-D59A9E7DCFCE}"/>
              </a:ext>
            </a:extLst>
          </p:cNvPr>
          <p:cNvGrpSpPr/>
          <p:nvPr/>
        </p:nvGrpSpPr>
        <p:grpSpPr>
          <a:xfrm>
            <a:off x="3773152" y="5068715"/>
            <a:ext cx="2019719" cy="1610913"/>
            <a:chOff x="2919045" y="1597923"/>
            <a:chExt cx="2019719" cy="1610913"/>
          </a:xfrm>
        </p:grpSpPr>
        <p:sp>
          <p:nvSpPr>
            <p:cNvPr id="85" name="矩形 84">
              <a:extLst>
                <a:ext uri="{FF2B5EF4-FFF2-40B4-BE49-F238E27FC236}">
                  <a16:creationId xmlns:a16="http://schemas.microsoft.com/office/drawing/2014/main" id="{A56D4ADC-72E9-4588-A238-699723AA9E21}"/>
                </a:ext>
              </a:extLst>
            </p:cNvPr>
            <p:cNvSpPr/>
            <p:nvPr/>
          </p:nvSpPr>
          <p:spPr>
            <a:xfrm>
              <a:off x="2919045" y="1597923"/>
              <a:ext cx="2019719" cy="1610913"/>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86" name="矩形: 圆角 85">
              <a:extLst>
                <a:ext uri="{FF2B5EF4-FFF2-40B4-BE49-F238E27FC236}">
                  <a16:creationId xmlns:a16="http://schemas.microsoft.com/office/drawing/2014/main" id="{5810B481-B976-4D80-8E2A-6A897D28CB31}"/>
                </a:ext>
              </a:extLst>
            </p:cNvPr>
            <p:cNvSpPr/>
            <p:nvPr/>
          </p:nvSpPr>
          <p:spPr>
            <a:xfrm>
              <a:off x="3044650" y="1708674"/>
              <a:ext cx="1768510" cy="331347"/>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Small I/</a:t>
              </a:r>
              <a:r>
                <a:rPr lang="en-US" altLang="zh-CN" sz="1400" dirty="0" err="1">
                  <a:latin typeface="Arial" panose="020B0604020202020204" pitchFamily="34" charset="0"/>
                  <a:cs typeface="Arial" panose="020B0604020202020204" pitchFamily="34" charset="0"/>
                </a:rPr>
                <a:t>Os</a:t>
              </a:r>
              <a:endParaRPr lang="zh-CN" altLang="en-US" sz="1400" dirty="0">
                <a:latin typeface="Arial" panose="020B0604020202020204" pitchFamily="34" charset="0"/>
                <a:cs typeface="Arial" panose="020B0604020202020204" pitchFamily="34" charset="0"/>
              </a:endParaRPr>
            </a:p>
          </p:txBody>
        </p:sp>
        <p:sp>
          <p:nvSpPr>
            <p:cNvPr id="87" name="矩形: 圆角 86">
              <a:extLst>
                <a:ext uri="{FF2B5EF4-FFF2-40B4-BE49-F238E27FC236}">
                  <a16:creationId xmlns:a16="http://schemas.microsoft.com/office/drawing/2014/main" id="{60AF26EB-B76E-403C-B1F6-7600CF2F1800}"/>
                </a:ext>
              </a:extLst>
            </p:cNvPr>
            <p:cNvSpPr/>
            <p:nvPr/>
          </p:nvSpPr>
          <p:spPr>
            <a:xfrm>
              <a:off x="3044650" y="2140474"/>
              <a:ext cx="1768510" cy="331347"/>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Large I/</a:t>
              </a:r>
              <a:r>
                <a:rPr lang="en-US" altLang="zh-CN" sz="1400" dirty="0" err="1">
                  <a:latin typeface="Arial" panose="020B0604020202020204" pitchFamily="34" charset="0"/>
                  <a:cs typeface="Arial" panose="020B0604020202020204" pitchFamily="34" charset="0"/>
                </a:rPr>
                <a:t>Os</a:t>
              </a:r>
              <a:endParaRPr lang="zh-CN" altLang="en-US" sz="1400" dirty="0">
                <a:latin typeface="Arial" panose="020B0604020202020204" pitchFamily="34" charset="0"/>
                <a:cs typeface="Arial" panose="020B0604020202020204" pitchFamily="34" charset="0"/>
              </a:endParaRPr>
            </a:p>
          </p:txBody>
        </p:sp>
        <p:sp>
          <p:nvSpPr>
            <p:cNvPr id="88" name="文本框 87">
              <a:extLst>
                <a:ext uri="{FF2B5EF4-FFF2-40B4-BE49-F238E27FC236}">
                  <a16:creationId xmlns:a16="http://schemas.microsoft.com/office/drawing/2014/main" id="{A4FA3D4C-0C42-4783-845F-10357459B83B}"/>
                </a:ext>
              </a:extLst>
            </p:cNvPr>
            <p:cNvSpPr txBox="1"/>
            <p:nvPr/>
          </p:nvSpPr>
          <p:spPr>
            <a:xfrm>
              <a:off x="3441714" y="2300895"/>
              <a:ext cx="800219" cy="461665"/>
            </a:xfrm>
            <a:prstGeom prst="rect">
              <a:avLst/>
            </a:prstGeom>
            <a:noFill/>
          </p:spPr>
          <p:txBody>
            <a:bodyPr wrap="none" rtlCol="0">
              <a:spAutoFit/>
            </a:bodyPr>
            <a:lstStyle/>
            <a:p>
              <a:r>
                <a:rPr kumimoji="1" lang="en-US" altLang="zh-CN" sz="2400" b="1" dirty="0">
                  <a:latin typeface="Arial" panose="020B0604020202020204" pitchFamily="34" charset="0"/>
                  <a:cs typeface="Arial" panose="020B0604020202020204" pitchFamily="34" charset="0"/>
                </a:rPr>
                <a:t>……</a:t>
              </a:r>
              <a:endParaRPr kumimoji="1" lang="zh-CN" altLang="en-US" sz="2400" b="1" dirty="0">
                <a:latin typeface="Arial" panose="020B0604020202020204" pitchFamily="34" charset="0"/>
                <a:cs typeface="Arial" panose="020B0604020202020204" pitchFamily="34" charset="0"/>
              </a:endParaRPr>
            </a:p>
          </p:txBody>
        </p:sp>
        <p:sp>
          <p:nvSpPr>
            <p:cNvPr id="89" name="矩形: 圆角 88">
              <a:extLst>
                <a:ext uri="{FF2B5EF4-FFF2-40B4-BE49-F238E27FC236}">
                  <a16:creationId xmlns:a16="http://schemas.microsoft.com/office/drawing/2014/main" id="{6AA33F10-3828-4B1D-BC54-DE838780859E}"/>
                </a:ext>
              </a:extLst>
            </p:cNvPr>
            <p:cNvSpPr/>
            <p:nvPr/>
          </p:nvSpPr>
          <p:spPr>
            <a:xfrm>
              <a:off x="3044650" y="2797647"/>
              <a:ext cx="1768510" cy="331347"/>
            </a:xfrm>
            <a:prstGeom prst="roundRect">
              <a:avLst/>
            </a:prstGeom>
            <a:solidFill>
              <a:schemeClr val="accent1"/>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latin typeface="Arial" panose="020B0604020202020204" pitchFamily="34" charset="0"/>
                  <a:cs typeface="Arial" panose="020B0604020202020204" pitchFamily="34" charset="0"/>
                </a:rPr>
                <a:t>Lots of chunks</a:t>
              </a:r>
              <a:endParaRPr lang="zh-CN" altLang="en-US" sz="1400" dirty="0">
                <a:latin typeface="Arial" panose="020B0604020202020204" pitchFamily="34" charset="0"/>
                <a:cs typeface="Arial" panose="020B0604020202020204" pitchFamily="34" charset="0"/>
              </a:endParaRPr>
            </a:p>
          </p:txBody>
        </p:sp>
      </p:grpSp>
      <p:sp>
        <p:nvSpPr>
          <p:cNvPr id="90" name="矩形 89">
            <a:extLst>
              <a:ext uri="{FF2B5EF4-FFF2-40B4-BE49-F238E27FC236}">
                <a16:creationId xmlns:a16="http://schemas.microsoft.com/office/drawing/2014/main" id="{9C674997-674F-44F4-8544-9DAD5944EFA0}"/>
              </a:ext>
            </a:extLst>
          </p:cNvPr>
          <p:cNvSpPr/>
          <p:nvPr/>
        </p:nvSpPr>
        <p:spPr>
          <a:xfrm>
            <a:off x="3519430" y="1258169"/>
            <a:ext cx="2527162" cy="369332"/>
          </a:xfrm>
          <a:prstGeom prst="rect">
            <a:avLst/>
          </a:prstGeom>
        </p:spPr>
        <p:txBody>
          <a:bodyPr wrap="square">
            <a:spAutoFit/>
          </a:bodyPr>
          <a:lstStyle/>
          <a:p>
            <a:pPr algn="ctr"/>
            <a:r>
              <a:rPr kumimoji="1" lang="en-US" altLang="zh-CN" b="1" dirty="0">
                <a:latin typeface="Arial" panose="020B0604020202020204" pitchFamily="34" charset="0"/>
                <a:cs typeface="Arial" panose="020B0604020202020204" pitchFamily="34" charset="0"/>
              </a:rPr>
              <a:t>Various workloads</a:t>
            </a:r>
            <a:endParaRPr kumimoji="1" lang="zh-CN" altLang="en-US" b="1" dirty="0">
              <a:latin typeface="Arial" panose="020B0604020202020204" pitchFamily="34" charset="0"/>
              <a:cs typeface="Arial" panose="020B0604020202020204" pitchFamily="34" charset="0"/>
            </a:endParaRPr>
          </a:p>
        </p:txBody>
      </p:sp>
      <p:sp>
        <p:nvSpPr>
          <p:cNvPr id="91" name="箭头: 右 90">
            <a:extLst>
              <a:ext uri="{FF2B5EF4-FFF2-40B4-BE49-F238E27FC236}">
                <a16:creationId xmlns:a16="http://schemas.microsoft.com/office/drawing/2014/main" id="{65BDB7AE-E82C-4FE2-8D49-890CC2AE2FDB}"/>
              </a:ext>
            </a:extLst>
          </p:cNvPr>
          <p:cNvSpPr/>
          <p:nvPr/>
        </p:nvSpPr>
        <p:spPr>
          <a:xfrm>
            <a:off x="6304808" y="2210389"/>
            <a:ext cx="629388" cy="261432"/>
          </a:xfrm>
          <a:prstGeom prst="rightArrow">
            <a:avLst/>
          </a:prstGeom>
          <a:noFill/>
          <a:ln w="28575">
            <a:solidFill>
              <a:srgbClr val="FF996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2" name="箭头: 右 91">
            <a:extLst>
              <a:ext uri="{FF2B5EF4-FFF2-40B4-BE49-F238E27FC236}">
                <a16:creationId xmlns:a16="http://schemas.microsoft.com/office/drawing/2014/main" id="{DF202B68-A60C-4932-9F28-76E6152024A9}"/>
              </a:ext>
            </a:extLst>
          </p:cNvPr>
          <p:cNvSpPr/>
          <p:nvPr/>
        </p:nvSpPr>
        <p:spPr>
          <a:xfrm>
            <a:off x="6304808" y="4008060"/>
            <a:ext cx="629388" cy="261432"/>
          </a:xfrm>
          <a:prstGeom prst="rightArrow">
            <a:avLst/>
          </a:prstGeom>
          <a:noFill/>
          <a:ln w="28575">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93" name="箭头: 右 92">
            <a:extLst>
              <a:ext uri="{FF2B5EF4-FFF2-40B4-BE49-F238E27FC236}">
                <a16:creationId xmlns:a16="http://schemas.microsoft.com/office/drawing/2014/main" id="{F93E7190-B43D-44C0-A56C-25AD7C9701F6}"/>
              </a:ext>
            </a:extLst>
          </p:cNvPr>
          <p:cNvSpPr/>
          <p:nvPr/>
        </p:nvSpPr>
        <p:spPr>
          <a:xfrm>
            <a:off x="6304808" y="5587179"/>
            <a:ext cx="629388" cy="261432"/>
          </a:xfrm>
          <a:prstGeom prst="rightArrow">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圆角 8">
            <a:extLst>
              <a:ext uri="{FF2B5EF4-FFF2-40B4-BE49-F238E27FC236}">
                <a16:creationId xmlns:a16="http://schemas.microsoft.com/office/drawing/2014/main" id="{191AD1F9-64B1-4077-A1CC-0271F595ECDB}"/>
              </a:ext>
            </a:extLst>
          </p:cNvPr>
          <p:cNvSpPr/>
          <p:nvPr/>
        </p:nvSpPr>
        <p:spPr>
          <a:xfrm>
            <a:off x="7367083" y="1919321"/>
            <a:ext cx="3126378" cy="763147"/>
          </a:xfrm>
          <a:prstGeom prst="round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600" dirty="0">
                <a:solidFill>
                  <a:schemeClr val="tx1"/>
                </a:solidFill>
                <a:latin typeface="Arial" panose="020B0604020202020204" pitchFamily="34" charset="0"/>
                <a:cs typeface="Arial" panose="020B0604020202020204" pitchFamily="34" charset="0"/>
              </a:rPr>
              <a:t>Max IOPS</a:t>
            </a:r>
          </a:p>
          <a:p>
            <a:pPr marL="285750" indent="-285750">
              <a:buFont typeface="Arial" panose="020B0604020202020204" pitchFamily="34" charset="0"/>
              <a:buChar char="•"/>
            </a:pPr>
            <a:r>
              <a:rPr lang="en-US" altLang="zh-CN" sz="1600" dirty="0">
                <a:solidFill>
                  <a:schemeClr val="tx1"/>
                </a:solidFill>
                <a:latin typeface="Arial" panose="020B0604020202020204" pitchFamily="34" charset="0"/>
                <a:cs typeface="Arial" panose="020B0604020202020204" pitchFamily="34" charset="0"/>
              </a:rPr>
              <a:t>Max BPS (bits-per-second)</a:t>
            </a:r>
            <a:endParaRPr lang="zh-CN" altLang="en-US" sz="1600" dirty="0">
              <a:solidFill>
                <a:schemeClr val="tx1"/>
              </a:solidFill>
              <a:latin typeface="Arial" panose="020B0604020202020204" pitchFamily="34" charset="0"/>
              <a:cs typeface="Arial" panose="020B0604020202020204" pitchFamily="34" charset="0"/>
            </a:endParaRPr>
          </a:p>
        </p:txBody>
      </p:sp>
      <p:sp>
        <p:nvSpPr>
          <p:cNvPr id="95" name="矩形: 圆角 94">
            <a:extLst>
              <a:ext uri="{FF2B5EF4-FFF2-40B4-BE49-F238E27FC236}">
                <a16:creationId xmlns:a16="http://schemas.microsoft.com/office/drawing/2014/main" id="{32F0522C-4D2A-4B3D-B703-49332B72A03C}"/>
              </a:ext>
            </a:extLst>
          </p:cNvPr>
          <p:cNvSpPr/>
          <p:nvPr/>
        </p:nvSpPr>
        <p:spPr>
          <a:xfrm>
            <a:off x="7367083" y="3756261"/>
            <a:ext cx="3126378" cy="763147"/>
          </a:xfrm>
          <a:prstGeom prst="roundRect">
            <a:avLst/>
          </a:prstGeom>
          <a:noFill/>
          <a:ln w="1905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600" dirty="0">
                <a:solidFill>
                  <a:schemeClr val="tx1"/>
                </a:solidFill>
                <a:latin typeface="Arial" panose="020B0604020202020204" pitchFamily="34" charset="0"/>
                <a:cs typeface="Arial" panose="020B0604020202020204" pitchFamily="34" charset="0"/>
              </a:rPr>
              <a:t>Max IOPS</a:t>
            </a:r>
          </a:p>
          <a:p>
            <a:pPr marL="285750" indent="-285750">
              <a:buFont typeface="Arial" panose="020B0604020202020204" pitchFamily="34" charset="0"/>
              <a:buChar char="•"/>
            </a:pPr>
            <a:r>
              <a:rPr lang="en-US" altLang="zh-CN" sz="1600" dirty="0">
                <a:solidFill>
                  <a:schemeClr val="tx1"/>
                </a:solidFill>
                <a:latin typeface="Arial" panose="020B0604020202020204" pitchFamily="34" charset="0"/>
                <a:cs typeface="Arial" panose="020B0604020202020204" pitchFamily="34" charset="0"/>
              </a:rPr>
              <a:t>Max BPS (bits-per-second)</a:t>
            </a:r>
            <a:endParaRPr lang="zh-CN" altLang="en-US" sz="1600" dirty="0">
              <a:solidFill>
                <a:schemeClr val="tx1"/>
              </a:solidFill>
              <a:latin typeface="Arial" panose="020B0604020202020204" pitchFamily="34" charset="0"/>
              <a:cs typeface="Arial" panose="020B0604020202020204" pitchFamily="34" charset="0"/>
            </a:endParaRPr>
          </a:p>
        </p:txBody>
      </p:sp>
      <p:sp>
        <p:nvSpPr>
          <p:cNvPr id="96" name="矩形: 圆角 95">
            <a:extLst>
              <a:ext uri="{FF2B5EF4-FFF2-40B4-BE49-F238E27FC236}">
                <a16:creationId xmlns:a16="http://schemas.microsoft.com/office/drawing/2014/main" id="{2A2214A5-15C6-47E3-BA36-95914D216A4A}"/>
              </a:ext>
            </a:extLst>
          </p:cNvPr>
          <p:cNvSpPr/>
          <p:nvPr/>
        </p:nvSpPr>
        <p:spPr>
          <a:xfrm>
            <a:off x="7367083" y="5336321"/>
            <a:ext cx="3126378" cy="763147"/>
          </a:xfrm>
          <a:prstGeom prst="round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285750" indent="-285750">
              <a:buFont typeface="Arial" panose="020B0604020202020204" pitchFamily="34" charset="0"/>
              <a:buChar char="•"/>
            </a:pPr>
            <a:r>
              <a:rPr lang="en-US" altLang="zh-CN" sz="1600" dirty="0">
                <a:solidFill>
                  <a:schemeClr val="tx1"/>
                </a:solidFill>
                <a:latin typeface="Arial" panose="020B0604020202020204" pitchFamily="34" charset="0"/>
                <a:cs typeface="Arial" panose="020B0604020202020204" pitchFamily="34" charset="0"/>
              </a:rPr>
              <a:t>Max IOPS</a:t>
            </a:r>
          </a:p>
          <a:p>
            <a:pPr marL="285750" indent="-285750">
              <a:buFont typeface="Arial" panose="020B0604020202020204" pitchFamily="34" charset="0"/>
              <a:buChar char="•"/>
            </a:pPr>
            <a:r>
              <a:rPr lang="en-US" altLang="zh-CN" sz="1600" dirty="0">
                <a:solidFill>
                  <a:schemeClr val="tx1"/>
                </a:solidFill>
                <a:latin typeface="Arial" panose="020B0604020202020204" pitchFamily="34" charset="0"/>
                <a:cs typeface="Arial" panose="020B0604020202020204" pitchFamily="34" charset="0"/>
              </a:rPr>
              <a:t>Max BPS (bits-per-second)</a:t>
            </a:r>
            <a:endParaRPr lang="zh-CN" altLang="en-US" sz="16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41616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9" grpId="0" animBg="1"/>
      <p:bldP spid="61" grpId="0" animBg="1"/>
      <p:bldP spid="90" grpId="0"/>
      <p:bldP spid="91" grpId="0" animBg="1"/>
      <p:bldP spid="92" grpId="0" animBg="1"/>
      <p:bldP spid="93" grpId="0" animBg="1"/>
      <p:bldP spid="9" grpId="0" animBg="1"/>
      <p:bldP spid="95" grpId="0" animBg="1"/>
      <p:bldP spid="9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Do we have the IOPS/bandwidth to support burst?</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5</a:t>
            </a:fld>
            <a:endParaRPr kumimoji="1" lang="zh-CN" altLang="en-US"/>
          </a:p>
        </p:txBody>
      </p:sp>
      <p:cxnSp>
        <p:nvCxnSpPr>
          <p:cNvPr id="52" name="直接连接符 51">
            <a:extLst>
              <a:ext uri="{FF2B5EF4-FFF2-40B4-BE49-F238E27FC236}">
                <a16:creationId xmlns:a16="http://schemas.microsoft.com/office/drawing/2014/main" id="{4772779E-B5D9-419F-9484-54E7E4AA515A}"/>
              </a:ext>
            </a:extLst>
          </p:cNvPr>
          <p:cNvCxnSpPr>
            <a:cxnSpLocks/>
            <a:stCxn id="74" idx="2"/>
            <a:endCxn id="86" idx="0"/>
          </p:cNvCxnSpPr>
          <p:nvPr/>
        </p:nvCxnSpPr>
        <p:spPr>
          <a:xfrm>
            <a:off x="2118107" y="2696652"/>
            <a:ext cx="1217154"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3" name="直接连接符 52">
            <a:extLst>
              <a:ext uri="{FF2B5EF4-FFF2-40B4-BE49-F238E27FC236}">
                <a16:creationId xmlns:a16="http://schemas.microsoft.com/office/drawing/2014/main" id="{14A6769E-281B-454E-996C-C0B02A45F203}"/>
              </a:ext>
            </a:extLst>
          </p:cNvPr>
          <p:cNvCxnSpPr>
            <a:cxnSpLocks/>
            <a:stCxn id="74" idx="2"/>
            <a:endCxn id="82" idx="0"/>
          </p:cNvCxnSpPr>
          <p:nvPr/>
        </p:nvCxnSpPr>
        <p:spPr>
          <a:xfrm>
            <a:off x="2118107" y="2696652"/>
            <a:ext cx="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4" name="直接连接符 53">
            <a:extLst>
              <a:ext uri="{FF2B5EF4-FFF2-40B4-BE49-F238E27FC236}">
                <a16:creationId xmlns:a16="http://schemas.microsoft.com/office/drawing/2014/main" id="{336BB1DD-E056-44A0-98A1-269DA6A9974A}"/>
              </a:ext>
            </a:extLst>
          </p:cNvPr>
          <p:cNvCxnSpPr>
            <a:cxnSpLocks/>
            <a:stCxn id="74" idx="2"/>
            <a:endCxn id="83" idx="0"/>
          </p:cNvCxnSpPr>
          <p:nvPr/>
        </p:nvCxnSpPr>
        <p:spPr>
          <a:xfrm>
            <a:off x="2118107" y="2696652"/>
            <a:ext cx="244463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5" name="直接连接符 54">
            <a:extLst>
              <a:ext uri="{FF2B5EF4-FFF2-40B4-BE49-F238E27FC236}">
                <a16:creationId xmlns:a16="http://schemas.microsoft.com/office/drawing/2014/main" id="{B47E227D-3F89-4DBC-805C-FCAF9AA05CB7}"/>
              </a:ext>
            </a:extLst>
          </p:cNvPr>
          <p:cNvCxnSpPr>
            <a:cxnSpLocks/>
            <a:stCxn id="78" idx="2"/>
            <a:endCxn id="82" idx="0"/>
          </p:cNvCxnSpPr>
          <p:nvPr/>
        </p:nvCxnSpPr>
        <p:spPr>
          <a:xfrm flipH="1">
            <a:off x="2118107" y="2693208"/>
            <a:ext cx="1217154" cy="7156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6" name="直接连接符 55">
            <a:extLst>
              <a:ext uri="{FF2B5EF4-FFF2-40B4-BE49-F238E27FC236}">
                <a16:creationId xmlns:a16="http://schemas.microsoft.com/office/drawing/2014/main" id="{C3C07608-3ACA-4AF1-9CB8-9E35908654CE}"/>
              </a:ext>
            </a:extLst>
          </p:cNvPr>
          <p:cNvCxnSpPr>
            <a:cxnSpLocks/>
            <a:stCxn id="78" idx="2"/>
            <a:endCxn id="86" idx="0"/>
          </p:cNvCxnSpPr>
          <p:nvPr/>
        </p:nvCxnSpPr>
        <p:spPr>
          <a:xfrm>
            <a:off x="3335261" y="2693208"/>
            <a:ext cx="0" cy="741241"/>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接连接符 56">
            <a:extLst>
              <a:ext uri="{FF2B5EF4-FFF2-40B4-BE49-F238E27FC236}">
                <a16:creationId xmlns:a16="http://schemas.microsoft.com/office/drawing/2014/main" id="{1527E098-4E85-4E5E-B688-03E82D387841}"/>
              </a:ext>
            </a:extLst>
          </p:cNvPr>
          <p:cNvCxnSpPr>
            <a:cxnSpLocks/>
            <a:stCxn id="75" idx="2"/>
            <a:endCxn id="86" idx="0"/>
          </p:cNvCxnSpPr>
          <p:nvPr/>
        </p:nvCxnSpPr>
        <p:spPr>
          <a:xfrm flipH="1">
            <a:off x="3335261" y="2696652"/>
            <a:ext cx="1227485"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8" name="直接连接符 57">
            <a:extLst>
              <a:ext uri="{FF2B5EF4-FFF2-40B4-BE49-F238E27FC236}">
                <a16:creationId xmlns:a16="http://schemas.microsoft.com/office/drawing/2014/main" id="{740A9D64-BBC0-4FD9-BBAD-3B8449075A7B}"/>
              </a:ext>
            </a:extLst>
          </p:cNvPr>
          <p:cNvCxnSpPr>
            <a:cxnSpLocks/>
            <a:stCxn id="75" idx="2"/>
            <a:endCxn id="83" idx="0"/>
          </p:cNvCxnSpPr>
          <p:nvPr/>
        </p:nvCxnSpPr>
        <p:spPr>
          <a:xfrm>
            <a:off x="4562746" y="2696652"/>
            <a:ext cx="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接连接符 58">
            <a:extLst>
              <a:ext uri="{FF2B5EF4-FFF2-40B4-BE49-F238E27FC236}">
                <a16:creationId xmlns:a16="http://schemas.microsoft.com/office/drawing/2014/main" id="{28D6EE77-4E60-4975-BFAE-2070E8567567}"/>
              </a:ext>
            </a:extLst>
          </p:cNvPr>
          <p:cNvCxnSpPr>
            <a:cxnSpLocks/>
            <a:stCxn id="75" idx="2"/>
            <a:endCxn id="82" idx="0"/>
          </p:cNvCxnSpPr>
          <p:nvPr/>
        </p:nvCxnSpPr>
        <p:spPr>
          <a:xfrm flipH="1">
            <a:off x="2118107" y="2696652"/>
            <a:ext cx="244463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4C3A5B71-EF11-40AB-B20D-9A2F24966638}"/>
              </a:ext>
            </a:extLst>
          </p:cNvPr>
          <p:cNvCxnSpPr>
            <a:cxnSpLocks/>
            <a:stCxn id="78" idx="2"/>
            <a:endCxn id="83" idx="0"/>
          </p:cNvCxnSpPr>
          <p:nvPr/>
        </p:nvCxnSpPr>
        <p:spPr>
          <a:xfrm>
            <a:off x="3335261" y="2693208"/>
            <a:ext cx="1227485" cy="7156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1" name="直接连接符 60">
            <a:extLst>
              <a:ext uri="{FF2B5EF4-FFF2-40B4-BE49-F238E27FC236}">
                <a16:creationId xmlns:a16="http://schemas.microsoft.com/office/drawing/2014/main" id="{474BC5A8-8B8A-4B43-A238-3A55F49880BB}"/>
              </a:ext>
            </a:extLst>
          </p:cNvPr>
          <p:cNvCxnSpPr>
            <a:cxnSpLocks/>
            <a:stCxn id="82" idx="2"/>
            <a:endCxn id="104" idx="0"/>
          </p:cNvCxnSpPr>
          <p:nvPr/>
        </p:nvCxnSpPr>
        <p:spPr>
          <a:xfrm flipH="1">
            <a:off x="2118106" y="4038202"/>
            <a:ext cx="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2" name="直接连接符 61">
            <a:extLst>
              <a:ext uri="{FF2B5EF4-FFF2-40B4-BE49-F238E27FC236}">
                <a16:creationId xmlns:a16="http://schemas.microsoft.com/office/drawing/2014/main" id="{C5963F37-04D5-422C-B738-6EC40FA6E33F}"/>
              </a:ext>
            </a:extLst>
          </p:cNvPr>
          <p:cNvCxnSpPr>
            <a:cxnSpLocks/>
            <a:stCxn id="82" idx="2"/>
            <a:endCxn id="108" idx="0"/>
          </p:cNvCxnSpPr>
          <p:nvPr/>
        </p:nvCxnSpPr>
        <p:spPr>
          <a:xfrm>
            <a:off x="2118107" y="4038202"/>
            <a:ext cx="1217153"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89470759-2A00-4674-86FE-73474F0554EC}"/>
              </a:ext>
            </a:extLst>
          </p:cNvPr>
          <p:cNvCxnSpPr>
            <a:cxnSpLocks/>
            <a:stCxn id="82" idx="2"/>
            <a:endCxn id="105" idx="0"/>
          </p:cNvCxnSpPr>
          <p:nvPr/>
        </p:nvCxnSpPr>
        <p:spPr>
          <a:xfrm>
            <a:off x="2118107" y="4038202"/>
            <a:ext cx="2444638"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4" name="直接连接符 63">
            <a:extLst>
              <a:ext uri="{FF2B5EF4-FFF2-40B4-BE49-F238E27FC236}">
                <a16:creationId xmlns:a16="http://schemas.microsoft.com/office/drawing/2014/main" id="{E6038BA7-FF2C-43EC-A7B7-09CD61C65A96}"/>
              </a:ext>
            </a:extLst>
          </p:cNvPr>
          <p:cNvCxnSpPr>
            <a:cxnSpLocks/>
            <a:stCxn id="86" idx="2"/>
            <a:endCxn id="104" idx="0"/>
          </p:cNvCxnSpPr>
          <p:nvPr/>
        </p:nvCxnSpPr>
        <p:spPr>
          <a:xfrm flipH="1">
            <a:off x="2118106" y="4012567"/>
            <a:ext cx="1217155"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5" name="直接连接符 64">
            <a:extLst>
              <a:ext uri="{FF2B5EF4-FFF2-40B4-BE49-F238E27FC236}">
                <a16:creationId xmlns:a16="http://schemas.microsoft.com/office/drawing/2014/main" id="{6BB98B61-1834-49AB-8E6F-4B8ED3783A2E}"/>
              </a:ext>
            </a:extLst>
          </p:cNvPr>
          <p:cNvCxnSpPr>
            <a:cxnSpLocks/>
            <a:stCxn id="86" idx="2"/>
            <a:endCxn id="108" idx="0"/>
          </p:cNvCxnSpPr>
          <p:nvPr/>
        </p:nvCxnSpPr>
        <p:spPr>
          <a:xfrm flipH="1">
            <a:off x="3335260" y="4012567"/>
            <a:ext cx="1" cy="76343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6" name="直接连接符 65">
            <a:extLst>
              <a:ext uri="{FF2B5EF4-FFF2-40B4-BE49-F238E27FC236}">
                <a16:creationId xmlns:a16="http://schemas.microsoft.com/office/drawing/2014/main" id="{115C8612-F0F4-4A67-804F-5F2452A7968E}"/>
              </a:ext>
            </a:extLst>
          </p:cNvPr>
          <p:cNvCxnSpPr>
            <a:cxnSpLocks/>
            <a:stCxn id="86" idx="2"/>
            <a:endCxn id="105" idx="0"/>
          </p:cNvCxnSpPr>
          <p:nvPr/>
        </p:nvCxnSpPr>
        <p:spPr>
          <a:xfrm>
            <a:off x="3335261" y="4012567"/>
            <a:ext cx="1227484"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id="{13C4AC94-F102-4746-B7E8-3971850DC380}"/>
              </a:ext>
            </a:extLst>
          </p:cNvPr>
          <p:cNvCxnSpPr>
            <a:stCxn id="83" idx="2"/>
            <a:endCxn id="104" idx="0"/>
          </p:cNvCxnSpPr>
          <p:nvPr/>
        </p:nvCxnSpPr>
        <p:spPr>
          <a:xfrm flipH="1">
            <a:off x="2118106" y="4038202"/>
            <a:ext cx="244464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id="{DAA79B6B-616E-4DE0-A823-1391B3C0E5DA}"/>
              </a:ext>
            </a:extLst>
          </p:cNvPr>
          <p:cNvCxnSpPr>
            <a:cxnSpLocks/>
            <a:stCxn id="83" idx="2"/>
            <a:endCxn id="108" idx="0"/>
          </p:cNvCxnSpPr>
          <p:nvPr/>
        </p:nvCxnSpPr>
        <p:spPr>
          <a:xfrm flipH="1">
            <a:off x="3335260" y="4038202"/>
            <a:ext cx="1227486"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CD844CB7-2364-4BAB-AA54-DC5E53E3B00E}"/>
              </a:ext>
            </a:extLst>
          </p:cNvPr>
          <p:cNvCxnSpPr>
            <a:cxnSpLocks/>
            <a:stCxn id="83" idx="2"/>
            <a:endCxn id="105" idx="0"/>
          </p:cNvCxnSpPr>
          <p:nvPr/>
        </p:nvCxnSpPr>
        <p:spPr>
          <a:xfrm flipH="1">
            <a:off x="4562745" y="4038202"/>
            <a:ext cx="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id="{293B40FA-F598-4253-B67B-2A87E894E579}"/>
              </a:ext>
            </a:extLst>
          </p:cNvPr>
          <p:cNvSpPr txBox="1"/>
          <p:nvPr/>
        </p:nvSpPr>
        <p:spPr>
          <a:xfrm>
            <a:off x="4740375" y="2802622"/>
            <a:ext cx="1188146" cy="584775"/>
          </a:xfrm>
          <a:prstGeom prst="rect">
            <a:avLst/>
          </a:prstGeom>
          <a:noFill/>
        </p:spPr>
        <p:txBody>
          <a:bodyPr wrap="none" rtlCol="0">
            <a:spAutoFit/>
          </a:bodyPr>
          <a:lstStyle/>
          <a:p>
            <a:pPr algn="ctr"/>
            <a:r>
              <a:rPr kumimoji="1" lang="en-US" altLang="zh-CN" sz="1600" dirty="0">
                <a:latin typeface="Arial" panose="020B0604020202020204" pitchFamily="34" charset="0"/>
                <a:cs typeface="Arial" panose="020B0604020202020204" pitchFamily="34" charset="0"/>
              </a:rPr>
              <a:t>Proprietary</a:t>
            </a:r>
          </a:p>
          <a:p>
            <a:pPr algn="ctr"/>
            <a:r>
              <a:rPr kumimoji="1" lang="en-US" altLang="zh-CN" sz="1600" dirty="0">
                <a:latin typeface="Arial" panose="020B0604020202020204" pitchFamily="34" charset="0"/>
                <a:cs typeface="Arial" panose="020B0604020202020204" pitchFamily="34" charset="0"/>
              </a:rPr>
              <a:t>Protocol</a:t>
            </a:r>
            <a:endParaRPr kumimoji="1" lang="zh-CN" altLang="en-US" sz="1600" dirty="0">
              <a:latin typeface="Arial" panose="020B0604020202020204" pitchFamily="34" charset="0"/>
              <a:cs typeface="Arial" panose="020B0604020202020204" pitchFamily="34" charset="0"/>
            </a:endParaRPr>
          </a:p>
        </p:txBody>
      </p:sp>
      <p:sp>
        <p:nvSpPr>
          <p:cNvPr id="71" name="文本框 70">
            <a:extLst>
              <a:ext uri="{FF2B5EF4-FFF2-40B4-BE49-F238E27FC236}">
                <a16:creationId xmlns:a16="http://schemas.microsoft.com/office/drawing/2014/main" id="{6788258C-1CC3-489E-BA4A-C9917657C249}"/>
              </a:ext>
            </a:extLst>
          </p:cNvPr>
          <p:cNvSpPr txBox="1"/>
          <p:nvPr/>
        </p:nvSpPr>
        <p:spPr>
          <a:xfrm>
            <a:off x="4744750" y="4126920"/>
            <a:ext cx="1188146" cy="584775"/>
          </a:xfrm>
          <a:prstGeom prst="rect">
            <a:avLst/>
          </a:prstGeom>
          <a:noFill/>
        </p:spPr>
        <p:txBody>
          <a:bodyPr wrap="none" rtlCol="0">
            <a:spAutoFit/>
          </a:bodyPr>
          <a:lstStyle/>
          <a:p>
            <a:pPr algn="ctr"/>
            <a:r>
              <a:rPr kumimoji="1" lang="en-US" altLang="zh-CN" sz="1600" dirty="0">
                <a:latin typeface="Arial" panose="020B0604020202020204" pitchFamily="34" charset="0"/>
                <a:cs typeface="Arial" panose="020B0604020202020204" pitchFamily="34" charset="0"/>
              </a:rPr>
              <a:t>Proprietary</a:t>
            </a:r>
          </a:p>
          <a:p>
            <a:pPr algn="ctr"/>
            <a:r>
              <a:rPr kumimoji="1" lang="en-US" altLang="zh-CN" sz="1600" dirty="0">
                <a:latin typeface="Arial" panose="020B0604020202020204" pitchFamily="34" charset="0"/>
                <a:cs typeface="Arial" panose="020B0604020202020204" pitchFamily="34" charset="0"/>
              </a:rPr>
              <a:t>Protocol</a:t>
            </a:r>
            <a:endParaRPr kumimoji="1" lang="zh-CN" altLang="en-US" sz="1600" dirty="0">
              <a:latin typeface="Arial" panose="020B0604020202020204" pitchFamily="34" charset="0"/>
              <a:cs typeface="Arial" panose="020B0604020202020204" pitchFamily="34" charset="0"/>
            </a:endParaRPr>
          </a:p>
        </p:txBody>
      </p:sp>
      <p:grpSp>
        <p:nvGrpSpPr>
          <p:cNvPr id="72" name="组合 71">
            <a:extLst>
              <a:ext uri="{FF2B5EF4-FFF2-40B4-BE49-F238E27FC236}">
                <a16:creationId xmlns:a16="http://schemas.microsoft.com/office/drawing/2014/main" id="{A2CF8AA9-B789-4B55-8C22-B4576E8A34C0}"/>
              </a:ext>
            </a:extLst>
          </p:cNvPr>
          <p:cNvGrpSpPr/>
          <p:nvPr/>
        </p:nvGrpSpPr>
        <p:grpSpPr>
          <a:xfrm>
            <a:off x="610143" y="1987735"/>
            <a:ext cx="5722407" cy="799773"/>
            <a:chOff x="6096000" y="1776055"/>
            <a:chExt cx="5722407" cy="799773"/>
          </a:xfrm>
        </p:grpSpPr>
        <p:sp>
          <p:nvSpPr>
            <p:cNvPr id="73" name="矩形 72">
              <a:extLst>
                <a:ext uri="{FF2B5EF4-FFF2-40B4-BE49-F238E27FC236}">
                  <a16:creationId xmlns:a16="http://schemas.microsoft.com/office/drawing/2014/main" id="{C3CB6CDA-35EA-424C-953A-BBCE06317402}"/>
                </a:ext>
              </a:extLst>
            </p:cNvPr>
            <p:cNvSpPr/>
            <p:nvPr/>
          </p:nvSpPr>
          <p:spPr>
            <a:xfrm>
              <a:off x="6096000" y="1776055"/>
              <a:ext cx="5722407" cy="799773"/>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pic>
          <p:nvPicPr>
            <p:cNvPr id="74" name="图形 73" descr="服务器 轮廓">
              <a:extLst>
                <a:ext uri="{FF2B5EF4-FFF2-40B4-BE49-F238E27FC236}">
                  <a16:creationId xmlns:a16="http://schemas.microsoft.com/office/drawing/2014/main" id="{92AE3E92-DBF1-4740-97D5-ABADB777BA4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89270" y="1855584"/>
              <a:ext cx="629388" cy="629388"/>
            </a:xfrm>
            <a:prstGeom prst="rect">
              <a:avLst/>
            </a:prstGeom>
          </p:spPr>
        </p:pic>
        <p:pic>
          <p:nvPicPr>
            <p:cNvPr id="75" name="图形 74" descr="服务器 轮廓">
              <a:extLst>
                <a:ext uri="{FF2B5EF4-FFF2-40B4-BE49-F238E27FC236}">
                  <a16:creationId xmlns:a16="http://schemas.microsoft.com/office/drawing/2014/main" id="{2CC0B533-7F01-4562-BBB1-5B84024754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733909" y="1855584"/>
              <a:ext cx="629388" cy="629388"/>
            </a:xfrm>
            <a:prstGeom prst="rect">
              <a:avLst/>
            </a:prstGeom>
          </p:spPr>
        </p:pic>
        <p:sp>
          <p:nvSpPr>
            <p:cNvPr id="76" name="文本框 75">
              <a:extLst>
                <a:ext uri="{FF2B5EF4-FFF2-40B4-BE49-F238E27FC236}">
                  <a16:creationId xmlns:a16="http://schemas.microsoft.com/office/drawing/2014/main" id="{0BB339E1-1854-4EC4-B3CF-285A4F9D5FF4}"/>
                </a:ext>
              </a:extLst>
            </p:cNvPr>
            <p:cNvSpPr txBox="1"/>
            <p:nvPr/>
          </p:nvSpPr>
          <p:spPr>
            <a:xfrm>
              <a:off x="8380043" y="1776055"/>
              <a:ext cx="902811" cy="523220"/>
            </a:xfrm>
            <a:prstGeom prst="rect">
              <a:avLst/>
            </a:prstGeom>
            <a:noFill/>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77" name="文本框 76">
              <a:extLst>
                <a:ext uri="{FF2B5EF4-FFF2-40B4-BE49-F238E27FC236}">
                  <a16:creationId xmlns:a16="http://schemas.microsoft.com/office/drawing/2014/main" id="{EE41CF7B-03FA-471D-AA4C-5B5B554C4274}"/>
                </a:ext>
              </a:extLst>
            </p:cNvPr>
            <p:cNvSpPr txBox="1"/>
            <p:nvPr/>
          </p:nvSpPr>
          <p:spPr>
            <a:xfrm>
              <a:off x="10482929" y="1847112"/>
              <a:ext cx="1184941" cy="646331"/>
            </a:xfrm>
            <a:prstGeom prst="rect">
              <a:avLst/>
            </a:prstGeom>
            <a:noFill/>
          </p:spPr>
          <p:txBody>
            <a:bodyPr wrap="none" rtlCol="0">
              <a:spAutoFit/>
            </a:bodyPr>
            <a:lstStyle/>
            <a:p>
              <a:pPr algn="ctr"/>
              <a:r>
                <a:rPr kumimoji="1" lang="en-US" altLang="zh-CN" b="1" dirty="0">
                  <a:latin typeface="Arial" panose="020B0604020202020204" pitchFamily="34" charset="0"/>
                  <a:cs typeface="Arial" panose="020B0604020202020204" pitchFamily="34" charset="0"/>
                </a:rPr>
                <a:t>Compute</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0456E2C2-138E-43A8-9F87-5DA0CA4B03FC}"/>
                </a:ext>
              </a:extLst>
            </p:cNvPr>
            <p:cNvSpPr/>
            <p:nvPr/>
          </p:nvSpPr>
          <p:spPr>
            <a:xfrm>
              <a:off x="8563943" y="1964259"/>
              <a:ext cx="514350" cy="51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9" name="图形 78" descr="服务器 轮廓">
              <a:extLst>
                <a:ext uri="{FF2B5EF4-FFF2-40B4-BE49-F238E27FC236}">
                  <a16:creationId xmlns:a16="http://schemas.microsoft.com/office/drawing/2014/main" id="{F8AE3D5D-43CE-4453-A8FD-C1322E15254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41590" y="1855584"/>
              <a:ext cx="629388" cy="629388"/>
            </a:xfrm>
            <a:prstGeom prst="rect">
              <a:avLst/>
            </a:prstGeom>
          </p:spPr>
        </p:pic>
      </p:grpSp>
      <p:grpSp>
        <p:nvGrpSpPr>
          <p:cNvPr id="80" name="组合 79">
            <a:extLst>
              <a:ext uri="{FF2B5EF4-FFF2-40B4-BE49-F238E27FC236}">
                <a16:creationId xmlns:a16="http://schemas.microsoft.com/office/drawing/2014/main" id="{90688875-3E52-4DB9-B936-EC0B01C243BC}"/>
              </a:ext>
            </a:extLst>
          </p:cNvPr>
          <p:cNvGrpSpPr/>
          <p:nvPr/>
        </p:nvGrpSpPr>
        <p:grpSpPr>
          <a:xfrm>
            <a:off x="610143" y="3329285"/>
            <a:ext cx="5735639" cy="799773"/>
            <a:chOff x="6096000" y="3117605"/>
            <a:chExt cx="5735639" cy="799773"/>
          </a:xfrm>
        </p:grpSpPr>
        <p:sp>
          <p:nvSpPr>
            <p:cNvPr id="81" name="矩形 80">
              <a:extLst>
                <a:ext uri="{FF2B5EF4-FFF2-40B4-BE49-F238E27FC236}">
                  <a16:creationId xmlns:a16="http://schemas.microsoft.com/office/drawing/2014/main" id="{DDD9FD6D-CD7B-43C0-A0EA-A6C9B8A87ED7}"/>
                </a:ext>
              </a:extLst>
            </p:cNvPr>
            <p:cNvSpPr/>
            <p:nvPr/>
          </p:nvSpPr>
          <p:spPr>
            <a:xfrm>
              <a:off x="6096000" y="3122831"/>
              <a:ext cx="5722407" cy="794547"/>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solidFill>
                  <a:schemeClr val="tx1"/>
                </a:solidFill>
              </a:endParaRPr>
            </a:p>
          </p:txBody>
        </p:sp>
        <p:pic>
          <p:nvPicPr>
            <p:cNvPr id="82" name="图形 81">
              <a:extLst>
                <a:ext uri="{FF2B5EF4-FFF2-40B4-BE49-F238E27FC236}">
                  <a16:creationId xmlns:a16="http://schemas.microsoft.com/office/drawing/2014/main" id="{596A574D-31E7-4DCF-AA03-403732A810D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7289270" y="3197134"/>
              <a:ext cx="629388" cy="629388"/>
            </a:xfrm>
            <a:prstGeom prst="rect">
              <a:avLst/>
            </a:prstGeom>
          </p:spPr>
        </p:pic>
        <p:pic>
          <p:nvPicPr>
            <p:cNvPr id="83" name="图形 82">
              <a:extLst>
                <a:ext uri="{FF2B5EF4-FFF2-40B4-BE49-F238E27FC236}">
                  <a16:creationId xmlns:a16="http://schemas.microsoft.com/office/drawing/2014/main" id="{8893FD46-09CA-4823-9FE1-0E7A4122C38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9733909" y="3197134"/>
              <a:ext cx="629388" cy="629388"/>
            </a:xfrm>
            <a:prstGeom prst="rect">
              <a:avLst/>
            </a:prstGeom>
          </p:spPr>
        </p:pic>
        <p:sp>
          <p:nvSpPr>
            <p:cNvPr id="84" name="文本框 83">
              <a:extLst>
                <a:ext uri="{FF2B5EF4-FFF2-40B4-BE49-F238E27FC236}">
                  <a16:creationId xmlns:a16="http://schemas.microsoft.com/office/drawing/2014/main" id="{AA6500D7-75D4-457E-B748-5FF17380575D}"/>
                </a:ext>
              </a:extLst>
            </p:cNvPr>
            <p:cNvSpPr txBox="1"/>
            <p:nvPr/>
          </p:nvSpPr>
          <p:spPr>
            <a:xfrm>
              <a:off x="10364571" y="3196938"/>
              <a:ext cx="1467068" cy="646331"/>
            </a:xfrm>
            <a:prstGeom prst="rect">
              <a:avLst/>
            </a:prstGeom>
            <a:noFill/>
          </p:spPr>
          <p:txBody>
            <a:bodyPr wrap="none" rtlCol="0">
              <a:spAutoFit/>
            </a:bodyPr>
            <a:lstStyle/>
            <a:p>
              <a:pPr algn="ctr"/>
              <a:r>
                <a:rPr kumimoji="1" lang="en-US" altLang="zh-CN" b="1" dirty="0">
                  <a:latin typeface="Arial" panose="020B0604020202020204" pitchFamily="34" charset="0"/>
                  <a:cs typeface="Arial" panose="020B0604020202020204" pitchFamily="34" charset="0"/>
                </a:rPr>
                <a:t>Partitioning</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85" name="文本框 84">
              <a:extLst>
                <a:ext uri="{FF2B5EF4-FFF2-40B4-BE49-F238E27FC236}">
                  <a16:creationId xmlns:a16="http://schemas.microsoft.com/office/drawing/2014/main" id="{5362712D-9F89-4774-B495-F08C7E3AEF0B}"/>
                </a:ext>
              </a:extLst>
            </p:cNvPr>
            <p:cNvSpPr txBox="1"/>
            <p:nvPr/>
          </p:nvSpPr>
          <p:spPr>
            <a:xfrm>
              <a:off x="8380043" y="3117605"/>
              <a:ext cx="902811" cy="523220"/>
            </a:xfrm>
            <a:prstGeom prst="rect">
              <a:avLst/>
            </a:prstGeom>
            <a:noFill/>
            <a:ln>
              <a:noFill/>
            </a:ln>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CAEC6F42-CCD2-4B28-96E9-172C575BC33F}"/>
                </a:ext>
              </a:extLst>
            </p:cNvPr>
            <p:cNvSpPr/>
            <p:nvPr/>
          </p:nvSpPr>
          <p:spPr>
            <a:xfrm>
              <a:off x="8563943" y="3222769"/>
              <a:ext cx="514350" cy="578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7" name="图形 86">
              <a:extLst>
                <a:ext uri="{FF2B5EF4-FFF2-40B4-BE49-F238E27FC236}">
                  <a16:creationId xmlns:a16="http://schemas.microsoft.com/office/drawing/2014/main" id="{64EF34CE-0881-4A1B-80C5-A2D4CBD8B19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6341590" y="3197134"/>
              <a:ext cx="629388" cy="629388"/>
            </a:xfrm>
            <a:prstGeom prst="rect">
              <a:avLst/>
            </a:prstGeom>
          </p:spPr>
        </p:pic>
      </p:grpSp>
      <p:cxnSp>
        <p:nvCxnSpPr>
          <p:cNvPr id="88" name="直接连接符 87">
            <a:extLst>
              <a:ext uri="{FF2B5EF4-FFF2-40B4-BE49-F238E27FC236}">
                <a16:creationId xmlns:a16="http://schemas.microsoft.com/office/drawing/2014/main" id="{F30068B7-3038-43DE-B950-D067DBE46EA2}"/>
              </a:ext>
            </a:extLst>
          </p:cNvPr>
          <p:cNvCxnSpPr>
            <a:cxnSpLocks/>
            <a:stCxn id="79" idx="2"/>
            <a:endCxn id="87" idx="0"/>
          </p:cNvCxnSpPr>
          <p:nvPr/>
        </p:nvCxnSpPr>
        <p:spPr>
          <a:xfrm>
            <a:off x="1170427" y="2696652"/>
            <a:ext cx="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89" name="直接连接符 88">
            <a:extLst>
              <a:ext uri="{FF2B5EF4-FFF2-40B4-BE49-F238E27FC236}">
                <a16:creationId xmlns:a16="http://schemas.microsoft.com/office/drawing/2014/main" id="{4724C64A-62B1-4E3D-9023-0B77F6DCAC97}"/>
              </a:ext>
            </a:extLst>
          </p:cNvPr>
          <p:cNvCxnSpPr>
            <a:stCxn id="87" idx="2"/>
            <a:endCxn id="110" idx="0"/>
          </p:cNvCxnSpPr>
          <p:nvPr/>
        </p:nvCxnSpPr>
        <p:spPr>
          <a:xfrm flipH="1">
            <a:off x="1170426" y="4038202"/>
            <a:ext cx="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0" name="直接连接符 89">
            <a:extLst>
              <a:ext uri="{FF2B5EF4-FFF2-40B4-BE49-F238E27FC236}">
                <a16:creationId xmlns:a16="http://schemas.microsoft.com/office/drawing/2014/main" id="{5C6A5E84-14AD-4990-A06B-3B302FC20EBD}"/>
              </a:ext>
            </a:extLst>
          </p:cNvPr>
          <p:cNvCxnSpPr>
            <a:stCxn id="79" idx="2"/>
            <a:endCxn id="82" idx="0"/>
          </p:cNvCxnSpPr>
          <p:nvPr/>
        </p:nvCxnSpPr>
        <p:spPr>
          <a:xfrm>
            <a:off x="1170427" y="2696652"/>
            <a:ext cx="94768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1" name="直接连接符 90">
            <a:extLst>
              <a:ext uri="{FF2B5EF4-FFF2-40B4-BE49-F238E27FC236}">
                <a16:creationId xmlns:a16="http://schemas.microsoft.com/office/drawing/2014/main" id="{B2D9554A-ED85-4C40-8FA9-7F090D29B983}"/>
              </a:ext>
            </a:extLst>
          </p:cNvPr>
          <p:cNvCxnSpPr>
            <a:cxnSpLocks/>
            <a:stCxn id="79" idx="2"/>
            <a:endCxn id="86" idx="0"/>
          </p:cNvCxnSpPr>
          <p:nvPr/>
        </p:nvCxnSpPr>
        <p:spPr>
          <a:xfrm>
            <a:off x="1170427" y="2696652"/>
            <a:ext cx="2164834"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2" name="直接连接符 91">
            <a:extLst>
              <a:ext uri="{FF2B5EF4-FFF2-40B4-BE49-F238E27FC236}">
                <a16:creationId xmlns:a16="http://schemas.microsoft.com/office/drawing/2014/main" id="{55F1C31E-6832-4765-B1C4-3DC0C09D2BCE}"/>
              </a:ext>
            </a:extLst>
          </p:cNvPr>
          <p:cNvCxnSpPr>
            <a:cxnSpLocks/>
            <a:stCxn id="79" idx="2"/>
            <a:endCxn id="83" idx="0"/>
          </p:cNvCxnSpPr>
          <p:nvPr/>
        </p:nvCxnSpPr>
        <p:spPr>
          <a:xfrm>
            <a:off x="1170427" y="2696652"/>
            <a:ext cx="339231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3" name="直接连接符 92">
            <a:extLst>
              <a:ext uri="{FF2B5EF4-FFF2-40B4-BE49-F238E27FC236}">
                <a16:creationId xmlns:a16="http://schemas.microsoft.com/office/drawing/2014/main" id="{F9CDC699-721C-41E3-A815-3AF279FB9455}"/>
              </a:ext>
            </a:extLst>
          </p:cNvPr>
          <p:cNvCxnSpPr>
            <a:cxnSpLocks/>
            <a:stCxn id="74" idx="2"/>
            <a:endCxn id="87" idx="0"/>
          </p:cNvCxnSpPr>
          <p:nvPr/>
        </p:nvCxnSpPr>
        <p:spPr>
          <a:xfrm flipH="1">
            <a:off x="1170427" y="2696652"/>
            <a:ext cx="94768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4" name="直接连接符 93">
            <a:extLst>
              <a:ext uri="{FF2B5EF4-FFF2-40B4-BE49-F238E27FC236}">
                <a16:creationId xmlns:a16="http://schemas.microsoft.com/office/drawing/2014/main" id="{4FC773A7-597F-4ABA-AB1C-C0DD1DC4E87B}"/>
              </a:ext>
            </a:extLst>
          </p:cNvPr>
          <p:cNvCxnSpPr>
            <a:stCxn id="78" idx="2"/>
            <a:endCxn id="87" idx="0"/>
          </p:cNvCxnSpPr>
          <p:nvPr/>
        </p:nvCxnSpPr>
        <p:spPr>
          <a:xfrm flipH="1">
            <a:off x="1170427" y="2693208"/>
            <a:ext cx="2164834" cy="715606"/>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5" name="直接连接符 94">
            <a:extLst>
              <a:ext uri="{FF2B5EF4-FFF2-40B4-BE49-F238E27FC236}">
                <a16:creationId xmlns:a16="http://schemas.microsoft.com/office/drawing/2014/main" id="{C8A81C85-FD8C-45D9-99CB-E69EE770B048}"/>
              </a:ext>
            </a:extLst>
          </p:cNvPr>
          <p:cNvCxnSpPr>
            <a:cxnSpLocks/>
            <a:stCxn id="75" idx="2"/>
            <a:endCxn id="87" idx="0"/>
          </p:cNvCxnSpPr>
          <p:nvPr/>
        </p:nvCxnSpPr>
        <p:spPr>
          <a:xfrm flipH="1">
            <a:off x="1170427" y="2696652"/>
            <a:ext cx="339231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6" name="直接连接符 95">
            <a:extLst>
              <a:ext uri="{FF2B5EF4-FFF2-40B4-BE49-F238E27FC236}">
                <a16:creationId xmlns:a16="http://schemas.microsoft.com/office/drawing/2014/main" id="{8B43A509-E05C-467B-A9A9-F45A81E82FBF}"/>
              </a:ext>
            </a:extLst>
          </p:cNvPr>
          <p:cNvCxnSpPr>
            <a:cxnSpLocks/>
            <a:stCxn id="87" idx="2"/>
            <a:endCxn id="104" idx="0"/>
          </p:cNvCxnSpPr>
          <p:nvPr/>
        </p:nvCxnSpPr>
        <p:spPr>
          <a:xfrm>
            <a:off x="1170427" y="4038202"/>
            <a:ext cx="947679"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7" name="直接连接符 96">
            <a:extLst>
              <a:ext uri="{FF2B5EF4-FFF2-40B4-BE49-F238E27FC236}">
                <a16:creationId xmlns:a16="http://schemas.microsoft.com/office/drawing/2014/main" id="{2476C706-0DAF-4D3F-82F7-A3D0D7718A0F}"/>
              </a:ext>
            </a:extLst>
          </p:cNvPr>
          <p:cNvCxnSpPr>
            <a:cxnSpLocks/>
            <a:stCxn id="87" idx="2"/>
            <a:endCxn id="108" idx="0"/>
          </p:cNvCxnSpPr>
          <p:nvPr/>
        </p:nvCxnSpPr>
        <p:spPr>
          <a:xfrm>
            <a:off x="1170427" y="4038202"/>
            <a:ext cx="2164833"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8" name="直接连接符 97">
            <a:extLst>
              <a:ext uri="{FF2B5EF4-FFF2-40B4-BE49-F238E27FC236}">
                <a16:creationId xmlns:a16="http://schemas.microsoft.com/office/drawing/2014/main" id="{B994E923-B1BA-4040-B88A-7ED93394D9C5}"/>
              </a:ext>
            </a:extLst>
          </p:cNvPr>
          <p:cNvCxnSpPr>
            <a:stCxn id="110" idx="0"/>
            <a:endCxn id="82" idx="2"/>
          </p:cNvCxnSpPr>
          <p:nvPr/>
        </p:nvCxnSpPr>
        <p:spPr>
          <a:xfrm flipV="1">
            <a:off x="1170426" y="4038202"/>
            <a:ext cx="947681"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99" name="直接连接符 98">
            <a:extLst>
              <a:ext uri="{FF2B5EF4-FFF2-40B4-BE49-F238E27FC236}">
                <a16:creationId xmlns:a16="http://schemas.microsoft.com/office/drawing/2014/main" id="{E1F7291B-C097-4826-992C-6C6AC29D84AF}"/>
              </a:ext>
            </a:extLst>
          </p:cNvPr>
          <p:cNvCxnSpPr>
            <a:stCxn id="110" idx="0"/>
            <a:endCxn id="86" idx="2"/>
          </p:cNvCxnSpPr>
          <p:nvPr/>
        </p:nvCxnSpPr>
        <p:spPr>
          <a:xfrm flipV="1">
            <a:off x="1170426" y="4012567"/>
            <a:ext cx="2164835" cy="73779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0" name="直接连接符 99">
            <a:extLst>
              <a:ext uri="{FF2B5EF4-FFF2-40B4-BE49-F238E27FC236}">
                <a16:creationId xmlns:a16="http://schemas.microsoft.com/office/drawing/2014/main" id="{D2B3DAA0-3712-4AB4-A4EC-576FAF60F21B}"/>
              </a:ext>
            </a:extLst>
          </p:cNvPr>
          <p:cNvCxnSpPr>
            <a:stCxn id="110" idx="0"/>
            <a:endCxn id="83" idx="2"/>
          </p:cNvCxnSpPr>
          <p:nvPr/>
        </p:nvCxnSpPr>
        <p:spPr>
          <a:xfrm flipV="1">
            <a:off x="1170426" y="4038202"/>
            <a:ext cx="3392320"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01" name="直接连接符 100">
            <a:extLst>
              <a:ext uri="{FF2B5EF4-FFF2-40B4-BE49-F238E27FC236}">
                <a16:creationId xmlns:a16="http://schemas.microsoft.com/office/drawing/2014/main" id="{E035ED61-FD53-4034-9683-CEDF2115A313}"/>
              </a:ext>
            </a:extLst>
          </p:cNvPr>
          <p:cNvCxnSpPr>
            <a:cxnSpLocks/>
            <a:stCxn id="87" idx="2"/>
            <a:endCxn id="105" idx="0"/>
          </p:cNvCxnSpPr>
          <p:nvPr/>
        </p:nvCxnSpPr>
        <p:spPr>
          <a:xfrm>
            <a:off x="1170427" y="4038202"/>
            <a:ext cx="3392318" cy="712162"/>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nvGrpSpPr>
          <p:cNvPr id="102" name="组合 101">
            <a:extLst>
              <a:ext uri="{FF2B5EF4-FFF2-40B4-BE49-F238E27FC236}">
                <a16:creationId xmlns:a16="http://schemas.microsoft.com/office/drawing/2014/main" id="{6938F058-8D56-4C07-876A-016D1431F280}"/>
              </a:ext>
            </a:extLst>
          </p:cNvPr>
          <p:cNvGrpSpPr/>
          <p:nvPr/>
        </p:nvGrpSpPr>
        <p:grpSpPr>
          <a:xfrm>
            <a:off x="610142" y="4670835"/>
            <a:ext cx="5742052" cy="1431373"/>
            <a:chOff x="6095999" y="4459155"/>
            <a:chExt cx="5742052" cy="1431373"/>
          </a:xfrm>
        </p:grpSpPr>
        <p:sp>
          <p:nvSpPr>
            <p:cNvPr id="103" name="矩形 102">
              <a:extLst>
                <a:ext uri="{FF2B5EF4-FFF2-40B4-BE49-F238E27FC236}">
                  <a16:creationId xmlns:a16="http://schemas.microsoft.com/office/drawing/2014/main" id="{4E7E74DB-72FC-4C71-AD53-BFD4936EFB7B}"/>
                </a:ext>
              </a:extLst>
            </p:cNvPr>
            <p:cNvSpPr/>
            <p:nvPr/>
          </p:nvSpPr>
          <p:spPr>
            <a:xfrm>
              <a:off x="6095999" y="4464381"/>
              <a:ext cx="5722407" cy="1426147"/>
            </a:xfrm>
            <a:prstGeom prst="rect">
              <a:avLst/>
            </a:prstGeom>
            <a:noFill/>
            <a:ln w="38100">
              <a:solidFill>
                <a:schemeClr val="tx1"/>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pic>
          <p:nvPicPr>
            <p:cNvPr id="104" name="图形 103" descr="服务器 轮廓">
              <a:extLst>
                <a:ext uri="{FF2B5EF4-FFF2-40B4-BE49-F238E27FC236}">
                  <a16:creationId xmlns:a16="http://schemas.microsoft.com/office/drawing/2014/main" id="{B86D191C-E161-4C80-8BD0-E7E15174A43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9269" y="4538684"/>
              <a:ext cx="629388" cy="629388"/>
            </a:xfrm>
            <a:prstGeom prst="rect">
              <a:avLst/>
            </a:prstGeom>
          </p:spPr>
        </p:pic>
        <p:pic>
          <p:nvPicPr>
            <p:cNvPr id="105" name="图形 104" descr="服务器 轮廓">
              <a:extLst>
                <a:ext uri="{FF2B5EF4-FFF2-40B4-BE49-F238E27FC236}">
                  <a16:creationId xmlns:a16="http://schemas.microsoft.com/office/drawing/2014/main" id="{BB11BCB3-DE8E-4DCB-AA60-58195C0DAF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33908" y="4538684"/>
              <a:ext cx="629388" cy="629388"/>
            </a:xfrm>
            <a:prstGeom prst="rect">
              <a:avLst/>
            </a:prstGeom>
          </p:spPr>
        </p:pic>
        <p:sp>
          <p:nvSpPr>
            <p:cNvPr id="106" name="文本框 105">
              <a:extLst>
                <a:ext uri="{FF2B5EF4-FFF2-40B4-BE49-F238E27FC236}">
                  <a16:creationId xmlns:a16="http://schemas.microsoft.com/office/drawing/2014/main" id="{FF0433DF-2C63-47AC-A280-2F201E61D8A4}"/>
                </a:ext>
              </a:extLst>
            </p:cNvPr>
            <p:cNvSpPr txBox="1"/>
            <p:nvPr/>
          </p:nvSpPr>
          <p:spPr>
            <a:xfrm>
              <a:off x="10358159" y="4538488"/>
              <a:ext cx="1479892" cy="646331"/>
            </a:xfrm>
            <a:prstGeom prst="rect">
              <a:avLst/>
            </a:prstGeom>
            <a:noFill/>
          </p:spPr>
          <p:txBody>
            <a:bodyPr wrap="none" rtlCol="0">
              <a:spAutoFit/>
            </a:bodyPr>
            <a:lstStyle/>
            <a:p>
              <a:pPr algn="ctr"/>
              <a:r>
                <a:rPr kumimoji="1" lang="en-US" altLang="zh-CN" b="1" dirty="0">
                  <a:latin typeface="Arial" panose="020B0604020202020204" pitchFamily="34" charset="0"/>
                  <a:cs typeface="Arial" panose="020B0604020202020204" pitchFamily="34" charset="0"/>
                </a:rPr>
                <a:t>Persistence</a:t>
              </a:r>
            </a:p>
            <a:p>
              <a:pPr algn="ctr"/>
              <a:r>
                <a:rPr kumimoji="1" lang="en-US" altLang="zh-CN" b="1" dirty="0">
                  <a:latin typeface="Arial" panose="020B0604020202020204" pitchFamily="34" charset="0"/>
                  <a:cs typeface="Arial" panose="020B0604020202020204" pitchFamily="34" charset="0"/>
                </a:rPr>
                <a:t>Cluster</a:t>
              </a:r>
              <a:endParaRPr kumimoji="1" lang="zh-CN" altLang="en-US" b="1" dirty="0">
                <a:latin typeface="Arial" panose="020B0604020202020204" pitchFamily="34" charset="0"/>
                <a:cs typeface="Arial" panose="020B0604020202020204" pitchFamily="34" charset="0"/>
              </a:endParaRPr>
            </a:p>
          </p:txBody>
        </p:sp>
        <p:sp>
          <p:nvSpPr>
            <p:cNvPr id="107" name="文本框 106">
              <a:extLst>
                <a:ext uri="{FF2B5EF4-FFF2-40B4-BE49-F238E27FC236}">
                  <a16:creationId xmlns:a16="http://schemas.microsoft.com/office/drawing/2014/main" id="{CC069FD6-2DE8-4521-B815-F86FB43C25C8}"/>
                </a:ext>
              </a:extLst>
            </p:cNvPr>
            <p:cNvSpPr txBox="1"/>
            <p:nvPr/>
          </p:nvSpPr>
          <p:spPr>
            <a:xfrm>
              <a:off x="8380042" y="4459155"/>
              <a:ext cx="902811" cy="523220"/>
            </a:xfrm>
            <a:prstGeom prst="rect">
              <a:avLst/>
            </a:prstGeom>
            <a:noFill/>
          </p:spPr>
          <p:txBody>
            <a:bodyPr wrap="none" rtlCol="0">
              <a:spAutoFit/>
            </a:bodyPr>
            <a:lstStyle/>
            <a:p>
              <a:r>
                <a:rPr kumimoji="1" lang="en-US" altLang="zh-CN" sz="2800" b="1" dirty="0">
                  <a:latin typeface="Arial" panose="020B0604020202020204" pitchFamily="34" charset="0"/>
                  <a:cs typeface="Arial" panose="020B0604020202020204" pitchFamily="34" charset="0"/>
                </a:rPr>
                <a:t>……</a:t>
              </a:r>
              <a:endParaRPr kumimoji="1" lang="zh-CN" altLang="en-US" sz="2800" b="1" dirty="0">
                <a:latin typeface="Arial" panose="020B0604020202020204" pitchFamily="34" charset="0"/>
                <a:cs typeface="Arial" panose="020B0604020202020204" pitchFamily="34" charset="0"/>
              </a:endParaRPr>
            </a:p>
          </p:txBody>
        </p:sp>
        <p:sp>
          <p:nvSpPr>
            <p:cNvPr id="108" name="矩形 107">
              <a:extLst>
                <a:ext uri="{FF2B5EF4-FFF2-40B4-BE49-F238E27FC236}">
                  <a16:creationId xmlns:a16="http://schemas.microsoft.com/office/drawing/2014/main" id="{804F670A-8C31-4544-A85A-05DB16524074}"/>
                </a:ext>
              </a:extLst>
            </p:cNvPr>
            <p:cNvSpPr/>
            <p:nvPr/>
          </p:nvSpPr>
          <p:spPr>
            <a:xfrm>
              <a:off x="8563942" y="4564319"/>
              <a:ext cx="514350" cy="51726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9" name="Picture 2" descr="Ssd drive - Free computer icons">
              <a:extLst>
                <a:ext uri="{FF2B5EF4-FFF2-40B4-BE49-F238E27FC236}">
                  <a16:creationId xmlns:a16="http://schemas.microsoft.com/office/drawing/2014/main" id="{0C19E96E-C6DA-4F0C-8A82-31CE227DFA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283" y="5168072"/>
              <a:ext cx="347609" cy="347609"/>
            </a:xfrm>
            <a:prstGeom prst="rect">
              <a:avLst/>
            </a:prstGeom>
            <a:noFill/>
          </p:spPr>
        </p:pic>
        <p:pic>
          <p:nvPicPr>
            <p:cNvPr id="110" name="图形 109" descr="服务器 轮廓">
              <a:extLst>
                <a:ext uri="{FF2B5EF4-FFF2-40B4-BE49-F238E27FC236}">
                  <a16:creationId xmlns:a16="http://schemas.microsoft.com/office/drawing/2014/main" id="{192B685B-D31F-471B-93C1-ED92AC96383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341589" y="4538684"/>
              <a:ext cx="629388" cy="629388"/>
            </a:xfrm>
            <a:prstGeom prst="rect">
              <a:avLst/>
            </a:prstGeom>
          </p:spPr>
        </p:pic>
        <p:pic>
          <p:nvPicPr>
            <p:cNvPr id="111" name="Picture 2" descr="Ssd drive - Free computer icons">
              <a:extLst>
                <a:ext uri="{FF2B5EF4-FFF2-40B4-BE49-F238E27FC236}">
                  <a16:creationId xmlns:a16="http://schemas.microsoft.com/office/drawing/2014/main" id="{4FFAEFF2-7399-4932-A8A5-02306653C4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9029" y="5168072"/>
              <a:ext cx="347609" cy="347609"/>
            </a:xfrm>
            <a:prstGeom prst="rect">
              <a:avLst/>
            </a:prstGeom>
            <a:noFill/>
          </p:spPr>
        </p:pic>
        <p:pic>
          <p:nvPicPr>
            <p:cNvPr id="112" name="Picture 2" descr="Ssd drive - Free computer icons">
              <a:extLst>
                <a:ext uri="{FF2B5EF4-FFF2-40B4-BE49-F238E27FC236}">
                  <a16:creationId xmlns:a16="http://schemas.microsoft.com/office/drawing/2014/main" id="{38F03F18-A9AC-4C7B-9254-AF2A04C2592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56283" y="5477928"/>
              <a:ext cx="347609" cy="347609"/>
            </a:xfrm>
            <a:prstGeom prst="rect">
              <a:avLst/>
            </a:prstGeom>
            <a:noFill/>
          </p:spPr>
        </p:pic>
        <p:pic>
          <p:nvPicPr>
            <p:cNvPr id="113" name="Picture 2" descr="Ssd drive - Free computer icons">
              <a:extLst>
                <a:ext uri="{FF2B5EF4-FFF2-40B4-BE49-F238E27FC236}">
                  <a16:creationId xmlns:a16="http://schemas.microsoft.com/office/drawing/2014/main" id="{8D605B8A-18BD-4BB5-89C2-D2C5A293366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89029" y="5477928"/>
              <a:ext cx="347609" cy="347609"/>
            </a:xfrm>
            <a:prstGeom prst="rect">
              <a:avLst/>
            </a:prstGeom>
            <a:noFill/>
          </p:spPr>
        </p:pic>
        <p:pic>
          <p:nvPicPr>
            <p:cNvPr id="114" name="Picture 2" descr="Ssd drive - Free computer icons">
              <a:extLst>
                <a:ext uri="{FF2B5EF4-FFF2-40B4-BE49-F238E27FC236}">
                  <a16:creationId xmlns:a16="http://schemas.microsoft.com/office/drawing/2014/main" id="{3DD19DE2-9D7F-4169-B50C-C7F399271B7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1142" y="5168072"/>
              <a:ext cx="347609" cy="347609"/>
            </a:xfrm>
            <a:prstGeom prst="rect">
              <a:avLst/>
            </a:prstGeom>
            <a:noFill/>
          </p:spPr>
        </p:pic>
        <p:pic>
          <p:nvPicPr>
            <p:cNvPr id="115" name="Picture 2" descr="Ssd drive - Free computer icons">
              <a:extLst>
                <a:ext uri="{FF2B5EF4-FFF2-40B4-BE49-F238E27FC236}">
                  <a16:creationId xmlns:a16="http://schemas.microsoft.com/office/drawing/2014/main" id="{3E3A54BF-6C85-4807-8DA9-5221C463C00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3888" y="5168072"/>
              <a:ext cx="347609" cy="347609"/>
            </a:xfrm>
            <a:prstGeom prst="rect">
              <a:avLst/>
            </a:prstGeom>
            <a:noFill/>
          </p:spPr>
        </p:pic>
        <p:pic>
          <p:nvPicPr>
            <p:cNvPr id="116" name="Picture 2" descr="Ssd drive - Free computer icons">
              <a:extLst>
                <a:ext uri="{FF2B5EF4-FFF2-40B4-BE49-F238E27FC236}">
                  <a16:creationId xmlns:a16="http://schemas.microsoft.com/office/drawing/2014/main" id="{69AA277E-8B2B-4C28-9DAC-FB54DE5CC2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01142" y="5477928"/>
              <a:ext cx="347609" cy="347609"/>
            </a:xfrm>
            <a:prstGeom prst="rect">
              <a:avLst/>
            </a:prstGeom>
            <a:noFill/>
          </p:spPr>
        </p:pic>
        <p:pic>
          <p:nvPicPr>
            <p:cNvPr id="117" name="Picture 2" descr="Ssd drive - Free computer icons">
              <a:extLst>
                <a:ext uri="{FF2B5EF4-FFF2-40B4-BE49-F238E27FC236}">
                  <a16:creationId xmlns:a16="http://schemas.microsoft.com/office/drawing/2014/main" id="{02B1E082-B2D0-4879-9EF5-B30ADCB3BC8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33888" y="5477928"/>
              <a:ext cx="347609" cy="347609"/>
            </a:xfrm>
            <a:prstGeom prst="rect">
              <a:avLst/>
            </a:prstGeom>
            <a:noFill/>
          </p:spPr>
        </p:pic>
        <p:pic>
          <p:nvPicPr>
            <p:cNvPr id="118" name="Picture 2" descr="Ssd drive - Free computer icons">
              <a:extLst>
                <a:ext uri="{FF2B5EF4-FFF2-40B4-BE49-F238E27FC236}">
                  <a16:creationId xmlns:a16="http://schemas.microsoft.com/office/drawing/2014/main" id="{41372146-85C4-4736-B864-E7390929BB0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2427" y="5169029"/>
              <a:ext cx="347609" cy="347609"/>
            </a:xfrm>
            <a:prstGeom prst="rect">
              <a:avLst/>
            </a:prstGeom>
            <a:noFill/>
          </p:spPr>
        </p:pic>
        <p:pic>
          <p:nvPicPr>
            <p:cNvPr id="119" name="Picture 2" descr="Ssd drive - Free computer icons">
              <a:extLst>
                <a:ext uri="{FF2B5EF4-FFF2-40B4-BE49-F238E27FC236}">
                  <a16:creationId xmlns:a16="http://schemas.microsoft.com/office/drawing/2014/main" id="{4106E9B3-5DF7-42A1-9531-CC3C71214A6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5173" y="5169029"/>
              <a:ext cx="347609" cy="347609"/>
            </a:xfrm>
            <a:prstGeom prst="rect">
              <a:avLst/>
            </a:prstGeom>
            <a:noFill/>
          </p:spPr>
        </p:pic>
        <p:pic>
          <p:nvPicPr>
            <p:cNvPr id="120" name="Picture 2" descr="Ssd drive - Free computer icons">
              <a:extLst>
                <a:ext uri="{FF2B5EF4-FFF2-40B4-BE49-F238E27FC236}">
                  <a16:creationId xmlns:a16="http://schemas.microsoft.com/office/drawing/2014/main" id="{519FE5D4-3608-4DA1-8D59-95B18C5CC20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52427" y="5478885"/>
              <a:ext cx="347609" cy="347609"/>
            </a:xfrm>
            <a:prstGeom prst="rect">
              <a:avLst/>
            </a:prstGeom>
            <a:noFill/>
          </p:spPr>
        </p:pic>
        <p:pic>
          <p:nvPicPr>
            <p:cNvPr id="121" name="Picture 2" descr="Ssd drive - Free computer icons">
              <a:extLst>
                <a:ext uri="{FF2B5EF4-FFF2-40B4-BE49-F238E27FC236}">
                  <a16:creationId xmlns:a16="http://schemas.microsoft.com/office/drawing/2014/main" id="{261DAE04-220E-4E7B-872E-D55EA3931AB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85173" y="5478885"/>
              <a:ext cx="347609" cy="347609"/>
            </a:xfrm>
            <a:prstGeom prst="rect">
              <a:avLst/>
            </a:prstGeom>
            <a:noFill/>
          </p:spPr>
        </p:pic>
      </p:grpSp>
      <p:sp>
        <p:nvSpPr>
          <p:cNvPr id="123" name="文本框 122">
            <a:extLst>
              <a:ext uri="{FF2B5EF4-FFF2-40B4-BE49-F238E27FC236}">
                <a16:creationId xmlns:a16="http://schemas.microsoft.com/office/drawing/2014/main" id="{FC92DB2C-5CFF-464D-8635-E42CC1E7A4A3}"/>
              </a:ext>
            </a:extLst>
          </p:cNvPr>
          <p:cNvSpPr txBox="1"/>
          <p:nvPr/>
        </p:nvSpPr>
        <p:spPr>
          <a:xfrm>
            <a:off x="7052041" y="2763168"/>
            <a:ext cx="4658086" cy="830997"/>
          </a:xfrm>
          <a:prstGeom prst="rect">
            <a:avLst/>
          </a:prstGeom>
          <a:noFill/>
        </p:spPr>
        <p:txBody>
          <a:bodyPr wrap="square" rtlCol="0">
            <a:spAutoFit/>
          </a:bodyPr>
          <a:lstStyle/>
          <a:p>
            <a:r>
              <a:rPr kumimoji="1" lang="en-US" altLang="zh-CN" sz="2400" dirty="0">
                <a:latin typeface="Arial" panose="020B0604020202020204" pitchFamily="34" charset="0"/>
                <a:cs typeface="Arial" panose="020B0604020202020204" pitchFamily="34" charset="0"/>
              </a:rPr>
              <a:t>Supporting burst requires spare IOPS/bandwidth at each layer</a:t>
            </a:r>
            <a:endParaRPr kumimoji="1" lang="en-US" altLang="zh-CN" sz="2000" dirty="0">
              <a:latin typeface="Arial" panose="020B0604020202020204" pitchFamily="34" charset="0"/>
              <a:cs typeface="Arial" panose="020B0604020202020204" pitchFamily="34" charset="0"/>
            </a:endParaRPr>
          </a:p>
        </p:txBody>
      </p:sp>
      <p:cxnSp>
        <p:nvCxnSpPr>
          <p:cNvPr id="5" name="直接箭头连接符 4">
            <a:extLst>
              <a:ext uri="{FF2B5EF4-FFF2-40B4-BE49-F238E27FC236}">
                <a16:creationId xmlns:a16="http://schemas.microsoft.com/office/drawing/2014/main" id="{68CF8F9C-61EF-405B-A53F-BDB61FD89C36}"/>
              </a:ext>
            </a:extLst>
          </p:cNvPr>
          <p:cNvCxnSpPr>
            <a:stCxn id="123" idx="1"/>
            <a:endCxn id="73" idx="3"/>
          </p:cNvCxnSpPr>
          <p:nvPr/>
        </p:nvCxnSpPr>
        <p:spPr>
          <a:xfrm flipH="1" flipV="1">
            <a:off x="6332550" y="2387622"/>
            <a:ext cx="719491" cy="79104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021F465D-5ADF-4935-A58C-4FECFEB69037}"/>
              </a:ext>
            </a:extLst>
          </p:cNvPr>
          <p:cNvCxnSpPr>
            <a:stCxn id="123" idx="1"/>
            <a:endCxn id="84" idx="3"/>
          </p:cNvCxnSpPr>
          <p:nvPr/>
        </p:nvCxnSpPr>
        <p:spPr>
          <a:xfrm flipH="1">
            <a:off x="6345782" y="3178667"/>
            <a:ext cx="706259" cy="553117"/>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6FB4E6B1-0DB6-4540-B999-47A2E16B5D20}"/>
              </a:ext>
            </a:extLst>
          </p:cNvPr>
          <p:cNvCxnSpPr>
            <a:cxnSpLocks/>
            <a:stCxn id="123" idx="1"/>
            <a:endCxn id="103" idx="3"/>
          </p:cNvCxnSpPr>
          <p:nvPr/>
        </p:nvCxnSpPr>
        <p:spPr>
          <a:xfrm flipH="1">
            <a:off x="6332549" y="3178667"/>
            <a:ext cx="719492" cy="221046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30" name="文本框 129">
            <a:extLst>
              <a:ext uri="{FF2B5EF4-FFF2-40B4-BE49-F238E27FC236}">
                <a16:creationId xmlns:a16="http://schemas.microsoft.com/office/drawing/2014/main" id="{3C8309FA-D511-4A72-B518-941036A05321}"/>
              </a:ext>
            </a:extLst>
          </p:cNvPr>
          <p:cNvSpPr txBox="1"/>
          <p:nvPr/>
        </p:nvSpPr>
        <p:spPr>
          <a:xfrm>
            <a:off x="7052041" y="3919171"/>
            <a:ext cx="4658086" cy="1200329"/>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Do we need to provision additional resources just for supporting burst?</a:t>
            </a:r>
            <a:endParaRPr kumimoji="1" lang="en-US" altLang="zh-C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028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Insight 1: low utilization of backend clusters</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6</a:t>
            </a:fld>
            <a:endParaRPr kumimoji="1" lang="zh-CN" altLang="en-US"/>
          </a:p>
        </p:txBody>
      </p:sp>
      <p:pic>
        <p:nvPicPr>
          <p:cNvPr id="52" name="图片 51">
            <a:extLst>
              <a:ext uri="{FF2B5EF4-FFF2-40B4-BE49-F238E27FC236}">
                <a16:creationId xmlns:a16="http://schemas.microsoft.com/office/drawing/2014/main" id="{69AE488D-4FCA-4D95-A419-9109B6DC92F0}"/>
              </a:ext>
            </a:extLst>
          </p:cNvPr>
          <p:cNvPicPr>
            <a:picLocks noChangeAspect="1"/>
          </p:cNvPicPr>
          <p:nvPr/>
        </p:nvPicPr>
        <p:blipFill>
          <a:blip r:embed="rId3"/>
          <a:stretch>
            <a:fillRect/>
          </a:stretch>
        </p:blipFill>
        <p:spPr>
          <a:xfrm>
            <a:off x="375557" y="3681562"/>
            <a:ext cx="5067300" cy="2047875"/>
          </a:xfrm>
          <a:prstGeom prst="rect">
            <a:avLst/>
          </a:prstGeom>
        </p:spPr>
      </p:pic>
      <p:sp>
        <p:nvSpPr>
          <p:cNvPr id="53" name="矩形 52">
            <a:extLst>
              <a:ext uri="{FF2B5EF4-FFF2-40B4-BE49-F238E27FC236}">
                <a16:creationId xmlns:a16="http://schemas.microsoft.com/office/drawing/2014/main" id="{8FD395D9-F87B-41A1-A3C6-C93BE2945B54}"/>
              </a:ext>
            </a:extLst>
          </p:cNvPr>
          <p:cNvSpPr/>
          <p:nvPr/>
        </p:nvSpPr>
        <p:spPr>
          <a:xfrm>
            <a:off x="3406629" y="6976974"/>
            <a:ext cx="6662546" cy="988854"/>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54" name="文本框 53">
            <a:extLst>
              <a:ext uri="{FF2B5EF4-FFF2-40B4-BE49-F238E27FC236}">
                <a16:creationId xmlns:a16="http://schemas.microsoft.com/office/drawing/2014/main" id="{E09C87AF-AFCD-4D61-A209-CF20FADA9E27}"/>
              </a:ext>
            </a:extLst>
          </p:cNvPr>
          <p:cNvSpPr txBox="1"/>
          <p:nvPr/>
        </p:nvSpPr>
        <p:spPr>
          <a:xfrm>
            <a:off x="8826770" y="6986541"/>
            <a:ext cx="1120820" cy="646331"/>
          </a:xfrm>
          <a:prstGeom prst="rect">
            <a:avLst/>
          </a:prstGeom>
          <a:noFill/>
        </p:spPr>
        <p:txBody>
          <a:bodyPr wrap="none" rtlCol="0">
            <a:spAutoFit/>
          </a:bodyPr>
          <a:lstStyle/>
          <a:p>
            <a:pPr algn="ctr"/>
            <a:r>
              <a:rPr kumimoji="1" lang="en-US" altLang="zh-CN" dirty="0">
                <a:latin typeface="Arial" panose="020B0604020202020204" pitchFamily="34" charset="0"/>
                <a:cs typeface="Arial" panose="020B0604020202020204" pitchFamily="34" charset="0"/>
              </a:rPr>
              <a:t>Compute</a:t>
            </a:r>
          </a:p>
          <a:p>
            <a:pPr algn="ctr"/>
            <a:r>
              <a:rPr kumimoji="1" lang="en-US" altLang="zh-CN" dirty="0">
                <a:latin typeface="Arial" panose="020B0604020202020204" pitchFamily="34" charset="0"/>
                <a:cs typeface="Arial" panose="020B0604020202020204" pitchFamily="34" charset="0"/>
              </a:rPr>
              <a:t>Node</a:t>
            </a:r>
            <a:endParaRPr kumimoji="1" lang="zh-CN" altLang="en-US" dirty="0">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5FCB1ABD-E4C9-41B4-888F-59D397FC3613}"/>
              </a:ext>
            </a:extLst>
          </p:cNvPr>
          <p:cNvSpPr/>
          <p:nvPr/>
        </p:nvSpPr>
        <p:spPr>
          <a:xfrm>
            <a:off x="4713159" y="7381271"/>
            <a:ext cx="1015400" cy="42950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1400" dirty="0">
                <a:latin typeface="Arial" panose="020B0604020202020204" pitchFamily="34" charset="0"/>
                <a:cs typeface="Arial" panose="020B0604020202020204" pitchFamily="34" charset="0"/>
              </a:rPr>
              <a:t>Seg2</a:t>
            </a:r>
            <a:endParaRPr kumimoji="1" lang="zh-CN" altLang="en-US" sz="1400" dirty="0">
              <a:latin typeface="Arial" panose="020B0604020202020204" pitchFamily="34" charset="0"/>
              <a:cs typeface="Arial" panose="020B0604020202020204" pitchFamily="34" charset="0"/>
            </a:endParaRPr>
          </a:p>
        </p:txBody>
      </p:sp>
      <p:sp>
        <p:nvSpPr>
          <p:cNvPr id="56" name="矩形 55">
            <a:extLst>
              <a:ext uri="{FF2B5EF4-FFF2-40B4-BE49-F238E27FC236}">
                <a16:creationId xmlns:a16="http://schemas.microsoft.com/office/drawing/2014/main" id="{359654D7-4026-4C58-8D5E-B50901A1F4F4}"/>
              </a:ext>
            </a:extLst>
          </p:cNvPr>
          <p:cNvSpPr/>
          <p:nvPr/>
        </p:nvSpPr>
        <p:spPr>
          <a:xfrm>
            <a:off x="5728559" y="7381271"/>
            <a:ext cx="1015400" cy="42950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kumimoji="1" lang="en-US" altLang="zh-CN" sz="1400" dirty="0">
                <a:latin typeface="Arial" panose="020B0604020202020204" pitchFamily="34" charset="0"/>
                <a:cs typeface="Arial" panose="020B0604020202020204" pitchFamily="34" charset="0"/>
              </a:rPr>
              <a:t>Seg3</a:t>
            </a:r>
            <a:endParaRPr kumimoji="1" lang="zh-CN" altLang="en-US" sz="1400" dirty="0">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FB8A9454-89B3-4522-9EDF-8B31FB6F8F98}"/>
              </a:ext>
            </a:extLst>
          </p:cNvPr>
          <p:cNvSpPr/>
          <p:nvPr/>
        </p:nvSpPr>
        <p:spPr>
          <a:xfrm>
            <a:off x="6719427" y="7381271"/>
            <a:ext cx="1015400" cy="42950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zh-CN" sz="1400" dirty="0">
                <a:latin typeface="Arial" panose="020B0604020202020204" pitchFamily="34" charset="0"/>
                <a:cs typeface="Arial" panose="020B0604020202020204" pitchFamily="34" charset="0"/>
              </a:rPr>
              <a:t>Seg4</a:t>
            </a:r>
            <a:endParaRPr kumimoji="1" lang="zh-CN" altLang="en-US" sz="1400" dirty="0">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3B71D6EB-DF92-4BB2-ACCD-B572FD8F6881}"/>
              </a:ext>
            </a:extLst>
          </p:cNvPr>
          <p:cNvSpPr/>
          <p:nvPr/>
        </p:nvSpPr>
        <p:spPr>
          <a:xfrm>
            <a:off x="3697759" y="7381271"/>
            <a:ext cx="1015400" cy="429508"/>
          </a:xfrm>
          <a:prstGeom prst="rect">
            <a:avLst/>
          </a:prstGeom>
          <a:gradFill>
            <a:gsLst>
              <a:gs pos="0">
                <a:srgbClr val="FFD72B">
                  <a:lumMod val="90000"/>
                  <a:lumOff val="10000"/>
                </a:srgbClr>
              </a:gs>
              <a:gs pos="50000">
                <a:srgbClr val="FFD72B">
                  <a:lumMod val="95000"/>
                  <a:lumOff val="5000"/>
                </a:srgbClr>
              </a:gs>
              <a:gs pos="100000">
                <a:srgbClr val="FFD72B">
                  <a:lumMod val="95000"/>
                  <a:lumOff val="5000"/>
                </a:srgbClr>
              </a:gs>
            </a:gsLst>
            <a:lin ang="5400000" scaled="0"/>
          </a:gradFill>
          <a:ln>
            <a:solidFill>
              <a:schemeClr val="accent4"/>
            </a:solidFill>
          </a:ln>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zh-CN" sz="1400" dirty="0">
                <a:latin typeface="Arial" panose="020B0604020202020204" pitchFamily="34" charset="0"/>
                <a:cs typeface="Arial" panose="020B0604020202020204" pitchFamily="34" charset="0"/>
              </a:rPr>
              <a:t>Seg1</a:t>
            </a:r>
            <a:endParaRPr kumimoji="1" lang="zh-CN" altLang="en-US" sz="1400"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08D5847A-62D9-4865-A42B-85A7CB8A1609}"/>
              </a:ext>
            </a:extLst>
          </p:cNvPr>
          <p:cNvSpPr/>
          <p:nvPr/>
        </p:nvSpPr>
        <p:spPr>
          <a:xfrm>
            <a:off x="3558492" y="7090339"/>
            <a:ext cx="4359589" cy="819123"/>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Arial" panose="020B0604020202020204" pitchFamily="34" charset="0"/>
              <a:cs typeface="Arial" panose="020B0604020202020204" pitchFamily="34" charset="0"/>
            </a:endParaRPr>
          </a:p>
        </p:txBody>
      </p:sp>
      <p:sp>
        <p:nvSpPr>
          <p:cNvPr id="60" name="文本框 59">
            <a:extLst>
              <a:ext uri="{FF2B5EF4-FFF2-40B4-BE49-F238E27FC236}">
                <a16:creationId xmlns:a16="http://schemas.microsoft.com/office/drawing/2014/main" id="{765405EB-ECFE-4576-96BB-FB2DB5A1DC18}"/>
              </a:ext>
            </a:extLst>
          </p:cNvPr>
          <p:cNvSpPr txBox="1"/>
          <p:nvPr/>
        </p:nvSpPr>
        <p:spPr>
          <a:xfrm>
            <a:off x="4641075" y="7066528"/>
            <a:ext cx="2070888" cy="338554"/>
          </a:xfrm>
          <a:prstGeom prst="rect">
            <a:avLst/>
          </a:prstGeom>
          <a:noFill/>
        </p:spPr>
        <p:txBody>
          <a:bodyPr wrap="none" rtlCol="0">
            <a:spAutoFit/>
          </a:bodyPr>
          <a:lstStyle/>
          <a:p>
            <a:pPr algn="ctr"/>
            <a:r>
              <a:rPr kumimoji="1" lang="en-US" altLang="zh-CN" sz="1600" dirty="0">
                <a:latin typeface="Arial" panose="020B0604020202020204" pitchFamily="34" charset="0"/>
                <a:cs typeface="Arial" panose="020B0604020202020204" pitchFamily="34" charset="0"/>
              </a:rPr>
              <a:t>Virtual </a:t>
            </a:r>
            <a:r>
              <a:rPr kumimoji="1" lang="en-US" altLang="zh-CN" sz="1600" dirty="0" err="1">
                <a:latin typeface="Arial" panose="020B0604020202020204" pitchFamily="34" charset="0"/>
                <a:cs typeface="Arial" panose="020B0604020202020204" pitchFamily="34" charset="0"/>
              </a:rPr>
              <a:t>NVMe</a:t>
            </a:r>
            <a:r>
              <a:rPr kumimoji="1" lang="en-US" altLang="zh-CN" sz="1600" dirty="0">
                <a:latin typeface="Arial" panose="020B0604020202020204" pitchFamily="34" charset="0"/>
                <a:cs typeface="Arial" panose="020B0604020202020204" pitchFamily="34" charset="0"/>
              </a:rPr>
              <a:t> Device</a:t>
            </a:r>
            <a:endParaRPr kumimoji="1" lang="zh-CN" altLang="en-US" sz="1600" dirty="0">
              <a:latin typeface="Arial" panose="020B0604020202020204" pitchFamily="34" charset="0"/>
              <a:cs typeface="Arial" panose="020B0604020202020204" pitchFamily="34" charset="0"/>
            </a:endParaRPr>
          </a:p>
        </p:txBody>
      </p:sp>
      <p:sp>
        <p:nvSpPr>
          <p:cNvPr id="61" name="矩形 60">
            <a:extLst>
              <a:ext uri="{FF2B5EF4-FFF2-40B4-BE49-F238E27FC236}">
                <a16:creationId xmlns:a16="http://schemas.microsoft.com/office/drawing/2014/main" id="{49B9CB38-3821-4BEA-9C11-3689BC8F933E}"/>
              </a:ext>
            </a:extLst>
          </p:cNvPr>
          <p:cNvSpPr/>
          <p:nvPr/>
        </p:nvSpPr>
        <p:spPr>
          <a:xfrm>
            <a:off x="3406629" y="8075785"/>
            <a:ext cx="6662546" cy="1434512"/>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62" name="文本框 61">
            <a:extLst>
              <a:ext uri="{FF2B5EF4-FFF2-40B4-BE49-F238E27FC236}">
                <a16:creationId xmlns:a16="http://schemas.microsoft.com/office/drawing/2014/main" id="{24680E77-3767-439E-A433-F53B887B8447}"/>
              </a:ext>
            </a:extLst>
          </p:cNvPr>
          <p:cNvSpPr txBox="1"/>
          <p:nvPr/>
        </p:nvSpPr>
        <p:spPr>
          <a:xfrm>
            <a:off x="8717766" y="8097888"/>
            <a:ext cx="1338828" cy="646331"/>
          </a:xfrm>
          <a:prstGeom prst="rect">
            <a:avLst/>
          </a:prstGeom>
          <a:noFill/>
        </p:spPr>
        <p:txBody>
          <a:bodyPr wrap="none" rtlCol="0">
            <a:spAutoFit/>
          </a:bodyPr>
          <a:lstStyle/>
          <a:p>
            <a:pPr algn="ctr"/>
            <a:r>
              <a:rPr kumimoji="1" lang="en-US" altLang="zh-CN" dirty="0">
                <a:latin typeface="Arial" panose="020B0604020202020204" pitchFamily="34" charset="0"/>
                <a:cs typeface="Arial" panose="020B0604020202020204" pitchFamily="34" charset="0"/>
              </a:rPr>
              <a:t>Partitioning</a:t>
            </a:r>
          </a:p>
          <a:p>
            <a:pPr algn="ctr"/>
            <a:r>
              <a:rPr kumimoji="1" lang="en-US" altLang="zh-CN" dirty="0">
                <a:latin typeface="Arial" panose="020B0604020202020204" pitchFamily="34" charset="0"/>
                <a:cs typeface="Arial" panose="020B0604020202020204" pitchFamily="34" charset="0"/>
              </a:rPr>
              <a:t>Nodes</a:t>
            </a:r>
            <a:endParaRPr kumimoji="1" lang="zh-CN" altLang="en-US" dirty="0">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3CB5A129-2C66-4577-BBC9-C6DD4AA001AC}"/>
              </a:ext>
            </a:extLst>
          </p:cNvPr>
          <p:cNvSpPr/>
          <p:nvPr/>
        </p:nvSpPr>
        <p:spPr>
          <a:xfrm>
            <a:off x="3496724" y="8176824"/>
            <a:ext cx="1216435" cy="1200123"/>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4F510F7E-48BC-4198-8B6A-7D31216ED12D}"/>
              </a:ext>
            </a:extLst>
          </p:cNvPr>
          <p:cNvSpPr/>
          <p:nvPr/>
        </p:nvSpPr>
        <p:spPr>
          <a:xfrm>
            <a:off x="4803254" y="8176824"/>
            <a:ext cx="1216435" cy="1200123"/>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BFED4EEA-B65B-4603-9B3D-270D6E7E880C}"/>
              </a:ext>
            </a:extLst>
          </p:cNvPr>
          <p:cNvSpPr/>
          <p:nvPr/>
        </p:nvSpPr>
        <p:spPr>
          <a:xfrm>
            <a:off x="6111209" y="8176824"/>
            <a:ext cx="1216435" cy="1200123"/>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Arial" panose="020B0604020202020204" pitchFamily="34" charset="0"/>
              <a:cs typeface="Arial" panose="020B0604020202020204" pitchFamily="34" charset="0"/>
            </a:endParaRPr>
          </a:p>
        </p:txBody>
      </p:sp>
      <p:sp>
        <p:nvSpPr>
          <p:cNvPr id="66" name="矩形 65">
            <a:extLst>
              <a:ext uri="{FF2B5EF4-FFF2-40B4-BE49-F238E27FC236}">
                <a16:creationId xmlns:a16="http://schemas.microsoft.com/office/drawing/2014/main" id="{C892072A-D5BF-44C3-A13A-1048108F3A2D}"/>
              </a:ext>
            </a:extLst>
          </p:cNvPr>
          <p:cNvSpPr/>
          <p:nvPr/>
        </p:nvSpPr>
        <p:spPr>
          <a:xfrm>
            <a:off x="7419164" y="8176824"/>
            <a:ext cx="1216435" cy="1200123"/>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ctr"/>
          <a:lstStyle/>
          <a:p>
            <a:pPr algn="ctr"/>
            <a:endParaRPr kumimoji="1" lang="zh-CN" altLang="en-US" dirty="0">
              <a:latin typeface="Arial" panose="020B0604020202020204" pitchFamily="34" charset="0"/>
              <a:cs typeface="Arial" panose="020B0604020202020204" pitchFamily="34" charset="0"/>
            </a:endParaRPr>
          </a:p>
        </p:txBody>
      </p:sp>
      <p:sp>
        <p:nvSpPr>
          <p:cNvPr id="67" name="矩形 66">
            <a:extLst>
              <a:ext uri="{FF2B5EF4-FFF2-40B4-BE49-F238E27FC236}">
                <a16:creationId xmlns:a16="http://schemas.microsoft.com/office/drawing/2014/main" id="{DD84E128-A5D0-4324-B89D-39B6AC9FB081}"/>
              </a:ext>
            </a:extLst>
          </p:cNvPr>
          <p:cNvSpPr/>
          <p:nvPr/>
        </p:nvSpPr>
        <p:spPr>
          <a:xfrm>
            <a:off x="3597241" y="8341395"/>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68" name="矩形 67">
            <a:extLst>
              <a:ext uri="{FF2B5EF4-FFF2-40B4-BE49-F238E27FC236}">
                <a16:creationId xmlns:a16="http://schemas.microsoft.com/office/drawing/2014/main" id="{F74AAB7E-A7AC-4616-99C3-EF692F651F01}"/>
              </a:ext>
            </a:extLst>
          </p:cNvPr>
          <p:cNvSpPr/>
          <p:nvPr/>
        </p:nvSpPr>
        <p:spPr>
          <a:xfrm>
            <a:off x="4903771" y="8341394"/>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69" name="矩形 68">
            <a:extLst>
              <a:ext uri="{FF2B5EF4-FFF2-40B4-BE49-F238E27FC236}">
                <a16:creationId xmlns:a16="http://schemas.microsoft.com/office/drawing/2014/main" id="{A02155E5-8296-45BD-84FC-4BB1C03353A8}"/>
              </a:ext>
            </a:extLst>
          </p:cNvPr>
          <p:cNvSpPr/>
          <p:nvPr/>
        </p:nvSpPr>
        <p:spPr>
          <a:xfrm>
            <a:off x="6192462" y="8341394"/>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0" name="矩形 69">
            <a:extLst>
              <a:ext uri="{FF2B5EF4-FFF2-40B4-BE49-F238E27FC236}">
                <a16:creationId xmlns:a16="http://schemas.microsoft.com/office/drawing/2014/main" id="{F8B2D4A6-5C31-4994-BC3F-2E04286DE878}"/>
              </a:ext>
            </a:extLst>
          </p:cNvPr>
          <p:cNvSpPr/>
          <p:nvPr/>
        </p:nvSpPr>
        <p:spPr>
          <a:xfrm>
            <a:off x="7519681" y="8341393"/>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1" name="矩形 70">
            <a:extLst>
              <a:ext uri="{FF2B5EF4-FFF2-40B4-BE49-F238E27FC236}">
                <a16:creationId xmlns:a16="http://schemas.microsoft.com/office/drawing/2014/main" id="{FF7D7239-3DCF-4894-AB70-B5688E967904}"/>
              </a:ext>
            </a:extLst>
          </p:cNvPr>
          <p:cNvSpPr/>
          <p:nvPr/>
        </p:nvSpPr>
        <p:spPr>
          <a:xfrm>
            <a:off x="3597241" y="8584904"/>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2" name="矩形 71">
            <a:extLst>
              <a:ext uri="{FF2B5EF4-FFF2-40B4-BE49-F238E27FC236}">
                <a16:creationId xmlns:a16="http://schemas.microsoft.com/office/drawing/2014/main" id="{2A59E362-6A16-4A3E-A6C1-4531C32A263B}"/>
              </a:ext>
            </a:extLst>
          </p:cNvPr>
          <p:cNvSpPr/>
          <p:nvPr/>
        </p:nvSpPr>
        <p:spPr>
          <a:xfrm>
            <a:off x="4903771" y="8584902"/>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3" name="矩形 72">
            <a:extLst>
              <a:ext uri="{FF2B5EF4-FFF2-40B4-BE49-F238E27FC236}">
                <a16:creationId xmlns:a16="http://schemas.microsoft.com/office/drawing/2014/main" id="{091624A2-0EE3-40A6-8621-E8C0AB3BFC11}"/>
              </a:ext>
            </a:extLst>
          </p:cNvPr>
          <p:cNvSpPr/>
          <p:nvPr/>
        </p:nvSpPr>
        <p:spPr>
          <a:xfrm>
            <a:off x="6198776" y="8584902"/>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4" name="矩形 73">
            <a:extLst>
              <a:ext uri="{FF2B5EF4-FFF2-40B4-BE49-F238E27FC236}">
                <a16:creationId xmlns:a16="http://schemas.microsoft.com/office/drawing/2014/main" id="{1C7814AB-1F56-4AC2-9FF0-67B46105937C}"/>
              </a:ext>
            </a:extLst>
          </p:cNvPr>
          <p:cNvSpPr/>
          <p:nvPr/>
        </p:nvSpPr>
        <p:spPr>
          <a:xfrm>
            <a:off x="7519681" y="8587283"/>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5" name="矩形 74">
            <a:extLst>
              <a:ext uri="{FF2B5EF4-FFF2-40B4-BE49-F238E27FC236}">
                <a16:creationId xmlns:a16="http://schemas.microsoft.com/office/drawing/2014/main" id="{1314597C-B70D-48D6-9AC0-0F5E08C19687}"/>
              </a:ext>
            </a:extLst>
          </p:cNvPr>
          <p:cNvSpPr/>
          <p:nvPr/>
        </p:nvSpPr>
        <p:spPr>
          <a:xfrm>
            <a:off x="3602722" y="8827222"/>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6" name="矩形 75">
            <a:extLst>
              <a:ext uri="{FF2B5EF4-FFF2-40B4-BE49-F238E27FC236}">
                <a16:creationId xmlns:a16="http://schemas.microsoft.com/office/drawing/2014/main" id="{62DDE040-2308-4463-810F-A2A285764F1B}"/>
              </a:ext>
            </a:extLst>
          </p:cNvPr>
          <p:cNvSpPr/>
          <p:nvPr/>
        </p:nvSpPr>
        <p:spPr>
          <a:xfrm>
            <a:off x="4909252" y="8827221"/>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7" name="矩形 76">
            <a:extLst>
              <a:ext uri="{FF2B5EF4-FFF2-40B4-BE49-F238E27FC236}">
                <a16:creationId xmlns:a16="http://schemas.microsoft.com/office/drawing/2014/main" id="{220ECFE0-8619-461E-9213-31FBC2D0C41A}"/>
              </a:ext>
            </a:extLst>
          </p:cNvPr>
          <p:cNvSpPr/>
          <p:nvPr/>
        </p:nvSpPr>
        <p:spPr>
          <a:xfrm>
            <a:off x="6198776" y="8827221"/>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8" name="矩形 77">
            <a:extLst>
              <a:ext uri="{FF2B5EF4-FFF2-40B4-BE49-F238E27FC236}">
                <a16:creationId xmlns:a16="http://schemas.microsoft.com/office/drawing/2014/main" id="{BB2EE350-0C7D-4DCC-BE1C-A07E4BFDBAB3}"/>
              </a:ext>
            </a:extLst>
          </p:cNvPr>
          <p:cNvSpPr/>
          <p:nvPr/>
        </p:nvSpPr>
        <p:spPr>
          <a:xfrm>
            <a:off x="7525162" y="8829601"/>
            <a:ext cx="1015400" cy="159315"/>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79" name="矩形 78">
            <a:extLst>
              <a:ext uri="{FF2B5EF4-FFF2-40B4-BE49-F238E27FC236}">
                <a16:creationId xmlns:a16="http://schemas.microsoft.com/office/drawing/2014/main" id="{D9E5DE2C-B354-45DA-89B0-A2F5FA774C60}"/>
              </a:ext>
            </a:extLst>
          </p:cNvPr>
          <p:cNvSpPr/>
          <p:nvPr/>
        </p:nvSpPr>
        <p:spPr>
          <a:xfrm>
            <a:off x="3597241" y="9067349"/>
            <a:ext cx="512121" cy="159315"/>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0" name="矩形 79">
            <a:extLst>
              <a:ext uri="{FF2B5EF4-FFF2-40B4-BE49-F238E27FC236}">
                <a16:creationId xmlns:a16="http://schemas.microsoft.com/office/drawing/2014/main" id="{7BC0EE62-B70E-4F5C-8035-FB60A4D0FCF3}"/>
              </a:ext>
            </a:extLst>
          </p:cNvPr>
          <p:cNvSpPr/>
          <p:nvPr/>
        </p:nvSpPr>
        <p:spPr>
          <a:xfrm>
            <a:off x="4903771" y="9067348"/>
            <a:ext cx="1015400" cy="159315"/>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1" name="矩形 80">
            <a:extLst>
              <a:ext uri="{FF2B5EF4-FFF2-40B4-BE49-F238E27FC236}">
                <a16:creationId xmlns:a16="http://schemas.microsoft.com/office/drawing/2014/main" id="{4914CB7F-FAD1-4394-9222-CFA12EC18D0B}"/>
              </a:ext>
            </a:extLst>
          </p:cNvPr>
          <p:cNvSpPr/>
          <p:nvPr/>
        </p:nvSpPr>
        <p:spPr>
          <a:xfrm>
            <a:off x="6192462" y="9067347"/>
            <a:ext cx="1015400" cy="159315"/>
          </a:xfrm>
          <a:prstGeom prst="rect">
            <a:avLst/>
          </a:prstGeom>
          <a:gradFill>
            <a:gsLst>
              <a:gs pos="0">
                <a:srgbClr val="FFD72B">
                  <a:lumMod val="90000"/>
                  <a:lumOff val="10000"/>
                </a:srgbClr>
              </a:gs>
              <a:gs pos="50000">
                <a:srgbClr val="FFD72B">
                  <a:lumMod val="95000"/>
                  <a:lumOff val="5000"/>
                </a:srgbClr>
              </a:gs>
              <a:gs pos="100000">
                <a:srgbClr val="FFD72B">
                  <a:lumMod val="95000"/>
                  <a:lumOff val="5000"/>
                </a:srgbClr>
              </a:gs>
            </a:gsLst>
            <a:lin ang="5400000" scaled="0"/>
          </a:gra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2" name="矩形 81">
            <a:extLst>
              <a:ext uri="{FF2B5EF4-FFF2-40B4-BE49-F238E27FC236}">
                <a16:creationId xmlns:a16="http://schemas.microsoft.com/office/drawing/2014/main" id="{0FB8FE98-74F5-46B0-BABE-3B5446AEBE48}"/>
              </a:ext>
            </a:extLst>
          </p:cNvPr>
          <p:cNvSpPr/>
          <p:nvPr/>
        </p:nvSpPr>
        <p:spPr>
          <a:xfrm>
            <a:off x="3597241" y="9067347"/>
            <a:ext cx="258121" cy="159315"/>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3" name="矩形 82">
            <a:extLst>
              <a:ext uri="{FF2B5EF4-FFF2-40B4-BE49-F238E27FC236}">
                <a16:creationId xmlns:a16="http://schemas.microsoft.com/office/drawing/2014/main" id="{EF34D7E8-D948-402F-A892-718C63C2B2BA}"/>
              </a:ext>
            </a:extLst>
          </p:cNvPr>
          <p:cNvSpPr/>
          <p:nvPr/>
        </p:nvSpPr>
        <p:spPr>
          <a:xfrm>
            <a:off x="4106001" y="9067347"/>
            <a:ext cx="512121" cy="159315"/>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4" name="矩形 83">
            <a:extLst>
              <a:ext uri="{FF2B5EF4-FFF2-40B4-BE49-F238E27FC236}">
                <a16:creationId xmlns:a16="http://schemas.microsoft.com/office/drawing/2014/main" id="{D001152C-482F-4957-9F73-1726175B0E0F}"/>
              </a:ext>
            </a:extLst>
          </p:cNvPr>
          <p:cNvSpPr/>
          <p:nvPr/>
        </p:nvSpPr>
        <p:spPr>
          <a:xfrm>
            <a:off x="4106001" y="9067345"/>
            <a:ext cx="258121" cy="159315"/>
          </a:xfrm>
          <a:prstGeom prst="rect">
            <a:avLst/>
          </a:prstGeom>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5" name="矩形 84">
            <a:extLst>
              <a:ext uri="{FF2B5EF4-FFF2-40B4-BE49-F238E27FC236}">
                <a16:creationId xmlns:a16="http://schemas.microsoft.com/office/drawing/2014/main" id="{64872C7D-1128-4981-BD65-DBA1BC920F55}"/>
              </a:ext>
            </a:extLst>
          </p:cNvPr>
          <p:cNvSpPr/>
          <p:nvPr/>
        </p:nvSpPr>
        <p:spPr>
          <a:xfrm>
            <a:off x="4903771" y="9067345"/>
            <a:ext cx="513691" cy="159315"/>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6" name="矩形 85">
            <a:extLst>
              <a:ext uri="{FF2B5EF4-FFF2-40B4-BE49-F238E27FC236}">
                <a16:creationId xmlns:a16="http://schemas.microsoft.com/office/drawing/2014/main" id="{9621D500-C879-4370-8F83-568F2DBA9F2B}"/>
              </a:ext>
            </a:extLst>
          </p:cNvPr>
          <p:cNvSpPr/>
          <p:nvPr/>
        </p:nvSpPr>
        <p:spPr>
          <a:xfrm>
            <a:off x="4903771" y="9067344"/>
            <a:ext cx="259691" cy="159315"/>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7" name="矩形 86">
            <a:extLst>
              <a:ext uri="{FF2B5EF4-FFF2-40B4-BE49-F238E27FC236}">
                <a16:creationId xmlns:a16="http://schemas.microsoft.com/office/drawing/2014/main" id="{2BD99B9F-C33D-482F-BC7B-C27D4566C907}"/>
              </a:ext>
            </a:extLst>
          </p:cNvPr>
          <p:cNvSpPr/>
          <p:nvPr/>
        </p:nvSpPr>
        <p:spPr>
          <a:xfrm>
            <a:off x="5412805" y="9067593"/>
            <a:ext cx="259691" cy="159315"/>
          </a:xfrm>
          <a:prstGeom prst="rect">
            <a:avLst/>
          </a:prstGeom>
          <a:ln w="28575">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8" name="矩形 87">
            <a:extLst>
              <a:ext uri="{FF2B5EF4-FFF2-40B4-BE49-F238E27FC236}">
                <a16:creationId xmlns:a16="http://schemas.microsoft.com/office/drawing/2014/main" id="{CB11A34A-5D72-4E3D-85A9-CF2FF2548177}"/>
              </a:ext>
            </a:extLst>
          </p:cNvPr>
          <p:cNvSpPr/>
          <p:nvPr/>
        </p:nvSpPr>
        <p:spPr>
          <a:xfrm>
            <a:off x="7527942" y="9072107"/>
            <a:ext cx="1015400" cy="159315"/>
          </a:xfrm>
          <a:prstGeom prst="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89" name="矩形 88">
            <a:extLst>
              <a:ext uri="{FF2B5EF4-FFF2-40B4-BE49-F238E27FC236}">
                <a16:creationId xmlns:a16="http://schemas.microsoft.com/office/drawing/2014/main" id="{9F45AB8A-CE82-4CFD-8C13-955F3BAFFDFA}"/>
              </a:ext>
            </a:extLst>
          </p:cNvPr>
          <p:cNvSpPr/>
          <p:nvPr/>
        </p:nvSpPr>
        <p:spPr>
          <a:xfrm>
            <a:off x="6184250" y="9064779"/>
            <a:ext cx="513543" cy="159315"/>
          </a:xfrm>
          <a:prstGeom prst="rect">
            <a:avLst/>
          </a:prstGeom>
          <a:gradFill>
            <a:gsLst>
              <a:gs pos="0">
                <a:srgbClr val="FFD72B">
                  <a:lumMod val="90000"/>
                  <a:lumOff val="10000"/>
                </a:srgbClr>
              </a:gs>
              <a:gs pos="50000">
                <a:srgbClr val="FFD72B">
                  <a:lumMod val="95000"/>
                  <a:lumOff val="5000"/>
                </a:srgbClr>
              </a:gs>
              <a:gs pos="100000">
                <a:srgbClr val="FFD72B">
                  <a:lumMod val="95000"/>
                  <a:lumOff val="5000"/>
                </a:srgbClr>
              </a:gs>
            </a:gsLst>
            <a:lin ang="5400000" scaled="0"/>
          </a:gra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90" name="矩形 89">
            <a:extLst>
              <a:ext uri="{FF2B5EF4-FFF2-40B4-BE49-F238E27FC236}">
                <a16:creationId xmlns:a16="http://schemas.microsoft.com/office/drawing/2014/main" id="{F295939F-E67B-4064-A91F-14658C4316E2}"/>
              </a:ext>
            </a:extLst>
          </p:cNvPr>
          <p:cNvSpPr/>
          <p:nvPr/>
        </p:nvSpPr>
        <p:spPr>
          <a:xfrm>
            <a:off x="6184250" y="9064778"/>
            <a:ext cx="261374" cy="159315"/>
          </a:xfrm>
          <a:prstGeom prst="rect">
            <a:avLst/>
          </a:prstGeom>
          <a:gradFill>
            <a:gsLst>
              <a:gs pos="0">
                <a:srgbClr val="FFD72B">
                  <a:lumMod val="90000"/>
                  <a:lumOff val="10000"/>
                </a:srgbClr>
              </a:gs>
              <a:gs pos="50000">
                <a:srgbClr val="FFD72B">
                  <a:lumMod val="95000"/>
                  <a:lumOff val="5000"/>
                </a:srgbClr>
              </a:gs>
              <a:gs pos="100000">
                <a:srgbClr val="FFD72B">
                  <a:lumMod val="95000"/>
                  <a:lumOff val="5000"/>
                </a:srgbClr>
              </a:gs>
            </a:gsLst>
            <a:lin ang="5400000" scaled="0"/>
          </a:gra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91" name="矩形 90">
            <a:extLst>
              <a:ext uri="{FF2B5EF4-FFF2-40B4-BE49-F238E27FC236}">
                <a16:creationId xmlns:a16="http://schemas.microsoft.com/office/drawing/2014/main" id="{1AD34BFD-F682-4F87-AD5D-3829BA992B72}"/>
              </a:ext>
            </a:extLst>
          </p:cNvPr>
          <p:cNvSpPr/>
          <p:nvPr/>
        </p:nvSpPr>
        <p:spPr>
          <a:xfrm>
            <a:off x="6693191" y="9064777"/>
            <a:ext cx="261374" cy="159315"/>
          </a:xfrm>
          <a:prstGeom prst="rect">
            <a:avLst/>
          </a:prstGeom>
          <a:gradFill>
            <a:gsLst>
              <a:gs pos="0">
                <a:srgbClr val="FFD72B">
                  <a:lumMod val="90000"/>
                  <a:lumOff val="10000"/>
                </a:srgbClr>
              </a:gs>
              <a:gs pos="50000">
                <a:srgbClr val="FFD72B">
                  <a:lumMod val="95000"/>
                  <a:lumOff val="5000"/>
                </a:srgbClr>
              </a:gs>
              <a:gs pos="100000">
                <a:srgbClr val="FFD72B">
                  <a:lumMod val="95000"/>
                  <a:lumOff val="5000"/>
                </a:srgbClr>
              </a:gs>
            </a:gsLst>
            <a:lin ang="5400000" scaled="0"/>
          </a:gradFill>
          <a:ln w="28575">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92" name="矩形 91">
            <a:extLst>
              <a:ext uri="{FF2B5EF4-FFF2-40B4-BE49-F238E27FC236}">
                <a16:creationId xmlns:a16="http://schemas.microsoft.com/office/drawing/2014/main" id="{6D9E66CC-B31D-4B60-86C2-017E8A5C332E}"/>
              </a:ext>
            </a:extLst>
          </p:cNvPr>
          <p:cNvSpPr/>
          <p:nvPr/>
        </p:nvSpPr>
        <p:spPr>
          <a:xfrm>
            <a:off x="7531264" y="9072106"/>
            <a:ext cx="499858" cy="159315"/>
          </a:xfrm>
          <a:prstGeom prst="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93" name="矩形 92">
            <a:extLst>
              <a:ext uri="{FF2B5EF4-FFF2-40B4-BE49-F238E27FC236}">
                <a16:creationId xmlns:a16="http://schemas.microsoft.com/office/drawing/2014/main" id="{AB0EF06A-B4F0-4BAE-8682-C2974067658A}"/>
              </a:ext>
            </a:extLst>
          </p:cNvPr>
          <p:cNvSpPr/>
          <p:nvPr/>
        </p:nvSpPr>
        <p:spPr>
          <a:xfrm>
            <a:off x="7523226" y="9072294"/>
            <a:ext cx="247446" cy="159315"/>
          </a:xfrm>
          <a:prstGeom prst="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94" name="矩形 93">
            <a:extLst>
              <a:ext uri="{FF2B5EF4-FFF2-40B4-BE49-F238E27FC236}">
                <a16:creationId xmlns:a16="http://schemas.microsoft.com/office/drawing/2014/main" id="{94365F28-1727-4590-B509-3677A5EE1498}"/>
              </a:ext>
            </a:extLst>
          </p:cNvPr>
          <p:cNvSpPr/>
          <p:nvPr/>
        </p:nvSpPr>
        <p:spPr>
          <a:xfrm>
            <a:off x="8029530" y="9071919"/>
            <a:ext cx="247446" cy="159315"/>
          </a:xfrm>
          <a:prstGeom prst="rect">
            <a:avLst/>
          </a:prstGeom>
          <a:ln w="28575">
            <a:solidFill>
              <a:schemeClr val="tx1"/>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400" dirty="0">
              <a:latin typeface="Arial" panose="020B0604020202020204" pitchFamily="34" charset="0"/>
              <a:cs typeface="Arial" panose="020B0604020202020204" pitchFamily="34" charset="0"/>
            </a:endParaRPr>
          </a:p>
        </p:txBody>
      </p:sp>
      <p:sp>
        <p:nvSpPr>
          <p:cNvPr id="95" name="矩形 94">
            <a:extLst>
              <a:ext uri="{FF2B5EF4-FFF2-40B4-BE49-F238E27FC236}">
                <a16:creationId xmlns:a16="http://schemas.microsoft.com/office/drawing/2014/main" id="{D67E9170-5B41-44E3-8915-5C6597F4EA9E}"/>
              </a:ext>
            </a:extLst>
          </p:cNvPr>
          <p:cNvSpPr/>
          <p:nvPr/>
        </p:nvSpPr>
        <p:spPr>
          <a:xfrm>
            <a:off x="3408051" y="9639630"/>
            <a:ext cx="6662546" cy="1434512"/>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dirty="0"/>
          </a:p>
        </p:txBody>
      </p:sp>
      <p:sp>
        <p:nvSpPr>
          <p:cNvPr id="96" name="文本框 95">
            <a:extLst>
              <a:ext uri="{FF2B5EF4-FFF2-40B4-BE49-F238E27FC236}">
                <a16:creationId xmlns:a16="http://schemas.microsoft.com/office/drawing/2014/main" id="{3DAC55B4-16E9-4E3C-B270-0230FA2C3ADE}"/>
              </a:ext>
            </a:extLst>
          </p:cNvPr>
          <p:cNvSpPr txBox="1"/>
          <p:nvPr/>
        </p:nvSpPr>
        <p:spPr>
          <a:xfrm>
            <a:off x="8999894" y="9668345"/>
            <a:ext cx="774571" cy="369332"/>
          </a:xfrm>
          <a:prstGeom prst="rect">
            <a:avLst/>
          </a:prstGeom>
          <a:noFill/>
        </p:spPr>
        <p:txBody>
          <a:bodyPr wrap="none" rtlCol="0">
            <a:spAutoFit/>
          </a:bodyPr>
          <a:lstStyle/>
          <a:p>
            <a:pPr algn="ctr"/>
            <a:r>
              <a:rPr kumimoji="1" lang="en-US" altLang="zh-CN" dirty="0">
                <a:latin typeface="Arial" panose="020B0604020202020204" pitchFamily="34" charset="0"/>
                <a:cs typeface="Arial" panose="020B0604020202020204" pitchFamily="34" charset="0"/>
              </a:rPr>
              <a:t>SSDs</a:t>
            </a:r>
            <a:endParaRPr kumimoji="1" lang="zh-CN" altLang="en-US" dirty="0">
              <a:latin typeface="Arial" panose="020B0604020202020204" pitchFamily="34" charset="0"/>
              <a:cs typeface="Arial" panose="020B0604020202020204" pitchFamily="34" charset="0"/>
            </a:endParaRPr>
          </a:p>
        </p:txBody>
      </p:sp>
      <p:graphicFrame>
        <p:nvGraphicFramePr>
          <p:cNvPr id="97" name="表格 96">
            <a:extLst>
              <a:ext uri="{FF2B5EF4-FFF2-40B4-BE49-F238E27FC236}">
                <a16:creationId xmlns:a16="http://schemas.microsoft.com/office/drawing/2014/main" id="{38285792-1E25-43BC-9AB2-5160B9B33EBD}"/>
              </a:ext>
            </a:extLst>
          </p:cNvPr>
          <p:cNvGraphicFramePr>
            <a:graphicFrameLocks noGrp="1"/>
          </p:cNvGraphicFramePr>
          <p:nvPr>
            <p:extLst>
              <p:ext uri="{D42A27DB-BD31-4B8C-83A1-F6EECF244321}">
                <p14:modId xmlns:p14="http://schemas.microsoft.com/office/powerpoint/2010/main" val="2995586275"/>
              </p:ext>
            </p:extLst>
          </p:nvPr>
        </p:nvGraphicFramePr>
        <p:xfrm>
          <a:off x="3701596" y="9818367"/>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rgbClr val="BFBFBF"/>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86757358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3515089866"/>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685094967"/>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graphicFrame>
        <p:nvGraphicFramePr>
          <p:cNvPr id="98" name="表格 97">
            <a:extLst>
              <a:ext uri="{FF2B5EF4-FFF2-40B4-BE49-F238E27FC236}">
                <a16:creationId xmlns:a16="http://schemas.microsoft.com/office/drawing/2014/main" id="{A22E967B-5669-4B88-9737-1AA9744E6151}"/>
              </a:ext>
            </a:extLst>
          </p:cNvPr>
          <p:cNvGraphicFramePr>
            <a:graphicFrameLocks noGrp="1"/>
          </p:cNvGraphicFramePr>
          <p:nvPr>
            <p:extLst>
              <p:ext uri="{D42A27DB-BD31-4B8C-83A1-F6EECF244321}">
                <p14:modId xmlns:p14="http://schemas.microsoft.com/office/powerpoint/2010/main" val="3345154688"/>
              </p:ext>
            </p:extLst>
          </p:nvPr>
        </p:nvGraphicFramePr>
        <p:xfrm>
          <a:off x="3701596" y="10433102"/>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86757358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1508986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extLst>
                  <a:ext uri="{0D108BD9-81ED-4DB2-BD59-A6C34878D82A}">
                    <a16:rowId xmlns:a16="http://schemas.microsoft.com/office/drawing/2014/main" val="1685094967"/>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graphicFrame>
        <p:nvGraphicFramePr>
          <p:cNvPr id="99" name="表格 98">
            <a:extLst>
              <a:ext uri="{FF2B5EF4-FFF2-40B4-BE49-F238E27FC236}">
                <a16:creationId xmlns:a16="http://schemas.microsoft.com/office/drawing/2014/main" id="{EBAFB6FD-8154-49C9-A06A-F7A155B2AFB9}"/>
              </a:ext>
            </a:extLst>
          </p:cNvPr>
          <p:cNvGraphicFramePr>
            <a:graphicFrameLocks noGrp="1"/>
          </p:cNvGraphicFramePr>
          <p:nvPr>
            <p:extLst>
              <p:ext uri="{D42A27DB-BD31-4B8C-83A1-F6EECF244321}">
                <p14:modId xmlns:p14="http://schemas.microsoft.com/office/powerpoint/2010/main" val="2213226918"/>
              </p:ext>
            </p:extLst>
          </p:nvPr>
        </p:nvGraphicFramePr>
        <p:xfrm>
          <a:off x="4996245" y="9820631"/>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6757358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extLst>
                  <a:ext uri="{0D108BD9-81ED-4DB2-BD59-A6C34878D82A}">
                    <a16:rowId xmlns:a16="http://schemas.microsoft.com/office/drawing/2014/main" val="351508986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endParaRPr lang="zh-CN" altLang="en-US" sz="100" dirty="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extLst>
                  <a:ext uri="{0D108BD9-81ED-4DB2-BD59-A6C34878D82A}">
                    <a16:rowId xmlns:a16="http://schemas.microsoft.com/office/drawing/2014/main" val="1685094967"/>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graphicFrame>
        <p:nvGraphicFramePr>
          <p:cNvPr id="100" name="表格 99">
            <a:extLst>
              <a:ext uri="{FF2B5EF4-FFF2-40B4-BE49-F238E27FC236}">
                <a16:creationId xmlns:a16="http://schemas.microsoft.com/office/drawing/2014/main" id="{E7B9D303-0632-44BE-ACC1-D50341A21E96}"/>
              </a:ext>
            </a:extLst>
          </p:cNvPr>
          <p:cNvGraphicFramePr>
            <a:graphicFrameLocks noGrp="1"/>
          </p:cNvGraphicFramePr>
          <p:nvPr>
            <p:extLst>
              <p:ext uri="{D42A27DB-BD31-4B8C-83A1-F6EECF244321}">
                <p14:modId xmlns:p14="http://schemas.microsoft.com/office/powerpoint/2010/main" val="4139987675"/>
              </p:ext>
            </p:extLst>
          </p:nvPr>
        </p:nvGraphicFramePr>
        <p:xfrm>
          <a:off x="4996245" y="10435366"/>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86757358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extLst>
                  <a:ext uri="{0D108BD9-81ED-4DB2-BD59-A6C34878D82A}">
                    <a16:rowId xmlns:a16="http://schemas.microsoft.com/office/drawing/2014/main" val="351508986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solidFill>
                      <a:schemeClr val="bg1">
                        <a:lumMod val="75000"/>
                      </a:schemeClr>
                    </a:solidFill>
                  </a:tcPr>
                </a:tc>
                <a:tc>
                  <a:txBody>
                    <a:bodyPr/>
                    <a:lstStyle/>
                    <a:p>
                      <a:endParaRPr lang="zh-CN" altLang="en-US" sz="100" dirty="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685094967"/>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graphicFrame>
        <p:nvGraphicFramePr>
          <p:cNvPr id="101" name="表格 100">
            <a:extLst>
              <a:ext uri="{FF2B5EF4-FFF2-40B4-BE49-F238E27FC236}">
                <a16:creationId xmlns:a16="http://schemas.microsoft.com/office/drawing/2014/main" id="{B4046981-4A51-46FC-AD09-26713F4035E4}"/>
              </a:ext>
            </a:extLst>
          </p:cNvPr>
          <p:cNvGraphicFramePr>
            <a:graphicFrameLocks noGrp="1"/>
          </p:cNvGraphicFramePr>
          <p:nvPr>
            <p:extLst>
              <p:ext uri="{D42A27DB-BD31-4B8C-83A1-F6EECF244321}">
                <p14:modId xmlns:p14="http://schemas.microsoft.com/office/powerpoint/2010/main" val="2126699607"/>
              </p:ext>
            </p:extLst>
          </p:nvPr>
        </p:nvGraphicFramePr>
        <p:xfrm>
          <a:off x="6322764" y="9818367"/>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extLst>
                  <a:ext uri="{0D108BD9-81ED-4DB2-BD59-A6C34878D82A}">
                    <a16:rowId xmlns:a16="http://schemas.microsoft.com/office/drawing/2014/main" val="186757358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solidFill>
                      <a:schemeClr val="bg1">
                        <a:lumMod val="75000"/>
                      </a:schemeClr>
                    </a:solidFill>
                  </a:tcPr>
                </a:tc>
                <a:tc>
                  <a:txBody>
                    <a:bodyPr/>
                    <a:lstStyle/>
                    <a:p>
                      <a:endParaRPr lang="zh-CN" altLang="en-US" sz="10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3515089866"/>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685094967"/>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graphicFrame>
        <p:nvGraphicFramePr>
          <p:cNvPr id="102" name="表格 101">
            <a:extLst>
              <a:ext uri="{FF2B5EF4-FFF2-40B4-BE49-F238E27FC236}">
                <a16:creationId xmlns:a16="http://schemas.microsoft.com/office/drawing/2014/main" id="{7DE2809D-239F-4131-8BB6-180967EDB46D}"/>
              </a:ext>
            </a:extLst>
          </p:cNvPr>
          <p:cNvGraphicFramePr>
            <a:graphicFrameLocks noGrp="1"/>
          </p:cNvGraphicFramePr>
          <p:nvPr>
            <p:extLst>
              <p:ext uri="{D42A27DB-BD31-4B8C-83A1-F6EECF244321}">
                <p14:modId xmlns:p14="http://schemas.microsoft.com/office/powerpoint/2010/main" val="629172067"/>
              </p:ext>
            </p:extLst>
          </p:nvPr>
        </p:nvGraphicFramePr>
        <p:xfrm>
          <a:off x="6322764" y="10433102"/>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extLst>
                  <a:ext uri="{0D108BD9-81ED-4DB2-BD59-A6C34878D82A}">
                    <a16:rowId xmlns:a16="http://schemas.microsoft.com/office/drawing/2014/main" val="186757358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515089866"/>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extLst>
                  <a:ext uri="{0D108BD9-81ED-4DB2-BD59-A6C34878D82A}">
                    <a16:rowId xmlns:a16="http://schemas.microsoft.com/office/drawing/2014/main" val="1685094967"/>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graphicFrame>
        <p:nvGraphicFramePr>
          <p:cNvPr id="103" name="表格 102">
            <a:extLst>
              <a:ext uri="{FF2B5EF4-FFF2-40B4-BE49-F238E27FC236}">
                <a16:creationId xmlns:a16="http://schemas.microsoft.com/office/drawing/2014/main" id="{08888444-314B-4789-A90C-B1B8D58AD38D}"/>
              </a:ext>
            </a:extLst>
          </p:cNvPr>
          <p:cNvGraphicFramePr>
            <a:graphicFrameLocks noGrp="1"/>
          </p:cNvGraphicFramePr>
          <p:nvPr>
            <p:extLst>
              <p:ext uri="{D42A27DB-BD31-4B8C-83A1-F6EECF244321}">
                <p14:modId xmlns:p14="http://schemas.microsoft.com/office/powerpoint/2010/main" val="1482382781"/>
              </p:ext>
            </p:extLst>
          </p:nvPr>
        </p:nvGraphicFramePr>
        <p:xfrm>
          <a:off x="7617413" y="9820631"/>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867573586"/>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3515089866"/>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1685094967"/>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extLst>
                  <a:ext uri="{0D108BD9-81ED-4DB2-BD59-A6C34878D82A}">
                    <a16:rowId xmlns:a16="http://schemas.microsoft.com/office/drawing/2014/main" val="318338049"/>
                  </a:ext>
                </a:extLst>
              </a:tr>
            </a:tbl>
          </a:graphicData>
        </a:graphic>
      </p:graphicFrame>
      <p:graphicFrame>
        <p:nvGraphicFramePr>
          <p:cNvPr id="104" name="表格 103">
            <a:extLst>
              <a:ext uri="{FF2B5EF4-FFF2-40B4-BE49-F238E27FC236}">
                <a16:creationId xmlns:a16="http://schemas.microsoft.com/office/drawing/2014/main" id="{6043DDA7-AF95-444A-B899-64BC1FFC187D}"/>
              </a:ext>
            </a:extLst>
          </p:cNvPr>
          <p:cNvGraphicFramePr>
            <a:graphicFrameLocks noGrp="1"/>
          </p:cNvGraphicFramePr>
          <p:nvPr>
            <p:extLst>
              <p:ext uri="{D42A27DB-BD31-4B8C-83A1-F6EECF244321}">
                <p14:modId xmlns:p14="http://schemas.microsoft.com/office/powerpoint/2010/main" val="3140098319"/>
              </p:ext>
            </p:extLst>
          </p:nvPr>
        </p:nvGraphicFramePr>
        <p:xfrm>
          <a:off x="7617413" y="10435366"/>
          <a:ext cx="833120" cy="467360"/>
        </p:xfrm>
        <a:graphic>
          <a:graphicData uri="http://schemas.openxmlformats.org/drawingml/2006/table">
            <a:tbl>
              <a:tblPr>
                <a:tableStyleId>{5C22544A-7EE6-4342-B048-85BDC9FD1C3A}</a:tableStyleId>
              </a:tblPr>
              <a:tblGrid>
                <a:gridCol w="208280">
                  <a:extLst>
                    <a:ext uri="{9D8B030D-6E8A-4147-A177-3AD203B41FA5}">
                      <a16:colId xmlns:a16="http://schemas.microsoft.com/office/drawing/2014/main" val="1554692575"/>
                    </a:ext>
                  </a:extLst>
                </a:gridCol>
                <a:gridCol w="208280">
                  <a:extLst>
                    <a:ext uri="{9D8B030D-6E8A-4147-A177-3AD203B41FA5}">
                      <a16:colId xmlns:a16="http://schemas.microsoft.com/office/drawing/2014/main" val="1465617491"/>
                    </a:ext>
                  </a:extLst>
                </a:gridCol>
                <a:gridCol w="208280">
                  <a:extLst>
                    <a:ext uri="{9D8B030D-6E8A-4147-A177-3AD203B41FA5}">
                      <a16:colId xmlns:a16="http://schemas.microsoft.com/office/drawing/2014/main" val="519256606"/>
                    </a:ext>
                  </a:extLst>
                </a:gridCol>
                <a:gridCol w="208280">
                  <a:extLst>
                    <a:ext uri="{9D8B030D-6E8A-4147-A177-3AD203B41FA5}">
                      <a16:colId xmlns:a16="http://schemas.microsoft.com/office/drawing/2014/main" val="3078042399"/>
                    </a:ext>
                  </a:extLst>
                </a:gridCol>
              </a:tblGrid>
              <a:tr h="0">
                <a:tc>
                  <a:txBody>
                    <a:bodyPr/>
                    <a:lstStyle/>
                    <a:p>
                      <a:endParaRPr lang="zh-CN" altLang="en-US" sz="100"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solidFill>
                      <a:schemeClr val="bg1">
                        <a:lumMod val="75000"/>
                      </a:schemeClr>
                    </a:solidFill>
                  </a:tcPr>
                </a:tc>
                <a:extLst>
                  <a:ext uri="{0D108BD9-81ED-4DB2-BD59-A6C34878D82A}">
                    <a16:rowId xmlns:a16="http://schemas.microsoft.com/office/drawing/2014/main" val="1867573586"/>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9ABDE4"/>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6AC8D"/>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3515089866"/>
                  </a:ext>
                </a:extLst>
              </a:tr>
              <a:tr h="0">
                <a:tc>
                  <a:txBody>
                    <a:bodyPr/>
                    <a:lstStyle/>
                    <a:p>
                      <a:endParaRPr lang="zh-CN" altLang="en-US" sz="10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a:p>
                  </a:txBody>
                  <a:tcPr>
                    <a:lnT w="28575" cap="flat" cmpd="sng" algn="ctr">
                      <a:solidFill>
                        <a:schemeClr val="tx1"/>
                      </a:solidFill>
                      <a:prstDash val="solid"/>
                      <a:round/>
                      <a:headEnd type="none" w="med" len="med"/>
                      <a:tailEnd type="none" w="med" len="med"/>
                    </a:lnT>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solidFill>
                      <a:schemeClr val="bg1">
                        <a:lumMod val="75000"/>
                      </a:schemeClr>
                    </a:solidFill>
                  </a:tcPr>
                </a:tc>
                <a:extLst>
                  <a:ext uri="{0D108BD9-81ED-4DB2-BD59-A6C34878D82A}">
                    <a16:rowId xmlns:a16="http://schemas.microsoft.com/office/drawing/2014/main" val="1685094967"/>
                  </a:ext>
                </a:extLst>
              </a:tr>
              <a:tr h="0">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AED19E"/>
                    </a:solidFill>
                  </a:tcPr>
                </a:tc>
                <a:tc>
                  <a:txBody>
                    <a:bodyPr/>
                    <a:lstStyle/>
                    <a:p>
                      <a:endParaRPr lang="zh-CN" altLang="en-US" sz="100"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DA3B"/>
                    </a:solidFill>
                  </a:tcPr>
                </a:tc>
                <a:tc>
                  <a:txBody>
                    <a:bodyPr/>
                    <a:lstStyle/>
                    <a:p>
                      <a:endParaRPr lang="zh-CN" altLang="en-US" sz="10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zh-CN" altLang="en-US" sz="100"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318338049"/>
                  </a:ext>
                </a:extLst>
              </a:tr>
            </a:tbl>
          </a:graphicData>
        </a:graphic>
      </p:graphicFrame>
      <p:pic>
        <p:nvPicPr>
          <p:cNvPr id="3" name="图片 2">
            <a:extLst>
              <a:ext uri="{FF2B5EF4-FFF2-40B4-BE49-F238E27FC236}">
                <a16:creationId xmlns:a16="http://schemas.microsoft.com/office/drawing/2014/main" id="{4CFC60B9-4B48-461A-8325-F3E0A4396FED}"/>
              </a:ext>
            </a:extLst>
          </p:cNvPr>
          <p:cNvPicPr>
            <a:picLocks noChangeAspect="1"/>
          </p:cNvPicPr>
          <p:nvPr/>
        </p:nvPicPr>
        <p:blipFill>
          <a:blip r:embed="rId4"/>
          <a:stretch>
            <a:fillRect/>
          </a:stretch>
        </p:blipFill>
        <p:spPr>
          <a:xfrm>
            <a:off x="5744099" y="2074340"/>
            <a:ext cx="5798268" cy="3572617"/>
          </a:xfrm>
          <a:prstGeom prst="rect">
            <a:avLst/>
          </a:prstGeom>
        </p:spPr>
      </p:pic>
      <p:sp>
        <p:nvSpPr>
          <p:cNvPr id="158" name="文本框 157">
            <a:extLst>
              <a:ext uri="{FF2B5EF4-FFF2-40B4-BE49-F238E27FC236}">
                <a16:creationId xmlns:a16="http://schemas.microsoft.com/office/drawing/2014/main" id="{42EEA3E1-11E5-4C91-945C-5D201AAE76D1}"/>
              </a:ext>
            </a:extLst>
          </p:cNvPr>
          <p:cNvSpPr txBox="1"/>
          <p:nvPr/>
        </p:nvSpPr>
        <p:spPr>
          <a:xfrm>
            <a:off x="655155" y="1851069"/>
            <a:ext cx="5190841"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IOPS/BPS usage is low</a:t>
            </a:r>
          </a:p>
          <a:p>
            <a:pPr marL="342900" indent="-342900">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~78%</a:t>
            </a:r>
            <a:r>
              <a:rPr kumimoji="1" lang="en-US" altLang="zh-CN" sz="2000" dirty="0">
                <a:latin typeface="Arial" panose="020B0604020202020204" pitchFamily="34" charset="0"/>
                <a:cs typeface="Arial" panose="020B0604020202020204" pitchFamily="34" charset="0"/>
              </a:rPr>
              <a:t> disk capacity is used</a:t>
            </a:r>
          </a:p>
          <a:p>
            <a:pPr marL="342900" indent="-342900">
              <a:buFont typeface="Arial" panose="020B0604020202020204" pitchFamily="34" charset="0"/>
              <a:buChar char="•"/>
            </a:pPr>
            <a:r>
              <a:rPr kumimoji="1" lang="en-US" altLang="zh-CN" sz="2000" b="1" dirty="0">
                <a:latin typeface="Arial" panose="020B0604020202020204" pitchFamily="34" charset="0"/>
                <a:cs typeface="Arial" panose="020B0604020202020204" pitchFamily="34" charset="0"/>
              </a:rPr>
              <a:t>&lt;20% </a:t>
            </a:r>
            <a:r>
              <a:rPr kumimoji="1" lang="en-US" altLang="zh-CN" sz="2000" dirty="0">
                <a:latin typeface="Arial" panose="020B0604020202020204" pitchFamily="34" charset="0"/>
                <a:cs typeface="Arial" panose="020B0604020202020204" pitchFamily="34" charset="0"/>
              </a:rPr>
              <a:t>IOPS/BPS is used</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Vertical CDF -&gt; </a:t>
            </a:r>
            <a:r>
              <a:rPr kumimoji="1" lang="en-US" altLang="zh-CN" sz="2000" b="1" dirty="0">
                <a:latin typeface="Arial" panose="020B0604020202020204" pitchFamily="34" charset="0"/>
                <a:cs typeface="Arial" panose="020B0604020202020204" pitchFamily="34" charset="0"/>
              </a:rPr>
              <a:t>well balanced load</a:t>
            </a:r>
          </a:p>
        </p:txBody>
      </p:sp>
    </p:spTree>
    <p:extLst>
      <p:ext uri="{BB962C8B-B14F-4D97-AF65-F5344CB8AC3E}">
        <p14:creationId xmlns:p14="http://schemas.microsoft.com/office/powerpoint/2010/main" val="1233164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Insight 2: diverse utilization of compute clusters</a:t>
            </a: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7</a:t>
            </a:fld>
            <a:endParaRPr kumimoji="1" lang="zh-CN" altLang="en-US"/>
          </a:p>
        </p:txBody>
      </p:sp>
      <p:pic>
        <p:nvPicPr>
          <p:cNvPr id="52" name="图片 51">
            <a:extLst>
              <a:ext uri="{FF2B5EF4-FFF2-40B4-BE49-F238E27FC236}">
                <a16:creationId xmlns:a16="http://schemas.microsoft.com/office/drawing/2014/main" id="{E7BD8D66-2024-4917-9441-2C39D0F98FC1}"/>
              </a:ext>
            </a:extLst>
          </p:cNvPr>
          <p:cNvPicPr>
            <a:picLocks noChangeAspect="1"/>
          </p:cNvPicPr>
          <p:nvPr/>
        </p:nvPicPr>
        <p:blipFill>
          <a:blip r:embed="rId3"/>
          <a:stretch>
            <a:fillRect/>
          </a:stretch>
        </p:blipFill>
        <p:spPr>
          <a:xfrm>
            <a:off x="283621" y="3766829"/>
            <a:ext cx="6147323" cy="2574520"/>
          </a:xfrm>
          <a:prstGeom prst="rect">
            <a:avLst/>
          </a:prstGeom>
        </p:spPr>
      </p:pic>
      <p:sp>
        <p:nvSpPr>
          <p:cNvPr id="53" name="文本框 52">
            <a:extLst>
              <a:ext uri="{FF2B5EF4-FFF2-40B4-BE49-F238E27FC236}">
                <a16:creationId xmlns:a16="http://schemas.microsoft.com/office/drawing/2014/main" id="{2D9867DD-879C-4EDE-A015-D7381A371FED}"/>
              </a:ext>
            </a:extLst>
          </p:cNvPr>
          <p:cNvSpPr txBox="1"/>
          <p:nvPr/>
        </p:nvSpPr>
        <p:spPr>
          <a:xfrm>
            <a:off x="1220845" y="1813450"/>
            <a:ext cx="8761355"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IOPS/BPS distribution of all tenants in a compute cluster</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Over </a:t>
            </a:r>
            <a:r>
              <a:rPr kumimoji="1" lang="en-US" altLang="zh-CN" sz="2000" b="1" dirty="0">
                <a:latin typeface="Arial" panose="020B0604020202020204" pitchFamily="34" charset="0"/>
                <a:cs typeface="Arial" panose="020B0604020202020204" pitchFamily="34" charset="0"/>
              </a:rPr>
              <a:t>80%</a:t>
            </a:r>
            <a:r>
              <a:rPr kumimoji="1" lang="en-US" altLang="zh-CN" sz="2000" dirty="0">
                <a:latin typeface="Arial" panose="020B0604020202020204" pitchFamily="34" charset="0"/>
                <a:cs typeface="Arial" panose="020B0604020202020204" pitchFamily="34" charset="0"/>
              </a:rPr>
              <a:t> of the tenants use only </a:t>
            </a:r>
            <a:r>
              <a:rPr kumimoji="1" lang="en-US" altLang="zh-CN" sz="2000" b="1" dirty="0">
                <a:latin typeface="Arial" panose="020B0604020202020204" pitchFamily="34" charset="0"/>
                <a:cs typeface="Arial" panose="020B0604020202020204" pitchFamily="34" charset="0"/>
              </a:rPr>
              <a:t>&lt;50% </a:t>
            </a:r>
            <a:r>
              <a:rPr kumimoji="1" lang="en-US" altLang="zh-CN" sz="2000" dirty="0">
                <a:latin typeface="Arial" panose="020B0604020202020204" pitchFamily="34" charset="0"/>
                <a:cs typeface="Arial" panose="020B0604020202020204" pitchFamily="34" charset="0"/>
              </a:rPr>
              <a:t>of their provisioned IOPS/BPS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Overprovisioning tendency is common in public clouds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Long tail on the need for bursting</a:t>
            </a:r>
          </a:p>
        </p:txBody>
      </p:sp>
      <p:pic>
        <p:nvPicPr>
          <p:cNvPr id="3" name="图片 2">
            <a:extLst>
              <a:ext uri="{FF2B5EF4-FFF2-40B4-BE49-F238E27FC236}">
                <a16:creationId xmlns:a16="http://schemas.microsoft.com/office/drawing/2014/main" id="{95A23D2A-513E-4A94-AECA-11284A919123}"/>
              </a:ext>
            </a:extLst>
          </p:cNvPr>
          <p:cNvPicPr>
            <a:picLocks noChangeAspect="1"/>
          </p:cNvPicPr>
          <p:nvPr/>
        </p:nvPicPr>
        <p:blipFill>
          <a:blip r:embed="rId4"/>
          <a:stretch>
            <a:fillRect/>
          </a:stretch>
        </p:blipFill>
        <p:spPr>
          <a:xfrm>
            <a:off x="7263754" y="3766829"/>
            <a:ext cx="3552825" cy="1790700"/>
          </a:xfrm>
          <a:prstGeom prst="rect">
            <a:avLst/>
          </a:prstGeom>
        </p:spPr>
      </p:pic>
      <p:sp>
        <p:nvSpPr>
          <p:cNvPr id="5" name="矩形 4">
            <a:extLst>
              <a:ext uri="{FF2B5EF4-FFF2-40B4-BE49-F238E27FC236}">
                <a16:creationId xmlns:a16="http://schemas.microsoft.com/office/drawing/2014/main" id="{0116B223-F7B8-4A0C-8B06-BCB63E7DDC7D}"/>
              </a:ext>
            </a:extLst>
          </p:cNvPr>
          <p:cNvSpPr/>
          <p:nvPr/>
        </p:nvSpPr>
        <p:spPr>
          <a:xfrm>
            <a:off x="9154048" y="4903596"/>
            <a:ext cx="1396721" cy="502417"/>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a:extLst>
              <a:ext uri="{FF2B5EF4-FFF2-40B4-BE49-F238E27FC236}">
                <a16:creationId xmlns:a16="http://schemas.microsoft.com/office/drawing/2014/main" id="{B1FEFF90-0EF0-4F02-8463-D14EBF420461}"/>
              </a:ext>
            </a:extLst>
          </p:cNvPr>
          <p:cNvSpPr/>
          <p:nvPr/>
        </p:nvSpPr>
        <p:spPr>
          <a:xfrm>
            <a:off x="7938616" y="5557529"/>
            <a:ext cx="2430863" cy="369332"/>
          </a:xfrm>
          <a:prstGeom prst="rect">
            <a:avLst/>
          </a:prstGeom>
        </p:spPr>
        <p:txBody>
          <a:bodyPr wrap="square">
            <a:spAutoFit/>
          </a:bodyPr>
          <a:lstStyle/>
          <a:p>
            <a:pPr algn="ctr"/>
            <a:r>
              <a:rPr kumimoji="1" lang="en-US" altLang="zh-CN" dirty="0">
                <a:latin typeface="Arial" panose="020B0604020202020204" pitchFamily="34" charset="0"/>
                <a:cs typeface="Arial" panose="020B0604020202020204" pitchFamily="34" charset="0"/>
              </a:rPr>
              <a:t>Pond [ASPLOS </a:t>
            </a:r>
            <a:r>
              <a:rPr kumimoji="1" lang="zh-CN" altLang="en-US" dirty="0">
                <a:latin typeface="Arial" panose="020B0604020202020204" pitchFamily="34" charset="0"/>
                <a:cs typeface="Arial" panose="020B0604020202020204" pitchFamily="34" charset="0"/>
              </a:rPr>
              <a:t>’</a:t>
            </a:r>
            <a:r>
              <a:rPr kumimoji="1" lang="en-US" altLang="zh-CN" dirty="0">
                <a:latin typeface="Arial" panose="020B0604020202020204" pitchFamily="34" charset="0"/>
                <a:cs typeface="Arial" panose="020B0604020202020204" pitchFamily="34" charset="0"/>
              </a:rPr>
              <a:t>23]</a:t>
            </a:r>
            <a:endParaRPr kumimoji="1" lang="zh-CN" altLang="en-US" dirty="0">
              <a:latin typeface="Arial" panose="020B0604020202020204" pitchFamily="34" charset="0"/>
              <a:cs typeface="Arial" panose="020B0604020202020204" pitchFamily="34" charset="0"/>
            </a:endParaRPr>
          </a:p>
        </p:txBody>
      </p:sp>
      <p:cxnSp>
        <p:nvCxnSpPr>
          <p:cNvPr id="7" name="直接连接符 6">
            <a:extLst>
              <a:ext uri="{FF2B5EF4-FFF2-40B4-BE49-F238E27FC236}">
                <a16:creationId xmlns:a16="http://schemas.microsoft.com/office/drawing/2014/main" id="{17B47147-D032-40D9-9B83-080B7EAD7421}"/>
              </a:ext>
            </a:extLst>
          </p:cNvPr>
          <p:cNvCxnSpPr>
            <a:cxnSpLocks/>
          </p:cNvCxnSpPr>
          <p:nvPr/>
        </p:nvCxnSpPr>
        <p:spPr>
          <a:xfrm>
            <a:off x="1476375" y="4257675"/>
            <a:ext cx="0" cy="11049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a:extLst>
              <a:ext uri="{FF2B5EF4-FFF2-40B4-BE49-F238E27FC236}">
                <a16:creationId xmlns:a16="http://schemas.microsoft.com/office/drawing/2014/main" id="{080CFCF6-318C-4614-9E48-D74944156360}"/>
              </a:ext>
            </a:extLst>
          </p:cNvPr>
          <p:cNvCxnSpPr>
            <a:cxnSpLocks/>
          </p:cNvCxnSpPr>
          <p:nvPr/>
        </p:nvCxnSpPr>
        <p:spPr>
          <a:xfrm>
            <a:off x="4308475" y="4257675"/>
            <a:ext cx="0" cy="110490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26A03E8-BDD5-4914-8CD0-3367DAEFE461}"/>
              </a:ext>
            </a:extLst>
          </p:cNvPr>
          <p:cNvCxnSpPr/>
          <p:nvPr/>
        </p:nvCxnSpPr>
        <p:spPr>
          <a:xfrm>
            <a:off x="4070350" y="4257675"/>
            <a:ext cx="238125"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63" name="直接连接符 62">
            <a:extLst>
              <a:ext uri="{FF2B5EF4-FFF2-40B4-BE49-F238E27FC236}">
                <a16:creationId xmlns:a16="http://schemas.microsoft.com/office/drawing/2014/main" id="{992F77DC-CC4D-4418-A180-D08FF480C41A}"/>
              </a:ext>
            </a:extLst>
          </p:cNvPr>
          <p:cNvCxnSpPr>
            <a:cxnSpLocks/>
          </p:cNvCxnSpPr>
          <p:nvPr/>
        </p:nvCxnSpPr>
        <p:spPr>
          <a:xfrm>
            <a:off x="1104900" y="4257675"/>
            <a:ext cx="371475" cy="0"/>
          </a:xfrm>
          <a:prstGeom prst="line">
            <a:avLst/>
          </a:prstGeom>
          <a:ln w="19050">
            <a:solidFill>
              <a:srgbClr val="C00000"/>
            </a:solidFill>
            <a:prstDash val="dash"/>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30E388B5-7A1F-740A-2736-960BD6FA1F42}"/>
              </a:ext>
            </a:extLst>
          </p:cNvPr>
          <p:cNvSpPr/>
          <p:nvPr/>
        </p:nvSpPr>
        <p:spPr>
          <a:xfrm>
            <a:off x="1758387" y="3858348"/>
            <a:ext cx="1377387" cy="376908"/>
          </a:xfrm>
          <a:prstGeom prst="ellips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
        <p:nvSpPr>
          <p:cNvPr id="8" name="Oval 7">
            <a:extLst>
              <a:ext uri="{FF2B5EF4-FFF2-40B4-BE49-F238E27FC236}">
                <a16:creationId xmlns:a16="http://schemas.microsoft.com/office/drawing/2014/main" id="{6638AA0A-4B4E-08A2-CBBF-BD4FB3220F08}"/>
              </a:ext>
            </a:extLst>
          </p:cNvPr>
          <p:cNvSpPr/>
          <p:nvPr/>
        </p:nvSpPr>
        <p:spPr>
          <a:xfrm>
            <a:off x="4525701" y="3820365"/>
            <a:ext cx="1570299" cy="376908"/>
          </a:xfrm>
          <a:prstGeom prst="ellipse">
            <a:avLst/>
          </a:prstGeom>
          <a:ln w="19050">
            <a:solidFill>
              <a:srgbClr val="C0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N"/>
          </a:p>
        </p:txBody>
      </p:sp>
    </p:spTree>
    <p:extLst>
      <p:ext uri="{BB962C8B-B14F-4D97-AF65-F5344CB8AC3E}">
        <p14:creationId xmlns:p14="http://schemas.microsoft.com/office/powerpoint/2010/main" val="263024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6" grpId="0"/>
      <p:bldP spid="6"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lang="en-US" altLang="zh-CN" sz="3600" dirty="0">
                <a:solidFill>
                  <a:schemeClr val="tx1"/>
                </a:solidFill>
                <a:latin typeface="Arial" panose="020B0604020202020204" pitchFamily="34" charset="0"/>
                <a:cs typeface="Arial" panose="020B0604020202020204" pitchFamily="34" charset="0"/>
              </a:rPr>
              <a:t>What if we just allow tenants to burst in the wild?</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8</a:t>
            </a:fld>
            <a:endParaRPr kumimoji="1" lang="zh-CN" altLang="en-US"/>
          </a:p>
        </p:txBody>
      </p:sp>
      <p:pic>
        <p:nvPicPr>
          <p:cNvPr id="52" name="图片 51">
            <a:extLst>
              <a:ext uri="{FF2B5EF4-FFF2-40B4-BE49-F238E27FC236}">
                <a16:creationId xmlns:a16="http://schemas.microsoft.com/office/drawing/2014/main" id="{A55EADCA-C57C-4896-8811-61A60DCF613F}"/>
              </a:ext>
            </a:extLst>
          </p:cNvPr>
          <p:cNvPicPr>
            <a:picLocks noChangeAspect="1"/>
          </p:cNvPicPr>
          <p:nvPr/>
        </p:nvPicPr>
        <p:blipFill>
          <a:blip r:embed="rId3"/>
          <a:stretch>
            <a:fillRect/>
          </a:stretch>
        </p:blipFill>
        <p:spPr>
          <a:xfrm>
            <a:off x="3160569" y="3107685"/>
            <a:ext cx="4968547" cy="3248665"/>
          </a:xfrm>
          <a:prstGeom prst="rect">
            <a:avLst/>
          </a:prstGeom>
        </p:spPr>
      </p:pic>
      <p:sp>
        <p:nvSpPr>
          <p:cNvPr id="3" name="椭圆 2">
            <a:extLst>
              <a:ext uri="{FF2B5EF4-FFF2-40B4-BE49-F238E27FC236}">
                <a16:creationId xmlns:a16="http://schemas.microsoft.com/office/drawing/2014/main" id="{6443C190-3758-4481-9DBC-A492523ADBFE}"/>
              </a:ext>
            </a:extLst>
          </p:cNvPr>
          <p:cNvSpPr/>
          <p:nvPr/>
        </p:nvSpPr>
        <p:spPr>
          <a:xfrm>
            <a:off x="3758084" y="4289424"/>
            <a:ext cx="4371032" cy="301451"/>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4" name="文本框 53">
            <a:extLst>
              <a:ext uri="{FF2B5EF4-FFF2-40B4-BE49-F238E27FC236}">
                <a16:creationId xmlns:a16="http://schemas.microsoft.com/office/drawing/2014/main" id="{007A5517-E2FA-4896-A210-84878A9538BB}"/>
              </a:ext>
            </a:extLst>
          </p:cNvPr>
          <p:cNvSpPr txBox="1"/>
          <p:nvPr/>
        </p:nvSpPr>
        <p:spPr>
          <a:xfrm>
            <a:off x="1220845" y="1636074"/>
            <a:ext cx="8761355" cy="1384995"/>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The base-level tenants suffer high latency</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The traffic created by Victim1 and Victim2 is negligible</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Overall BPS utilization reaches 100% frequently</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Victims experience </a:t>
            </a:r>
            <a:r>
              <a:rPr kumimoji="1" lang="en-US" altLang="zh-CN" sz="2000" b="1" dirty="0">
                <a:latin typeface="Arial" panose="020B0604020202020204" pitchFamily="34" charset="0"/>
                <a:cs typeface="Arial" panose="020B0604020202020204" pitchFamily="34" charset="0"/>
              </a:rPr>
              <a:t>&gt;10ms </a:t>
            </a:r>
            <a:r>
              <a:rPr kumimoji="1" lang="en-US" altLang="zh-CN" sz="2000" dirty="0">
                <a:latin typeface="Arial" panose="020B0604020202020204" pitchFamily="34" charset="0"/>
                <a:cs typeface="Arial" panose="020B0604020202020204" pitchFamily="34" charset="0"/>
              </a:rPr>
              <a:t>average latency (norm is sub-millisecond)</a:t>
            </a:r>
          </a:p>
        </p:txBody>
      </p:sp>
      <p:grpSp>
        <p:nvGrpSpPr>
          <p:cNvPr id="7" name="组合 6">
            <a:extLst>
              <a:ext uri="{FF2B5EF4-FFF2-40B4-BE49-F238E27FC236}">
                <a16:creationId xmlns:a16="http://schemas.microsoft.com/office/drawing/2014/main" id="{E26D3175-B526-4B7C-911C-76E98ABCD57B}"/>
              </a:ext>
            </a:extLst>
          </p:cNvPr>
          <p:cNvGrpSpPr/>
          <p:nvPr/>
        </p:nvGrpSpPr>
        <p:grpSpPr>
          <a:xfrm>
            <a:off x="8716583" y="4104649"/>
            <a:ext cx="1613127" cy="584060"/>
            <a:chOff x="8716583" y="4104649"/>
            <a:chExt cx="1613127" cy="584060"/>
          </a:xfrm>
        </p:grpSpPr>
        <p:pic>
          <p:nvPicPr>
            <p:cNvPr id="6" name="图片 5">
              <a:extLst>
                <a:ext uri="{FF2B5EF4-FFF2-40B4-BE49-F238E27FC236}">
                  <a16:creationId xmlns:a16="http://schemas.microsoft.com/office/drawing/2014/main" id="{8A027DFB-E126-4145-A5A0-28EA98348ACE}"/>
                </a:ext>
              </a:extLst>
            </p:cNvPr>
            <p:cNvPicPr>
              <a:picLocks noChangeAspect="1"/>
            </p:cNvPicPr>
            <p:nvPr/>
          </p:nvPicPr>
          <p:blipFill>
            <a:blip r:embed="rId4"/>
            <a:stretch>
              <a:fillRect/>
            </a:stretch>
          </p:blipFill>
          <p:spPr>
            <a:xfrm>
              <a:off x="8716583" y="4104649"/>
              <a:ext cx="584060" cy="584060"/>
            </a:xfrm>
            <a:prstGeom prst="rect">
              <a:avLst/>
            </a:prstGeom>
          </p:spPr>
        </p:pic>
        <p:sp>
          <p:nvSpPr>
            <p:cNvPr id="57" name="矩形 56">
              <a:extLst>
                <a:ext uri="{FF2B5EF4-FFF2-40B4-BE49-F238E27FC236}">
                  <a16:creationId xmlns:a16="http://schemas.microsoft.com/office/drawing/2014/main" id="{27DDDDF9-2F0D-47E6-B1C9-24FBE2E1D76D}"/>
                </a:ext>
              </a:extLst>
            </p:cNvPr>
            <p:cNvSpPr/>
            <p:nvPr/>
          </p:nvSpPr>
          <p:spPr>
            <a:xfrm>
              <a:off x="9149922" y="4212285"/>
              <a:ext cx="1179788" cy="369332"/>
            </a:xfrm>
            <a:prstGeom prst="rect">
              <a:avLst/>
            </a:prstGeom>
          </p:spPr>
          <p:txBody>
            <a:bodyPr wrap="square">
              <a:spAutoFit/>
            </a:bodyPr>
            <a:lstStyle/>
            <a:p>
              <a:pPr algn="ctr"/>
              <a:r>
                <a:rPr kumimoji="1" lang="en-US" altLang="zh-CN" b="1" dirty="0">
                  <a:solidFill>
                    <a:srgbClr val="C00000"/>
                  </a:solidFill>
                  <a:latin typeface="Arial" panose="020B0604020202020204" pitchFamily="34" charset="0"/>
                  <a:cs typeface="Arial" panose="020B0604020202020204" pitchFamily="34" charset="0"/>
                </a:rPr>
                <a:t>Why?</a:t>
              </a:r>
              <a:endParaRPr kumimoji="1" lang="zh-CN" altLang="en-US" b="1" dirty="0">
                <a:solidFill>
                  <a:srgbClr val="C00000"/>
                </a:solidFill>
                <a:latin typeface="Arial" panose="020B0604020202020204" pitchFamily="34" charset="0"/>
                <a:cs typeface="Arial" panose="020B0604020202020204" pitchFamily="34" charset="0"/>
              </a:endParaRPr>
            </a:p>
          </p:txBody>
        </p:sp>
      </p:grpSp>
      <p:sp>
        <p:nvSpPr>
          <p:cNvPr id="5" name="Right Arrow 4">
            <a:extLst>
              <a:ext uri="{FF2B5EF4-FFF2-40B4-BE49-F238E27FC236}">
                <a16:creationId xmlns:a16="http://schemas.microsoft.com/office/drawing/2014/main" id="{AA0D00A1-4880-1D74-F410-452072F67C73}"/>
              </a:ext>
            </a:extLst>
          </p:cNvPr>
          <p:cNvSpPr/>
          <p:nvPr/>
        </p:nvSpPr>
        <p:spPr>
          <a:xfrm flipH="1" flipV="1">
            <a:off x="7731889" y="5137946"/>
            <a:ext cx="397227" cy="335666"/>
          </a:xfrm>
          <a:prstGeom prst="rightArrow">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N"/>
          </a:p>
        </p:txBody>
      </p:sp>
    </p:spTree>
    <p:extLst>
      <p:ext uri="{BB962C8B-B14F-4D97-AF65-F5344CB8AC3E}">
        <p14:creationId xmlns:p14="http://schemas.microsoft.com/office/powerpoint/2010/main" val="416546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FB11344D-1E48-0001-F94E-95D2C7812FE1}"/>
              </a:ext>
            </a:extLst>
          </p:cNvPr>
          <p:cNvSpPr txBox="1">
            <a:spLocks/>
          </p:cNvSpPr>
          <p:nvPr/>
        </p:nvSpPr>
        <p:spPr>
          <a:xfrm>
            <a:off x="655155" y="272360"/>
            <a:ext cx="1088749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b="0" i="0" kern="1200">
                <a:solidFill>
                  <a:srgbClr val="C00000"/>
                </a:solidFill>
                <a:latin typeface="Candara" panose="020E0502030303020204" pitchFamily="34" charset="0"/>
                <a:ea typeface="+mj-ea"/>
                <a:cs typeface="+mj-cs"/>
              </a:defRPr>
            </a:lvl1pPr>
          </a:lstStyle>
          <a:p>
            <a:pPr algn="l"/>
            <a:r>
              <a:rPr kumimoji="1" lang="en-US" altLang="zh-CN" sz="3600" dirty="0">
                <a:solidFill>
                  <a:schemeClr val="tx1"/>
                </a:solidFill>
                <a:latin typeface="Arial" panose="020B0604020202020204" pitchFamily="34" charset="0"/>
                <a:ea typeface="Microsoft YaHei" charset="-122"/>
                <a:cs typeface="Arial" panose="020B0604020202020204" pitchFamily="34" charset="0"/>
              </a:rPr>
              <a:t>Key component of a compute node: </a:t>
            </a:r>
            <a:r>
              <a:rPr kumimoji="1" lang="en-US" altLang="zh-CN" sz="3600" dirty="0" err="1">
                <a:solidFill>
                  <a:schemeClr val="tx1"/>
                </a:solidFill>
                <a:latin typeface="Arial" panose="020B0604020202020204" pitchFamily="34" charset="0"/>
                <a:ea typeface="Microsoft YaHei" charset="-122"/>
                <a:cs typeface="Arial" panose="020B0604020202020204" pitchFamily="34" charset="0"/>
              </a:rPr>
              <a:t>xDPU</a:t>
            </a:r>
            <a:endParaRPr kumimoji="1" lang="en-US" altLang="zh-CN" sz="3600" dirty="0">
              <a:solidFill>
                <a:schemeClr val="tx1"/>
              </a:solidFill>
              <a:latin typeface="Arial" panose="020B0604020202020204" pitchFamily="34" charset="0"/>
              <a:ea typeface="Microsoft YaHei" charset="-122"/>
              <a:cs typeface="Arial" panose="020B0604020202020204" pitchFamily="34" charset="0"/>
            </a:endParaRPr>
          </a:p>
        </p:txBody>
      </p:sp>
      <p:sp>
        <p:nvSpPr>
          <p:cNvPr id="2" name="灯片编号占位符 1">
            <a:extLst>
              <a:ext uri="{FF2B5EF4-FFF2-40B4-BE49-F238E27FC236}">
                <a16:creationId xmlns:a16="http://schemas.microsoft.com/office/drawing/2014/main" id="{6D4DC215-3915-DCF4-88A4-CDA84602E0A0}"/>
              </a:ext>
            </a:extLst>
          </p:cNvPr>
          <p:cNvSpPr>
            <a:spLocks noGrp="1"/>
          </p:cNvSpPr>
          <p:nvPr>
            <p:ph type="sldNum" sz="quarter" idx="12"/>
          </p:nvPr>
        </p:nvSpPr>
        <p:spPr/>
        <p:txBody>
          <a:bodyPr/>
          <a:lstStyle/>
          <a:p>
            <a:fld id="{9DA081D5-9DB1-9C45-93E9-D2F197442081}" type="slidenum">
              <a:rPr kumimoji="1" lang="zh-CN" altLang="en-US" smtClean="0"/>
              <a:t>9</a:t>
            </a:fld>
            <a:endParaRPr kumimoji="1" lang="zh-CN" altLang="en-US"/>
          </a:p>
        </p:txBody>
      </p:sp>
      <p:sp>
        <p:nvSpPr>
          <p:cNvPr id="53" name="矩形 52">
            <a:extLst>
              <a:ext uri="{FF2B5EF4-FFF2-40B4-BE49-F238E27FC236}">
                <a16:creationId xmlns:a16="http://schemas.microsoft.com/office/drawing/2014/main" id="{6D92BE81-BF14-4323-A7A5-5B64A2609FAE}"/>
              </a:ext>
            </a:extLst>
          </p:cNvPr>
          <p:cNvSpPr/>
          <p:nvPr/>
        </p:nvSpPr>
        <p:spPr>
          <a:xfrm>
            <a:off x="5124317" y="1901434"/>
            <a:ext cx="3857566" cy="3005257"/>
          </a:xfrm>
          <a:prstGeom prst="rect">
            <a:avLst/>
          </a:prstGeom>
          <a:noFill/>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1400" dirty="0"/>
          </a:p>
        </p:txBody>
      </p:sp>
      <p:sp>
        <p:nvSpPr>
          <p:cNvPr id="54" name="文本框 53">
            <a:extLst>
              <a:ext uri="{FF2B5EF4-FFF2-40B4-BE49-F238E27FC236}">
                <a16:creationId xmlns:a16="http://schemas.microsoft.com/office/drawing/2014/main" id="{DF6447BA-7235-40C5-BF40-F3D1470F86E0}"/>
              </a:ext>
            </a:extLst>
          </p:cNvPr>
          <p:cNvSpPr txBox="1"/>
          <p:nvPr/>
        </p:nvSpPr>
        <p:spPr>
          <a:xfrm>
            <a:off x="5124317" y="1901434"/>
            <a:ext cx="907987" cy="369332"/>
          </a:xfrm>
          <a:prstGeom prst="rect">
            <a:avLst/>
          </a:prstGeom>
          <a:noFill/>
        </p:spPr>
        <p:txBody>
          <a:bodyPr wrap="square" rtlCol="0">
            <a:spAutoFit/>
          </a:bodyPr>
          <a:lstStyle/>
          <a:p>
            <a:pPr algn="ctr"/>
            <a:r>
              <a:rPr kumimoji="1" lang="en-US" altLang="zh-CN" dirty="0" err="1">
                <a:latin typeface="Arial" panose="020B0604020202020204" pitchFamily="34" charset="0"/>
                <a:cs typeface="Arial" panose="020B0604020202020204" pitchFamily="34" charset="0"/>
              </a:rPr>
              <a:t>xDPU</a:t>
            </a:r>
            <a:endParaRPr kumimoji="1" lang="zh-CN" altLang="en-US" dirty="0">
              <a:latin typeface="Arial" panose="020B0604020202020204" pitchFamily="34" charset="0"/>
              <a:cs typeface="Arial" panose="020B0604020202020204" pitchFamily="34" charset="0"/>
            </a:endParaRPr>
          </a:p>
        </p:txBody>
      </p:sp>
      <p:sp>
        <p:nvSpPr>
          <p:cNvPr id="55" name="矩形 54">
            <a:extLst>
              <a:ext uri="{FF2B5EF4-FFF2-40B4-BE49-F238E27FC236}">
                <a16:creationId xmlns:a16="http://schemas.microsoft.com/office/drawing/2014/main" id="{71C1265C-74C9-4B6B-9CBD-67BF9DABE15B}"/>
              </a:ext>
            </a:extLst>
          </p:cNvPr>
          <p:cNvSpPr/>
          <p:nvPr/>
        </p:nvSpPr>
        <p:spPr>
          <a:xfrm>
            <a:off x="9296358" y="3018703"/>
            <a:ext cx="2671877" cy="1797255"/>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1400" dirty="0"/>
          </a:p>
        </p:txBody>
      </p:sp>
      <p:sp>
        <p:nvSpPr>
          <p:cNvPr id="56" name="文本框 55">
            <a:extLst>
              <a:ext uri="{FF2B5EF4-FFF2-40B4-BE49-F238E27FC236}">
                <a16:creationId xmlns:a16="http://schemas.microsoft.com/office/drawing/2014/main" id="{183B122E-BE46-4A72-9B78-F1A73464FFFD}"/>
              </a:ext>
            </a:extLst>
          </p:cNvPr>
          <p:cNvSpPr txBox="1"/>
          <p:nvPr/>
        </p:nvSpPr>
        <p:spPr>
          <a:xfrm>
            <a:off x="9296358" y="3027081"/>
            <a:ext cx="999333" cy="338554"/>
          </a:xfrm>
          <a:prstGeom prst="rect">
            <a:avLst/>
          </a:prstGeom>
          <a:noFill/>
        </p:spPr>
        <p:txBody>
          <a:bodyPr wrap="square" rtlCol="0">
            <a:spAutoFit/>
          </a:bodyPr>
          <a:lstStyle/>
          <a:p>
            <a:pPr algn="ctr"/>
            <a:r>
              <a:rPr kumimoji="1" lang="en-US" altLang="zh-CN" sz="1600" dirty="0">
                <a:latin typeface="Arial" panose="020B0604020202020204" pitchFamily="34" charset="0"/>
                <a:cs typeface="Arial" panose="020B0604020202020204" pitchFamily="34" charset="0"/>
              </a:rPr>
              <a:t>User VM</a:t>
            </a:r>
            <a:endParaRPr kumimoji="1" lang="zh-CN" altLang="en-US" sz="1600" dirty="0">
              <a:latin typeface="Arial" panose="020B0604020202020204" pitchFamily="34" charset="0"/>
              <a:cs typeface="Arial" panose="020B0604020202020204" pitchFamily="34" charset="0"/>
            </a:endParaRPr>
          </a:p>
        </p:txBody>
      </p:sp>
      <p:sp>
        <p:nvSpPr>
          <p:cNvPr id="57" name="矩形 56">
            <a:extLst>
              <a:ext uri="{FF2B5EF4-FFF2-40B4-BE49-F238E27FC236}">
                <a16:creationId xmlns:a16="http://schemas.microsoft.com/office/drawing/2014/main" id="{4E6AB737-BDFB-40A6-9C61-F28900F91A43}"/>
              </a:ext>
            </a:extLst>
          </p:cNvPr>
          <p:cNvSpPr/>
          <p:nvPr/>
        </p:nvSpPr>
        <p:spPr>
          <a:xfrm>
            <a:off x="9399486" y="4439993"/>
            <a:ext cx="2467567" cy="259383"/>
          </a:xfrm>
          <a:prstGeom prst="rect">
            <a:avLst/>
          </a:prstGeom>
          <a:solidFill>
            <a:schemeClr val="accent6">
              <a:lumMod val="40000"/>
              <a:lumOff val="6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sz="1200" dirty="0">
              <a:latin typeface="Arial" panose="020B0604020202020204" pitchFamily="34" charset="0"/>
              <a:cs typeface="Arial" panose="020B0604020202020204" pitchFamily="34" charset="0"/>
            </a:endParaRPr>
          </a:p>
        </p:txBody>
      </p:sp>
      <p:sp>
        <p:nvSpPr>
          <p:cNvPr id="58" name="矩形 57">
            <a:extLst>
              <a:ext uri="{FF2B5EF4-FFF2-40B4-BE49-F238E27FC236}">
                <a16:creationId xmlns:a16="http://schemas.microsoft.com/office/drawing/2014/main" id="{E4CCEDE1-4BBC-4220-B173-81E64828EC46}"/>
              </a:ext>
            </a:extLst>
          </p:cNvPr>
          <p:cNvSpPr/>
          <p:nvPr/>
        </p:nvSpPr>
        <p:spPr>
          <a:xfrm>
            <a:off x="9399486" y="3999339"/>
            <a:ext cx="1189703" cy="324073"/>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050" b="1" dirty="0">
              <a:latin typeface="Arial" panose="020B0604020202020204" pitchFamily="34" charset="0"/>
              <a:cs typeface="Arial" panose="020B0604020202020204" pitchFamily="34" charset="0"/>
            </a:endParaRPr>
          </a:p>
        </p:txBody>
      </p:sp>
      <p:sp>
        <p:nvSpPr>
          <p:cNvPr id="59" name="矩形 58">
            <a:extLst>
              <a:ext uri="{FF2B5EF4-FFF2-40B4-BE49-F238E27FC236}">
                <a16:creationId xmlns:a16="http://schemas.microsoft.com/office/drawing/2014/main" id="{AEA9B484-85D5-483A-A99E-9EC5E64956E3}"/>
              </a:ext>
            </a:extLst>
          </p:cNvPr>
          <p:cNvSpPr/>
          <p:nvPr/>
        </p:nvSpPr>
        <p:spPr>
          <a:xfrm>
            <a:off x="10677351" y="3999340"/>
            <a:ext cx="1189703" cy="329448"/>
          </a:xfrm>
          <a:prstGeom prst="rect">
            <a:avLst/>
          </a:prstGeom>
          <a:solidFill>
            <a:schemeClr val="bg1">
              <a:lumMod val="75000"/>
            </a:schemeClr>
          </a:solidFill>
          <a:ln>
            <a:solidFill>
              <a:schemeClr val="tx1">
                <a:lumMod val="65000"/>
                <a:lumOff val="35000"/>
              </a:schemeClr>
            </a:solid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000" b="1" dirty="0">
              <a:latin typeface="Arial" panose="020B0604020202020204" pitchFamily="34" charset="0"/>
              <a:cs typeface="Arial" panose="020B0604020202020204" pitchFamily="34" charset="0"/>
            </a:endParaRPr>
          </a:p>
        </p:txBody>
      </p:sp>
      <p:sp>
        <p:nvSpPr>
          <p:cNvPr id="60" name="矩形 59">
            <a:extLst>
              <a:ext uri="{FF2B5EF4-FFF2-40B4-BE49-F238E27FC236}">
                <a16:creationId xmlns:a16="http://schemas.microsoft.com/office/drawing/2014/main" id="{462754E8-87D6-4EBA-B2D4-4C92A9AAFF3A}"/>
              </a:ext>
            </a:extLst>
          </p:cNvPr>
          <p:cNvSpPr/>
          <p:nvPr/>
        </p:nvSpPr>
        <p:spPr>
          <a:xfrm>
            <a:off x="6700082" y="5090892"/>
            <a:ext cx="5268153" cy="995308"/>
          </a:xfrm>
          <a:prstGeom prst="rect">
            <a:avLst/>
          </a:prstGeom>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kumimoji="1" lang="zh-CN" altLang="en-US" sz="1400" dirty="0"/>
          </a:p>
        </p:txBody>
      </p:sp>
      <p:sp>
        <p:nvSpPr>
          <p:cNvPr id="61" name="文本框 60">
            <a:extLst>
              <a:ext uri="{FF2B5EF4-FFF2-40B4-BE49-F238E27FC236}">
                <a16:creationId xmlns:a16="http://schemas.microsoft.com/office/drawing/2014/main" id="{D42495A8-ED5B-4CFD-A9C8-822DCC6F9181}"/>
              </a:ext>
            </a:extLst>
          </p:cNvPr>
          <p:cNvSpPr txBox="1"/>
          <p:nvPr/>
        </p:nvSpPr>
        <p:spPr>
          <a:xfrm>
            <a:off x="8453053" y="5692371"/>
            <a:ext cx="1548008" cy="338554"/>
          </a:xfrm>
          <a:prstGeom prst="rect">
            <a:avLst/>
          </a:prstGeom>
          <a:noFill/>
        </p:spPr>
        <p:txBody>
          <a:bodyPr wrap="square" rtlCol="0">
            <a:spAutoFit/>
          </a:bodyPr>
          <a:lstStyle/>
          <a:p>
            <a:pPr algn="ctr"/>
            <a:r>
              <a:rPr kumimoji="1" lang="en-US" altLang="zh-CN" sz="1600" dirty="0">
                <a:latin typeface="Arial" panose="020B0604020202020204" pitchFamily="34" charset="0"/>
                <a:cs typeface="Arial" panose="020B0604020202020204" pitchFamily="34" charset="0"/>
              </a:rPr>
              <a:t>PCIe Bus</a:t>
            </a:r>
            <a:endParaRPr kumimoji="1" lang="zh-CN" altLang="en-US" sz="1600" dirty="0">
              <a:latin typeface="Arial" panose="020B0604020202020204" pitchFamily="34" charset="0"/>
              <a:cs typeface="Arial" panose="020B0604020202020204" pitchFamily="34" charset="0"/>
            </a:endParaRPr>
          </a:p>
        </p:txBody>
      </p:sp>
      <p:sp>
        <p:nvSpPr>
          <p:cNvPr id="62" name="矩形 61">
            <a:extLst>
              <a:ext uri="{FF2B5EF4-FFF2-40B4-BE49-F238E27FC236}">
                <a16:creationId xmlns:a16="http://schemas.microsoft.com/office/drawing/2014/main" id="{B324F343-DCC2-48E3-822D-1463862B2607}"/>
              </a:ext>
            </a:extLst>
          </p:cNvPr>
          <p:cNvSpPr/>
          <p:nvPr/>
        </p:nvSpPr>
        <p:spPr>
          <a:xfrm>
            <a:off x="5270794" y="3781045"/>
            <a:ext cx="1019630" cy="1020898"/>
          </a:xfrm>
          <a:prstGeom prst="rect">
            <a:avLst/>
          </a:prstGeom>
          <a:noFill/>
          <a:ln w="38100"/>
        </p:spPr>
        <p:style>
          <a:lnRef idx="2">
            <a:schemeClr val="dk1"/>
          </a:lnRef>
          <a:fillRef idx="1">
            <a:schemeClr val="lt1"/>
          </a:fillRef>
          <a:effectRef idx="0">
            <a:schemeClr val="dk1"/>
          </a:effectRef>
          <a:fontRef idx="minor">
            <a:schemeClr val="dk1"/>
          </a:fontRef>
        </p:style>
        <p:txBody>
          <a:bodyPr rtlCol="0" anchor="t"/>
          <a:lstStyle/>
          <a:p>
            <a:r>
              <a:rPr kumimoji="1" lang="en-US" altLang="zh-CN" sz="1600" dirty="0">
                <a:latin typeface="Arial" panose="020B0604020202020204" pitchFamily="34" charset="0"/>
                <a:cs typeface="Arial" panose="020B0604020202020204" pitchFamily="34" charset="0"/>
              </a:rPr>
              <a:t>NIC</a:t>
            </a:r>
            <a:endParaRPr kumimoji="1" lang="zh-CN" altLang="en-US" sz="1600" dirty="0">
              <a:latin typeface="Arial" panose="020B0604020202020204" pitchFamily="34" charset="0"/>
              <a:cs typeface="Arial" panose="020B0604020202020204" pitchFamily="34" charset="0"/>
            </a:endParaRPr>
          </a:p>
        </p:txBody>
      </p:sp>
      <p:sp>
        <p:nvSpPr>
          <p:cNvPr id="63" name="矩形 62">
            <a:extLst>
              <a:ext uri="{FF2B5EF4-FFF2-40B4-BE49-F238E27FC236}">
                <a16:creationId xmlns:a16="http://schemas.microsoft.com/office/drawing/2014/main" id="{E57FA590-B164-4DE2-92A2-8F7FF760082E}"/>
              </a:ext>
            </a:extLst>
          </p:cNvPr>
          <p:cNvSpPr/>
          <p:nvPr/>
        </p:nvSpPr>
        <p:spPr>
          <a:xfrm>
            <a:off x="6538408" y="3781045"/>
            <a:ext cx="1074284" cy="1020898"/>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kumimoji="1" lang="en-US" altLang="zh-CN" sz="1600" dirty="0">
                <a:latin typeface="Arial" panose="020B0604020202020204" pitchFamily="34" charset="0"/>
                <a:cs typeface="Arial" panose="020B0604020202020204" pitchFamily="34" charset="0"/>
              </a:rPr>
              <a:t>FPGA</a:t>
            </a:r>
            <a:endParaRPr kumimoji="1" lang="zh-CN" altLang="en-US" sz="1600" dirty="0">
              <a:latin typeface="Arial" panose="020B0604020202020204" pitchFamily="34" charset="0"/>
              <a:cs typeface="Arial" panose="020B0604020202020204" pitchFamily="34" charset="0"/>
            </a:endParaRPr>
          </a:p>
        </p:txBody>
      </p:sp>
      <p:sp>
        <p:nvSpPr>
          <p:cNvPr id="64" name="矩形 63">
            <a:extLst>
              <a:ext uri="{FF2B5EF4-FFF2-40B4-BE49-F238E27FC236}">
                <a16:creationId xmlns:a16="http://schemas.microsoft.com/office/drawing/2014/main" id="{7E02A84F-2AF3-4A33-A402-40E694255AB7}"/>
              </a:ext>
            </a:extLst>
          </p:cNvPr>
          <p:cNvSpPr/>
          <p:nvPr/>
        </p:nvSpPr>
        <p:spPr>
          <a:xfrm>
            <a:off x="8017322" y="4055868"/>
            <a:ext cx="775550" cy="459725"/>
          </a:xfrm>
          <a:prstGeom prst="rect">
            <a:avLst/>
          </a:prstGeom>
          <a:ln w="38100"/>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zh-CN" sz="1600" dirty="0">
                <a:latin typeface="Arial" panose="020B0604020202020204" pitchFamily="34" charset="0"/>
                <a:cs typeface="Arial" panose="020B0604020202020204" pitchFamily="34" charset="0"/>
              </a:rPr>
              <a:t>DMA</a:t>
            </a:r>
            <a:endParaRPr kumimoji="1" lang="zh-CN" altLang="en-US" sz="1600" dirty="0">
              <a:latin typeface="Arial" panose="020B0604020202020204" pitchFamily="34" charset="0"/>
              <a:cs typeface="Arial" panose="020B0604020202020204" pitchFamily="34" charset="0"/>
            </a:endParaRPr>
          </a:p>
        </p:txBody>
      </p:sp>
      <p:sp>
        <p:nvSpPr>
          <p:cNvPr id="65" name="矩形 64">
            <a:extLst>
              <a:ext uri="{FF2B5EF4-FFF2-40B4-BE49-F238E27FC236}">
                <a16:creationId xmlns:a16="http://schemas.microsoft.com/office/drawing/2014/main" id="{9E2A7EAD-41EA-465B-B03D-7FAE8EA83F0A}"/>
              </a:ext>
            </a:extLst>
          </p:cNvPr>
          <p:cNvSpPr/>
          <p:nvPr/>
        </p:nvSpPr>
        <p:spPr>
          <a:xfrm>
            <a:off x="5270793" y="2355630"/>
            <a:ext cx="3554860" cy="1093824"/>
          </a:xfrm>
          <a:prstGeom prst="rect">
            <a:avLst/>
          </a:prstGeom>
          <a:ln w="38100"/>
        </p:spPr>
        <p:style>
          <a:lnRef idx="2">
            <a:schemeClr val="dk1"/>
          </a:lnRef>
          <a:fillRef idx="1">
            <a:schemeClr val="lt1"/>
          </a:fillRef>
          <a:effectRef idx="0">
            <a:schemeClr val="dk1"/>
          </a:effectRef>
          <a:fontRef idx="minor">
            <a:schemeClr val="dk1"/>
          </a:fontRef>
        </p:style>
        <p:txBody>
          <a:bodyPr rtlCol="0" anchor="t"/>
          <a:lstStyle/>
          <a:p>
            <a:r>
              <a:rPr kumimoji="1" lang="en-US" altLang="zh-CN" sz="1600" dirty="0">
                <a:latin typeface="Arial" panose="020B0604020202020204" pitchFamily="34" charset="0"/>
                <a:cs typeface="Arial" panose="020B0604020202020204" pitchFamily="34" charset="0"/>
              </a:rPr>
              <a:t>Wimpy CPUs</a:t>
            </a:r>
            <a:endParaRPr kumimoji="1" lang="zh-CN" altLang="en-US" sz="1600" dirty="0">
              <a:latin typeface="Arial" panose="020B0604020202020204" pitchFamily="34" charset="0"/>
              <a:cs typeface="Arial" panose="020B0604020202020204" pitchFamily="34" charset="0"/>
            </a:endParaRPr>
          </a:p>
        </p:txBody>
      </p:sp>
      <p:cxnSp>
        <p:nvCxnSpPr>
          <p:cNvPr id="66" name="连接符: 肘形 65">
            <a:extLst>
              <a:ext uri="{FF2B5EF4-FFF2-40B4-BE49-F238E27FC236}">
                <a16:creationId xmlns:a16="http://schemas.microsoft.com/office/drawing/2014/main" id="{F0DD0707-E8A2-4981-B204-11DC97A07722}"/>
              </a:ext>
            </a:extLst>
          </p:cNvPr>
          <p:cNvCxnSpPr>
            <a:cxnSpLocks/>
            <a:stCxn id="70" idx="2"/>
            <a:endCxn id="68" idx="2"/>
          </p:cNvCxnSpPr>
          <p:nvPr/>
        </p:nvCxnSpPr>
        <p:spPr>
          <a:xfrm rot="5400000">
            <a:off x="9117407" y="3748003"/>
            <a:ext cx="207557" cy="1354530"/>
          </a:xfrm>
          <a:prstGeom prst="bentConnector3">
            <a:avLst>
              <a:gd name="adj1" fmla="val 459830"/>
            </a:avLst>
          </a:prstGeom>
          <a:ln w="38100">
            <a:solidFill>
              <a:srgbClr val="F6AC8D"/>
            </a:solidFill>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677F18A7-CDB1-4FF5-811A-5C0C61396096}"/>
              </a:ext>
            </a:extLst>
          </p:cNvPr>
          <p:cNvSpPr/>
          <p:nvPr/>
        </p:nvSpPr>
        <p:spPr>
          <a:xfrm>
            <a:off x="8159773" y="4455360"/>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68" name="矩形 67">
            <a:extLst>
              <a:ext uri="{FF2B5EF4-FFF2-40B4-BE49-F238E27FC236}">
                <a16:creationId xmlns:a16="http://schemas.microsoft.com/office/drawing/2014/main" id="{9ED63274-7235-4FCC-9B62-2F5B8E1ED2FD}"/>
              </a:ext>
            </a:extLst>
          </p:cNvPr>
          <p:cNvSpPr/>
          <p:nvPr/>
        </p:nvSpPr>
        <p:spPr>
          <a:xfrm>
            <a:off x="8445881" y="4453446"/>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0" name="矩形 69">
            <a:extLst>
              <a:ext uri="{FF2B5EF4-FFF2-40B4-BE49-F238E27FC236}">
                <a16:creationId xmlns:a16="http://schemas.microsoft.com/office/drawing/2014/main" id="{0227B340-313F-479B-BE86-19AB647A1F73}"/>
              </a:ext>
            </a:extLst>
          </p:cNvPr>
          <p:cNvSpPr/>
          <p:nvPr/>
        </p:nvSpPr>
        <p:spPr>
          <a:xfrm>
            <a:off x="9800412" y="4245889"/>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1" name="矩形 70">
            <a:extLst>
              <a:ext uri="{FF2B5EF4-FFF2-40B4-BE49-F238E27FC236}">
                <a16:creationId xmlns:a16="http://schemas.microsoft.com/office/drawing/2014/main" id="{86A0A566-C280-4362-A817-B20CEF58ED4C}"/>
              </a:ext>
            </a:extLst>
          </p:cNvPr>
          <p:cNvSpPr/>
          <p:nvPr/>
        </p:nvSpPr>
        <p:spPr>
          <a:xfrm>
            <a:off x="10086520" y="4243974"/>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2" name="矩形 71">
            <a:extLst>
              <a:ext uri="{FF2B5EF4-FFF2-40B4-BE49-F238E27FC236}">
                <a16:creationId xmlns:a16="http://schemas.microsoft.com/office/drawing/2014/main" id="{1BD4BFCC-516C-40F4-813D-0C7F8C1510C2}"/>
              </a:ext>
            </a:extLst>
          </p:cNvPr>
          <p:cNvSpPr/>
          <p:nvPr/>
        </p:nvSpPr>
        <p:spPr>
          <a:xfrm>
            <a:off x="10956307" y="4255100"/>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3" name="矩形 72">
            <a:extLst>
              <a:ext uri="{FF2B5EF4-FFF2-40B4-BE49-F238E27FC236}">
                <a16:creationId xmlns:a16="http://schemas.microsoft.com/office/drawing/2014/main" id="{3A936746-410F-421B-ABBB-8DE2BD77193D}"/>
              </a:ext>
            </a:extLst>
          </p:cNvPr>
          <p:cNvSpPr/>
          <p:nvPr/>
        </p:nvSpPr>
        <p:spPr>
          <a:xfrm>
            <a:off x="11242415" y="4253185"/>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5" name="矩形 74">
            <a:extLst>
              <a:ext uri="{FF2B5EF4-FFF2-40B4-BE49-F238E27FC236}">
                <a16:creationId xmlns:a16="http://schemas.microsoft.com/office/drawing/2014/main" id="{AFEE92DE-80C3-4C08-8B1E-46839495B0CE}"/>
              </a:ext>
            </a:extLst>
          </p:cNvPr>
          <p:cNvSpPr/>
          <p:nvPr/>
        </p:nvSpPr>
        <p:spPr>
          <a:xfrm>
            <a:off x="6810720" y="4426559"/>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6" name="矩形 75">
            <a:extLst>
              <a:ext uri="{FF2B5EF4-FFF2-40B4-BE49-F238E27FC236}">
                <a16:creationId xmlns:a16="http://schemas.microsoft.com/office/drawing/2014/main" id="{85302EEF-0147-4563-92AD-F4161BDB967A}"/>
              </a:ext>
            </a:extLst>
          </p:cNvPr>
          <p:cNvSpPr/>
          <p:nvPr/>
        </p:nvSpPr>
        <p:spPr>
          <a:xfrm>
            <a:off x="7096828" y="4424644"/>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78" name="矩形: 圆角 77">
            <a:extLst>
              <a:ext uri="{FF2B5EF4-FFF2-40B4-BE49-F238E27FC236}">
                <a16:creationId xmlns:a16="http://schemas.microsoft.com/office/drawing/2014/main" id="{856C96AE-CBCE-4B66-9B9C-23C9419360E6}"/>
              </a:ext>
            </a:extLst>
          </p:cNvPr>
          <p:cNvSpPr/>
          <p:nvPr/>
        </p:nvSpPr>
        <p:spPr>
          <a:xfrm>
            <a:off x="9296358" y="1901434"/>
            <a:ext cx="2671876" cy="94839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pic>
        <p:nvPicPr>
          <p:cNvPr id="79" name="图形 78" descr="处理器">
            <a:extLst>
              <a:ext uri="{FF2B5EF4-FFF2-40B4-BE49-F238E27FC236}">
                <a16:creationId xmlns:a16="http://schemas.microsoft.com/office/drawing/2014/main" id="{2AA1ED61-3CD4-4E83-8EF7-EDF2979E8ED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60004" y="3362778"/>
            <a:ext cx="454657" cy="543280"/>
          </a:xfrm>
          <a:prstGeom prst="rect">
            <a:avLst/>
          </a:prstGeom>
        </p:spPr>
      </p:pic>
      <p:pic>
        <p:nvPicPr>
          <p:cNvPr id="80" name="图形 79" descr="处理器">
            <a:extLst>
              <a:ext uri="{FF2B5EF4-FFF2-40B4-BE49-F238E27FC236}">
                <a16:creationId xmlns:a16="http://schemas.microsoft.com/office/drawing/2014/main" id="{B4AC920E-81C5-49A1-ACC0-8CC1479BDD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101807" y="3368024"/>
            <a:ext cx="454657" cy="543280"/>
          </a:xfrm>
          <a:prstGeom prst="rect">
            <a:avLst/>
          </a:prstGeom>
        </p:spPr>
      </p:pic>
      <p:pic>
        <p:nvPicPr>
          <p:cNvPr id="81" name="图形 80" descr="处理器">
            <a:extLst>
              <a:ext uri="{FF2B5EF4-FFF2-40B4-BE49-F238E27FC236}">
                <a16:creationId xmlns:a16="http://schemas.microsoft.com/office/drawing/2014/main" id="{E2BD9FF0-A21D-41C8-BE79-40130EA4B8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41937" y="3368024"/>
            <a:ext cx="454657" cy="543280"/>
          </a:xfrm>
          <a:prstGeom prst="rect">
            <a:avLst/>
          </a:prstGeom>
        </p:spPr>
      </p:pic>
      <p:pic>
        <p:nvPicPr>
          <p:cNvPr id="82" name="图形 81" descr="处理器">
            <a:extLst>
              <a:ext uri="{FF2B5EF4-FFF2-40B4-BE49-F238E27FC236}">
                <a16:creationId xmlns:a16="http://schemas.microsoft.com/office/drawing/2014/main" id="{4E22BC46-AB64-4675-9FF7-DE396F5B7F2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183740" y="3368024"/>
            <a:ext cx="454657" cy="543280"/>
          </a:xfrm>
          <a:prstGeom prst="rect">
            <a:avLst/>
          </a:prstGeom>
        </p:spPr>
      </p:pic>
      <p:cxnSp>
        <p:nvCxnSpPr>
          <p:cNvPr id="83" name="直接箭头连接符 82">
            <a:extLst>
              <a:ext uri="{FF2B5EF4-FFF2-40B4-BE49-F238E27FC236}">
                <a16:creationId xmlns:a16="http://schemas.microsoft.com/office/drawing/2014/main" id="{A6B62444-3A21-445F-BBB7-DFBDD78D98DC}"/>
              </a:ext>
            </a:extLst>
          </p:cNvPr>
          <p:cNvCxnSpPr/>
          <p:nvPr/>
        </p:nvCxnSpPr>
        <p:spPr>
          <a:xfrm>
            <a:off x="9507203" y="2217973"/>
            <a:ext cx="1114156" cy="0"/>
          </a:xfrm>
          <a:prstGeom prst="straightConnector1">
            <a:avLst/>
          </a:prstGeom>
          <a:ln w="38100">
            <a:solidFill>
              <a:srgbClr val="9CBEE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4CD515FA-B101-40A4-9AB2-5C2503537772}"/>
              </a:ext>
            </a:extLst>
          </p:cNvPr>
          <p:cNvSpPr txBox="1"/>
          <p:nvPr/>
        </p:nvSpPr>
        <p:spPr>
          <a:xfrm>
            <a:off x="10621359" y="2039213"/>
            <a:ext cx="1346876" cy="338554"/>
          </a:xfrm>
          <a:prstGeom prst="rect">
            <a:avLst/>
          </a:prstGeom>
          <a:noFill/>
        </p:spPr>
        <p:txBody>
          <a:bodyPr wrap="square" rtlCol="0">
            <a:spAutoFit/>
          </a:bodyPr>
          <a:lstStyle/>
          <a:p>
            <a:pPr algn="ctr"/>
            <a:r>
              <a:rPr kumimoji="1" lang="en-US" altLang="zh-CN" sz="1600" dirty="0">
                <a:latin typeface="Arial" panose="020B0604020202020204" pitchFamily="34" charset="0"/>
                <a:cs typeface="Arial" panose="020B0604020202020204" pitchFamily="34" charset="0"/>
              </a:rPr>
              <a:t>Control Path</a:t>
            </a:r>
            <a:endParaRPr kumimoji="1" lang="zh-CN" altLang="en-US" sz="1600" dirty="0">
              <a:latin typeface="Arial" panose="020B0604020202020204" pitchFamily="34" charset="0"/>
              <a:cs typeface="Arial" panose="020B0604020202020204" pitchFamily="34" charset="0"/>
            </a:endParaRPr>
          </a:p>
        </p:txBody>
      </p:sp>
      <p:cxnSp>
        <p:nvCxnSpPr>
          <p:cNvPr id="85" name="直接箭头连接符 84">
            <a:extLst>
              <a:ext uri="{FF2B5EF4-FFF2-40B4-BE49-F238E27FC236}">
                <a16:creationId xmlns:a16="http://schemas.microsoft.com/office/drawing/2014/main" id="{40C818D5-B237-498A-8375-3D9B07BD3FCB}"/>
              </a:ext>
            </a:extLst>
          </p:cNvPr>
          <p:cNvCxnSpPr/>
          <p:nvPr/>
        </p:nvCxnSpPr>
        <p:spPr>
          <a:xfrm>
            <a:off x="9507203" y="2573411"/>
            <a:ext cx="1114156" cy="0"/>
          </a:xfrm>
          <a:prstGeom prst="straightConnector1">
            <a:avLst/>
          </a:prstGeom>
          <a:ln w="38100">
            <a:solidFill>
              <a:srgbClr val="F6AC8D"/>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86" name="文本框 85">
            <a:extLst>
              <a:ext uri="{FF2B5EF4-FFF2-40B4-BE49-F238E27FC236}">
                <a16:creationId xmlns:a16="http://schemas.microsoft.com/office/drawing/2014/main" id="{41F142CB-6BA9-42F0-BF85-8E360343781A}"/>
              </a:ext>
            </a:extLst>
          </p:cNvPr>
          <p:cNvSpPr txBox="1"/>
          <p:nvPr/>
        </p:nvSpPr>
        <p:spPr>
          <a:xfrm>
            <a:off x="10662934" y="2402290"/>
            <a:ext cx="1216338" cy="338554"/>
          </a:xfrm>
          <a:prstGeom prst="rect">
            <a:avLst/>
          </a:prstGeom>
          <a:noFill/>
        </p:spPr>
        <p:txBody>
          <a:bodyPr wrap="square" rtlCol="0">
            <a:spAutoFit/>
          </a:bodyPr>
          <a:lstStyle/>
          <a:p>
            <a:pPr algn="ctr"/>
            <a:r>
              <a:rPr kumimoji="1" lang="en-US" altLang="zh-CN" sz="1600" dirty="0">
                <a:latin typeface="Arial" panose="020B0604020202020204" pitchFamily="34" charset="0"/>
                <a:cs typeface="Arial" panose="020B0604020202020204" pitchFamily="34" charset="0"/>
              </a:rPr>
              <a:t>Data Path</a:t>
            </a:r>
            <a:endParaRPr kumimoji="1" lang="zh-CN" altLang="en-US" sz="1600" dirty="0">
              <a:latin typeface="Arial" panose="020B0604020202020204" pitchFamily="34" charset="0"/>
              <a:cs typeface="Arial" panose="020B0604020202020204" pitchFamily="34" charset="0"/>
            </a:endParaRPr>
          </a:p>
        </p:txBody>
      </p:sp>
      <p:sp>
        <p:nvSpPr>
          <p:cNvPr id="87" name="矩形 86">
            <a:extLst>
              <a:ext uri="{FF2B5EF4-FFF2-40B4-BE49-F238E27FC236}">
                <a16:creationId xmlns:a16="http://schemas.microsoft.com/office/drawing/2014/main" id="{EEDB1C01-9825-4FF2-8713-CE8A602BA27A}"/>
              </a:ext>
            </a:extLst>
          </p:cNvPr>
          <p:cNvSpPr/>
          <p:nvPr/>
        </p:nvSpPr>
        <p:spPr>
          <a:xfrm>
            <a:off x="6604899" y="4136059"/>
            <a:ext cx="906662" cy="563317"/>
          </a:xfrm>
          <a:prstGeom prst="rect">
            <a:avLst/>
          </a:prstGeom>
          <a:solidFill>
            <a:schemeClr val="accent2">
              <a:lumMod val="40000"/>
              <a:lumOff val="60000"/>
            </a:schemeClr>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zh-CN" altLang="en-US" sz="1200" b="1" dirty="0">
              <a:latin typeface="Arial" panose="020B0604020202020204" pitchFamily="34" charset="0"/>
              <a:cs typeface="Arial" panose="020B0604020202020204" pitchFamily="34" charset="0"/>
            </a:endParaRPr>
          </a:p>
        </p:txBody>
      </p:sp>
      <p:sp>
        <p:nvSpPr>
          <p:cNvPr id="90" name="矩形 89">
            <a:extLst>
              <a:ext uri="{FF2B5EF4-FFF2-40B4-BE49-F238E27FC236}">
                <a16:creationId xmlns:a16="http://schemas.microsoft.com/office/drawing/2014/main" id="{4FC44649-B252-4594-A577-EAB116F795AD}"/>
              </a:ext>
            </a:extLst>
          </p:cNvPr>
          <p:cNvSpPr/>
          <p:nvPr/>
        </p:nvSpPr>
        <p:spPr>
          <a:xfrm>
            <a:off x="8468257" y="4536397"/>
            <a:ext cx="151325"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91" name="连接符: 肘形 90">
            <a:extLst>
              <a:ext uri="{FF2B5EF4-FFF2-40B4-BE49-F238E27FC236}">
                <a16:creationId xmlns:a16="http://schemas.microsoft.com/office/drawing/2014/main" id="{5FAB9BED-B50F-49A6-94DE-B054AF7E21E7}"/>
              </a:ext>
            </a:extLst>
          </p:cNvPr>
          <p:cNvCxnSpPr>
            <a:cxnSpLocks/>
            <a:stCxn id="90" idx="0"/>
          </p:cNvCxnSpPr>
          <p:nvPr/>
        </p:nvCxnSpPr>
        <p:spPr>
          <a:xfrm rot="16200000" flipV="1">
            <a:off x="7967670" y="3960146"/>
            <a:ext cx="118680" cy="1033823"/>
          </a:xfrm>
          <a:prstGeom prst="bentConnector2">
            <a:avLst/>
          </a:prstGeom>
          <a:ln w="38100">
            <a:solidFill>
              <a:srgbClr val="F6AC8D"/>
            </a:solidFill>
            <a:tailEnd type="triangle"/>
          </a:ln>
        </p:spPr>
        <p:style>
          <a:lnRef idx="1">
            <a:schemeClr val="accent1"/>
          </a:lnRef>
          <a:fillRef idx="0">
            <a:schemeClr val="accent1"/>
          </a:fillRef>
          <a:effectRef idx="0">
            <a:schemeClr val="accent1"/>
          </a:effectRef>
          <a:fontRef idx="minor">
            <a:schemeClr val="tx1"/>
          </a:fontRef>
        </p:style>
      </p:cxnSp>
      <p:cxnSp>
        <p:nvCxnSpPr>
          <p:cNvPr id="92" name="连接符: 肘形 91">
            <a:extLst>
              <a:ext uri="{FF2B5EF4-FFF2-40B4-BE49-F238E27FC236}">
                <a16:creationId xmlns:a16="http://schemas.microsoft.com/office/drawing/2014/main" id="{665E8457-207E-4064-B046-F8A75A035409}"/>
              </a:ext>
            </a:extLst>
          </p:cNvPr>
          <p:cNvCxnSpPr>
            <a:cxnSpLocks/>
            <a:stCxn id="87" idx="1"/>
            <a:endCxn id="99" idx="0"/>
          </p:cNvCxnSpPr>
          <p:nvPr/>
        </p:nvCxnSpPr>
        <p:spPr>
          <a:xfrm rot="10800000" flipV="1">
            <a:off x="5831363" y="4417717"/>
            <a:ext cx="773537" cy="673174"/>
          </a:xfrm>
          <a:prstGeom prst="bentConnector2">
            <a:avLst/>
          </a:prstGeom>
          <a:ln w="38100">
            <a:solidFill>
              <a:srgbClr val="F6AC8D"/>
            </a:solidFill>
            <a:tailEnd type="triangle"/>
          </a:ln>
        </p:spPr>
        <p:style>
          <a:lnRef idx="1">
            <a:schemeClr val="accent1"/>
          </a:lnRef>
          <a:fillRef idx="0">
            <a:schemeClr val="accent1"/>
          </a:fillRef>
          <a:effectRef idx="0">
            <a:schemeClr val="accent1"/>
          </a:effectRef>
          <a:fontRef idx="minor">
            <a:schemeClr val="tx1"/>
          </a:fontRef>
        </p:style>
      </p:cxnSp>
      <p:sp>
        <p:nvSpPr>
          <p:cNvPr id="93" name="矩形 92">
            <a:extLst>
              <a:ext uri="{FF2B5EF4-FFF2-40B4-BE49-F238E27FC236}">
                <a16:creationId xmlns:a16="http://schemas.microsoft.com/office/drawing/2014/main" id="{D4B0D69C-EA1E-481D-BA16-5C64AEDB0F2B}"/>
              </a:ext>
            </a:extLst>
          </p:cNvPr>
          <p:cNvSpPr/>
          <p:nvPr/>
        </p:nvSpPr>
        <p:spPr>
          <a:xfrm>
            <a:off x="6669971" y="4232446"/>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94" name="矩形 93">
            <a:extLst>
              <a:ext uri="{FF2B5EF4-FFF2-40B4-BE49-F238E27FC236}">
                <a16:creationId xmlns:a16="http://schemas.microsoft.com/office/drawing/2014/main" id="{FE01C0C2-F617-4DD1-A64C-FEB0769DF6CC}"/>
              </a:ext>
            </a:extLst>
          </p:cNvPr>
          <p:cNvSpPr/>
          <p:nvPr/>
        </p:nvSpPr>
        <p:spPr>
          <a:xfrm>
            <a:off x="7287088" y="4230541"/>
            <a:ext cx="196077" cy="75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95" name="连接符: 肘形 94">
            <a:extLst>
              <a:ext uri="{FF2B5EF4-FFF2-40B4-BE49-F238E27FC236}">
                <a16:creationId xmlns:a16="http://schemas.microsoft.com/office/drawing/2014/main" id="{50BCFE7C-89B0-4DDF-8C63-41434010DB5F}"/>
              </a:ext>
            </a:extLst>
          </p:cNvPr>
          <p:cNvCxnSpPr>
            <a:stCxn id="93" idx="1"/>
          </p:cNvCxnSpPr>
          <p:nvPr/>
        </p:nvCxnSpPr>
        <p:spPr>
          <a:xfrm rot="10800000">
            <a:off x="6421966" y="3249349"/>
            <a:ext cx="248005" cy="1020898"/>
          </a:xfrm>
          <a:prstGeom prst="bentConnector2">
            <a:avLst/>
          </a:prstGeom>
          <a:ln w="38100">
            <a:solidFill>
              <a:srgbClr val="9CBEE5"/>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6" name="连接符: 肘形 95">
            <a:extLst>
              <a:ext uri="{FF2B5EF4-FFF2-40B4-BE49-F238E27FC236}">
                <a16:creationId xmlns:a16="http://schemas.microsoft.com/office/drawing/2014/main" id="{256E342A-06D3-4DD8-9343-57D8C55FBECC}"/>
              </a:ext>
            </a:extLst>
          </p:cNvPr>
          <p:cNvCxnSpPr>
            <a:cxnSpLocks/>
          </p:cNvCxnSpPr>
          <p:nvPr/>
        </p:nvCxnSpPr>
        <p:spPr>
          <a:xfrm rot="5400000">
            <a:off x="7101969" y="3651345"/>
            <a:ext cx="1018993" cy="214999"/>
          </a:xfrm>
          <a:prstGeom prst="bentConnector2">
            <a:avLst/>
          </a:prstGeom>
          <a:ln w="38100">
            <a:solidFill>
              <a:srgbClr val="9CBEE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97" name="文本框 96">
            <a:extLst>
              <a:ext uri="{FF2B5EF4-FFF2-40B4-BE49-F238E27FC236}">
                <a16:creationId xmlns:a16="http://schemas.microsoft.com/office/drawing/2014/main" id="{0BD7EE94-BB10-409E-8D40-33AC840EE40A}"/>
              </a:ext>
            </a:extLst>
          </p:cNvPr>
          <p:cNvSpPr txBox="1"/>
          <p:nvPr/>
        </p:nvSpPr>
        <p:spPr>
          <a:xfrm>
            <a:off x="5714588" y="3452245"/>
            <a:ext cx="907987" cy="261610"/>
          </a:xfrm>
          <a:prstGeom prst="rect">
            <a:avLst/>
          </a:prstGeom>
          <a:noFill/>
        </p:spPr>
        <p:txBody>
          <a:bodyPr wrap="square" rtlCol="0">
            <a:spAutoFit/>
          </a:bodyPr>
          <a:lstStyle/>
          <a:p>
            <a:pPr algn="ctr"/>
            <a:r>
              <a:rPr kumimoji="1" lang="en-US" altLang="zh-CN" sz="1100" b="1" dirty="0">
                <a:latin typeface="Arial" panose="020B0604020202020204" pitchFamily="34" charset="0"/>
                <a:cs typeface="Arial" panose="020B0604020202020204" pitchFamily="34" charset="0"/>
              </a:rPr>
              <a:t>poll</a:t>
            </a:r>
            <a:endParaRPr kumimoji="1" lang="zh-CN" altLang="en-US" sz="1100" b="1" dirty="0">
              <a:latin typeface="Arial" panose="020B0604020202020204" pitchFamily="34" charset="0"/>
              <a:cs typeface="Arial" panose="020B0604020202020204" pitchFamily="34" charset="0"/>
            </a:endParaRPr>
          </a:p>
        </p:txBody>
      </p:sp>
      <p:sp>
        <p:nvSpPr>
          <p:cNvPr id="98" name="文本框 97">
            <a:extLst>
              <a:ext uri="{FF2B5EF4-FFF2-40B4-BE49-F238E27FC236}">
                <a16:creationId xmlns:a16="http://schemas.microsoft.com/office/drawing/2014/main" id="{BEA852CD-8CD0-4ACB-A49D-5E0626B0DF35}"/>
              </a:ext>
            </a:extLst>
          </p:cNvPr>
          <p:cNvSpPr txBox="1"/>
          <p:nvPr/>
        </p:nvSpPr>
        <p:spPr>
          <a:xfrm>
            <a:off x="6931133" y="3449613"/>
            <a:ext cx="907987" cy="261610"/>
          </a:xfrm>
          <a:prstGeom prst="rect">
            <a:avLst/>
          </a:prstGeom>
          <a:noFill/>
        </p:spPr>
        <p:txBody>
          <a:bodyPr wrap="square" rtlCol="0">
            <a:spAutoFit/>
          </a:bodyPr>
          <a:lstStyle/>
          <a:p>
            <a:pPr algn="ctr"/>
            <a:r>
              <a:rPr kumimoji="1" lang="en-US" altLang="zh-CN" sz="1100" b="1" dirty="0">
                <a:latin typeface="Arial" panose="020B0604020202020204" pitchFamily="34" charset="0"/>
                <a:cs typeface="Arial" panose="020B0604020202020204" pitchFamily="34" charset="0"/>
              </a:rPr>
              <a:t>control</a:t>
            </a:r>
            <a:endParaRPr kumimoji="1" lang="zh-CN" altLang="en-US" sz="1100" b="1" dirty="0">
              <a:latin typeface="Arial" panose="020B0604020202020204" pitchFamily="34" charset="0"/>
              <a:cs typeface="Arial" panose="020B0604020202020204" pitchFamily="34" charset="0"/>
            </a:endParaRPr>
          </a:p>
        </p:txBody>
      </p:sp>
      <p:sp>
        <p:nvSpPr>
          <p:cNvPr id="99" name="矩形 98">
            <a:extLst>
              <a:ext uri="{FF2B5EF4-FFF2-40B4-BE49-F238E27FC236}">
                <a16:creationId xmlns:a16="http://schemas.microsoft.com/office/drawing/2014/main" id="{EC70BF23-C65F-4627-8A32-2C27CBB2F170}"/>
              </a:ext>
            </a:extLst>
          </p:cNvPr>
          <p:cNvSpPr/>
          <p:nvPr/>
        </p:nvSpPr>
        <p:spPr>
          <a:xfrm>
            <a:off x="5124317" y="5090892"/>
            <a:ext cx="1414091" cy="995308"/>
          </a:xfrm>
          <a:prstGeom prst="rect">
            <a:avLst/>
          </a:prstGeom>
          <a:noFill/>
          <a:ln w="38100">
            <a:solidFill>
              <a:schemeClr val="bg1">
                <a:lumMod val="75000"/>
              </a:schemeClr>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kumimoji="1" lang="en-US" altLang="zh-CN" sz="1600" dirty="0">
                <a:latin typeface="Arial" panose="020B0604020202020204" pitchFamily="34" charset="0"/>
                <a:cs typeface="Arial" panose="020B0604020202020204" pitchFamily="34" charset="0"/>
              </a:rPr>
              <a:t>Backend</a:t>
            </a:r>
          </a:p>
          <a:p>
            <a:pPr algn="ctr"/>
            <a:r>
              <a:rPr kumimoji="1" lang="en-US" altLang="zh-CN" sz="1600" dirty="0">
                <a:latin typeface="Arial" panose="020B0604020202020204" pitchFamily="34" charset="0"/>
                <a:cs typeface="Arial" panose="020B0604020202020204" pitchFamily="34" charset="0"/>
              </a:rPr>
              <a:t>Cluster</a:t>
            </a:r>
            <a:endParaRPr kumimoji="1" lang="zh-CN" altLang="en-US" sz="1600" dirty="0">
              <a:latin typeface="Arial" panose="020B0604020202020204" pitchFamily="34" charset="0"/>
              <a:cs typeface="Arial" panose="020B0604020202020204" pitchFamily="34" charset="0"/>
            </a:endParaRPr>
          </a:p>
        </p:txBody>
      </p:sp>
      <p:sp>
        <p:nvSpPr>
          <p:cNvPr id="100" name="TextBox 2">
            <a:extLst>
              <a:ext uri="{FF2B5EF4-FFF2-40B4-BE49-F238E27FC236}">
                <a16:creationId xmlns:a16="http://schemas.microsoft.com/office/drawing/2014/main" id="{101A332C-F557-4B1D-BF7E-2C88C285B287}"/>
              </a:ext>
            </a:extLst>
          </p:cNvPr>
          <p:cNvSpPr txBox="1"/>
          <p:nvPr/>
        </p:nvSpPr>
        <p:spPr>
          <a:xfrm>
            <a:off x="9346633" y="3986904"/>
            <a:ext cx="1343687" cy="307777"/>
          </a:xfrm>
          <a:prstGeom prst="rect">
            <a:avLst/>
          </a:prstGeom>
          <a:noFill/>
        </p:spPr>
        <p:txBody>
          <a:bodyPr wrap="square">
            <a:spAutoFit/>
          </a:bodyPr>
          <a:lstStyle/>
          <a:p>
            <a:pPr algn="ctr"/>
            <a:r>
              <a:rPr kumimoji="1" lang="en-US" altLang="zh-CN" sz="1400" dirty="0">
                <a:latin typeface="Arial" panose="020B0604020202020204" pitchFamily="34" charset="0"/>
                <a:cs typeface="Arial" panose="020B0604020202020204" pitchFamily="34" charset="0"/>
              </a:rPr>
              <a:t>/dev/nvme1n1</a:t>
            </a:r>
            <a:endParaRPr kumimoji="1" lang="zh-CN" altLang="en-US" sz="1400" dirty="0">
              <a:latin typeface="Arial" panose="020B0604020202020204" pitchFamily="34" charset="0"/>
              <a:cs typeface="Arial" panose="020B0604020202020204" pitchFamily="34" charset="0"/>
            </a:endParaRPr>
          </a:p>
        </p:txBody>
      </p:sp>
      <p:sp>
        <p:nvSpPr>
          <p:cNvPr id="101" name="TextBox 7">
            <a:extLst>
              <a:ext uri="{FF2B5EF4-FFF2-40B4-BE49-F238E27FC236}">
                <a16:creationId xmlns:a16="http://schemas.microsoft.com/office/drawing/2014/main" id="{0128110D-CCD8-499C-BAD6-73F29623AE00}"/>
              </a:ext>
            </a:extLst>
          </p:cNvPr>
          <p:cNvSpPr txBox="1"/>
          <p:nvPr/>
        </p:nvSpPr>
        <p:spPr>
          <a:xfrm>
            <a:off x="9938753" y="4405056"/>
            <a:ext cx="1365211" cy="307777"/>
          </a:xfrm>
          <a:prstGeom prst="rect">
            <a:avLst/>
          </a:prstGeom>
          <a:noFill/>
        </p:spPr>
        <p:txBody>
          <a:bodyPr wrap="square">
            <a:spAutoFit/>
          </a:bodyPr>
          <a:lstStyle/>
          <a:p>
            <a:pPr algn="ctr"/>
            <a:r>
              <a:rPr kumimoji="1" lang="en-US" altLang="zh-CN" sz="1400" dirty="0" err="1">
                <a:latin typeface="Arial" panose="020B0604020202020204" pitchFamily="34" charset="0"/>
                <a:cs typeface="Arial" panose="020B0604020202020204" pitchFamily="34" charset="0"/>
              </a:rPr>
              <a:t>NVMe</a:t>
            </a:r>
            <a:r>
              <a:rPr kumimoji="1" lang="en-US" altLang="zh-CN" sz="1400" dirty="0">
                <a:latin typeface="Arial" panose="020B0604020202020204" pitchFamily="34" charset="0"/>
                <a:cs typeface="Arial" panose="020B0604020202020204" pitchFamily="34" charset="0"/>
              </a:rPr>
              <a:t> Driver</a:t>
            </a:r>
            <a:endParaRPr kumimoji="1" lang="zh-CN" altLang="en-US" sz="1400" dirty="0">
              <a:latin typeface="Arial" panose="020B0604020202020204" pitchFamily="34" charset="0"/>
              <a:cs typeface="Arial" panose="020B0604020202020204" pitchFamily="34" charset="0"/>
            </a:endParaRPr>
          </a:p>
        </p:txBody>
      </p:sp>
      <p:sp>
        <p:nvSpPr>
          <p:cNvPr id="102" name="TextBox 8">
            <a:extLst>
              <a:ext uri="{FF2B5EF4-FFF2-40B4-BE49-F238E27FC236}">
                <a16:creationId xmlns:a16="http://schemas.microsoft.com/office/drawing/2014/main" id="{86F5D327-9AC4-496A-8152-3931CC1F0B94}"/>
              </a:ext>
            </a:extLst>
          </p:cNvPr>
          <p:cNvSpPr txBox="1"/>
          <p:nvPr/>
        </p:nvSpPr>
        <p:spPr>
          <a:xfrm>
            <a:off x="10606315" y="3985303"/>
            <a:ext cx="1343687" cy="307777"/>
          </a:xfrm>
          <a:prstGeom prst="rect">
            <a:avLst/>
          </a:prstGeom>
          <a:noFill/>
        </p:spPr>
        <p:txBody>
          <a:bodyPr wrap="square">
            <a:spAutoFit/>
          </a:bodyPr>
          <a:lstStyle/>
          <a:p>
            <a:pPr algn="ctr"/>
            <a:r>
              <a:rPr kumimoji="1" lang="en-US" altLang="zh-CN" sz="1400" dirty="0">
                <a:latin typeface="Arial" panose="020B0604020202020204" pitchFamily="34" charset="0"/>
                <a:cs typeface="Arial" panose="020B0604020202020204" pitchFamily="34" charset="0"/>
              </a:rPr>
              <a:t>/dev/nvme2n1</a:t>
            </a:r>
            <a:endParaRPr kumimoji="1" lang="zh-CN" altLang="en-US" sz="1400" dirty="0">
              <a:latin typeface="Arial" panose="020B0604020202020204" pitchFamily="34" charset="0"/>
              <a:cs typeface="Arial" panose="020B0604020202020204" pitchFamily="34" charset="0"/>
            </a:endParaRPr>
          </a:p>
        </p:txBody>
      </p:sp>
      <p:sp>
        <p:nvSpPr>
          <p:cNvPr id="103" name="TextBox 12">
            <a:extLst>
              <a:ext uri="{FF2B5EF4-FFF2-40B4-BE49-F238E27FC236}">
                <a16:creationId xmlns:a16="http://schemas.microsoft.com/office/drawing/2014/main" id="{B00C11B9-36D1-417A-BA15-481DC90E5AB0}"/>
              </a:ext>
            </a:extLst>
          </p:cNvPr>
          <p:cNvSpPr txBox="1"/>
          <p:nvPr/>
        </p:nvSpPr>
        <p:spPr>
          <a:xfrm>
            <a:off x="6832532" y="4098442"/>
            <a:ext cx="433756" cy="307777"/>
          </a:xfrm>
          <a:prstGeom prst="rect">
            <a:avLst/>
          </a:prstGeom>
          <a:noFill/>
        </p:spPr>
        <p:txBody>
          <a:bodyPr wrap="square">
            <a:spAutoFit/>
          </a:bodyPr>
          <a:lstStyle/>
          <a:p>
            <a:r>
              <a:rPr kumimoji="1" lang="en-US" altLang="zh-CN" sz="1400" b="1" dirty="0">
                <a:latin typeface="Arial" panose="020B0604020202020204" pitchFamily="34" charset="0"/>
                <a:cs typeface="Arial" panose="020B0604020202020204" pitchFamily="34" charset="0"/>
              </a:rPr>
              <a:t>SA</a:t>
            </a:r>
            <a:endParaRPr lang="en-CN" sz="1400" dirty="0"/>
          </a:p>
        </p:txBody>
      </p:sp>
      <p:sp>
        <p:nvSpPr>
          <p:cNvPr id="104" name="TextBox 18">
            <a:extLst>
              <a:ext uri="{FF2B5EF4-FFF2-40B4-BE49-F238E27FC236}">
                <a16:creationId xmlns:a16="http://schemas.microsoft.com/office/drawing/2014/main" id="{006F8B11-6C1C-403F-815F-9A64F3FC34FE}"/>
              </a:ext>
            </a:extLst>
          </p:cNvPr>
          <p:cNvSpPr txBox="1"/>
          <p:nvPr/>
        </p:nvSpPr>
        <p:spPr>
          <a:xfrm>
            <a:off x="6552696" y="4373859"/>
            <a:ext cx="1053288" cy="307777"/>
          </a:xfrm>
          <a:prstGeom prst="rect">
            <a:avLst/>
          </a:prstGeom>
          <a:noFill/>
        </p:spPr>
        <p:txBody>
          <a:bodyPr wrap="square">
            <a:spAutoFit/>
          </a:bodyPr>
          <a:lstStyle/>
          <a:p>
            <a:r>
              <a:rPr kumimoji="1" lang="en-US" altLang="zh-CN" sz="1400" b="1" dirty="0" err="1">
                <a:latin typeface="Arial" panose="020B0604020202020204" pitchFamily="34" charset="0"/>
                <a:cs typeface="Arial" panose="020B0604020202020204" pitchFamily="34" charset="0"/>
              </a:rPr>
              <a:t>Dataplane</a:t>
            </a:r>
            <a:endParaRPr lang="en-CN" sz="1400" dirty="0"/>
          </a:p>
        </p:txBody>
      </p:sp>
      <p:sp>
        <p:nvSpPr>
          <p:cNvPr id="105" name="矩形 52">
            <a:extLst>
              <a:ext uri="{FF2B5EF4-FFF2-40B4-BE49-F238E27FC236}">
                <a16:creationId xmlns:a16="http://schemas.microsoft.com/office/drawing/2014/main" id="{EAC9FD27-E94E-47B2-8D7D-7FCC5E7E7EB0}"/>
              </a:ext>
            </a:extLst>
          </p:cNvPr>
          <p:cNvSpPr/>
          <p:nvPr/>
        </p:nvSpPr>
        <p:spPr>
          <a:xfrm>
            <a:off x="5361676" y="2784565"/>
            <a:ext cx="976621" cy="560248"/>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050" b="1" dirty="0">
              <a:latin typeface="Arial" panose="020B0604020202020204" pitchFamily="34" charset="0"/>
              <a:cs typeface="Arial" panose="020B0604020202020204" pitchFamily="34" charset="0"/>
            </a:endParaRPr>
          </a:p>
        </p:txBody>
      </p:sp>
      <p:sp>
        <p:nvSpPr>
          <p:cNvPr id="106" name="TextBox 29">
            <a:extLst>
              <a:ext uri="{FF2B5EF4-FFF2-40B4-BE49-F238E27FC236}">
                <a16:creationId xmlns:a16="http://schemas.microsoft.com/office/drawing/2014/main" id="{0E64D9DA-65EC-4C7B-BBC1-E88AFE601BEE}"/>
              </a:ext>
            </a:extLst>
          </p:cNvPr>
          <p:cNvSpPr txBox="1"/>
          <p:nvPr/>
        </p:nvSpPr>
        <p:spPr>
          <a:xfrm>
            <a:off x="5287407" y="2759217"/>
            <a:ext cx="1134558"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sp>
        <p:nvSpPr>
          <p:cNvPr id="107" name="矩形 52">
            <a:extLst>
              <a:ext uri="{FF2B5EF4-FFF2-40B4-BE49-F238E27FC236}">
                <a16:creationId xmlns:a16="http://schemas.microsoft.com/office/drawing/2014/main" id="{7CA23811-B3A9-4612-BC03-C0409FAFEEF0}"/>
              </a:ext>
            </a:extLst>
          </p:cNvPr>
          <p:cNvSpPr/>
          <p:nvPr/>
        </p:nvSpPr>
        <p:spPr>
          <a:xfrm>
            <a:off x="6579903" y="2784565"/>
            <a:ext cx="976621" cy="560248"/>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050" b="1" dirty="0">
              <a:latin typeface="Arial" panose="020B0604020202020204" pitchFamily="34" charset="0"/>
              <a:cs typeface="Arial" panose="020B0604020202020204" pitchFamily="34" charset="0"/>
            </a:endParaRPr>
          </a:p>
        </p:txBody>
      </p:sp>
      <p:sp>
        <p:nvSpPr>
          <p:cNvPr id="108" name="TextBox 31">
            <a:extLst>
              <a:ext uri="{FF2B5EF4-FFF2-40B4-BE49-F238E27FC236}">
                <a16:creationId xmlns:a16="http://schemas.microsoft.com/office/drawing/2014/main" id="{7AA44329-7533-45AD-88AA-2C3933549DF1}"/>
              </a:ext>
            </a:extLst>
          </p:cNvPr>
          <p:cNvSpPr txBox="1"/>
          <p:nvPr/>
        </p:nvSpPr>
        <p:spPr>
          <a:xfrm>
            <a:off x="6505633" y="2759217"/>
            <a:ext cx="1134558"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sp>
        <p:nvSpPr>
          <p:cNvPr id="109" name="矩形 52">
            <a:extLst>
              <a:ext uri="{FF2B5EF4-FFF2-40B4-BE49-F238E27FC236}">
                <a16:creationId xmlns:a16="http://schemas.microsoft.com/office/drawing/2014/main" id="{41D1BA5E-B418-4E53-ADC6-2D34F721FD1C}"/>
              </a:ext>
            </a:extLst>
          </p:cNvPr>
          <p:cNvSpPr/>
          <p:nvPr/>
        </p:nvSpPr>
        <p:spPr>
          <a:xfrm>
            <a:off x="7773953" y="2784565"/>
            <a:ext cx="976621" cy="560248"/>
          </a:xfrm>
          <a:prstGeom prst="rect">
            <a:avLst/>
          </a:prstGeom>
          <a:solidFill>
            <a:schemeClr val="accent1">
              <a:lumMod val="40000"/>
              <a:lumOff val="6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zh-CN" altLang="en-US" sz="1050" b="1" dirty="0">
              <a:latin typeface="Arial" panose="020B0604020202020204" pitchFamily="34" charset="0"/>
              <a:cs typeface="Arial" panose="020B0604020202020204" pitchFamily="34" charset="0"/>
            </a:endParaRPr>
          </a:p>
        </p:txBody>
      </p:sp>
      <p:sp>
        <p:nvSpPr>
          <p:cNvPr id="110" name="TextBox 33">
            <a:extLst>
              <a:ext uri="{FF2B5EF4-FFF2-40B4-BE49-F238E27FC236}">
                <a16:creationId xmlns:a16="http://schemas.microsoft.com/office/drawing/2014/main" id="{87EC6E8B-21AB-46C3-9EC4-E85EE4DCE208}"/>
              </a:ext>
            </a:extLst>
          </p:cNvPr>
          <p:cNvSpPr txBox="1"/>
          <p:nvPr/>
        </p:nvSpPr>
        <p:spPr>
          <a:xfrm>
            <a:off x="7699684" y="2759217"/>
            <a:ext cx="1134558" cy="523220"/>
          </a:xfrm>
          <a:prstGeom prst="rect">
            <a:avLst/>
          </a:prstGeom>
          <a:noFill/>
        </p:spPr>
        <p:txBody>
          <a:bodyPr wrap="square">
            <a:spAutoFit/>
          </a:bodyPr>
          <a:lstStyle/>
          <a:p>
            <a:pPr algn="ctr"/>
            <a:r>
              <a:rPr kumimoji="1" lang="en-US" altLang="zh-CN" sz="1400" b="1" dirty="0">
                <a:latin typeface="Arial" panose="020B0604020202020204" pitchFamily="34" charset="0"/>
                <a:cs typeface="Arial" panose="020B0604020202020204" pitchFamily="34" charset="0"/>
              </a:rPr>
              <a:t>SA Control</a:t>
            </a:r>
          </a:p>
          <a:p>
            <a:pPr algn="ctr"/>
            <a:r>
              <a:rPr kumimoji="1" lang="en-US" altLang="zh-CN" sz="1400" b="1" dirty="0">
                <a:latin typeface="Arial" panose="020B0604020202020204" pitchFamily="34" charset="0"/>
                <a:cs typeface="Arial" panose="020B0604020202020204" pitchFamily="34" charset="0"/>
              </a:rPr>
              <a:t>Thread</a:t>
            </a:r>
            <a:endParaRPr kumimoji="1" lang="zh-CN" altLang="en-US" sz="1400" b="1" dirty="0">
              <a:latin typeface="Arial" panose="020B0604020202020204" pitchFamily="34" charset="0"/>
              <a:cs typeface="Arial" panose="020B0604020202020204" pitchFamily="34" charset="0"/>
            </a:endParaRPr>
          </a:p>
        </p:txBody>
      </p:sp>
      <p:cxnSp>
        <p:nvCxnSpPr>
          <p:cNvPr id="116" name="连接符: 肘形 115">
            <a:extLst>
              <a:ext uri="{FF2B5EF4-FFF2-40B4-BE49-F238E27FC236}">
                <a16:creationId xmlns:a16="http://schemas.microsoft.com/office/drawing/2014/main" id="{A6429AC7-D652-49A0-975C-406327965519}"/>
              </a:ext>
            </a:extLst>
          </p:cNvPr>
          <p:cNvCxnSpPr>
            <a:cxnSpLocks/>
            <a:stCxn id="100" idx="2"/>
            <a:endCxn id="104" idx="2"/>
          </p:cNvCxnSpPr>
          <p:nvPr/>
        </p:nvCxnSpPr>
        <p:spPr>
          <a:xfrm rot="5400000">
            <a:off x="8355432" y="3018590"/>
            <a:ext cx="386955" cy="2939137"/>
          </a:xfrm>
          <a:prstGeom prst="bentConnector3">
            <a:avLst>
              <a:gd name="adj1" fmla="val 316615"/>
            </a:avLst>
          </a:prstGeom>
          <a:ln w="38100">
            <a:solidFill>
              <a:srgbClr val="9CBEE5"/>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椭圆 13">
            <a:extLst>
              <a:ext uri="{FF2B5EF4-FFF2-40B4-BE49-F238E27FC236}">
                <a16:creationId xmlns:a16="http://schemas.microsoft.com/office/drawing/2014/main" id="{B0A7A6F8-C49E-45F4-98B2-91DAA310342F}"/>
              </a:ext>
            </a:extLst>
          </p:cNvPr>
          <p:cNvSpPr/>
          <p:nvPr/>
        </p:nvSpPr>
        <p:spPr>
          <a:xfrm>
            <a:off x="5229217" y="2285066"/>
            <a:ext cx="1493259" cy="493155"/>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3" name="椭圆 122">
            <a:extLst>
              <a:ext uri="{FF2B5EF4-FFF2-40B4-BE49-F238E27FC236}">
                <a16:creationId xmlns:a16="http://schemas.microsoft.com/office/drawing/2014/main" id="{6071EA3B-8CB2-40E8-8660-2435CA51948E}"/>
              </a:ext>
            </a:extLst>
          </p:cNvPr>
          <p:cNvSpPr/>
          <p:nvPr/>
        </p:nvSpPr>
        <p:spPr>
          <a:xfrm>
            <a:off x="5121917" y="3666362"/>
            <a:ext cx="848657" cy="56024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4" name="椭圆 123">
            <a:extLst>
              <a:ext uri="{FF2B5EF4-FFF2-40B4-BE49-F238E27FC236}">
                <a16:creationId xmlns:a16="http://schemas.microsoft.com/office/drawing/2014/main" id="{930EBA61-D51D-4A88-B2B7-59A0D388EA43}"/>
              </a:ext>
            </a:extLst>
          </p:cNvPr>
          <p:cNvSpPr/>
          <p:nvPr/>
        </p:nvSpPr>
        <p:spPr>
          <a:xfrm>
            <a:off x="8641959" y="5601604"/>
            <a:ext cx="1158453" cy="560248"/>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25" name="文本框 124">
            <a:extLst>
              <a:ext uri="{FF2B5EF4-FFF2-40B4-BE49-F238E27FC236}">
                <a16:creationId xmlns:a16="http://schemas.microsoft.com/office/drawing/2014/main" id="{5D7B44A1-E01E-42C8-8D0E-FFA486F95685}"/>
              </a:ext>
            </a:extLst>
          </p:cNvPr>
          <p:cNvSpPr txBox="1"/>
          <p:nvPr/>
        </p:nvSpPr>
        <p:spPr>
          <a:xfrm>
            <a:off x="377765" y="1852988"/>
            <a:ext cx="4611285" cy="2923877"/>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 I/O workflow</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T0: </a:t>
            </a:r>
            <a:r>
              <a:rPr kumimoji="1" lang="en-US" altLang="zh-CN" sz="2000" dirty="0" err="1">
                <a:latin typeface="Arial" panose="020B0604020202020204" pitchFamily="34" charset="0"/>
                <a:cs typeface="Arial" panose="020B0604020202020204" pitchFamily="34" charset="0"/>
              </a:rPr>
              <a:t>NVMe</a:t>
            </a:r>
            <a:r>
              <a:rPr kumimoji="1" lang="en-US" altLang="zh-CN" sz="2000" dirty="0">
                <a:latin typeface="Arial" panose="020B0604020202020204" pitchFamily="34" charset="0"/>
                <a:cs typeface="Arial" panose="020B0604020202020204" pitchFamily="34" charset="0"/>
              </a:rPr>
              <a:t> control command arrives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T1: data moves to DPU</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T1: control thread polls I/O metadata</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T2: control thread finish header encapsulation and send signal</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T3: send I/O when both header and data are ready</a:t>
            </a:r>
          </a:p>
        </p:txBody>
      </p:sp>
      <p:sp>
        <p:nvSpPr>
          <p:cNvPr id="128" name="文本框 127">
            <a:extLst>
              <a:ext uri="{FF2B5EF4-FFF2-40B4-BE49-F238E27FC236}">
                <a16:creationId xmlns:a16="http://schemas.microsoft.com/office/drawing/2014/main" id="{4398D30C-A227-434E-9C7C-4B81001B6CDB}"/>
              </a:ext>
            </a:extLst>
          </p:cNvPr>
          <p:cNvSpPr txBox="1"/>
          <p:nvPr/>
        </p:nvSpPr>
        <p:spPr>
          <a:xfrm>
            <a:off x="377765" y="5008982"/>
            <a:ext cx="4611285" cy="1077218"/>
          </a:xfrm>
          <a:prstGeom prst="rect">
            <a:avLst/>
          </a:prstGeom>
          <a:noFill/>
        </p:spPr>
        <p:txBody>
          <a:bodyPr wrap="square" rtlCol="0">
            <a:spAutoFit/>
          </a:bodyPr>
          <a:lstStyle/>
          <a:p>
            <a:r>
              <a:rPr kumimoji="1" lang="en-US" altLang="zh-CN" sz="2400" b="1" dirty="0">
                <a:latin typeface="Arial" panose="020B0604020202020204" pitchFamily="34" charset="0"/>
                <a:cs typeface="Arial" panose="020B0604020202020204" pitchFamily="34" charset="0"/>
              </a:rPr>
              <a:t>Bottlenecks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Wimpy CPUs</a:t>
            </a:r>
          </a:p>
          <a:p>
            <a:pPr marL="342900" indent="-342900">
              <a:buFont typeface="Arial" panose="020B0604020202020204" pitchFamily="34" charset="0"/>
              <a:buChar char="•"/>
            </a:pPr>
            <a:r>
              <a:rPr kumimoji="1" lang="en-US" altLang="zh-CN" sz="2000" dirty="0">
                <a:latin typeface="Arial" panose="020B0604020202020204" pitchFamily="34" charset="0"/>
                <a:cs typeface="Arial" panose="020B0604020202020204" pitchFamily="34" charset="0"/>
              </a:rPr>
              <a:t>Interconnects: PCIe + NIC</a:t>
            </a:r>
          </a:p>
        </p:txBody>
      </p:sp>
    </p:spTree>
    <p:extLst>
      <p:ext uri="{BB962C8B-B14F-4D97-AF65-F5344CB8AC3E}">
        <p14:creationId xmlns:p14="http://schemas.microsoft.com/office/powerpoint/2010/main" val="106160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2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7"/>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95"/>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nodeType="afterEffect">
                                  <p:stCondLst>
                                    <p:cond delay="0"/>
                                  </p:stCondLst>
                                  <p:childTnLst>
                                    <p:set>
                                      <p:cBhvr>
                                        <p:cTn id="26" dur="1" fill="hold">
                                          <p:stCondLst>
                                            <p:cond delay="0"/>
                                          </p:stCondLst>
                                        </p:cTn>
                                        <p:tgtEl>
                                          <p:spTgt spid="12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6"/>
                                        </p:tgtEl>
                                        <p:attrNameLst>
                                          <p:attrName>style.visibility</p:attrName>
                                        </p:attrNameLst>
                                      </p:cBhvr>
                                      <p:to>
                                        <p:strVal val="visible"/>
                                      </p:to>
                                    </p:set>
                                  </p:childTnLst>
                                </p:cTn>
                              </p:par>
                            </p:childTnLst>
                          </p:cTn>
                        </p:par>
                        <p:par>
                          <p:cTn id="33" fill="hold">
                            <p:stCondLst>
                              <p:cond delay="0"/>
                            </p:stCondLst>
                            <p:childTnLst>
                              <p:par>
                                <p:cTn id="34" presetID="1" presetClass="entr" presetSubtype="0" fill="hold" nodeType="afterEffect">
                                  <p:stCondLst>
                                    <p:cond delay="0"/>
                                  </p:stCondLst>
                                  <p:childTnLst>
                                    <p:set>
                                      <p:cBhvr>
                                        <p:cTn id="35" dur="1" fill="hold">
                                          <p:stCondLst>
                                            <p:cond delay="0"/>
                                          </p:stCondLst>
                                        </p:cTn>
                                        <p:tgtEl>
                                          <p:spTgt spid="125">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92"/>
                                        </p:tgtEl>
                                        <p:attrNameLst>
                                          <p:attrName>style.visibility</p:attrName>
                                        </p:attrNameLst>
                                      </p:cBhvr>
                                      <p:to>
                                        <p:strVal val="visible"/>
                                      </p:to>
                                    </p:set>
                                  </p:childTnLst>
                                </p:cTn>
                              </p:par>
                            </p:childTnLst>
                          </p:cTn>
                        </p:par>
                        <p:par>
                          <p:cTn id="40" fill="hold">
                            <p:stCondLst>
                              <p:cond delay="0"/>
                            </p:stCondLst>
                            <p:childTnLst>
                              <p:par>
                                <p:cTn id="41" presetID="1" presetClass="entr" presetSubtype="0" fill="hold" nodeType="afterEffect">
                                  <p:stCondLst>
                                    <p:cond delay="0"/>
                                  </p:stCondLst>
                                  <p:childTnLst>
                                    <p:set>
                                      <p:cBhvr>
                                        <p:cTn id="42" dur="1" fill="hold">
                                          <p:stCondLst>
                                            <p:cond delay="0"/>
                                          </p:stCondLst>
                                        </p:cTn>
                                        <p:tgtEl>
                                          <p:spTgt spid="12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123"/>
                                        </p:tgtEl>
                                        <p:attrNameLst>
                                          <p:attrName>style.visibility</p:attrName>
                                        </p:attrNameLst>
                                      </p:cBhvr>
                                      <p:to>
                                        <p:strVal val="visible"/>
                                      </p:to>
                                    </p:set>
                                    <p:animEffect transition="in" filter="wipe(down)">
                                      <p:cBhvr>
                                        <p:cTn id="50" dur="500"/>
                                        <p:tgtEl>
                                          <p:spTgt spid="123"/>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24"/>
                                        </p:tgtEl>
                                        <p:attrNameLst>
                                          <p:attrName>style.visibility</p:attrName>
                                        </p:attrNameLst>
                                      </p:cBhvr>
                                      <p:to>
                                        <p:strVal val="visible"/>
                                      </p:to>
                                    </p:set>
                                    <p:animEffect transition="in" filter="wipe(down)">
                                      <p:cBhvr>
                                        <p:cTn id="53" dur="500"/>
                                        <p:tgtEl>
                                          <p:spTgt spid="124"/>
                                        </p:tgtEl>
                                      </p:cBhvr>
                                    </p:animEffect>
                                  </p:childTnLst>
                                </p:cTn>
                              </p:par>
                            </p:childTnLst>
                          </p:cTn>
                        </p:par>
                        <p:par>
                          <p:cTn id="54" fill="hold">
                            <p:stCondLst>
                              <p:cond delay="500"/>
                            </p:stCondLst>
                            <p:childTnLst>
                              <p:par>
                                <p:cTn id="55" presetID="1" presetClass="entr" presetSubtype="0" fill="hold" nodeType="afterEffect">
                                  <p:stCondLst>
                                    <p:cond delay="0"/>
                                  </p:stCondLst>
                                  <p:childTnLst>
                                    <p:set>
                                      <p:cBhvr>
                                        <p:cTn id="56" dur="1" fill="hold">
                                          <p:stCondLst>
                                            <p:cond delay="0"/>
                                          </p:stCondLst>
                                        </p:cTn>
                                        <p:tgtEl>
                                          <p:spTgt spid="128">
                                            <p:txEl>
                                              <p:pRg st="0" end="0"/>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8">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 grpId="0"/>
      <p:bldP spid="98" grpId="0"/>
      <p:bldP spid="14" grpId="0" animBg="1"/>
      <p:bldP spid="123" grpId="0" animBg="1"/>
      <p:bldP spid="124" grpId="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32060</TotalTime>
  <Words>3557</Words>
  <Application>Microsoft Macintosh PowerPoint</Application>
  <PresentationFormat>Widescreen</PresentationFormat>
  <Paragraphs>508</Paragraphs>
  <Slides>26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DengXian</vt:lpstr>
      <vt:lpstr>DengXian Light</vt:lpstr>
      <vt:lpstr>Arial</vt:lpstr>
      <vt:lpstr>Cambria Math</vt:lpstr>
      <vt:lpstr>Candara</vt:lpstr>
      <vt:lpstr>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Junyi Shu</cp:lastModifiedBy>
  <cp:revision>1965</cp:revision>
  <dcterms:created xsi:type="dcterms:W3CDTF">2021-03-17T05:53:05Z</dcterms:created>
  <dcterms:modified xsi:type="dcterms:W3CDTF">2024-07-12T14:38:57Z</dcterms:modified>
</cp:coreProperties>
</file>