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4" d="100"/>
          <a:sy n="104" d="100"/>
        </p:scale>
        <p:origin x="114" y="342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74122" name="Rectangle 763974121"/>
          <p:cNvSpPr/>
          <p:nvPr/>
        </p:nvSpPr>
        <p:spPr bwMode="auto">
          <a:xfrm>
            <a:off x="0" y="0"/>
            <a:ext cx="12193200" cy="5514109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3200" cy="5514109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1690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 b="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products/distribution" TargetMode="External"/><Relationship Id="rId3" Type="http://schemas.openxmlformats.org/officeDocument/2006/relationships/hyperlink" Target="https://conda.io/projects/conda/en/latest/user-guide/getting-started.html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843745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solidFill>
                  <a:schemeClr val="bg2"/>
                </a:solidFill>
                <a:latin typeface="Noto Sans"/>
                <a:cs typeface="Noto Sans"/>
              </a:rPr>
              <a:t>Getting Started in Jupyter</a:t>
            </a:r>
            <a:endParaRPr b="1">
              <a:solidFill>
                <a:schemeClr val="tx1"/>
              </a:solidFill>
              <a:latin typeface="Noto Sans"/>
              <a:cs typeface="Noto Sans"/>
            </a:endParaRPr>
          </a:p>
        </p:txBody>
      </p:sp>
      <p:sp>
        <p:nvSpPr>
          <p:cNvPr id="200945297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Installation, Setup, and Resources</a:t>
            </a:r>
            <a:b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6080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0">
                <a:latin typeface="Noto Sans"/>
                <a:cs typeface="Noto Sans"/>
              </a:rPr>
              <a:t>Outline</a:t>
            </a:r>
            <a:endParaRPr/>
          </a:p>
        </p:txBody>
      </p:sp>
      <p:sp>
        <p:nvSpPr>
          <p:cNvPr id="12066620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sz="2100"/>
          </a:p>
          <a:p>
            <a:pPr lvl="0">
              <a:defRPr/>
            </a:pPr>
            <a:r>
              <a:rPr sz="2100"/>
              <a:t>Installation</a:t>
            </a:r>
            <a:endParaRPr sz="2100"/>
          </a:p>
          <a:p>
            <a:pPr lvl="1">
              <a:defRPr/>
            </a:pPr>
            <a:r>
              <a:rPr sz="1800"/>
              <a:t>Anaconda</a:t>
            </a:r>
            <a:endParaRPr sz="1800"/>
          </a:p>
          <a:p>
            <a:pPr lvl="1">
              <a:defRPr/>
            </a:pPr>
            <a:r>
              <a:rPr sz="1800"/>
              <a:t>Verifying Jupyter installation</a:t>
            </a:r>
            <a:endParaRPr sz="2100"/>
          </a:p>
          <a:p>
            <a:pPr lvl="0">
              <a:defRPr/>
            </a:pPr>
            <a:r>
              <a:rPr sz="2100"/>
              <a:t>Accessing Jupyter</a:t>
            </a:r>
            <a:endParaRPr sz="2100"/>
          </a:p>
          <a:p>
            <a:pPr lvl="0">
              <a:defRPr/>
            </a:pPr>
            <a:r>
              <a:rPr sz="2100"/>
              <a:t>Next Steps</a:t>
            </a:r>
            <a:endParaRPr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9122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0">
                <a:latin typeface="Noto Sans"/>
                <a:cs typeface="Noto Sans"/>
              </a:rPr>
              <a:t>Definitions</a:t>
            </a:r>
            <a:endParaRPr/>
          </a:p>
        </p:txBody>
      </p:sp>
      <p:sp>
        <p:nvSpPr>
          <p:cNvPr id="16343690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sz="2100" b="1" u="none"/>
              <a:t>Python</a:t>
            </a:r>
            <a:r>
              <a:rPr sz="2100" b="0" u="none"/>
              <a:t>: a programming language widely used for data science. Considered fairly beginner-friendly and highly adaptable to various tasks.</a:t>
            </a:r>
            <a:endParaRPr sz="2100" b="0" u="none"/>
          </a:p>
          <a:p>
            <a:pPr marL="0" lvl="0" indent="0">
              <a:buFont typeface="Arial"/>
              <a:buNone/>
              <a:defRPr/>
            </a:pPr>
            <a:endParaRPr sz="2100" b="0" u="none"/>
          </a:p>
          <a:p>
            <a:pPr lvl="0">
              <a:defRPr/>
            </a:pPr>
            <a:r>
              <a:rPr sz="2100" b="1" u="none"/>
              <a:t>Jupyter Notebook</a:t>
            </a:r>
            <a:r>
              <a:rPr sz="2100" b="0" u="none"/>
              <a:t>: a file format and related editor that lets users combine Python code and analytical outputs in one document. Makes analysis in Python </a:t>
            </a:r>
            <a:r>
              <a:rPr sz="2100" b="0" u="sng"/>
              <a:t>interactive</a:t>
            </a:r>
            <a:r>
              <a:rPr sz="2100" b="0" u="none"/>
              <a:t>, meaning that the results of each analytical step are easy to visualize, evaluate, and modify.</a:t>
            </a:r>
            <a:endParaRPr sz="2100" b="0" u="none"/>
          </a:p>
          <a:p>
            <a:pPr marL="0" lvl="0" indent="0">
              <a:buFont typeface="Arial"/>
              <a:buNone/>
              <a:defRPr/>
            </a:pPr>
            <a:endParaRPr sz="2100" b="0" u="none"/>
          </a:p>
          <a:p>
            <a:pPr lvl="0">
              <a:defRPr/>
            </a:pPr>
            <a:r>
              <a:rPr sz="2100" b="1" u="none"/>
              <a:t>Anaconda</a:t>
            </a:r>
            <a:r>
              <a:rPr sz="2100" b="0" u="none"/>
              <a:t>: software that installs Python and packages like Jupyter Notebook in one clean, contained environment, simplifying maintenance and avoiding the need for administrator permissions on NYCHA machines.</a:t>
            </a:r>
            <a:endParaRPr sz="2100" b="0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8899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0">
                <a:latin typeface="Noto Sans"/>
                <a:cs typeface="Noto Sans"/>
              </a:rPr>
              <a:t>Why Python/Jupyter?</a:t>
            </a:r>
            <a:endParaRPr/>
          </a:p>
        </p:txBody>
      </p:sp>
      <p:sp>
        <p:nvSpPr>
          <p:cNvPr id="15511702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100"/>
              <a:t>Unlike drag-and-click tools like Excel, working in Python (or similar) allows you to </a:t>
            </a:r>
            <a:r>
              <a:rPr sz="2100" u="sng"/>
              <a:t>record and reproduce every step in your analysis</a:t>
            </a:r>
            <a:r>
              <a:rPr sz="2100" u="none"/>
              <a:t>, so that you can:</a:t>
            </a:r>
            <a:endParaRPr sz="2100" u="none"/>
          </a:p>
          <a:p>
            <a:pPr lvl="1">
              <a:defRPr/>
            </a:pPr>
            <a:r>
              <a:rPr sz="1800" u="none"/>
              <a:t>Re-run an analysis on a new dataset</a:t>
            </a:r>
            <a:endParaRPr sz="1800" u="none"/>
          </a:p>
          <a:p>
            <a:pPr lvl="1">
              <a:defRPr/>
            </a:pPr>
            <a:r>
              <a:rPr sz="1800" u="none"/>
              <a:t>Easily adapt analytical workflows to different circumstances</a:t>
            </a:r>
            <a:endParaRPr sz="1800" u="none"/>
          </a:p>
          <a:p>
            <a:pPr lvl="1">
              <a:defRPr/>
            </a:pPr>
            <a:r>
              <a:rPr sz="1800" u="none"/>
              <a:t>Identify, explain, and defend individual analytical choices</a:t>
            </a:r>
            <a:endParaRPr sz="1800" u="none"/>
          </a:p>
          <a:p>
            <a:pPr marL="342899" lvl="1" indent="0">
              <a:buFont typeface="Arial"/>
              <a:buNone/>
              <a:defRPr/>
            </a:pPr>
            <a:endParaRPr sz="1800" u="none"/>
          </a:p>
          <a:p>
            <a:pPr lvl="0">
              <a:defRPr/>
            </a:pPr>
            <a:r>
              <a:rPr sz="2100" u="none"/>
              <a:t>Standard data analysis is easily combined with other capabilities of Python, including natural-language processing, record-linkage tools, and scripting to customize analytical logic and outputs</a:t>
            </a:r>
            <a:endParaRPr sz="1800" u="none"/>
          </a:p>
          <a:p>
            <a:pPr marL="342899" lvl="1" indent="0">
              <a:buFont typeface="Arial"/>
              <a:buNone/>
              <a:defRPr/>
            </a:pPr>
            <a:endParaRPr sz="1800" u="none"/>
          </a:p>
          <a:p>
            <a:pPr lvl="0">
              <a:defRPr/>
            </a:pPr>
            <a:r>
              <a:rPr sz="2100" u="none"/>
              <a:t>Jupyter makes analysis in Python </a:t>
            </a:r>
            <a:r>
              <a:rPr sz="2100" u="sng"/>
              <a:t>interactive</a:t>
            </a:r>
            <a:r>
              <a:rPr sz="2100" u="none"/>
              <a:t> — i.e., you can examine your data and see the results of each analytical step right alongside your code</a:t>
            </a:r>
            <a:endParaRPr sz="2100" u="none"/>
          </a:p>
          <a:p>
            <a:pPr lvl="0">
              <a:defRPr/>
            </a:pPr>
            <a:endParaRPr sz="2100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326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Anaconda: Installation</a:t>
            </a:r>
            <a:endParaRPr/>
          </a:p>
        </p:txBody>
      </p:sp>
      <p:sp>
        <p:nvSpPr>
          <p:cNvPr id="190000807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85133" y="2225060"/>
            <a:ext cx="5257801" cy="4351338"/>
          </a:xfrm>
        </p:spPr>
        <p:txBody>
          <a:bodyPr/>
          <a:lstStyle/>
          <a:p>
            <a:pPr lvl="1">
              <a:defRPr/>
            </a:pPr>
            <a:r>
              <a:rPr sz="2000"/>
              <a:t>Python-forward platform for data science</a:t>
            </a:r>
            <a:endParaRPr sz="2000"/>
          </a:p>
          <a:p>
            <a:pPr lvl="2">
              <a:defRPr/>
            </a:pPr>
            <a:r>
              <a:rPr sz="1600"/>
              <a:t>Keeps Python installation and add-ons contained</a:t>
            </a:r>
            <a:endParaRPr sz="1600"/>
          </a:p>
          <a:p>
            <a:pPr lvl="2">
              <a:defRPr/>
            </a:pPr>
            <a:r>
              <a:rPr sz="1600"/>
              <a:t>Provides graphical interface for accessing programs and installing additional functionality</a:t>
            </a:r>
            <a:endParaRPr sz="1600"/>
          </a:p>
          <a:p>
            <a:pPr marL="685800" lvl="2" indent="0">
              <a:buFont typeface="Arial"/>
              <a:buNone/>
              <a:defRPr/>
            </a:pPr>
            <a:endParaRPr sz="1600"/>
          </a:p>
          <a:p>
            <a:pPr lvl="1">
              <a:defRPr/>
            </a:pPr>
            <a:r>
              <a:rPr sz="2000"/>
              <a:t>Works on NYCHA Windows machines without administrator privileges (at time of writing)</a:t>
            </a:r>
            <a:endParaRPr sz="2000"/>
          </a:p>
          <a:p>
            <a:pPr marL="342899" lvl="1" indent="0">
              <a:buFont typeface="Arial"/>
              <a:buNone/>
              <a:defRPr/>
            </a:pPr>
            <a:endParaRPr sz="2000"/>
          </a:p>
          <a:p>
            <a:pPr lvl="1">
              <a:defRPr/>
            </a:pPr>
            <a:r>
              <a:rPr sz="2000"/>
              <a:t>Installers and instructions available </a:t>
            </a:r>
            <a:r>
              <a:rPr sz="2000" u="sng">
                <a:hlinkClick r:id="rId2" tooltip="https://www.anaconda.com/products/distribution"/>
              </a:rPr>
              <a:t>here</a:t>
            </a:r>
            <a:endParaRPr sz="2000"/>
          </a:p>
          <a:p>
            <a:pPr lvl="1">
              <a:defRPr/>
            </a:pPr>
            <a:endParaRPr sz="2000"/>
          </a:p>
          <a:p>
            <a:pPr lvl="1">
              <a:defRPr/>
            </a:pPr>
            <a:r>
              <a:rPr sz="2000"/>
              <a:t>Detailed introduction to Anaconda available from creators </a:t>
            </a:r>
            <a:r>
              <a:rPr sz="2000" u="sng">
                <a:hlinkClick r:id="rId3" tooltip="https://conda.io/projects/conda/en/latest/user-guide/getting-started.html"/>
              </a:rPr>
              <a:t>here</a:t>
            </a:r>
            <a:endParaRPr sz="2000"/>
          </a:p>
        </p:txBody>
      </p:sp>
      <p:pic>
        <p:nvPicPr>
          <p:cNvPr id="17135159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68258" y="2286511"/>
            <a:ext cx="6092334" cy="4054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2935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Anaconda: First Run</a:t>
            </a:r>
            <a:endParaRPr/>
          </a:p>
        </p:txBody>
      </p:sp>
      <p:sp>
        <p:nvSpPr>
          <p:cNvPr id="4816951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85133" y="2225060"/>
            <a:ext cx="5257801" cy="4351338"/>
          </a:xfrm>
        </p:spPr>
        <p:txBody>
          <a:bodyPr/>
          <a:lstStyle/>
          <a:p>
            <a:pPr lvl="1">
              <a:defRPr/>
            </a:pPr>
            <a:r>
              <a:rPr sz="2000"/>
              <a:t>On Windows 10, key components are installed and available under the Start Menu</a:t>
            </a:r>
            <a:endParaRPr sz="2000"/>
          </a:p>
          <a:p>
            <a:pPr lvl="2">
              <a:defRPr/>
            </a:pPr>
            <a:r>
              <a:rPr sz="1700"/>
              <a:t>OSX: Installs under Applications folder</a:t>
            </a:r>
            <a:endParaRPr sz="1700"/>
          </a:p>
          <a:p>
            <a:pPr lvl="2">
              <a:defRPr/>
            </a:pPr>
            <a:r>
              <a:rPr sz="1700"/>
              <a:t>Linux: Varies by setup, but always accessible via command line</a:t>
            </a:r>
            <a:endParaRPr sz="1700"/>
          </a:p>
          <a:p>
            <a:pPr marL="685800" lvl="2" indent="0">
              <a:buFont typeface="Arial"/>
              <a:buNone/>
              <a:defRPr/>
            </a:pPr>
            <a:endParaRPr sz="2000"/>
          </a:p>
          <a:p>
            <a:pPr lvl="1">
              <a:defRPr/>
            </a:pPr>
            <a:r>
              <a:rPr sz="2000"/>
              <a:t>Multiple ways to run Anaconda:</a:t>
            </a:r>
            <a:endParaRPr sz="2000"/>
          </a:p>
          <a:p>
            <a:pPr lvl="2">
              <a:defRPr/>
            </a:pPr>
            <a:r>
              <a:rPr sz="1700"/>
              <a:t>Anaconda Navigator (GUI): click Jupyter Notebook or Jupyter Lab icon to get started</a:t>
            </a:r>
            <a:endParaRPr sz="1700"/>
          </a:p>
          <a:p>
            <a:pPr lvl="2">
              <a:defRPr/>
            </a:pPr>
            <a:r>
              <a:rPr sz="1700"/>
              <a:t>Anaconda Prompt (command line): enter the command “jupyter lab” or “jupyter notebook” to get started</a:t>
            </a:r>
            <a:endParaRPr sz="1700"/>
          </a:p>
          <a:p>
            <a:pPr lvl="2">
              <a:defRPr/>
            </a:pPr>
            <a:endParaRPr sz="1700"/>
          </a:p>
          <a:p>
            <a:pPr lvl="1">
              <a:defRPr/>
            </a:pPr>
            <a:r>
              <a:rPr sz="2000"/>
              <a:t>Or, open Jupyter Notebook directly</a:t>
            </a:r>
            <a:endParaRPr sz="2000"/>
          </a:p>
        </p:txBody>
      </p:sp>
      <p:pic>
        <p:nvPicPr>
          <p:cNvPr id="3994112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36414" y="1771854"/>
            <a:ext cx="4605249" cy="493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4508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Anaconda Navigator</a:t>
            </a:r>
            <a:endParaRPr/>
          </a:p>
        </p:txBody>
      </p:sp>
      <p:sp>
        <p:nvSpPr>
          <p:cNvPr id="12123360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85133" y="2225060"/>
            <a:ext cx="4836882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1">
              <a:defRPr/>
            </a:pPr>
            <a:r>
              <a:rPr sz="2000"/>
              <a:t>Applications can be installed or launched from the Home screen</a:t>
            </a:r>
            <a:endParaRPr sz="2000"/>
          </a:p>
          <a:p>
            <a:pPr lvl="2">
              <a:defRPr/>
            </a:pPr>
            <a:r>
              <a:rPr sz="1700"/>
              <a:t>Jupyter Lab: my preference (better interface, enables extensions)</a:t>
            </a:r>
            <a:endParaRPr sz="1700"/>
          </a:p>
          <a:p>
            <a:pPr lvl="2">
              <a:defRPr/>
            </a:pPr>
            <a:r>
              <a:rPr sz="1700"/>
              <a:t>Jupyter Notebook: core functionality only</a:t>
            </a:r>
            <a:endParaRPr sz="1700"/>
          </a:p>
          <a:p>
            <a:pPr marL="685800" lvl="2" indent="0">
              <a:buFont typeface="Arial"/>
              <a:buNone/>
              <a:defRPr/>
            </a:pPr>
            <a:endParaRPr sz="2000"/>
          </a:p>
          <a:p>
            <a:pPr lvl="1">
              <a:defRPr/>
            </a:pPr>
            <a:r>
              <a:rPr sz="2000"/>
              <a:t>Additional packages/libraries can be installed graphically under Environments</a:t>
            </a:r>
            <a:endParaRPr sz="2000"/>
          </a:p>
          <a:p>
            <a:pPr lvl="2">
              <a:defRPr/>
            </a:pPr>
            <a:r>
              <a:rPr sz="1700"/>
              <a:t>Generally, installing via comand line / Anaconda Prompt is simpler</a:t>
            </a:r>
            <a:endParaRPr sz="1700"/>
          </a:p>
          <a:p>
            <a:pPr lvl="2">
              <a:defRPr/>
            </a:pPr>
            <a:r>
              <a:rPr sz="1700"/>
              <a:t>See attached </a:t>
            </a:r>
            <a:r>
              <a:rPr sz="1700" b="1"/>
              <a:t>“Conda Cheatsheet”</a:t>
            </a:r>
            <a:r>
              <a:rPr sz="1700" b="0"/>
              <a:t> for useful commands</a:t>
            </a:r>
            <a:endParaRPr sz="2000" b="0"/>
          </a:p>
        </p:txBody>
      </p:sp>
      <p:pic>
        <p:nvPicPr>
          <p:cNvPr id="3480051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223031" y="2163608"/>
            <a:ext cx="6852824" cy="4136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4244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Jupyter Lab vs. Jupyter Notebook (use Lab!)</a:t>
            </a:r>
            <a:endParaRPr/>
          </a:p>
        </p:txBody>
      </p:sp>
      <p:sp>
        <p:nvSpPr>
          <p:cNvPr id="155060169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7675485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679685" y="1742664"/>
            <a:ext cx="4373714" cy="4946854"/>
          </a:xfrm>
          <a:prstGeom prst="rect">
            <a:avLst/>
          </a:prstGeom>
        </p:spPr>
      </p:pic>
      <p:pic>
        <p:nvPicPr>
          <p:cNvPr id="7747600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84004" y="1794641"/>
            <a:ext cx="4327759" cy="4894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09766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Jupyter Lab: Getting Started</a:t>
            </a:r>
            <a:endParaRPr/>
          </a:p>
        </p:txBody>
      </p:sp>
      <p:pic>
        <p:nvPicPr>
          <p:cNvPr id="16815677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9999" y="1690686"/>
            <a:ext cx="5725217" cy="5246498"/>
          </a:xfrm>
          <a:prstGeom prst="rect">
            <a:avLst/>
          </a:prstGeom>
        </p:spPr>
      </p:pic>
      <p:sp>
        <p:nvSpPr>
          <p:cNvPr id="1102101398" name=""/>
          <p:cNvSpPr txBox="1"/>
          <p:nvPr/>
        </p:nvSpPr>
        <p:spPr bwMode="auto">
          <a:xfrm flipH="0" flipV="0">
            <a:off x="6176935" y="2591209"/>
            <a:ext cx="5813460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If you’d like to experiment on your own, open a new Notebook from the screen shown on the last slide, and get typing!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For an introduction to Jupyter and recommendations on resources that will get you started on your Python journey, see the notebook “Jupyter_Basics.ipynb”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If you’re ready to jump into a sample data analysis using NYCHA data, see “Example_WO_Trends.ipynb”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2">
      <a:majorFont>
        <a:latin typeface="Noto San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ONLYOFFICE/7.3.0.184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 Title</dc:title>
  <dc:subject/>
  <dc:creator>Slugg, Kyle</dc:creator>
  <cp:keywords/>
  <dc:description/>
  <dc:identifier/>
  <dc:language/>
  <cp:lastModifiedBy/>
  <cp:revision>6</cp:revision>
  <dcterms:created xsi:type="dcterms:W3CDTF">2012-12-03T06:56:55Z</dcterms:created>
  <dcterms:modified xsi:type="dcterms:W3CDTF">2023-02-22T15:38:42Z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0x0101008D9D8B764FB4DC4EB3A8CA3A3A9C2EC9</vt:lpwstr>
  </property>
</Properties>
</file>