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4" d="100"/>
          <a:sy n="104" d="100"/>
        </p:scale>
        <p:origin x="114" y="342"/>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763974122" name="Rectangle 763974121"/>
          <p:cNvSpPr/>
          <p:nvPr/>
        </p:nvSpPr>
        <p:spPr bwMode="auto">
          <a:xfrm>
            <a:off x="0" y="0"/>
            <a:ext cx="12193200" cy="5514109"/>
          </a:xfrm>
          <a:prstGeom prst="rect">
            <a:avLst/>
          </a:prstGeom>
          <a:solidFill>
            <a:schemeClr val="tx2">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bwMode="auto">
          <a:xfrm>
            <a:off x="1523999" y="1122362"/>
            <a:ext cx="9144000" cy="2387599"/>
          </a:xfrm>
        </p:spPr>
        <p:txBody>
          <a:bodyPr anchor="b"/>
          <a:lstStyle>
            <a:lvl1pPr algn="ctr">
              <a:defRPr sz="4500">
                <a:solidFill>
                  <a:schemeClr val="bg2">
                    <a:lumMod val="90000"/>
                  </a:schemeClr>
                </a:solidFill>
              </a:defRPr>
            </a:lvl1pPr>
          </a:lstStyle>
          <a:p>
            <a:pPr>
              <a:defRPr/>
            </a:pPr>
            <a:r>
              <a:rPr lang="en-US"/>
              <a:t>Click to edit Master title style</a:t>
            </a:r>
            <a:endParaRP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solidFill>
                  <a:schemeClr val="accent2">
                    <a:lumMod val="20000"/>
                    <a:lumOff val="8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198" y="365125"/>
            <a:ext cx="7734299"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7" name="Rectangle 6"/>
          <p:cNvSpPr/>
          <p:nvPr userDrawn="1"/>
        </p:nvSpPr>
        <p:spPr bwMode="auto">
          <a:xfrm>
            <a:off x="0" y="0"/>
            <a:ext cx="12193200" cy="5514109"/>
          </a:xfrm>
          <a:prstGeom prst="rect">
            <a:avLst/>
          </a:prstGeom>
          <a:solidFill>
            <a:schemeClr val="tx2">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198" y="1825625"/>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9" y="1681162"/>
            <a:ext cx="5157785"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9" y="2505074"/>
            <a:ext cx="5157785"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8" name="Footer Placeholder 7"/>
          <p:cNvSpPr>
            <a:spLocks noGrp="1"/>
          </p:cNvSpPr>
          <p:nvPr>
            <p:ph type="ftr" sz="quarter" idx="11"/>
          </p:nvPr>
        </p:nvSpPr>
        <p:spPr bwMode="auto"/>
        <p:txBody>
          <a:bodyPr/>
          <a:lstStyle/>
          <a:p>
            <a:pPr>
              <a:defRPr/>
            </a:pPr>
            <a:endParaRPr lang="ru-RU"/>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4" name="Footer Placeholder 3"/>
          <p:cNvSpPr>
            <a:spLocks noGrp="1"/>
          </p:cNvSpPr>
          <p:nvPr>
            <p:ph type="ftr" sz="quarter" idx="11"/>
          </p:nvPr>
        </p:nvSpPr>
        <p:spPr bwMode="auto"/>
        <p:txBody>
          <a:bodyPr/>
          <a:lstStyle/>
          <a:p>
            <a:pPr>
              <a:defRPr/>
            </a:pPr>
            <a:endParaRPr lang="ru-RU"/>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3" name="Footer Placeholder 2"/>
          <p:cNvSpPr>
            <a:spLocks noGrp="1"/>
          </p:cNvSpPr>
          <p:nvPr>
            <p:ph type="ftr" sz="quarter" idx="11"/>
          </p:nvPr>
        </p:nvSpPr>
        <p:spPr bwMode="auto"/>
        <p:txBody>
          <a:bodyPr/>
          <a:lstStyle/>
          <a:p>
            <a:pPr>
              <a:defRPr/>
            </a:pPr>
            <a:endParaRPr lang="ru-RU"/>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endParaRP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endParaRPr/>
          </a:p>
        </p:txBody>
      </p:sp>
      <p:sp>
        <p:nvSpPr>
          <p:cNvPr id="3" name="Picture Placeholder 2"/>
          <p:cNvSpPr>
            <a:spLocks noChangeAspect="1" noGrp="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lang="en-US"/>
              <a:t>Click icon to add picture</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7" name="Rectangle 6"/>
          <p:cNvSpPr/>
          <p:nvPr userDrawn="1"/>
        </p:nvSpPr>
        <p:spPr bwMode="auto">
          <a:xfrm>
            <a:off x="0" y="0"/>
            <a:ext cx="12192000" cy="16906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Placeholder 1"/>
          <p:cNvSpPr>
            <a:spLocks noGrp="1"/>
          </p:cNvSpPr>
          <p:nvPr>
            <p:ph type="title"/>
          </p:nvPr>
        </p:nvSpPr>
        <p:spPr bwMode="auto">
          <a:xfrm>
            <a:off x="838198" y="365125"/>
            <a:ext cx="10515600" cy="1325562"/>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198"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198"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lang="ru-RU"/>
              <a:t/>
            </a:fld>
            <a:endParaRPr lang="ru-RU"/>
          </a:p>
        </p:txBody>
      </p:sp>
      <p:sp>
        <p:nvSpPr>
          <p:cNvPr id="5" name="Footer Placeholder 4"/>
          <p:cNvSpPr>
            <a:spLocks noGrp="1"/>
          </p:cNvSpPr>
          <p:nvPr>
            <p:ph type="ftr" sz="quarter" idx="3"/>
          </p:nvPr>
        </p:nvSpPr>
        <p:spPr bwMode="auto">
          <a:xfrm>
            <a:off x="4038598"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b="0">
          <a:solidFill>
            <a:schemeClr val="bg2">
              <a:lumMod val="90000"/>
            </a:schemeClr>
          </a:solidFill>
          <a:latin typeface="+mj-lt"/>
          <a:ea typeface="+mj-ea"/>
          <a:cs typeface="+mj-cs"/>
        </a:defRPr>
      </a:lvl1pPr>
    </p:titleStyle>
    <p:bodyStyle>
      <a:lvl1pPr marL="171450" indent="-171450" algn="l" defTabSz="685800">
        <a:lnSpc>
          <a:spcPct val="90000"/>
        </a:lnSpc>
        <a:spcBef>
          <a:spcPts val="749"/>
        </a:spcBef>
        <a:buFont typeface="Arial"/>
        <a:buChar char="•"/>
        <a:defRPr sz="2100">
          <a:solidFill>
            <a:schemeClr val="tx2">
              <a:lumMod val="50000"/>
            </a:schemeClr>
          </a:solidFill>
          <a:latin typeface="+mn-lt"/>
          <a:ea typeface="+mn-ea"/>
          <a:cs typeface="+mn-cs"/>
        </a:defRPr>
      </a:lvl1pPr>
      <a:lvl2pPr marL="514350" indent="-171450" algn="l" defTabSz="685800">
        <a:lnSpc>
          <a:spcPct val="90000"/>
        </a:lnSpc>
        <a:spcBef>
          <a:spcPts val="374"/>
        </a:spcBef>
        <a:buFont typeface="Arial"/>
        <a:buChar char="•"/>
        <a:defRPr sz="1800">
          <a:solidFill>
            <a:schemeClr val="tx2">
              <a:lumMod val="50000"/>
            </a:schemeClr>
          </a:solidFill>
          <a:latin typeface="+mn-lt"/>
          <a:ea typeface="+mn-ea"/>
          <a:cs typeface="+mn-cs"/>
        </a:defRPr>
      </a:lvl2pPr>
      <a:lvl3pPr marL="857250" indent="-171450" algn="l" defTabSz="685800">
        <a:lnSpc>
          <a:spcPct val="90000"/>
        </a:lnSpc>
        <a:spcBef>
          <a:spcPts val="374"/>
        </a:spcBef>
        <a:buFont typeface="Arial"/>
        <a:buChar char="•"/>
        <a:defRPr sz="1500">
          <a:solidFill>
            <a:schemeClr val="tx2">
              <a:lumMod val="50000"/>
            </a:schemeClr>
          </a:solidFill>
          <a:latin typeface="+mn-lt"/>
          <a:ea typeface="+mn-ea"/>
          <a:cs typeface="+mn-cs"/>
        </a:defRPr>
      </a:lvl3pPr>
      <a:lvl4pPr marL="1200150" indent="-171450" algn="l" defTabSz="685800">
        <a:lnSpc>
          <a:spcPct val="90000"/>
        </a:lnSpc>
        <a:spcBef>
          <a:spcPts val="374"/>
        </a:spcBef>
        <a:buFont typeface="Arial"/>
        <a:buChar char="•"/>
        <a:defRPr sz="1350">
          <a:solidFill>
            <a:schemeClr val="tx2">
              <a:lumMod val="50000"/>
            </a:schemeClr>
          </a:solidFill>
          <a:latin typeface="+mn-lt"/>
          <a:ea typeface="+mn-ea"/>
          <a:cs typeface="+mn-cs"/>
        </a:defRPr>
      </a:lvl4pPr>
      <a:lvl5pPr marL="1543050" indent="-171450" algn="l" defTabSz="685800">
        <a:lnSpc>
          <a:spcPct val="90000"/>
        </a:lnSpc>
        <a:spcBef>
          <a:spcPts val="374"/>
        </a:spcBef>
        <a:buFont typeface="Arial"/>
        <a:buChar char="•"/>
        <a:defRPr sz="1350">
          <a:solidFill>
            <a:schemeClr val="tx2">
              <a:lumMod val="50000"/>
            </a:schemeClr>
          </a:solidFill>
          <a:latin typeface="+mn-lt"/>
          <a:ea typeface="+mn-ea"/>
          <a:cs typeface="+mn-cs"/>
        </a:defRPr>
      </a:lvl5pPr>
      <a:lvl6pPr marL="1885950" indent="-171450" algn="l" defTabSz="685800">
        <a:lnSpc>
          <a:spcPct val="90000"/>
        </a:lnSpc>
        <a:spcBef>
          <a:spcPts val="374"/>
        </a:spcBef>
        <a:buFont typeface="Arial"/>
        <a:buChar char="•"/>
        <a:defRPr sz="1350">
          <a:solidFill>
            <a:schemeClr val="tx1"/>
          </a:solidFill>
          <a:latin typeface="+mn-lt"/>
          <a:ea typeface="+mn-ea"/>
          <a:cs typeface="+mn-cs"/>
        </a:defRPr>
      </a:lvl6pPr>
      <a:lvl7pPr marL="2228850" indent="-171450" algn="l" defTabSz="685800">
        <a:lnSpc>
          <a:spcPct val="90000"/>
        </a:lnSpc>
        <a:spcBef>
          <a:spcPts val="374"/>
        </a:spcBef>
        <a:buFont typeface="Arial"/>
        <a:buChar char="•"/>
        <a:defRPr sz="1350">
          <a:solidFill>
            <a:schemeClr val="tx1"/>
          </a:solidFill>
          <a:latin typeface="+mn-lt"/>
          <a:ea typeface="+mn-ea"/>
          <a:cs typeface="+mn-cs"/>
        </a:defRPr>
      </a:lvl7pPr>
      <a:lvl8pPr marL="2571750" indent="-171450" algn="l" defTabSz="685800">
        <a:lnSpc>
          <a:spcPct val="90000"/>
        </a:lnSpc>
        <a:spcBef>
          <a:spcPts val="374"/>
        </a:spcBef>
        <a:buFont typeface="Arial"/>
        <a:buChar char="•"/>
        <a:defRPr sz="1350">
          <a:solidFill>
            <a:schemeClr val="tx1"/>
          </a:solidFill>
          <a:latin typeface="+mn-lt"/>
          <a:ea typeface="+mn-ea"/>
          <a:cs typeface="+mn-cs"/>
        </a:defRPr>
      </a:lvl8pPr>
      <a:lvl9pPr marL="2914650" indent="-171450" algn="l" defTabSz="685800">
        <a:lnSpc>
          <a:spcPct val="90000"/>
        </a:lnSpc>
        <a:spcBef>
          <a:spcPts val="374"/>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cc02.safelinks.protection.outlook.com/ap/w-59584e83/?url=https%3A%2F%2Fnycha.sharepoint.com%2F%3Aw%3A%2Fs%2FTeam7051%2FEV0-Uk8GgcRFsP49wj8_a9sB6JUMo6ls7hOUEiOn6Gd3xg&amp;data=05%7C01%7CKyle.Slugg%40nycha.nyc.gov%7Cc4fd4e2b195f46081f8808db1448442b%7C709ab558a73c4f8f98ad20bb096cd0f8%7C0%7C0%7C638126072848172067%7CUnknown%7CTWFpbGZsb3d8eyJWIjoiMC4wLjAwMDAiLCJQIjoiV2luMzIiLCJBTiI6Ik1haWwiLCJXVCI6Mn0%3D%7C3000%7C%7C%7C&amp;sdata=N6By95o0G7HVe4vOhFZxahi5waBorv8CoK4r5gxgUUU%3D&amp;reserved=0"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beaver.io/download/" TargetMode="External"/><Relationship Id="rId3" Type="http://schemas.openxmlformats.org/officeDocument/2006/relationships/hyperlink" Target="https://www.oracle.com/database/sqldeveloper/" TargetMode="External"/><Relationship Id="rId4"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4843745" name="Title 1"/>
          <p:cNvSpPr>
            <a:spLocks noGrp="1"/>
          </p:cNvSpPr>
          <p:nvPr>
            <p:ph type="ctrTitle"/>
          </p:nvPr>
        </p:nvSpPr>
        <p:spPr bwMode="auto"/>
        <p:txBody>
          <a:bodyPr/>
          <a:lstStyle/>
          <a:p>
            <a:pPr>
              <a:defRPr/>
            </a:pPr>
            <a:r>
              <a:rPr lang="en-US" b="1">
                <a:solidFill>
                  <a:schemeClr val="bg2"/>
                </a:solidFill>
                <a:latin typeface="Noto Sans"/>
                <a:cs typeface="Noto Sans"/>
              </a:rPr>
              <a:t>Working with NYCHA SQL Databases</a:t>
            </a:r>
            <a:endParaRPr b="1">
              <a:solidFill>
                <a:schemeClr val="tx1"/>
              </a:solidFill>
              <a:latin typeface="Noto Sans"/>
              <a:cs typeface="Noto Sans"/>
            </a:endParaRPr>
          </a:p>
        </p:txBody>
      </p:sp>
      <p:sp>
        <p:nvSpPr>
          <p:cNvPr id="2009452974" name="Subtitle 2"/>
          <p:cNvSpPr>
            <a:spLocks noGrp="1"/>
          </p:cNvSpPr>
          <p:nvPr>
            <p:ph type="subTitle" idx="1"/>
          </p:nvPr>
        </p:nvSpPr>
        <p:spPr bwMode="auto"/>
        <p:txBody>
          <a:bodyPr/>
          <a:lstStyle/>
          <a:p>
            <a:pPr>
              <a:defRPr/>
            </a:pPr>
            <a:r>
              <a:rPr lang="en-US">
                <a:solidFill>
                  <a:schemeClr val="tx2">
                    <a:lumMod val="20000"/>
                    <a:lumOff val="80000"/>
                  </a:schemeClr>
                </a:solidFill>
              </a:rPr>
              <a:t>An Introduction</a:t>
            </a:r>
            <a:endParaRPr>
              <a:solidFill>
                <a:schemeClr val="tx2">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2893497" name="Title 1"/>
          <p:cNvSpPr>
            <a:spLocks noGrp="1"/>
          </p:cNvSpPr>
          <p:nvPr>
            <p:ph type="title"/>
          </p:nvPr>
        </p:nvSpPr>
        <p:spPr bwMode="auto">
          <a:xfrm flipH="0" flipV="0">
            <a:off x="6817695" y="365123"/>
            <a:ext cx="5361602" cy="1325561"/>
          </a:xfrm>
          <a:prstGeom prst="rect">
            <a:avLst/>
          </a:prstGeom>
          <a:ln w="12699">
            <a:solidFill>
              <a:schemeClr val="accent1">
                <a:lumMod val="50196"/>
              </a:schemeClr>
            </a:solidFill>
            <a:prstDash val="solid"/>
          </a:ln>
        </p:spPr>
        <p:txBody>
          <a:bodyPr/>
          <a:lstStyle/>
          <a:p>
            <a:pPr>
              <a:defRPr/>
            </a:pPr>
            <a:r>
              <a:rPr/>
              <a:t>Example 1: Work Orders</a:t>
            </a:r>
            <a:endParaRPr/>
          </a:p>
        </p:txBody>
      </p:sp>
      <p:pic>
        <p:nvPicPr>
          <p:cNvPr id="663390240" name=""/>
          <p:cNvPicPr>
            <a:picLocks noChangeAspect="1"/>
          </p:cNvPicPr>
          <p:nvPr/>
        </p:nvPicPr>
        <p:blipFill>
          <a:blip r:embed="rId2"/>
          <a:stretch/>
        </p:blipFill>
        <p:spPr bwMode="auto">
          <a:xfrm rot="0" flipH="0" flipV="0">
            <a:off x="432768" y="722311"/>
            <a:ext cx="5495923" cy="5667373"/>
          </a:xfrm>
          <a:prstGeom prst="rect">
            <a:avLst/>
          </a:prstGeom>
        </p:spPr>
      </p:pic>
      <p:sp>
        <p:nvSpPr>
          <p:cNvPr id="1781258713" name=""/>
          <p:cNvSpPr txBox="1"/>
          <p:nvPr/>
        </p:nvSpPr>
        <p:spPr bwMode="auto">
          <a:xfrm rot="0" flipH="0" flipV="0">
            <a:off x="8249780" y="2561576"/>
            <a:ext cx="3568009" cy="366118"/>
          </a:xfrm>
          <a:prstGeom prst="rect">
            <a:avLst/>
          </a:prstGeom>
          <a:solidFill>
            <a:srgbClr val="DDD4F7"/>
          </a:solidFill>
          <a:ln w="19049">
            <a:solidFill>
              <a:srgbClr val="7030A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Pull all fields/columns</a:t>
            </a:r>
            <a:endParaRPr b="1" u="none"/>
          </a:p>
        </p:txBody>
      </p:sp>
      <p:sp>
        <p:nvSpPr>
          <p:cNvPr id="906566074" name=""/>
          <p:cNvSpPr txBox="1"/>
          <p:nvPr/>
        </p:nvSpPr>
        <p:spPr bwMode="auto">
          <a:xfrm rot="0" flipH="0" flipV="0">
            <a:off x="8233940" y="3349137"/>
            <a:ext cx="3579220" cy="640440"/>
          </a:xfrm>
          <a:prstGeom prst="rect">
            <a:avLst/>
          </a:prstGeom>
          <a:solidFill>
            <a:schemeClr val="accent4">
              <a:lumMod val="20000"/>
              <a:lumOff val="80000"/>
            </a:schemeClr>
          </a:solidFill>
          <a:ln w="19049">
            <a:solidFill>
              <a:srgbClr val="FFC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From the table MAXIMO.WORKORDER</a:t>
            </a:r>
            <a:endParaRPr b="1" u="none"/>
          </a:p>
        </p:txBody>
      </p:sp>
      <p:sp>
        <p:nvSpPr>
          <p:cNvPr id="1076489451" name=""/>
          <p:cNvSpPr txBox="1"/>
          <p:nvPr/>
        </p:nvSpPr>
        <p:spPr bwMode="auto">
          <a:xfrm rot="0" flipH="0" flipV="0">
            <a:off x="8249780" y="4304601"/>
            <a:ext cx="3625049" cy="1219559"/>
          </a:xfrm>
          <a:prstGeom prst="rect">
            <a:avLst/>
          </a:prstGeom>
          <a:solidFill>
            <a:srgbClr val="FFD4D4"/>
          </a:solidFill>
          <a:ln w="19049">
            <a:solidFill>
              <a:srgbClr val="FF0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That are:</a:t>
            </a:r>
            <a:endParaRPr b="1" u="none"/>
          </a:p>
          <a:p>
            <a:pPr marL="283878" indent="-283878">
              <a:buFont typeface="Arial"/>
              <a:buChar char="–"/>
              <a:defRPr/>
            </a:pPr>
            <a:r>
              <a:rPr sz="1400" b="1" u="none"/>
              <a:t>Of the corrective maintenance class</a:t>
            </a:r>
            <a:endParaRPr sz="1400" b="1" u="none"/>
          </a:p>
          <a:p>
            <a:pPr marL="283878" indent="-283878">
              <a:buFont typeface="Arial"/>
              <a:buChar char="–"/>
              <a:defRPr/>
            </a:pPr>
            <a:r>
              <a:rPr sz="1400" b="1" u="none"/>
              <a:t>From Brooklyn</a:t>
            </a:r>
            <a:endParaRPr sz="1400" b="1" u="none"/>
          </a:p>
          <a:p>
            <a:pPr marL="283878" indent="-283878">
              <a:buFont typeface="Arial"/>
              <a:buChar char="–"/>
              <a:defRPr/>
            </a:pPr>
            <a:r>
              <a:rPr sz="1400" b="1" u="none"/>
              <a:t>Created in 2021 or later (i.e., after Dec. 31, 2020)</a:t>
            </a:r>
            <a:endParaRPr sz="1400" b="1" u="none"/>
          </a:p>
        </p:txBody>
      </p:sp>
      <p:sp>
        <p:nvSpPr>
          <p:cNvPr id="147433219" name=""/>
          <p:cNvSpPr/>
          <p:nvPr/>
        </p:nvSpPr>
        <p:spPr bwMode="auto">
          <a:xfrm rot="0" flipH="0" flipV="0">
            <a:off x="1198798" y="1501200"/>
            <a:ext cx="621925" cy="246528"/>
          </a:xfrm>
          <a:prstGeom prst="rect">
            <a:avLst/>
          </a:prstGeom>
          <a:noFill/>
          <a:ln w="12700" cap="flat" cmpd="sng" algn="ctr">
            <a:solidFill>
              <a:srgbClr val="7030A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028461852" name=""/>
          <p:cNvSpPr/>
          <p:nvPr/>
        </p:nvSpPr>
        <p:spPr bwMode="auto">
          <a:xfrm rot="0" flipH="0" flipV="0">
            <a:off x="1198798" y="1782000"/>
            <a:ext cx="1638615" cy="284437"/>
          </a:xfrm>
          <a:prstGeom prst="rect">
            <a:avLst/>
          </a:prstGeom>
          <a:noFill/>
          <a:ln w="12700" cap="flat" cmpd="sng" algn="ctr">
            <a:solidFill>
              <a:srgbClr val="FFC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924514552" name=""/>
          <p:cNvSpPr/>
          <p:nvPr/>
        </p:nvSpPr>
        <p:spPr bwMode="auto">
          <a:xfrm rot="0" flipH="0" flipV="0">
            <a:off x="1198798" y="2088000"/>
            <a:ext cx="4071600" cy="648000"/>
          </a:xfrm>
          <a:prstGeom prst="rect">
            <a:avLst/>
          </a:prstGeom>
          <a:noFill/>
          <a:ln w="12700"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484471311" name=""/>
          <p:cNvCxnSpPr>
            <a:cxnSpLocks/>
            <a:stCxn id="1028461852" idx="3"/>
            <a:endCxn id="906566074" idx="1"/>
          </p:cNvCxnSpPr>
          <p:nvPr/>
        </p:nvCxnSpPr>
        <p:spPr bwMode="auto">
          <a:xfrm rot="0" flipH="0" flipV="0">
            <a:off x="2837415" y="1924218"/>
            <a:ext cx="5396524" cy="1745138"/>
          </a:xfrm>
          <a:prstGeom prst="bentConnector3">
            <a:avLst>
              <a:gd name="adj1" fmla="val 77857"/>
            </a:avLst>
          </a:prstGeom>
          <a:ln w="12699" cap="flat" cmpd="sng" algn="ctr">
            <a:solidFill>
              <a:srgbClr val="FFC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933635195" name=""/>
          <p:cNvCxnSpPr>
            <a:cxnSpLocks/>
            <a:stCxn id="924514552" idx="3"/>
            <a:endCxn id="1076489451" idx="1"/>
          </p:cNvCxnSpPr>
          <p:nvPr/>
        </p:nvCxnSpPr>
        <p:spPr bwMode="auto">
          <a:xfrm rot="0" flipH="0" flipV="0">
            <a:off x="5270400" y="2412000"/>
            <a:ext cx="2979380" cy="2502380"/>
          </a:xfrm>
          <a:prstGeom prst="bentConnector3">
            <a:avLst>
              <a:gd name="adj1" fmla="val 50000"/>
            </a:avLst>
          </a:prstGeom>
          <a:ln w="126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636567790" name=""/>
          <p:cNvCxnSpPr>
            <a:cxnSpLocks/>
            <a:stCxn id="147433219" idx="3"/>
            <a:endCxn id="1781258713" idx="1"/>
          </p:cNvCxnSpPr>
          <p:nvPr/>
        </p:nvCxnSpPr>
        <p:spPr bwMode="auto">
          <a:xfrm rot="0" flipH="0" flipV="0">
            <a:off x="1820725" y="1624464"/>
            <a:ext cx="6429053" cy="1120171"/>
          </a:xfrm>
          <a:prstGeom prst="bentConnector3">
            <a:avLst>
              <a:gd name="adj1" fmla="val 84459"/>
            </a:avLst>
          </a:prstGeom>
          <a:ln w="12699" cap="flat" cmpd="sng" algn="ctr">
            <a:solidFill>
              <a:srgbClr val="7030A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91370010" name=""/>
          <p:cNvPicPr>
            <a:picLocks noChangeAspect="1"/>
          </p:cNvPicPr>
          <p:nvPr/>
        </p:nvPicPr>
        <p:blipFill>
          <a:blip r:embed="rId2"/>
          <a:stretch/>
        </p:blipFill>
        <p:spPr bwMode="auto">
          <a:xfrm>
            <a:off x="520044" y="849111"/>
            <a:ext cx="5495923" cy="5667373"/>
          </a:xfrm>
          <a:prstGeom prst="rect">
            <a:avLst/>
          </a:prstGeom>
        </p:spPr>
      </p:pic>
      <p:sp>
        <p:nvSpPr>
          <p:cNvPr id="53606218" name="Title 1"/>
          <p:cNvSpPr>
            <a:spLocks noGrp="1"/>
          </p:cNvSpPr>
          <p:nvPr>
            <p:ph type="title"/>
          </p:nvPr>
        </p:nvSpPr>
        <p:spPr bwMode="auto">
          <a:xfrm>
            <a:off x="838197" y="-227540"/>
            <a:ext cx="10515600" cy="1325561"/>
          </a:xfrm>
        </p:spPr>
        <p:txBody>
          <a:bodyPr/>
          <a:lstStyle/>
          <a:p>
            <a:pPr>
              <a:defRPr/>
            </a:pPr>
            <a:r>
              <a:rPr/>
              <a:t>Example 2: Work Orders</a:t>
            </a:r>
            <a:r>
              <a:rPr/>
              <a:t> by Borough</a:t>
            </a:r>
            <a:endParaRPr/>
          </a:p>
        </p:txBody>
      </p:sp>
      <p:sp>
        <p:nvSpPr>
          <p:cNvPr id="441563450" name=""/>
          <p:cNvSpPr txBox="1"/>
          <p:nvPr/>
        </p:nvSpPr>
        <p:spPr bwMode="auto">
          <a:xfrm rot="0" flipH="0" flipV="0">
            <a:off x="8182612" y="1560683"/>
            <a:ext cx="3710097" cy="914760"/>
          </a:xfrm>
          <a:prstGeom prst="rect">
            <a:avLst/>
          </a:prstGeom>
          <a:solidFill>
            <a:srgbClr val="DDD4F7"/>
          </a:solidFill>
          <a:ln w="19049">
            <a:solidFill>
              <a:srgbClr val="7030A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Pull:</a:t>
            </a:r>
            <a:endParaRPr b="1" u="none"/>
          </a:p>
          <a:p>
            <a:pPr marL="283878" indent="-283878">
              <a:buFont typeface="Arial"/>
              <a:buChar char="–"/>
              <a:defRPr/>
            </a:pPr>
            <a:r>
              <a:rPr b="1" u="none"/>
              <a:t>SITEID (i.e., Borough)</a:t>
            </a:r>
            <a:endParaRPr b="1" u="none"/>
          </a:p>
          <a:p>
            <a:pPr marL="283878" indent="-283878">
              <a:buFont typeface="Arial"/>
              <a:buChar char="–"/>
              <a:defRPr/>
            </a:pPr>
            <a:r>
              <a:rPr b="1" u="none"/>
              <a:t>Row count</a:t>
            </a:r>
            <a:endParaRPr b="1" u="none"/>
          </a:p>
        </p:txBody>
      </p:sp>
      <p:sp>
        <p:nvSpPr>
          <p:cNvPr id="332656373" name=""/>
          <p:cNvSpPr txBox="1"/>
          <p:nvPr/>
        </p:nvSpPr>
        <p:spPr bwMode="auto">
          <a:xfrm rot="0" flipH="0" flipV="0">
            <a:off x="8182612" y="2581445"/>
            <a:ext cx="3690383" cy="640440"/>
          </a:xfrm>
          <a:prstGeom prst="rect">
            <a:avLst/>
          </a:prstGeom>
          <a:solidFill>
            <a:schemeClr val="accent4">
              <a:lumMod val="20000"/>
              <a:lumOff val="80000"/>
            </a:schemeClr>
          </a:solidFill>
          <a:ln w="19049">
            <a:solidFill>
              <a:srgbClr val="FFC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From the table MAXIMO.WORKORDER</a:t>
            </a:r>
            <a:endParaRPr b="1" u="none"/>
          </a:p>
        </p:txBody>
      </p:sp>
      <p:sp>
        <p:nvSpPr>
          <p:cNvPr id="772926757" name=""/>
          <p:cNvSpPr txBox="1"/>
          <p:nvPr/>
        </p:nvSpPr>
        <p:spPr bwMode="auto">
          <a:xfrm rot="0" flipH="0" flipV="0">
            <a:off x="8182612" y="3329319"/>
            <a:ext cx="3737971" cy="1006200"/>
          </a:xfrm>
          <a:prstGeom prst="rect">
            <a:avLst/>
          </a:prstGeom>
          <a:solidFill>
            <a:srgbClr val="FFD4D4"/>
          </a:solidFill>
          <a:ln w="19049">
            <a:solidFill>
              <a:srgbClr val="FF0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That are:</a:t>
            </a:r>
            <a:endParaRPr b="1" u="none"/>
          </a:p>
          <a:p>
            <a:pPr marL="283878" indent="-283878">
              <a:buFont typeface="Arial"/>
              <a:buChar char="–"/>
              <a:defRPr/>
            </a:pPr>
            <a:r>
              <a:rPr sz="1400" b="1" u="none"/>
              <a:t>Of the corrective maintenance class</a:t>
            </a:r>
            <a:endParaRPr sz="1400" b="1" u="none"/>
          </a:p>
          <a:p>
            <a:pPr marL="283878" indent="-283878">
              <a:buFont typeface="Arial"/>
              <a:buChar char="–"/>
              <a:defRPr/>
            </a:pPr>
            <a:r>
              <a:rPr sz="1400" b="1" u="none"/>
              <a:t>Created in 2021 or later (i.e., after Dec. 31, 2020)</a:t>
            </a:r>
            <a:endParaRPr sz="1400" b="1" u="none"/>
          </a:p>
        </p:txBody>
      </p:sp>
      <p:sp>
        <p:nvSpPr>
          <p:cNvPr id="1583663130" name=""/>
          <p:cNvSpPr/>
          <p:nvPr/>
        </p:nvSpPr>
        <p:spPr bwMode="auto">
          <a:xfrm rot="0" flipH="0" flipV="0">
            <a:off x="1252798" y="1612800"/>
            <a:ext cx="1141200" cy="453600"/>
          </a:xfrm>
          <a:prstGeom prst="rect">
            <a:avLst/>
          </a:prstGeom>
          <a:noFill/>
          <a:ln w="12700" cap="flat" cmpd="sng" algn="ctr">
            <a:solidFill>
              <a:srgbClr val="7030A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82236320" name=""/>
          <p:cNvSpPr/>
          <p:nvPr/>
        </p:nvSpPr>
        <p:spPr bwMode="auto">
          <a:xfrm rot="0" flipH="0" flipV="0">
            <a:off x="1252487" y="2074332"/>
            <a:ext cx="1606092" cy="275166"/>
          </a:xfrm>
          <a:prstGeom prst="rect">
            <a:avLst/>
          </a:prstGeom>
          <a:noFill/>
          <a:ln w="12700" cap="flat" cmpd="sng" algn="ctr">
            <a:solidFill>
              <a:srgbClr val="FFC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02463965" name=""/>
          <p:cNvSpPr/>
          <p:nvPr/>
        </p:nvSpPr>
        <p:spPr bwMode="auto">
          <a:xfrm rot="0" flipH="0" flipV="0">
            <a:off x="1260000" y="2361598"/>
            <a:ext cx="4180915" cy="411232"/>
          </a:xfrm>
          <a:prstGeom prst="rect">
            <a:avLst/>
          </a:prstGeom>
          <a:noFill/>
          <a:ln w="12700"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631400037" name=""/>
          <p:cNvCxnSpPr>
            <a:cxnSpLocks/>
            <a:stCxn id="282236320" idx="3"/>
            <a:endCxn id="332656373" idx="1"/>
          </p:cNvCxnSpPr>
          <p:nvPr/>
        </p:nvCxnSpPr>
        <p:spPr bwMode="auto">
          <a:xfrm rot="0" flipH="0" flipV="0">
            <a:off x="2858581" y="2211915"/>
            <a:ext cx="5324028" cy="689749"/>
          </a:xfrm>
          <a:prstGeom prst="bentConnector3">
            <a:avLst>
              <a:gd name="adj1" fmla="val 86669"/>
            </a:avLst>
          </a:prstGeom>
          <a:ln w="12699" cap="flat" cmpd="sng" algn="ctr">
            <a:solidFill>
              <a:srgbClr val="FFC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479270499" name=""/>
          <p:cNvCxnSpPr>
            <a:cxnSpLocks/>
            <a:stCxn id="702463965" idx="3"/>
            <a:endCxn id="772926757" idx="1"/>
          </p:cNvCxnSpPr>
          <p:nvPr/>
        </p:nvCxnSpPr>
        <p:spPr bwMode="auto">
          <a:xfrm rot="0" flipH="0" flipV="0">
            <a:off x="5440915" y="2567215"/>
            <a:ext cx="2741695" cy="1265203"/>
          </a:xfrm>
          <a:prstGeom prst="bentConnector3">
            <a:avLst>
              <a:gd name="adj1" fmla="val 50000"/>
            </a:avLst>
          </a:prstGeom>
          <a:ln w="126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690688822" name=""/>
          <p:cNvCxnSpPr>
            <a:cxnSpLocks/>
            <a:stCxn id="1583663130" idx="3"/>
            <a:endCxn id="441563450" idx="1"/>
          </p:cNvCxnSpPr>
          <p:nvPr/>
        </p:nvCxnSpPr>
        <p:spPr bwMode="auto">
          <a:xfrm rot="0" flipH="0" flipV="0">
            <a:off x="2393997" y="1839598"/>
            <a:ext cx="5788612" cy="178463"/>
          </a:xfrm>
          <a:prstGeom prst="bentConnector3">
            <a:avLst>
              <a:gd name="adj1" fmla="val 50000"/>
            </a:avLst>
          </a:prstGeom>
          <a:ln w="12699" cap="flat" cmpd="sng" algn="ctr">
            <a:solidFill>
              <a:srgbClr val="7030A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635449142" name=""/>
          <p:cNvSpPr/>
          <p:nvPr/>
        </p:nvSpPr>
        <p:spPr bwMode="auto">
          <a:xfrm rot="0" flipH="0" flipV="0">
            <a:off x="1252487" y="2789478"/>
            <a:ext cx="907593" cy="255600"/>
          </a:xfrm>
          <a:prstGeom prst="rect">
            <a:avLst/>
          </a:prstGeom>
          <a:noFill/>
          <a:ln w="12699" cap="flat" cmpd="sng" algn="ctr">
            <a:solidFill>
              <a:schemeClr val="accent3">
                <a:lumMod val="74901"/>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10521961" name=""/>
          <p:cNvSpPr txBox="1"/>
          <p:nvPr/>
        </p:nvSpPr>
        <p:spPr bwMode="auto">
          <a:xfrm rot="0" flipH="0" flipV="0">
            <a:off x="8182612" y="4608844"/>
            <a:ext cx="3797358" cy="914760"/>
          </a:xfrm>
          <a:prstGeom prst="rect">
            <a:avLst/>
          </a:prstGeom>
          <a:solidFill>
            <a:schemeClr val="accent3">
              <a:lumMod val="20000"/>
              <a:lumOff val="80000"/>
            </a:schemeClr>
          </a:solidFill>
          <a:ln w="19049">
            <a:solidFill>
              <a:schemeClr val="accent3"/>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Grouped by SITEID (when  performing group operations like counting)</a:t>
            </a:r>
            <a:endParaRPr b="1" u="none"/>
          </a:p>
        </p:txBody>
      </p:sp>
      <p:cxnSp>
        <p:nvCxnSpPr>
          <p:cNvPr id="383628227" name=""/>
          <p:cNvCxnSpPr>
            <a:cxnSpLocks/>
            <a:stCxn id="1635449142" idx="3"/>
            <a:endCxn id="210521961" idx="1"/>
          </p:cNvCxnSpPr>
          <p:nvPr/>
        </p:nvCxnSpPr>
        <p:spPr bwMode="auto">
          <a:xfrm rot="0" flipH="0" flipV="0">
            <a:off x="2160082" y="2917278"/>
            <a:ext cx="6022528" cy="2148945"/>
          </a:xfrm>
          <a:prstGeom prst="bentConnector3">
            <a:avLst>
              <a:gd name="adj1" fmla="val 70115"/>
            </a:avLst>
          </a:prstGeom>
          <a:ln w="12699" cap="flat" cmpd="sng" algn="ctr">
            <a:solidFill>
              <a:schemeClr val="accent3">
                <a:lumMod val="74901"/>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5539357" name="Title 1"/>
          <p:cNvSpPr>
            <a:spLocks noGrp="1"/>
          </p:cNvSpPr>
          <p:nvPr>
            <p:ph type="title"/>
          </p:nvPr>
        </p:nvSpPr>
        <p:spPr bwMode="auto">
          <a:xfrm flipH="0" flipV="0">
            <a:off x="1260000" y="-216957"/>
            <a:ext cx="10093799" cy="1325561"/>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Example 3: Hours by Week</a:t>
            </a:r>
            <a:endParaRPr/>
          </a:p>
        </p:txBody>
      </p:sp>
      <p:pic>
        <p:nvPicPr>
          <p:cNvPr id="1592852732" name=""/>
          <p:cNvPicPr>
            <a:picLocks noChangeAspect="1"/>
          </p:cNvPicPr>
          <p:nvPr/>
        </p:nvPicPr>
        <p:blipFill>
          <a:blip r:embed="rId2"/>
          <a:stretch/>
        </p:blipFill>
        <p:spPr bwMode="auto">
          <a:xfrm>
            <a:off x="479953" y="775228"/>
            <a:ext cx="5495923" cy="5667373"/>
          </a:xfrm>
          <a:prstGeom prst="rect">
            <a:avLst/>
          </a:prstGeom>
        </p:spPr>
      </p:pic>
      <p:sp>
        <p:nvSpPr>
          <p:cNvPr id="282918938" name=""/>
          <p:cNvSpPr txBox="1"/>
          <p:nvPr/>
        </p:nvSpPr>
        <p:spPr bwMode="auto">
          <a:xfrm rot="0" flipH="0" flipV="0">
            <a:off x="6792157" y="1225805"/>
            <a:ext cx="4563442" cy="1219559"/>
          </a:xfrm>
          <a:prstGeom prst="rect">
            <a:avLst/>
          </a:prstGeom>
          <a:solidFill>
            <a:srgbClr val="DDD4F7"/>
          </a:solidFill>
          <a:ln w="19049">
            <a:solidFill>
              <a:srgbClr val="7030A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Pull:</a:t>
            </a:r>
            <a:endParaRPr b="1" u="none"/>
          </a:p>
          <a:p>
            <a:pPr marL="283878" indent="-283878">
              <a:buFont typeface="Arial"/>
              <a:buChar char="–"/>
              <a:defRPr/>
            </a:pPr>
            <a:r>
              <a:rPr sz="1400" b="1" u="none"/>
              <a:t>WEEK_ID from “td”</a:t>
            </a:r>
            <a:endParaRPr sz="1400" b="1" u="none"/>
          </a:p>
          <a:p>
            <a:pPr marL="283878" indent="-283878">
              <a:buFont typeface="Arial"/>
              <a:buChar char="–"/>
              <a:defRPr/>
            </a:pPr>
            <a:r>
              <a:rPr sz="1400" b="1" u="none"/>
              <a:t>HOURS_TYPE from “kron”</a:t>
            </a:r>
            <a:endParaRPr sz="1400" b="1" u="none"/>
          </a:p>
          <a:p>
            <a:pPr marL="283878" indent="-283878">
              <a:buFont typeface="Arial"/>
              <a:buChar char="–"/>
              <a:defRPr/>
            </a:pPr>
            <a:r>
              <a:rPr sz="1400" b="1" u="none"/>
              <a:t>Sum of HOURS_WORKED from “kron,” alias HOURS_TOTAL</a:t>
            </a:r>
            <a:endParaRPr b="1" u="none"/>
          </a:p>
        </p:txBody>
      </p:sp>
      <p:sp>
        <p:nvSpPr>
          <p:cNvPr id="168936986" name=""/>
          <p:cNvSpPr txBox="1"/>
          <p:nvPr/>
        </p:nvSpPr>
        <p:spPr bwMode="auto">
          <a:xfrm rot="0" flipH="0" flipV="0">
            <a:off x="6791437" y="2618061"/>
            <a:ext cx="4563442" cy="1219559"/>
          </a:xfrm>
          <a:prstGeom prst="rect">
            <a:avLst/>
          </a:prstGeom>
          <a:solidFill>
            <a:schemeClr val="accent4">
              <a:lumMod val="20000"/>
              <a:lumOff val="80000"/>
            </a:schemeClr>
          </a:solidFill>
          <a:ln w="19049">
            <a:solidFill>
              <a:srgbClr val="FFC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From:</a:t>
            </a:r>
            <a:endParaRPr b="1" u="none"/>
          </a:p>
          <a:p>
            <a:pPr marL="283878" indent="-283878">
              <a:buFont typeface="Arial"/>
              <a:buChar char="–"/>
              <a:defRPr/>
            </a:pPr>
            <a:r>
              <a:rPr sz="1400" b="1" u="none"/>
              <a:t>EISDW.KRONOS_HRS_WORKED_FACT, alias “kron”: daily hours worked by person and type</a:t>
            </a:r>
            <a:endParaRPr sz="1400" b="1" u="none"/>
          </a:p>
          <a:p>
            <a:pPr marL="283878" indent="-283878">
              <a:buFont typeface="Arial"/>
              <a:buChar char="–"/>
              <a:defRPr/>
            </a:pPr>
            <a:r>
              <a:rPr sz="1400" b="1" u="none"/>
              <a:t>EISDW.NYCHA_TIME_DAILY_DIM, alias “td”: maps unique days (DAY_ID) to units of time</a:t>
            </a:r>
            <a:endParaRPr sz="1400" b="1" u="none"/>
          </a:p>
        </p:txBody>
      </p:sp>
      <p:sp>
        <p:nvSpPr>
          <p:cNvPr id="1497923457" name=""/>
          <p:cNvSpPr txBox="1"/>
          <p:nvPr/>
        </p:nvSpPr>
        <p:spPr bwMode="auto">
          <a:xfrm rot="0" flipH="0" flipV="0">
            <a:off x="6791437" y="4021551"/>
            <a:ext cx="4564162" cy="1006200"/>
          </a:xfrm>
          <a:prstGeom prst="rect">
            <a:avLst/>
          </a:prstGeom>
          <a:solidFill>
            <a:srgbClr val="FFD4D4"/>
          </a:solidFill>
          <a:ln w="19049">
            <a:solidFill>
              <a:srgbClr val="FF000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That are:</a:t>
            </a:r>
            <a:endParaRPr b="1" u="none"/>
          </a:p>
          <a:p>
            <a:pPr marL="283878" indent="-283878">
              <a:buFont typeface="Arial"/>
              <a:buChar char="–"/>
              <a:defRPr/>
            </a:pPr>
            <a:r>
              <a:rPr lang="en-US" sz="1400" b="1" i="0" u="none" strike="noStrike" cap="none" spc="0">
                <a:solidFill>
                  <a:schemeClr val="tx1"/>
                </a:solidFill>
                <a:latin typeface="Arial"/>
                <a:ea typeface="Arial"/>
                <a:cs typeface="Arial"/>
              </a:rPr>
              <a:t>Linked between tables by the column DAY_ID</a:t>
            </a:r>
            <a:endParaRPr sz="1400" b="1" u="none"/>
          </a:p>
          <a:p>
            <a:pPr marL="283878" indent="-283878">
              <a:buFont typeface="Arial"/>
              <a:buChar char="–"/>
              <a:defRPr/>
            </a:pPr>
            <a:r>
              <a:rPr lang="en-US" sz="1400" b="1" i="0" u="none" strike="noStrike" cap="none" spc="0">
                <a:solidFill>
                  <a:schemeClr val="tx1"/>
                </a:solidFill>
                <a:latin typeface="Arial"/>
                <a:ea typeface="Arial"/>
                <a:cs typeface="Arial"/>
              </a:rPr>
              <a:t>Associated with the name ‘Slugg, Kyle’</a:t>
            </a:r>
            <a:endParaRPr sz="1400" b="1" u="none"/>
          </a:p>
          <a:p>
            <a:pPr marL="283878" indent="-283878">
              <a:buFont typeface="Arial"/>
              <a:buChar char="–"/>
              <a:defRPr/>
            </a:pPr>
            <a:r>
              <a:rPr sz="1400" b="1" u="none"/>
              <a:t>From Dec. 2022 or later (i.e., after Nov. 30, 2022)</a:t>
            </a:r>
            <a:endParaRPr sz="1400" b="1" u="none"/>
          </a:p>
        </p:txBody>
      </p:sp>
      <p:sp>
        <p:nvSpPr>
          <p:cNvPr id="896451008" name=""/>
          <p:cNvSpPr/>
          <p:nvPr/>
        </p:nvSpPr>
        <p:spPr bwMode="auto">
          <a:xfrm rot="0" flipH="0" flipV="0">
            <a:off x="1265294" y="1562085"/>
            <a:ext cx="2810369" cy="575745"/>
          </a:xfrm>
          <a:prstGeom prst="rect">
            <a:avLst/>
          </a:prstGeom>
          <a:noFill/>
          <a:ln w="12700" cap="flat" cmpd="sng" algn="ctr">
            <a:solidFill>
              <a:srgbClr val="7030A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556425060" name=""/>
          <p:cNvSpPr/>
          <p:nvPr/>
        </p:nvSpPr>
        <p:spPr bwMode="auto">
          <a:xfrm rot="0" flipH="0" flipV="0">
            <a:off x="1265294" y="2143635"/>
            <a:ext cx="2746869" cy="417529"/>
          </a:xfrm>
          <a:prstGeom prst="rect">
            <a:avLst/>
          </a:prstGeom>
          <a:noFill/>
          <a:ln w="12700" cap="flat" cmpd="sng" algn="ctr">
            <a:solidFill>
              <a:srgbClr val="FFC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940365550" name=""/>
          <p:cNvSpPr/>
          <p:nvPr/>
        </p:nvSpPr>
        <p:spPr bwMode="auto">
          <a:xfrm rot="0" flipH="0" flipV="0">
            <a:off x="1263600" y="2570400"/>
            <a:ext cx="3055482" cy="562266"/>
          </a:xfrm>
          <a:prstGeom prst="rect">
            <a:avLst/>
          </a:prstGeom>
          <a:noFill/>
          <a:ln w="12700"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02233260" name=""/>
          <p:cNvCxnSpPr>
            <a:cxnSpLocks/>
          </p:cNvCxnSpPr>
          <p:nvPr/>
        </p:nvCxnSpPr>
        <p:spPr bwMode="auto">
          <a:xfrm rot="0" flipH="0" flipV="0">
            <a:off x="4012165" y="2352400"/>
            <a:ext cx="2779269" cy="875439"/>
          </a:xfrm>
          <a:prstGeom prst="bentConnector3">
            <a:avLst>
              <a:gd name="adj1" fmla="val 94437"/>
            </a:avLst>
          </a:prstGeom>
          <a:ln w="12699" cap="flat" cmpd="sng" algn="ctr">
            <a:solidFill>
              <a:srgbClr val="FFC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184936292" name=""/>
          <p:cNvCxnSpPr>
            <a:cxnSpLocks/>
          </p:cNvCxnSpPr>
          <p:nvPr/>
        </p:nvCxnSpPr>
        <p:spPr bwMode="auto">
          <a:xfrm rot="0" flipH="0" flipV="0">
            <a:off x="4319803" y="2851533"/>
            <a:ext cx="2472354" cy="1673116"/>
          </a:xfrm>
          <a:prstGeom prst="bentConnector3">
            <a:avLst>
              <a:gd name="adj1" fmla="val 86322"/>
            </a:avLst>
          </a:prstGeom>
          <a:ln w="126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206414361" name=""/>
          <p:cNvCxnSpPr>
            <a:cxnSpLocks/>
            <a:stCxn id="896451008" idx="3"/>
            <a:endCxn id="282918938" idx="1"/>
          </p:cNvCxnSpPr>
          <p:nvPr/>
        </p:nvCxnSpPr>
        <p:spPr bwMode="auto">
          <a:xfrm rot="0" flipH="0" flipV="1">
            <a:off x="4075665" y="1842772"/>
            <a:ext cx="2716489" cy="0"/>
          </a:xfrm>
          <a:prstGeom prst="bentConnector3">
            <a:avLst>
              <a:gd name="adj1" fmla="val 50000"/>
            </a:avLst>
          </a:prstGeom>
          <a:ln w="12699" cap="flat" cmpd="sng" algn="ctr">
            <a:solidFill>
              <a:srgbClr val="7030A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535062797" name=""/>
          <p:cNvSpPr/>
          <p:nvPr/>
        </p:nvSpPr>
        <p:spPr bwMode="auto">
          <a:xfrm rot="0" flipH="0" flipV="0">
            <a:off x="1260000" y="3153600"/>
            <a:ext cx="1481917" cy="414000"/>
          </a:xfrm>
          <a:prstGeom prst="rect">
            <a:avLst/>
          </a:prstGeom>
          <a:noFill/>
          <a:ln w="12700" cap="flat" cmpd="sng" algn="ctr">
            <a:solidFill>
              <a:schemeClr val="accent3">
                <a:lumMod val="74901"/>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179931596" name=""/>
          <p:cNvSpPr txBox="1"/>
          <p:nvPr/>
        </p:nvSpPr>
        <p:spPr bwMode="auto">
          <a:xfrm rot="0" flipH="0" flipV="0">
            <a:off x="6791437" y="5173512"/>
            <a:ext cx="4563442" cy="792839"/>
          </a:xfrm>
          <a:prstGeom prst="rect">
            <a:avLst/>
          </a:prstGeom>
          <a:solidFill>
            <a:schemeClr val="accent3">
              <a:lumMod val="20000"/>
              <a:lumOff val="80000"/>
            </a:schemeClr>
          </a:solidFill>
          <a:ln w="12700">
            <a:solidFill>
              <a:schemeClr val="accent3">
                <a:lumMod val="74901"/>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u="none"/>
              <a:t>Grouped by:</a:t>
            </a:r>
            <a:endParaRPr b="1" u="none"/>
          </a:p>
          <a:p>
            <a:pPr marL="283878" indent="-283878">
              <a:buFont typeface="Arial"/>
              <a:buChar char="–"/>
              <a:defRPr/>
            </a:pPr>
            <a:r>
              <a:rPr sz="1400" b="1" u="none"/>
              <a:t>WEEK_ID</a:t>
            </a:r>
            <a:endParaRPr sz="1400" b="1" u="none"/>
          </a:p>
          <a:p>
            <a:pPr marL="283878" indent="-283878">
              <a:buFont typeface="Arial"/>
              <a:buChar char="–"/>
              <a:defRPr/>
            </a:pPr>
            <a:r>
              <a:rPr sz="1400" b="1" u="none"/>
              <a:t>HOURS_TYPE </a:t>
            </a:r>
            <a:endParaRPr sz="1400" b="1" u="none"/>
          </a:p>
        </p:txBody>
      </p:sp>
      <p:cxnSp>
        <p:nvCxnSpPr>
          <p:cNvPr id="1926649831" name=""/>
          <p:cNvCxnSpPr>
            <a:cxnSpLocks/>
            <a:stCxn id="1535062797" idx="3"/>
            <a:endCxn id="1179931596" idx="1"/>
          </p:cNvCxnSpPr>
          <p:nvPr/>
        </p:nvCxnSpPr>
        <p:spPr bwMode="auto">
          <a:xfrm rot="0" flipH="0" flipV="0">
            <a:off x="2741918" y="3360600"/>
            <a:ext cx="4049519" cy="2209333"/>
          </a:xfrm>
          <a:prstGeom prst="bentConnector3">
            <a:avLst>
              <a:gd name="adj1" fmla="val 86962"/>
            </a:avLst>
          </a:prstGeom>
          <a:ln w="12700" cap="flat" cmpd="sng" algn="ctr">
            <a:solidFill>
              <a:schemeClr val="accent3">
                <a:lumMod val="74901"/>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335611693" name=""/>
          <p:cNvSpPr/>
          <p:nvPr/>
        </p:nvSpPr>
        <p:spPr bwMode="auto">
          <a:xfrm rot="0" flipH="0" flipV="0">
            <a:off x="1260000" y="3578400"/>
            <a:ext cx="1833609" cy="183172"/>
          </a:xfrm>
          <a:prstGeom prst="rect">
            <a:avLst/>
          </a:prstGeom>
          <a:noFill/>
          <a:ln w="12700" cap="flat" cmpd="sng" algn="ctr">
            <a:solidFill>
              <a:schemeClr val="accent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025380881" name=""/>
          <p:cNvSpPr/>
          <p:nvPr/>
        </p:nvSpPr>
        <p:spPr bwMode="auto">
          <a:xfrm flipH="0" flipV="0">
            <a:off x="6791437" y="6103936"/>
            <a:ext cx="4562362" cy="611186"/>
          </a:xfrm>
          <a:prstGeom prst="rect">
            <a:avLst/>
          </a:prstGeom>
          <a:solidFill>
            <a:schemeClr val="accent5">
              <a:lumMod val="20000"/>
              <a:lumOff val="80000"/>
            </a:schemeClr>
          </a:solidFill>
          <a:ln w="19049">
            <a:solidFill>
              <a:schemeClr val="accent5"/>
            </a:solidFill>
            <a:prstDash val="solid"/>
          </a:ln>
        </p:spPr>
        <p:style>
          <a:lnRef idx="0">
            <a:schemeClr val="accent1">
              <a:shade val="50000"/>
            </a:schemeClr>
          </a:lnRef>
          <a:fillRef idx="0">
            <a:schemeClr val="accent1"/>
          </a:fillRef>
          <a:effectRef idx="0">
            <a:schemeClr val="accent1"/>
          </a:effectRef>
          <a:fontRef idx="minor">
            <a:schemeClr val="dk1"/>
          </a:fontRef>
        </p:style>
        <p:txBody>
          <a:bodyPr vertOverflow="overflow" horzOverflow="overflow" vert="horz" wrap="square" lIns="91440" tIns="45720" rIns="91440" bIns="45720" numCol="1" spcCol="0" rtlCol="0" fromWordArt="0" anchor="t" anchorCtr="0" forceAA="0" upright="0" compatLnSpc="0"/>
          <a:p>
            <a:pPr>
              <a:defRPr/>
            </a:pPr>
            <a:r>
              <a:rPr b="1"/>
              <a:t>Sorted by WEEK_ID, in descending order</a:t>
            </a:r>
            <a:endParaRPr b="1"/>
          </a:p>
        </p:txBody>
      </p:sp>
      <p:cxnSp>
        <p:nvCxnSpPr>
          <p:cNvPr id="1005805378" name=""/>
          <p:cNvCxnSpPr>
            <a:cxnSpLocks/>
            <a:stCxn id="1335611693" idx="3"/>
            <a:endCxn id="2025380881" idx="1"/>
          </p:cNvCxnSpPr>
          <p:nvPr/>
        </p:nvCxnSpPr>
        <p:spPr bwMode="auto">
          <a:xfrm rot="0" flipH="0" flipV="0">
            <a:off x="3093609" y="3669985"/>
            <a:ext cx="3697826" cy="2739543"/>
          </a:xfrm>
          <a:prstGeom prst="bentConnector3">
            <a:avLst>
              <a:gd name="adj1" fmla="val 80786"/>
            </a:avLst>
          </a:prstGeom>
          <a:ln w="12700" cap="flat" cmpd="sng" algn="ctr">
            <a:solidFill>
              <a:schemeClr val="accent5"/>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5906912" name="Title 1"/>
          <p:cNvSpPr>
            <a:spLocks noGrp="1"/>
          </p:cNvSpPr>
          <p:nvPr>
            <p:ph type="title"/>
          </p:nvPr>
        </p:nvSpPr>
        <p:spPr bwMode="auto"/>
        <p:txBody>
          <a:bodyPr/>
          <a:lstStyle/>
          <a:p>
            <a:pPr>
              <a:defRPr/>
            </a:pPr>
            <a:r>
              <a:rPr/>
              <a:t>Next Steps: Exporting Data</a:t>
            </a:r>
            <a:endParaRPr/>
          </a:p>
        </p:txBody>
      </p:sp>
      <p:pic>
        <p:nvPicPr>
          <p:cNvPr id="62738337" name=""/>
          <p:cNvPicPr>
            <a:picLocks noChangeAspect="1"/>
          </p:cNvPicPr>
          <p:nvPr/>
        </p:nvPicPr>
        <p:blipFill>
          <a:blip r:embed="rId2"/>
          <a:stretch/>
        </p:blipFill>
        <p:spPr bwMode="auto">
          <a:xfrm flipH="0" flipV="0">
            <a:off x="677016" y="1741896"/>
            <a:ext cx="7763983" cy="5093121"/>
          </a:xfrm>
          <a:prstGeom prst="rect">
            <a:avLst/>
          </a:prstGeom>
        </p:spPr>
      </p:pic>
      <p:sp>
        <p:nvSpPr>
          <p:cNvPr id="880916907" name=""/>
          <p:cNvSpPr txBox="1"/>
          <p:nvPr/>
        </p:nvSpPr>
        <p:spPr bwMode="auto">
          <a:xfrm flipH="0" flipV="0">
            <a:off x="8604273" y="1792338"/>
            <a:ext cx="3604675" cy="4938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sz="1700"/>
              <a:t>Reshaping data directly in SQL with grouping and sorting is </a:t>
            </a:r>
            <a:r>
              <a:rPr sz="1700" b="1"/>
              <a:t>slow </a:t>
            </a:r>
            <a:r>
              <a:rPr sz="1700" b="0"/>
              <a:t>and can get complicated quickly</a:t>
            </a:r>
            <a:r>
              <a:rPr sz="1700" b="0"/>
              <a:t>, limiting our ability to produce useful analysis natively</a:t>
            </a:r>
            <a:endParaRPr sz="1700" b="0"/>
          </a:p>
          <a:p>
            <a:pPr marL="283879" indent="-283879">
              <a:buFont typeface="Arial"/>
              <a:buChar char="•"/>
              <a:defRPr/>
            </a:pPr>
            <a:endParaRPr sz="1700" b="0"/>
          </a:p>
          <a:p>
            <a:pPr marL="283879" indent="-283879">
              <a:buFont typeface="Arial"/>
              <a:buChar char="•"/>
              <a:defRPr/>
            </a:pPr>
            <a:r>
              <a:rPr sz="1700" b="0"/>
              <a:t>We often export pulled data for analysis elsewhere, using tools like Excel or Python libraries</a:t>
            </a:r>
            <a:endParaRPr sz="1700" b="0"/>
          </a:p>
          <a:p>
            <a:pPr marL="683929" lvl="1" indent="-283879">
              <a:buFont typeface="Arial"/>
              <a:buChar char="•"/>
              <a:defRPr/>
            </a:pPr>
            <a:r>
              <a:rPr sz="1600" b="0"/>
              <a:t>In DBeaver: right-click on the “Results” pane and select “Export data”</a:t>
            </a:r>
            <a:endParaRPr sz="1600" b="0"/>
          </a:p>
          <a:p>
            <a:pPr marL="683929" lvl="1" indent="-283879">
              <a:buFont typeface="Arial"/>
              <a:buChar char="•"/>
              <a:defRPr/>
            </a:pPr>
            <a:r>
              <a:rPr sz="1600" b="0"/>
              <a:t>Formats include .csv (most useful for our purposes) </a:t>
            </a:r>
            <a:endParaRPr sz="1600" b="0"/>
          </a:p>
          <a:p>
            <a:pPr marL="683929" lvl="1" indent="-283879">
              <a:buFont typeface="Arial"/>
              <a:buChar char="•"/>
              <a:defRPr/>
            </a:pPr>
            <a:endParaRPr sz="1700" b="0"/>
          </a:p>
          <a:p>
            <a:pPr marL="283879" lvl="0" indent="-283879">
              <a:buFont typeface="Arial"/>
              <a:buChar char="•"/>
              <a:defRPr/>
            </a:pPr>
            <a:r>
              <a:rPr sz="1700" b="0"/>
              <a:t>Certain tools can also connect to these databases directly. See the attached Jupyter Notebook overview for details.</a:t>
            </a:r>
            <a:endParaRPr sz="17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4367409" name="Title 1"/>
          <p:cNvSpPr>
            <a:spLocks noGrp="1"/>
          </p:cNvSpPr>
          <p:nvPr>
            <p:ph type="title"/>
          </p:nvPr>
        </p:nvSpPr>
        <p:spPr bwMode="auto"/>
        <p:txBody>
          <a:bodyPr/>
          <a:lstStyle/>
          <a:p>
            <a:pPr>
              <a:defRPr/>
            </a:pPr>
            <a:r>
              <a:rPr/>
              <a:t>Next Steps: Options for Additional Analysis</a:t>
            </a:r>
            <a:endParaRPr/>
          </a:p>
        </p:txBody>
      </p:sp>
      <p:sp>
        <p:nvSpPr>
          <p:cNvPr id="1917430652"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Microsoft Excel</a:t>
            </a:r>
            <a:endParaRPr/>
          </a:p>
          <a:p>
            <a:pPr lvl="1">
              <a:defRPr/>
            </a:pPr>
            <a:r>
              <a:rPr/>
              <a:t>Display tables, Pivot Tables</a:t>
            </a:r>
            <a:endParaRPr/>
          </a:p>
          <a:p>
            <a:pPr lvl="1">
              <a:defRPr/>
            </a:pPr>
            <a:r>
              <a:rPr/>
              <a:t>Simple charts</a:t>
            </a:r>
            <a:endParaRPr/>
          </a:p>
          <a:p>
            <a:pPr lvl="1">
              <a:defRPr/>
            </a:pPr>
            <a:r>
              <a:rPr/>
              <a:t>Graphical interface for data manipulation</a:t>
            </a:r>
            <a:endParaRPr/>
          </a:p>
          <a:p>
            <a:pPr marL="342899" lvl="1" indent="0">
              <a:buFont typeface="Arial"/>
              <a:buNone/>
              <a:defRPr/>
            </a:pPr>
            <a:endParaRPr/>
          </a:p>
          <a:p>
            <a:pPr lvl="0">
              <a:defRPr/>
            </a:pPr>
            <a:r>
              <a:rPr/>
              <a:t>Jupyter Notebook</a:t>
            </a:r>
            <a:endParaRPr/>
          </a:p>
          <a:p>
            <a:pPr lvl="1">
              <a:defRPr/>
            </a:pPr>
            <a:r>
              <a:rPr lang="en-US" sz="1800" b="0" i="0" u="none" strike="noStrike" cap="none" spc="0">
                <a:solidFill>
                  <a:schemeClr val="tx2">
                    <a:lumMod val="50000"/>
                  </a:schemeClr>
                </a:solidFill>
                <a:latin typeface="+mn-lt"/>
                <a:ea typeface="+mn-ea"/>
                <a:cs typeface="+mn-cs"/>
              </a:rPr>
              <a:t>Automates analysis for reuse with additional or updated datasets</a:t>
            </a:r>
            <a:endParaRPr/>
          </a:p>
          <a:p>
            <a:pPr lvl="1">
              <a:defRPr/>
            </a:pPr>
            <a:r>
              <a:rPr/>
              <a:t>Extremely flexible table, Pivot Table formatting</a:t>
            </a:r>
            <a:endParaRPr/>
          </a:p>
          <a:p>
            <a:pPr lvl="1">
              <a:defRPr/>
            </a:pPr>
            <a:r>
              <a:rPr/>
              <a:t>Highly customizable charts</a:t>
            </a:r>
            <a:endParaRPr/>
          </a:p>
          <a:p>
            <a:pPr lvl="1">
              <a:defRPr/>
            </a:pPr>
            <a:r>
              <a:rPr/>
              <a:t>Interactive interface combined with Python code</a:t>
            </a:r>
            <a:endParaRPr/>
          </a:p>
          <a:p>
            <a:pPr marL="342899" lvl="1" indent="0">
              <a:buFont typeface="Arial"/>
              <a:buNone/>
              <a:defRPr/>
            </a:pPr>
            <a:endParaRPr/>
          </a:p>
          <a:p>
            <a:pPr lvl="0">
              <a:defRPr/>
            </a:pPr>
            <a:r>
              <a:rPr/>
              <a:t>GIS tools (QGIS, Esri ArcGIS)</a:t>
            </a:r>
            <a:endParaRPr/>
          </a:p>
          <a:p>
            <a:pPr lvl="1">
              <a:defRPr/>
            </a:pPr>
            <a:r>
              <a:rPr/>
              <a:t>Mapping and spatial visualization</a:t>
            </a:r>
            <a:endParaRPr/>
          </a:p>
          <a:p>
            <a:pPr lvl="1">
              <a:defRPr/>
            </a:pPr>
            <a:r>
              <a:rPr/>
              <a:t>Spatial statistical analysis</a:t>
            </a:r>
            <a:endParaRPr/>
          </a:p>
          <a:p>
            <a:pPr lvl="1">
              <a:defRPr/>
            </a:pPr>
            <a:r>
              <a:rPr/>
              <a:t>Custom functionality via Python scripting</a:t>
            </a:r>
            <a:endParaRPr/>
          </a:p>
        </p:txBody>
      </p:sp>
      <p:pic>
        <p:nvPicPr>
          <p:cNvPr id="2021674499" name=""/>
          <p:cNvPicPr>
            <a:picLocks noChangeAspect="1"/>
          </p:cNvPicPr>
          <p:nvPr/>
        </p:nvPicPr>
        <p:blipFill>
          <a:blip r:embed="rId2"/>
          <a:stretch/>
        </p:blipFill>
        <p:spPr bwMode="auto">
          <a:xfrm rot="0" flipH="0" flipV="0">
            <a:off x="8938744" y="1825624"/>
            <a:ext cx="1095392" cy="1016280"/>
          </a:xfrm>
          <a:prstGeom prst="rect">
            <a:avLst/>
          </a:prstGeom>
        </p:spPr>
      </p:pic>
      <p:pic>
        <p:nvPicPr>
          <p:cNvPr id="453019822" name=""/>
          <p:cNvPicPr>
            <a:picLocks noChangeAspect="1"/>
          </p:cNvPicPr>
          <p:nvPr/>
        </p:nvPicPr>
        <p:blipFill>
          <a:blip r:embed="rId3"/>
          <a:stretch/>
        </p:blipFill>
        <p:spPr bwMode="auto">
          <a:xfrm rot="0" flipH="0" flipV="0">
            <a:off x="7851544" y="3542400"/>
            <a:ext cx="1087200" cy="1260000"/>
          </a:xfrm>
          <a:prstGeom prst="rect">
            <a:avLst/>
          </a:prstGeom>
        </p:spPr>
      </p:pic>
      <p:pic>
        <p:nvPicPr>
          <p:cNvPr id="1592151418" name=""/>
          <p:cNvPicPr>
            <a:picLocks noChangeAspect="1"/>
          </p:cNvPicPr>
          <p:nvPr/>
        </p:nvPicPr>
        <p:blipFill>
          <a:blip r:embed="rId4"/>
          <a:srcRect l="0" t="0" r="0" b="5926"/>
          <a:stretch/>
        </p:blipFill>
        <p:spPr bwMode="auto">
          <a:xfrm rot="0" flipH="0" flipV="0">
            <a:off x="9921599" y="3542400"/>
            <a:ext cx="1220400" cy="1260000"/>
          </a:xfrm>
          <a:prstGeom prst="rect">
            <a:avLst/>
          </a:prstGeom>
        </p:spPr>
      </p:pic>
      <p:pic>
        <p:nvPicPr>
          <p:cNvPr id="1492176994" name=""/>
          <p:cNvPicPr>
            <a:picLocks noChangeAspect="1"/>
          </p:cNvPicPr>
          <p:nvPr/>
        </p:nvPicPr>
        <p:blipFill>
          <a:blip r:embed="rId5"/>
          <a:srcRect l="18287" t="19438" r="10471" b="13908"/>
          <a:stretch/>
        </p:blipFill>
        <p:spPr bwMode="auto">
          <a:xfrm rot="0" flipH="0" flipV="0">
            <a:off x="7755809" y="5274596"/>
            <a:ext cx="1278671" cy="1096899"/>
          </a:xfrm>
          <a:prstGeom prst="rect">
            <a:avLst/>
          </a:prstGeom>
        </p:spPr>
      </p:pic>
      <p:pic>
        <p:nvPicPr>
          <p:cNvPr id="1816185689" name=""/>
          <p:cNvPicPr>
            <a:picLocks noChangeAspect="1"/>
          </p:cNvPicPr>
          <p:nvPr/>
        </p:nvPicPr>
        <p:blipFill>
          <a:blip r:embed="rId6"/>
          <a:stretch/>
        </p:blipFill>
        <p:spPr bwMode="auto">
          <a:xfrm rot="0" flipH="0" flipV="0">
            <a:off x="9882000" y="5193046"/>
            <a:ext cx="1260000" cy="12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0485833" name="Title 1"/>
          <p:cNvSpPr>
            <a:spLocks noGrp="1"/>
          </p:cNvSpPr>
          <p:nvPr>
            <p:ph type="title"/>
          </p:nvPr>
        </p:nvSpPr>
        <p:spPr bwMode="auto">
          <a:xfrm>
            <a:off x="831849" y="1709737"/>
            <a:ext cx="10515600" cy="2852736"/>
          </a:xfrm>
        </p:spPr>
        <p:txBody>
          <a:bodyPr anchor="b"/>
          <a:lstStyle>
            <a:lvl1pPr>
              <a:defRPr sz="4500"/>
            </a:lvl1pPr>
          </a:lstStyle>
          <a:p>
            <a:pPr algn="ctr">
              <a:defRPr/>
            </a:pPr>
            <a:r>
              <a:rPr/>
              <a:t>Appendices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7271817" name="Title 1"/>
          <p:cNvSpPr>
            <a:spLocks noGrp="1"/>
          </p:cNvSpPr>
          <p:nvPr>
            <p:ph type="title"/>
          </p:nvPr>
        </p:nvSpPr>
        <p:spPr bwMode="auto"/>
        <p:txBody>
          <a:bodyPr/>
          <a:lstStyle/>
          <a:p>
            <a:pPr>
              <a:defRPr/>
            </a:pPr>
            <a:r>
              <a:rPr/>
              <a:t>Appendix I: Credentials and Connection Params</a:t>
            </a:r>
            <a:endParaRPr/>
          </a:p>
        </p:txBody>
      </p:sp>
      <p:sp>
        <p:nvSpPr>
          <p:cNvPr id="1867737149" name="Content Placeholder 2"/>
          <p:cNvSpPr>
            <a:spLocks noGrp="1"/>
          </p:cNvSpPr>
          <p:nvPr>
            <p:ph idx="1"/>
          </p:nvPr>
        </p:nvSpPr>
        <p:spPr bwMode="auto">
          <a:xfrm flipH="0" flipV="0">
            <a:off x="838197" y="1825624"/>
            <a:ext cx="10515600" cy="990907"/>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sz="1800"/>
              <a:t>The following credentials can be used to access MAXDB and EDWPRD until you are able to obtain your own. </a:t>
            </a:r>
            <a:r>
              <a:rPr sz="1800" b="1" u="sng"/>
              <a:t>PLEASE DO NOT SHARE OR MAKE IT KNOWN THAT THESE HAVE BEEN SHARED.</a:t>
            </a:r>
            <a:endParaRPr sz="1800" b="1" u="sng"/>
          </a:p>
          <a:p>
            <a:pPr marL="0" indent="0">
              <a:buFont typeface="Arial"/>
              <a:buNone/>
              <a:defRPr/>
            </a:pPr>
            <a:endParaRPr/>
          </a:p>
        </p:txBody>
      </p:sp>
      <p:sp>
        <p:nvSpPr>
          <p:cNvPr id="1588576295" name=""/>
          <p:cNvSpPr txBox="1"/>
          <p:nvPr/>
        </p:nvSpPr>
        <p:spPr bwMode="auto">
          <a:xfrm flipH="0" flipV="0">
            <a:off x="881854" y="2877983"/>
            <a:ext cx="4346180" cy="32312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1" i="0" u="none" strike="noStrike" cap="none" spc="0">
                <a:solidFill>
                  <a:schemeClr val="tx1"/>
                </a:solidFill>
                <a:latin typeface="+mn-lt"/>
                <a:ea typeface="+mn-ea"/>
                <a:cs typeface="+mn-cs"/>
              </a:rPr>
              <a:t>MAXDB</a:t>
            </a:r>
            <a:endParaRPr sz="1800" b="1" i="0" u="none" strike="noStrike" cap="none" spc="0">
              <a:solidFill>
                <a:schemeClr val="tx1"/>
              </a:solidFill>
              <a:latin typeface="Times New Roman"/>
              <a:cs typeface="Times New Roman"/>
            </a:endParaRPr>
          </a:p>
          <a:p>
            <a:pPr marL="741079" lvl="1" indent="-283879">
              <a:buFont typeface="Arial"/>
              <a:buChar char="•"/>
              <a:defRPr/>
            </a:pPr>
            <a:r>
              <a:rPr lang="en-US" sz="1800" b="0" i="0" u="none" strike="noStrike" cap="none" spc="0">
                <a:solidFill>
                  <a:schemeClr val="tx1"/>
                </a:solidFill>
                <a:latin typeface="+mn-lt"/>
                <a:ea typeface="+mn-ea"/>
                <a:cs typeface="+mn-cs"/>
              </a:rPr>
              <a:t>Parameters (public)</a:t>
            </a:r>
            <a:endParaRPr sz="1800"/>
          </a:p>
          <a:p>
            <a:pPr marL="1198279" lvl="2" indent="-283879">
              <a:buFont typeface="Arial"/>
              <a:buChar char="•"/>
              <a:defRPr/>
            </a:pPr>
            <a:r>
              <a:rPr lang="en-US" sz="1600" b="0" i="0" u="none" strike="noStrike" cap="none" spc="0">
                <a:solidFill>
                  <a:schemeClr val="tx1"/>
                </a:solidFill>
                <a:latin typeface="+mn-lt"/>
                <a:ea typeface="+mn-ea"/>
                <a:cs typeface="+mn-cs"/>
              </a:rPr>
              <a:t>Host: </a:t>
            </a:r>
            <a:r>
              <a:rPr lang="en-US" sz="1600" b="0" i="0" u="none" strike="noStrike" cap="none" spc="0">
                <a:solidFill>
                  <a:schemeClr val="tx2">
                    <a:lumMod val="50000"/>
                  </a:schemeClr>
                </a:solidFill>
                <a:latin typeface="Arial"/>
                <a:ea typeface="Arial"/>
                <a:cs typeface="Arial"/>
              </a:rPr>
              <a:t>maxdb-gg.nycha.nyc.gov</a:t>
            </a:r>
            <a:endParaRPr sz="1600"/>
          </a:p>
          <a:p>
            <a:pPr marL="1198279" lvl="2" indent="-283879">
              <a:buFont typeface="Arial"/>
              <a:buChar char="•"/>
              <a:defRPr/>
            </a:pPr>
            <a:r>
              <a:rPr lang="en-US" sz="1600" b="0" i="0" u="none" strike="noStrike" cap="none" spc="0">
                <a:solidFill>
                  <a:schemeClr val="tx1"/>
                </a:solidFill>
                <a:latin typeface="+mn-lt"/>
                <a:ea typeface="+mn-ea"/>
                <a:cs typeface="+mn-cs"/>
              </a:rPr>
              <a:t>Port: 1521</a:t>
            </a:r>
            <a:endParaRPr sz="1600"/>
          </a:p>
          <a:p>
            <a:pPr marL="1198279" lvl="2" indent="-283879">
              <a:buFont typeface="Arial"/>
              <a:buChar char="•"/>
              <a:defRPr/>
            </a:pPr>
            <a:r>
              <a:rPr lang="en-US" sz="1600" b="0" i="0" u="none" strike="noStrike" cap="none" spc="0">
                <a:solidFill>
                  <a:schemeClr val="tx1"/>
                </a:solidFill>
                <a:latin typeface="+mn-lt"/>
                <a:ea typeface="+mn-ea"/>
                <a:cs typeface="+mn-cs"/>
              </a:rPr>
              <a:t>Database: MAXDB</a:t>
            </a:r>
            <a:endParaRPr lang="en-US" sz="1600" b="0" i="0" u="none" strike="noStrike" cap="none" spc="0">
              <a:solidFill>
                <a:schemeClr val="tx1"/>
              </a:solidFill>
              <a:latin typeface="Times New Roman"/>
              <a:cs typeface="Times New Roman"/>
            </a:endParaRPr>
          </a:p>
          <a:p>
            <a:pPr lvl="2">
              <a:defRPr/>
            </a:pPr>
            <a:endParaRPr sz="1800"/>
          </a:p>
          <a:p>
            <a:pPr marL="741079" lvl="1" indent="-283879">
              <a:buFont typeface="Arial"/>
              <a:buChar char="•"/>
              <a:defRPr/>
            </a:pPr>
            <a:r>
              <a:rPr lang="en-US" sz="1800" b="0" i="0" u="none" strike="noStrike" cap="none" spc="0">
                <a:solidFill>
                  <a:schemeClr val="tx1"/>
                </a:solidFill>
                <a:latin typeface="+mn-lt"/>
                <a:ea typeface="+mn-ea"/>
                <a:cs typeface="+mn-cs"/>
              </a:rPr>
              <a:t>Credentials (sensitive)</a:t>
            </a:r>
            <a:endParaRPr sz="1800"/>
          </a:p>
          <a:p>
            <a:pPr marL="1198279" lvl="2" indent="-283879">
              <a:buFont typeface="Arial"/>
              <a:buChar char="•"/>
              <a:defRPr/>
            </a:pPr>
            <a:r>
              <a:rPr lang="en-US" sz="1600" b="0" i="0" u="none" strike="noStrike" cap="none" spc="0">
                <a:solidFill>
                  <a:schemeClr val="tx1"/>
                </a:solidFill>
                <a:latin typeface="+mn-lt"/>
                <a:ea typeface="+mn-ea"/>
                <a:cs typeface="+mn-cs"/>
              </a:rPr>
              <a:t>Username: SLUGGK</a:t>
            </a:r>
            <a:endParaRPr sz="1600"/>
          </a:p>
          <a:p>
            <a:pPr marL="1198279" lvl="2" indent="-283879">
              <a:buFont typeface="Arial"/>
              <a:buChar char="•"/>
              <a:defRPr/>
            </a:pPr>
            <a:r>
              <a:rPr lang="en-US" sz="1600" b="0" i="0" u="none" strike="noStrike" cap="none" spc="0">
                <a:solidFill>
                  <a:schemeClr val="tx1"/>
                </a:solidFill>
                <a:latin typeface="+mn-lt"/>
                <a:ea typeface="+mn-ea"/>
                <a:cs typeface="+mn-cs"/>
              </a:rPr>
              <a:t>Password: WELCOME1</a:t>
            </a:r>
            <a:endParaRPr sz="1800"/>
          </a:p>
          <a:p>
            <a:pPr marL="741079" lvl="1" indent="-283879">
              <a:buFont typeface="Arial"/>
              <a:buChar char="•"/>
              <a:defRPr/>
            </a:pPr>
            <a:endParaRPr sz="1800"/>
          </a:p>
          <a:p>
            <a:pPr lvl="1">
              <a:defRPr/>
            </a:pPr>
            <a:endParaRPr sz="1800"/>
          </a:p>
          <a:p>
            <a:pPr>
              <a:defRPr/>
            </a:pPr>
            <a:endParaRPr/>
          </a:p>
        </p:txBody>
      </p:sp>
      <p:sp>
        <p:nvSpPr>
          <p:cNvPr id="454967372" name=""/>
          <p:cNvSpPr txBox="1"/>
          <p:nvPr/>
        </p:nvSpPr>
        <p:spPr bwMode="auto">
          <a:xfrm flipH="0" flipV="0">
            <a:off x="7010497" y="2877983"/>
            <a:ext cx="4346539" cy="2652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lvl="0">
              <a:defRPr/>
            </a:pPr>
            <a:r>
              <a:rPr lang="en-US" sz="1800" b="1" i="0" u="none" strike="noStrike" cap="none" spc="0">
                <a:solidFill>
                  <a:schemeClr val="tx1"/>
                </a:solidFill>
                <a:latin typeface="Arial"/>
                <a:ea typeface="Arial"/>
                <a:cs typeface="Arial"/>
              </a:rPr>
              <a:t>EDWPRD</a:t>
            </a:r>
            <a:endParaRPr sz="1800" b="1"/>
          </a:p>
          <a:p>
            <a:pPr marL="741079" lvl="1" indent="-283879">
              <a:buFont typeface="Arial"/>
              <a:buChar char="•"/>
              <a:defRPr/>
            </a:pPr>
            <a:r>
              <a:rPr lang="en-US" sz="1800" b="0" i="0" u="none" strike="noStrike" cap="none" spc="0">
                <a:solidFill>
                  <a:schemeClr val="tx1"/>
                </a:solidFill>
                <a:latin typeface="Arial"/>
                <a:ea typeface="Arial"/>
                <a:cs typeface="Arial"/>
              </a:rPr>
              <a:t>Parameters (public)</a:t>
            </a:r>
            <a:endParaRPr sz="1800"/>
          </a:p>
          <a:p>
            <a:pPr marL="1198279" lvl="2" indent="-283879">
              <a:buFont typeface="Arial"/>
              <a:buChar char="•"/>
              <a:defRPr/>
            </a:pPr>
            <a:r>
              <a:rPr lang="en-US" sz="1600" b="0" i="0" u="none" strike="noStrike" cap="none" spc="0">
                <a:solidFill>
                  <a:schemeClr val="tx1"/>
                </a:solidFill>
                <a:latin typeface="Arial"/>
                <a:ea typeface="Arial"/>
                <a:cs typeface="Arial"/>
              </a:rPr>
              <a:t>Host: edwprd-app.nycha.nyc.gov</a:t>
            </a:r>
            <a:endParaRPr sz="1600"/>
          </a:p>
          <a:p>
            <a:pPr marL="1198279" lvl="2" indent="-283879">
              <a:buFont typeface="Arial"/>
              <a:buChar char="•"/>
              <a:defRPr/>
            </a:pPr>
            <a:r>
              <a:rPr lang="en-US" sz="1600" b="0" i="0" u="none" strike="noStrike" cap="none" spc="0">
                <a:solidFill>
                  <a:schemeClr val="tx1"/>
                </a:solidFill>
                <a:latin typeface="Arial"/>
                <a:ea typeface="Arial"/>
                <a:cs typeface="Arial"/>
              </a:rPr>
              <a:t>Port: 1521</a:t>
            </a:r>
            <a:endParaRPr sz="1600"/>
          </a:p>
          <a:p>
            <a:pPr marL="1198279" lvl="2" indent="-283879">
              <a:buFont typeface="Arial"/>
              <a:buChar char="•"/>
              <a:defRPr/>
            </a:pPr>
            <a:r>
              <a:rPr lang="en-US" sz="1600" b="0" i="0" u="none" strike="noStrike" cap="none" spc="0">
                <a:solidFill>
                  <a:schemeClr val="tx1"/>
                </a:solidFill>
                <a:latin typeface="Arial"/>
                <a:ea typeface="Arial"/>
                <a:cs typeface="Arial"/>
              </a:rPr>
              <a:t>Database: EDWPRD</a:t>
            </a:r>
            <a:endParaRPr sz="1600"/>
          </a:p>
          <a:p>
            <a:pPr lvl="2">
              <a:defRPr/>
            </a:pPr>
            <a:endParaRPr sz="1600"/>
          </a:p>
          <a:p>
            <a:pPr marL="741079" lvl="1" indent="-283879">
              <a:buFont typeface="Arial"/>
              <a:buChar char="•"/>
              <a:defRPr/>
            </a:pPr>
            <a:r>
              <a:rPr lang="en-US" sz="1800" b="0" i="0" u="none" strike="noStrike" cap="none" spc="0">
                <a:solidFill>
                  <a:schemeClr val="tx1"/>
                </a:solidFill>
                <a:latin typeface="Arial"/>
                <a:ea typeface="Arial"/>
                <a:cs typeface="Arial"/>
              </a:rPr>
              <a:t>Credentials (sensitive)</a:t>
            </a:r>
            <a:endParaRPr sz="1800"/>
          </a:p>
          <a:p>
            <a:pPr marL="1198279" lvl="2" indent="-283879">
              <a:buFont typeface="Arial"/>
              <a:buChar char="•"/>
              <a:defRPr/>
            </a:pPr>
            <a:r>
              <a:rPr lang="en-US" sz="1600" b="0" i="0" u="none" strike="noStrike" cap="none" spc="0">
                <a:solidFill>
                  <a:schemeClr val="tx1"/>
                </a:solidFill>
                <a:latin typeface="Arial"/>
                <a:ea typeface="Arial"/>
                <a:cs typeface="Arial"/>
              </a:rPr>
              <a:t>Username: nice_eis_ro</a:t>
            </a:r>
            <a:endParaRPr sz="1600"/>
          </a:p>
          <a:p>
            <a:pPr marL="1198279" lvl="2" indent="-283879">
              <a:buFont typeface="Arial"/>
              <a:buChar char="•"/>
              <a:defRPr/>
            </a:pPr>
            <a:r>
              <a:rPr lang="en-US" sz="1600" b="0" i="0" u="none" strike="noStrike" cap="none" spc="0">
                <a:solidFill>
                  <a:schemeClr val="tx1"/>
                </a:solidFill>
                <a:latin typeface="Arial"/>
                <a:ea typeface="Arial"/>
                <a:cs typeface="Arial"/>
              </a:rPr>
              <a:t>Password: nero</a:t>
            </a:r>
            <a:endParaRPr sz="160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6103390" name="Title 1"/>
          <p:cNvSpPr>
            <a:spLocks noGrp="1"/>
          </p:cNvSpPr>
          <p:nvPr>
            <p:ph type="title"/>
          </p:nvPr>
        </p:nvSpPr>
        <p:spPr bwMode="auto"/>
        <p:txBody>
          <a:bodyPr/>
          <a:lstStyle/>
          <a:p>
            <a:pPr>
              <a:defRPr/>
            </a:pPr>
            <a:r>
              <a:rPr/>
              <a:t>Appendix II: Directory of Useful Tables</a:t>
            </a:r>
            <a:endParaRPr/>
          </a:p>
        </p:txBody>
      </p:sp>
      <p:sp>
        <p:nvSpPr>
          <p:cNvPr id="541810427" name="Content Placeholder 2"/>
          <p:cNvSpPr>
            <a:spLocks noGrp="1"/>
          </p:cNvSpPr>
          <p:nvPr>
            <p:ph idx="1"/>
          </p:nvPr>
        </p:nvSpPr>
        <p:spPr bwMode="auto"/>
        <p:txBody>
          <a:bodyPr/>
          <a:lstStyle/>
          <a:p>
            <a:pPr lvl="0">
              <a:defRPr/>
            </a:pPr>
            <a:r>
              <a:rPr i="0"/>
              <a:t>With </a:t>
            </a:r>
            <a:r>
              <a:rPr b="1" i="0"/>
              <a:t>all credit to Hannah Gorman</a:t>
            </a:r>
            <a:r>
              <a:rPr b="0" i="0"/>
              <a:t>: information on useful tables (and related info) can be found </a:t>
            </a:r>
            <a:r>
              <a:rPr b="0" i="0" u="sng">
                <a:hlinkClick r:id="rId2" tooltip="https://gcc02.safelinks.protection.outlook.com/ap/w-59584e83/?url=https%3A%2F%2Fnycha.sharepoint.com%2F%3Aw%3A%2Fs%2FTeam7051%2FEV0-Uk8GgcRFsP49wj8_a9sB6JUMo6ls7hOUEiOn6Gd3xg&amp;data=05%7C01%7CKyle.Slugg%40nycha.nyc.gov%7Cc4fd4e2b195f46081f8808db1448442b%7C709ab558a73c4f8f98ad20bb096cd0f8%7C0%7C0%7C638126072848172067%7CUnknown%7CTWFpbGZsb3d8eyJWIjoiMC4wLjAwMDAiLCJQIjoiV2luMzIiLCJBTiI6Ik1haWwiLCJXVCI6Mn0%3D%7C3000%7C%7C%7C&amp;sdata=N6By95o0G7HVe4vOhFZxahi5waBorv8CoK4r5gxgUUU%3D&amp;reserved=0"/>
              </a:rPr>
              <a:t>here</a:t>
            </a:r>
            <a:r>
              <a:rPr b="0" i="0"/>
              <a:t>.</a:t>
            </a:r>
            <a:endParaRPr b="0" i="0"/>
          </a:p>
          <a:p>
            <a:pPr marL="0" lvl="0" indent="0">
              <a:buFont typeface="Arial"/>
              <a:buNone/>
              <a:defRPr/>
            </a:pPr>
            <a:endParaRPr b="0" i="0"/>
          </a:p>
          <a:p>
            <a:pPr lvl="0">
              <a:defRPr/>
            </a:pPr>
            <a:r>
              <a:rPr b="0" i="0"/>
              <a:t>In addition to those in Hannah’s document, queries related to various datasets (work orders, hours, assets, etc.) can be found in the “_Query_Library” directory of this repository.</a:t>
            </a:r>
            <a:endParaRPr b="0" i="0"/>
          </a:p>
          <a:p>
            <a:pPr lvl="0">
              <a:defRPr/>
            </a:pPr>
            <a:endParaRPr b="0" i="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608017" name="Title 1"/>
          <p:cNvSpPr>
            <a:spLocks noGrp="1"/>
          </p:cNvSpPr>
          <p:nvPr>
            <p:ph type="title"/>
          </p:nvPr>
        </p:nvSpPr>
        <p:spPr bwMode="auto"/>
        <p:txBody>
          <a:bodyPr/>
          <a:lstStyle/>
          <a:p>
            <a:pPr>
              <a:defRPr/>
            </a:pPr>
            <a:r>
              <a:rPr b="0">
                <a:latin typeface="Noto Sans"/>
                <a:cs typeface="Noto Sans"/>
              </a:rPr>
              <a:t>Outline</a:t>
            </a:r>
            <a:endParaRPr/>
          </a:p>
        </p:txBody>
      </p:sp>
      <p:sp>
        <p:nvSpPr>
          <p:cNvPr id="1206662066" name="Content Placeholder 2"/>
          <p:cNvSpPr>
            <a:spLocks noGrp="1"/>
          </p:cNvSpPr>
          <p:nvPr>
            <p:ph idx="1"/>
          </p:nvPr>
        </p:nvSpPr>
        <p:spPr bwMode="auto"/>
        <p:txBody>
          <a:bodyPr/>
          <a:lstStyle/>
          <a:p>
            <a:pPr>
              <a:defRPr/>
            </a:pPr>
            <a:r>
              <a:rPr sz="2100"/>
              <a:t>Overview and Rationale</a:t>
            </a:r>
            <a:endParaRPr sz="2100"/>
          </a:p>
          <a:p>
            <a:pPr>
              <a:defRPr/>
            </a:pPr>
            <a:r>
              <a:rPr sz="2100"/>
              <a:t>Prep Work</a:t>
            </a:r>
            <a:endParaRPr sz="2100"/>
          </a:p>
          <a:p>
            <a:pPr lvl="1">
              <a:defRPr/>
            </a:pPr>
            <a:r>
              <a:rPr lang="en-US" sz="2100" b="0" i="0" u="none" strike="noStrike" cap="none" spc="0">
                <a:solidFill>
                  <a:schemeClr val="tx1"/>
                </a:solidFill>
                <a:latin typeface="Arial"/>
                <a:ea typeface="Arial"/>
                <a:cs typeface="Arial"/>
              </a:rPr>
              <a:t>Gaining Access</a:t>
            </a:r>
            <a:endParaRPr sz="2100"/>
          </a:p>
          <a:p>
            <a:pPr lvl="1">
              <a:defRPr/>
            </a:pPr>
            <a:r>
              <a:rPr sz="2100"/>
              <a:t>Software Setup</a:t>
            </a:r>
            <a:endParaRPr sz="2100"/>
          </a:p>
          <a:p>
            <a:pPr lvl="0">
              <a:defRPr/>
            </a:pPr>
            <a:r>
              <a:rPr sz="2100"/>
              <a:t>Searching for Data</a:t>
            </a:r>
            <a:endParaRPr sz="2100"/>
          </a:p>
          <a:p>
            <a:pPr lvl="0">
              <a:defRPr/>
            </a:pPr>
            <a:r>
              <a:rPr sz="2100"/>
              <a:t>Anatomy of a Query</a:t>
            </a:r>
            <a:endParaRPr sz="2100"/>
          </a:p>
          <a:p>
            <a:pPr lvl="0">
              <a:defRPr/>
            </a:pPr>
            <a:r>
              <a:rPr sz="2100"/>
              <a:t>Query Examples</a:t>
            </a:r>
            <a:endParaRPr sz="2100"/>
          </a:p>
          <a:p>
            <a:pPr lvl="0">
              <a:defRPr/>
            </a:pPr>
            <a:r>
              <a:rPr sz="2100"/>
              <a:t>Place in Analytical Workflow</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4264301" name="Title 1"/>
          <p:cNvSpPr>
            <a:spLocks noGrp="1"/>
          </p:cNvSpPr>
          <p:nvPr>
            <p:ph type="title"/>
          </p:nvPr>
        </p:nvSpPr>
        <p:spPr bwMode="auto"/>
        <p:txBody>
          <a:bodyPr/>
          <a:lstStyle/>
          <a:p>
            <a:pPr>
              <a:defRPr/>
            </a:pPr>
            <a:r>
              <a:rPr/>
              <a:t>Why bother?</a:t>
            </a:r>
            <a:endParaRPr/>
          </a:p>
        </p:txBody>
      </p:sp>
      <p:sp>
        <p:nvSpPr>
          <p:cNvPr id="1408869395" name="Content Placeholder 2"/>
          <p:cNvSpPr>
            <a:spLocks noGrp="1"/>
          </p:cNvSpPr>
          <p:nvPr>
            <p:ph idx="1"/>
          </p:nvPr>
        </p:nvSpPr>
        <p:spPr bwMode="auto"/>
        <p:txBody>
          <a:bodyPr/>
          <a:lstStyle/>
          <a:p>
            <a:pPr>
              <a:defRPr/>
            </a:pPr>
            <a:r>
              <a:rPr/>
              <a:t>NYCHA stores the vast majority of its operational and administrative data in </a:t>
            </a:r>
            <a:r>
              <a:rPr i="1"/>
              <a:t>structured, table-based databases</a:t>
            </a:r>
            <a:endParaRPr i="0"/>
          </a:p>
          <a:p>
            <a:pPr lvl="1">
              <a:defRPr/>
            </a:pPr>
            <a:r>
              <a:rPr i="0"/>
              <a:t>MAXDB: Holds all data entered and accessed through the Maximo platform, including work order information and labor transactions</a:t>
            </a:r>
            <a:endParaRPr i="0"/>
          </a:p>
          <a:p>
            <a:pPr lvl="1">
              <a:defRPr/>
            </a:pPr>
            <a:r>
              <a:rPr i="0"/>
              <a:t>EDWPRD: Underpins the Data Warehouse, OBIEE dashboards, and other tools. Holds archived copies of Maximo data as well as most other data, including procurement information, time and pay records, and sensitive staff information (handle with care)</a:t>
            </a:r>
            <a:endParaRPr i="0"/>
          </a:p>
          <a:p>
            <a:pPr lvl="0">
              <a:defRPr/>
            </a:pPr>
            <a:r>
              <a:rPr i="0"/>
              <a:t>Accessing database directly allows exact control over the size and scope of data extracts, and removes the need to seek a specific “data download” portal</a:t>
            </a:r>
            <a:endParaRPr i="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5326705" name="Title 1"/>
          <p:cNvSpPr>
            <a:spLocks noGrp="1"/>
          </p:cNvSpPr>
          <p:nvPr>
            <p:ph type="title"/>
          </p:nvPr>
        </p:nvSpPr>
        <p:spPr bwMode="auto"/>
        <p:txBody>
          <a:bodyPr/>
          <a:lstStyle/>
          <a:p>
            <a:pPr>
              <a:defRPr/>
            </a:pPr>
            <a:r>
              <a:rPr/>
              <a:t>Prep Work: Gaining Access</a:t>
            </a:r>
            <a:endParaRPr/>
          </a:p>
        </p:txBody>
      </p:sp>
      <p:sp>
        <p:nvSpPr>
          <p:cNvPr id="1900008076" name="Content Placeholder 2"/>
          <p:cNvSpPr>
            <a:spLocks noGrp="1"/>
          </p:cNvSpPr>
          <p:nvPr>
            <p:ph idx="1"/>
          </p:nvPr>
        </p:nvSpPr>
        <p:spPr bwMode="auto"/>
        <p:txBody>
          <a:bodyPr/>
          <a:lstStyle/>
          <a:p>
            <a:pPr>
              <a:defRPr/>
            </a:pPr>
            <a:r>
              <a:rPr/>
              <a:t>Access to MAXDB and/or EDWPRD, contact IT Enterprise Solutions Management Department</a:t>
            </a:r>
            <a:endParaRPr/>
          </a:p>
          <a:p>
            <a:pPr lvl="1">
              <a:defRPr/>
            </a:pPr>
            <a:r>
              <a:rPr/>
              <a:t>Current VP: Sandip Shah (Sandip.Shah6@nycha.nyc.gov)</a:t>
            </a:r>
            <a:endParaRPr/>
          </a:p>
          <a:p>
            <a:pPr lvl="1">
              <a:defRPr/>
            </a:pPr>
            <a:r>
              <a:rPr/>
              <a:t>Helpful in past: Shashi Jha (Shashi.Jha@nycha.nyc.gov)</a:t>
            </a:r>
            <a:endParaRPr/>
          </a:p>
          <a:p>
            <a:pPr lvl="1">
              <a:defRPr/>
            </a:pPr>
            <a:r>
              <a:rPr/>
              <a:t>Oracle DB Distribution List (DL_Oracle_DBA@nycha.nyc.gov)</a:t>
            </a:r>
            <a:endParaRPr/>
          </a:p>
          <a:p>
            <a:pPr lvl="0">
              <a:defRPr/>
            </a:pPr>
            <a:r>
              <a:rPr/>
              <a:t>On EDWPRD, specify schemas to access:</a:t>
            </a:r>
            <a:endParaRPr/>
          </a:p>
          <a:p>
            <a:pPr lvl="1">
              <a:defRPr/>
            </a:pPr>
            <a:r>
              <a:rPr/>
              <a:t>EISDW</a:t>
            </a:r>
            <a:endParaRPr/>
          </a:p>
          <a:p>
            <a:pPr lvl="1">
              <a:defRPr/>
            </a:pPr>
            <a:r>
              <a:rPr/>
              <a:t>NICEDW (if necessary — contains sensitive info)</a:t>
            </a:r>
            <a:endParaRPr/>
          </a:p>
          <a:p>
            <a:pPr lvl="1">
              <a:defRPr/>
            </a:pPr>
            <a:r>
              <a:rPr/>
              <a:t>EBSDW (for procurement data)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1424442" name="Title 1"/>
          <p:cNvSpPr>
            <a:spLocks noGrp="1"/>
          </p:cNvSpPr>
          <p:nvPr>
            <p:ph type="title"/>
          </p:nvPr>
        </p:nvSpPr>
        <p:spPr bwMode="auto"/>
        <p:txBody>
          <a:bodyPr/>
          <a:lstStyle/>
          <a:p>
            <a:pPr>
              <a:defRPr/>
            </a:pPr>
            <a:r>
              <a:rPr/>
              <a:t>Prep Work: Setting up client</a:t>
            </a:r>
            <a:endParaRPr/>
          </a:p>
        </p:txBody>
      </p:sp>
      <p:sp>
        <p:nvSpPr>
          <p:cNvPr id="1427534394" name="Content Placeholder 2"/>
          <p:cNvSpPr>
            <a:spLocks noGrp="1"/>
          </p:cNvSpPr>
          <p:nvPr>
            <p:ph idx="1"/>
          </p:nvPr>
        </p:nvSpPr>
        <p:spPr bwMode="auto">
          <a:xfrm flipH="0" flipV="0">
            <a:off x="838197" y="1825623"/>
            <a:ext cx="5414104" cy="4351338"/>
          </a:xfrm>
        </p:spPr>
        <p:txBody>
          <a:bodyPr/>
          <a:lstStyle/>
          <a:p>
            <a:pPr marL="394022" indent="-394022">
              <a:buFont typeface="Arial"/>
              <a:buAutoNum type="arabicPeriod"/>
              <a:defRPr/>
            </a:pPr>
            <a:r>
              <a:rPr/>
              <a:t>Download your preferred SQL client, which you’ll use to access and query databases</a:t>
            </a:r>
            <a:endParaRPr/>
          </a:p>
          <a:p>
            <a:pPr lvl="1">
              <a:defRPr/>
            </a:pPr>
            <a:r>
              <a:rPr/>
              <a:t>Recommended: </a:t>
            </a:r>
            <a:r>
              <a:rPr u="sng">
                <a:hlinkClick r:id="rId2" tooltip="https://dbeaver.io/download/"/>
              </a:rPr>
              <a:t>DBeaver</a:t>
            </a:r>
            <a:r>
              <a:rPr/>
              <a:t>; no admin access needed if using .zip file</a:t>
            </a:r>
            <a:endParaRPr/>
          </a:p>
          <a:p>
            <a:pPr lvl="1">
              <a:defRPr/>
            </a:pPr>
            <a:r>
              <a:rPr/>
              <a:t>Lighter alternative: </a:t>
            </a:r>
            <a:r>
              <a:rPr u="sng">
                <a:hlinkClick r:id="rId3" tooltip="https://www.oracle.com/database/sqldeveloper/"/>
              </a:rPr>
              <a:t>Oracle SQL Developer</a:t>
            </a:r>
            <a:r>
              <a:rPr/>
              <a:t>; requires Oracle account</a:t>
            </a:r>
            <a:endParaRPr/>
          </a:p>
          <a:p>
            <a:pPr marL="394022" lvl="0" indent="-394022">
              <a:buFont typeface="Arial"/>
              <a:buAutoNum type="arabicPeriod"/>
              <a:defRPr/>
            </a:pPr>
            <a:r>
              <a:rPr/>
              <a:t>Unzip and open client</a:t>
            </a:r>
            <a:endParaRPr/>
          </a:p>
        </p:txBody>
      </p:sp>
      <p:pic>
        <p:nvPicPr>
          <p:cNvPr id="252053166" name=""/>
          <p:cNvPicPr>
            <a:picLocks noChangeAspect="1"/>
          </p:cNvPicPr>
          <p:nvPr/>
        </p:nvPicPr>
        <p:blipFill>
          <a:blip r:embed="rId4"/>
          <a:stretch/>
        </p:blipFill>
        <p:spPr bwMode="auto">
          <a:xfrm flipH="0" flipV="0">
            <a:off x="6252305" y="1914246"/>
            <a:ext cx="5415742" cy="36712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0795231" name="Title 1"/>
          <p:cNvSpPr>
            <a:spLocks noGrp="1"/>
          </p:cNvSpPr>
          <p:nvPr>
            <p:ph type="title"/>
          </p:nvPr>
        </p:nvSpPr>
        <p:spPr bwMode="auto"/>
        <p:txBody>
          <a:bodyPr/>
          <a:lstStyle/>
          <a:p>
            <a:pPr>
              <a:defRPr/>
            </a:pPr>
            <a:r>
              <a:rPr/>
              <a:t>Prep Work: Setting up client</a:t>
            </a:r>
            <a:endParaRPr/>
          </a:p>
        </p:txBody>
      </p:sp>
      <p:sp>
        <p:nvSpPr>
          <p:cNvPr id="1089251753" name="Content Placeholder 2"/>
          <p:cNvSpPr>
            <a:spLocks noGrp="1"/>
          </p:cNvSpPr>
          <p:nvPr>
            <p:ph idx="1"/>
          </p:nvPr>
        </p:nvSpPr>
        <p:spPr bwMode="auto">
          <a:xfrm flipH="0" flipV="0">
            <a:off x="838197" y="1825623"/>
            <a:ext cx="5414104" cy="4351338"/>
          </a:xfrm>
        </p:spPr>
        <p:txBody>
          <a:bodyPr/>
          <a:lstStyle/>
          <a:p>
            <a:pPr marL="394022" marR="0" indent="-394022" algn="l" defTabSz="914400">
              <a:lnSpc>
                <a:spcPct val="90000"/>
              </a:lnSpc>
              <a:spcBef>
                <a:spcPts val="998"/>
              </a:spcBef>
              <a:spcAft>
                <a:spcPts val="0"/>
              </a:spcAft>
              <a:buFont typeface="Arial"/>
              <a:buAutoNum type="arabicPeriod" startAt="3"/>
              <a:defRPr/>
            </a:pPr>
            <a:r>
              <a:rPr/>
              <a:t>Add a new SQL connection</a:t>
            </a:r>
            <a:endParaRPr/>
          </a:p>
          <a:p>
            <a:pPr lvl="1" algn="l" defTabSz="914400">
              <a:lnSpc>
                <a:spcPct val="90000"/>
              </a:lnSpc>
              <a:spcBef>
                <a:spcPts val="998"/>
              </a:spcBef>
              <a:spcAft>
                <a:spcPts val="0"/>
              </a:spcAft>
              <a:defRPr/>
            </a:pPr>
            <a:r>
              <a:rPr i="1"/>
              <a:t>Panel on right shows MAXDB info. Additional information can be found in Appendix I.</a:t>
            </a:r>
            <a:endParaRPr i="1"/>
          </a:p>
          <a:p>
            <a:pPr marL="394022" lvl="0" indent="-394022">
              <a:buFont typeface="Arial"/>
              <a:buAutoNum type="arabicPeriod" startAt="3"/>
              <a:defRPr/>
            </a:pPr>
            <a:r>
              <a:rPr/>
              <a:t>If prompted, download Oracle SQL drivers</a:t>
            </a:r>
            <a:endParaRPr/>
          </a:p>
        </p:txBody>
      </p:sp>
      <p:grpSp>
        <p:nvGrpSpPr>
          <p:cNvPr id="2097891137" name=""/>
          <p:cNvGrpSpPr/>
          <p:nvPr/>
        </p:nvGrpSpPr>
        <p:grpSpPr bwMode="auto">
          <a:xfrm>
            <a:off x="3553443" y="1027905"/>
            <a:ext cx="8172250" cy="5602518"/>
            <a:chOff x="0" y="0"/>
            <a:chExt cx="8172250" cy="5602518"/>
          </a:xfrm>
        </p:grpSpPr>
        <p:pic>
          <p:nvPicPr>
            <p:cNvPr id="40965255" name=""/>
            <p:cNvPicPr>
              <a:picLocks noChangeAspect="1"/>
            </p:cNvPicPr>
            <p:nvPr/>
          </p:nvPicPr>
          <p:blipFill>
            <a:blip r:embed="rId2"/>
            <a:srcRect l="0" t="0" r="62140" b="42891"/>
            <a:stretch/>
          </p:blipFill>
          <p:spPr bwMode="auto">
            <a:xfrm flipH="0" flipV="0">
              <a:off x="5919806" y="0"/>
              <a:ext cx="2208287" cy="2236401"/>
            </a:xfrm>
            <a:prstGeom prst="rect">
              <a:avLst/>
            </a:prstGeom>
          </p:spPr>
        </p:pic>
        <p:pic>
          <p:nvPicPr>
            <p:cNvPr id="45662585" name=""/>
            <p:cNvPicPr>
              <a:picLocks noChangeAspect="1"/>
            </p:cNvPicPr>
            <p:nvPr/>
          </p:nvPicPr>
          <p:blipFill>
            <a:blip r:embed="rId3"/>
            <a:stretch/>
          </p:blipFill>
          <p:spPr bwMode="auto">
            <a:xfrm flipH="0" flipV="0">
              <a:off x="3667361" y="1533587"/>
              <a:ext cx="4504888" cy="4068930"/>
            </a:xfrm>
            <a:prstGeom prst="rect">
              <a:avLst/>
            </a:prstGeom>
          </p:spPr>
        </p:pic>
        <p:cxnSp>
          <p:nvCxnSpPr>
            <p:cNvPr id="386427148" name=""/>
            <p:cNvCxnSpPr>
              <a:cxnSpLocks/>
            </p:cNvCxnSpPr>
            <p:nvPr/>
          </p:nvCxnSpPr>
          <p:spPr bwMode="auto">
            <a:xfrm flipH="1" flipV="0">
              <a:off x="5087525" y="904750"/>
              <a:ext cx="813785" cy="601092"/>
            </a:xfrm>
            <a:prstGeom prst="bentConnector5">
              <a:avLst>
                <a:gd name="adj1" fmla="val 100000"/>
                <a:gd name="adj2" fmla="val 47692"/>
                <a:gd name="adj3" fmla="val 100000"/>
              </a:avLst>
            </a:prstGeom>
            <a:ln w="19049" cap="flat" cmpd="sng" algn="ctr">
              <a:solidFill>
                <a:schemeClr val="tx1"/>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1630445852" name=""/>
            <p:cNvPicPr>
              <a:picLocks noChangeAspect="1"/>
            </p:cNvPicPr>
            <p:nvPr/>
          </p:nvPicPr>
          <p:blipFill>
            <a:blip r:embed="rId4"/>
            <a:stretch/>
          </p:blipFill>
          <p:spPr bwMode="auto">
            <a:xfrm flipH="0" flipV="0">
              <a:off x="0" y="3151911"/>
              <a:ext cx="2850705" cy="2450605"/>
            </a:xfrm>
            <a:prstGeom prst="rect">
              <a:avLst/>
            </a:prstGeom>
          </p:spPr>
        </p:pic>
        <p:cxnSp>
          <p:nvCxnSpPr>
            <p:cNvPr id="1515073486" name=""/>
            <p:cNvCxnSpPr>
              <a:cxnSpLocks/>
              <a:stCxn id="45662585" idx="1"/>
              <a:endCxn id="1630445852" idx="3"/>
            </p:cNvCxnSpPr>
            <p:nvPr/>
          </p:nvCxnSpPr>
          <p:spPr bwMode="auto">
            <a:xfrm rot="10799989" flipH="0" flipV="1">
              <a:off x="2850705" y="3568052"/>
              <a:ext cx="816656" cy="809161"/>
            </a:xfrm>
            <a:prstGeom prst="bentConnector3">
              <a:avLst>
                <a:gd name="adj1" fmla="val 50000"/>
              </a:avLst>
            </a:prstGeom>
            <a:ln w="19049" cap="flat" cmpd="sng" algn="ctr">
              <a:solidFill>
                <a:schemeClr val="tx1"/>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8023690" name="Title 1"/>
          <p:cNvSpPr>
            <a:spLocks noGrp="1"/>
          </p:cNvSpPr>
          <p:nvPr>
            <p:ph type="title"/>
          </p:nvPr>
        </p:nvSpPr>
        <p:spPr bwMode="auto"/>
        <p:txBody>
          <a:bodyPr/>
          <a:lstStyle/>
          <a:p>
            <a:pPr>
              <a:defRPr/>
            </a:pPr>
            <a:r>
              <a:rPr/>
              <a:t>Searching for Data</a:t>
            </a:r>
            <a:endParaRPr/>
          </a:p>
        </p:txBody>
      </p:sp>
      <p:pic>
        <p:nvPicPr>
          <p:cNvPr id="876359820" name=""/>
          <p:cNvPicPr>
            <a:picLocks noChangeAspect="1"/>
          </p:cNvPicPr>
          <p:nvPr/>
        </p:nvPicPr>
        <p:blipFill>
          <a:blip r:embed="rId2"/>
          <a:stretch/>
        </p:blipFill>
        <p:spPr bwMode="auto">
          <a:xfrm flipH="0" flipV="0">
            <a:off x="552227" y="1697972"/>
            <a:ext cx="2666616" cy="4956697"/>
          </a:xfrm>
          <a:prstGeom prst="rect">
            <a:avLst/>
          </a:prstGeom>
        </p:spPr>
      </p:pic>
      <p:pic>
        <p:nvPicPr>
          <p:cNvPr id="1591204774" name=""/>
          <p:cNvPicPr>
            <a:picLocks noChangeAspect="1"/>
          </p:cNvPicPr>
          <p:nvPr/>
        </p:nvPicPr>
        <p:blipFill>
          <a:blip r:embed="rId3"/>
          <a:stretch/>
        </p:blipFill>
        <p:spPr bwMode="auto">
          <a:xfrm flipH="0" flipV="0">
            <a:off x="3218846" y="1697972"/>
            <a:ext cx="2663555" cy="4963339"/>
          </a:xfrm>
          <a:prstGeom prst="rect">
            <a:avLst/>
          </a:prstGeom>
        </p:spPr>
      </p:pic>
      <p:sp>
        <p:nvSpPr>
          <p:cNvPr id="1731652273" name=""/>
          <p:cNvSpPr txBox="1"/>
          <p:nvPr/>
        </p:nvSpPr>
        <p:spPr bwMode="auto">
          <a:xfrm flipH="0" flipV="0">
            <a:off x="6520484" y="1790149"/>
            <a:ext cx="5154138" cy="39322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buFont typeface="Arial"/>
              <a:buChar char="•"/>
              <a:defRPr/>
            </a:pPr>
            <a:r>
              <a:rPr/>
              <a:t>Within database, first find </a:t>
            </a:r>
            <a:r>
              <a:rPr i="1"/>
              <a:t>schema</a:t>
            </a:r>
            <a:r>
              <a:rPr i="0"/>
              <a:t> of interest. Schemata often group tables with similar “topics” or those requiring similar levels of permission to access</a:t>
            </a:r>
            <a:endParaRPr i="0"/>
          </a:p>
          <a:p>
            <a:pPr>
              <a:defRPr/>
            </a:pPr>
            <a:endParaRPr i="0"/>
          </a:p>
          <a:p>
            <a:pPr marL="683928" lvl="1" indent="-283878">
              <a:buFont typeface="Arial"/>
              <a:buChar char="•"/>
              <a:defRPr/>
            </a:pPr>
            <a:r>
              <a:rPr sz="1600" i="0"/>
              <a:t>In MAXDB, the MAXIMO schema is of primary interest</a:t>
            </a:r>
            <a:endParaRPr sz="1600" i="0"/>
          </a:p>
          <a:p>
            <a:pPr lvl="1">
              <a:defRPr/>
            </a:pPr>
            <a:endParaRPr sz="1600" i="0"/>
          </a:p>
          <a:p>
            <a:pPr marL="683928" lvl="1" indent="-283878">
              <a:buFont typeface="Arial"/>
              <a:buChar char="•"/>
              <a:defRPr/>
            </a:pPr>
            <a:r>
              <a:rPr sz="1600" i="0"/>
              <a:t>In EDWPRD:</a:t>
            </a:r>
            <a:endParaRPr sz="1600" i="0"/>
          </a:p>
          <a:p>
            <a:pPr marL="1083978" lvl="2" indent="-283878">
              <a:buFont typeface="Arial"/>
              <a:buChar char="•"/>
              <a:defRPr/>
            </a:pPr>
            <a:r>
              <a:rPr sz="1600" i="0"/>
              <a:t>EISDW holds most frequently used data</a:t>
            </a:r>
            <a:endParaRPr sz="1600" i="0"/>
          </a:p>
          <a:p>
            <a:pPr marL="1083978" lvl="2" indent="-283878">
              <a:buFont typeface="Arial"/>
              <a:buChar char="•"/>
              <a:defRPr/>
            </a:pPr>
            <a:r>
              <a:rPr sz="1600" i="0"/>
              <a:t>NICEDW holds more sensitive data, incl. link between employee names and IDs</a:t>
            </a:r>
            <a:endParaRPr sz="1600" i="0"/>
          </a:p>
          <a:p>
            <a:pPr marL="1083978" lvl="2" indent="-283878">
              <a:buFont typeface="Arial"/>
              <a:buChar char="•"/>
              <a:defRPr/>
            </a:pPr>
            <a:r>
              <a:rPr sz="1600" i="0"/>
              <a:t>EBSDW holds misc. other data, including procurement-related info</a:t>
            </a:r>
            <a:endParaRPr sz="1600" i="0"/>
          </a:p>
          <a:p>
            <a:pPr marL="283878" lvl="0" indent="-283878">
              <a:buFont typeface="Arial"/>
              <a:buChar char="•"/>
              <a:defRPr/>
            </a:pPr>
            <a:endParaRPr i="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1801965" name="Title 1"/>
          <p:cNvSpPr>
            <a:spLocks noGrp="1"/>
          </p:cNvSpPr>
          <p:nvPr>
            <p:ph type="title"/>
          </p:nvPr>
        </p:nvSpPr>
        <p:spPr bwMode="auto"/>
        <p:txBody>
          <a:bodyPr/>
          <a:lstStyle/>
          <a:p>
            <a:pPr>
              <a:defRPr/>
            </a:pPr>
            <a:r>
              <a:rPr/>
              <a:t>Searching for Data</a:t>
            </a:r>
            <a:endParaRPr/>
          </a:p>
        </p:txBody>
      </p:sp>
      <p:pic>
        <p:nvPicPr>
          <p:cNvPr id="709163129" name=""/>
          <p:cNvPicPr>
            <a:picLocks noChangeAspect="1"/>
          </p:cNvPicPr>
          <p:nvPr/>
        </p:nvPicPr>
        <p:blipFill>
          <a:blip r:embed="rId2"/>
          <a:stretch/>
        </p:blipFill>
        <p:spPr bwMode="auto">
          <a:xfrm flipH="0" flipV="0">
            <a:off x="537304" y="1749181"/>
            <a:ext cx="2653835" cy="4956697"/>
          </a:xfrm>
          <a:prstGeom prst="rect">
            <a:avLst/>
          </a:prstGeom>
        </p:spPr>
      </p:pic>
      <p:sp>
        <p:nvSpPr>
          <p:cNvPr id="954538577" name=""/>
          <p:cNvSpPr txBox="1"/>
          <p:nvPr/>
        </p:nvSpPr>
        <p:spPr bwMode="auto">
          <a:xfrm flipH="0" flipV="0">
            <a:off x="8804634" y="1749181"/>
            <a:ext cx="3357429" cy="472475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lvl="0" indent="-283878">
              <a:buFont typeface="Arial"/>
              <a:buChar char="•"/>
              <a:defRPr/>
            </a:pPr>
            <a:r>
              <a:rPr sz="1600" i="0"/>
              <a:t>Tables hold the actual data we want — look for suggestive table names (like ‘WORKORDER’) while exploring. See Appendix II for examples.</a:t>
            </a:r>
            <a:endParaRPr sz="1600" i="0"/>
          </a:p>
          <a:p>
            <a:pPr lvl="0">
              <a:defRPr/>
            </a:pPr>
            <a:endParaRPr sz="1600" i="0"/>
          </a:p>
          <a:p>
            <a:pPr marL="283878" lvl="0" indent="-283878">
              <a:buFont typeface="Arial"/>
              <a:buChar char="•"/>
              <a:defRPr/>
            </a:pPr>
            <a:r>
              <a:rPr sz="1600" i="0"/>
              <a:t>Individual records are rows, while various attributes (“fields”) are held in columns. </a:t>
            </a:r>
            <a:r>
              <a:rPr sz="1600" i="0"/>
              <a:t>In DBeaver, double-click a table’s name to view its properties, including column names</a:t>
            </a:r>
            <a:r>
              <a:rPr sz="1600" i="0"/>
              <a:t>.</a:t>
            </a:r>
            <a:endParaRPr sz="1600" i="0"/>
          </a:p>
          <a:p>
            <a:pPr lvl="0">
              <a:defRPr/>
            </a:pPr>
            <a:endParaRPr sz="1600" i="0"/>
          </a:p>
          <a:p>
            <a:pPr marL="283878" lvl="0" indent="-283878">
              <a:buFont typeface="Arial"/>
              <a:buChar char="•"/>
              <a:defRPr/>
            </a:pPr>
            <a:r>
              <a:rPr sz="1600" i="0"/>
              <a:t>In general, take note when separate tables contain identical fields, which can be used to link records of various types.</a:t>
            </a:r>
            <a:endParaRPr sz="1600" i="0"/>
          </a:p>
        </p:txBody>
      </p:sp>
      <p:pic>
        <p:nvPicPr>
          <p:cNvPr id="1751552962" name=""/>
          <p:cNvPicPr>
            <a:picLocks noChangeAspect="1"/>
          </p:cNvPicPr>
          <p:nvPr/>
        </p:nvPicPr>
        <p:blipFill>
          <a:blip r:embed="rId3"/>
          <a:srcRect l="0" t="0" r="38118" b="0"/>
          <a:stretch/>
        </p:blipFill>
        <p:spPr bwMode="auto">
          <a:xfrm flipH="0" flipV="0">
            <a:off x="3191139" y="1749181"/>
            <a:ext cx="5447037" cy="49566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6806682" name="Title 1"/>
          <p:cNvSpPr>
            <a:spLocks noGrp="1"/>
          </p:cNvSpPr>
          <p:nvPr>
            <p:ph type="title"/>
          </p:nvPr>
        </p:nvSpPr>
        <p:spPr bwMode="auto"/>
        <p:txBody>
          <a:bodyPr/>
          <a:lstStyle/>
          <a:p>
            <a:pPr>
              <a:defRPr/>
            </a:pPr>
            <a:r>
              <a:rPr/>
              <a:t>Anatomy of a Query</a:t>
            </a:r>
            <a:endParaRPr/>
          </a:p>
        </p:txBody>
      </p:sp>
      <p:sp>
        <p:nvSpPr>
          <p:cNvPr id="609456744" name="Content Placeholder 2"/>
          <p:cNvSpPr>
            <a:spLocks noGrp="1"/>
          </p:cNvSpPr>
          <p:nvPr>
            <p:ph idx="1"/>
          </p:nvPr>
        </p:nvSpPr>
        <p:spPr bwMode="auto">
          <a:xfrm rot="0" flipH="0" flipV="0">
            <a:off x="582149" y="2382764"/>
            <a:ext cx="6643432" cy="3714094"/>
          </a:xfrm>
          <a:prstGeom prst="rect">
            <a:avLst/>
          </a:prstGeom>
          <a:solidFill>
            <a:schemeClr val="bg1">
              <a:lumMod val="85000"/>
            </a:schemeClr>
          </a:solidFill>
        </p:spPr>
        <p:txBody>
          <a:bodyPr vertOverflow="overflow" horzOverflow="overflow" vert="horz" wrap="square" lIns="720000" tIns="720000" rIns="720000" bIns="720000" numCol="1" spcCol="0" rtlCol="0" fromWordArt="0" anchor="t" anchorCtr="0" forceAA="0" upright="0" compatLnSpc="0">
            <a:normAutofit fontScale="90000" lnSpcReduction="2000"/>
          </a:bodyPr>
          <a:lstStyle/>
          <a:p>
            <a:pPr marL="0" indent="0">
              <a:buFont typeface="Arial"/>
              <a:buNone/>
              <a:defRPr/>
            </a:pPr>
            <a:r>
              <a:rPr sz="2400">
                <a:solidFill>
                  <a:srgbClr val="C00000"/>
                </a:solidFill>
                <a:latin typeface="Courier New"/>
                <a:cs typeface="Courier New"/>
              </a:rPr>
              <a:t>SELECT</a:t>
            </a:r>
            <a:r>
              <a:rPr sz="2400">
                <a:latin typeface="Courier New"/>
                <a:cs typeface="Courier New"/>
              </a:rPr>
              <a:t> WONUM, STATUS, LOCATION</a:t>
            </a:r>
            <a:endParaRPr sz="2400">
              <a:latin typeface="Courier New"/>
              <a:cs typeface="Courier New"/>
            </a:endParaRPr>
          </a:p>
          <a:p>
            <a:pPr marL="0" indent="0">
              <a:buFont typeface="Arial"/>
              <a:buNone/>
              <a:defRPr/>
            </a:pPr>
            <a:endParaRPr sz="2400">
              <a:latin typeface="Courier New"/>
              <a:cs typeface="Courier New"/>
            </a:endParaRPr>
          </a:p>
          <a:p>
            <a:pPr marL="0" indent="0">
              <a:buFont typeface="Arial"/>
              <a:buNone/>
              <a:defRPr/>
            </a:pPr>
            <a:r>
              <a:rPr sz="2400">
                <a:solidFill>
                  <a:srgbClr val="C00000"/>
                </a:solidFill>
                <a:latin typeface="Courier New"/>
                <a:cs typeface="Courier New"/>
              </a:rPr>
              <a:t>FROM</a:t>
            </a:r>
            <a:r>
              <a:rPr sz="2400">
                <a:latin typeface="Courier New"/>
                <a:cs typeface="Courier New"/>
              </a:rPr>
              <a:t> MAXIMO.WORKORDER</a:t>
            </a:r>
            <a:endParaRPr sz="2400">
              <a:latin typeface="Courier New"/>
              <a:cs typeface="Courier New"/>
            </a:endParaRPr>
          </a:p>
          <a:p>
            <a:pPr marL="0" indent="0">
              <a:buFont typeface="Arial"/>
              <a:buNone/>
              <a:defRPr/>
            </a:pPr>
            <a:endParaRPr sz="2400">
              <a:latin typeface="C059"/>
              <a:cs typeface="C059"/>
            </a:endParaRPr>
          </a:p>
          <a:p>
            <a:pPr marL="0" indent="0">
              <a:buFont typeface="Arial"/>
              <a:buNone/>
              <a:defRPr/>
            </a:pPr>
            <a:r>
              <a:rPr sz="2400">
                <a:solidFill>
                  <a:srgbClr val="C00000"/>
                </a:solidFill>
                <a:latin typeface="Courier New"/>
                <a:cs typeface="Courier New"/>
              </a:rPr>
              <a:t>WHERE</a:t>
            </a:r>
            <a:r>
              <a:rPr sz="2400">
                <a:latin typeface="Courier New"/>
                <a:cs typeface="Courier New"/>
              </a:rPr>
              <a:t> WORKTYPE = </a:t>
            </a:r>
            <a:r>
              <a:rPr sz="2400">
                <a:solidFill>
                  <a:srgbClr val="009C0D"/>
                </a:solidFill>
                <a:latin typeface="Courier New"/>
                <a:cs typeface="Courier New"/>
              </a:rPr>
              <a:t>‘CM’</a:t>
            </a:r>
            <a:endParaRPr sz="2400">
              <a:latin typeface="Noto Mono"/>
              <a:cs typeface="Noto Mono"/>
            </a:endParaRPr>
          </a:p>
        </p:txBody>
      </p:sp>
      <p:grpSp>
        <p:nvGrpSpPr>
          <p:cNvPr id="2083913692" name=""/>
          <p:cNvGrpSpPr/>
          <p:nvPr/>
        </p:nvGrpSpPr>
        <p:grpSpPr bwMode="auto">
          <a:xfrm>
            <a:off x="7392640" y="2393627"/>
            <a:ext cx="4164374" cy="3717523"/>
            <a:chOff x="0" y="0"/>
            <a:chExt cx="4164374" cy="3717523"/>
          </a:xfrm>
        </p:grpSpPr>
        <p:sp>
          <p:nvSpPr>
            <p:cNvPr id="1873700697" name=""/>
            <p:cNvSpPr/>
            <p:nvPr/>
          </p:nvSpPr>
          <p:spPr bwMode="auto">
            <a:xfrm flipH="0" flipV="0">
              <a:off x="0" y="0"/>
              <a:ext cx="4124417" cy="3717523"/>
            </a:xfrm>
            <a:prstGeom prst="rect">
              <a:avLst/>
            </a:prstGeom>
            <a:solidFill>
              <a:schemeClr val="accent3">
                <a:lumMod val="20000"/>
                <a:lumOff val="8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63970824" name=""/>
            <p:cNvSpPr txBox="1"/>
            <p:nvPr/>
          </p:nvSpPr>
          <p:spPr bwMode="auto">
            <a:xfrm flipH="0" flipV="0">
              <a:off x="258930" y="582597"/>
              <a:ext cx="388420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u="none"/>
                <a:t>What columns or values do you want?</a:t>
              </a:r>
              <a:endParaRPr b="1" u="none"/>
            </a:p>
          </p:txBody>
        </p:sp>
        <p:sp>
          <p:nvSpPr>
            <p:cNvPr id="1132100869" name=""/>
            <p:cNvSpPr txBox="1"/>
            <p:nvPr/>
          </p:nvSpPr>
          <p:spPr bwMode="auto">
            <a:xfrm flipH="0" flipV="0">
              <a:off x="243091" y="1480061"/>
              <a:ext cx="3896082"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u="none"/>
                <a:t>What table(s) are you pulling from?</a:t>
              </a:r>
              <a:endParaRPr b="1" u="none"/>
            </a:p>
          </p:txBody>
        </p:sp>
        <p:sp>
          <p:nvSpPr>
            <p:cNvPr id="2017442136" name=""/>
            <p:cNvSpPr txBox="1"/>
            <p:nvPr/>
          </p:nvSpPr>
          <p:spPr bwMode="auto">
            <a:xfrm flipH="0" flipV="0">
              <a:off x="258930" y="2325620"/>
              <a:ext cx="3905442" cy="36611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u="none"/>
                <a:t>What conditions need to be met?</a:t>
              </a:r>
              <a:endParaRPr b="1" u="none"/>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lank">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2">
      <a:majorFont>
        <a:latin typeface="Noto Sans"/>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Widescreen</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Placeholder Title</dc:title>
  <dc:subject/>
  <dc:creator>Slugg, Kyle</dc:creator>
  <cp:keywords/>
  <dc:description/>
  <dc:identifier/>
  <dc:language/>
  <cp:lastModifiedBy/>
  <cp:revision>4</cp:revision>
  <dcterms:created xsi:type="dcterms:W3CDTF">2012-12-03T06:56:55Z</dcterms:created>
  <dcterms:modified xsi:type="dcterms:W3CDTF">2023-02-22T15:19:17Z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0x0101008D9D8B764FB4DC4EB3A8CA3A3A9C2EC9</vt:lpwstr>
  </property>
</Properties>
</file>