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4"/>
    <p:restoredTop sz="95666"/>
  </p:normalViewPr>
  <p:slideViewPr>
    <p:cSldViewPr snapToGrid="0" snapToObjects="1">
      <p:cViewPr varScale="1">
        <p:scale>
          <a:sx n="97" d="100"/>
          <a:sy n="97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75DB-E865-5F4D-80B8-A73A8A1C1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FC92F-2F5D-0743-9928-F198C61C9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20B3D-830F-9248-9A36-4DA81B8B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584F-C8F0-FE45-8E58-855FE7BE555C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280C-F657-674E-84C3-04C66954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1AB81-D2EC-9049-83EB-0C24207E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D212-AAE3-0D47-AF47-98968315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0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8953-FDD1-124C-B935-B72C3CA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9CEDC-49DB-0B4F-8EA5-00EA70A08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5E18D-F95A-A34A-8A13-C2F9C0AE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584F-C8F0-FE45-8E58-855FE7BE555C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B8009-7AE8-CC49-9F24-CD302637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EF280-2025-C347-8E3F-71974F4A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D212-AAE3-0D47-AF47-98968315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3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1105E-F26F-1B47-9340-825EFD31F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99216-E049-F14D-B1D9-390D76B81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04932-412D-9D43-89F8-5F275414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584F-C8F0-FE45-8E58-855FE7BE555C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5656A-79DF-8E45-8EE5-84236D04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C1B-31D9-164A-9308-8D70C272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D212-AAE3-0D47-AF47-98968315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6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4D6B-3404-8E4D-B3D8-2CF89A42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FF34-6FB6-8440-91DE-5050C33BA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E31E3-A07D-5042-9E4D-56CDAB27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584F-C8F0-FE45-8E58-855FE7BE555C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1B56F-B471-B946-B3A0-7D9C893A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08690-09A4-4147-82EE-91AB4963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D212-AAE3-0D47-AF47-98968315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7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F84E-067B-2C4A-A00C-C7F43CEB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52CEC-1086-F741-B953-70332A31F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416F2-F75A-9240-8B7E-6F43B358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584F-C8F0-FE45-8E58-855FE7BE555C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6EFBD-8556-1B46-BB0B-B48FBFBF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209D-1F5B-3346-8658-602E177E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D212-AAE3-0D47-AF47-98968315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1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982C-979C-4040-B64B-8885C7B1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4C40-2125-E142-8B32-6405CF664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16970-2CCB-2041-A8EF-B6CF2E429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84C90-30C3-4C42-86A4-0389ABEE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584F-C8F0-FE45-8E58-855FE7BE555C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ADEB1-19FF-4247-9CCD-D240A1A1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EAA59-2A69-6A42-934F-D03EDD1D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D212-AAE3-0D47-AF47-98968315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9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C69E-E962-1844-9233-CBCAD36A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6F2EC-29C6-C64A-B5F8-6914A735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77FD3-EEB7-7C41-A049-461A80A87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CBA0B-AEB1-234F-85F4-8DCE28520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087B9-800B-1F47-AC7C-5B5F8D571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47D0D-91F6-5345-95DA-7B9062E6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584F-C8F0-FE45-8E58-855FE7BE555C}" type="datetimeFigureOut">
              <a:rPr lang="en-US" smtClean="0"/>
              <a:t>8/24/22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74893-3238-2242-A278-420011A8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3A390-5BC2-E843-B074-061B6E1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D212-AAE3-0D47-AF47-98968315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2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28AE-A700-C446-9C8C-D4310506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30B32-178E-7B4F-AE12-133DB2B4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584F-C8F0-FE45-8E58-855FE7BE555C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8DF8C-413D-B44A-BBB5-8C77651A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812D5-0B59-1743-9154-E65A417E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D212-AAE3-0D47-AF47-98968315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5F0DC-A75E-DE4E-B98D-339B2DBD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584F-C8F0-FE45-8E58-855FE7BE555C}" type="datetimeFigureOut">
              <a:rPr lang="en-US" smtClean="0"/>
              <a:t>8/24/22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9CBD7-5315-8E4A-AD8A-76C1242F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3908F-234E-8D4B-B426-73E15608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D212-AAE3-0D47-AF47-98968315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8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9CCD-6035-134D-8E1F-9D66157C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6AA7A-EFBD-AB49-A888-FD291CBA8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E9B51-75B4-0648-987A-AD968917D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51DF3-63C0-6B45-A394-E62A9FF1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584F-C8F0-FE45-8E58-855FE7BE555C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AE91A-1921-214F-B7A5-34AE0E3B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0974F-EE48-4742-A842-8B3133A4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D212-AAE3-0D47-AF47-98968315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3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B286-F7DF-D24F-859D-61A0B444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42A94-74F1-3949-91A6-E79043DB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B6DE3-1976-EF44-A544-085ED861E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EBE29-C3C1-0A43-96BC-65B7A1B6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584F-C8F0-FE45-8E58-855FE7BE555C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7C4A7-C414-044D-9CBC-C6C1F926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23FAD-E306-314C-869D-0F194A0F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D212-AAE3-0D47-AF47-98968315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5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2D67E-4AAF-2146-9568-502CFD57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77B4D-36F3-9340-AE2B-E6A419D98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E007C-E6B9-2540-9931-9808BD506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A584F-C8F0-FE45-8E58-855FE7BE555C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927C-B724-594D-BF12-F9124C947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675CF-DE36-2D4C-82A8-922240891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D212-AAE3-0D47-AF47-98968315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2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E790E7-A6F2-694D-840F-ABB898AD8EF5}"/>
              </a:ext>
            </a:extLst>
          </p:cNvPr>
          <p:cNvSpPr/>
          <p:nvPr/>
        </p:nvSpPr>
        <p:spPr>
          <a:xfrm>
            <a:off x="6202018" y="728871"/>
            <a:ext cx="3816626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Riis Houses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1600" i="1" dirty="0">
                <a:solidFill>
                  <a:schemeClr val="bg1"/>
                </a:solidFill>
              </a:rPr>
              <a:t>T.A. President: Daphne Williams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93E552-33C2-D040-B3FB-AF5E5AC5B746}"/>
              </a:ext>
            </a:extLst>
          </p:cNvPr>
          <p:cNvSpPr/>
          <p:nvPr/>
        </p:nvSpPr>
        <p:spPr>
          <a:xfrm>
            <a:off x="6202018" y="1974575"/>
            <a:ext cx="3816626" cy="4121427"/>
          </a:xfrm>
          <a:prstGeom prst="rect">
            <a:avLst/>
          </a:prstGeom>
          <a:solidFill>
            <a:srgbClr val="EDF3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79F6AA-65F1-2246-8160-BCDD7E112D45}"/>
              </a:ext>
            </a:extLst>
          </p:cNvPr>
          <p:cNvSpPr/>
          <p:nvPr/>
        </p:nvSpPr>
        <p:spPr>
          <a:xfrm>
            <a:off x="6453811" y="2077277"/>
            <a:ext cx="3379305" cy="1951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/>
          <a:lstStyle/>
          <a:p>
            <a:r>
              <a:rPr lang="en-US" sz="1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>
              <a:tabLst>
                <a:tab pos="1819275" algn="l"/>
              </a:tabLs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2278063" algn="l"/>
              </a:tabLs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Official Adult Pop.	3,009</a:t>
            </a:r>
          </a:p>
          <a:p>
            <a:pPr>
              <a:tabLst>
                <a:tab pos="2278063" algn="l"/>
              </a:tabLs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 Voters	2,698</a:t>
            </a:r>
          </a:p>
          <a:p>
            <a:pPr>
              <a:tabLst>
                <a:tab pos="1819275" algn="l"/>
              </a:tabLs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2278063" algn="l"/>
              </a:tabLs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Turnout Election	2020 Gen.</a:t>
            </a:r>
          </a:p>
          <a:p>
            <a:pPr>
              <a:tabLst>
                <a:tab pos="2278063" algn="l"/>
              </a:tabLs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 Turnout Election	2017 Prim.</a:t>
            </a:r>
          </a:p>
          <a:p>
            <a:pPr>
              <a:tabLst>
                <a:tab pos="1819275" algn="l"/>
              </a:tabLs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9DC76E-8B0E-BE4C-93E8-2C3F22C8038B}"/>
              </a:ext>
            </a:extLst>
          </p:cNvPr>
          <p:cNvSpPr/>
          <p:nvPr/>
        </p:nvSpPr>
        <p:spPr>
          <a:xfrm>
            <a:off x="6453811" y="3818591"/>
            <a:ext cx="3379305" cy="377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Voter Turnout in Recent Elections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2679BF-A5C9-1649-A653-50DB532F5BE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53809" y="4196279"/>
          <a:ext cx="3379306" cy="17791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5155">
                  <a:extLst>
                    <a:ext uri="{9D8B030D-6E8A-4147-A177-3AD203B41FA5}">
                      <a16:colId xmlns:a16="http://schemas.microsoft.com/office/drawing/2014/main" val="2930169143"/>
                    </a:ext>
                  </a:extLst>
                </a:gridCol>
                <a:gridCol w="889123">
                  <a:extLst>
                    <a:ext uri="{9D8B030D-6E8A-4147-A177-3AD203B41FA5}">
                      <a16:colId xmlns:a16="http://schemas.microsoft.com/office/drawing/2014/main" val="3972205603"/>
                    </a:ext>
                  </a:extLst>
                </a:gridCol>
                <a:gridCol w="815028">
                  <a:extLst>
                    <a:ext uri="{9D8B030D-6E8A-4147-A177-3AD203B41FA5}">
                      <a16:colId xmlns:a16="http://schemas.microsoft.com/office/drawing/2014/main" val="3312156277"/>
                    </a:ext>
                  </a:extLst>
                </a:gridCol>
              </a:tblGrid>
              <a:tr h="2965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2383138"/>
                  </a:ext>
                </a:extLst>
              </a:tr>
              <a:tr h="2965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 (Municipal)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14.6%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13.5%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5170226"/>
                  </a:ext>
                </a:extLst>
              </a:tr>
              <a:tr h="2965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 (Presidential)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40.9%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11.1%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5170787"/>
                  </a:ext>
                </a:extLst>
              </a:tr>
              <a:tr h="2965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 (Gubernatorial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28.2%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16.1%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0906023"/>
                  </a:ext>
                </a:extLst>
              </a:tr>
              <a:tr h="2965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 (Municipal)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0601776"/>
                  </a:ext>
                </a:extLst>
              </a:tr>
              <a:tr h="2965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 (Presidential)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10139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D14E083-6425-7D49-9A80-B75324E960A2}"/>
              </a:ext>
            </a:extLst>
          </p:cNvPr>
          <p:cNvSpPr txBox="1"/>
          <p:nvPr/>
        </p:nvSpPr>
        <p:spPr>
          <a:xfrm>
            <a:off x="6202018" y="6125122"/>
            <a:ext cx="381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2021 TA Turnout: 2.59%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9D78A5-583C-134E-92E1-889FBA958648}"/>
              </a:ext>
            </a:extLst>
          </p:cNvPr>
          <p:cNvSpPr/>
          <p:nvPr/>
        </p:nvSpPr>
        <p:spPr>
          <a:xfrm>
            <a:off x="2080591" y="728871"/>
            <a:ext cx="3604592" cy="536713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5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1B45C-E71C-6247-89D3-E7D5363022E5}"/>
              </a:ext>
            </a:extLst>
          </p:cNvPr>
          <p:cNvSpPr/>
          <p:nvPr/>
        </p:nvSpPr>
        <p:spPr>
          <a:xfrm>
            <a:off x="2080591" y="728871"/>
            <a:ext cx="3604592" cy="536713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790E7-A6F2-694D-840F-ABB898AD8EF5}"/>
              </a:ext>
            </a:extLst>
          </p:cNvPr>
          <p:cNvSpPr/>
          <p:nvPr/>
        </p:nvSpPr>
        <p:spPr>
          <a:xfrm>
            <a:off x="6202018" y="728871"/>
            <a:ext cx="3816626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Saint Nicholas Houses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1600" i="1" dirty="0">
                <a:solidFill>
                  <a:schemeClr val="bg1"/>
                </a:solidFill>
              </a:rPr>
              <a:t>T.A. President: Leslie Johnson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93E552-33C2-D040-B3FB-AF5E5AC5B746}"/>
              </a:ext>
            </a:extLst>
          </p:cNvPr>
          <p:cNvSpPr/>
          <p:nvPr/>
        </p:nvSpPr>
        <p:spPr>
          <a:xfrm>
            <a:off x="6202018" y="1974575"/>
            <a:ext cx="3816626" cy="4121427"/>
          </a:xfrm>
          <a:prstGeom prst="rect">
            <a:avLst/>
          </a:prstGeom>
          <a:solidFill>
            <a:srgbClr val="EDF3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79F6AA-65F1-2246-8160-BCDD7E112D45}"/>
              </a:ext>
            </a:extLst>
          </p:cNvPr>
          <p:cNvSpPr/>
          <p:nvPr/>
        </p:nvSpPr>
        <p:spPr>
          <a:xfrm>
            <a:off x="6453811" y="2077277"/>
            <a:ext cx="3379305" cy="1951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/>
          <a:lstStyle/>
          <a:p>
            <a:r>
              <a:rPr lang="en-US" sz="1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>
              <a:tabLst>
                <a:tab pos="1819275" algn="l"/>
              </a:tabLs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2278063" algn="l"/>
              </a:tabLs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Official Adult Pop.	2,409</a:t>
            </a:r>
          </a:p>
          <a:p>
            <a:pPr>
              <a:tabLst>
                <a:tab pos="2278063" algn="l"/>
              </a:tabLs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 Voters	2,925</a:t>
            </a:r>
          </a:p>
          <a:p>
            <a:pPr>
              <a:tabLst>
                <a:tab pos="1819275" algn="l"/>
              </a:tabLs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2278063" algn="l"/>
              </a:tabLs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Turnout Election	2016 Gen.</a:t>
            </a:r>
          </a:p>
          <a:p>
            <a:pPr>
              <a:tabLst>
                <a:tab pos="2278063" algn="l"/>
              </a:tabLs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 Turnout Election	2017 Prim.</a:t>
            </a:r>
          </a:p>
          <a:p>
            <a:pPr>
              <a:tabLst>
                <a:tab pos="1819275" algn="l"/>
              </a:tabLs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9DC76E-8B0E-BE4C-93E8-2C3F22C8038B}"/>
              </a:ext>
            </a:extLst>
          </p:cNvPr>
          <p:cNvSpPr/>
          <p:nvPr/>
        </p:nvSpPr>
        <p:spPr>
          <a:xfrm>
            <a:off x="6453811" y="3818591"/>
            <a:ext cx="3379305" cy="377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Voter Turnout in Recent Elections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2679BF-A5C9-1649-A653-50DB532F5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61229"/>
              </p:ext>
            </p:extLst>
          </p:nvPr>
        </p:nvGraphicFramePr>
        <p:xfrm>
          <a:off x="6453809" y="4196279"/>
          <a:ext cx="3379306" cy="17791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5155">
                  <a:extLst>
                    <a:ext uri="{9D8B030D-6E8A-4147-A177-3AD203B41FA5}">
                      <a16:colId xmlns:a16="http://schemas.microsoft.com/office/drawing/2014/main" val="2930169143"/>
                    </a:ext>
                  </a:extLst>
                </a:gridCol>
                <a:gridCol w="889123">
                  <a:extLst>
                    <a:ext uri="{9D8B030D-6E8A-4147-A177-3AD203B41FA5}">
                      <a16:colId xmlns:a16="http://schemas.microsoft.com/office/drawing/2014/main" val="3972205603"/>
                    </a:ext>
                  </a:extLst>
                </a:gridCol>
                <a:gridCol w="815028">
                  <a:extLst>
                    <a:ext uri="{9D8B030D-6E8A-4147-A177-3AD203B41FA5}">
                      <a16:colId xmlns:a16="http://schemas.microsoft.com/office/drawing/2014/main" val="3312156277"/>
                    </a:ext>
                  </a:extLst>
                </a:gridCol>
              </a:tblGrid>
              <a:tr h="2965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2383138"/>
                  </a:ext>
                </a:extLst>
              </a:tr>
              <a:tr h="2965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 (Municipal)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15.9%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15.3%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5170226"/>
                  </a:ext>
                </a:extLst>
              </a:tr>
              <a:tr h="2965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 (Presidential)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42.5%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12.8%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5170787"/>
                  </a:ext>
                </a:extLst>
              </a:tr>
              <a:tr h="2965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 (Gubernatorial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35.2%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17.5%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0906023"/>
                  </a:ext>
                </a:extLst>
              </a:tr>
              <a:tr h="2965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 (Municipal)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0601776"/>
                  </a:ext>
                </a:extLst>
              </a:tr>
              <a:tr h="2965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 (Presidential)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10139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D14E083-6425-7D49-9A80-B75324E960A2}"/>
              </a:ext>
            </a:extLst>
          </p:cNvPr>
          <p:cNvSpPr txBox="1"/>
          <p:nvPr/>
        </p:nvSpPr>
        <p:spPr>
          <a:xfrm>
            <a:off x="6202018" y="6125122"/>
            <a:ext cx="381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2022 TA Turnout: 4.75%</a:t>
            </a:r>
          </a:p>
        </p:txBody>
      </p:sp>
    </p:spTree>
    <p:extLst>
      <p:ext uri="{BB962C8B-B14F-4D97-AF65-F5344CB8AC3E}">
        <p14:creationId xmlns:p14="http://schemas.microsoft.com/office/powerpoint/2010/main" val="427102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1B45C-E71C-6247-89D3-E7D5363022E5}"/>
              </a:ext>
            </a:extLst>
          </p:cNvPr>
          <p:cNvSpPr/>
          <p:nvPr/>
        </p:nvSpPr>
        <p:spPr>
          <a:xfrm>
            <a:off x="2080591" y="728871"/>
            <a:ext cx="3604592" cy="536713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790E7-A6F2-694D-840F-ABB898AD8EF5}"/>
              </a:ext>
            </a:extLst>
          </p:cNvPr>
          <p:cNvSpPr/>
          <p:nvPr/>
        </p:nvSpPr>
        <p:spPr>
          <a:xfrm>
            <a:off x="6202018" y="728871"/>
            <a:ext cx="3816626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Stapleton Houses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1600" i="1" dirty="0">
                <a:solidFill>
                  <a:schemeClr val="bg1"/>
                </a:solidFill>
              </a:rPr>
              <a:t>T.A. President: Geraldine Parker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93E552-33C2-D040-B3FB-AF5E5AC5B746}"/>
              </a:ext>
            </a:extLst>
          </p:cNvPr>
          <p:cNvSpPr/>
          <p:nvPr/>
        </p:nvSpPr>
        <p:spPr>
          <a:xfrm>
            <a:off x="6202018" y="1974575"/>
            <a:ext cx="3816626" cy="4121427"/>
          </a:xfrm>
          <a:prstGeom prst="rect">
            <a:avLst/>
          </a:prstGeom>
          <a:solidFill>
            <a:srgbClr val="EDF3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79F6AA-65F1-2246-8160-BCDD7E112D45}"/>
              </a:ext>
            </a:extLst>
          </p:cNvPr>
          <p:cNvSpPr/>
          <p:nvPr/>
        </p:nvSpPr>
        <p:spPr>
          <a:xfrm>
            <a:off x="6453811" y="2077277"/>
            <a:ext cx="3379305" cy="1951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/>
          <a:lstStyle/>
          <a:p>
            <a:r>
              <a:rPr lang="en-US" sz="1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>
              <a:tabLst>
                <a:tab pos="1819275" algn="l"/>
              </a:tabLs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2278063" algn="l"/>
              </a:tabLs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Official Adult Pop.	1,222</a:t>
            </a:r>
          </a:p>
          <a:p>
            <a:pPr>
              <a:tabLst>
                <a:tab pos="2278063" algn="l"/>
              </a:tabLs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 Voters	1,301</a:t>
            </a:r>
          </a:p>
          <a:p>
            <a:pPr>
              <a:tabLst>
                <a:tab pos="1819275" algn="l"/>
              </a:tabLs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2278063" algn="l"/>
              </a:tabLs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Turnout Election	2016 Gen.</a:t>
            </a:r>
          </a:p>
          <a:p>
            <a:pPr>
              <a:tabLst>
                <a:tab pos="2278063" algn="l"/>
              </a:tabLs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 Turnout Election	2017 Prim.</a:t>
            </a:r>
          </a:p>
          <a:p>
            <a:pPr>
              <a:tabLst>
                <a:tab pos="1819275" algn="l"/>
              </a:tabLs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9DC76E-8B0E-BE4C-93E8-2C3F22C8038B}"/>
              </a:ext>
            </a:extLst>
          </p:cNvPr>
          <p:cNvSpPr/>
          <p:nvPr/>
        </p:nvSpPr>
        <p:spPr>
          <a:xfrm>
            <a:off x="6453811" y="3818591"/>
            <a:ext cx="3379305" cy="377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Voter Turnout in Recent Elections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2679BF-A5C9-1649-A653-50DB532F5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287977"/>
              </p:ext>
            </p:extLst>
          </p:nvPr>
        </p:nvGraphicFramePr>
        <p:xfrm>
          <a:off x="6453809" y="4196279"/>
          <a:ext cx="3379306" cy="17791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5155">
                  <a:extLst>
                    <a:ext uri="{9D8B030D-6E8A-4147-A177-3AD203B41FA5}">
                      <a16:colId xmlns:a16="http://schemas.microsoft.com/office/drawing/2014/main" val="2930169143"/>
                    </a:ext>
                  </a:extLst>
                </a:gridCol>
                <a:gridCol w="889123">
                  <a:extLst>
                    <a:ext uri="{9D8B030D-6E8A-4147-A177-3AD203B41FA5}">
                      <a16:colId xmlns:a16="http://schemas.microsoft.com/office/drawing/2014/main" val="3972205603"/>
                    </a:ext>
                  </a:extLst>
                </a:gridCol>
                <a:gridCol w="815028">
                  <a:extLst>
                    <a:ext uri="{9D8B030D-6E8A-4147-A177-3AD203B41FA5}">
                      <a16:colId xmlns:a16="http://schemas.microsoft.com/office/drawing/2014/main" val="3312156277"/>
                    </a:ext>
                  </a:extLst>
                </a:gridCol>
              </a:tblGrid>
              <a:tr h="2965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2383138"/>
                  </a:ext>
                </a:extLst>
              </a:tr>
              <a:tr h="2965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 (Municipal)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19.5%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5170226"/>
                  </a:ext>
                </a:extLst>
              </a:tr>
              <a:tr h="2965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 (Presidential)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31.7%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9.3%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5170787"/>
                  </a:ext>
                </a:extLst>
              </a:tr>
              <a:tr h="2965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 (Gubernatorial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32.0%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14.6%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0906023"/>
                  </a:ext>
                </a:extLst>
              </a:tr>
              <a:tr h="2965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 (Municipal)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0601776"/>
                  </a:ext>
                </a:extLst>
              </a:tr>
              <a:tr h="2965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 (Presidential)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10139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D14E083-6425-7D49-9A80-B75324E960A2}"/>
              </a:ext>
            </a:extLst>
          </p:cNvPr>
          <p:cNvSpPr txBox="1"/>
          <p:nvPr/>
        </p:nvSpPr>
        <p:spPr>
          <a:xfrm>
            <a:off x="6202018" y="6125122"/>
            <a:ext cx="381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2021 - 2022 TA turnout data not available</a:t>
            </a:r>
          </a:p>
        </p:txBody>
      </p:sp>
    </p:spTree>
    <p:extLst>
      <p:ext uri="{BB962C8B-B14F-4D97-AF65-F5344CB8AC3E}">
        <p14:creationId xmlns:p14="http://schemas.microsoft.com/office/powerpoint/2010/main" val="203504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270</Words>
  <Application>Microsoft Macintosh PowerPoint</Application>
  <PresentationFormat>Widescreen</PresentationFormat>
  <Paragraphs>90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Slugg, Kyle</dc:creator>
  <cp:lastModifiedBy>Slugg, Kyle</cp:lastModifiedBy>
  <cp:revision>4</cp:revision>
  <dcterms:created xsi:type="dcterms:W3CDTF">2022-08-24T12:39:35Z</dcterms:created>
  <dcterms:modified xsi:type="dcterms:W3CDTF">2022-08-24T14:34:57Z</dcterms:modified>
</cp:coreProperties>
</file>