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F888CF1-2E1F-4C45-A4EF-BD20C042C856}">
  <a:tblStyle styleName="Table_0" styleId="{FF888CF1-2E1F-4C45-A4EF-BD20C042C85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F1647B78-36F7-47D3-88F3-3926F1E1A67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A52842D8-F9EB-486B-B96E-882E490784DB}">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F3B6B75D-49DB-479B-AFA0-96C5EC119D1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4" styleId="{94B30AFA-FF54-4956-BF14-BB3B1AD36AB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http://www.upa.pdx.edu/IOA/newsom/pa551/lecture1.htm"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rtl="0" lvl="0" indent="-317500" marL="457200">
              <a:spcBef>
                <a:spcPts val="0"/>
              </a:spcBef>
              <a:buClr>
                <a:srgbClr val="000000"/>
              </a:buClr>
              <a:buSzPct val="127272"/>
              <a:buFont typeface="Arial"/>
              <a:buChar char="-"/>
            </a:pPr>
            <a:r>
              <a:rPr lang="en"/>
              <a:t>When teams play on their home field, they tend to win more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rtl="0" lvl="0" indent="-317500" marL="457200">
              <a:spcBef>
                <a:spcPts val="0"/>
              </a:spcBef>
              <a:buClr>
                <a:srgbClr val="000000"/>
              </a:buClr>
              <a:buSzPct val="127272"/>
              <a:buFont typeface="Arial"/>
              <a:buChar char="-"/>
            </a:pPr>
            <a:r>
              <a:rPr lang="en"/>
              <a:t>The passing accuracy of the teams. Could we divide the colos by standard deviation? woule be something we could point out to look gewd</a:t>
            </a:r>
          </a:p>
          <a:p>
            <a:pPr lvl="0" indent="-317500" marL="457200">
              <a:spcBef>
                <a:spcPts val="0"/>
              </a:spcBef>
              <a:buClr>
                <a:srgbClr val="000000"/>
              </a:buClr>
              <a:buSzPct val="127272"/>
              <a:buFont typeface="Arial"/>
              <a:buChar char="-"/>
            </a:pPr>
            <a:r>
              <a:rPr lang="en"/>
              <a:t>alright, now uses .48 &amp; .72 so should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Clr>
                <a:schemeClr val="dk1"/>
              </a:buClr>
              <a:buSzPct val="100000"/>
              <a:buFont typeface="Arial"/>
              <a:buNone/>
            </a:pPr>
            <a:r>
              <a:rPr lang="en"/>
              <a:t>Machine learning algorithm employed, and how it works</a:t>
            </a:r>
          </a:p>
          <a:p>
            <a:pPr rtl="0" lvl="0">
              <a:spcBef>
                <a:spcPts val="0"/>
              </a:spcBef>
              <a:buNone/>
            </a:pPr>
            <a:r>
              <a:t/>
            </a:r>
            <a:endParaRPr/>
          </a:p>
          <a:p>
            <a:pPr rtl="0" lvl="0">
              <a:spcBef>
                <a:spcPts val="0"/>
              </a:spcBef>
              <a:buNone/>
            </a:pPr>
            <a:r>
              <a:rPr lang="en"/>
              <a:t>___</a:t>
            </a:r>
          </a:p>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Clr>
                <a:schemeClr val="dk1"/>
              </a:buClr>
              <a:buSzPct val="100000"/>
              <a:buFont typeface="Arial"/>
              <a:buNone/>
            </a:pPr>
            <a:r>
              <a:rPr lang="en"/>
              <a:t>ML algorithm results and validation</a:t>
            </a:r>
          </a:p>
          <a:p>
            <a:pPr rtl="0" lvl="0">
              <a:spcBef>
                <a:spcPts val="0"/>
              </a:spcBef>
              <a:buNone/>
            </a:pPr>
            <a:r>
              <a:t/>
            </a:r>
            <a:endParaRPr/>
          </a:p>
          <a:p>
            <a:pPr rtl="0" lvl="0">
              <a:spcBef>
                <a:spcPts val="0"/>
              </a:spcBef>
              <a:buClr>
                <a:schemeClr val="dk1"/>
              </a:buClr>
              <a:buSzPct val="100000"/>
              <a:buFont typeface="Arial"/>
              <a:buNone/>
            </a:pPr>
            <a:r>
              <a:rPr lang="en"/>
              <a:t>___</a:t>
            </a:r>
          </a:p>
          <a:p>
            <a:pPr rtl="0"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lvl="0">
              <a:spcBef>
                <a:spcPts val="0"/>
              </a:spcBef>
              <a:buClr>
                <a:schemeClr val="dk1"/>
              </a:buClr>
              <a:buSzPct val="100000"/>
              <a:buFont typeface="Arial"/>
              <a:buNone/>
            </a:pPr>
            <a:r>
              <a:rPr lang="en"/>
              <a:t>Conclusions and recommendations for deployment</a:t>
            </a:r>
          </a:p>
          <a:p>
            <a:pPr rtl="0" lvl="0">
              <a:spcBef>
                <a:spcPts val="0"/>
              </a:spcBef>
              <a:buClr>
                <a:schemeClr val="dk1"/>
              </a:buClr>
              <a:buFont typeface="Arial"/>
              <a:buNone/>
            </a:pPr>
            <a:r>
              <a:t/>
            </a:r>
            <a:endParaRPr/>
          </a:p>
          <a:p>
            <a:pPr rtl="0">
              <a:spcBef>
                <a:spcPts val="0"/>
              </a:spcBef>
              <a:buNone/>
            </a:pPr>
            <a:r>
              <a:rPr lang="en"/>
              <a:t>___</a:t>
            </a:r>
          </a:p>
          <a:p>
            <a:pPr rtl="0">
              <a:spcBef>
                <a:spcPts val="0"/>
              </a:spcBef>
              <a:buNone/>
            </a:pPr>
            <a:r>
              <a:t/>
            </a:r>
            <a:endParaRP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END BLANK SLIDE. Keep this so we don’t accidentally exit the powerpoint!!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 </a:t>
            </a:r>
          </a:p>
          <a:p>
            <a:pPr rtl="0">
              <a:spcBef>
                <a:spcPts val="0"/>
              </a:spcBef>
              <a:buNone/>
            </a:pPr>
            <a:r>
              <a:t/>
            </a:r>
            <a:endParaRPr/>
          </a:p>
          <a:p>
            <a:pPr>
              <a:spcBef>
                <a:spcPts val="0"/>
              </a:spcBef>
              <a:buNone/>
            </a:pPr>
            <a:r>
              <a:rPr lang="en"/>
              <a:t>Executive Summary (Motivation behind project, goals +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a:spcBef>
                <a:spcPts val="0"/>
              </a:spcBef>
              <a:buNone/>
            </a:pPr>
            <a:r>
              <a:t/>
            </a:r>
            <a:endParaRPr/>
          </a:p>
          <a:p>
            <a:pPr rtl="0">
              <a:spcBef>
                <a:spcPts val="0"/>
              </a:spcBef>
              <a:buNone/>
            </a:pPr>
            <a:r>
              <a:rPr lang="en"/>
              <a:t>Notes:</a:t>
            </a:r>
          </a:p>
          <a:p>
            <a:pPr rtl="0">
              <a:spcBef>
                <a:spcPts val="0"/>
              </a:spcBef>
              <a:buNone/>
            </a:pPr>
            <a:r>
              <a:t/>
            </a:r>
            <a:endParaRPr/>
          </a:p>
          <a:p>
            <a:pPr rtl="0">
              <a:spcBef>
                <a:spcPts val="0"/>
              </a:spcBef>
              <a:buNone/>
            </a:pPr>
            <a:r>
              <a:rPr b="1" lang="en"/>
              <a:t>From The Sunshine Forecast</a:t>
            </a:r>
          </a:p>
          <a:p>
            <a:pPr rtl="0">
              <a:spcBef>
                <a:spcPts val="0"/>
              </a:spcBef>
              <a:buNone/>
            </a:pPr>
            <a:r>
              <a:t/>
            </a:r>
            <a:endParaRPr/>
          </a:p>
          <a:p>
            <a:pPr rt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a:spcBef>
                <a:spcPts val="0"/>
              </a:spcBef>
              <a:buNone/>
            </a:pPr>
            <a:r>
              <a:t/>
            </a:r>
            <a:endParaRPr/>
          </a:p>
          <a:p>
            <a:pPr rtl="0">
              <a:spcBef>
                <a:spcPts val="0"/>
              </a:spcBef>
              <a:buNone/>
            </a:pPr>
            <a:r>
              <a:rPr lang="en"/>
              <a:t>Variables:</a:t>
            </a:r>
          </a:p>
          <a:p>
            <a:pPr rtl="0">
              <a:spcBef>
                <a:spcPts val="0"/>
              </a:spcBef>
              <a:buNone/>
            </a:pPr>
            <a:r>
              <a:t/>
            </a:r>
            <a:endParaRPr/>
          </a:p>
          <a:p>
            <a:pPr rtl="0" lvl="0">
              <a:spcBef>
                <a:spcPts val="0"/>
              </a:spcBef>
              <a:buClr>
                <a:schemeClr val="dk1"/>
              </a:buClr>
              <a:buSzPct val="100000"/>
              <a:buFont typeface="Arial"/>
              <a:buNone/>
            </a:pPr>
            <a:r>
              <a:rPr lang="en"/>
              <a:t>Date               TeamName       ScoreOff       RushAttOff   </a:t>
            </a:r>
          </a:p>
          <a:p>
            <a:pPr rtl="0" lvl="0">
              <a:spcBef>
                <a:spcPts val="0"/>
              </a:spcBef>
              <a:buClr>
                <a:schemeClr val="dk1"/>
              </a:buClr>
              <a:buSzPct val="100000"/>
              <a:buFont typeface="Arial"/>
              <a:buNone/>
            </a:pPr>
            <a:r>
              <a:rPr lang="en"/>
              <a:t>   RushYdsOff      PassAttOff     PassCompOff      PassYdsOff   </a:t>
            </a:r>
          </a:p>
          <a:p>
            <a:pPr rtl="0" lvl="0">
              <a:spcBef>
                <a:spcPts val="0"/>
              </a:spcBef>
              <a:buClr>
                <a:schemeClr val="dk1"/>
              </a:buClr>
              <a:buSzPct val="100000"/>
              <a:buFont typeface="Arial"/>
              <a:buNone/>
            </a:pPr>
            <a:r>
              <a:rPr lang="en"/>
              <a:t>   PassIntOff       FumblesOff               Opponent       ScoreDef    </a:t>
            </a:r>
          </a:p>
          <a:p>
            <a:pPr rtl="0" lvl="0">
              <a:spcBef>
                <a:spcPts val="0"/>
              </a:spcBef>
              <a:buClr>
                <a:schemeClr val="dk1"/>
              </a:buClr>
              <a:buSzPct val="100000"/>
              <a:buFont typeface="Arial"/>
              <a:buNone/>
            </a:pPr>
            <a:r>
              <a:rPr lang="en"/>
              <a:t>   RushAttDef      RushYdsDef      PassAttDef     PassCompDef   </a:t>
            </a:r>
          </a:p>
          <a:p>
            <a:pPr rtl="0" lvl="0">
              <a:spcBef>
                <a:spcPts val="0"/>
              </a:spcBef>
              <a:buClr>
                <a:schemeClr val="dk1"/>
              </a:buClr>
              <a:buSzPct val="100000"/>
              <a:buFont typeface="Arial"/>
              <a:buNone/>
            </a:pPr>
            <a:r>
              <a:rPr lang="en"/>
              <a:t>   PassYdsDef      PassIntDef       FumblesDef     Site         Line  </a:t>
            </a:r>
          </a:p>
          <a:p>
            <a:pPr rtl="0" lvl="0">
              <a:spcBef>
                <a:spcPts val="0"/>
              </a:spcBef>
              <a:buClr>
                <a:srgbClr val="000000"/>
              </a:buClr>
              <a:buFont typeface="Arial"/>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lvl="0">
              <a:spcBef>
                <a:spcPts val="0"/>
              </a:spcBef>
              <a:buNone/>
            </a:pPr>
            <a:r>
              <a:t/>
            </a:r>
            <a:endParaRPr/>
          </a:p>
          <a:p>
            <a:pPr rtl="0" lvl="0">
              <a:spcBef>
                <a:spcPts val="0"/>
              </a:spcBef>
              <a:buNone/>
            </a:pPr>
            <a:r>
              <a:rPr lang="en"/>
              <a:t>Variables:</a:t>
            </a:r>
          </a:p>
          <a:p>
            <a:pPr rtl="0" lvl="0">
              <a:spcBef>
                <a:spcPts val="0"/>
              </a:spcBef>
              <a:buNone/>
            </a:pPr>
            <a:r>
              <a:t/>
            </a:r>
            <a:endParaRPr/>
          </a:p>
          <a:p>
            <a:pPr rtl="0" lvl="0">
              <a:spcBef>
                <a:spcPts val="0"/>
              </a:spcBef>
              <a:buNone/>
            </a:pPr>
            <a:r>
              <a:rPr lang="en"/>
              <a:t>Date               TeamName       ScoreOff       RushAttOff   </a:t>
            </a:r>
          </a:p>
          <a:p>
            <a:pPr rtl="0" lvl="0">
              <a:spcBef>
                <a:spcPts val="0"/>
              </a:spcBef>
              <a:buNone/>
            </a:pPr>
            <a:r>
              <a:rPr lang="en"/>
              <a:t>   RushYdsOff      PassAttOff     PassCompOff      PassYdsOff   </a:t>
            </a:r>
          </a:p>
          <a:p>
            <a:pPr rtl="0" lvl="0">
              <a:spcBef>
                <a:spcPts val="0"/>
              </a:spcBef>
              <a:buNone/>
            </a:pPr>
            <a:r>
              <a:rPr lang="en"/>
              <a:t>   PassIntOff       FumblesOff               Opponent       ScoreDef    </a:t>
            </a:r>
          </a:p>
          <a:p>
            <a:pPr rtl="0" lvl="0">
              <a:spcBef>
                <a:spcPts val="0"/>
              </a:spcBef>
              <a:buNone/>
            </a:pPr>
            <a:r>
              <a:rPr lang="en"/>
              <a:t>   RushAttDef      RushYdsDef      PassAttDef     PassCompDef   </a:t>
            </a:r>
          </a:p>
          <a:p>
            <a:pPr rtl="0" lvl="0">
              <a:spcBef>
                <a:spcPts val="0"/>
              </a:spcBef>
              <a:buNone/>
            </a:pPr>
            <a:r>
              <a:rPr lang="en"/>
              <a:t>   PassYdsDef      PassIntDef       FumblesDef     Site         Line  </a:t>
            </a:r>
          </a:p>
          <a:p>
            <a:pPr rtl="0" lvl="0">
              <a:spcBef>
                <a:spcPts val="0"/>
              </a:spcBef>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lvl="0">
              <a:spcBef>
                <a:spcPts val="0"/>
              </a:spcBef>
              <a:buNone/>
            </a:pPr>
            <a:r>
              <a:t/>
            </a:r>
            <a:endParaRPr/>
          </a:p>
          <a:p>
            <a:pPr rtl="0" lvl="0">
              <a:spcBef>
                <a:spcPts val="0"/>
              </a:spcBef>
              <a:buNone/>
            </a:pPr>
            <a:r>
              <a:rPr lang="en"/>
              <a:t>Variables:</a:t>
            </a:r>
          </a:p>
          <a:p>
            <a:pPr rtl="0" lvl="0">
              <a:spcBef>
                <a:spcPts val="0"/>
              </a:spcBef>
              <a:buNone/>
            </a:pPr>
            <a:r>
              <a:t/>
            </a:r>
            <a:endParaRPr/>
          </a:p>
          <a:p>
            <a:pPr rtl="0" lvl="0">
              <a:spcBef>
                <a:spcPts val="0"/>
              </a:spcBef>
              <a:buNone/>
            </a:pPr>
            <a:r>
              <a:rPr lang="en"/>
              <a:t>Date               TeamName       ScoreOff       RushAttOff   </a:t>
            </a:r>
          </a:p>
          <a:p>
            <a:pPr rtl="0" lvl="0">
              <a:spcBef>
                <a:spcPts val="0"/>
              </a:spcBef>
              <a:buNone/>
            </a:pPr>
            <a:r>
              <a:rPr lang="en"/>
              <a:t>   RushYdsOff      PassAttOff     PassCompOff      PassYdsOff   </a:t>
            </a:r>
          </a:p>
          <a:p>
            <a:pPr rtl="0" lvl="0">
              <a:spcBef>
                <a:spcPts val="0"/>
              </a:spcBef>
              <a:buNone/>
            </a:pPr>
            <a:r>
              <a:rPr lang="en"/>
              <a:t>   PassIntOff       FumblesOff               Opponent       ScoreDef    </a:t>
            </a:r>
          </a:p>
          <a:p>
            <a:pPr rtl="0" lvl="0">
              <a:spcBef>
                <a:spcPts val="0"/>
              </a:spcBef>
              <a:buNone/>
            </a:pPr>
            <a:r>
              <a:rPr lang="en"/>
              <a:t>   RushAttDef      RushYdsDef      PassAttDef     PassCompDef   </a:t>
            </a:r>
          </a:p>
          <a:p>
            <a:pPr rtl="0" lvl="0">
              <a:spcBef>
                <a:spcPts val="0"/>
              </a:spcBef>
              <a:buNone/>
            </a:pPr>
            <a:r>
              <a:rPr lang="en"/>
              <a:t>   PassYdsDef      PassIntDef       FumblesDef     Site         Line  </a:t>
            </a:r>
          </a:p>
          <a:p>
            <a:pPr rtl="0" lvl="0">
              <a:spcBef>
                <a:spcPts val="0"/>
              </a:spcBef>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a:spcBef>
                <a:spcPts val="0"/>
              </a:spcBef>
              <a:buNone/>
            </a:pPr>
            <a:r>
              <a:t/>
            </a:r>
            <a:endParaRPr/>
          </a:p>
          <a:p>
            <a:pPr rtl="0" lvl="0">
              <a:spcBef>
                <a:spcPts val="0"/>
              </a:spcBef>
              <a:buClr>
                <a:schemeClr val="dk1"/>
              </a:buClr>
              <a:buSzPct val="100000"/>
              <a:buFont typeface="Arial"/>
              <a:buNone/>
            </a:pPr>
            <a:r>
              <a:rPr lang="en"/>
              <a:t>Presentation of Data and Data sources (what variables, how they are measured, what type,</a:t>
            </a:r>
          </a:p>
          <a:p>
            <a:pPr rtl="0" lvl="0">
              <a:spcBef>
                <a:spcPts val="0"/>
              </a:spcBef>
              <a:buClr>
                <a:schemeClr val="dk1"/>
              </a:buClr>
              <a:buSzPct val="100000"/>
              <a:buFont typeface="Arial"/>
              <a:buNone/>
            </a:pPr>
            <a:r>
              <a:rPr lang="en"/>
              <a:t>where they are coming from)</a:t>
            </a:r>
          </a:p>
          <a:p>
            <a:pPr rtl="0">
              <a:spcBef>
                <a:spcPts val="0"/>
              </a:spcBef>
              <a:buNone/>
            </a:pPr>
            <a:r>
              <a:t/>
            </a:r>
            <a:endParaRPr/>
          </a:p>
          <a:p>
            <a:pPr rtl="0">
              <a:spcBef>
                <a:spcPts val="0"/>
              </a:spcBef>
              <a:buNone/>
            </a:pPr>
            <a:r>
              <a:rPr lang="en"/>
              <a:t>Notes:</a:t>
            </a:r>
          </a:p>
          <a:p>
            <a:pPr rtl="0">
              <a:spcBef>
                <a:spcPts val="0"/>
              </a:spcBef>
              <a:buNone/>
            </a:pPr>
            <a:r>
              <a:t/>
            </a:r>
            <a:endParaRPr/>
          </a:p>
          <a:p>
            <a:pPr rtl="0">
              <a:spcBef>
                <a:spcPts val="0"/>
              </a:spcBef>
              <a:buNone/>
            </a:pPr>
            <a:r>
              <a:rPr b="1" lang="en"/>
              <a:t>Qualitative variables </a:t>
            </a:r>
            <a:r>
              <a:rPr lang="en"/>
              <a:t>take on values that are names or labels.</a:t>
            </a:r>
          </a:p>
          <a:p>
            <a:pPr rtl="0">
              <a:spcBef>
                <a:spcPts val="0"/>
              </a:spcBef>
              <a:buNone/>
            </a:pPr>
            <a:r>
              <a:rPr b="1" lang="en"/>
              <a:t>Quantitative variables</a:t>
            </a:r>
            <a:r>
              <a:rPr lang="en"/>
              <a:t> are numeric.</a:t>
            </a:r>
          </a:p>
          <a:p>
            <a:pPr rtl="0" lvl="0">
              <a:spcBef>
                <a:spcPts val="0"/>
              </a:spcBef>
              <a:buClr>
                <a:srgbClr val="000000"/>
              </a:buClr>
              <a:buSzPct val="100000"/>
              <a:buFont typeface="Arial"/>
              <a:buNone/>
            </a:pPr>
            <a:r>
              <a:rPr b="1" lang="en"/>
              <a:t>Discrete variable</a:t>
            </a:r>
            <a:r>
              <a:rPr lang="en"/>
              <a:t>’s don’t have a defined min and max value.</a:t>
            </a:r>
          </a:p>
          <a:p>
            <a:pPr rtl="0">
              <a:spcBef>
                <a:spcPts val="0"/>
              </a:spcBef>
              <a:buNone/>
            </a:pPr>
            <a:r>
              <a:t/>
            </a:r>
            <a:endParaRPr/>
          </a:p>
          <a:p>
            <a:pPr rtl="0">
              <a:spcBef>
                <a:spcPts val="0"/>
              </a:spcBef>
              <a:buNone/>
            </a:pPr>
            <a:r>
              <a:rPr lang="en"/>
              <a:t>___</a:t>
            </a:r>
          </a:p>
          <a:p>
            <a:pPr rtl="0">
              <a:spcBef>
                <a:spcPts val="0"/>
              </a:spcBef>
              <a:buNone/>
            </a:pPr>
            <a:r>
              <a:t/>
            </a:r>
            <a:endParaRPr/>
          </a:p>
          <a:p>
            <a:pPr rtl="0" lvl="0">
              <a:spcBef>
                <a:spcPts val="0"/>
              </a:spcBef>
              <a:buClr>
                <a:schemeClr val="dk1"/>
              </a:buClr>
              <a:buSzPct val="100000"/>
              <a:buFont typeface="Arial"/>
              <a:buNone/>
            </a:pPr>
            <a:r>
              <a:rPr b="1" lang="en">
                <a:solidFill>
                  <a:schemeClr val="dk1"/>
                </a:solidFill>
              </a:rPr>
              <a:t>Bivariate data</a:t>
            </a:r>
          </a:p>
          <a:p>
            <a:pPr rtl="0" lvl="0">
              <a:spcBef>
                <a:spcPts val="0"/>
              </a:spcBef>
              <a:buClr>
                <a:schemeClr val="dk1"/>
              </a:buClr>
              <a:buFont typeface="Arial"/>
              <a:buNone/>
            </a:pPr>
            <a:r>
              <a:t/>
            </a:r>
            <a:endParaRPr>
              <a:solidFill>
                <a:schemeClr val="dk1"/>
              </a:solidFill>
            </a:endParaRPr>
          </a:p>
          <a:p>
            <a:pPr rtl="0" lvl="0">
              <a:spcBef>
                <a:spcPts val="0"/>
              </a:spcBef>
              <a:buNone/>
            </a:pPr>
            <a:r>
              <a:rPr lang="en">
                <a:solidFill>
                  <a:schemeClr val="dk1"/>
                </a:solidFill>
              </a:rPr>
              <a:t>When we conduct a study that examines the relationship between two variables, we are working with bivariate data.</a:t>
            </a:r>
          </a:p>
          <a:p>
            <a:pPr rtl="0" lvl="0">
              <a:spcBef>
                <a:spcPts val="0"/>
              </a:spcBef>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___</a:t>
            </a:r>
          </a:p>
          <a:p>
            <a:pPr rtl="0">
              <a:spcBef>
                <a:spcPts val="0"/>
              </a:spcBef>
              <a:buNone/>
            </a:pPr>
            <a:r>
              <a:t/>
            </a:r>
            <a:endParaRPr/>
          </a:p>
          <a:p>
            <a:pPr rtl="0">
              <a:spcBef>
                <a:spcPts val="0"/>
              </a:spcBef>
              <a:buNone/>
            </a:pPr>
            <a:r>
              <a:rPr u="sng" lang="en">
                <a:solidFill>
                  <a:schemeClr val="hlink"/>
                </a:solidFill>
                <a:hlinkClick r:id="rId2"/>
              </a:rPr>
              <a:t>http://www.upa.pdx.edu/IOA/newsom/pa551/lecture1.htm</a:t>
            </a:r>
          </a:p>
          <a:p>
            <a:pPr rtl="0" lvl="0">
              <a:spcBef>
                <a:spcPts val="0"/>
              </a:spcBef>
              <a:buClr>
                <a:srgbClr val="000000"/>
              </a:buClr>
              <a:buFont typeface="Arial"/>
              <a:buNone/>
            </a:pPr>
            <a:r>
              <a:t/>
            </a:r>
            <a:endParaRPr/>
          </a:p>
          <a:p>
            <a:pPr rtl="0" lvl="0">
              <a:spcBef>
                <a:spcPts val="0"/>
              </a:spcBef>
              <a:buClr>
                <a:schemeClr val="dk1"/>
              </a:buClr>
              <a:buSzPct val="100000"/>
              <a:buFont typeface="Arial"/>
              <a:buNone/>
            </a:pPr>
            <a:r>
              <a:rPr b="1" lang="en"/>
              <a:t>Nominal</a:t>
            </a:r>
          </a:p>
          <a:p>
            <a:pPr rtl="0" lvl="0">
              <a:spcBef>
                <a:spcPts val="0"/>
              </a:spcBef>
              <a:buClr>
                <a:schemeClr val="dk1"/>
              </a:buClr>
              <a:buSzPct val="100000"/>
              <a:buFont typeface="Arial"/>
              <a:buNone/>
            </a:pPr>
            <a:r>
              <a:rPr lang="en"/>
              <a:t>A variable measured on a "nominal" scale is a variable that does not really have any evaluative distinction.</a:t>
            </a:r>
          </a:p>
          <a:p>
            <a:pPr rtl="0" lvl="0">
              <a:spcBef>
                <a:spcPts val="0"/>
              </a:spcBef>
              <a:buClr>
                <a:srgbClr val="000000"/>
              </a:buClr>
              <a:buFont typeface="Arial"/>
              <a:buNone/>
            </a:pPr>
            <a:r>
              <a:t/>
            </a:r>
            <a:endParaRPr/>
          </a:p>
          <a:p>
            <a:pPr rtl="0" lvl="0">
              <a:spcBef>
                <a:spcPts val="0"/>
              </a:spcBef>
              <a:buClr>
                <a:schemeClr val="dk1"/>
              </a:buClr>
              <a:buSzPct val="100000"/>
              <a:buFont typeface="Arial"/>
              <a:buNone/>
            </a:pPr>
            <a:r>
              <a:rPr b="1" lang="en"/>
              <a:t>Ordinal</a:t>
            </a:r>
            <a:r>
              <a:rPr lang="en"/>
              <a:t> </a:t>
            </a:r>
          </a:p>
          <a:p>
            <a:pPr rtl="0" lvl="0">
              <a:spcBef>
                <a:spcPts val="0"/>
              </a:spcBef>
              <a:buClr>
                <a:schemeClr val="dk1"/>
              </a:buClr>
              <a:buSzPct val="100000"/>
              <a:buFont typeface="Arial"/>
              <a:buNone/>
            </a:pPr>
            <a:r>
              <a:rPr lang="en"/>
              <a:t>Something measured on an "ordinal" scale does have an evaluative connotation. One value is greater or larger or better than the other. </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b="1" lang="en"/>
              <a:t>Ratio</a:t>
            </a:r>
          </a:p>
          <a:p>
            <a:pPr rtl="0" lvl="0">
              <a:spcBef>
                <a:spcPts val="0"/>
              </a:spcBef>
              <a:buClr>
                <a:schemeClr val="dk1"/>
              </a:buClr>
              <a:buSzPct val="100000"/>
              <a:buFont typeface="Arial"/>
              <a:buNone/>
            </a:pPr>
            <a:r>
              <a:rPr lang="en"/>
              <a:t>Something measured on a ratio scale has the same properties that an interval scale has except, with a ratio scaling, there is an absolute zero point. Temperature measured in Kelvin is an example. There is no value possible below 0 degrees Kelvin, it is absolute zero.</a:t>
            </a:r>
          </a:p>
          <a:p>
            <a:pPr rtl="0" lvl="0">
              <a:spcBef>
                <a:spcPts val="0"/>
              </a:spcBef>
              <a:buClr>
                <a:schemeClr val="dk1"/>
              </a:buClr>
              <a:buFont typeface="Arial"/>
              <a:buNone/>
            </a:pPr>
            <a:r>
              <a:t/>
            </a:r>
            <a:endParaRPr/>
          </a:p>
          <a:p>
            <a:pPr lvl="0">
              <a:spcBef>
                <a:spcPts val="0"/>
              </a:spcBef>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a:spcBef>
                <a:spcPts val="0"/>
              </a:spcBef>
              <a:buNone/>
            </a:pPr>
            <a:r>
              <a:t/>
            </a:r>
            <a:endParaRPr/>
          </a:p>
          <a:p>
            <a:pPr rtl="0" lvl="0">
              <a:spcBef>
                <a:spcPts val="0"/>
              </a:spcBef>
              <a:buClr>
                <a:schemeClr val="dk1"/>
              </a:buClr>
              <a:buSzPct val="100000"/>
              <a:buFont typeface="Arial"/>
              <a:buNone/>
            </a:pPr>
            <a:r>
              <a:rPr lang="en"/>
              <a:t>Discussion of data analytics and interpretations (numerical summaries)</a:t>
            </a:r>
          </a:p>
          <a:p>
            <a:pPr rtl="0">
              <a:spcBef>
                <a:spcPts val="0"/>
              </a:spcBef>
              <a:buNone/>
            </a:pPr>
            <a:r>
              <a:t/>
            </a:r>
            <a:endParaRPr/>
          </a:p>
          <a:p>
            <a:pPr rtl="0">
              <a:spcBef>
                <a:spcPts val="0"/>
              </a:spcBef>
              <a:buNone/>
            </a:pPr>
            <a:r>
              <a:rPr lang="en"/>
              <a:t>___</a:t>
            </a:r>
          </a:p>
          <a:p>
            <a:pPr rtl="0">
              <a:spcBef>
                <a:spcPts val="0"/>
              </a:spcBef>
              <a:buNone/>
            </a:pPr>
            <a:r>
              <a:t/>
            </a:r>
            <a:endParaRPr/>
          </a:p>
          <a:p>
            <a:pPr rtl="0" lvl="0">
              <a:spcBef>
                <a:spcPts val="600"/>
              </a:spcBef>
              <a:buClr>
                <a:schemeClr val="dk1"/>
              </a:buClr>
              <a:buSzPct val="36666"/>
              <a:buFont typeface="Arial"/>
              <a:buNone/>
            </a:pPr>
            <a:r>
              <a:rPr b="1" sz="3000" lang="en">
                <a:solidFill>
                  <a:schemeClr val="dk1"/>
                </a:solidFill>
              </a:rPr>
              <a:t>ScoreOff</a:t>
            </a:r>
            <a:r>
              <a:rPr sz="3000" lang="en">
                <a:solidFill>
                  <a:schemeClr val="dk1"/>
                </a:solidFill>
              </a:rPr>
              <a:t> - Mean: 29.51</a:t>
            </a:r>
          </a:p>
          <a:p>
            <a:pPr rtl="0" lvl="0">
              <a:spcBef>
                <a:spcPts val="600"/>
              </a:spcBef>
              <a:buClr>
                <a:schemeClr val="dk1"/>
              </a:buClr>
              <a:buSzPct val="36666"/>
              <a:buFont typeface="Arial"/>
              <a:buNone/>
            </a:pPr>
            <a:r>
              <a:rPr b="1" sz="3000" lang="en">
                <a:solidFill>
                  <a:schemeClr val="dk1"/>
                </a:solidFill>
              </a:rPr>
              <a:t>RushAttOff</a:t>
            </a:r>
            <a:r>
              <a:rPr sz="3000" lang="en">
                <a:solidFill>
                  <a:schemeClr val="dk1"/>
                </a:solidFill>
              </a:rPr>
              <a:t> - Mean: 39.37</a:t>
            </a:r>
          </a:p>
          <a:p>
            <a:pPr rtl="0" lvl="0">
              <a:spcBef>
                <a:spcPts val="600"/>
              </a:spcBef>
              <a:buClr>
                <a:schemeClr val="dk1"/>
              </a:buClr>
              <a:buSzPct val="36666"/>
              <a:buFont typeface="Arial"/>
              <a:buNone/>
            </a:pPr>
            <a:r>
              <a:rPr b="1" sz="3000" lang="en">
                <a:solidFill>
                  <a:schemeClr val="dk1"/>
                </a:solidFill>
              </a:rPr>
              <a:t>RushYdsOff</a:t>
            </a:r>
            <a:r>
              <a:rPr sz="3000" lang="en">
                <a:solidFill>
                  <a:schemeClr val="dk1"/>
                </a:solidFill>
              </a:rPr>
              <a:t> - Mean: 176.1</a:t>
            </a:r>
          </a:p>
          <a:p>
            <a:pPr rtl="0" lvl="0">
              <a:spcBef>
                <a:spcPts val="600"/>
              </a:spcBef>
              <a:buClr>
                <a:schemeClr val="dk1"/>
              </a:buClr>
              <a:buSzPct val="36666"/>
              <a:buFont typeface="Arial"/>
              <a:buNone/>
            </a:pPr>
            <a:r>
              <a:rPr b="1" sz="3000" lang="en">
                <a:solidFill>
                  <a:schemeClr val="dk1"/>
                </a:solidFill>
              </a:rPr>
              <a:t>PassAttOff</a:t>
            </a:r>
            <a:r>
              <a:rPr sz="3000" lang="en">
                <a:solidFill>
                  <a:schemeClr val="dk1"/>
                </a:solidFill>
              </a:rPr>
              <a:t> - Mean: 32.45</a:t>
            </a:r>
          </a:p>
          <a:p>
            <a:pPr rtl="0" lvl="0">
              <a:spcBef>
                <a:spcPts val="600"/>
              </a:spcBef>
              <a:buClr>
                <a:schemeClr val="dk1"/>
              </a:buClr>
              <a:buSzPct val="36666"/>
              <a:buFont typeface="Arial"/>
              <a:buNone/>
            </a:pPr>
            <a:r>
              <a:rPr b="1" sz="3000" lang="en">
                <a:solidFill>
                  <a:schemeClr val="dk1"/>
                </a:solidFill>
              </a:rPr>
              <a:t>PassCompOff</a:t>
            </a:r>
            <a:r>
              <a:rPr sz="3000" lang="en">
                <a:solidFill>
                  <a:schemeClr val="dk1"/>
                </a:solidFill>
              </a:rPr>
              <a:t> - Mean: 19.36</a:t>
            </a:r>
          </a:p>
          <a:p>
            <a:pPr lvl="0">
              <a:spcBef>
                <a:spcPts val="600"/>
              </a:spcBef>
              <a:buClr>
                <a:schemeClr val="dk1"/>
              </a:buClr>
              <a:buSzPct val="36666"/>
              <a:buFont typeface="Arial"/>
              <a:buNone/>
            </a:pPr>
            <a:r>
              <a:rPr b="1" sz="3000" lang="en">
                <a:solidFill>
                  <a:schemeClr val="dk1"/>
                </a:solidFill>
              </a:rPr>
              <a:t>PassYdsOff </a:t>
            </a:r>
            <a:r>
              <a:rPr sz="3000" lang="en">
                <a:solidFill>
                  <a:schemeClr val="dk1"/>
                </a:solidFill>
              </a:rPr>
              <a:t>- Mean: 236.2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None/>
            </a:pPr>
            <a:r>
              <a:t/>
            </a:r>
            <a:endParaRPr/>
          </a:p>
          <a:p>
            <a:pPr rtl="0" lvl="0">
              <a:spcBef>
                <a:spcPts val="0"/>
              </a:spcBef>
              <a:buClr>
                <a:schemeClr val="dk1"/>
              </a:buClr>
              <a:buSzPct val="100000"/>
              <a:buFont typeface="Arial"/>
              <a:buNone/>
            </a:pPr>
            <a:r>
              <a:rPr lang="en"/>
              <a:t>Discussion of data analytics and interpretations (numerical summaries)</a:t>
            </a:r>
          </a:p>
          <a:p>
            <a:pPr rtl="0" lvl="0">
              <a:spcBef>
                <a:spcPts val="0"/>
              </a:spcBef>
              <a:buNone/>
            </a:pPr>
            <a:r>
              <a:t/>
            </a:r>
            <a:endParaRPr/>
          </a:p>
          <a:p>
            <a:pPr rtl="0" lvl="0">
              <a:spcBef>
                <a:spcPts val="0"/>
              </a:spcBef>
              <a:buNone/>
            </a:pPr>
            <a:r>
              <a:rPr lang="en"/>
              <a:t>___</a:t>
            </a:r>
          </a:p>
          <a:p>
            <a:pPr rtl="0" lvl="0">
              <a:spcBef>
                <a:spcPts val="0"/>
              </a:spcBef>
              <a:buNone/>
            </a:pPr>
            <a:r>
              <a:t/>
            </a:r>
            <a:endParaRPr/>
          </a:p>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 name="Shape 14"/>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4.pn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dk1"/>
              </a:buClr>
              <a:buSzPct val="100000"/>
              <a:buNone/>
              <a:defRPr b="1" sz="3600">
                <a:solidFill>
                  <a:schemeClr val="dk1"/>
                </a:solidFill>
              </a:defRPr>
            </a:lvl1pPr>
            <a:lvl2pPr rtl="0">
              <a:spcBef>
                <a:spcPts val="0"/>
              </a:spcBef>
              <a:buClr>
                <a:schemeClr val="dk1"/>
              </a:buClr>
              <a:buSzPct val="100000"/>
              <a:buNone/>
              <a:defRPr b="1" sz="3600">
                <a:solidFill>
                  <a:schemeClr val="dk1"/>
                </a:solidFill>
              </a:defRPr>
            </a:lvl2pPr>
            <a:lvl3pPr rtl="0">
              <a:spcBef>
                <a:spcPts val="0"/>
              </a:spcBef>
              <a:buClr>
                <a:schemeClr val="dk1"/>
              </a:buClr>
              <a:buSzPct val="100000"/>
              <a:buNone/>
              <a:defRPr b="1" sz="3600">
                <a:solidFill>
                  <a:schemeClr val="dk1"/>
                </a:solidFill>
              </a:defRPr>
            </a:lvl3pPr>
            <a:lvl4pPr rtl="0">
              <a:spcBef>
                <a:spcPts val="0"/>
              </a:spcBef>
              <a:buClr>
                <a:schemeClr val="dk1"/>
              </a:buClr>
              <a:buSzPct val="100000"/>
              <a:buNone/>
              <a:defRPr b="1" sz="3600">
                <a:solidFill>
                  <a:schemeClr val="dk1"/>
                </a:solidFill>
              </a:defRPr>
            </a:lvl4pPr>
            <a:lvl5pPr rtl="0">
              <a:spcBef>
                <a:spcPts val="0"/>
              </a:spcBef>
              <a:buClr>
                <a:schemeClr val="dk1"/>
              </a:buClr>
              <a:buSzPct val="100000"/>
              <a:buNone/>
              <a:defRPr b="1" sz="3600">
                <a:solidFill>
                  <a:schemeClr val="dk1"/>
                </a:solidFill>
              </a:defRPr>
            </a:lvl5pPr>
            <a:lvl6pPr rtl="0">
              <a:spcBef>
                <a:spcPts val="0"/>
              </a:spcBef>
              <a:buClr>
                <a:schemeClr val="dk1"/>
              </a:buClr>
              <a:buSzPct val="100000"/>
              <a:buNone/>
              <a:defRPr b="1" sz="3600">
                <a:solidFill>
                  <a:schemeClr val="dk1"/>
                </a:solidFill>
              </a:defRPr>
            </a:lvl6pPr>
            <a:lvl7pPr rtl="0">
              <a:spcBef>
                <a:spcPts val="0"/>
              </a:spcBef>
              <a:buClr>
                <a:schemeClr val="dk1"/>
              </a:buClr>
              <a:buSzPct val="100000"/>
              <a:buNone/>
              <a:defRPr b="1" sz="3600">
                <a:solidFill>
                  <a:schemeClr val="dk1"/>
                </a:solidFill>
              </a:defRPr>
            </a:lvl7pPr>
            <a:lvl8pPr rtl="0">
              <a:spcBef>
                <a:spcPts val="0"/>
              </a:spcBef>
              <a:buClr>
                <a:schemeClr val="dk1"/>
              </a:buClr>
              <a:buSzPct val="100000"/>
              <a:buNone/>
              <a:defRPr b="1" sz="3600">
                <a:solidFill>
                  <a:schemeClr val="dk1"/>
                </a:solidFill>
              </a:defRPr>
            </a:lvl8pPr>
            <a:lvl9pPr rtl="0">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SzPct val="100000"/>
              <a:defRPr sz="3000"/>
            </a:lvl1pPr>
            <a:lvl2pPr rtl="0">
              <a:spcBef>
                <a:spcPts val="480"/>
              </a:spcBef>
              <a:buSzPct val="100000"/>
              <a:defRPr sz="2400"/>
            </a:lvl2pPr>
            <a:lvl3pPr rtl="0">
              <a:spcBef>
                <a:spcPts val="480"/>
              </a:spcBef>
              <a:buSzPct val="100000"/>
              <a:defRPr sz="2400"/>
            </a:lvl3pPr>
            <a:lvl4pPr rtl="0">
              <a:spcBef>
                <a:spcPts val="360"/>
              </a:spcBef>
              <a:buSzPct val="100000"/>
              <a:defRPr sz="1800"/>
            </a:lvl4pPr>
            <a:lvl5pPr rtl="0">
              <a:spcBef>
                <a:spcPts val="360"/>
              </a:spcBef>
              <a:buSzPct val="100000"/>
              <a:defRPr sz="1800"/>
            </a:lvl5pPr>
            <a:lvl6pPr rtl="0">
              <a:spcBef>
                <a:spcPts val="360"/>
              </a:spcBef>
              <a:buSzPct val="100000"/>
              <a:defRPr sz="1800"/>
            </a:lvl6pPr>
            <a:lvl7pPr rtl="0">
              <a:spcBef>
                <a:spcPts val="360"/>
              </a:spcBef>
              <a:buSzPct val="100000"/>
              <a:defRPr sz="1800"/>
            </a:lvl7pPr>
            <a:lvl8pPr rtl="0">
              <a:spcBef>
                <a:spcPts val="360"/>
              </a:spcBef>
              <a:buSzPct val="100000"/>
              <a:defRPr sz="1800"/>
            </a:lvl8pPr>
            <a:lvl9pPr rtl="0">
              <a:spcBef>
                <a:spcPts val="360"/>
              </a:spcBef>
              <a:buSzPct val="100000"/>
              <a:defRPr sz="1800"/>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rtl="0">
              <a:spcBef>
                <a:spcPts val="0"/>
              </a:spcBef>
              <a:buNone/>
              <a:defRPr sz="1300">
                <a:solidFill>
                  <a:schemeClr val="dk1"/>
                </a:solidFill>
              </a:defRPr>
            </a:lvl1pPr>
          </a:lstStyle>
          <a:p>
            <a:pPr lvl="0">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www.repole.com/sun4cast/data.html"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sz="2400" lang="en"/>
              <a:t>Trevor Senior, Kyle Parker and Fernando Oliveros</a:t>
            </a:r>
          </a:p>
        </p:txBody>
      </p:sp>
      <p:sp>
        <p:nvSpPr>
          <p:cNvPr id="31" name="Shape 31"/>
          <p:cNvSpPr txBox="1"/>
          <p:nvPr>
            <p:ph type="ctrTitle"/>
          </p:nvPr>
        </p:nvSpPr>
        <p:spPr>
          <a:xfrm>
            <a:off y="1583342" x="685800"/>
            <a:ext cy="1159799" cx="7772400"/>
          </a:xfrm>
          <a:prstGeom prst="rect">
            <a:avLst/>
          </a:prstGeom>
        </p:spPr>
        <p:txBody>
          <a:bodyPr bIns="91425" rIns="91425" lIns="91425" tIns="91425" anchor="b" anchorCtr="0">
            <a:noAutofit/>
          </a:bodyPr>
          <a:lstStyle/>
          <a:p>
            <a:pPr rtl="0">
              <a:spcBef>
                <a:spcPts val="0"/>
              </a:spcBef>
              <a:buNone/>
            </a:pPr>
            <a:r>
              <a:rPr sz="4800" lang="en">
                <a:solidFill>
                  <a:srgbClr val="434343"/>
                </a:solidFill>
              </a:rPr>
              <a:t>CMDA 3654 Final Project:</a:t>
            </a:r>
          </a:p>
          <a:p>
            <a:pPr>
              <a:spcBef>
                <a:spcPts val="0"/>
              </a:spcBef>
              <a:buNone/>
            </a:pPr>
            <a:r>
              <a:rPr sz="4800" lang="en">
                <a:solidFill>
                  <a:srgbClr val="434343"/>
                </a:solidFill>
              </a:rPr>
              <a:t>College Football Statistics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pic>
        <p:nvPicPr>
          <p:cNvPr id="85" name="Shape 85"/>
          <p:cNvPicPr preferRelativeResize="0"/>
          <p:nvPr/>
        </p:nvPicPr>
        <p:blipFill>
          <a:blip r:embed="rId3">
            <a:alphaModFix/>
          </a:blip>
          <a:stretch>
            <a:fillRect/>
          </a:stretch>
        </p:blipFill>
        <p:spPr>
          <a:xfrm>
            <a:off y="0" x="2015979"/>
            <a:ext cy="5143500" cx="511204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pic>
        <p:nvPicPr>
          <p:cNvPr id="90" name="Shape 90"/>
          <p:cNvPicPr preferRelativeResize="0"/>
          <p:nvPr/>
        </p:nvPicPr>
        <p:blipFill>
          <a:blip r:embed="rId3">
            <a:alphaModFix/>
          </a:blip>
          <a:stretch>
            <a:fillRect/>
          </a:stretch>
        </p:blipFill>
        <p:spPr>
          <a:xfrm>
            <a:off y="0" x="2035641"/>
            <a:ext cy="5143500" cx="5072718"/>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pic>
        <p:nvPicPr>
          <p:cNvPr id="95" name="Shape 95"/>
          <p:cNvPicPr preferRelativeResize="0"/>
          <p:nvPr/>
        </p:nvPicPr>
        <p:blipFill>
          <a:blip r:embed="rId3">
            <a:alphaModFix/>
          </a:blip>
          <a:stretch>
            <a:fillRect/>
          </a:stretch>
        </p:blipFill>
        <p:spPr>
          <a:xfrm>
            <a:off y="0" x="2046797"/>
            <a:ext cy="5143501" cx="505040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Machine Learning</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Algorithm</a:t>
            </a:r>
          </a:p>
          <a:p>
            <a:pPr rtl="0" lvl="1" indent="-381000" marL="914400">
              <a:spcBef>
                <a:spcPts val="0"/>
              </a:spcBef>
              <a:buClr>
                <a:srgbClr val="666666"/>
              </a:buClr>
              <a:buSzPct val="80000"/>
              <a:buFont typeface="Courier New"/>
              <a:buChar char="o"/>
            </a:pPr>
            <a:r>
              <a:rPr lang="en">
                <a:solidFill>
                  <a:schemeClr val="dk2"/>
                </a:solidFill>
              </a:rPr>
              <a:t>Stepwise regression</a:t>
            </a:r>
          </a:p>
          <a:p>
            <a:pPr rtl="0" lvl="1" indent="-381000" marL="914400">
              <a:spcBef>
                <a:spcPts val="0"/>
              </a:spcBef>
              <a:buClr>
                <a:srgbClr val="666666"/>
              </a:buClr>
              <a:buSzPct val="80000"/>
              <a:buFont typeface="Courier New"/>
              <a:buChar char="o"/>
            </a:pPr>
            <a:r>
              <a:rPr lang="en">
                <a:solidFill>
                  <a:schemeClr val="dk2"/>
                </a:solidFill>
              </a:rPr>
              <a:t>Effective when taking into account numerous variables</a:t>
            </a:r>
          </a:p>
          <a:p>
            <a:pPr rtl="0" lvl="1" indent="-381000" marL="914400">
              <a:spcBef>
                <a:spcPts val="0"/>
              </a:spcBef>
              <a:buClr>
                <a:schemeClr val="dk2"/>
              </a:buClr>
              <a:buSzPct val="80000"/>
              <a:buFont typeface="Courier New"/>
              <a:buChar char="o"/>
            </a:pPr>
            <a:r>
              <a:rPr lang="en">
                <a:solidFill>
                  <a:schemeClr val="dk2"/>
                </a:solidFill>
              </a:rPr>
              <a:t>Site and rush attempts found to be insignificant</a:t>
            </a:r>
          </a:p>
          <a:p>
            <a:pPr rtl="0" lvl="0" indent="-419100" marL="457200">
              <a:spcBef>
                <a:spcPts val="0"/>
              </a:spcBef>
              <a:buClr>
                <a:srgbClr val="666666"/>
              </a:buClr>
              <a:buSzPct val="100000"/>
              <a:buFont typeface="Arial"/>
              <a:buChar char="●"/>
            </a:pPr>
            <a:r>
              <a:rPr b="1" lang="en">
                <a:solidFill>
                  <a:srgbClr val="666666"/>
                </a:solidFill>
              </a:rPr>
              <a:t>How it works</a:t>
            </a:r>
          </a:p>
          <a:p>
            <a:pPr rtl="0" lvl="1" indent="-381000" marL="914400">
              <a:spcBef>
                <a:spcPts val="0"/>
              </a:spcBef>
              <a:buClr>
                <a:srgbClr val="666666"/>
              </a:buClr>
              <a:buSzPct val="80000"/>
              <a:buFont typeface="Courier New"/>
              <a:buChar char="o"/>
            </a:pPr>
            <a:r>
              <a:rPr lang="en">
                <a:solidFill>
                  <a:srgbClr val="666666"/>
                </a:solidFill>
              </a:rPr>
              <a:t>Stepwise regression is used to select a subset of variables, then linear regression is used for the model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Machine Learning</a:t>
            </a:r>
          </a:p>
        </p:txBody>
      </p:sp>
      <p:sp>
        <p:nvSpPr>
          <p:cNvPr id="107" name="Shape 107"/>
          <p:cNvSpPr txBox="1"/>
          <p:nvPr>
            <p:ph idx="1" type="body"/>
          </p:nvPr>
        </p:nvSpPr>
        <p:spPr>
          <a:xfrm>
            <a:off y="1103150" x="330075"/>
            <a:ext cy="3725699" cx="3209700"/>
          </a:xfrm>
          <a:prstGeom prst="rect">
            <a:avLst/>
          </a:prstGeom>
        </p:spPr>
        <p:txBody>
          <a:bodyPr bIns="91425" rIns="91425" lIns="91425" tIns="91425" anchor="t" anchorCtr="0">
            <a:noAutofit/>
          </a:bodyPr>
          <a:lstStyle/>
          <a:p>
            <a:pPr rtl="0" lvl="0" indent="-381000" marL="457200">
              <a:spcBef>
                <a:spcPts val="0"/>
              </a:spcBef>
              <a:buClr>
                <a:srgbClr val="666666"/>
              </a:buClr>
              <a:buSzPct val="100000"/>
              <a:buFont typeface="Arial"/>
              <a:buChar char="●"/>
            </a:pPr>
            <a:r>
              <a:rPr sz="2400" lang="en">
                <a:solidFill>
                  <a:srgbClr val="666666"/>
                </a:solidFill>
              </a:rPr>
              <a:t>The model tended to be more conservative than actual results</a:t>
            </a:r>
          </a:p>
          <a:p>
            <a:pPr rtl="0" lvl="0" indent="-381000" marL="457200">
              <a:spcBef>
                <a:spcPts val="0"/>
              </a:spcBef>
              <a:buClr>
                <a:srgbClr val="666666"/>
              </a:buClr>
              <a:buSzPct val="100000"/>
              <a:buFont typeface="Arial"/>
              <a:buChar char="●"/>
            </a:pPr>
            <a:r>
              <a:rPr sz="2400" lang="en">
                <a:solidFill>
                  <a:srgbClr val="666666"/>
                </a:solidFill>
              </a:rPr>
              <a:t>Standard error of 8.988</a:t>
            </a:r>
          </a:p>
          <a:p>
            <a:pPr rtl="0" lvl="0" indent="-381000" marL="457200">
              <a:spcBef>
                <a:spcPts val="0"/>
              </a:spcBef>
              <a:buClr>
                <a:srgbClr val="666666"/>
              </a:buClr>
              <a:buSzPct val="100000"/>
              <a:buFont typeface="Arial"/>
              <a:buChar char="●"/>
            </a:pPr>
            <a:r>
              <a:rPr sz="2400" lang="en">
                <a:solidFill>
                  <a:srgbClr val="666666"/>
                </a:solidFill>
              </a:rPr>
              <a:t>R-squared of 0.8242</a:t>
            </a:r>
          </a:p>
        </p:txBody>
      </p:sp>
      <p:pic>
        <p:nvPicPr>
          <p:cNvPr id="108" name="Shape 108"/>
          <p:cNvPicPr preferRelativeResize="0"/>
          <p:nvPr/>
        </p:nvPicPr>
        <p:blipFill>
          <a:blip r:embed="rId3">
            <a:alphaModFix/>
          </a:blip>
          <a:stretch>
            <a:fillRect/>
          </a:stretch>
        </p:blipFill>
        <p:spPr>
          <a:xfrm>
            <a:off y="1063375" x="3421575"/>
            <a:ext cy="3805274" cx="55806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Conclusions &amp; Recommendations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lang="en">
                <a:solidFill>
                  <a:srgbClr val="666666"/>
                </a:solidFill>
              </a:rPr>
              <a:t>Final results</a:t>
            </a:r>
          </a:p>
          <a:p>
            <a:pPr rtl="0" lvl="1" indent="-381000" marL="914400">
              <a:spcBef>
                <a:spcPts val="0"/>
              </a:spcBef>
              <a:buClr>
                <a:srgbClr val="666666"/>
              </a:buClr>
              <a:buSzPct val="80000"/>
              <a:buFont typeface="Courier New"/>
              <a:buChar char="o"/>
            </a:pPr>
            <a:r>
              <a:rPr lang="en">
                <a:solidFill>
                  <a:srgbClr val="666666"/>
                </a:solidFill>
              </a:rPr>
              <a:t>Betting line is accurate, home field advantage is true, and stepwise regression ML algorithm is passable</a:t>
            </a:r>
          </a:p>
          <a:p>
            <a:pPr rtl="0" lvl="1" indent="-381000" marL="914400">
              <a:spcBef>
                <a:spcPts val="0"/>
              </a:spcBef>
              <a:buClr>
                <a:srgbClr val="666666"/>
              </a:buClr>
              <a:buSzPct val="80000"/>
              <a:buFont typeface="Courier New"/>
              <a:buChar char="o"/>
            </a:pPr>
            <a:r>
              <a:rPr lang="en">
                <a:solidFill>
                  <a:srgbClr val="666666"/>
                </a:solidFill>
              </a:rPr>
              <a:t>It is very difficult to create a computer prediction model for college football in particular</a:t>
            </a:r>
          </a:p>
          <a:p>
            <a:pPr rtl="0" lvl="0" indent="-419100" marL="457200">
              <a:spcBef>
                <a:spcPts val="0"/>
              </a:spcBef>
              <a:buClr>
                <a:srgbClr val="666666"/>
              </a:buClr>
              <a:buSzPct val="100000"/>
              <a:buFont typeface="Arial"/>
              <a:buChar char="●"/>
            </a:pPr>
            <a:r>
              <a:rPr lang="en">
                <a:solidFill>
                  <a:srgbClr val="666666"/>
                </a:solidFill>
              </a:rPr>
              <a:t>Improvements</a:t>
            </a:r>
          </a:p>
          <a:p>
            <a:pPr rtl="0" lvl="1" indent="-381000" marL="914400">
              <a:spcBef>
                <a:spcPts val="0"/>
              </a:spcBef>
              <a:buClr>
                <a:srgbClr val="666666"/>
              </a:buClr>
              <a:buSzPct val="80000"/>
              <a:buFont typeface="Courier New"/>
              <a:buChar char="o"/>
            </a:pPr>
            <a:r>
              <a:rPr lang="en">
                <a:solidFill>
                  <a:srgbClr val="666666"/>
                </a:solidFill>
              </a:rPr>
              <a:t>Sample size. Entire season as train data, post-season for test data.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idx="1" type="subTitle"/>
          </p:nvPr>
        </p:nvSpPr>
        <p:spPr>
          <a:xfrm>
            <a:off y="1065900" x="685800"/>
            <a:ext cy="3938999" cx="7772400"/>
          </a:xfrm>
          <a:prstGeom prst="rect">
            <a:avLst/>
          </a:prstGeom>
        </p:spPr>
        <p:txBody>
          <a:bodyPr bIns="91425" rIns="91425" lIns="91425" tIns="91425" anchor="t" anchorCtr="0">
            <a:noAutofit/>
          </a:bodyPr>
          <a:lstStyle/>
          <a:p>
            <a:pPr algn="l" rtl="0" lvl="0" indent="-419100" marL="457200">
              <a:spcBef>
                <a:spcPts val="0"/>
              </a:spcBef>
              <a:buClr>
                <a:schemeClr val="dk2"/>
              </a:buClr>
              <a:buSzPct val="100000"/>
              <a:buFont typeface="Arial"/>
              <a:buChar char="●"/>
            </a:pPr>
            <a:r>
              <a:rPr b="1" lang="en"/>
              <a:t>Motivation behind project</a:t>
            </a:r>
          </a:p>
          <a:p>
            <a:pPr algn="l" rtl="0" lvl="1" indent="-419100" marL="914400">
              <a:spcBef>
                <a:spcPts val="0"/>
              </a:spcBef>
              <a:buClr>
                <a:schemeClr val="dk2"/>
              </a:buClr>
              <a:buSzPct val="100000"/>
              <a:buFont typeface="Arial"/>
              <a:buChar char="○"/>
            </a:pPr>
            <a:r>
              <a:rPr lang="en"/>
              <a:t>Learn more about college football</a:t>
            </a:r>
          </a:p>
          <a:p>
            <a:pPr algn="l" rtl="0" lvl="0" indent="-419100" marL="457200">
              <a:spcBef>
                <a:spcPts val="0"/>
              </a:spcBef>
              <a:buClr>
                <a:schemeClr val="dk2"/>
              </a:buClr>
              <a:buSzPct val="100000"/>
              <a:buFont typeface="Arial"/>
              <a:buChar char="●"/>
            </a:pPr>
            <a:r>
              <a:rPr b="1" lang="en"/>
              <a:t>Goals</a:t>
            </a:r>
          </a:p>
          <a:p>
            <a:pPr algn="l" rtl="0" lvl="1" indent="-419100" marL="914400">
              <a:spcBef>
                <a:spcPts val="0"/>
              </a:spcBef>
              <a:buClr>
                <a:schemeClr val="dk2"/>
              </a:buClr>
              <a:buSzPct val="100000"/>
              <a:buFont typeface="Arial"/>
              <a:buChar char="○"/>
            </a:pPr>
            <a:r>
              <a:rPr lang="en"/>
              <a:t>Test common myths (Home vs. Visit)</a:t>
            </a:r>
          </a:p>
          <a:p>
            <a:pPr algn="l" rtl="0" lvl="1" indent="-419100" marL="914400">
              <a:spcBef>
                <a:spcPts val="0"/>
              </a:spcBef>
              <a:buClr>
                <a:schemeClr val="dk2"/>
              </a:buClr>
              <a:buSzPct val="100000"/>
              <a:buFont typeface="Arial"/>
              <a:buChar char="○"/>
            </a:pPr>
            <a:r>
              <a:rPr lang="en"/>
              <a:t>Predict the margin of victory</a:t>
            </a:r>
          </a:p>
          <a:p>
            <a:pPr algn="l" rtl="0" lvl="0" indent="-419100" marL="457200">
              <a:spcBef>
                <a:spcPts val="0"/>
              </a:spcBef>
              <a:buClr>
                <a:schemeClr val="dk2"/>
              </a:buClr>
              <a:buSzPct val="100000"/>
              <a:buFont typeface="Arial"/>
              <a:buChar char="●"/>
            </a:pPr>
            <a:r>
              <a:rPr b="1" lang="en"/>
              <a:t>Results</a:t>
            </a:r>
          </a:p>
          <a:p>
            <a:pPr algn="l" rtl="0" lvl="1" indent="-419100" marL="914400">
              <a:spcBef>
                <a:spcPts val="0"/>
              </a:spcBef>
              <a:buClr>
                <a:schemeClr val="dk2"/>
              </a:buClr>
              <a:buSzPct val="100000"/>
              <a:buFont typeface="Arial"/>
              <a:buChar char="○"/>
            </a:pPr>
            <a:r>
              <a:rPr lang="en"/>
              <a:t>Proves some myths true</a:t>
            </a:r>
          </a:p>
          <a:p>
            <a:pPr algn="l" rtl="0" lvl="1" indent="-419100" marL="914400">
              <a:spcBef>
                <a:spcPts val="0"/>
              </a:spcBef>
              <a:buClr>
                <a:schemeClr val="dk2"/>
              </a:buClr>
              <a:buSzPct val="100000"/>
              <a:buFont typeface="Arial"/>
              <a:buChar char="○"/>
            </a:pPr>
            <a:r>
              <a:rPr lang="en"/>
              <a:t>Decent margin of victory prediction</a:t>
            </a:r>
          </a:p>
        </p:txBody>
      </p:sp>
      <p:sp>
        <p:nvSpPr>
          <p:cNvPr id="37" name="Shape 37"/>
          <p:cNvSpPr txBox="1"/>
          <p:nvPr>
            <p:ph idx="2" type="subTitle"/>
          </p:nvPr>
        </p:nvSpPr>
        <p:spPr>
          <a:xfrm>
            <a:off y="272100" x="818550"/>
            <a:ext cy="946200" cx="7772400"/>
          </a:xfrm>
          <a:prstGeom prst="rect">
            <a:avLst/>
          </a:prstGeom>
        </p:spPr>
        <p:txBody>
          <a:bodyPr bIns="91425" rIns="91425" lIns="91425" tIns="91425" anchor="t" anchorCtr="0">
            <a:noAutofit/>
          </a:bodyPr>
          <a:lstStyle/>
          <a:p>
            <a:pPr rtl="0" lvl="0">
              <a:spcBef>
                <a:spcPts val="0"/>
              </a:spcBef>
              <a:buClr>
                <a:schemeClr val="dk1"/>
              </a:buClr>
              <a:buSzPct val="30555"/>
              <a:buFont typeface="Arial"/>
              <a:buNone/>
            </a:pPr>
            <a:r>
              <a:rPr b="1" sz="3600" lang="en">
                <a:solidFill>
                  <a:srgbClr val="434343"/>
                </a:solidFill>
              </a:rPr>
              <a:t>Executive Summary</a:t>
            </a:r>
          </a:p>
          <a:p>
            <a:pPr rtl="0" lvl="0">
              <a:spcBef>
                <a:spcPts val="0"/>
              </a:spcBef>
              <a:buNone/>
            </a:pPr>
            <a:r>
              <a:t/>
            </a:r>
            <a:endParaRPr sz="4800">
              <a:solidFill>
                <a:srgbClr val="434343"/>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solidFill>
                  <a:srgbClr val="434343"/>
                </a:solidFill>
              </a:rPr>
              <a:t>Data Sources</a:t>
            </a:r>
          </a:p>
        </p:txBody>
      </p:sp>
      <p:sp>
        <p:nvSpPr>
          <p:cNvPr id="43" name="Shape 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The Sunshine Forecast</a:t>
            </a:r>
          </a:p>
          <a:p>
            <a:pPr rtl="0" lvl="1" indent="-381000" marL="914400">
              <a:spcBef>
                <a:spcPts val="0"/>
              </a:spcBef>
              <a:buClr>
                <a:srgbClr val="666666"/>
              </a:buClr>
              <a:buSzPct val="80000"/>
              <a:buFont typeface="Courier New"/>
              <a:buChar char="o"/>
            </a:pPr>
            <a:r>
              <a:rPr b="1" lang="en">
                <a:solidFill>
                  <a:srgbClr val="666666"/>
                </a:solidFill>
              </a:rPr>
              <a:t> </a:t>
            </a:r>
            <a:r>
              <a:rPr u="sng" lang="en">
                <a:solidFill>
                  <a:srgbClr val="666666"/>
                </a:solidFill>
                <a:hlinkClick r:id="rId3"/>
              </a:rPr>
              <a:t>http://www.repole.com/sun4cast/data.html</a:t>
            </a:r>
          </a:p>
          <a:p>
            <a:pPr rtl="0" lvl="0" indent="-419100" marL="457200">
              <a:spcBef>
                <a:spcPts val="0"/>
              </a:spcBef>
              <a:buClr>
                <a:srgbClr val="666666"/>
              </a:buClr>
              <a:buSzPct val="100000"/>
              <a:buFont typeface="Arial"/>
              <a:buChar char="●"/>
            </a:pPr>
            <a:r>
              <a:rPr b="1" lang="en">
                <a:solidFill>
                  <a:srgbClr val="666666"/>
                </a:solidFill>
              </a:rPr>
              <a:t>Format</a:t>
            </a:r>
          </a:p>
          <a:p>
            <a:pPr rtl="0" lvl="1" indent="-381000" marL="914400">
              <a:spcBef>
                <a:spcPts val="0"/>
              </a:spcBef>
              <a:buClr>
                <a:srgbClr val="666666"/>
              </a:buClr>
              <a:buSzPct val="80000"/>
              <a:buFont typeface="Courier New"/>
              <a:buChar char="o"/>
            </a:pPr>
            <a:r>
              <a:rPr lang="en">
                <a:solidFill>
                  <a:srgbClr val="666666"/>
                </a:solidFill>
              </a:rPr>
              <a:t>CSV &amp; XML</a:t>
            </a:r>
          </a:p>
          <a:p>
            <a:pPr rtl="0" lvl="0" indent="-419100" marL="457200">
              <a:spcBef>
                <a:spcPts val="0"/>
              </a:spcBef>
              <a:buClr>
                <a:srgbClr val="666666"/>
              </a:buClr>
              <a:buSzPct val="100000"/>
              <a:buFont typeface="Arial"/>
              <a:buChar char="●"/>
            </a:pPr>
            <a:r>
              <a:rPr b="1" lang="en">
                <a:solidFill>
                  <a:srgbClr val="666666"/>
                </a:solidFill>
              </a:rPr>
              <a:t>21 variables</a:t>
            </a:r>
          </a:p>
          <a:p>
            <a:pPr rtl="0" lvl="0" indent="-419100" marL="457200">
              <a:spcBef>
                <a:spcPts val="0"/>
              </a:spcBef>
              <a:buClr>
                <a:srgbClr val="666666"/>
              </a:buClr>
              <a:buSzPct val="100000"/>
              <a:buFont typeface="Arial"/>
              <a:buChar char="●"/>
            </a:pPr>
            <a:r>
              <a:rPr b="1" lang="en">
                <a:solidFill>
                  <a:srgbClr val="666666"/>
                </a:solidFill>
              </a:rPr>
              <a:t>1515 entries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49" name="Shape 49"/>
          <p:cNvGraphicFramePr/>
          <p:nvPr/>
        </p:nvGraphicFramePr>
        <p:xfrm>
          <a:off y="1200150" x="952500"/>
          <a:ext cy="3000000" cx="3000000"/>
        </p:xfrm>
        <a:graphic>
          <a:graphicData uri="http://schemas.openxmlformats.org/drawingml/2006/table">
            <a:tbl>
              <a:tblPr>
                <a:noFill/>
                <a:tableStyleId>{FF888CF1-2E1F-4C45-A4EF-BD20C042C856}</a:tableStyleId>
              </a:tblPr>
              <a:tblGrid>
                <a:gridCol w="421975"/>
                <a:gridCol w="1965150"/>
                <a:gridCol w="2047075"/>
                <a:gridCol w="2804800"/>
              </a:tblGrid>
              <a:tr h="381000">
                <a:tc>
                  <a:txBody>
                    <a:bodyPr>
                      <a:noAutofit/>
                    </a:bodyPr>
                    <a:lstStyle/>
                    <a:p>
                      <a:pPr rtl="0">
                        <a:spcBef>
                          <a:spcPts val="0"/>
                        </a:spcBef>
                        <a:buNone/>
                      </a:pPr>
                      <a:r>
                        <a:rPr b="1" lang="en"/>
                        <a:t>#</a:t>
                      </a:r>
                    </a:p>
                  </a:txBody>
                  <a:tcPr marR="91425" marB="91425" marT="91425" marL="91425"/>
                </a:tc>
                <a:tc>
                  <a:txBody>
                    <a:bodyPr>
                      <a:noAutofit/>
                    </a:bodyPr>
                    <a:lstStyle/>
                    <a:p>
                      <a:pPr>
                        <a:spcBef>
                          <a:spcPts val="0"/>
                        </a:spcBef>
                        <a:buNone/>
                      </a:pPr>
                      <a:r>
                        <a:rPr b="1" lang="en"/>
                        <a:t>Name</a:t>
                      </a:r>
                    </a:p>
                  </a:txBody>
                  <a:tcPr marR="91425" marB="91425" marT="91425" marL="91425"/>
                </a:tc>
                <a:tc>
                  <a:txBody>
                    <a:bodyPr>
                      <a:noAutofit/>
                    </a:bodyPr>
                    <a:lstStyle/>
                    <a:p>
                      <a:pPr>
                        <a:spcBef>
                          <a:spcPts val="0"/>
                        </a:spcBef>
                        <a:buNone/>
                      </a:pPr>
                      <a:r>
                        <a:rPr b="1" lang="en"/>
                        <a:t>Type</a:t>
                      </a:r>
                    </a:p>
                  </a:txBody>
                  <a:tcPr marR="91425" marB="91425" marT="91425" marL="91425"/>
                </a:tc>
                <a:tc>
                  <a:txBody>
                    <a:bodyPr>
                      <a:noAutofit/>
                    </a:bodyPr>
                    <a:lstStyle/>
                    <a:p>
                      <a:pPr>
                        <a:spcBef>
                          <a:spcPts val="0"/>
                        </a:spcBef>
                        <a:buNone/>
                      </a:pPr>
                      <a:r>
                        <a:rPr b="1" lang="en"/>
                        <a:t>Description</a:t>
                      </a:r>
                    </a:p>
                  </a:txBody>
                  <a:tcPr marR="91425" marB="91425" marT="91425" marL="91425"/>
                </a:tc>
              </a:tr>
              <a:tr h="381000">
                <a:tc>
                  <a:txBody>
                    <a:bodyPr>
                      <a:noAutofit/>
                    </a:bodyPr>
                    <a:lstStyle/>
                    <a:p>
                      <a:pPr rtl="0">
                        <a:spcBef>
                          <a:spcPts val="0"/>
                        </a:spcBef>
                        <a:buNone/>
                      </a:pPr>
                      <a:r>
                        <a:rPr lang="en"/>
                        <a:t>1</a:t>
                      </a:r>
                    </a:p>
                  </a:txBody>
                  <a:tcPr marR="91425" marB="91425" marT="91425" marL="91425"/>
                </a:tc>
                <a:tc>
                  <a:txBody>
                    <a:bodyPr>
                      <a:noAutofit/>
                    </a:bodyPr>
                    <a:lstStyle/>
                    <a:p>
                      <a:pPr>
                        <a:spcBef>
                          <a:spcPts val="0"/>
                        </a:spcBef>
                        <a:buNone/>
                      </a:pPr>
                      <a:r>
                        <a:rPr lang="en"/>
                        <a:t>Date</a:t>
                      </a:r>
                    </a:p>
                  </a:txBody>
                  <a:tcPr marR="91425" marB="91425" marT="91425" marL="91425"/>
                </a:tc>
                <a:tc>
                  <a:txBody>
                    <a:bodyPr>
                      <a:noAutofit/>
                    </a:bodyPr>
                    <a:lstStyle/>
                    <a:p>
                      <a:pPr>
                        <a:spcBef>
                          <a:spcPts val="0"/>
                        </a:spcBef>
                        <a:buNone/>
                      </a:pPr>
                      <a:r>
                        <a:rPr lang="en"/>
                        <a:t>String</a:t>
                      </a:r>
                    </a:p>
                  </a:txBody>
                  <a:tcPr marR="91425" marB="91425" marT="91425" marL="91425"/>
                </a:tc>
                <a:tc>
                  <a:txBody>
                    <a:bodyPr>
                      <a:noAutofit/>
                    </a:bodyPr>
                    <a:lstStyle/>
                    <a:p>
                      <a:pPr>
                        <a:spcBef>
                          <a:spcPts val="0"/>
                        </a:spcBef>
                        <a:buNone/>
                      </a:pPr>
                      <a:r>
                        <a:rPr lang="en"/>
                        <a:t>Date of game</a:t>
                      </a:r>
                    </a:p>
                  </a:txBody>
                  <a:tcPr marR="91425" marB="91425" marT="91425" marL="91425"/>
                </a:tc>
              </a:tr>
              <a:tr h="381000">
                <a:tc>
                  <a:txBody>
                    <a:bodyPr>
                      <a:noAutofit/>
                    </a:bodyPr>
                    <a:lstStyle/>
                    <a:p>
                      <a:pPr rtl="0">
                        <a:spcBef>
                          <a:spcPts val="0"/>
                        </a:spcBef>
                        <a:buNone/>
                      </a:pPr>
                      <a:r>
                        <a:rPr lang="en"/>
                        <a:t>2</a:t>
                      </a:r>
                    </a:p>
                  </a:txBody>
                  <a:tcPr marR="91425" marB="91425" marT="91425" marL="91425"/>
                </a:tc>
                <a:tc>
                  <a:txBody>
                    <a:bodyPr>
                      <a:noAutofit/>
                    </a:bodyPr>
                    <a:lstStyle/>
                    <a:p>
                      <a:pPr>
                        <a:spcBef>
                          <a:spcPts val="0"/>
                        </a:spcBef>
                        <a:buNone/>
                      </a:pPr>
                      <a:r>
                        <a:rPr lang="en"/>
                        <a:t>TeamName</a:t>
                      </a:r>
                    </a:p>
                  </a:txBody>
                  <a:tcPr marR="91425" marB="91425" marT="91425" marL="91425"/>
                </a:tc>
                <a:tc>
                  <a:txBody>
                    <a:bodyPr>
                      <a:noAutofit/>
                    </a:bodyPr>
                    <a:lstStyle/>
                    <a:p>
                      <a:pPr>
                        <a:spcBef>
                          <a:spcPts val="0"/>
                        </a:spcBef>
                        <a:buNone/>
                      </a:pPr>
                      <a:r>
                        <a:rPr lang="en"/>
                        <a:t>String</a:t>
                      </a:r>
                    </a:p>
                  </a:txBody>
                  <a:tcPr marR="91425" marB="91425" marT="91425" marL="91425"/>
                </a:tc>
                <a:tc>
                  <a:txBody>
                    <a:bodyPr>
                      <a:noAutofit/>
                    </a:bodyPr>
                    <a:lstStyle/>
                    <a:p>
                      <a:pPr>
                        <a:spcBef>
                          <a:spcPts val="0"/>
                        </a:spcBef>
                        <a:buNone/>
                      </a:pPr>
                      <a:r>
                        <a:rPr lang="en"/>
                        <a:t>Offensive Team</a:t>
                      </a:r>
                    </a:p>
                  </a:txBody>
                  <a:tcPr marR="91425" marB="91425" marT="91425" marL="91425"/>
                </a:tc>
              </a:tr>
              <a:tr h="381000">
                <a:tc>
                  <a:txBody>
                    <a:bodyPr>
                      <a:noAutofit/>
                    </a:bodyPr>
                    <a:lstStyle/>
                    <a:p>
                      <a:pPr rtl="0">
                        <a:spcBef>
                          <a:spcPts val="0"/>
                        </a:spcBef>
                        <a:buNone/>
                      </a:pPr>
                      <a:r>
                        <a:rPr lang="en"/>
                        <a:t>3</a:t>
                      </a:r>
                    </a:p>
                  </a:txBody>
                  <a:tcPr marR="91425" marB="91425" marT="91425" marL="91425"/>
                </a:tc>
                <a:tc>
                  <a:txBody>
                    <a:bodyPr>
                      <a:noAutofit/>
                    </a:bodyPr>
                    <a:lstStyle/>
                    <a:p>
                      <a:pPr rtl="0">
                        <a:spcBef>
                          <a:spcPts val="0"/>
                        </a:spcBef>
                        <a:buNone/>
                      </a:pPr>
                      <a:r>
                        <a:rPr lang="en"/>
                        <a:t>ScoreOff</a:t>
                      </a:r>
                    </a:p>
                  </a:txBody>
                  <a:tcPr marR="91425" marB="91425" marT="91425" marL="91425"/>
                </a:tc>
                <a:tc>
                  <a:txBody>
                    <a:bodyPr>
                      <a:noAutofit/>
                    </a:bodyPr>
                    <a:lstStyle/>
                    <a:p>
                      <a:pPr>
                        <a:spcBef>
                          <a:spcPts val="0"/>
                        </a:spcBef>
                        <a:buNone/>
                      </a:pPr>
                      <a:r>
                        <a:rPr lang="en"/>
                        <a:t>Int</a:t>
                      </a:r>
                    </a:p>
                  </a:txBody>
                  <a:tcPr marR="91425" marB="91425" marT="91425" marL="91425"/>
                </a:tc>
                <a:tc>
                  <a:txBody>
                    <a:bodyPr>
                      <a:noAutofit/>
                    </a:bodyPr>
                    <a:lstStyle/>
                    <a:p>
                      <a:pPr>
                        <a:spcBef>
                          <a:spcPts val="0"/>
                        </a:spcBef>
                        <a:buNone/>
                      </a:pPr>
                      <a:r>
                        <a:rPr lang="en"/>
                        <a:t>Offensive Points Scored</a:t>
                      </a:r>
                    </a:p>
                  </a:txBody>
                  <a:tcPr marR="91425" marB="91425" marT="91425" marL="91425"/>
                </a:tc>
              </a:tr>
              <a:tr h="381000">
                <a:tc>
                  <a:txBody>
                    <a:bodyPr>
                      <a:noAutofit/>
                    </a:bodyPr>
                    <a:lstStyle/>
                    <a:p>
                      <a:pPr rtl="0">
                        <a:spcBef>
                          <a:spcPts val="0"/>
                        </a:spcBef>
                        <a:buNone/>
                      </a:pPr>
                      <a:r>
                        <a:rPr lang="en"/>
                        <a:t>4</a:t>
                      </a:r>
                    </a:p>
                  </a:txBody>
                  <a:tcPr marR="91425" marB="91425" marT="91425" marL="91425"/>
                </a:tc>
                <a:tc>
                  <a:txBody>
                    <a:bodyPr>
                      <a:noAutofit/>
                    </a:bodyPr>
                    <a:lstStyle/>
                    <a:p>
                      <a:pPr rtl="0">
                        <a:spcBef>
                          <a:spcPts val="0"/>
                        </a:spcBef>
                        <a:buNone/>
                      </a:pPr>
                      <a:r>
                        <a:rPr lang="en"/>
                        <a:t>RushAttOff</a:t>
                      </a:r>
                    </a:p>
                  </a:txBody>
                  <a:tcPr marR="91425" marB="91425" marT="91425" marL="91425"/>
                </a:tc>
                <a:tc>
                  <a:txBody>
                    <a:bodyPr>
                      <a:noAutofit/>
                    </a:bodyPr>
                    <a:lstStyle/>
                    <a:p>
                      <a:pPr>
                        <a:spcBef>
                          <a:spcPts val="0"/>
                        </a:spcBef>
                        <a:buNone/>
                      </a:pPr>
                      <a:r>
                        <a:rPr lang="en"/>
                        <a:t>Int</a:t>
                      </a:r>
                    </a:p>
                  </a:txBody>
                  <a:tcPr marR="91425" marB="91425" marT="91425" marL="91425"/>
                </a:tc>
                <a:tc>
                  <a:txBody>
                    <a:bodyPr>
                      <a:noAutofit/>
                    </a:bodyPr>
                    <a:lstStyle/>
                    <a:p>
                      <a:pPr>
                        <a:spcBef>
                          <a:spcPts val="0"/>
                        </a:spcBef>
                        <a:buNone/>
                      </a:pPr>
                      <a:r>
                        <a:rPr lang="en"/>
                        <a:t>Offensive Rushes Attempted</a:t>
                      </a:r>
                    </a:p>
                  </a:txBody>
                  <a:tcPr marR="91425" marB="91425" marT="91425" marL="91425"/>
                </a:tc>
              </a:tr>
              <a:tr h="381000">
                <a:tc>
                  <a:txBody>
                    <a:bodyPr>
                      <a:noAutofit/>
                    </a:bodyPr>
                    <a:lstStyle/>
                    <a:p>
                      <a:pPr rtl="0">
                        <a:spcBef>
                          <a:spcPts val="0"/>
                        </a:spcBef>
                        <a:buNone/>
                      </a:pPr>
                      <a:r>
                        <a:rPr lang="en"/>
                        <a:t>5</a:t>
                      </a:r>
                    </a:p>
                  </a:txBody>
                  <a:tcPr marR="91425" marB="91425" marT="91425" marL="91425"/>
                </a:tc>
                <a:tc>
                  <a:txBody>
                    <a:bodyPr>
                      <a:noAutofit/>
                    </a:bodyPr>
                    <a:lstStyle/>
                    <a:p>
                      <a:pPr rtl="0">
                        <a:spcBef>
                          <a:spcPts val="0"/>
                        </a:spcBef>
                        <a:buNone/>
                      </a:pPr>
                      <a:r>
                        <a:rPr lang="en"/>
                        <a:t>RushYdsOff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Rush Yards</a:t>
                      </a:r>
                    </a:p>
                  </a:txBody>
                  <a:tcPr marR="91425" marB="91425" marT="91425" marL="91425"/>
                </a:tc>
              </a:tr>
              <a:tr h="381000">
                <a:tc>
                  <a:txBody>
                    <a:bodyPr>
                      <a:noAutofit/>
                    </a:bodyPr>
                    <a:lstStyle/>
                    <a:p>
                      <a:pPr rtl="0">
                        <a:spcBef>
                          <a:spcPts val="0"/>
                        </a:spcBef>
                        <a:buNone/>
                      </a:pPr>
                      <a:r>
                        <a:rPr lang="en"/>
                        <a:t>6</a:t>
                      </a:r>
                    </a:p>
                  </a:txBody>
                  <a:tcPr marR="91425" marB="91425" marT="91425" marL="91425"/>
                </a:tc>
                <a:tc>
                  <a:txBody>
                    <a:bodyPr>
                      <a:noAutofit/>
                    </a:bodyPr>
                    <a:lstStyle/>
                    <a:p>
                      <a:pPr rtl="0">
                        <a:spcBef>
                          <a:spcPts val="0"/>
                        </a:spcBef>
                        <a:buNone/>
                      </a:pPr>
                      <a:r>
                        <a:rPr lang="en"/>
                        <a:t>PassAttOff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Passes Attempted</a:t>
                      </a:r>
                    </a:p>
                  </a:txBody>
                  <a:tcPr marR="91425" marB="91425" marT="91425" marL="91425"/>
                </a:tc>
              </a:tr>
              <a:tr h="381000">
                <a:tc>
                  <a:txBody>
                    <a:bodyPr>
                      <a:noAutofit/>
                    </a:bodyPr>
                    <a:lstStyle/>
                    <a:p>
                      <a:pPr rtl="0">
                        <a:spcBef>
                          <a:spcPts val="0"/>
                        </a:spcBef>
                        <a:buNone/>
                      </a:pPr>
                      <a:r>
                        <a:rPr lang="en"/>
                        <a:t>7</a:t>
                      </a:r>
                    </a:p>
                  </a:txBody>
                  <a:tcPr marR="91425" marB="91425" marT="91425" marL="91425"/>
                </a:tc>
                <a:tc>
                  <a:txBody>
                    <a:bodyPr>
                      <a:noAutofit/>
                    </a:bodyPr>
                    <a:lstStyle/>
                    <a:p>
                      <a:pPr rtl="0">
                        <a:spcBef>
                          <a:spcPts val="0"/>
                        </a:spcBef>
                        <a:buNone/>
                      </a:pPr>
                      <a:r>
                        <a:rPr lang="en"/>
                        <a:t>PassCompOff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Passes Completed</a:t>
                      </a:r>
                    </a:p>
                  </a:txBody>
                  <a:tcPr marR="91425" marB="91425" marT="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55" name="Shape 55"/>
          <p:cNvGraphicFramePr/>
          <p:nvPr/>
        </p:nvGraphicFramePr>
        <p:xfrm>
          <a:off y="1200150" x="952500"/>
          <a:ext cy="3000000" cx="3000000"/>
        </p:xfrm>
        <a:graphic>
          <a:graphicData uri="http://schemas.openxmlformats.org/drawingml/2006/table">
            <a:tbl>
              <a:tblPr>
                <a:noFill/>
                <a:tableStyleId>{F1647B78-36F7-47D3-88F3-3926F1E1A674}</a:tableStyleId>
              </a:tblPr>
              <a:tblGrid>
                <a:gridCol w="415850"/>
                <a:gridCol w="1960250"/>
                <a:gridCol w="2058100"/>
                <a:gridCol w="2804800"/>
              </a:tblGrid>
              <a:tr h="381000">
                <a:tc>
                  <a:txBody>
                    <a:bodyPr>
                      <a:noAutofit/>
                    </a:bodyPr>
                    <a:lstStyle/>
                    <a:p>
                      <a:pPr rtl="0">
                        <a:spcBef>
                          <a:spcPts val="0"/>
                        </a:spcBef>
                        <a:buNone/>
                      </a:pPr>
                      <a:r>
                        <a:rPr b="1" lang="en"/>
                        <a:t>#</a:t>
                      </a:r>
                    </a:p>
                  </a:txBody>
                  <a:tcPr marR="91425" marB="91425" marT="91425" marL="91425"/>
                </a:tc>
                <a:tc>
                  <a:txBody>
                    <a:bodyPr>
                      <a:noAutofit/>
                    </a:bodyPr>
                    <a:lstStyle/>
                    <a:p>
                      <a:pPr rtl="0" lvl="0">
                        <a:spcBef>
                          <a:spcPts val="0"/>
                        </a:spcBef>
                        <a:buNone/>
                      </a:pPr>
                      <a:r>
                        <a:rPr b="1" lang="en"/>
                        <a:t>Name</a:t>
                      </a:r>
                    </a:p>
                  </a:txBody>
                  <a:tcPr marR="91425" marB="91425" marT="91425" marL="91425"/>
                </a:tc>
                <a:tc>
                  <a:txBody>
                    <a:bodyPr>
                      <a:noAutofit/>
                    </a:bodyPr>
                    <a:lstStyle/>
                    <a:p>
                      <a:pPr rtl="0" lvl="0">
                        <a:spcBef>
                          <a:spcPts val="0"/>
                        </a:spcBef>
                        <a:buNone/>
                      </a:pPr>
                      <a:r>
                        <a:rPr b="1" lang="en"/>
                        <a:t>Type</a:t>
                      </a:r>
                    </a:p>
                  </a:txBody>
                  <a:tcPr marR="91425" marB="91425" marT="91425" marL="91425"/>
                </a:tc>
                <a:tc>
                  <a:txBody>
                    <a:bodyPr>
                      <a:noAutofit/>
                    </a:bodyPr>
                    <a:lstStyle/>
                    <a:p>
                      <a:pPr rtl="0" lvl="0">
                        <a:spcBef>
                          <a:spcPts val="0"/>
                        </a:spcBef>
                        <a:buNone/>
                      </a:pPr>
                      <a:r>
                        <a:rPr b="1" lang="en"/>
                        <a:t>Description</a:t>
                      </a:r>
                    </a:p>
                  </a:txBody>
                  <a:tcPr marR="91425" marB="91425" marT="91425" marL="91425"/>
                </a:tc>
              </a:tr>
              <a:tr h="381000">
                <a:tc>
                  <a:txBody>
                    <a:bodyPr>
                      <a:noAutofit/>
                    </a:bodyPr>
                    <a:lstStyle/>
                    <a:p>
                      <a:pPr rtl="0">
                        <a:spcBef>
                          <a:spcPts val="0"/>
                        </a:spcBef>
                        <a:buNone/>
                      </a:pPr>
                      <a:r>
                        <a:rPr lang="en"/>
                        <a:t>8</a:t>
                      </a:r>
                    </a:p>
                  </a:txBody>
                  <a:tcPr marR="91425" marB="91425" marT="91425" marL="91425"/>
                </a:tc>
                <a:tc>
                  <a:txBody>
                    <a:bodyPr>
                      <a:noAutofit/>
                    </a:bodyPr>
                    <a:lstStyle/>
                    <a:p>
                      <a:pPr rtl="0" lvl="0">
                        <a:spcBef>
                          <a:spcPts val="0"/>
                        </a:spcBef>
                        <a:buNone/>
                      </a:pPr>
                      <a:r>
                        <a:rPr lang="en"/>
                        <a:t>PassYdsOff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Passing Yards</a:t>
                      </a:r>
                    </a:p>
                  </a:txBody>
                  <a:tcPr marR="91425" marB="91425" marT="91425" marL="91425"/>
                </a:tc>
              </a:tr>
              <a:tr h="381000">
                <a:tc>
                  <a:txBody>
                    <a:bodyPr>
                      <a:noAutofit/>
                    </a:bodyPr>
                    <a:lstStyle/>
                    <a:p>
                      <a:pPr rtl="0">
                        <a:spcBef>
                          <a:spcPts val="0"/>
                        </a:spcBef>
                        <a:buNone/>
                      </a:pPr>
                      <a:r>
                        <a:rPr lang="en"/>
                        <a:t>9</a:t>
                      </a:r>
                    </a:p>
                  </a:txBody>
                  <a:tcPr marR="91425" marB="91425" marT="91425" marL="91425"/>
                </a:tc>
                <a:tc>
                  <a:txBody>
                    <a:bodyPr>
                      <a:noAutofit/>
                    </a:bodyPr>
                    <a:lstStyle/>
                    <a:p>
                      <a:pPr rtl="0" lvl="0">
                        <a:spcBef>
                          <a:spcPts val="0"/>
                        </a:spcBef>
                        <a:buNone/>
                      </a:pPr>
                      <a:r>
                        <a:rPr lang="en"/>
                        <a:t>PassIntOff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Pass Interceptions</a:t>
                      </a:r>
                    </a:p>
                  </a:txBody>
                  <a:tcPr marR="91425" marB="91425" marT="91425" marL="91425"/>
                </a:tc>
              </a:tr>
              <a:tr h="381000">
                <a:tc>
                  <a:txBody>
                    <a:bodyPr>
                      <a:noAutofit/>
                    </a:bodyPr>
                    <a:lstStyle/>
                    <a:p>
                      <a:pPr rtl="0">
                        <a:spcBef>
                          <a:spcPts val="0"/>
                        </a:spcBef>
                        <a:buNone/>
                      </a:pPr>
                      <a:r>
                        <a:rPr lang="en"/>
                        <a:t>10</a:t>
                      </a:r>
                    </a:p>
                  </a:txBody>
                  <a:tcPr marR="91425" marB="91425" marT="91425" marL="91425"/>
                </a:tc>
                <a:tc>
                  <a:txBody>
                    <a:bodyPr>
                      <a:noAutofit/>
                    </a:bodyPr>
                    <a:lstStyle/>
                    <a:p>
                      <a:pPr rtl="0" lvl="0">
                        <a:spcBef>
                          <a:spcPts val="0"/>
                        </a:spcBef>
                        <a:buNone/>
                      </a:pPr>
                      <a:r>
                        <a:rPr lang="en"/>
                        <a:t>FumblesOff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Fumbles</a:t>
                      </a:r>
                    </a:p>
                  </a:txBody>
                  <a:tcPr marR="91425" marB="91425" marT="91425" marL="91425"/>
                </a:tc>
              </a:tr>
              <a:tr h="381000">
                <a:tc>
                  <a:txBody>
                    <a:bodyPr>
                      <a:noAutofit/>
                    </a:bodyPr>
                    <a:lstStyle/>
                    <a:p>
                      <a:pPr rtl="0">
                        <a:spcBef>
                          <a:spcPts val="0"/>
                        </a:spcBef>
                        <a:buNone/>
                      </a:pPr>
                      <a:r>
                        <a:rPr lang="en"/>
                        <a:t>11</a:t>
                      </a:r>
                    </a:p>
                  </a:txBody>
                  <a:tcPr marR="91425" marB="91425" marT="91425" marL="91425"/>
                </a:tc>
                <a:tc>
                  <a:txBody>
                    <a:bodyPr>
                      <a:noAutofit/>
                    </a:bodyPr>
                    <a:lstStyle/>
                    <a:p>
                      <a:pPr rtl="0" lvl="0">
                        <a:spcBef>
                          <a:spcPts val="0"/>
                        </a:spcBef>
                        <a:buNone/>
                      </a:pPr>
                      <a:r>
                        <a:rPr lang="en"/>
                        <a:t>Opponent</a:t>
                      </a:r>
                    </a:p>
                  </a:txBody>
                  <a:tcPr marR="91425" marB="91425" marT="91425" marL="91425"/>
                </a:tc>
                <a:tc>
                  <a:txBody>
                    <a:bodyPr>
                      <a:noAutofit/>
                    </a:bodyPr>
                    <a:lstStyle/>
                    <a:p>
                      <a:pPr rtl="0" lvl="0">
                        <a:spcBef>
                          <a:spcPts val="0"/>
                        </a:spcBef>
                        <a:buNone/>
                      </a:pPr>
                      <a:r>
                        <a:rPr lang="en"/>
                        <a:t>String</a:t>
                      </a:r>
                    </a:p>
                  </a:txBody>
                  <a:tcPr marR="91425" marB="91425" marT="91425" marL="91425"/>
                </a:tc>
                <a:tc>
                  <a:txBody>
                    <a:bodyPr>
                      <a:noAutofit/>
                    </a:bodyPr>
                    <a:lstStyle/>
                    <a:p>
                      <a:pPr rtl="0" lvl="0">
                        <a:spcBef>
                          <a:spcPts val="0"/>
                        </a:spcBef>
                        <a:buNone/>
                      </a:pPr>
                      <a:r>
                        <a:rPr lang="en"/>
                        <a:t>The name of the opponent team</a:t>
                      </a:r>
                    </a:p>
                  </a:txBody>
                  <a:tcPr marR="91425" marB="91425" marT="91425" marL="91425"/>
                </a:tc>
              </a:tr>
              <a:tr h="381000">
                <a:tc>
                  <a:txBody>
                    <a:bodyPr>
                      <a:noAutofit/>
                    </a:bodyPr>
                    <a:lstStyle/>
                    <a:p>
                      <a:pPr rtl="0">
                        <a:spcBef>
                          <a:spcPts val="0"/>
                        </a:spcBef>
                        <a:buNone/>
                      </a:pPr>
                      <a:r>
                        <a:rPr lang="en"/>
                        <a:t>12</a:t>
                      </a:r>
                    </a:p>
                  </a:txBody>
                  <a:tcPr marR="91425" marB="91425" marT="91425" marL="91425"/>
                </a:tc>
                <a:tc>
                  <a:txBody>
                    <a:bodyPr>
                      <a:noAutofit/>
                    </a:bodyPr>
                    <a:lstStyle/>
                    <a:p>
                      <a:pPr rtl="0" lvl="0">
                        <a:spcBef>
                          <a:spcPts val="0"/>
                        </a:spcBef>
                        <a:buNone/>
                      </a:pPr>
                      <a:r>
                        <a:rPr lang="en"/>
                        <a:t>ScoreDef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Score</a:t>
                      </a:r>
                    </a:p>
                  </a:txBody>
                  <a:tcPr marR="91425" marB="91425" marT="91425" marL="91425"/>
                </a:tc>
              </a:tr>
              <a:tr h="381000">
                <a:tc>
                  <a:txBody>
                    <a:bodyPr>
                      <a:noAutofit/>
                    </a:bodyPr>
                    <a:lstStyle/>
                    <a:p>
                      <a:pPr rtl="0">
                        <a:spcBef>
                          <a:spcPts val="0"/>
                        </a:spcBef>
                        <a:buNone/>
                      </a:pPr>
                      <a:r>
                        <a:rPr lang="en"/>
                        <a:t>13</a:t>
                      </a:r>
                    </a:p>
                  </a:txBody>
                  <a:tcPr marR="91425" marB="91425" marT="91425" marL="91425"/>
                </a:tc>
                <a:tc>
                  <a:txBody>
                    <a:bodyPr>
                      <a:noAutofit/>
                    </a:bodyPr>
                    <a:lstStyle/>
                    <a:p>
                      <a:pPr rtl="0" lvl="0">
                        <a:spcBef>
                          <a:spcPts val="0"/>
                        </a:spcBef>
                        <a:buNone/>
                      </a:pPr>
                      <a:r>
                        <a:rPr lang="en"/>
                        <a:t>RushAttDef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Rushes Attempted</a:t>
                      </a:r>
                    </a:p>
                  </a:txBody>
                  <a:tcPr marR="91425" marB="91425" marT="91425" marL="91425"/>
                </a:tc>
              </a:tr>
              <a:tr h="381000">
                <a:tc>
                  <a:txBody>
                    <a:bodyPr>
                      <a:noAutofit/>
                    </a:bodyPr>
                    <a:lstStyle/>
                    <a:p>
                      <a:pPr rtl="0">
                        <a:spcBef>
                          <a:spcPts val="0"/>
                        </a:spcBef>
                        <a:buNone/>
                      </a:pPr>
                      <a:r>
                        <a:rPr lang="en"/>
                        <a:t>14</a:t>
                      </a:r>
                    </a:p>
                  </a:txBody>
                  <a:tcPr marR="91425" marB="91425" marT="91425" marL="91425"/>
                </a:tc>
                <a:tc>
                  <a:txBody>
                    <a:bodyPr>
                      <a:noAutofit/>
                    </a:bodyPr>
                    <a:lstStyle/>
                    <a:p>
                      <a:pPr rtl="0" lvl="0">
                        <a:spcBef>
                          <a:spcPts val="0"/>
                        </a:spcBef>
                        <a:buNone/>
                      </a:pPr>
                      <a:r>
                        <a:rPr lang="en"/>
                        <a:t>RushYdsDef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Rush Yards</a:t>
                      </a:r>
                    </a:p>
                  </a:txBody>
                  <a:tcPr marR="91425" marB="91425" marT="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61" name="Shape 61"/>
          <p:cNvGraphicFramePr/>
          <p:nvPr/>
        </p:nvGraphicFramePr>
        <p:xfrm>
          <a:off y="1200150" x="952500"/>
          <a:ext cy="3000000" cx="3000000"/>
        </p:xfrm>
        <a:graphic>
          <a:graphicData uri="http://schemas.openxmlformats.org/drawingml/2006/table">
            <a:tbl>
              <a:tblPr>
                <a:noFill/>
                <a:tableStyleId>{A52842D8-F9EB-486B-B96E-882E490784DB}</a:tableStyleId>
              </a:tblPr>
              <a:tblGrid>
                <a:gridCol w="423300"/>
                <a:gridCol w="1952800"/>
                <a:gridCol w="1902525"/>
                <a:gridCol w="2960375"/>
              </a:tblGrid>
              <a:tr h="381000">
                <a:tc>
                  <a:txBody>
                    <a:bodyPr>
                      <a:noAutofit/>
                    </a:bodyPr>
                    <a:lstStyle/>
                    <a:p>
                      <a:pPr rtl="0">
                        <a:spcBef>
                          <a:spcPts val="0"/>
                        </a:spcBef>
                        <a:buNone/>
                      </a:pPr>
                      <a:r>
                        <a:rPr b="1" lang="en"/>
                        <a:t>#</a:t>
                      </a:r>
                    </a:p>
                  </a:txBody>
                  <a:tcPr marR="91425" marB="91425" marT="91425" marL="91425"/>
                </a:tc>
                <a:tc>
                  <a:txBody>
                    <a:bodyPr>
                      <a:noAutofit/>
                    </a:bodyPr>
                    <a:lstStyle/>
                    <a:p>
                      <a:pPr rtl="0" lvl="0">
                        <a:spcBef>
                          <a:spcPts val="0"/>
                        </a:spcBef>
                        <a:buNone/>
                      </a:pPr>
                      <a:r>
                        <a:rPr b="1" lang="en"/>
                        <a:t>Name</a:t>
                      </a:r>
                    </a:p>
                  </a:txBody>
                  <a:tcPr marR="91425" marB="91425" marT="91425" marL="91425"/>
                </a:tc>
                <a:tc>
                  <a:txBody>
                    <a:bodyPr>
                      <a:noAutofit/>
                    </a:bodyPr>
                    <a:lstStyle/>
                    <a:p>
                      <a:pPr rtl="0" lvl="0">
                        <a:spcBef>
                          <a:spcPts val="0"/>
                        </a:spcBef>
                        <a:buNone/>
                      </a:pPr>
                      <a:r>
                        <a:rPr b="1" lang="en"/>
                        <a:t>Type</a:t>
                      </a:r>
                    </a:p>
                  </a:txBody>
                  <a:tcPr marR="91425" marB="91425" marT="91425" marL="91425"/>
                </a:tc>
                <a:tc>
                  <a:txBody>
                    <a:bodyPr>
                      <a:noAutofit/>
                    </a:bodyPr>
                    <a:lstStyle/>
                    <a:p>
                      <a:pPr rtl="0" lvl="0">
                        <a:spcBef>
                          <a:spcPts val="0"/>
                        </a:spcBef>
                        <a:buNone/>
                      </a:pPr>
                      <a:r>
                        <a:rPr b="1" lang="en"/>
                        <a:t>Description</a:t>
                      </a:r>
                    </a:p>
                  </a:txBody>
                  <a:tcPr marR="91425" marB="91425" marT="91425" marL="91425"/>
                </a:tc>
              </a:tr>
              <a:tr h="381000">
                <a:tc>
                  <a:txBody>
                    <a:bodyPr>
                      <a:noAutofit/>
                    </a:bodyPr>
                    <a:lstStyle/>
                    <a:p>
                      <a:pPr rtl="0">
                        <a:spcBef>
                          <a:spcPts val="0"/>
                        </a:spcBef>
                        <a:buNone/>
                      </a:pPr>
                      <a:r>
                        <a:rPr lang="en"/>
                        <a:t>15</a:t>
                      </a:r>
                    </a:p>
                  </a:txBody>
                  <a:tcPr marR="91425" marB="91425" marT="91425" marL="91425"/>
                </a:tc>
                <a:tc>
                  <a:txBody>
                    <a:bodyPr>
                      <a:noAutofit/>
                    </a:bodyPr>
                    <a:lstStyle/>
                    <a:p>
                      <a:pPr rtl="0" lvl="0">
                        <a:spcBef>
                          <a:spcPts val="0"/>
                        </a:spcBef>
                        <a:buNone/>
                      </a:pPr>
                      <a:r>
                        <a:rPr lang="en"/>
                        <a:t>PassAttDef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Attempted Passes</a:t>
                      </a:r>
                    </a:p>
                  </a:txBody>
                  <a:tcPr marR="91425" marB="91425" marT="91425" marL="91425"/>
                </a:tc>
              </a:tr>
              <a:tr h="381000">
                <a:tc>
                  <a:txBody>
                    <a:bodyPr>
                      <a:noAutofit/>
                    </a:bodyPr>
                    <a:lstStyle/>
                    <a:p>
                      <a:pPr rtl="0">
                        <a:spcBef>
                          <a:spcPts val="0"/>
                        </a:spcBef>
                        <a:buNone/>
                      </a:pPr>
                      <a:r>
                        <a:rPr lang="en"/>
                        <a:t>16</a:t>
                      </a:r>
                    </a:p>
                  </a:txBody>
                  <a:tcPr marR="91425" marB="91425" marT="91425" marL="91425"/>
                </a:tc>
                <a:tc>
                  <a:txBody>
                    <a:bodyPr>
                      <a:noAutofit/>
                    </a:bodyPr>
                    <a:lstStyle/>
                    <a:p>
                      <a:pPr rtl="0" lvl="0">
                        <a:spcBef>
                          <a:spcPts val="0"/>
                        </a:spcBef>
                        <a:buNone/>
                      </a:pPr>
                      <a:r>
                        <a:rPr lang="en"/>
                        <a:t>PassCompDef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Completions</a:t>
                      </a:r>
                    </a:p>
                  </a:txBody>
                  <a:tcPr marR="91425" marB="91425" marT="91425" marL="91425"/>
                </a:tc>
              </a:tr>
              <a:tr h="381000">
                <a:tc>
                  <a:txBody>
                    <a:bodyPr>
                      <a:noAutofit/>
                    </a:bodyPr>
                    <a:lstStyle/>
                    <a:p>
                      <a:pPr rtl="0">
                        <a:spcBef>
                          <a:spcPts val="0"/>
                        </a:spcBef>
                        <a:buNone/>
                      </a:pPr>
                      <a:r>
                        <a:rPr lang="en"/>
                        <a:t>17</a:t>
                      </a:r>
                    </a:p>
                  </a:txBody>
                  <a:tcPr marR="91425" marB="91425" marT="91425" marL="91425"/>
                </a:tc>
                <a:tc>
                  <a:txBody>
                    <a:bodyPr>
                      <a:noAutofit/>
                    </a:bodyPr>
                    <a:lstStyle/>
                    <a:p>
                      <a:pPr rtl="0" lvl="0">
                        <a:spcBef>
                          <a:spcPts val="0"/>
                        </a:spcBef>
                        <a:buNone/>
                      </a:pPr>
                      <a:r>
                        <a:rPr lang="en"/>
                        <a:t>PassYdsDef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Yards </a:t>
                      </a:r>
                    </a:p>
                  </a:txBody>
                  <a:tcPr marR="91425" marB="91425" marT="91425" marL="91425"/>
                </a:tc>
              </a:tr>
              <a:tr h="381000">
                <a:tc>
                  <a:txBody>
                    <a:bodyPr>
                      <a:noAutofit/>
                    </a:bodyPr>
                    <a:lstStyle/>
                    <a:p>
                      <a:pPr rtl="0">
                        <a:spcBef>
                          <a:spcPts val="0"/>
                        </a:spcBef>
                        <a:buNone/>
                      </a:pPr>
                      <a:r>
                        <a:rPr lang="en"/>
                        <a:t>18</a:t>
                      </a:r>
                    </a:p>
                  </a:txBody>
                  <a:tcPr marR="91425" marB="91425" marT="91425" marL="91425"/>
                </a:tc>
                <a:tc>
                  <a:txBody>
                    <a:bodyPr>
                      <a:noAutofit/>
                    </a:bodyPr>
                    <a:lstStyle/>
                    <a:p>
                      <a:pPr rtl="0" lvl="0">
                        <a:spcBef>
                          <a:spcPts val="0"/>
                        </a:spcBef>
                        <a:buNone/>
                      </a:pPr>
                      <a:r>
                        <a:rPr lang="en"/>
                        <a:t>PassIntDef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Interceptions</a:t>
                      </a:r>
                    </a:p>
                  </a:txBody>
                  <a:tcPr marR="91425" marB="91425" marT="91425" marL="91425"/>
                </a:tc>
              </a:tr>
              <a:tr h="381000">
                <a:tc>
                  <a:txBody>
                    <a:bodyPr>
                      <a:noAutofit/>
                    </a:bodyPr>
                    <a:lstStyle/>
                    <a:p>
                      <a:pPr rtl="0">
                        <a:spcBef>
                          <a:spcPts val="0"/>
                        </a:spcBef>
                        <a:buNone/>
                      </a:pPr>
                      <a:r>
                        <a:rPr lang="en"/>
                        <a:t>19</a:t>
                      </a:r>
                    </a:p>
                  </a:txBody>
                  <a:tcPr marR="91425" marB="91425" marT="91425" marL="91425"/>
                </a:tc>
                <a:tc>
                  <a:txBody>
                    <a:bodyPr>
                      <a:noAutofit/>
                    </a:bodyPr>
                    <a:lstStyle/>
                    <a:p>
                      <a:pPr rtl="0" lvl="0">
                        <a:spcBef>
                          <a:spcPts val="0"/>
                        </a:spcBef>
                        <a:buNone/>
                      </a:pPr>
                      <a:r>
                        <a:rPr lang="en"/>
                        <a:t>FumblesDef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Fumbles</a:t>
                      </a:r>
                    </a:p>
                  </a:txBody>
                  <a:tcPr marR="91425" marB="91425" marT="91425" marL="91425"/>
                </a:tc>
              </a:tr>
              <a:tr h="381000">
                <a:tc>
                  <a:txBody>
                    <a:bodyPr>
                      <a:noAutofit/>
                    </a:bodyPr>
                    <a:lstStyle/>
                    <a:p>
                      <a:pPr rtl="0">
                        <a:spcBef>
                          <a:spcPts val="0"/>
                        </a:spcBef>
                        <a:buNone/>
                      </a:pPr>
                      <a:r>
                        <a:rPr lang="en"/>
                        <a:t>20</a:t>
                      </a:r>
                    </a:p>
                  </a:txBody>
                  <a:tcPr marR="91425" marB="91425" marT="91425" marL="91425"/>
                </a:tc>
                <a:tc>
                  <a:txBody>
                    <a:bodyPr>
                      <a:noAutofit/>
                    </a:bodyPr>
                    <a:lstStyle/>
                    <a:p>
                      <a:pPr rtl="0" lvl="0">
                        <a:spcBef>
                          <a:spcPts val="0"/>
                        </a:spcBef>
                        <a:buNone/>
                      </a:pPr>
                      <a:r>
                        <a:rPr lang="en"/>
                        <a:t>Site</a:t>
                      </a:r>
                    </a:p>
                  </a:txBody>
                  <a:tcPr marR="91425" marB="91425" marT="91425" marL="91425"/>
                </a:tc>
                <a:tc>
                  <a:txBody>
                    <a:bodyPr>
                      <a:noAutofit/>
                    </a:bodyPr>
                    <a:lstStyle/>
                    <a:p>
                      <a:pPr rtl="0" lvl="0">
                        <a:spcBef>
                          <a:spcPts val="0"/>
                        </a:spcBef>
                        <a:buNone/>
                      </a:pPr>
                      <a:r>
                        <a:rPr lang="en"/>
                        <a:t>Char</a:t>
                      </a:r>
                    </a:p>
                  </a:txBody>
                  <a:tcPr marR="91425" marB="91425" marT="91425" marL="91425"/>
                </a:tc>
                <a:tc>
                  <a:txBody>
                    <a:bodyPr>
                      <a:noAutofit/>
                    </a:bodyPr>
                    <a:lstStyle/>
                    <a:p>
                      <a:pPr rtl="0" lvl="0">
                        <a:spcBef>
                          <a:spcPts val="0"/>
                        </a:spcBef>
                        <a:buNone/>
                      </a:pPr>
                      <a:r>
                        <a:rPr lang="en"/>
                        <a:t>H, V, N = Home, Visiting, Neutral</a:t>
                      </a:r>
                    </a:p>
                  </a:txBody>
                  <a:tcPr marR="91425" marB="91425" marT="91425" marL="91425"/>
                </a:tc>
              </a:tr>
              <a:tr h="381000">
                <a:tc>
                  <a:txBody>
                    <a:bodyPr>
                      <a:noAutofit/>
                    </a:bodyPr>
                    <a:lstStyle/>
                    <a:p>
                      <a:pPr rtl="0">
                        <a:spcBef>
                          <a:spcPts val="0"/>
                        </a:spcBef>
                        <a:buNone/>
                      </a:pPr>
                      <a:r>
                        <a:rPr lang="en"/>
                        <a:t>21</a:t>
                      </a:r>
                    </a:p>
                  </a:txBody>
                  <a:tcPr marR="91425" marB="91425" marT="91425" marL="91425"/>
                </a:tc>
                <a:tc>
                  <a:txBody>
                    <a:bodyPr>
                      <a:noAutofit/>
                    </a:bodyPr>
                    <a:lstStyle/>
                    <a:p>
                      <a:pPr rtl="0" lvl="0">
                        <a:spcBef>
                          <a:spcPts val="0"/>
                        </a:spcBef>
                        <a:buNone/>
                      </a:pPr>
                      <a:r>
                        <a:rPr lang="en"/>
                        <a:t>Line</a:t>
                      </a:r>
                    </a:p>
                  </a:txBody>
                  <a:tcPr marR="91425" marB="91425" marT="91425" marL="91425"/>
                </a:tc>
                <a:tc>
                  <a:txBody>
                    <a:bodyPr>
                      <a:noAutofit/>
                    </a:bodyPr>
                    <a:lstStyle/>
                    <a:p>
                      <a:pPr rtl="0" lvl="0">
                        <a:spcBef>
                          <a:spcPts val="0"/>
                        </a:spcBef>
                        <a:buNone/>
                      </a:pPr>
                      <a:r>
                        <a:rPr lang="en"/>
                        <a:t>Double</a:t>
                      </a:r>
                    </a:p>
                  </a:txBody>
                  <a:tcPr marR="91425" marB="91425" marT="91425" marL="91425"/>
                </a:tc>
                <a:tc>
                  <a:txBody>
                    <a:bodyPr>
                      <a:noAutofit/>
                    </a:bodyPr>
                    <a:lstStyle/>
                    <a:p>
                      <a:pPr rtl="0" lvl="0">
                        <a:spcBef>
                          <a:spcPts val="0"/>
                        </a:spcBef>
                        <a:buNone/>
                      </a:pPr>
                      <a:r>
                        <a:rPr lang="en"/>
                        <a:t>Betting Line</a:t>
                      </a:r>
                    </a:p>
                  </a:txBody>
                  <a:tcPr marR="91425" marB="91425" marT="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solidFill>
                  <a:srgbClr val="434343"/>
                </a:solidFill>
              </a:rPr>
              <a:t>Presentation of Data</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Variables</a:t>
            </a:r>
          </a:p>
          <a:p>
            <a:pPr rtl="0" lvl="1" indent="-381000" marL="914400">
              <a:spcBef>
                <a:spcPts val="0"/>
              </a:spcBef>
              <a:buClr>
                <a:srgbClr val="666666"/>
              </a:buClr>
              <a:buSzPct val="80000"/>
              <a:buFont typeface="Courier New"/>
              <a:buChar char="o"/>
            </a:pPr>
            <a:r>
              <a:rPr lang="en">
                <a:solidFill>
                  <a:schemeClr val="dk2"/>
                </a:solidFill>
              </a:rPr>
              <a:t>Bivariate data</a:t>
            </a:r>
          </a:p>
          <a:p>
            <a:pPr rtl="0" lvl="1" indent="-381000" marL="914400">
              <a:spcBef>
                <a:spcPts val="0"/>
              </a:spcBef>
              <a:buClr>
                <a:srgbClr val="666666"/>
              </a:buClr>
              <a:buSzPct val="80000"/>
              <a:buFont typeface="Courier New"/>
              <a:buChar char="o"/>
            </a:pPr>
            <a:r>
              <a:rPr lang="en">
                <a:solidFill>
                  <a:srgbClr val="666666"/>
                </a:solidFill>
              </a:rPr>
              <a:t>Qualitative, quantitative (discrete)</a:t>
            </a:r>
          </a:p>
          <a:p>
            <a:pPr rtl="0" lvl="0" indent="-419100" marL="457200">
              <a:spcBef>
                <a:spcPts val="0"/>
              </a:spcBef>
              <a:buClr>
                <a:srgbClr val="666666"/>
              </a:buClr>
              <a:buSzPct val="100000"/>
              <a:buFont typeface="Arial"/>
              <a:buChar char="●"/>
            </a:pPr>
            <a:r>
              <a:rPr b="1" lang="en">
                <a:solidFill>
                  <a:srgbClr val="666666"/>
                </a:solidFill>
              </a:rPr>
              <a:t>How they are measured</a:t>
            </a:r>
          </a:p>
          <a:p>
            <a:pPr rtl="0" lvl="1" indent="-381000" marL="914400">
              <a:spcBef>
                <a:spcPts val="0"/>
              </a:spcBef>
              <a:buClr>
                <a:srgbClr val="666666"/>
              </a:buClr>
              <a:buSzPct val="80000"/>
              <a:buFont typeface="Courier New"/>
              <a:buChar char="o"/>
            </a:pPr>
            <a:r>
              <a:rPr lang="en">
                <a:solidFill>
                  <a:srgbClr val="666666"/>
                </a:solidFill>
              </a:rPr>
              <a:t>Nominal (e.g. Home, Visiting, Neutral)</a:t>
            </a:r>
          </a:p>
          <a:p>
            <a:pPr rtl="0" lvl="1" indent="-381000" marL="914400">
              <a:spcBef>
                <a:spcPts val="0"/>
              </a:spcBef>
              <a:buClr>
                <a:srgbClr val="666666"/>
              </a:buClr>
              <a:buSzPct val="80000"/>
              <a:buFont typeface="Courier New"/>
              <a:buChar char="o"/>
            </a:pPr>
            <a:r>
              <a:rPr lang="en">
                <a:solidFill>
                  <a:srgbClr val="666666"/>
                </a:solidFill>
              </a:rPr>
              <a:t>Ordinal (e.g. Line)</a:t>
            </a:r>
          </a:p>
          <a:p>
            <a:pPr rtl="0" lvl="1" indent="-381000" marL="914400">
              <a:spcBef>
                <a:spcPts val="0"/>
              </a:spcBef>
              <a:buClr>
                <a:srgbClr val="666666"/>
              </a:buClr>
              <a:buSzPct val="80000"/>
              <a:buFont typeface="Courier New"/>
              <a:buChar char="o"/>
            </a:pPr>
            <a:r>
              <a:rPr lang="en">
                <a:solidFill>
                  <a:srgbClr val="666666"/>
                </a:solidFill>
              </a:rPr>
              <a:t>Ratio (e.g. Score)</a:t>
            </a:r>
          </a:p>
          <a:p>
            <a:pPr>
              <a:spcBef>
                <a:spcPts val="0"/>
              </a:spcBef>
              <a:buNone/>
            </a:pPr>
            <a:r>
              <a:t/>
            </a:r>
            <a:endParaRPr>
              <a:solidFill>
                <a:srgbClr val="666666"/>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Numerical Summaries</a:t>
            </a:r>
          </a:p>
        </p:txBody>
      </p:sp>
      <p:sp>
        <p:nvSpPr>
          <p:cNvPr id="73" name="Shape 73"/>
          <p:cNvSpPr txBox="1"/>
          <p:nvPr>
            <p:ph idx="1" type="body"/>
          </p:nvPr>
        </p:nvSpPr>
        <p:spPr>
          <a:xfrm>
            <a:off y="1337050" x="457200"/>
            <a:ext cy="3725699" cx="8229600"/>
          </a:xfrm>
          <a:prstGeom prst="rect">
            <a:avLst/>
          </a:prstGeom>
        </p:spPr>
        <p:txBody>
          <a:bodyPr bIns="91425" rIns="91425" lIns="91425" tIns="91425" anchor="t" anchorCtr="0">
            <a:noAutofit/>
          </a:bodyPr>
          <a:lstStyle/>
          <a:p>
            <a:pPr rtl="0" lvl="0">
              <a:spcBef>
                <a:spcPts val="0"/>
              </a:spcBef>
              <a:buClr>
                <a:schemeClr val="dk1"/>
              </a:buClr>
              <a:buFont typeface="Arial"/>
              <a:buNone/>
            </a:pPr>
            <a:r>
              <a:t/>
            </a:r>
            <a:endParaRPr/>
          </a:p>
          <a:p>
            <a:pPr rtl="0" lvl="0">
              <a:spcBef>
                <a:spcPts val="0"/>
              </a:spcBef>
              <a:buNone/>
            </a:pPr>
            <a:r>
              <a:t/>
            </a:r>
            <a:endParaRPr/>
          </a:p>
        </p:txBody>
      </p:sp>
      <p:graphicFrame>
        <p:nvGraphicFramePr>
          <p:cNvPr id="74" name="Shape 74"/>
          <p:cNvGraphicFramePr/>
          <p:nvPr/>
        </p:nvGraphicFramePr>
        <p:xfrm>
          <a:off y="1766750" x="952500"/>
          <a:ext cy="3000000" cx="3000000"/>
        </p:xfrm>
        <a:graphic>
          <a:graphicData uri="http://schemas.openxmlformats.org/drawingml/2006/table">
            <a:tbl>
              <a:tblPr>
                <a:noFill/>
                <a:tableStyleId>{F3B6B75D-49DB-479B-AFA0-96C5EC119D1A}</a:tableStyleId>
              </a:tblPr>
              <a:tblGrid>
                <a:gridCol w="2413000"/>
                <a:gridCol w="2413000"/>
                <a:gridCol w="2413000"/>
              </a:tblGrid>
              <a:tr h="363075">
                <a:tc>
                  <a:txBody>
                    <a:bodyPr>
                      <a:noAutofit/>
                    </a:bodyPr>
                    <a:lstStyle/>
                    <a:p>
                      <a:pPr>
                        <a:spcBef>
                          <a:spcPts val="0"/>
                        </a:spcBef>
                        <a:buNone/>
                      </a:pPr>
                      <a:r>
                        <a:rPr b="1" lang="en"/>
                        <a:t>Variable</a:t>
                      </a:r>
                    </a:p>
                  </a:txBody>
                  <a:tcPr marR="91425" marB="91425" marT="91425" marL="91425"/>
                </a:tc>
                <a:tc>
                  <a:txBody>
                    <a:bodyPr>
                      <a:noAutofit/>
                    </a:bodyPr>
                    <a:lstStyle/>
                    <a:p>
                      <a:pPr>
                        <a:spcBef>
                          <a:spcPts val="0"/>
                        </a:spcBef>
                        <a:buNone/>
                      </a:pPr>
                      <a:r>
                        <a:rPr b="1" lang="en"/>
                        <a:t>Mean</a:t>
                      </a:r>
                    </a:p>
                  </a:txBody>
                  <a:tcPr marR="91425" marB="91425" marT="91425" marL="91425"/>
                </a:tc>
                <a:tc>
                  <a:txBody>
                    <a:bodyPr>
                      <a:noAutofit/>
                    </a:bodyPr>
                    <a:lstStyle/>
                    <a:p>
                      <a:pPr>
                        <a:spcBef>
                          <a:spcPts val="0"/>
                        </a:spcBef>
                        <a:buNone/>
                      </a:pPr>
                      <a:r>
                        <a:rPr b="1" lang="en"/>
                        <a:t>Standard deviation</a:t>
                      </a:r>
                    </a:p>
                  </a:txBody>
                  <a:tcPr marR="91425" marB="91425" marT="91425" marL="91425"/>
                </a:tc>
              </a:tr>
              <a:tr h="381000">
                <a:tc>
                  <a:txBody>
                    <a:bodyPr>
                      <a:noAutofit/>
                    </a:bodyPr>
                    <a:lstStyle/>
                    <a:p>
                      <a:pPr>
                        <a:spcBef>
                          <a:spcPts val="0"/>
                        </a:spcBef>
                        <a:buNone/>
                      </a:pPr>
                      <a:r>
                        <a:rPr lang="en"/>
                        <a:t>ScoreOff</a:t>
                      </a:r>
                    </a:p>
                  </a:txBody>
                  <a:tcPr marR="91425" marB="91425" marT="91425" marL="91425"/>
                </a:tc>
                <a:tc>
                  <a:txBody>
                    <a:bodyPr>
                      <a:noAutofit/>
                    </a:bodyPr>
                    <a:lstStyle/>
                    <a:p>
                      <a:pPr>
                        <a:spcBef>
                          <a:spcPts val="0"/>
                        </a:spcBef>
                        <a:buNone/>
                      </a:pPr>
                      <a:r>
                        <a:rPr lang="en"/>
                        <a:t>29.51</a:t>
                      </a:r>
                    </a:p>
                  </a:txBody>
                  <a:tcPr marR="91425" marB="91425" marT="91425" marL="91425"/>
                </a:tc>
                <a:tc>
                  <a:txBody>
                    <a:bodyPr>
                      <a:noAutofit/>
                    </a:bodyPr>
                    <a:lstStyle/>
                    <a:p>
                      <a:pPr>
                        <a:spcBef>
                          <a:spcPts val="0"/>
                        </a:spcBef>
                        <a:buNone/>
                      </a:pPr>
                      <a:r>
                        <a:rPr lang="en"/>
                        <a:t>15.44</a:t>
                      </a:r>
                    </a:p>
                  </a:txBody>
                  <a:tcPr marR="91425" marB="91425" marT="91425" marL="91425"/>
                </a:tc>
              </a:tr>
              <a:tr h="381000">
                <a:tc>
                  <a:txBody>
                    <a:bodyPr>
                      <a:noAutofit/>
                    </a:bodyPr>
                    <a:lstStyle/>
                    <a:p>
                      <a:pPr>
                        <a:spcBef>
                          <a:spcPts val="0"/>
                        </a:spcBef>
                        <a:buNone/>
                      </a:pPr>
                      <a:r>
                        <a:rPr lang="en"/>
                        <a:t>RushAttOff</a:t>
                      </a:r>
                    </a:p>
                  </a:txBody>
                  <a:tcPr marR="91425" marB="91425" marT="91425" marL="91425"/>
                </a:tc>
                <a:tc>
                  <a:txBody>
                    <a:bodyPr>
                      <a:noAutofit/>
                    </a:bodyPr>
                    <a:lstStyle/>
                    <a:p>
                      <a:pPr>
                        <a:spcBef>
                          <a:spcPts val="0"/>
                        </a:spcBef>
                        <a:buNone/>
                      </a:pPr>
                      <a:r>
                        <a:rPr lang="en"/>
                        <a:t>39.37</a:t>
                      </a:r>
                    </a:p>
                  </a:txBody>
                  <a:tcPr marR="91425" marB="91425" marT="91425" marL="91425"/>
                </a:tc>
                <a:tc>
                  <a:txBody>
                    <a:bodyPr>
                      <a:noAutofit/>
                    </a:bodyPr>
                    <a:lstStyle/>
                    <a:p>
                      <a:pPr>
                        <a:spcBef>
                          <a:spcPts val="0"/>
                        </a:spcBef>
                        <a:buNone/>
                      </a:pPr>
                      <a:r>
                        <a:rPr lang="en"/>
                        <a:t>10.11</a:t>
                      </a:r>
                    </a:p>
                  </a:txBody>
                  <a:tcPr marR="91425" marB="91425" marT="91425" marL="91425"/>
                </a:tc>
              </a:tr>
              <a:tr h="381000">
                <a:tc>
                  <a:txBody>
                    <a:bodyPr>
                      <a:noAutofit/>
                    </a:bodyPr>
                    <a:lstStyle/>
                    <a:p>
                      <a:pPr>
                        <a:spcBef>
                          <a:spcPts val="0"/>
                        </a:spcBef>
                        <a:buNone/>
                      </a:pPr>
                      <a:r>
                        <a:rPr lang="en"/>
                        <a:t>RushYdsOff</a:t>
                      </a:r>
                    </a:p>
                  </a:txBody>
                  <a:tcPr marR="91425" marB="91425" marT="91425" marL="91425"/>
                </a:tc>
                <a:tc>
                  <a:txBody>
                    <a:bodyPr>
                      <a:noAutofit/>
                    </a:bodyPr>
                    <a:lstStyle/>
                    <a:p>
                      <a:pPr>
                        <a:spcBef>
                          <a:spcPts val="0"/>
                        </a:spcBef>
                        <a:buNone/>
                      </a:pPr>
                      <a:r>
                        <a:rPr lang="en"/>
                        <a:t>176.1</a:t>
                      </a:r>
                    </a:p>
                  </a:txBody>
                  <a:tcPr marR="91425" marB="91425" marT="91425" marL="91425"/>
                </a:tc>
                <a:tc>
                  <a:txBody>
                    <a:bodyPr>
                      <a:noAutofit/>
                    </a:bodyPr>
                    <a:lstStyle/>
                    <a:p>
                      <a:pPr>
                        <a:spcBef>
                          <a:spcPts val="0"/>
                        </a:spcBef>
                        <a:buNone/>
                      </a:pPr>
                      <a:r>
                        <a:rPr lang="en"/>
                        <a:t>94.97</a:t>
                      </a:r>
                    </a:p>
                  </a:txBody>
                  <a:tcPr marR="91425" marB="91425" marT="91425" marL="91425"/>
                </a:tc>
              </a:tr>
              <a:tr h="381000">
                <a:tc>
                  <a:txBody>
                    <a:bodyPr>
                      <a:noAutofit/>
                    </a:bodyPr>
                    <a:lstStyle/>
                    <a:p>
                      <a:pPr>
                        <a:spcBef>
                          <a:spcPts val="0"/>
                        </a:spcBef>
                        <a:buNone/>
                      </a:pPr>
                      <a:r>
                        <a:rPr lang="en"/>
                        <a:t>PassAttOff</a:t>
                      </a:r>
                    </a:p>
                  </a:txBody>
                  <a:tcPr marR="91425" marB="91425" marT="91425" marL="91425"/>
                </a:tc>
                <a:tc>
                  <a:txBody>
                    <a:bodyPr>
                      <a:noAutofit/>
                    </a:bodyPr>
                    <a:lstStyle/>
                    <a:p>
                      <a:pPr>
                        <a:spcBef>
                          <a:spcPts val="0"/>
                        </a:spcBef>
                        <a:buNone/>
                      </a:pPr>
                      <a:r>
                        <a:rPr lang="en"/>
                        <a:t>32.45</a:t>
                      </a:r>
                    </a:p>
                  </a:txBody>
                  <a:tcPr marR="91425" marB="91425" marT="91425" marL="91425"/>
                </a:tc>
                <a:tc>
                  <a:txBody>
                    <a:bodyPr>
                      <a:noAutofit/>
                    </a:bodyPr>
                    <a:lstStyle/>
                    <a:p>
                      <a:pPr>
                        <a:spcBef>
                          <a:spcPts val="0"/>
                        </a:spcBef>
                        <a:buNone/>
                      </a:pPr>
                      <a:r>
                        <a:rPr lang="en"/>
                        <a:t>10.98</a:t>
                      </a:r>
                    </a:p>
                  </a:txBody>
                  <a:tcPr marR="91425" marB="91425" marT="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Numerical Summaries</a:t>
            </a:r>
          </a:p>
        </p:txBody>
      </p:sp>
      <p:graphicFrame>
        <p:nvGraphicFramePr>
          <p:cNvPr id="80" name="Shape 80"/>
          <p:cNvGraphicFramePr/>
          <p:nvPr/>
        </p:nvGraphicFramePr>
        <p:xfrm>
          <a:off y="1760000" x="952500"/>
          <a:ext cy="3000000" cx="3000000"/>
        </p:xfrm>
        <a:graphic>
          <a:graphicData uri="http://schemas.openxmlformats.org/drawingml/2006/table">
            <a:tbl>
              <a:tblPr>
                <a:noFill/>
                <a:tableStyleId>{94B30AFA-FF54-4956-BF14-BB3B1AD36ABA}</a:tableStyleId>
              </a:tblPr>
              <a:tblGrid>
                <a:gridCol w="2413000"/>
                <a:gridCol w="2413000"/>
                <a:gridCol w="2413000"/>
              </a:tblGrid>
              <a:tr h="381000">
                <a:tc>
                  <a:txBody>
                    <a:bodyPr>
                      <a:noAutofit/>
                    </a:bodyPr>
                    <a:lstStyle/>
                    <a:p>
                      <a:pPr>
                        <a:spcBef>
                          <a:spcPts val="0"/>
                        </a:spcBef>
                        <a:buNone/>
                      </a:pPr>
                      <a:r>
                        <a:rPr b="1" lang="en"/>
                        <a:t>Variable</a:t>
                      </a:r>
                    </a:p>
                  </a:txBody>
                  <a:tcPr marR="91425" marB="91425" marT="91425" marL="91425"/>
                </a:tc>
                <a:tc>
                  <a:txBody>
                    <a:bodyPr>
                      <a:noAutofit/>
                    </a:bodyPr>
                    <a:lstStyle/>
                    <a:p>
                      <a:pPr>
                        <a:spcBef>
                          <a:spcPts val="0"/>
                        </a:spcBef>
                        <a:buNone/>
                      </a:pPr>
                      <a:r>
                        <a:rPr b="1" lang="en"/>
                        <a:t>Mean</a:t>
                      </a:r>
                    </a:p>
                  </a:txBody>
                  <a:tcPr marR="91425" marB="91425" marT="91425" marL="91425"/>
                </a:tc>
                <a:tc>
                  <a:txBody>
                    <a:bodyPr>
                      <a:noAutofit/>
                    </a:bodyPr>
                    <a:lstStyle/>
                    <a:p>
                      <a:pPr>
                        <a:spcBef>
                          <a:spcPts val="0"/>
                        </a:spcBef>
                        <a:buNone/>
                      </a:pPr>
                      <a:r>
                        <a:rPr b="1" lang="en"/>
                        <a:t>Standard Deviation</a:t>
                      </a:r>
                    </a:p>
                  </a:txBody>
                  <a:tcPr marR="91425" marB="91425" marT="91425" marL="91425"/>
                </a:tc>
              </a:tr>
              <a:tr h="381000">
                <a:tc>
                  <a:txBody>
                    <a:bodyPr>
                      <a:noAutofit/>
                    </a:bodyPr>
                    <a:lstStyle/>
                    <a:p>
                      <a:pPr rtl="0" lvl="0">
                        <a:spcBef>
                          <a:spcPts val="0"/>
                        </a:spcBef>
                        <a:buNone/>
                      </a:pPr>
                      <a:r>
                        <a:rPr lang="en"/>
                        <a:t>PassCompOff</a:t>
                      </a:r>
                    </a:p>
                  </a:txBody>
                  <a:tcPr marR="91425" marB="91425" marT="91425" marL="91425"/>
                </a:tc>
                <a:tc>
                  <a:txBody>
                    <a:bodyPr>
                      <a:noAutofit/>
                    </a:bodyPr>
                    <a:lstStyle/>
                    <a:p>
                      <a:pPr rtl="0" lvl="0">
                        <a:spcBef>
                          <a:spcPts val="0"/>
                        </a:spcBef>
                        <a:buNone/>
                      </a:pPr>
                      <a:r>
                        <a:rPr lang="en"/>
                        <a:t>19.36</a:t>
                      </a:r>
                    </a:p>
                  </a:txBody>
                  <a:tcPr marR="91425" marB="91425" marT="91425" marL="91425"/>
                </a:tc>
                <a:tc>
                  <a:txBody>
                    <a:bodyPr>
                      <a:noAutofit/>
                    </a:bodyPr>
                    <a:lstStyle/>
                    <a:p>
                      <a:pPr rtl="0" lvl="0">
                        <a:spcBef>
                          <a:spcPts val="0"/>
                        </a:spcBef>
                        <a:buNone/>
                      </a:pPr>
                      <a:r>
                        <a:rPr lang="en"/>
                        <a:t>7.72</a:t>
                      </a:r>
                    </a:p>
                  </a:txBody>
                  <a:tcPr marR="91425" marB="91425" marT="91425" marL="91425"/>
                </a:tc>
              </a:tr>
              <a:tr h="381000">
                <a:tc>
                  <a:txBody>
                    <a:bodyPr>
                      <a:noAutofit/>
                    </a:bodyPr>
                    <a:lstStyle/>
                    <a:p>
                      <a:pPr rtl="0" lvl="0">
                        <a:spcBef>
                          <a:spcPts val="0"/>
                        </a:spcBef>
                        <a:buNone/>
                      </a:pPr>
                      <a:r>
                        <a:rPr lang="en"/>
                        <a:t>PassYdsOff</a:t>
                      </a:r>
                    </a:p>
                  </a:txBody>
                  <a:tcPr marR="91425" marB="91425" marT="91425" marL="91425"/>
                </a:tc>
                <a:tc>
                  <a:txBody>
                    <a:bodyPr>
                      <a:noAutofit/>
                    </a:bodyPr>
                    <a:lstStyle/>
                    <a:p>
                      <a:pPr rtl="0" lvl="0">
                        <a:spcBef>
                          <a:spcPts val="0"/>
                        </a:spcBef>
                        <a:buNone/>
                      </a:pPr>
                      <a:r>
                        <a:rPr lang="en"/>
                        <a:t>236.2</a:t>
                      </a:r>
                    </a:p>
                  </a:txBody>
                  <a:tcPr marR="91425" marB="91425" marT="91425" marL="91425"/>
                </a:tc>
                <a:tc>
                  <a:txBody>
                    <a:bodyPr>
                      <a:noAutofit/>
                    </a:bodyPr>
                    <a:lstStyle/>
                    <a:p>
                      <a:pPr rtl="0" lvl="0">
                        <a:spcBef>
                          <a:spcPts val="0"/>
                        </a:spcBef>
                        <a:buNone/>
                      </a:pPr>
                      <a:r>
                        <a:rPr lang="en"/>
                        <a:t>98.11</a:t>
                      </a:r>
                    </a:p>
                  </a:txBody>
                  <a:tcPr marR="91425" marB="91425" marT="91425" marL="91425"/>
                </a:tc>
              </a:tr>
              <a:tr h="381000">
                <a:tc>
                  <a:txBody>
                    <a:bodyPr>
                      <a:noAutofit/>
                    </a:bodyPr>
                    <a:lstStyle/>
                    <a:p>
                      <a:pPr>
                        <a:spcBef>
                          <a:spcPts val="0"/>
                        </a:spcBef>
                        <a:buNone/>
                      </a:pPr>
                      <a:r>
                        <a:rPr lang="en"/>
                        <a:t>PassIntOff</a:t>
                      </a:r>
                    </a:p>
                  </a:txBody>
                  <a:tcPr marR="91425" marB="91425" marT="91425" marL="91425"/>
                </a:tc>
                <a:tc>
                  <a:txBody>
                    <a:bodyPr>
                      <a:noAutofit/>
                    </a:bodyPr>
                    <a:lstStyle/>
                    <a:p>
                      <a:pPr>
                        <a:spcBef>
                          <a:spcPts val="0"/>
                        </a:spcBef>
                        <a:buNone/>
                      </a:pPr>
                      <a:r>
                        <a:rPr lang="en"/>
                        <a:t>0.9518</a:t>
                      </a:r>
                    </a:p>
                  </a:txBody>
                  <a:tcPr marR="91425" marB="91425" marT="91425" marL="91425"/>
                </a:tc>
                <a:tc>
                  <a:txBody>
                    <a:bodyPr>
                      <a:noAutofit/>
                    </a:bodyPr>
                    <a:lstStyle/>
                    <a:p>
                      <a:pPr>
                        <a:spcBef>
                          <a:spcPts val="0"/>
                        </a:spcBef>
                        <a:buNone/>
                      </a:pPr>
                      <a:r>
                        <a:rPr lang="en"/>
                        <a:t>0.9980</a:t>
                      </a:r>
                    </a:p>
                  </a:txBody>
                  <a:tcPr marR="91425" marB="91425" marT="91425" marL="91425"/>
                </a:tc>
              </a:tr>
              <a:tr h="381000">
                <a:tc>
                  <a:txBody>
                    <a:bodyPr>
                      <a:noAutofit/>
                    </a:bodyPr>
                    <a:lstStyle/>
                    <a:p>
                      <a:pPr>
                        <a:spcBef>
                          <a:spcPts val="0"/>
                        </a:spcBef>
                        <a:buNone/>
                      </a:pPr>
                      <a:r>
                        <a:rPr lang="en"/>
                        <a:t>FumblesOff</a:t>
                      </a:r>
                    </a:p>
                  </a:txBody>
                  <a:tcPr marR="91425" marB="91425" marT="91425" marL="91425"/>
                </a:tc>
                <a:tc>
                  <a:txBody>
                    <a:bodyPr>
                      <a:noAutofit/>
                    </a:bodyPr>
                    <a:lstStyle/>
                    <a:p>
                      <a:pPr>
                        <a:spcBef>
                          <a:spcPts val="0"/>
                        </a:spcBef>
                        <a:buNone/>
                      </a:pPr>
                      <a:r>
                        <a:rPr lang="en"/>
                        <a:t>0.7307</a:t>
                      </a:r>
                    </a:p>
                  </a:txBody>
                  <a:tcPr marR="91425" marB="91425" marT="91425" marL="91425"/>
                </a:tc>
                <a:tc>
                  <a:txBody>
                    <a:bodyPr>
                      <a:noAutofit/>
                    </a:bodyPr>
                    <a:lstStyle/>
                    <a:p>
                      <a:pPr>
                        <a:spcBef>
                          <a:spcPts val="0"/>
                        </a:spcBef>
                        <a:buNone/>
                      </a:pPr>
                      <a:r>
                        <a:rPr lang="en"/>
                        <a:t>0.8422</a:t>
                      </a:r>
                    </a:p>
                  </a:txBody>
                  <a:tcPr marR="91425" marB="91425" marT="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