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E29912E-1D53-4F31-84B8-09AF1D23B621}">
  <a:tblStyle styleName="Table_0" styleId="{7E29912E-1D53-4F31-84B8-09AF1D23B621}">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5EF4C964-47C0-4D85-A084-C5AC5C77A91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79F3D911-AF34-425B-AC91-EE8937B0E64D}">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00408B65-4C6E-4905-88E2-8EC93A2502B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4" styleId="{DD64A3C1-FCEB-4C8E-99B4-0A98353E197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http://www.upa.pdx.edu/IOA/newsom/pa551/lecture1.htm"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rtl="0" lvl="0" indent="-317500" marL="457200">
              <a:spcBef>
                <a:spcPts val="0"/>
              </a:spcBef>
              <a:buClr>
                <a:srgbClr val="000000"/>
              </a:buClr>
              <a:buSzPct val="127272"/>
              <a:buFont typeface="Arial"/>
              <a:buChar char="-"/>
            </a:pPr>
            <a:r>
              <a:rPr lang="en"/>
              <a:t>When teams play on their home field, they tend to win more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Summary:</a:t>
            </a:r>
          </a:p>
          <a:p>
            <a:pPr rtl="0" lvl="0" indent="-317500" marL="457200">
              <a:spcBef>
                <a:spcPts val="0"/>
              </a:spcBef>
              <a:buClr>
                <a:srgbClr val="000000"/>
              </a:buClr>
              <a:buSzPct val="127272"/>
              <a:buFont typeface="Arial"/>
              <a:buChar char="-"/>
            </a:pPr>
            <a:r>
              <a:rPr lang="en"/>
              <a:t>The passing accuracy of the teams. Could we divide the colos by standard deviation? woule be something we could point out to look gewd</a:t>
            </a:r>
          </a:p>
          <a:p>
            <a:pPr lvl="0" indent="-317500" marL="457200">
              <a:spcBef>
                <a:spcPts val="0"/>
              </a:spcBef>
              <a:buClr>
                <a:srgbClr val="000000"/>
              </a:buClr>
              <a:buSzPct val="127272"/>
              <a:buFont typeface="Arial"/>
              <a:buChar char="-"/>
            </a:pPr>
            <a:r>
              <a:rPr lang="en"/>
              <a:t>alright, now uses .48 &amp; .72 so should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Clr>
                <a:schemeClr val="dk1"/>
              </a:buClr>
              <a:buSzPct val="100000"/>
              <a:buFont typeface="Arial"/>
              <a:buNone/>
            </a:pPr>
            <a:r>
              <a:rPr lang="en"/>
              <a:t>Machine learning algorithm employed, and how it works</a:t>
            </a:r>
          </a:p>
          <a:p>
            <a:pPr rtl="0" lvl="0">
              <a:spcBef>
                <a:spcPts val="0"/>
              </a:spcBef>
              <a:buNone/>
            </a:pPr>
            <a:r>
              <a:t/>
            </a:r>
            <a:endParaRPr/>
          </a:p>
          <a:p>
            <a:pPr rtl="0" lvl="0">
              <a:spcBef>
                <a:spcPts val="0"/>
              </a:spcBef>
              <a:buNone/>
            </a:pPr>
            <a:r>
              <a:rPr lang="en"/>
              <a:t>___</a:t>
            </a:r>
          </a:p>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Clr>
                <a:schemeClr val="dk1"/>
              </a:buClr>
              <a:buSzPct val="100000"/>
              <a:buFont typeface="Arial"/>
              <a:buNone/>
            </a:pPr>
            <a:r>
              <a:rPr lang="en"/>
              <a:t>ML algorithm results and validation</a:t>
            </a:r>
          </a:p>
          <a:p>
            <a:pPr rtl="0" lvl="0">
              <a:spcBef>
                <a:spcPts val="0"/>
              </a:spcBef>
              <a:buNone/>
            </a:pPr>
            <a:r>
              <a:t/>
            </a:r>
            <a:endParaRPr/>
          </a:p>
          <a:p>
            <a:pPr rtl="0" lvl="0">
              <a:spcBef>
                <a:spcPts val="0"/>
              </a:spcBef>
              <a:buClr>
                <a:schemeClr val="dk1"/>
              </a:buClr>
              <a:buSzPct val="100000"/>
              <a:buFont typeface="Arial"/>
              <a:buNone/>
            </a:pPr>
            <a:r>
              <a:rPr lang="en"/>
              <a:t>___</a:t>
            </a:r>
          </a:p>
          <a:p>
            <a:pPr rtl="0"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lvl="0">
              <a:spcBef>
                <a:spcPts val="0"/>
              </a:spcBef>
              <a:buClr>
                <a:schemeClr val="dk1"/>
              </a:buClr>
              <a:buSzPct val="100000"/>
              <a:buFont typeface="Arial"/>
              <a:buNone/>
            </a:pPr>
            <a:r>
              <a:rPr lang="en"/>
              <a:t>Conclusions and recommendations for deployment</a:t>
            </a:r>
          </a:p>
          <a:p>
            <a:pPr rtl="0" lvl="0">
              <a:spcBef>
                <a:spcPts val="0"/>
              </a:spcBef>
              <a:buClr>
                <a:schemeClr val="dk1"/>
              </a:buClr>
              <a:buFont typeface="Arial"/>
              <a:buNone/>
            </a:pPr>
            <a:r>
              <a:t/>
            </a:r>
            <a:endParaRPr/>
          </a:p>
          <a:p>
            <a:pPr rtl="0">
              <a:spcBef>
                <a:spcPts val="0"/>
              </a:spcBef>
              <a:buNone/>
            </a:pPr>
            <a:r>
              <a:rPr lang="en"/>
              <a:t>___</a:t>
            </a:r>
          </a:p>
          <a:p>
            <a:pPr rtl="0">
              <a:spcBef>
                <a:spcPts val="0"/>
              </a:spcBef>
              <a:buNone/>
            </a:pPr>
            <a:r>
              <a:t/>
            </a:r>
            <a:endParaRP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END BLANK SLIDE. Keep this so we don’t accidentally exit the powerpoint!!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 </a:t>
            </a:r>
          </a:p>
          <a:p>
            <a:pPr rtl="0">
              <a:spcBef>
                <a:spcPts val="0"/>
              </a:spcBef>
              <a:buNone/>
            </a:pPr>
            <a:r>
              <a:t/>
            </a:r>
            <a:endParaRPr/>
          </a:p>
          <a:p>
            <a:pPr>
              <a:spcBef>
                <a:spcPts val="0"/>
              </a:spcBef>
              <a:buNone/>
            </a:pPr>
            <a:r>
              <a:rPr lang="en"/>
              <a:t>Executive Summary (Motivation behind project, goals +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a:spcBef>
                <a:spcPts val="0"/>
              </a:spcBef>
              <a:buNone/>
            </a:pPr>
            <a:r>
              <a:t/>
            </a:r>
            <a:endParaRPr/>
          </a:p>
          <a:p>
            <a:pPr rtl="0">
              <a:spcBef>
                <a:spcPts val="0"/>
              </a:spcBef>
              <a:buNone/>
            </a:pPr>
            <a:r>
              <a:rPr lang="en"/>
              <a:t>Notes:</a:t>
            </a:r>
          </a:p>
          <a:p>
            <a:pPr rtl="0">
              <a:spcBef>
                <a:spcPts val="0"/>
              </a:spcBef>
              <a:buNone/>
            </a:pPr>
            <a:r>
              <a:t/>
            </a:r>
            <a:endParaRPr/>
          </a:p>
          <a:p>
            <a:pPr rtl="0">
              <a:spcBef>
                <a:spcPts val="0"/>
              </a:spcBef>
              <a:buNone/>
            </a:pPr>
            <a:r>
              <a:rPr b="1" lang="en"/>
              <a:t>From The Sunshine Forecast</a:t>
            </a:r>
          </a:p>
          <a:p>
            <a:pPr rtl="0">
              <a:spcBef>
                <a:spcPts val="0"/>
              </a:spcBef>
              <a:buNone/>
            </a:pPr>
            <a:r>
              <a:t/>
            </a:r>
            <a:endParaRPr/>
          </a:p>
          <a:p>
            <a:pPr rt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a:spcBef>
                <a:spcPts val="0"/>
              </a:spcBef>
              <a:buNone/>
            </a:pPr>
            <a:r>
              <a:t/>
            </a:r>
            <a:endParaRPr/>
          </a:p>
          <a:p>
            <a:pPr rtl="0">
              <a:spcBef>
                <a:spcPts val="0"/>
              </a:spcBef>
              <a:buNone/>
            </a:pPr>
            <a:r>
              <a:rPr lang="en"/>
              <a:t>Variables:</a:t>
            </a:r>
          </a:p>
          <a:p>
            <a:pPr rtl="0">
              <a:spcBef>
                <a:spcPts val="0"/>
              </a:spcBef>
              <a:buNone/>
            </a:pPr>
            <a:r>
              <a:t/>
            </a:r>
            <a:endParaRPr/>
          </a:p>
          <a:p>
            <a:pPr rtl="0" lvl="0">
              <a:spcBef>
                <a:spcPts val="0"/>
              </a:spcBef>
              <a:buClr>
                <a:schemeClr val="dk1"/>
              </a:buClr>
              <a:buSzPct val="100000"/>
              <a:buFont typeface="Arial"/>
              <a:buNone/>
            </a:pPr>
            <a:r>
              <a:rPr lang="en"/>
              <a:t>Date               TeamName       ScoreOff       RushAttOff   </a:t>
            </a:r>
          </a:p>
          <a:p>
            <a:pPr rtl="0" lvl="0">
              <a:spcBef>
                <a:spcPts val="0"/>
              </a:spcBef>
              <a:buClr>
                <a:schemeClr val="dk1"/>
              </a:buClr>
              <a:buSzPct val="100000"/>
              <a:buFont typeface="Arial"/>
              <a:buNone/>
            </a:pPr>
            <a:r>
              <a:rPr lang="en"/>
              <a:t>   RushYdsOff      PassAttOff     PassCompOff      PassYdsOff   </a:t>
            </a:r>
          </a:p>
          <a:p>
            <a:pPr rtl="0" lvl="0">
              <a:spcBef>
                <a:spcPts val="0"/>
              </a:spcBef>
              <a:buClr>
                <a:schemeClr val="dk1"/>
              </a:buClr>
              <a:buSzPct val="100000"/>
              <a:buFont typeface="Arial"/>
              <a:buNone/>
            </a:pPr>
            <a:r>
              <a:rPr lang="en"/>
              <a:t>   PassIntOff       FumblesOff               Opponent       ScoreDef    </a:t>
            </a:r>
          </a:p>
          <a:p>
            <a:pPr rtl="0" lvl="0">
              <a:spcBef>
                <a:spcPts val="0"/>
              </a:spcBef>
              <a:buClr>
                <a:schemeClr val="dk1"/>
              </a:buClr>
              <a:buSzPct val="100000"/>
              <a:buFont typeface="Arial"/>
              <a:buNone/>
            </a:pPr>
            <a:r>
              <a:rPr lang="en"/>
              <a:t>   RushAttDef      RushYdsDef      PassAttDef     PassCompDef   </a:t>
            </a:r>
          </a:p>
          <a:p>
            <a:pPr rtl="0" lvl="0">
              <a:spcBef>
                <a:spcPts val="0"/>
              </a:spcBef>
              <a:buClr>
                <a:schemeClr val="dk1"/>
              </a:buClr>
              <a:buSzPct val="100000"/>
              <a:buFont typeface="Arial"/>
              <a:buNone/>
            </a:pPr>
            <a:r>
              <a:rPr lang="en"/>
              <a:t>   PassYdsDef      PassIntDef       FumblesDef     Site         Line  </a:t>
            </a:r>
          </a:p>
          <a:p>
            <a:pPr rtl="0" lvl="0">
              <a:spcBef>
                <a:spcPts val="0"/>
              </a:spcBef>
              <a:buClr>
                <a:srgbClr val="000000"/>
              </a:buClr>
              <a:buFont typeface="Arial"/>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lvl="0">
              <a:spcBef>
                <a:spcPts val="0"/>
              </a:spcBef>
              <a:buNone/>
            </a:pPr>
            <a:r>
              <a:t/>
            </a:r>
            <a:endParaRPr/>
          </a:p>
          <a:p>
            <a:pPr rtl="0" lvl="0">
              <a:spcBef>
                <a:spcPts val="0"/>
              </a:spcBef>
              <a:buNone/>
            </a:pPr>
            <a:r>
              <a:rPr lang="en"/>
              <a:t>Variables:</a:t>
            </a:r>
          </a:p>
          <a:p>
            <a:pPr rtl="0" lvl="0">
              <a:spcBef>
                <a:spcPts val="0"/>
              </a:spcBef>
              <a:buNone/>
            </a:pPr>
            <a:r>
              <a:t/>
            </a:r>
            <a:endParaRPr/>
          </a:p>
          <a:p>
            <a:pPr rtl="0" lvl="0">
              <a:spcBef>
                <a:spcPts val="0"/>
              </a:spcBef>
              <a:buNone/>
            </a:pPr>
            <a:r>
              <a:rPr lang="en"/>
              <a:t>Date               TeamName       ScoreOff       RushAttOff   </a:t>
            </a:r>
          </a:p>
          <a:p>
            <a:pPr rtl="0" lvl="0">
              <a:spcBef>
                <a:spcPts val="0"/>
              </a:spcBef>
              <a:buNone/>
            </a:pPr>
            <a:r>
              <a:rPr lang="en"/>
              <a:t>   RushYdsOff      PassAttOff     PassCompOff      PassYdsOff   </a:t>
            </a:r>
          </a:p>
          <a:p>
            <a:pPr rtl="0" lvl="0">
              <a:spcBef>
                <a:spcPts val="0"/>
              </a:spcBef>
              <a:buNone/>
            </a:pPr>
            <a:r>
              <a:rPr lang="en"/>
              <a:t>   PassIntOff       FumblesOff               Opponent       ScoreDef    </a:t>
            </a:r>
          </a:p>
          <a:p>
            <a:pPr rtl="0" lvl="0">
              <a:spcBef>
                <a:spcPts val="0"/>
              </a:spcBef>
              <a:buNone/>
            </a:pPr>
            <a:r>
              <a:rPr lang="en"/>
              <a:t>   RushAttDef      RushYdsDef      PassAttDef     PassCompDef   </a:t>
            </a:r>
          </a:p>
          <a:p>
            <a:pPr rtl="0" lvl="0">
              <a:spcBef>
                <a:spcPts val="0"/>
              </a:spcBef>
              <a:buNone/>
            </a:pPr>
            <a:r>
              <a:rPr lang="en"/>
              <a:t>   PassYdsDef      PassIntDef       FumblesDef     Site         Line  </a:t>
            </a:r>
          </a:p>
          <a:p>
            <a:pPr rtl="0" lvl="0">
              <a:spcBef>
                <a:spcPts val="0"/>
              </a:spcBef>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b="1" lang="en">
                <a:solidFill>
                  <a:schemeClr val="dk1"/>
                </a:solidFill>
              </a:rPr>
              <a:t>Assignment:</a:t>
            </a:r>
          </a:p>
          <a:p>
            <a:pPr rtl="0" lvl="0">
              <a:spcBef>
                <a:spcPts val="0"/>
              </a:spcBef>
              <a:buClr>
                <a:schemeClr val="dk1"/>
              </a:buClr>
              <a:buFont typeface="Arial"/>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Presentation of Data and Data sources (what variables, how they are measured, what type,</a:t>
            </a:r>
          </a:p>
          <a:p>
            <a:pPr rtl="0" lvl="0">
              <a:spcBef>
                <a:spcPts val="0"/>
              </a:spcBef>
              <a:buClr>
                <a:schemeClr val="dk1"/>
              </a:buClr>
              <a:buSzPct val="100000"/>
              <a:buFont typeface="Arial"/>
              <a:buNone/>
            </a:pPr>
            <a:r>
              <a:rPr lang="en">
                <a:solidFill>
                  <a:schemeClr val="dk1"/>
                </a:solidFill>
              </a:rPr>
              <a:t>where they are coming from)</a:t>
            </a:r>
          </a:p>
          <a:p>
            <a:pPr rtl="0" lvl="0">
              <a:spcBef>
                <a:spcPts val="0"/>
              </a:spcBef>
              <a:buNone/>
            </a:pPr>
            <a:r>
              <a:t/>
            </a:r>
            <a:endParaRPr/>
          </a:p>
          <a:p>
            <a:pPr rtl="0" lvl="0">
              <a:spcBef>
                <a:spcPts val="0"/>
              </a:spcBef>
              <a:buNone/>
            </a:pPr>
            <a:r>
              <a:rPr lang="en"/>
              <a:t>Variables:</a:t>
            </a:r>
          </a:p>
          <a:p>
            <a:pPr rtl="0" lvl="0">
              <a:spcBef>
                <a:spcPts val="0"/>
              </a:spcBef>
              <a:buNone/>
            </a:pPr>
            <a:r>
              <a:t/>
            </a:r>
            <a:endParaRPr/>
          </a:p>
          <a:p>
            <a:pPr rtl="0" lvl="0">
              <a:spcBef>
                <a:spcPts val="0"/>
              </a:spcBef>
              <a:buNone/>
            </a:pPr>
            <a:r>
              <a:rPr lang="en"/>
              <a:t>Date               TeamName       ScoreOff       RushAttOff   </a:t>
            </a:r>
          </a:p>
          <a:p>
            <a:pPr rtl="0" lvl="0">
              <a:spcBef>
                <a:spcPts val="0"/>
              </a:spcBef>
              <a:buNone/>
            </a:pPr>
            <a:r>
              <a:rPr lang="en"/>
              <a:t>   RushYdsOff      PassAttOff     PassCompOff      PassYdsOff   </a:t>
            </a:r>
          </a:p>
          <a:p>
            <a:pPr rtl="0" lvl="0">
              <a:spcBef>
                <a:spcPts val="0"/>
              </a:spcBef>
              <a:buNone/>
            </a:pPr>
            <a:r>
              <a:rPr lang="en"/>
              <a:t>   PassIntOff       FumblesOff               Opponent       ScoreDef    </a:t>
            </a:r>
          </a:p>
          <a:p>
            <a:pPr rtl="0" lvl="0">
              <a:spcBef>
                <a:spcPts val="0"/>
              </a:spcBef>
              <a:buNone/>
            </a:pPr>
            <a:r>
              <a:rPr lang="en"/>
              <a:t>   RushAttDef      RushYdsDef      PassAttDef     PassCompDef   </a:t>
            </a:r>
          </a:p>
          <a:p>
            <a:pPr rtl="0" lvl="0">
              <a:spcBef>
                <a:spcPts val="0"/>
              </a:spcBef>
              <a:buNone/>
            </a:pPr>
            <a:r>
              <a:rPr lang="en"/>
              <a:t>   PassYdsDef      PassIntDef       FumblesDef     Site         Line  </a:t>
            </a:r>
          </a:p>
          <a:p>
            <a:pPr rtl="0" lvl="0">
              <a:spcBef>
                <a:spcPts val="0"/>
              </a:spcBef>
              <a:buNone/>
            </a:pPr>
            <a:r>
              <a:t/>
            </a:r>
            <a:endParaRPr/>
          </a:p>
          <a:p>
            <a:pPr rtl="0" lvl="0">
              <a:spcBef>
                <a:spcPts val="0"/>
              </a:spcBef>
              <a:buNone/>
            </a:pPr>
            <a:r>
              <a:t/>
            </a:r>
            <a:endParaRPr/>
          </a:p>
          <a:p>
            <a:pPr rtl="0" lvl="0">
              <a:spcBef>
                <a:spcPts val="0"/>
              </a:spcBef>
              <a:buNone/>
            </a:pPr>
            <a:r>
              <a:rPr lang="en"/>
              <a:t>Notes:</a:t>
            </a:r>
          </a:p>
          <a:p>
            <a:pPr rtl="0" lvl="0">
              <a:spcBef>
                <a:spcPts val="0"/>
              </a:spcBef>
              <a:buNone/>
            </a:pPr>
            <a:r>
              <a:t/>
            </a:r>
            <a:endParaRPr/>
          </a:p>
          <a:p>
            <a:pPr rtl="0" lvl="0">
              <a:spcBef>
                <a:spcPts val="0"/>
              </a:spcBef>
              <a:buNone/>
            </a:pPr>
            <a:r>
              <a:rPr b="1" lang="en"/>
              <a:t>From The Sunshine Forecast</a:t>
            </a:r>
          </a:p>
          <a:p>
            <a:pPr rtl="0" lvl="0">
              <a:spcBef>
                <a:spcPts val="0"/>
              </a:spcBef>
              <a:buNone/>
            </a:pPr>
            <a:r>
              <a:t/>
            </a:r>
            <a:endParaRPr/>
          </a:p>
          <a:p>
            <a:pPr rtl="0" lvl="0">
              <a:spcBef>
                <a:spcPts val="0"/>
              </a:spcBef>
              <a:buNone/>
            </a:pPr>
            <a:r>
              <a:rPr lang="en"/>
              <a:t>“</a:t>
            </a:r>
          </a:p>
          <a:p>
            <a:pPr rtl="0" lvl="0">
              <a:spcBef>
                <a:spcPts val="0"/>
              </a:spcBef>
              <a:buClr>
                <a:schemeClr val="dk1"/>
              </a:buClr>
              <a:buSzPct val="100000"/>
              <a:buFont typeface="Arial"/>
              <a:buNone/>
            </a:pPr>
            <a:r>
              <a:rPr lang="en"/>
              <a:t>Warren Repole first published his newsletter The Sunshine Forecast in 1984. Focusing exclusively on football with selections based on computer power ratings and historical angles, Warren earned the 3rd most top 10 football rankings (58) for handicappers monitored by Sports Watch from 1993 to 2004.</a:t>
            </a:r>
          </a:p>
          <a:p>
            <a:pPr rtl="0" lvl="0">
              <a:spcBef>
                <a:spcPts val="0"/>
              </a:spcBef>
              <a:buClr>
                <a:schemeClr val="dk1"/>
              </a:buClr>
              <a:buFont typeface="Arial"/>
              <a:buNone/>
            </a:pPr>
            <a:r>
              <a:t/>
            </a:r>
            <a:endParaRPr/>
          </a:p>
          <a:p>
            <a:pPr rtl="0" lvl="0">
              <a:spcBef>
                <a:spcPts val="0"/>
              </a:spcBef>
              <a:buNone/>
            </a:pPr>
            <a:r>
              <a:rPr lang="en"/>
              <a:t>His database of historical football information is now available on this Web site.</a:t>
            </a:r>
          </a:p>
          <a:p>
            <a:pPr rtl="0" lvl="0">
              <a:spcBef>
                <a:spcPts val="0"/>
              </a:spcBef>
              <a:buNone/>
            </a:pPr>
            <a:r>
              <a:rPr lang="en"/>
              <a:t>“</a:t>
            </a:r>
          </a:p>
          <a:p>
            <a:pPr rtl="0" lvl="0">
              <a:spcBef>
                <a:spcPts val="0"/>
              </a:spcBef>
              <a:buClr>
                <a:schemeClr val="dk1"/>
              </a:buClr>
              <a:buFont typeface="Arial"/>
              <a:buNone/>
            </a:pPr>
            <a:r>
              <a:t/>
            </a:r>
            <a:endParaRPr/>
          </a:p>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a:spcBef>
                <a:spcPts val="0"/>
              </a:spcBef>
              <a:buNone/>
            </a:pPr>
            <a:r>
              <a:t/>
            </a:r>
            <a:endParaRPr/>
          </a:p>
          <a:p>
            <a:pPr rtl="0" lvl="0">
              <a:spcBef>
                <a:spcPts val="0"/>
              </a:spcBef>
              <a:buClr>
                <a:schemeClr val="dk1"/>
              </a:buClr>
              <a:buSzPct val="100000"/>
              <a:buFont typeface="Arial"/>
              <a:buNone/>
            </a:pPr>
            <a:r>
              <a:rPr lang="en"/>
              <a:t>Presentation of Data and Data sources (what variables, how they are measured, what type,</a:t>
            </a:r>
          </a:p>
          <a:p>
            <a:pPr rtl="0" lvl="0">
              <a:spcBef>
                <a:spcPts val="0"/>
              </a:spcBef>
              <a:buClr>
                <a:schemeClr val="dk1"/>
              </a:buClr>
              <a:buSzPct val="100000"/>
              <a:buFont typeface="Arial"/>
              <a:buNone/>
            </a:pPr>
            <a:r>
              <a:rPr lang="en"/>
              <a:t>where they are coming from)</a:t>
            </a:r>
          </a:p>
          <a:p>
            <a:pPr rtl="0">
              <a:spcBef>
                <a:spcPts val="0"/>
              </a:spcBef>
              <a:buNone/>
            </a:pPr>
            <a:r>
              <a:t/>
            </a:r>
            <a:endParaRPr/>
          </a:p>
          <a:p>
            <a:pPr rtl="0">
              <a:spcBef>
                <a:spcPts val="0"/>
              </a:spcBef>
              <a:buNone/>
            </a:pPr>
            <a:r>
              <a:rPr lang="en"/>
              <a:t>Notes:</a:t>
            </a:r>
          </a:p>
          <a:p>
            <a:pPr rtl="0">
              <a:spcBef>
                <a:spcPts val="0"/>
              </a:spcBef>
              <a:buNone/>
            </a:pPr>
            <a:r>
              <a:t/>
            </a:r>
            <a:endParaRPr/>
          </a:p>
          <a:p>
            <a:pPr rtl="0">
              <a:spcBef>
                <a:spcPts val="0"/>
              </a:spcBef>
              <a:buNone/>
            </a:pPr>
            <a:r>
              <a:rPr b="1" lang="en"/>
              <a:t>Qualitative variables </a:t>
            </a:r>
            <a:r>
              <a:rPr lang="en"/>
              <a:t>take on values that are names or labels.</a:t>
            </a:r>
          </a:p>
          <a:p>
            <a:pPr rtl="0">
              <a:spcBef>
                <a:spcPts val="0"/>
              </a:spcBef>
              <a:buNone/>
            </a:pPr>
            <a:r>
              <a:rPr b="1" lang="en"/>
              <a:t>Quantitative variables</a:t>
            </a:r>
            <a:r>
              <a:rPr lang="en"/>
              <a:t> are numeric.</a:t>
            </a:r>
          </a:p>
          <a:p>
            <a:pPr rtl="0" lvl="0">
              <a:spcBef>
                <a:spcPts val="0"/>
              </a:spcBef>
              <a:buClr>
                <a:srgbClr val="000000"/>
              </a:buClr>
              <a:buSzPct val="100000"/>
              <a:buFont typeface="Arial"/>
              <a:buNone/>
            </a:pPr>
            <a:r>
              <a:rPr b="1" lang="en"/>
              <a:t>Discrete variable</a:t>
            </a:r>
            <a:r>
              <a:rPr lang="en"/>
              <a:t>’s don’t have a defined min and max value.</a:t>
            </a:r>
          </a:p>
          <a:p>
            <a:pPr rtl="0">
              <a:spcBef>
                <a:spcPts val="0"/>
              </a:spcBef>
              <a:buNone/>
            </a:pPr>
            <a:r>
              <a:t/>
            </a:r>
            <a:endParaRPr/>
          </a:p>
          <a:p>
            <a:pPr rtl="0">
              <a:spcBef>
                <a:spcPts val="0"/>
              </a:spcBef>
              <a:buNone/>
            </a:pPr>
            <a:r>
              <a:rPr lang="en"/>
              <a:t>___</a:t>
            </a:r>
          </a:p>
          <a:p>
            <a:pPr rtl="0">
              <a:spcBef>
                <a:spcPts val="0"/>
              </a:spcBef>
              <a:buNone/>
            </a:pPr>
            <a:r>
              <a:t/>
            </a:r>
            <a:endParaRPr/>
          </a:p>
          <a:p>
            <a:pPr rtl="0" lvl="0">
              <a:spcBef>
                <a:spcPts val="0"/>
              </a:spcBef>
              <a:buClr>
                <a:schemeClr val="dk1"/>
              </a:buClr>
              <a:buSzPct val="100000"/>
              <a:buFont typeface="Arial"/>
              <a:buNone/>
            </a:pPr>
            <a:r>
              <a:rPr b="1" lang="en">
                <a:solidFill>
                  <a:schemeClr val="dk1"/>
                </a:solidFill>
              </a:rPr>
              <a:t>Bivariate data</a:t>
            </a:r>
          </a:p>
          <a:p>
            <a:pPr rtl="0" lvl="0">
              <a:spcBef>
                <a:spcPts val="0"/>
              </a:spcBef>
              <a:buClr>
                <a:schemeClr val="dk1"/>
              </a:buClr>
              <a:buFont typeface="Arial"/>
              <a:buNone/>
            </a:pPr>
            <a:r>
              <a:t/>
            </a:r>
            <a:endParaRPr>
              <a:solidFill>
                <a:schemeClr val="dk1"/>
              </a:solidFill>
            </a:endParaRPr>
          </a:p>
          <a:p>
            <a:pPr rtl="0" lvl="0">
              <a:spcBef>
                <a:spcPts val="0"/>
              </a:spcBef>
              <a:buNone/>
            </a:pPr>
            <a:r>
              <a:rPr lang="en">
                <a:solidFill>
                  <a:schemeClr val="dk1"/>
                </a:solidFill>
              </a:rPr>
              <a:t>When we conduct a study that examines the relationship between two variables, we are working with bivariate data.</a:t>
            </a:r>
          </a:p>
          <a:p>
            <a:pPr rtl="0" lvl="0">
              <a:spcBef>
                <a:spcPts val="0"/>
              </a:spcBef>
              <a:buNone/>
            </a:pPr>
            <a:r>
              <a:t/>
            </a:r>
            <a:endParaRPr>
              <a:solidFill>
                <a:schemeClr val="dk1"/>
              </a:solidFill>
            </a:endParaRPr>
          </a:p>
          <a:p>
            <a:pPr rtl="0" lvl="0">
              <a:spcBef>
                <a:spcPts val="0"/>
              </a:spcBef>
              <a:buClr>
                <a:schemeClr val="dk1"/>
              </a:buClr>
              <a:buSzPct val="100000"/>
              <a:buFont typeface="Arial"/>
              <a:buNone/>
            </a:pPr>
            <a:r>
              <a:rPr lang="en">
                <a:solidFill>
                  <a:schemeClr val="dk1"/>
                </a:solidFill>
              </a:rPr>
              <a:t>___</a:t>
            </a:r>
          </a:p>
          <a:p>
            <a:pPr rtl="0">
              <a:spcBef>
                <a:spcPts val="0"/>
              </a:spcBef>
              <a:buNone/>
            </a:pPr>
            <a:r>
              <a:t/>
            </a:r>
            <a:endParaRPr/>
          </a:p>
          <a:p>
            <a:pPr rtl="0">
              <a:spcBef>
                <a:spcPts val="0"/>
              </a:spcBef>
              <a:buNone/>
            </a:pPr>
            <a:r>
              <a:rPr u="sng" lang="en">
                <a:solidFill>
                  <a:schemeClr val="hlink"/>
                </a:solidFill>
                <a:hlinkClick r:id="rId2"/>
              </a:rPr>
              <a:t>http://www.upa.pdx.edu/IOA/newsom/pa551/lecture1.htm</a:t>
            </a:r>
          </a:p>
          <a:p>
            <a:pPr rtl="0" lvl="0">
              <a:spcBef>
                <a:spcPts val="0"/>
              </a:spcBef>
              <a:buClr>
                <a:srgbClr val="000000"/>
              </a:buClr>
              <a:buFont typeface="Arial"/>
              <a:buNone/>
            </a:pPr>
            <a:r>
              <a:t/>
            </a:r>
            <a:endParaRPr/>
          </a:p>
          <a:p>
            <a:pPr rtl="0" lvl="0">
              <a:spcBef>
                <a:spcPts val="0"/>
              </a:spcBef>
              <a:buClr>
                <a:schemeClr val="dk1"/>
              </a:buClr>
              <a:buSzPct val="100000"/>
              <a:buFont typeface="Arial"/>
              <a:buNone/>
            </a:pPr>
            <a:r>
              <a:rPr b="1" lang="en"/>
              <a:t>Nominal</a:t>
            </a:r>
          </a:p>
          <a:p>
            <a:pPr rtl="0" lvl="0">
              <a:spcBef>
                <a:spcPts val="0"/>
              </a:spcBef>
              <a:buClr>
                <a:schemeClr val="dk1"/>
              </a:buClr>
              <a:buSzPct val="100000"/>
              <a:buFont typeface="Arial"/>
              <a:buNone/>
            </a:pPr>
            <a:r>
              <a:rPr lang="en"/>
              <a:t>A variable measured on a "nominal" scale is a variable that does not really have any evaluative distinction.</a:t>
            </a:r>
          </a:p>
          <a:p>
            <a:pPr rtl="0" lvl="0">
              <a:spcBef>
                <a:spcPts val="0"/>
              </a:spcBef>
              <a:buClr>
                <a:srgbClr val="000000"/>
              </a:buClr>
              <a:buFont typeface="Arial"/>
              <a:buNone/>
            </a:pPr>
            <a:r>
              <a:t/>
            </a:r>
            <a:endParaRPr/>
          </a:p>
          <a:p>
            <a:pPr rtl="0" lvl="0">
              <a:spcBef>
                <a:spcPts val="0"/>
              </a:spcBef>
              <a:buClr>
                <a:schemeClr val="dk1"/>
              </a:buClr>
              <a:buSzPct val="100000"/>
              <a:buFont typeface="Arial"/>
              <a:buNone/>
            </a:pPr>
            <a:r>
              <a:rPr b="1" lang="en"/>
              <a:t>Ordinal</a:t>
            </a:r>
            <a:r>
              <a:rPr lang="en"/>
              <a:t> </a:t>
            </a:r>
          </a:p>
          <a:p>
            <a:pPr rtl="0" lvl="0">
              <a:spcBef>
                <a:spcPts val="0"/>
              </a:spcBef>
              <a:buClr>
                <a:schemeClr val="dk1"/>
              </a:buClr>
              <a:buSzPct val="100000"/>
              <a:buFont typeface="Arial"/>
              <a:buNone/>
            </a:pPr>
            <a:r>
              <a:rPr lang="en"/>
              <a:t>Something measured on an "ordinal" scale does have an evaluative connotation. One value is greater or larger or better than the other. </a:t>
            </a:r>
          </a:p>
          <a:p>
            <a:pPr rtl="0" lvl="0">
              <a:spcBef>
                <a:spcPts val="0"/>
              </a:spcBef>
              <a:buClr>
                <a:schemeClr val="dk1"/>
              </a:buClr>
              <a:buFont typeface="Arial"/>
              <a:buNone/>
            </a:pPr>
            <a:r>
              <a:t/>
            </a:r>
            <a:endParaRPr/>
          </a:p>
          <a:p>
            <a:pPr rtl="0" lvl="0">
              <a:spcBef>
                <a:spcPts val="0"/>
              </a:spcBef>
              <a:buClr>
                <a:schemeClr val="dk1"/>
              </a:buClr>
              <a:buSzPct val="100000"/>
              <a:buFont typeface="Arial"/>
              <a:buNone/>
            </a:pPr>
            <a:r>
              <a:rPr b="1" lang="en"/>
              <a:t>Ratio</a:t>
            </a:r>
          </a:p>
          <a:p>
            <a:pPr rtl="0" lvl="0">
              <a:spcBef>
                <a:spcPts val="0"/>
              </a:spcBef>
              <a:buClr>
                <a:schemeClr val="dk1"/>
              </a:buClr>
              <a:buSzPct val="100000"/>
              <a:buFont typeface="Arial"/>
              <a:buNone/>
            </a:pPr>
            <a:r>
              <a:rPr lang="en"/>
              <a:t>Something measured on a ratio scale has the same properties that an interval scale has except, with a ratio scaling, there is an absolute zero point. Temperature measured in Kelvin is an example. There is no value possible below 0 degrees Kelvin, it is absolute zero.</a:t>
            </a:r>
          </a:p>
          <a:p>
            <a:pPr rtl="0" lvl="0">
              <a:spcBef>
                <a:spcPts val="0"/>
              </a:spcBef>
              <a:buClr>
                <a:schemeClr val="dk1"/>
              </a:buClr>
              <a:buFont typeface="Arial"/>
              <a:buNone/>
            </a:pPr>
            <a:r>
              <a:t/>
            </a:r>
            <a:endParaRPr/>
          </a:p>
          <a:p>
            <a:pPr lvl="0">
              <a:spcBef>
                <a:spcPts val="0"/>
              </a:spcBef>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Assignment:</a:t>
            </a:r>
          </a:p>
          <a:p>
            <a:pPr rtl="0">
              <a:spcBef>
                <a:spcPts val="0"/>
              </a:spcBef>
              <a:buNone/>
            </a:pPr>
            <a:r>
              <a:t/>
            </a:r>
            <a:endParaRPr/>
          </a:p>
          <a:p>
            <a:pPr rtl="0" lvl="0">
              <a:spcBef>
                <a:spcPts val="0"/>
              </a:spcBef>
              <a:buClr>
                <a:schemeClr val="dk1"/>
              </a:buClr>
              <a:buSzPct val="100000"/>
              <a:buFont typeface="Arial"/>
              <a:buNone/>
            </a:pPr>
            <a:r>
              <a:rPr lang="en"/>
              <a:t>Discussion of data analytics and interpretations (numerical summaries)</a:t>
            </a:r>
          </a:p>
          <a:p>
            <a:pPr rtl="0">
              <a:spcBef>
                <a:spcPts val="0"/>
              </a:spcBef>
              <a:buNone/>
            </a:pPr>
            <a:r>
              <a:t/>
            </a:r>
            <a:endParaRPr/>
          </a:p>
          <a:p>
            <a:pPr rtl="0">
              <a:spcBef>
                <a:spcPts val="0"/>
              </a:spcBef>
              <a:buNone/>
            </a:pPr>
            <a:r>
              <a:rPr lang="en"/>
              <a:t>___</a:t>
            </a:r>
          </a:p>
          <a:p>
            <a:pPr rtl="0">
              <a:spcBef>
                <a:spcPts val="0"/>
              </a:spcBef>
              <a:buNone/>
            </a:pPr>
            <a:r>
              <a:t/>
            </a:r>
            <a:endParaRPr/>
          </a:p>
          <a:p>
            <a:pPr rtl="0" lvl="0">
              <a:spcBef>
                <a:spcPts val="600"/>
              </a:spcBef>
              <a:buClr>
                <a:schemeClr val="dk1"/>
              </a:buClr>
              <a:buSzPct val="36666"/>
              <a:buFont typeface="Arial"/>
              <a:buNone/>
            </a:pPr>
            <a:r>
              <a:rPr b="1" sz="3000" lang="en">
                <a:solidFill>
                  <a:schemeClr val="dk1"/>
                </a:solidFill>
              </a:rPr>
              <a:t>ScoreOff</a:t>
            </a:r>
            <a:r>
              <a:rPr sz="3000" lang="en">
                <a:solidFill>
                  <a:schemeClr val="dk1"/>
                </a:solidFill>
              </a:rPr>
              <a:t> - Mean: 29.51</a:t>
            </a:r>
          </a:p>
          <a:p>
            <a:pPr rtl="0" lvl="0">
              <a:spcBef>
                <a:spcPts val="600"/>
              </a:spcBef>
              <a:buClr>
                <a:schemeClr val="dk1"/>
              </a:buClr>
              <a:buSzPct val="36666"/>
              <a:buFont typeface="Arial"/>
              <a:buNone/>
            </a:pPr>
            <a:r>
              <a:rPr b="1" sz="3000" lang="en">
                <a:solidFill>
                  <a:schemeClr val="dk1"/>
                </a:solidFill>
              </a:rPr>
              <a:t>RushAttOff</a:t>
            </a:r>
            <a:r>
              <a:rPr sz="3000" lang="en">
                <a:solidFill>
                  <a:schemeClr val="dk1"/>
                </a:solidFill>
              </a:rPr>
              <a:t> - Mean: 39.37</a:t>
            </a:r>
          </a:p>
          <a:p>
            <a:pPr rtl="0" lvl="0">
              <a:spcBef>
                <a:spcPts val="600"/>
              </a:spcBef>
              <a:buClr>
                <a:schemeClr val="dk1"/>
              </a:buClr>
              <a:buSzPct val="36666"/>
              <a:buFont typeface="Arial"/>
              <a:buNone/>
            </a:pPr>
            <a:r>
              <a:rPr b="1" sz="3000" lang="en">
                <a:solidFill>
                  <a:schemeClr val="dk1"/>
                </a:solidFill>
              </a:rPr>
              <a:t>RushYdsOff</a:t>
            </a:r>
            <a:r>
              <a:rPr sz="3000" lang="en">
                <a:solidFill>
                  <a:schemeClr val="dk1"/>
                </a:solidFill>
              </a:rPr>
              <a:t> - Mean: 176.1</a:t>
            </a:r>
          </a:p>
          <a:p>
            <a:pPr rtl="0" lvl="0">
              <a:spcBef>
                <a:spcPts val="600"/>
              </a:spcBef>
              <a:buClr>
                <a:schemeClr val="dk1"/>
              </a:buClr>
              <a:buSzPct val="36666"/>
              <a:buFont typeface="Arial"/>
              <a:buNone/>
            </a:pPr>
            <a:r>
              <a:rPr b="1" sz="3000" lang="en">
                <a:solidFill>
                  <a:schemeClr val="dk1"/>
                </a:solidFill>
              </a:rPr>
              <a:t>PassAttOff</a:t>
            </a:r>
            <a:r>
              <a:rPr sz="3000" lang="en">
                <a:solidFill>
                  <a:schemeClr val="dk1"/>
                </a:solidFill>
              </a:rPr>
              <a:t> - Mean: 32.45</a:t>
            </a:r>
          </a:p>
          <a:p>
            <a:pPr rtl="0" lvl="0">
              <a:spcBef>
                <a:spcPts val="600"/>
              </a:spcBef>
              <a:buClr>
                <a:schemeClr val="dk1"/>
              </a:buClr>
              <a:buSzPct val="36666"/>
              <a:buFont typeface="Arial"/>
              <a:buNone/>
            </a:pPr>
            <a:r>
              <a:rPr b="1" sz="3000" lang="en">
                <a:solidFill>
                  <a:schemeClr val="dk1"/>
                </a:solidFill>
              </a:rPr>
              <a:t>PassCompOff</a:t>
            </a:r>
            <a:r>
              <a:rPr sz="3000" lang="en">
                <a:solidFill>
                  <a:schemeClr val="dk1"/>
                </a:solidFill>
              </a:rPr>
              <a:t> - Mean: 19.36</a:t>
            </a:r>
          </a:p>
          <a:p>
            <a:pPr lvl="0">
              <a:spcBef>
                <a:spcPts val="600"/>
              </a:spcBef>
              <a:buClr>
                <a:schemeClr val="dk1"/>
              </a:buClr>
              <a:buSzPct val="36666"/>
              <a:buFont typeface="Arial"/>
              <a:buNone/>
            </a:pPr>
            <a:r>
              <a:rPr b="1" sz="3000" lang="en">
                <a:solidFill>
                  <a:schemeClr val="dk1"/>
                </a:solidFill>
              </a:rPr>
              <a:t>PassYdsOff </a:t>
            </a:r>
            <a:r>
              <a:rPr sz="3000" lang="en">
                <a:solidFill>
                  <a:schemeClr val="dk1"/>
                </a:solidFill>
              </a:rPr>
              <a:t>- Mean: 236.2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b="1" lang="en"/>
              <a:t>Assignment:</a:t>
            </a:r>
          </a:p>
          <a:p>
            <a:pPr rtl="0" lvl="0">
              <a:spcBef>
                <a:spcPts val="0"/>
              </a:spcBef>
              <a:buNone/>
            </a:pPr>
            <a:r>
              <a:t/>
            </a:r>
            <a:endParaRPr/>
          </a:p>
          <a:p>
            <a:pPr rtl="0" lvl="0">
              <a:spcBef>
                <a:spcPts val="0"/>
              </a:spcBef>
              <a:buClr>
                <a:schemeClr val="dk1"/>
              </a:buClr>
              <a:buSzPct val="100000"/>
              <a:buFont typeface="Arial"/>
              <a:buNone/>
            </a:pPr>
            <a:r>
              <a:rPr lang="en"/>
              <a:t>Discussion of data analytics and interpretations (numerical summaries)</a:t>
            </a:r>
          </a:p>
          <a:p>
            <a:pPr rtl="0" lvl="0">
              <a:spcBef>
                <a:spcPts val="0"/>
              </a:spcBef>
              <a:buNone/>
            </a:pPr>
            <a:r>
              <a:t/>
            </a:r>
            <a:endParaRPr/>
          </a:p>
          <a:p>
            <a:pPr rtl="0" lvl="0">
              <a:spcBef>
                <a:spcPts val="0"/>
              </a:spcBef>
              <a:buNone/>
            </a:pPr>
            <a:r>
              <a:rPr lang="en"/>
              <a:t>___</a:t>
            </a:r>
          </a:p>
          <a:p>
            <a:pPr rtl="0" lvl="0">
              <a:spcBef>
                <a:spcPts val="0"/>
              </a:spcBef>
              <a:buNone/>
            </a:pPr>
            <a:r>
              <a:t/>
            </a:r>
            <a:endParaRPr/>
          </a:p>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 name="Shape 14"/>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1.pn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1.xml" Type="http://schemas.openxmlformats.org/officeDocument/2006/relationships/theme"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dk1"/>
              </a:buClr>
              <a:buSzPct val="100000"/>
              <a:buNone/>
              <a:defRPr b="1" sz="3600">
                <a:solidFill>
                  <a:schemeClr val="dk1"/>
                </a:solidFill>
              </a:defRPr>
            </a:lvl1pPr>
            <a:lvl2pPr rtl="0">
              <a:spcBef>
                <a:spcPts val="0"/>
              </a:spcBef>
              <a:buClr>
                <a:schemeClr val="dk1"/>
              </a:buClr>
              <a:buSzPct val="100000"/>
              <a:buNone/>
              <a:defRPr b="1" sz="3600">
                <a:solidFill>
                  <a:schemeClr val="dk1"/>
                </a:solidFill>
              </a:defRPr>
            </a:lvl2pPr>
            <a:lvl3pPr rtl="0">
              <a:spcBef>
                <a:spcPts val="0"/>
              </a:spcBef>
              <a:buClr>
                <a:schemeClr val="dk1"/>
              </a:buClr>
              <a:buSzPct val="100000"/>
              <a:buNone/>
              <a:defRPr b="1" sz="3600">
                <a:solidFill>
                  <a:schemeClr val="dk1"/>
                </a:solidFill>
              </a:defRPr>
            </a:lvl3pPr>
            <a:lvl4pPr rtl="0">
              <a:spcBef>
                <a:spcPts val="0"/>
              </a:spcBef>
              <a:buClr>
                <a:schemeClr val="dk1"/>
              </a:buClr>
              <a:buSzPct val="100000"/>
              <a:buNone/>
              <a:defRPr b="1" sz="3600">
                <a:solidFill>
                  <a:schemeClr val="dk1"/>
                </a:solidFill>
              </a:defRPr>
            </a:lvl4pPr>
            <a:lvl5pPr rtl="0">
              <a:spcBef>
                <a:spcPts val="0"/>
              </a:spcBef>
              <a:buClr>
                <a:schemeClr val="dk1"/>
              </a:buClr>
              <a:buSzPct val="100000"/>
              <a:buNone/>
              <a:defRPr b="1" sz="3600">
                <a:solidFill>
                  <a:schemeClr val="dk1"/>
                </a:solidFill>
              </a:defRPr>
            </a:lvl5pPr>
            <a:lvl6pPr rtl="0">
              <a:spcBef>
                <a:spcPts val="0"/>
              </a:spcBef>
              <a:buClr>
                <a:schemeClr val="dk1"/>
              </a:buClr>
              <a:buSzPct val="100000"/>
              <a:buNone/>
              <a:defRPr b="1" sz="3600">
                <a:solidFill>
                  <a:schemeClr val="dk1"/>
                </a:solidFill>
              </a:defRPr>
            </a:lvl6pPr>
            <a:lvl7pPr rtl="0">
              <a:spcBef>
                <a:spcPts val="0"/>
              </a:spcBef>
              <a:buClr>
                <a:schemeClr val="dk1"/>
              </a:buClr>
              <a:buSzPct val="100000"/>
              <a:buNone/>
              <a:defRPr b="1" sz="3600">
                <a:solidFill>
                  <a:schemeClr val="dk1"/>
                </a:solidFill>
              </a:defRPr>
            </a:lvl7pPr>
            <a:lvl8pPr rtl="0">
              <a:spcBef>
                <a:spcPts val="0"/>
              </a:spcBef>
              <a:buClr>
                <a:schemeClr val="dk1"/>
              </a:buClr>
              <a:buSzPct val="100000"/>
              <a:buNone/>
              <a:defRPr b="1" sz="3600">
                <a:solidFill>
                  <a:schemeClr val="dk1"/>
                </a:solidFill>
              </a:defRPr>
            </a:lvl8pPr>
            <a:lvl9pPr rtl="0">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SzPct val="100000"/>
              <a:defRPr sz="3000"/>
            </a:lvl1pPr>
            <a:lvl2pPr rtl="0">
              <a:spcBef>
                <a:spcPts val="480"/>
              </a:spcBef>
              <a:buSzPct val="100000"/>
              <a:defRPr sz="2400"/>
            </a:lvl2pPr>
            <a:lvl3pPr rtl="0">
              <a:spcBef>
                <a:spcPts val="480"/>
              </a:spcBef>
              <a:buSzPct val="100000"/>
              <a:defRPr sz="2400"/>
            </a:lvl3pPr>
            <a:lvl4pPr rtl="0">
              <a:spcBef>
                <a:spcPts val="360"/>
              </a:spcBef>
              <a:buSzPct val="100000"/>
              <a:defRPr sz="1800"/>
            </a:lvl4pPr>
            <a:lvl5pPr rtl="0">
              <a:spcBef>
                <a:spcPts val="360"/>
              </a:spcBef>
              <a:buSzPct val="100000"/>
              <a:defRPr sz="1800"/>
            </a:lvl5pPr>
            <a:lvl6pPr rtl="0">
              <a:spcBef>
                <a:spcPts val="360"/>
              </a:spcBef>
              <a:buSzPct val="100000"/>
              <a:defRPr sz="1800"/>
            </a:lvl6pPr>
            <a:lvl7pPr rtl="0">
              <a:spcBef>
                <a:spcPts val="360"/>
              </a:spcBef>
              <a:buSzPct val="100000"/>
              <a:defRPr sz="1800"/>
            </a:lvl7pPr>
            <a:lvl8pPr rtl="0">
              <a:spcBef>
                <a:spcPts val="360"/>
              </a:spcBef>
              <a:buSzPct val="100000"/>
              <a:defRPr sz="1800"/>
            </a:lvl8pPr>
            <a:lvl9pPr rtl="0">
              <a:spcBef>
                <a:spcPts val="360"/>
              </a:spcBef>
              <a:buSzPct val="100000"/>
              <a:defRPr sz="1800"/>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rtl="0">
              <a:spcBef>
                <a:spcPts val="0"/>
              </a:spcBef>
              <a:buNone/>
              <a:defRPr sz="1300">
                <a:solidFill>
                  <a:schemeClr val="dk1"/>
                </a:solidFill>
              </a:defRPr>
            </a:lvl1pPr>
          </a:lstStyle>
          <a:p>
            <a:pPr lvl="0">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www.repole.com/sun4cast/data.html"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sz="2400" lang="en"/>
              <a:t>Trevor Senior, Kyle Parker and Fernando Oliveros</a:t>
            </a:r>
          </a:p>
        </p:txBody>
      </p:sp>
      <p:sp>
        <p:nvSpPr>
          <p:cNvPr id="31" name="Shape 31"/>
          <p:cNvSpPr txBox="1"/>
          <p:nvPr>
            <p:ph type="ctrTitle"/>
          </p:nvPr>
        </p:nvSpPr>
        <p:spPr>
          <a:xfrm>
            <a:off y="1583342" x="685800"/>
            <a:ext cy="1159799" cx="7772400"/>
          </a:xfrm>
          <a:prstGeom prst="rect">
            <a:avLst/>
          </a:prstGeom>
        </p:spPr>
        <p:txBody>
          <a:bodyPr bIns="91425" rIns="91425" lIns="91425" tIns="91425" anchor="b" anchorCtr="0">
            <a:noAutofit/>
          </a:bodyPr>
          <a:lstStyle/>
          <a:p>
            <a:pPr rtl="0">
              <a:spcBef>
                <a:spcPts val="0"/>
              </a:spcBef>
              <a:buNone/>
            </a:pPr>
            <a:r>
              <a:rPr sz="4800" lang="en">
                <a:solidFill>
                  <a:srgbClr val="434343"/>
                </a:solidFill>
              </a:rPr>
              <a:t>CMDA 3654 Final Project:</a:t>
            </a:r>
          </a:p>
          <a:p>
            <a:pPr>
              <a:spcBef>
                <a:spcPts val="0"/>
              </a:spcBef>
              <a:buNone/>
            </a:pPr>
            <a:r>
              <a:rPr sz="4800" lang="en">
                <a:solidFill>
                  <a:srgbClr val="434343"/>
                </a:solidFill>
              </a:rPr>
              <a:t>College Football Statistics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pic>
        <p:nvPicPr>
          <p:cNvPr id="85" name="Shape 85"/>
          <p:cNvPicPr preferRelativeResize="0"/>
          <p:nvPr/>
        </p:nvPicPr>
        <p:blipFill>
          <a:blip r:embed="rId3">
            <a:alphaModFix/>
          </a:blip>
          <a:stretch>
            <a:fillRect/>
          </a:stretch>
        </p:blipFill>
        <p:spPr>
          <a:xfrm>
            <a:off y="0" x="2015979"/>
            <a:ext cy="5143500" cx="5112041"/>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pic>
        <p:nvPicPr>
          <p:cNvPr id="90" name="Shape 90"/>
          <p:cNvPicPr preferRelativeResize="0"/>
          <p:nvPr/>
        </p:nvPicPr>
        <p:blipFill>
          <a:blip r:embed="rId3">
            <a:alphaModFix/>
          </a:blip>
          <a:stretch>
            <a:fillRect/>
          </a:stretch>
        </p:blipFill>
        <p:spPr>
          <a:xfrm>
            <a:off y="0" x="2035641"/>
            <a:ext cy="5143500" cx="5072718"/>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pic>
        <p:nvPicPr>
          <p:cNvPr id="95" name="Shape 95"/>
          <p:cNvPicPr preferRelativeResize="0"/>
          <p:nvPr/>
        </p:nvPicPr>
        <p:blipFill>
          <a:blip r:embed="rId3">
            <a:alphaModFix/>
          </a:blip>
          <a:stretch>
            <a:fillRect/>
          </a:stretch>
        </p:blipFill>
        <p:spPr>
          <a:xfrm>
            <a:off y="0" x="2046797"/>
            <a:ext cy="5143501" cx="505040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Machine Learning</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Algorithm</a:t>
            </a:r>
          </a:p>
          <a:p>
            <a:pPr rtl="0" lvl="1" indent="-381000" marL="914400">
              <a:spcBef>
                <a:spcPts val="0"/>
              </a:spcBef>
              <a:buClr>
                <a:srgbClr val="666666"/>
              </a:buClr>
              <a:buSzPct val="80000"/>
              <a:buFont typeface="Courier New"/>
              <a:buChar char="o"/>
            </a:pPr>
            <a:r>
              <a:rPr lang="en">
                <a:solidFill>
                  <a:schemeClr val="dk2"/>
                </a:solidFill>
              </a:rPr>
              <a:t>Stepwise regression</a:t>
            </a:r>
          </a:p>
          <a:p>
            <a:pPr rtl="0" lvl="1" indent="-381000" marL="914400">
              <a:spcBef>
                <a:spcPts val="0"/>
              </a:spcBef>
              <a:buClr>
                <a:srgbClr val="666666"/>
              </a:buClr>
              <a:buSzPct val="80000"/>
              <a:buFont typeface="Courier New"/>
              <a:buChar char="o"/>
            </a:pPr>
            <a:r>
              <a:rPr lang="en">
                <a:solidFill>
                  <a:schemeClr val="dk2"/>
                </a:solidFill>
              </a:rPr>
              <a:t>Effective when taking into account numerous variables</a:t>
            </a:r>
          </a:p>
          <a:p>
            <a:pPr rtl="0" lvl="1" indent="-381000" marL="914400">
              <a:spcBef>
                <a:spcPts val="0"/>
              </a:spcBef>
              <a:buClr>
                <a:schemeClr val="dk2"/>
              </a:buClr>
              <a:buSzPct val="80000"/>
              <a:buFont typeface="Courier New"/>
              <a:buChar char="o"/>
            </a:pPr>
            <a:r>
              <a:rPr lang="en">
                <a:solidFill>
                  <a:schemeClr val="dk2"/>
                </a:solidFill>
              </a:rPr>
              <a:t>Site and rush attempts found to be insignificant</a:t>
            </a:r>
          </a:p>
          <a:p>
            <a:pPr rtl="0" lvl="0" indent="-419100" marL="457200">
              <a:spcBef>
                <a:spcPts val="0"/>
              </a:spcBef>
              <a:buClr>
                <a:srgbClr val="666666"/>
              </a:buClr>
              <a:buSzPct val="100000"/>
              <a:buFont typeface="Arial"/>
              <a:buChar char="●"/>
            </a:pPr>
            <a:r>
              <a:rPr b="1" lang="en">
                <a:solidFill>
                  <a:srgbClr val="666666"/>
                </a:solidFill>
              </a:rPr>
              <a:t>How it works</a:t>
            </a:r>
          </a:p>
          <a:p>
            <a:pPr rtl="0" lvl="1" indent="-381000" marL="914400">
              <a:spcBef>
                <a:spcPts val="0"/>
              </a:spcBef>
              <a:buClr>
                <a:srgbClr val="666666"/>
              </a:buClr>
              <a:buSzPct val="80000"/>
              <a:buFont typeface="Courier New"/>
              <a:buChar char="o"/>
            </a:pPr>
            <a:r>
              <a:rPr lang="en">
                <a:solidFill>
                  <a:srgbClr val="666666"/>
                </a:solidFill>
              </a:rPr>
              <a:t>Stepwise regression is used to select a subset of variables, then linear regression is used for the model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Machine Learning</a:t>
            </a:r>
          </a:p>
        </p:txBody>
      </p:sp>
      <p:sp>
        <p:nvSpPr>
          <p:cNvPr id="107" name="Shape 107"/>
          <p:cNvSpPr txBox="1"/>
          <p:nvPr>
            <p:ph idx="1" type="body"/>
          </p:nvPr>
        </p:nvSpPr>
        <p:spPr>
          <a:xfrm>
            <a:off y="1103150" x="330075"/>
            <a:ext cy="3725699" cx="3209700"/>
          </a:xfrm>
          <a:prstGeom prst="rect">
            <a:avLst/>
          </a:prstGeom>
        </p:spPr>
        <p:txBody>
          <a:bodyPr bIns="91425" rIns="91425" lIns="91425" tIns="91425" anchor="t" anchorCtr="0">
            <a:noAutofit/>
          </a:bodyPr>
          <a:lstStyle/>
          <a:p>
            <a:pPr rtl="0" lvl="0" indent="-381000" marL="457200">
              <a:spcBef>
                <a:spcPts val="0"/>
              </a:spcBef>
              <a:buClr>
                <a:srgbClr val="666666"/>
              </a:buClr>
              <a:buSzPct val="100000"/>
              <a:buFont typeface="Arial"/>
              <a:buChar char="●"/>
            </a:pPr>
            <a:r>
              <a:rPr sz="2400" lang="en">
                <a:solidFill>
                  <a:srgbClr val="666666"/>
                </a:solidFill>
              </a:rPr>
              <a:t>The model tended to be more conservative than actual results</a:t>
            </a:r>
          </a:p>
          <a:p>
            <a:pPr rtl="0" lvl="0" indent="-381000" marL="457200">
              <a:spcBef>
                <a:spcPts val="0"/>
              </a:spcBef>
              <a:buClr>
                <a:srgbClr val="666666"/>
              </a:buClr>
              <a:buSzPct val="100000"/>
              <a:buFont typeface="Arial"/>
              <a:buChar char="●"/>
            </a:pPr>
            <a:r>
              <a:rPr sz="2400" lang="en">
                <a:solidFill>
                  <a:srgbClr val="666666"/>
                </a:solidFill>
              </a:rPr>
              <a:t>Strong correlation between prediction a</a:t>
            </a:r>
          </a:p>
        </p:txBody>
      </p:sp>
      <p:pic>
        <p:nvPicPr>
          <p:cNvPr id="108" name="Shape 108"/>
          <p:cNvPicPr preferRelativeResize="0"/>
          <p:nvPr/>
        </p:nvPicPr>
        <p:blipFill>
          <a:blip r:embed="rId3">
            <a:alphaModFix/>
          </a:blip>
          <a:stretch>
            <a:fillRect/>
          </a:stretch>
        </p:blipFill>
        <p:spPr>
          <a:xfrm>
            <a:off y="1063375" x="3421575"/>
            <a:ext cy="3805274" cx="55806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Conclusions &amp; Recommendations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lang="en">
                <a:solidFill>
                  <a:srgbClr val="666666"/>
                </a:solidFill>
              </a:rPr>
              <a:t>Final results</a:t>
            </a:r>
          </a:p>
          <a:p>
            <a:pPr rtl="0" lvl="1" indent="-381000" marL="914400">
              <a:spcBef>
                <a:spcPts val="0"/>
              </a:spcBef>
              <a:buClr>
                <a:srgbClr val="666666"/>
              </a:buClr>
              <a:buSzPct val="80000"/>
              <a:buFont typeface="Courier New"/>
              <a:buChar char="o"/>
            </a:pPr>
            <a:r>
              <a:rPr lang="en">
                <a:solidFill>
                  <a:srgbClr val="666666"/>
                </a:solidFill>
              </a:rPr>
              <a:t>Kyle?</a:t>
            </a:r>
          </a:p>
          <a:p>
            <a:pPr rtl="0" lvl="0" indent="-419100" marL="457200">
              <a:spcBef>
                <a:spcPts val="0"/>
              </a:spcBef>
              <a:buClr>
                <a:srgbClr val="666666"/>
              </a:buClr>
              <a:buSzPct val="100000"/>
              <a:buFont typeface="Arial"/>
              <a:buChar char="●"/>
            </a:pPr>
            <a:r>
              <a:rPr lang="en">
                <a:solidFill>
                  <a:srgbClr val="666666"/>
                </a:solidFill>
              </a:rPr>
              <a:t>Improvements</a:t>
            </a:r>
          </a:p>
          <a:p>
            <a:pPr rtl="0" lvl="1" indent="-381000" marL="914400">
              <a:spcBef>
                <a:spcPts val="0"/>
              </a:spcBef>
              <a:buClr>
                <a:srgbClr val="666666"/>
              </a:buClr>
              <a:buSzPct val="80000"/>
              <a:buFont typeface="Courier New"/>
              <a:buChar char="o"/>
            </a:pPr>
            <a:r>
              <a:rPr lang="en">
                <a:solidFill>
                  <a:srgbClr val="666666"/>
                </a:solidFill>
              </a:rPr>
              <a:t>Sample size. Entire season as train data, post-season for test data.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idx="1" type="subTitle"/>
          </p:nvPr>
        </p:nvSpPr>
        <p:spPr>
          <a:xfrm>
            <a:off y="1065900" x="685800"/>
            <a:ext cy="3938999" cx="7772400"/>
          </a:xfrm>
          <a:prstGeom prst="rect">
            <a:avLst/>
          </a:prstGeom>
        </p:spPr>
        <p:txBody>
          <a:bodyPr bIns="91425" rIns="91425" lIns="91425" tIns="91425" anchor="t" anchorCtr="0">
            <a:noAutofit/>
          </a:bodyPr>
          <a:lstStyle/>
          <a:p>
            <a:pPr algn="l" rtl="0" lvl="0" indent="-419100" marL="457200">
              <a:spcBef>
                <a:spcPts val="0"/>
              </a:spcBef>
              <a:buClr>
                <a:schemeClr val="dk2"/>
              </a:buClr>
              <a:buSzPct val="100000"/>
              <a:buFont typeface="Arial"/>
              <a:buChar char="●"/>
            </a:pPr>
            <a:r>
              <a:rPr b="1" lang="en"/>
              <a:t>Motivation behind project</a:t>
            </a:r>
          </a:p>
          <a:p>
            <a:pPr algn="l" rtl="0" lvl="1" indent="-419100" marL="914400">
              <a:spcBef>
                <a:spcPts val="0"/>
              </a:spcBef>
              <a:buClr>
                <a:schemeClr val="dk2"/>
              </a:buClr>
              <a:buSzPct val="100000"/>
              <a:buFont typeface="Arial"/>
              <a:buChar char="○"/>
            </a:pPr>
            <a:r>
              <a:rPr lang="en"/>
              <a:t>Learn more about college football</a:t>
            </a:r>
          </a:p>
          <a:p>
            <a:pPr algn="l" rtl="0" lvl="0" indent="-419100" marL="457200">
              <a:spcBef>
                <a:spcPts val="0"/>
              </a:spcBef>
              <a:buClr>
                <a:schemeClr val="dk2"/>
              </a:buClr>
              <a:buSzPct val="100000"/>
              <a:buFont typeface="Arial"/>
              <a:buChar char="●"/>
            </a:pPr>
            <a:r>
              <a:rPr b="1" lang="en"/>
              <a:t>Goals</a:t>
            </a:r>
          </a:p>
          <a:p>
            <a:pPr algn="l" rtl="0" lvl="1" indent="-419100" marL="914400">
              <a:spcBef>
                <a:spcPts val="0"/>
              </a:spcBef>
              <a:buClr>
                <a:schemeClr val="dk2"/>
              </a:buClr>
              <a:buSzPct val="100000"/>
              <a:buFont typeface="Arial"/>
              <a:buChar char="○"/>
            </a:pPr>
            <a:r>
              <a:rPr lang="en"/>
              <a:t>Test common myths (Home vs. Visit)</a:t>
            </a:r>
          </a:p>
          <a:p>
            <a:pPr algn="l" rtl="0" lvl="1" indent="-419100" marL="914400">
              <a:spcBef>
                <a:spcPts val="0"/>
              </a:spcBef>
              <a:buClr>
                <a:schemeClr val="dk2"/>
              </a:buClr>
              <a:buSzPct val="100000"/>
              <a:buFont typeface="Arial"/>
              <a:buChar char="○"/>
            </a:pPr>
            <a:r>
              <a:rPr lang="en"/>
              <a:t>Predict the margin of victory</a:t>
            </a:r>
          </a:p>
          <a:p>
            <a:pPr algn="l" rtl="0" lvl="0" indent="-419100" marL="457200">
              <a:spcBef>
                <a:spcPts val="0"/>
              </a:spcBef>
              <a:buClr>
                <a:schemeClr val="dk2"/>
              </a:buClr>
              <a:buSzPct val="100000"/>
              <a:buFont typeface="Arial"/>
              <a:buChar char="●"/>
            </a:pPr>
            <a:r>
              <a:rPr b="1" lang="en"/>
              <a:t>Results</a:t>
            </a:r>
          </a:p>
          <a:p>
            <a:pPr algn="l" rtl="0" lvl="1" indent="-419100" marL="914400">
              <a:spcBef>
                <a:spcPts val="0"/>
              </a:spcBef>
              <a:buClr>
                <a:schemeClr val="dk2"/>
              </a:buClr>
              <a:buSzPct val="100000"/>
              <a:buFont typeface="Arial"/>
              <a:buChar char="○"/>
            </a:pPr>
            <a:r>
              <a:rPr lang="en"/>
              <a:t>Proves some myths true</a:t>
            </a:r>
          </a:p>
          <a:p>
            <a:pPr algn="l" rtl="0" lvl="1" indent="-419100" marL="914400">
              <a:spcBef>
                <a:spcPts val="0"/>
              </a:spcBef>
              <a:buClr>
                <a:schemeClr val="dk2"/>
              </a:buClr>
              <a:buSzPct val="100000"/>
              <a:buFont typeface="Arial"/>
              <a:buChar char="○"/>
            </a:pPr>
            <a:r>
              <a:rPr lang="en"/>
              <a:t>Decent margin of victory prediction</a:t>
            </a:r>
          </a:p>
        </p:txBody>
      </p:sp>
      <p:sp>
        <p:nvSpPr>
          <p:cNvPr id="37" name="Shape 37"/>
          <p:cNvSpPr txBox="1"/>
          <p:nvPr>
            <p:ph idx="2" type="subTitle"/>
          </p:nvPr>
        </p:nvSpPr>
        <p:spPr>
          <a:xfrm>
            <a:off y="272100" x="818550"/>
            <a:ext cy="946200" cx="7772400"/>
          </a:xfrm>
          <a:prstGeom prst="rect">
            <a:avLst/>
          </a:prstGeom>
        </p:spPr>
        <p:txBody>
          <a:bodyPr bIns="91425" rIns="91425" lIns="91425" tIns="91425" anchor="t" anchorCtr="0">
            <a:noAutofit/>
          </a:bodyPr>
          <a:lstStyle/>
          <a:p>
            <a:pPr rtl="0" lvl="0">
              <a:spcBef>
                <a:spcPts val="0"/>
              </a:spcBef>
              <a:buClr>
                <a:schemeClr val="dk1"/>
              </a:buClr>
              <a:buSzPct val="30555"/>
              <a:buFont typeface="Arial"/>
              <a:buNone/>
            </a:pPr>
            <a:r>
              <a:rPr b="1" sz="3600" lang="en">
                <a:solidFill>
                  <a:srgbClr val="434343"/>
                </a:solidFill>
              </a:rPr>
              <a:t>Executive Summary</a:t>
            </a:r>
          </a:p>
          <a:p>
            <a:pPr rtl="0" lvl="0">
              <a:spcBef>
                <a:spcPts val="0"/>
              </a:spcBef>
              <a:buNone/>
            </a:pPr>
            <a:r>
              <a:t/>
            </a:r>
            <a:endParaRPr sz="4800">
              <a:solidFill>
                <a:srgbClr val="434343"/>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solidFill>
                  <a:srgbClr val="434343"/>
                </a:solidFill>
              </a:rPr>
              <a:t>Data Sources</a:t>
            </a:r>
          </a:p>
        </p:txBody>
      </p:sp>
      <p:sp>
        <p:nvSpPr>
          <p:cNvPr id="43" name="Shape 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The Sunshine Forecast</a:t>
            </a:r>
          </a:p>
          <a:p>
            <a:pPr rtl="0" lvl="1" indent="-381000" marL="914400">
              <a:spcBef>
                <a:spcPts val="0"/>
              </a:spcBef>
              <a:buClr>
                <a:srgbClr val="666666"/>
              </a:buClr>
              <a:buSzPct val="80000"/>
              <a:buFont typeface="Courier New"/>
              <a:buChar char="o"/>
            </a:pPr>
            <a:r>
              <a:rPr b="1" lang="en">
                <a:solidFill>
                  <a:srgbClr val="666666"/>
                </a:solidFill>
              </a:rPr>
              <a:t> </a:t>
            </a:r>
            <a:r>
              <a:rPr u="sng" lang="en">
                <a:solidFill>
                  <a:srgbClr val="666666"/>
                </a:solidFill>
                <a:hlinkClick r:id="rId3"/>
              </a:rPr>
              <a:t>http://www.repole.com/sun4cast/data.html</a:t>
            </a:r>
          </a:p>
          <a:p>
            <a:pPr rtl="0" lvl="0" indent="-419100" marL="457200">
              <a:spcBef>
                <a:spcPts val="0"/>
              </a:spcBef>
              <a:buClr>
                <a:srgbClr val="666666"/>
              </a:buClr>
              <a:buSzPct val="100000"/>
              <a:buFont typeface="Arial"/>
              <a:buChar char="●"/>
            </a:pPr>
            <a:r>
              <a:rPr b="1" lang="en">
                <a:solidFill>
                  <a:srgbClr val="666666"/>
                </a:solidFill>
              </a:rPr>
              <a:t>Format</a:t>
            </a:r>
          </a:p>
          <a:p>
            <a:pPr rtl="0" lvl="1" indent="-381000" marL="914400">
              <a:spcBef>
                <a:spcPts val="0"/>
              </a:spcBef>
              <a:buClr>
                <a:srgbClr val="666666"/>
              </a:buClr>
              <a:buSzPct val="80000"/>
              <a:buFont typeface="Courier New"/>
              <a:buChar char="o"/>
            </a:pPr>
            <a:r>
              <a:rPr lang="en">
                <a:solidFill>
                  <a:srgbClr val="666666"/>
                </a:solidFill>
              </a:rPr>
              <a:t>CSV &amp; XML</a:t>
            </a:r>
          </a:p>
          <a:p>
            <a:pPr rtl="0" lvl="0" indent="-419100" marL="457200">
              <a:spcBef>
                <a:spcPts val="0"/>
              </a:spcBef>
              <a:buClr>
                <a:srgbClr val="666666"/>
              </a:buClr>
              <a:buSzPct val="100000"/>
              <a:buFont typeface="Arial"/>
              <a:buChar char="●"/>
            </a:pPr>
            <a:r>
              <a:rPr b="1" lang="en">
                <a:solidFill>
                  <a:srgbClr val="666666"/>
                </a:solidFill>
              </a:rPr>
              <a:t>21 variables</a:t>
            </a:r>
          </a:p>
          <a:p>
            <a:pPr rtl="0" lvl="0" indent="-419100" marL="457200">
              <a:spcBef>
                <a:spcPts val="0"/>
              </a:spcBef>
              <a:buClr>
                <a:srgbClr val="666666"/>
              </a:buClr>
              <a:buSzPct val="100000"/>
              <a:buFont typeface="Arial"/>
              <a:buChar char="●"/>
            </a:pPr>
            <a:r>
              <a:rPr b="1" lang="en">
                <a:solidFill>
                  <a:srgbClr val="666666"/>
                </a:solidFill>
              </a:rPr>
              <a:t>1515 entries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49" name="Shape 49"/>
          <p:cNvGraphicFramePr/>
          <p:nvPr/>
        </p:nvGraphicFramePr>
        <p:xfrm>
          <a:off y="1200150" x="952500"/>
          <a:ext cy="3000000" cx="3000000"/>
        </p:xfrm>
        <a:graphic>
          <a:graphicData uri="http://schemas.openxmlformats.org/drawingml/2006/table">
            <a:tbl>
              <a:tblPr>
                <a:noFill/>
                <a:tableStyleId>{7E29912E-1D53-4F31-84B8-09AF1D23B621}</a:tableStyleId>
              </a:tblPr>
              <a:tblGrid>
                <a:gridCol w="421975"/>
                <a:gridCol w="1965150"/>
                <a:gridCol w="2047075"/>
                <a:gridCol w="2804800"/>
              </a:tblGrid>
              <a:tr h="381000">
                <a:tc>
                  <a:txBody>
                    <a:bodyPr>
                      <a:noAutofit/>
                    </a:bodyPr>
                    <a:lstStyle/>
                    <a:p>
                      <a:pPr rtl="0">
                        <a:spcBef>
                          <a:spcPts val="0"/>
                        </a:spcBef>
                        <a:buNone/>
                      </a:pPr>
                      <a:r>
                        <a:rPr b="1" lang="en"/>
                        <a:t>#</a:t>
                      </a:r>
                    </a:p>
                  </a:txBody>
                  <a:tcPr marR="91425" marB="91425" marT="91425" marL="91425"/>
                </a:tc>
                <a:tc>
                  <a:txBody>
                    <a:bodyPr>
                      <a:noAutofit/>
                    </a:bodyPr>
                    <a:lstStyle/>
                    <a:p>
                      <a:pPr>
                        <a:spcBef>
                          <a:spcPts val="0"/>
                        </a:spcBef>
                        <a:buNone/>
                      </a:pPr>
                      <a:r>
                        <a:rPr b="1" lang="en"/>
                        <a:t>Name</a:t>
                      </a:r>
                    </a:p>
                  </a:txBody>
                  <a:tcPr marR="91425" marB="91425" marT="91425" marL="91425"/>
                </a:tc>
                <a:tc>
                  <a:txBody>
                    <a:bodyPr>
                      <a:noAutofit/>
                    </a:bodyPr>
                    <a:lstStyle/>
                    <a:p>
                      <a:pPr>
                        <a:spcBef>
                          <a:spcPts val="0"/>
                        </a:spcBef>
                        <a:buNone/>
                      </a:pPr>
                      <a:r>
                        <a:rPr b="1" lang="en"/>
                        <a:t>Type</a:t>
                      </a:r>
                    </a:p>
                  </a:txBody>
                  <a:tcPr marR="91425" marB="91425" marT="91425" marL="91425"/>
                </a:tc>
                <a:tc>
                  <a:txBody>
                    <a:bodyPr>
                      <a:noAutofit/>
                    </a:bodyPr>
                    <a:lstStyle/>
                    <a:p>
                      <a:pPr>
                        <a:spcBef>
                          <a:spcPts val="0"/>
                        </a:spcBef>
                        <a:buNone/>
                      </a:pPr>
                      <a:r>
                        <a:rPr b="1" lang="en"/>
                        <a:t>Description</a:t>
                      </a:r>
                    </a:p>
                  </a:txBody>
                  <a:tcPr marR="91425" marB="91425" marT="91425" marL="91425"/>
                </a:tc>
              </a:tr>
              <a:tr h="381000">
                <a:tc>
                  <a:txBody>
                    <a:bodyPr>
                      <a:noAutofit/>
                    </a:bodyPr>
                    <a:lstStyle/>
                    <a:p>
                      <a:pPr rtl="0">
                        <a:spcBef>
                          <a:spcPts val="0"/>
                        </a:spcBef>
                        <a:buNone/>
                      </a:pPr>
                      <a:r>
                        <a:rPr lang="en"/>
                        <a:t>1</a:t>
                      </a:r>
                    </a:p>
                  </a:txBody>
                  <a:tcPr marR="91425" marB="91425" marT="91425" marL="91425"/>
                </a:tc>
                <a:tc>
                  <a:txBody>
                    <a:bodyPr>
                      <a:noAutofit/>
                    </a:bodyPr>
                    <a:lstStyle/>
                    <a:p>
                      <a:pPr>
                        <a:spcBef>
                          <a:spcPts val="0"/>
                        </a:spcBef>
                        <a:buNone/>
                      </a:pPr>
                      <a:r>
                        <a:rPr lang="en"/>
                        <a:t>Date</a:t>
                      </a:r>
                    </a:p>
                  </a:txBody>
                  <a:tcPr marR="91425" marB="91425" marT="91425" marL="91425"/>
                </a:tc>
                <a:tc>
                  <a:txBody>
                    <a:bodyPr>
                      <a:noAutofit/>
                    </a:bodyPr>
                    <a:lstStyle/>
                    <a:p>
                      <a:pPr>
                        <a:spcBef>
                          <a:spcPts val="0"/>
                        </a:spcBef>
                        <a:buNone/>
                      </a:pPr>
                      <a:r>
                        <a:rPr lang="en"/>
                        <a:t>String</a:t>
                      </a:r>
                    </a:p>
                  </a:txBody>
                  <a:tcPr marR="91425" marB="91425" marT="91425" marL="91425"/>
                </a:tc>
                <a:tc>
                  <a:txBody>
                    <a:bodyPr>
                      <a:noAutofit/>
                    </a:bodyPr>
                    <a:lstStyle/>
                    <a:p>
                      <a:pPr>
                        <a:spcBef>
                          <a:spcPts val="0"/>
                        </a:spcBef>
                        <a:buNone/>
                      </a:pPr>
                      <a:r>
                        <a:rPr lang="en"/>
                        <a:t>Date of game</a:t>
                      </a:r>
                    </a:p>
                  </a:txBody>
                  <a:tcPr marR="91425" marB="91425" marT="91425" marL="91425"/>
                </a:tc>
              </a:tr>
              <a:tr h="381000">
                <a:tc>
                  <a:txBody>
                    <a:bodyPr>
                      <a:noAutofit/>
                    </a:bodyPr>
                    <a:lstStyle/>
                    <a:p>
                      <a:pPr rtl="0">
                        <a:spcBef>
                          <a:spcPts val="0"/>
                        </a:spcBef>
                        <a:buNone/>
                      </a:pPr>
                      <a:r>
                        <a:rPr lang="en"/>
                        <a:t>2</a:t>
                      </a:r>
                    </a:p>
                  </a:txBody>
                  <a:tcPr marR="91425" marB="91425" marT="91425" marL="91425"/>
                </a:tc>
                <a:tc>
                  <a:txBody>
                    <a:bodyPr>
                      <a:noAutofit/>
                    </a:bodyPr>
                    <a:lstStyle/>
                    <a:p>
                      <a:pPr>
                        <a:spcBef>
                          <a:spcPts val="0"/>
                        </a:spcBef>
                        <a:buNone/>
                      </a:pPr>
                      <a:r>
                        <a:rPr lang="en"/>
                        <a:t>TeamName</a:t>
                      </a:r>
                    </a:p>
                  </a:txBody>
                  <a:tcPr marR="91425" marB="91425" marT="91425" marL="91425"/>
                </a:tc>
                <a:tc>
                  <a:txBody>
                    <a:bodyPr>
                      <a:noAutofit/>
                    </a:bodyPr>
                    <a:lstStyle/>
                    <a:p>
                      <a:pPr>
                        <a:spcBef>
                          <a:spcPts val="0"/>
                        </a:spcBef>
                        <a:buNone/>
                      </a:pPr>
                      <a:r>
                        <a:rPr lang="en"/>
                        <a:t>String</a:t>
                      </a:r>
                    </a:p>
                  </a:txBody>
                  <a:tcPr marR="91425" marB="91425" marT="91425" marL="91425"/>
                </a:tc>
                <a:tc>
                  <a:txBody>
                    <a:bodyPr>
                      <a:noAutofit/>
                    </a:bodyPr>
                    <a:lstStyle/>
                    <a:p>
                      <a:pPr>
                        <a:spcBef>
                          <a:spcPts val="0"/>
                        </a:spcBef>
                        <a:buNone/>
                      </a:pPr>
                      <a:r>
                        <a:rPr lang="en"/>
                        <a:t>Offensive Team</a:t>
                      </a:r>
                    </a:p>
                  </a:txBody>
                  <a:tcPr marR="91425" marB="91425" marT="91425" marL="91425"/>
                </a:tc>
              </a:tr>
              <a:tr h="381000">
                <a:tc>
                  <a:txBody>
                    <a:bodyPr>
                      <a:noAutofit/>
                    </a:bodyPr>
                    <a:lstStyle/>
                    <a:p>
                      <a:pPr rtl="0">
                        <a:spcBef>
                          <a:spcPts val="0"/>
                        </a:spcBef>
                        <a:buNone/>
                      </a:pPr>
                      <a:r>
                        <a:rPr lang="en"/>
                        <a:t>3</a:t>
                      </a:r>
                    </a:p>
                  </a:txBody>
                  <a:tcPr marR="91425" marB="91425" marT="91425" marL="91425"/>
                </a:tc>
                <a:tc>
                  <a:txBody>
                    <a:bodyPr>
                      <a:noAutofit/>
                    </a:bodyPr>
                    <a:lstStyle/>
                    <a:p>
                      <a:pPr rtl="0">
                        <a:spcBef>
                          <a:spcPts val="0"/>
                        </a:spcBef>
                        <a:buNone/>
                      </a:pPr>
                      <a:r>
                        <a:rPr lang="en"/>
                        <a:t>ScoreOff</a:t>
                      </a:r>
                    </a:p>
                  </a:txBody>
                  <a:tcPr marR="91425" marB="91425" marT="91425" marL="91425"/>
                </a:tc>
                <a:tc>
                  <a:txBody>
                    <a:bodyPr>
                      <a:noAutofit/>
                    </a:bodyPr>
                    <a:lstStyle/>
                    <a:p>
                      <a:pPr>
                        <a:spcBef>
                          <a:spcPts val="0"/>
                        </a:spcBef>
                        <a:buNone/>
                      </a:pPr>
                      <a:r>
                        <a:rPr lang="en"/>
                        <a:t>Int</a:t>
                      </a:r>
                    </a:p>
                  </a:txBody>
                  <a:tcPr marR="91425" marB="91425" marT="91425" marL="91425"/>
                </a:tc>
                <a:tc>
                  <a:txBody>
                    <a:bodyPr>
                      <a:noAutofit/>
                    </a:bodyPr>
                    <a:lstStyle/>
                    <a:p>
                      <a:pPr>
                        <a:spcBef>
                          <a:spcPts val="0"/>
                        </a:spcBef>
                        <a:buNone/>
                      </a:pPr>
                      <a:r>
                        <a:rPr lang="en"/>
                        <a:t>Offensive Points Scored</a:t>
                      </a:r>
                    </a:p>
                  </a:txBody>
                  <a:tcPr marR="91425" marB="91425" marT="91425" marL="91425"/>
                </a:tc>
              </a:tr>
              <a:tr h="381000">
                <a:tc>
                  <a:txBody>
                    <a:bodyPr>
                      <a:noAutofit/>
                    </a:bodyPr>
                    <a:lstStyle/>
                    <a:p>
                      <a:pPr rtl="0">
                        <a:spcBef>
                          <a:spcPts val="0"/>
                        </a:spcBef>
                        <a:buNone/>
                      </a:pPr>
                      <a:r>
                        <a:rPr lang="en"/>
                        <a:t>4</a:t>
                      </a:r>
                    </a:p>
                  </a:txBody>
                  <a:tcPr marR="91425" marB="91425" marT="91425" marL="91425"/>
                </a:tc>
                <a:tc>
                  <a:txBody>
                    <a:bodyPr>
                      <a:noAutofit/>
                    </a:bodyPr>
                    <a:lstStyle/>
                    <a:p>
                      <a:pPr rtl="0">
                        <a:spcBef>
                          <a:spcPts val="0"/>
                        </a:spcBef>
                        <a:buNone/>
                      </a:pPr>
                      <a:r>
                        <a:rPr lang="en"/>
                        <a:t>RushAttOff</a:t>
                      </a:r>
                    </a:p>
                  </a:txBody>
                  <a:tcPr marR="91425" marB="91425" marT="91425" marL="91425"/>
                </a:tc>
                <a:tc>
                  <a:txBody>
                    <a:bodyPr>
                      <a:noAutofit/>
                    </a:bodyPr>
                    <a:lstStyle/>
                    <a:p>
                      <a:pPr>
                        <a:spcBef>
                          <a:spcPts val="0"/>
                        </a:spcBef>
                        <a:buNone/>
                      </a:pPr>
                      <a:r>
                        <a:rPr lang="en"/>
                        <a:t>Int</a:t>
                      </a:r>
                    </a:p>
                  </a:txBody>
                  <a:tcPr marR="91425" marB="91425" marT="91425" marL="91425"/>
                </a:tc>
                <a:tc>
                  <a:txBody>
                    <a:bodyPr>
                      <a:noAutofit/>
                    </a:bodyPr>
                    <a:lstStyle/>
                    <a:p>
                      <a:pPr>
                        <a:spcBef>
                          <a:spcPts val="0"/>
                        </a:spcBef>
                        <a:buNone/>
                      </a:pPr>
                      <a:r>
                        <a:rPr lang="en"/>
                        <a:t>Offensive Rushes Attempted</a:t>
                      </a:r>
                    </a:p>
                  </a:txBody>
                  <a:tcPr marR="91425" marB="91425" marT="91425" marL="91425"/>
                </a:tc>
              </a:tr>
              <a:tr h="381000">
                <a:tc>
                  <a:txBody>
                    <a:bodyPr>
                      <a:noAutofit/>
                    </a:bodyPr>
                    <a:lstStyle/>
                    <a:p>
                      <a:pPr rtl="0">
                        <a:spcBef>
                          <a:spcPts val="0"/>
                        </a:spcBef>
                        <a:buNone/>
                      </a:pPr>
                      <a:r>
                        <a:rPr lang="en"/>
                        <a:t>5</a:t>
                      </a:r>
                    </a:p>
                  </a:txBody>
                  <a:tcPr marR="91425" marB="91425" marT="91425" marL="91425"/>
                </a:tc>
                <a:tc>
                  <a:txBody>
                    <a:bodyPr>
                      <a:noAutofit/>
                    </a:bodyPr>
                    <a:lstStyle/>
                    <a:p>
                      <a:pPr rtl="0">
                        <a:spcBef>
                          <a:spcPts val="0"/>
                        </a:spcBef>
                        <a:buNone/>
                      </a:pPr>
                      <a:r>
                        <a:rPr lang="en"/>
                        <a:t>RushYdsOff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Rush Yards</a:t>
                      </a:r>
                    </a:p>
                  </a:txBody>
                  <a:tcPr marR="91425" marB="91425" marT="91425" marL="91425"/>
                </a:tc>
              </a:tr>
              <a:tr h="381000">
                <a:tc>
                  <a:txBody>
                    <a:bodyPr>
                      <a:noAutofit/>
                    </a:bodyPr>
                    <a:lstStyle/>
                    <a:p>
                      <a:pPr rtl="0">
                        <a:spcBef>
                          <a:spcPts val="0"/>
                        </a:spcBef>
                        <a:buNone/>
                      </a:pPr>
                      <a:r>
                        <a:rPr lang="en"/>
                        <a:t>6</a:t>
                      </a:r>
                    </a:p>
                  </a:txBody>
                  <a:tcPr marR="91425" marB="91425" marT="91425" marL="91425"/>
                </a:tc>
                <a:tc>
                  <a:txBody>
                    <a:bodyPr>
                      <a:noAutofit/>
                    </a:bodyPr>
                    <a:lstStyle/>
                    <a:p>
                      <a:pPr rtl="0">
                        <a:spcBef>
                          <a:spcPts val="0"/>
                        </a:spcBef>
                        <a:buNone/>
                      </a:pPr>
                      <a:r>
                        <a:rPr lang="en"/>
                        <a:t>PassAttOff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Passes Attempted</a:t>
                      </a:r>
                    </a:p>
                  </a:txBody>
                  <a:tcPr marR="91425" marB="91425" marT="91425" marL="91425"/>
                </a:tc>
              </a:tr>
              <a:tr h="381000">
                <a:tc>
                  <a:txBody>
                    <a:bodyPr>
                      <a:noAutofit/>
                    </a:bodyPr>
                    <a:lstStyle/>
                    <a:p>
                      <a:pPr rtl="0">
                        <a:spcBef>
                          <a:spcPts val="0"/>
                        </a:spcBef>
                        <a:buNone/>
                      </a:pPr>
                      <a:r>
                        <a:rPr lang="en"/>
                        <a:t>7</a:t>
                      </a:r>
                    </a:p>
                  </a:txBody>
                  <a:tcPr marR="91425" marB="91425" marT="91425" marL="91425"/>
                </a:tc>
                <a:tc>
                  <a:txBody>
                    <a:bodyPr>
                      <a:noAutofit/>
                    </a:bodyPr>
                    <a:lstStyle/>
                    <a:p>
                      <a:pPr rtl="0">
                        <a:spcBef>
                          <a:spcPts val="0"/>
                        </a:spcBef>
                        <a:buNone/>
                      </a:pPr>
                      <a:r>
                        <a:rPr lang="en"/>
                        <a:t>PassCompOff</a:t>
                      </a:r>
                    </a:p>
                  </a:txBody>
                  <a:tcPr marR="91425" marB="91425" marT="91425" marL="91425"/>
                </a:tc>
                <a:tc>
                  <a:txBody>
                    <a:bodyPr>
                      <a:noAutofit/>
                    </a:bodyPr>
                    <a:lstStyle/>
                    <a:p>
                      <a:pPr rtl="0">
                        <a:spcBef>
                          <a:spcPts val="0"/>
                        </a:spcBef>
                        <a:buNone/>
                      </a:pPr>
                      <a:r>
                        <a:rPr lang="en"/>
                        <a:t>Int</a:t>
                      </a:r>
                    </a:p>
                  </a:txBody>
                  <a:tcPr marR="91425" marB="91425" marT="91425" marL="91425"/>
                </a:tc>
                <a:tc>
                  <a:txBody>
                    <a:bodyPr>
                      <a:noAutofit/>
                    </a:bodyPr>
                    <a:lstStyle/>
                    <a:p>
                      <a:pPr rtl="0">
                        <a:spcBef>
                          <a:spcPts val="0"/>
                        </a:spcBef>
                        <a:buNone/>
                      </a:pPr>
                      <a:r>
                        <a:rPr lang="en"/>
                        <a:t>Offensive Passes Completed</a:t>
                      </a:r>
                    </a:p>
                  </a:txBody>
                  <a:tcPr marR="91425" marB="91425" marT="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55" name="Shape 55"/>
          <p:cNvGraphicFramePr/>
          <p:nvPr/>
        </p:nvGraphicFramePr>
        <p:xfrm>
          <a:off y="1200150" x="952500"/>
          <a:ext cy="3000000" cx="3000000"/>
        </p:xfrm>
        <a:graphic>
          <a:graphicData uri="http://schemas.openxmlformats.org/drawingml/2006/table">
            <a:tbl>
              <a:tblPr>
                <a:noFill/>
                <a:tableStyleId>{5EF4C964-47C0-4D85-A084-C5AC5C77A916}</a:tableStyleId>
              </a:tblPr>
              <a:tblGrid>
                <a:gridCol w="415850"/>
                <a:gridCol w="1960250"/>
                <a:gridCol w="2058100"/>
                <a:gridCol w="2804800"/>
              </a:tblGrid>
              <a:tr h="381000">
                <a:tc>
                  <a:txBody>
                    <a:bodyPr>
                      <a:noAutofit/>
                    </a:bodyPr>
                    <a:lstStyle/>
                    <a:p>
                      <a:pPr rtl="0">
                        <a:spcBef>
                          <a:spcPts val="0"/>
                        </a:spcBef>
                        <a:buNone/>
                      </a:pPr>
                      <a:r>
                        <a:rPr b="1" lang="en"/>
                        <a:t>#</a:t>
                      </a:r>
                    </a:p>
                  </a:txBody>
                  <a:tcPr marR="91425" marB="91425" marT="91425" marL="91425"/>
                </a:tc>
                <a:tc>
                  <a:txBody>
                    <a:bodyPr>
                      <a:noAutofit/>
                    </a:bodyPr>
                    <a:lstStyle/>
                    <a:p>
                      <a:pPr rtl="0" lvl="0">
                        <a:spcBef>
                          <a:spcPts val="0"/>
                        </a:spcBef>
                        <a:buNone/>
                      </a:pPr>
                      <a:r>
                        <a:rPr b="1" lang="en"/>
                        <a:t>Name</a:t>
                      </a:r>
                    </a:p>
                  </a:txBody>
                  <a:tcPr marR="91425" marB="91425" marT="91425" marL="91425"/>
                </a:tc>
                <a:tc>
                  <a:txBody>
                    <a:bodyPr>
                      <a:noAutofit/>
                    </a:bodyPr>
                    <a:lstStyle/>
                    <a:p>
                      <a:pPr rtl="0" lvl="0">
                        <a:spcBef>
                          <a:spcPts val="0"/>
                        </a:spcBef>
                        <a:buNone/>
                      </a:pPr>
                      <a:r>
                        <a:rPr b="1" lang="en"/>
                        <a:t>Type</a:t>
                      </a:r>
                    </a:p>
                  </a:txBody>
                  <a:tcPr marR="91425" marB="91425" marT="91425" marL="91425"/>
                </a:tc>
                <a:tc>
                  <a:txBody>
                    <a:bodyPr>
                      <a:noAutofit/>
                    </a:bodyPr>
                    <a:lstStyle/>
                    <a:p>
                      <a:pPr rtl="0" lvl="0">
                        <a:spcBef>
                          <a:spcPts val="0"/>
                        </a:spcBef>
                        <a:buNone/>
                      </a:pPr>
                      <a:r>
                        <a:rPr b="1" lang="en"/>
                        <a:t>Description</a:t>
                      </a:r>
                    </a:p>
                  </a:txBody>
                  <a:tcPr marR="91425" marB="91425" marT="91425" marL="91425"/>
                </a:tc>
              </a:tr>
              <a:tr h="381000">
                <a:tc>
                  <a:txBody>
                    <a:bodyPr>
                      <a:noAutofit/>
                    </a:bodyPr>
                    <a:lstStyle/>
                    <a:p>
                      <a:pPr rtl="0">
                        <a:spcBef>
                          <a:spcPts val="0"/>
                        </a:spcBef>
                        <a:buNone/>
                      </a:pPr>
                      <a:r>
                        <a:rPr lang="en"/>
                        <a:t>8</a:t>
                      </a:r>
                    </a:p>
                  </a:txBody>
                  <a:tcPr marR="91425" marB="91425" marT="91425" marL="91425"/>
                </a:tc>
                <a:tc>
                  <a:txBody>
                    <a:bodyPr>
                      <a:noAutofit/>
                    </a:bodyPr>
                    <a:lstStyle/>
                    <a:p>
                      <a:pPr rtl="0" lvl="0">
                        <a:spcBef>
                          <a:spcPts val="0"/>
                        </a:spcBef>
                        <a:buNone/>
                      </a:pPr>
                      <a:r>
                        <a:rPr lang="en"/>
                        <a:t>PassYdsOff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Passing Yards</a:t>
                      </a:r>
                    </a:p>
                  </a:txBody>
                  <a:tcPr marR="91425" marB="91425" marT="91425" marL="91425"/>
                </a:tc>
              </a:tr>
              <a:tr h="381000">
                <a:tc>
                  <a:txBody>
                    <a:bodyPr>
                      <a:noAutofit/>
                    </a:bodyPr>
                    <a:lstStyle/>
                    <a:p>
                      <a:pPr rtl="0">
                        <a:spcBef>
                          <a:spcPts val="0"/>
                        </a:spcBef>
                        <a:buNone/>
                      </a:pPr>
                      <a:r>
                        <a:rPr lang="en"/>
                        <a:t>9</a:t>
                      </a:r>
                    </a:p>
                  </a:txBody>
                  <a:tcPr marR="91425" marB="91425" marT="91425" marL="91425"/>
                </a:tc>
                <a:tc>
                  <a:txBody>
                    <a:bodyPr>
                      <a:noAutofit/>
                    </a:bodyPr>
                    <a:lstStyle/>
                    <a:p>
                      <a:pPr rtl="0" lvl="0">
                        <a:spcBef>
                          <a:spcPts val="0"/>
                        </a:spcBef>
                        <a:buNone/>
                      </a:pPr>
                      <a:r>
                        <a:rPr lang="en"/>
                        <a:t>PassIntOff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Pass Interceptions</a:t>
                      </a:r>
                    </a:p>
                  </a:txBody>
                  <a:tcPr marR="91425" marB="91425" marT="91425" marL="91425"/>
                </a:tc>
              </a:tr>
              <a:tr h="381000">
                <a:tc>
                  <a:txBody>
                    <a:bodyPr>
                      <a:noAutofit/>
                    </a:bodyPr>
                    <a:lstStyle/>
                    <a:p>
                      <a:pPr rtl="0">
                        <a:spcBef>
                          <a:spcPts val="0"/>
                        </a:spcBef>
                        <a:buNone/>
                      </a:pPr>
                      <a:r>
                        <a:rPr lang="en"/>
                        <a:t>10</a:t>
                      </a:r>
                    </a:p>
                  </a:txBody>
                  <a:tcPr marR="91425" marB="91425" marT="91425" marL="91425"/>
                </a:tc>
                <a:tc>
                  <a:txBody>
                    <a:bodyPr>
                      <a:noAutofit/>
                    </a:bodyPr>
                    <a:lstStyle/>
                    <a:p>
                      <a:pPr rtl="0" lvl="0">
                        <a:spcBef>
                          <a:spcPts val="0"/>
                        </a:spcBef>
                        <a:buNone/>
                      </a:pPr>
                      <a:r>
                        <a:rPr lang="en"/>
                        <a:t>FumblesOff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Offensive Fumbles</a:t>
                      </a:r>
                    </a:p>
                  </a:txBody>
                  <a:tcPr marR="91425" marB="91425" marT="91425" marL="91425"/>
                </a:tc>
              </a:tr>
              <a:tr h="381000">
                <a:tc>
                  <a:txBody>
                    <a:bodyPr>
                      <a:noAutofit/>
                    </a:bodyPr>
                    <a:lstStyle/>
                    <a:p>
                      <a:pPr rtl="0">
                        <a:spcBef>
                          <a:spcPts val="0"/>
                        </a:spcBef>
                        <a:buNone/>
                      </a:pPr>
                      <a:r>
                        <a:rPr lang="en"/>
                        <a:t>11</a:t>
                      </a:r>
                    </a:p>
                  </a:txBody>
                  <a:tcPr marR="91425" marB="91425" marT="91425" marL="91425"/>
                </a:tc>
                <a:tc>
                  <a:txBody>
                    <a:bodyPr>
                      <a:noAutofit/>
                    </a:bodyPr>
                    <a:lstStyle/>
                    <a:p>
                      <a:pPr rtl="0" lvl="0">
                        <a:spcBef>
                          <a:spcPts val="0"/>
                        </a:spcBef>
                        <a:buNone/>
                      </a:pPr>
                      <a:r>
                        <a:rPr lang="en"/>
                        <a:t>Opponent</a:t>
                      </a:r>
                    </a:p>
                  </a:txBody>
                  <a:tcPr marR="91425" marB="91425" marT="91425" marL="91425"/>
                </a:tc>
                <a:tc>
                  <a:txBody>
                    <a:bodyPr>
                      <a:noAutofit/>
                    </a:bodyPr>
                    <a:lstStyle/>
                    <a:p>
                      <a:pPr rtl="0" lvl="0">
                        <a:spcBef>
                          <a:spcPts val="0"/>
                        </a:spcBef>
                        <a:buNone/>
                      </a:pPr>
                      <a:r>
                        <a:rPr lang="en"/>
                        <a:t>String</a:t>
                      </a:r>
                    </a:p>
                  </a:txBody>
                  <a:tcPr marR="91425" marB="91425" marT="91425" marL="91425"/>
                </a:tc>
                <a:tc>
                  <a:txBody>
                    <a:bodyPr>
                      <a:noAutofit/>
                    </a:bodyPr>
                    <a:lstStyle/>
                    <a:p>
                      <a:pPr rtl="0" lvl="0">
                        <a:spcBef>
                          <a:spcPts val="0"/>
                        </a:spcBef>
                        <a:buNone/>
                      </a:pPr>
                      <a:r>
                        <a:rPr lang="en"/>
                        <a:t>The name of the opponent team</a:t>
                      </a:r>
                    </a:p>
                  </a:txBody>
                  <a:tcPr marR="91425" marB="91425" marT="91425" marL="91425"/>
                </a:tc>
              </a:tr>
              <a:tr h="381000">
                <a:tc>
                  <a:txBody>
                    <a:bodyPr>
                      <a:noAutofit/>
                    </a:bodyPr>
                    <a:lstStyle/>
                    <a:p>
                      <a:pPr rtl="0">
                        <a:spcBef>
                          <a:spcPts val="0"/>
                        </a:spcBef>
                        <a:buNone/>
                      </a:pPr>
                      <a:r>
                        <a:rPr lang="en"/>
                        <a:t>12</a:t>
                      </a:r>
                    </a:p>
                  </a:txBody>
                  <a:tcPr marR="91425" marB="91425" marT="91425" marL="91425"/>
                </a:tc>
                <a:tc>
                  <a:txBody>
                    <a:bodyPr>
                      <a:noAutofit/>
                    </a:bodyPr>
                    <a:lstStyle/>
                    <a:p>
                      <a:pPr rtl="0" lvl="0">
                        <a:spcBef>
                          <a:spcPts val="0"/>
                        </a:spcBef>
                        <a:buNone/>
                      </a:pPr>
                      <a:r>
                        <a:rPr lang="en"/>
                        <a:t>ScoreDef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Score</a:t>
                      </a:r>
                    </a:p>
                  </a:txBody>
                  <a:tcPr marR="91425" marB="91425" marT="91425" marL="91425"/>
                </a:tc>
              </a:tr>
              <a:tr h="381000">
                <a:tc>
                  <a:txBody>
                    <a:bodyPr>
                      <a:noAutofit/>
                    </a:bodyPr>
                    <a:lstStyle/>
                    <a:p>
                      <a:pPr rtl="0">
                        <a:spcBef>
                          <a:spcPts val="0"/>
                        </a:spcBef>
                        <a:buNone/>
                      </a:pPr>
                      <a:r>
                        <a:rPr lang="en"/>
                        <a:t>13</a:t>
                      </a:r>
                    </a:p>
                  </a:txBody>
                  <a:tcPr marR="91425" marB="91425" marT="91425" marL="91425"/>
                </a:tc>
                <a:tc>
                  <a:txBody>
                    <a:bodyPr>
                      <a:noAutofit/>
                    </a:bodyPr>
                    <a:lstStyle/>
                    <a:p>
                      <a:pPr rtl="0" lvl="0">
                        <a:spcBef>
                          <a:spcPts val="0"/>
                        </a:spcBef>
                        <a:buNone/>
                      </a:pPr>
                      <a:r>
                        <a:rPr lang="en"/>
                        <a:t>RushAttDef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Rushes Attempted</a:t>
                      </a:r>
                    </a:p>
                  </a:txBody>
                  <a:tcPr marR="91425" marB="91425" marT="91425" marL="91425"/>
                </a:tc>
              </a:tr>
              <a:tr h="381000">
                <a:tc>
                  <a:txBody>
                    <a:bodyPr>
                      <a:noAutofit/>
                    </a:bodyPr>
                    <a:lstStyle/>
                    <a:p>
                      <a:pPr rtl="0">
                        <a:spcBef>
                          <a:spcPts val="0"/>
                        </a:spcBef>
                        <a:buNone/>
                      </a:pPr>
                      <a:r>
                        <a:rPr lang="en"/>
                        <a:t>14</a:t>
                      </a:r>
                    </a:p>
                  </a:txBody>
                  <a:tcPr marR="91425" marB="91425" marT="91425" marL="91425"/>
                </a:tc>
                <a:tc>
                  <a:txBody>
                    <a:bodyPr>
                      <a:noAutofit/>
                    </a:bodyPr>
                    <a:lstStyle/>
                    <a:p>
                      <a:pPr rtl="0" lvl="0">
                        <a:spcBef>
                          <a:spcPts val="0"/>
                        </a:spcBef>
                        <a:buNone/>
                      </a:pPr>
                      <a:r>
                        <a:rPr lang="en"/>
                        <a:t>RushYdsDef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Rush Yards</a:t>
                      </a:r>
                    </a:p>
                  </a:txBody>
                  <a:tcPr marR="91425" marB="91425" marT="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Data Sources</a:t>
            </a:r>
          </a:p>
        </p:txBody>
      </p:sp>
      <p:graphicFrame>
        <p:nvGraphicFramePr>
          <p:cNvPr id="61" name="Shape 61"/>
          <p:cNvGraphicFramePr/>
          <p:nvPr/>
        </p:nvGraphicFramePr>
        <p:xfrm>
          <a:off y="1200150" x="952500"/>
          <a:ext cy="3000000" cx="3000000"/>
        </p:xfrm>
        <a:graphic>
          <a:graphicData uri="http://schemas.openxmlformats.org/drawingml/2006/table">
            <a:tbl>
              <a:tblPr>
                <a:noFill/>
                <a:tableStyleId>{79F3D911-AF34-425B-AC91-EE8937B0E64D}</a:tableStyleId>
              </a:tblPr>
              <a:tblGrid>
                <a:gridCol w="423300"/>
                <a:gridCol w="1952800"/>
                <a:gridCol w="1902525"/>
                <a:gridCol w="2960375"/>
              </a:tblGrid>
              <a:tr h="381000">
                <a:tc>
                  <a:txBody>
                    <a:bodyPr>
                      <a:noAutofit/>
                    </a:bodyPr>
                    <a:lstStyle/>
                    <a:p>
                      <a:pPr rtl="0">
                        <a:spcBef>
                          <a:spcPts val="0"/>
                        </a:spcBef>
                        <a:buNone/>
                      </a:pPr>
                      <a:r>
                        <a:rPr b="1" lang="en"/>
                        <a:t>#</a:t>
                      </a:r>
                    </a:p>
                  </a:txBody>
                  <a:tcPr marR="91425" marB="91425" marT="91425" marL="91425"/>
                </a:tc>
                <a:tc>
                  <a:txBody>
                    <a:bodyPr>
                      <a:noAutofit/>
                    </a:bodyPr>
                    <a:lstStyle/>
                    <a:p>
                      <a:pPr rtl="0" lvl="0">
                        <a:spcBef>
                          <a:spcPts val="0"/>
                        </a:spcBef>
                        <a:buNone/>
                      </a:pPr>
                      <a:r>
                        <a:rPr b="1" lang="en"/>
                        <a:t>Name</a:t>
                      </a:r>
                    </a:p>
                  </a:txBody>
                  <a:tcPr marR="91425" marB="91425" marT="91425" marL="91425"/>
                </a:tc>
                <a:tc>
                  <a:txBody>
                    <a:bodyPr>
                      <a:noAutofit/>
                    </a:bodyPr>
                    <a:lstStyle/>
                    <a:p>
                      <a:pPr rtl="0" lvl="0">
                        <a:spcBef>
                          <a:spcPts val="0"/>
                        </a:spcBef>
                        <a:buNone/>
                      </a:pPr>
                      <a:r>
                        <a:rPr b="1" lang="en"/>
                        <a:t>Type</a:t>
                      </a:r>
                    </a:p>
                  </a:txBody>
                  <a:tcPr marR="91425" marB="91425" marT="91425" marL="91425"/>
                </a:tc>
                <a:tc>
                  <a:txBody>
                    <a:bodyPr>
                      <a:noAutofit/>
                    </a:bodyPr>
                    <a:lstStyle/>
                    <a:p>
                      <a:pPr rtl="0" lvl="0">
                        <a:spcBef>
                          <a:spcPts val="0"/>
                        </a:spcBef>
                        <a:buNone/>
                      </a:pPr>
                      <a:r>
                        <a:rPr b="1" lang="en"/>
                        <a:t>Description</a:t>
                      </a:r>
                    </a:p>
                  </a:txBody>
                  <a:tcPr marR="91425" marB="91425" marT="91425" marL="91425"/>
                </a:tc>
              </a:tr>
              <a:tr h="381000">
                <a:tc>
                  <a:txBody>
                    <a:bodyPr>
                      <a:noAutofit/>
                    </a:bodyPr>
                    <a:lstStyle/>
                    <a:p>
                      <a:pPr rtl="0">
                        <a:spcBef>
                          <a:spcPts val="0"/>
                        </a:spcBef>
                        <a:buNone/>
                      </a:pPr>
                      <a:r>
                        <a:rPr lang="en"/>
                        <a:t>15</a:t>
                      </a:r>
                    </a:p>
                  </a:txBody>
                  <a:tcPr marR="91425" marB="91425" marT="91425" marL="91425"/>
                </a:tc>
                <a:tc>
                  <a:txBody>
                    <a:bodyPr>
                      <a:noAutofit/>
                    </a:bodyPr>
                    <a:lstStyle/>
                    <a:p>
                      <a:pPr rtl="0" lvl="0">
                        <a:spcBef>
                          <a:spcPts val="0"/>
                        </a:spcBef>
                        <a:buNone/>
                      </a:pPr>
                      <a:r>
                        <a:rPr lang="en"/>
                        <a:t>PassAttDef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Attempted Passes</a:t>
                      </a:r>
                    </a:p>
                  </a:txBody>
                  <a:tcPr marR="91425" marB="91425" marT="91425" marL="91425"/>
                </a:tc>
              </a:tr>
              <a:tr h="381000">
                <a:tc>
                  <a:txBody>
                    <a:bodyPr>
                      <a:noAutofit/>
                    </a:bodyPr>
                    <a:lstStyle/>
                    <a:p>
                      <a:pPr rtl="0">
                        <a:spcBef>
                          <a:spcPts val="0"/>
                        </a:spcBef>
                        <a:buNone/>
                      </a:pPr>
                      <a:r>
                        <a:rPr lang="en"/>
                        <a:t>16</a:t>
                      </a:r>
                    </a:p>
                  </a:txBody>
                  <a:tcPr marR="91425" marB="91425" marT="91425" marL="91425"/>
                </a:tc>
                <a:tc>
                  <a:txBody>
                    <a:bodyPr>
                      <a:noAutofit/>
                    </a:bodyPr>
                    <a:lstStyle/>
                    <a:p>
                      <a:pPr rtl="0" lvl="0">
                        <a:spcBef>
                          <a:spcPts val="0"/>
                        </a:spcBef>
                        <a:buNone/>
                      </a:pPr>
                      <a:r>
                        <a:rPr lang="en"/>
                        <a:t>PassCompDef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Completions</a:t>
                      </a:r>
                    </a:p>
                  </a:txBody>
                  <a:tcPr marR="91425" marB="91425" marT="91425" marL="91425"/>
                </a:tc>
              </a:tr>
              <a:tr h="381000">
                <a:tc>
                  <a:txBody>
                    <a:bodyPr>
                      <a:noAutofit/>
                    </a:bodyPr>
                    <a:lstStyle/>
                    <a:p>
                      <a:pPr rtl="0">
                        <a:spcBef>
                          <a:spcPts val="0"/>
                        </a:spcBef>
                        <a:buNone/>
                      </a:pPr>
                      <a:r>
                        <a:rPr lang="en"/>
                        <a:t>17</a:t>
                      </a:r>
                    </a:p>
                  </a:txBody>
                  <a:tcPr marR="91425" marB="91425" marT="91425" marL="91425"/>
                </a:tc>
                <a:tc>
                  <a:txBody>
                    <a:bodyPr>
                      <a:noAutofit/>
                    </a:bodyPr>
                    <a:lstStyle/>
                    <a:p>
                      <a:pPr rtl="0" lvl="0">
                        <a:spcBef>
                          <a:spcPts val="0"/>
                        </a:spcBef>
                        <a:buNone/>
                      </a:pPr>
                      <a:r>
                        <a:rPr lang="en"/>
                        <a:t>PassYdsDef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Yards </a:t>
                      </a:r>
                    </a:p>
                  </a:txBody>
                  <a:tcPr marR="91425" marB="91425" marT="91425" marL="91425"/>
                </a:tc>
              </a:tr>
              <a:tr h="381000">
                <a:tc>
                  <a:txBody>
                    <a:bodyPr>
                      <a:noAutofit/>
                    </a:bodyPr>
                    <a:lstStyle/>
                    <a:p>
                      <a:pPr rtl="0">
                        <a:spcBef>
                          <a:spcPts val="0"/>
                        </a:spcBef>
                        <a:buNone/>
                      </a:pPr>
                      <a:r>
                        <a:rPr lang="en"/>
                        <a:t>18</a:t>
                      </a:r>
                    </a:p>
                  </a:txBody>
                  <a:tcPr marR="91425" marB="91425" marT="91425" marL="91425"/>
                </a:tc>
                <a:tc>
                  <a:txBody>
                    <a:bodyPr>
                      <a:noAutofit/>
                    </a:bodyPr>
                    <a:lstStyle/>
                    <a:p>
                      <a:pPr rtl="0" lvl="0">
                        <a:spcBef>
                          <a:spcPts val="0"/>
                        </a:spcBef>
                        <a:buNone/>
                      </a:pPr>
                      <a:r>
                        <a:rPr lang="en"/>
                        <a:t>PassIntDef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Pass Interceptions</a:t>
                      </a:r>
                    </a:p>
                  </a:txBody>
                  <a:tcPr marR="91425" marB="91425" marT="91425" marL="91425"/>
                </a:tc>
              </a:tr>
              <a:tr h="381000">
                <a:tc>
                  <a:txBody>
                    <a:bodyPr>
                      <a:noAutofit/>
                    </a:bodyPr>
                    <a:lstStyle/>
                    <a:p>
                      <a:pPr rtl="0">
                        <a:spcBef>
                          <a:spcPts val="0"/>
                        </a:spcBef>
                        <a:buNone/>
                      </a:pPr>
                      <a:r>
                        <a:rPr lang="en"/>
                        <a:t>19</a:t>
                      </a:r>
                    </a:p>
                  </a:txBody>
                  <a:tcPr marR="91425" marB="91425" marT="91425" marL="91425"/>
                </a:tc>
                <a:tc>
                  <a:txBody>
                    <a:bodyPr>
                      <a:noAutofit/>
                    </a:bodyPr>
                    <a:lstStyle/>
                    <a:p>
                      <a:pPr rtl="0" lvl="0">
                        <a:spcBef>
                          <a:spcPts val="0"/>
                        </a:spcBef>
                        <a:buNone/>
                      </a:pPr>
                      <a:r>
                        <a:rPr lang="en"/>
                        <a:t>FumblesDef</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Defensive Fumbles</a:t>
                      </a:r>
                    </a:p>
                  </a:txBody>
                  <a:tcPr marR="91425" marB="91425" marT="91425" marL="91425"/>
                </a:tc>
              </a:tr>
              <a:tr h="381000">
                <a:tc>
                  <a:txBody>
                    <a:bodyPr>
                      <a:noAutofit/>
                    </a:bodyPr>
                    <a:lstStyle/>
                    <a:p>
                      <a:pPr rtl="0">
                        <a:spcBef>
                          <a:spcPts val="0"/>
                        </a:spcBef>
                        <a:buNone/>
                      </a:pPr>
                      <a:r>
                        <a:rPr lang="en"/>
                        <a:t>20</a:t>
                      </a:r>
                    </a:p>
                  </a:txBody>
                  <a:tcPr marR="91425" marB="91425" marT="91425" marL="91425"/>
                </a:tc>
                <a:tc>
                  <a:txBody>
                    <a:bodyPr>
                      <a:noAutofit/>
                    </a:bodyPr>
                    <a:lstStyle/>
                    <a:p>
                      <a:pPr rtl="0" lvl="0">
                        <a:spcBef>
                          <a:spcPts val="0"/>
                        </a:spcBef>
                        <a:buNone/>
                      </a:pPr>
                      <a:r>
                        <a:rPr lang="en"/>
                        <a:t>Site</a:t>
                      </a:r>
                    </a:p>
                  </a:txBody>
                  <a:tcPr marR="91425" marB="91425" marT="91425" marL="91425"/>
                </a:tc>
                <a:tc>
                  <a:txBody>
                    <a:bodyPr>
                      <a:noAutofit/>
                    </a:bodyPr>
                    <a:lstStyle/>
                    <a:p>
                      <a:pPr rtl="0" lvl="0">
                        <a:spcBef>
                          <a:spcPts val="0"/>
                        </a:spcBef>
                        <a:buNone/>
                      </a:pPr>
                      <a:r>
                        <a:rPr lang="en"/>
                        <a:t>Char</a:t>
                      </a:r>
                    </a:p>
                  </a:txBody>
                  <a:tcPr marR="91425" marB="91425" marT="91425" marL="91425"/>
                </a:tc>
                <a:tc>
                  <a:txBody>
                    <a:bodyPr>
                      <a:noAutofit/>
                    </a:bodyPr>
                    <a:lstStyle/>
                    <a:p>
                      <a:pPr rtl="0" lvl="0">
                        <a:spcBef>
                          <a:spcPts val="0"/>
                        </a:spcBef>
                        <a:buNone/>
                      </a:pPr>
                      <a:r>
                        <a:rPr lang="en"/>
                        <a:t>H, V, N = Home, Visiting, Neutral</a:t>
                      </a:r>
                    </a:p>
                  </a:txBody>
                  <a:tcPr marR="91425" marB="91425" marT="91425" marL="91425"/>
                </a:tc>
              </a:tr>
              <a:tr h="381000">
                <a:tc>
                  <a:txBody>
                    <a:bodyPr>
                      <a:noAutofit/>
                    </a:bodyPr>
                    <a:lstStyle/>
                    <a:p>
                      <a:pPr rtl="0">
                        <a:spcBef>
                          <a:spcPts val="0"/>
                        </a:spcBef>
                        <a:buNone/>
                      </a:pPr>
                      <a:r>
                        <a:rPr lang="en"/>
                        <a:t>21</a:t>
                      </a:r>
                    </a:p>
                  </a:txBody>
                  <a:tcPr marR="91425" marB="91425" marT="91425" marL="91425"/>
                </a:tc>
                <a:tc>
                  <a:txBody>
                    <a:bodyPr>
                      <a:noAutofit/>
                    </a:bodyPr>
                    <a:lstStyle/>
                    <a:p>
                      <a:pPr rtl="0" lvl="0">
                        <a:spcBef>
                          <a:spcPts val="0"/>
                        </a:spcBef>
                        <a:buNone/>
                      </a:pPr>
                      <a:r>
                        <a:rPr lang="en"/>
                        <a:t>Line</a:t>
                      </a:r>
                    </a:p>
                  </a:txBody>
                  <a:tcPr marR="91425" marB="91425" marT="91425" marL="91425"/>
                </a:tc>
                <a:tc>
                  <a:txBody>
                    <a:bodyPr>
                      <a:noAutofit/>
                    </a:bodyPr>
                    <a:lstStyle/>
                    <a:p>
                      <a:pPr rtl="0" lvl="0">
                        <a:spcBef>
                          <a:spcPts val="0"/>
                        </a:spcBef>
                        <a:buNone/>
                      </a:pPr>
                      <a:r>
                        <a:rPr lang="en"/>
                        <a:t>Int</a:t>
                      </a:r>
                    </a:p>
                  </a:txBody>
                  <a:tcPr marR="91425" marB="91425" marT="91425" marL="91425"/>
                </a:tc>
                <a:tc>
                  <a:txBody>
                    <a:bodyPr>
                      <a:noAutofit/>
                    </a:bodyPr>
                    <a:lstStyle/>
                    <a:p>
                      <a:pPr rtl="0" lvl="0">
                        <a:spcBef>
                          <a:spcPts val="0"/>
                        </a:spcBef>
                        <a:buNone/>
                      </a:pPr>
                      <a:r>
                        <a:rPr lang="en"/>
                        <a:t>Betting Line</a:t>
                      </a:r>
                    </a:p>
                  </a:txBody>
                  <a:tcPr marR="91425" marB="91425" marT="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lang="en">
                <a:solidFill>
                  <a:srgbClr val="434343"/>
                </a:solidFill>
              </a:rPr>
              <a:t>Presentation of Data</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666666"/>
              </a:buClr>
              <a:buSzPct val="100000"/>
              <a:buFont typeface="Arial"/>
              <a:buChar char="●"/>
            </a:pPr>
            <a:r>
              <a:rPr b="1" lang="en">
                <a:solidFill>
                  <a:srgbClr val="666666"/>
                </a:solidFill>
              </a:rPr>
              <a:t>Variables</a:t>
            </a:r>
          </a:p>
          <a:p>
            <a:pPr rtl="0" lvl="1" indent="-381000" marL="914400">
              <a:spcBef>
                <a:spcPts val="0"/>
              </a:spcBef>
              <a:buClr>
                <a:srgbClr val="666666"/>
              </a:buClr>
              <a:buSzPct val="80000"/>
              <a:buFont typeface="Courier New"/>
              <a:buChar char="o"/>
            </a:pPr>
            <a:r>
              <a:rPr lang="en">
                <a:solidFill>
                  <a:schemeClr val="dk2"/>
                </a:solidFill>
              </a:rPr>
              <a:t>bivariate data</a:t>
            </a:r>
          </a:p>
          <a:p>
            <a:pPr rtl="0" lvl="1" indent="-381000" marL="914400">
              <a:spcBef>
                <a:spcPts val="0"/>
              </a:spcBef>
              <a:buClr>
                <a:srgbClr val="666666"/>
              </a:buClr>
              <a:buSzPct val="80000"/>
              <a:buFont typeface="Courier New"/>
              <a:buChar char="o"/>
            </a:pPr>
            <a:r>
              <a:rPr lang="en">
                <a:solidFill>
                  <a:srgbClr val="666666"/>
                </a:solidFill>
              </a:rPr>
              <a:t>qualitative, quantitative (discrete)</a:t>
            </a:r>
          </a:p>
          <a:p>
            <a:pPr rtl="0" lvl="0" indent="-419100" marL="457200">
              <a:spcBef>
                <a:spcPts val="0"/>
              </a:spcBef>
              <a:buClr>
                <a:srgbClr val="666666"/>
              </a:buClr>
              <a:buSzPct val="100000"/>
              <a:buFont typeface="Arial"/>
              <a:buChar char="●"/>
            </a:pPr>
            <a:r>
              <a:rPr b="1" lang="en">
                <a:solidFill>
                  <a:srgbClr val="666666"/>
                </a:solidFill>
              </a:rPr>
              <a:t>How they are measured</a:t>
            </a:r>
          </a:p>
          <a:p>
            <a:pPr rtl="0" lvl="1" indent="-381000" marL="914400">
              <a:spcBef>
                <a:spcPts val="0"/>
              </a:spcBef>
              <a:buClr>
                <a:srgbClr val="666666"/>
              </a:buClr>
              <a:buSzPct val="80000"/>
              <a:buFont typeface="Courier New"/>
              <a:buChar char="o"/>
            </a:pPr>
            <a:r>
              <a:rPr lang="en">
                <a:solidFill>
                  <a:srgbClr val="666666"/>
                </a:solidFill>
              </a:rPr>
              <a:t>Nominal (e.g. Home, Visiting, Neutral)</a:t>
            </a:r>
          </a:p>
          <a:p>
            <a:pPr rtl="0" lvl="1" indent="-381000" marL="914400">
              <a:spcBef>
                <a:spcPts val="0"/>
              </a:spcBef>
              <a:buClr>
                <a:srgbClr val="666666"/>
              </a:buClr>
              <a:buSzPct val="80000"/>
              <a:buFont typeface="Courier New"/>
              <a:buChar char="o"/>
            </a:pPr>
            <a:r>
              <a:rPr lang="en">
                <a:solidFill>
                  <a:srgbClr val="666666"/>
                </a:solidFill>
              </a:rPr>
              <a:t>Ordinal (e.g. Line)</a:t>
            </a:r>
          </a:p>
          <a:p>
            <a:pPr rtl="0" lvl="1" indent="-381000" marL="914400">
              <a:spcBef>
                <a:spcPts val="0"/>
              </a:spcBef>
              <a:buClr>
                <a:srgbClr val="666666"/>
              </a:buClr>
              <a:buSzPct val="80000"/>
              <a:buFont typeface="Courier New"/>
              <a:buChar char="o"/>
            </a:pPr>
            <a:r>
              <a:rPr lang="en">
                <a:solidFill>
                  <a:srgbClr val="666666"/>
                </a:solidFill>
              </a:rPr>
              <a:t>Ratio (e.g. Score)</a:t>
            </a:r>
          </a:p>
          <a:p>
            <a:pPr>
              <a:spcBef>
                <a:spcPts val="0"/>
              </a:spcBef>
              <a:buNone/>
            </a:pPr>
            <a:r>
              <a:t/>
            </a:r>
            <a:endParaRPr>
              <a:solidFill>
                <a:srgbClr val="666666"/>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Numerical Summaries</a:t>
            </a:r>
          </a:p>
        </p:txBody>
      </p:sp>
      <p:sp>
        <p:nvSpPr>
          <p:cNvPr id="73" name="Shape 73"/>
          <p:cNvSpPr txBox="1"/>
          <p:nvPr>
            <p:ph idx="1" type="body"/>
          </p:nvPr>
        </p:nvSpPr>
        <p:spPr>
          <a:xfrm>
            <a:off y="1337050" x="457200"/>
            <a:ext cy="3725699" cx="8229600"/>
          </a:xfrm>
          <a:prstGeom prst="rect">
            <a:avLst/>
          </a:prstGeom>
        </p:spPr>
        <p:txBody>
          <a:bodyPr bIns="91425" rIns="91425" lIns="91425" tIns="91425" anchor="t" anchorCtr="0">
            <a:noAutofit/>
          </a:bodyPr>
          <a:lstStyle/>
          <a:p>
            <a:pPr rtl="0" lvl="0">
              <a:spcBef>
                <a:spcPts val="0"/>
              </a:spcBef>
              <a:buClr>
                <a:schemeClr val="dk1"/>
              </a:buClr>
              <a:buFont typeface="Arial"/>
              <a:buNone/>
            </a:pPr>
            <a:r>
              <a:t/>
            </a:r>
            <a:endParaRPr/>
          </a:p>
          <a:p>
            <a:pPr rtl="0" lvl="0">
              <a:spcBef>
                <a:spcPts val="0"/>
              </a:spcBef>
              <a:buNone/>
            </a:pPr>
            <a:r>
              <a:t/>
            </a:r>
            <a:endParaRPr/>
          </a:p>
        </p:txBody>
      </p:sp>
      <p:graphicFrame>
        <p:nvGraphicFramePr>
          <p:cNvPr id="74" name="Shape 74"/>
          <p:cNvGraphicFramePr/>
          <p:nvPr/>
        </p:nvGraphicFramePr>
        <p:xfrm>
          <a:off y="1766750" x="952500"/>
          <a:ext cy="3000000" cx="3000000"/>
        </p:xfrm>
        <a:graphic>
          <a:graphicData uri="http://schemas.openxmlformats.org/drawingml/2006/table">
            <a:tbl>
              <a:tblPr>
                <a:noFill/>
                <a:tableStyleId>{00408B65-4C6E-4905-88E2-8EC93A2502B4}</a:tableStyleId>
              </a:tblPr>
              <a:tblGrid>
                <a:gridCol w="2413000"/>
                <a:gridCol w="2413000"/>
                <a:gridCol w="2413000"/>
              </a:tblGrid>
              <a:tr h="363075">
                <a:tc>
                  <a:txBody>
                    <a:bodyPr>
                      <a:noAutofit/>
                    </a:bodyPr>
                    <a:lstStyle/>
                    <a:p>
                      <a:pPr>
                        <a:spcBef>
                          <a:spcPts val="0"/>
                        </a:spcBef>
                        <a:buNone/>
                      </a:pPr>
                      <a:r>
                        <a:rPr b="1" lang="en"/>
                        <a:t>Variable</a:t>
                      </a:r>
                    </a:p>
                  </a:txBody>
                  <a:tcPr marR="91425" marB="91425" marT="91425" marL="91425"/>
                </a:tc>
                <a:tc>
                  <a:txBody>
                    <a:bodyPr>
                      <a:noAutofit/>
                    </a:bodyPr>
                    <a:lstStyle/>
                    <a:p>
                      <a:pPr>
                        <a:spcBef>
                          <a:spcPts val="0"/>
                        </a:spcBef>
                        <a:buNone/>
                      </a:pPr>
                      <a:r>
                        <a:rPr b="1" lang="en"/>
                        <a:t>Mean</a:t>
                      </a:r>
                    </a:p>
                  </a:txBody>
                  <a:tcPr marR="91425" marB="91425" marT="91425" marL="91425"/>
                </a:tc>
                <a:tc>
                  <a:txBody>
                    <a:bodyPr>
                      <a:noAutofit/>
                    </a:bodyPr>
                    <a:lstStyle/>
                    <a:p>
                      <a:pPr>
                        <a:spcBef>
                          <a:spcPts val="0"/>
                        </a:spcBef>
                        <a:buNone/>
                      </a:pPr>
                      <a:r>
                        <a:rPr b="1" lang="en"/>
                        <a:t>Standard deviation</a:t>
                      </a:r>
                    </a:p>
                  </a:txBody>
                  <a:tcPr marR="91425" marB="91425" marT="91425" marL="91425"/>
                </a:tc>
              </a:tr>
              <a:tr h="381000">
                <a:tc>
                  <a:txBody>
                    <a:bodyPr>
                      <a:noAutofit/>
                    </a:bodyPr>
                    <a:lstStyle/>
                    <a:p>
                      <a:pPr>
                        <a:spcBef>
                          <a:spcPts val="0"/>
                        </a:spcBef>
                        <a:buNone/>
                      </a:pPr>
                      <a:r>
                        <a:rPr lang="en"/>
                        <a:t>ScoreOff</a:t>
                      </a:r>
                    </a:p>
                  </a:txBody>
                  <a:tcPr marR="91425" marB="91425" marT="91425" marL="91425"/>
                </a:tc>
                <a:tc>
                  <a:txBody>
                    <a:bodyPr>
                      <a:noAutofit/>
                    </a:bodyPr>
                    <a:lstStyle/>
                    <a:p>
                      <a:pPr>
                        <a:spcBef>
                          <a:spcPts val="0"/>
                        </a:spcBef>
                        <a:buNone/>
                      </a:pPr>
                      <a:r>
                        <a:rPr lang="en"/>
                        <a:t>29.51</a:t>
                      </a:r>
                    </a:p>
                  </a:txBody>
                  <a:tcPr marR="91425" marB="91425" marT="91425" marL="91425"/>
                </a:tc>
                <a:tc>
                  <a:txBody>
                    <a:bodyPr>
                      <a:noAutofit/>
                    </a:bodyPr>
                    <a:lstStyle/>
                    <a:p>
                      <a:pPr>
                        <a:spcBef>
                          <a:spcPts val="0"/>
                        </a:spcBef>
                        <a:buNone/>
                      </a:pPr>
                      <a:r>
                        <a:rPr lang="en"/>
                        <a:t>15.44</a:t>
                      </a:r>
                    </a:p>
                  </a:txBody>
                  <a:tcPr marR="91425" marB="91425" marT="91425" marL="91425"/>
                </a:tc>
              </a:tr>
              <a:tr h="381000">
                <a:tc>
                  <a:txBody>
                    <a:bodyPr>
                      <a:noAutofit/>
                    </a:bodyPr>
                    <a:lstStyle/>
                    <a:p>
                      <a:pPr>
                        <a:spcBef>
                          <a:spcPts val="0"/>
                        </a:spcBef>
                        <a:buNone/>
                      </a:pPr>
                      <a:r>
                        <a:rPr lang="en"/>
                        <a:t>RushAttOff</a:t>
                      </a:r>
                    </a:p>
                  </a:txBody>
                  <a:tcPr marR="91425" marB="91425" marT="91425" marL="91425"/>
                </a:tc>
                <a:tc>
                  <a:txBody>
                    <a:bodyPr>
                      <a:noAutofit/>
                    </a:bodyPr>
                    <a:lstStyle/>
                    <a:p>
                      <a:pPr>
                        <a:spcBef>
                          <a:spcPts val="0"/>
                        </a:spcBef>
                        <a:buNone/>
                      </a:pPr>
                      <a:r>
                        <a:rPr lang="en"/>
                        <a:t>39.37</a:t>
                      </a:r>
                    </a:p>
                  </a:txBody>
                  <a:tcPr marR="91425" marB="91425" marT="91425" marL="91425"/>
                </a:tc>
                <a:tc>
                  <a:txBody>
                    <a:bodyPr>
                      <a:noAutofit/>
                    </a:bodyPr>
                    <a:lstStyle/>
                    <a:p>
                      <a:pPr>
                        <a:spcBef>
                          <a:spcPts val="0"/>
                        </a:spcBef>
                        <a:buNone/>
                      </a:pPr>
                      <a:r>
                        <a:rPr lang="en"/>
                        <a:t>10.11</a:t>
                      </a:r>
                    </a:p>
                  </a:txBody>
                  <a:tcPr marR="91425" marB="91425" marT="91425" marL="91425"/>
                </a:tc>
              </a:tr>
              <a:tr h="381000">
                <a:tc>
                  <a:txBody>
                    <a:bodyPr>
                      <a:noAutofit/>
                    </a:bodyPr>
                    <a:lstStyle/>
                    <a:p>
                      <a:pPr>
                        <a:spcBef>
                          <a:spcPts val="0"/>
                        </a:spcBef>
                        <a:buNone/>
                      </a:pPr>
                      <a:r>
                        <a:rPr lang="en"/>
                        <a:t>RushYdsOff</a:t>
                      </a:r>
                    </a:p>
                  </a:txBody>
                  <a:tcPr marR="91425" marB="91425" marT="91425" marL="91425"/>
                </a:tc>
                <a:tc>
                  <a:txBody>
                    <a:bodyPr>
                      <a:noAutofit/>
                    </a:bodyPr>
                    <a:lstStyle/>
                    <a:p>
                      <a:pPr>
                        <a:spcBef>
                          <a:spcPts val="0"/>
                        </a:spcBef>
                        <a:buNone/>
                      </a:pPr>
                      <a:r>
                        <a:rPr lang="en"/>
                        <a:t>176.1</a:t>
                      </a:r>
                    </a:p>
                  </a:txBody>
                  <a:tcPr marR="91425" marB="91425" marT="91425" marL="91425"/>
                </a:tc>
                <a:tc>
                  <a:txBody>
                    <a:bodyPr>
                      <a:noAutofit/>
                    </a:bodyPr>
                    <a:lstStyle/>
                    <a:p>
                      <a:pPr>
                        <a:spcBef>
                          <a:spcPts val="0"/>
                        </a:spcBef>
                        <a:buNone/>
                      </a:pPr>
                      <a:r>
                        <a:rPr lang="en"/>
                        <a:t>94.97</a:t>
                      </a:r>
                    </a:p>
                  </a:txBody>
                  <a:tcPr marR="91425" marB="91425" marT="91425" marL="91425"/>
                </a:tc>
              </a:tr>
              <a:tr h="381000">
                <a:tc>
                  <a:txBody>
                    <a:bodyPr>
                      <a:noAutofit/>
                    </a:bodyPr>
                    <a:lstStyle/>
                    <a:p>
                      <a:pPr>
                        <a:spcBef>
                          <a:spcPts val="0"/>
                        </a:spcBef>
                        <a:buNone/>
                      </a:pPr>
                      <a:r>
                        <a:rPr lang="en"/>
                        <a:t>PassAttOff</a:t>
                      </a:r>
                    </a:p>
                  </a:txBody>
                  <a:tcPr marR="91425" marB="91425" marT="91425" marL="91425"/>
                </a:tc>
                <a:tc>
                  <a:txBody>
                    <a:bodyPr>
                      <a:noAutofit/>
                    </a:bodyPr>
                    <a:lstStyle/>
                    <a:p>
                      <a:pPr>
                        <a:spcBef>
                          <a:spcPts val="0"/>
                        </a:spcBef>
                        <a:buNone/>
                      </a:pPr>
                      <a:r>
                        <a:rPr lang="en"/>
                        <a:t>32.45</a:t>
                      </a:r>
                    </a:p>
                  </a:txBody>
                  <a:tcPr marR="91425" marB="91425" marT="91425" marL="91425"/>
                </a:tc>
                <a:tc>
                  <a:txBody>
                    <a:bodyPr>
                      <a:noAutofit/>
                    </a:bodyPr>
                    <a:lstStyle/>
                    <a:p>
                      <a:pPr>
                        <a:spcBef>
                          <a:spcPts val="0"/>
                        </a:spcBef>
                        <a:buNone/>
                      </a:pPr>
                      <a:r>
                        <a:rPr lang="en"/>
                        <a:t>10.98</a:t>
                      </a:r>
                    </a:p>
                  </a:txBody>
                  <a:tcPr marR="91425" marB="91425" marT="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solidFill>
                  <a:srgbClr val="434343"/>
                </a:solidFill>
              </a:rPr>
              <a:t>Numerical Summaries</a:t>
            </a:r>
          </a:p>
        </p:txBody>
      </p:sp>
      <p:graphicFrame>
        <p:nvGraphicFramePr>
          <p:cNvPr id="80" name="Shape 80"/>
          <p:cNvGraphicFramePr/>
          <p:nvPr/>
        </p:nvGraphicFramePr>
        <p:xfrm>
          <a:off y="1760000" x="952500"/>
          <a:ext cy="3000000" cx="3000000"/>
        </p:xfrm>
        <a:graphic>
          <a:graphicData uri="http://schemas.openxmlformats.org/drawingml/2006/table">
            <a:tbl>
              <a:tblPr>
                <a:noFill/>
                <a:tableStyleId>{DD64A3C1-FCEB-4C8E-99B4-0A98353E1979}</a:tableStyleId>
              </a:tblPr>
              <a:tblGrid>
                <a:gridCol w="2413000"/>
                <a:gridCol w="2413000"/>
                <a:gridCol w="2413000"/>
              </a:tblGrid>
              <a:tr h="381000">
                <a:tc>
                  <a:txBody>
                    <a:bodyPr>
                      <a:noAutofit/>
                    </a:bodyPr>
                    <a:lstStyle/>
                    <a:p>
                      <a:pPr>
                        <a:spcBef>
                          <a:spcPts val="0"/>
                        </a:spcBef>
                        <a:buNone/>
                      </a:pPr>
                      <a:r>
                        <a:rPr b="1" lang="en"/>
                        <a:t>Variable</a:t>
                      </a:r>
                    </a:p>
                  </a:txBody>
                  <a:tcPr marR="91425" marB="91425" marT="91425" marL="91425"/>
                </a:tc>
                <a:tc>
                  <a:txBody>
                    <a:bodyPr>
                      <a:noAutofit/>
                    </a:bodyPr>
                    <a:lstStyle/>
                    <a:p>
                      <a:pPr>
                        <a:spcBef>
                          <a:spcPts val="0"/>
                        </a:spcBef>
                        <a:buNone/>
                      </a:pPr>
                      <a:r>
                        <a:rPr b="1" lang="en"/>
                        <a:t>Mean</a:t>
                      </a:r>
                    </a:p>
                  </a:txBody>
                  <a:tcPr marR="91425" marB="91425" marT="91425" marL="91425"/>
                </a:tc>
                <a:tc>
                  <a:txBody>
                    <a:bodyPr>
                      <a:noAutofit/>
                    </a:bodyPr>
                    <a:lstStyle/>
                    <a:p>
                      <a:pPr>
                        <a:spcBef>
                          <a:spcPts val="0"/>
                        </a:spcBef>
                        <a:buNone/>
                      </a:pPr>
                      <a:r>
                        <a:rPr b="1" lang="en"/>
                        <a:t>Standard Deviation</a:t>
                      </a:r>
                    </a:p>
                  </a:txBody>
                  <a:tcPr marR="91425" marB="91425" marT="91425" marL="91425"/>
                </a:tc>
              </a:tr>
              <a:tr h="381000">
                <a:tc>
                  <a:txBody>
                    <a:bodyPr>
                      <a:noAutofit/>
                    </a:bodyPr>
                    <a:lstStyle/>
                    <a:p>
                      <a:pPr rtl="0" lvl="0">
                        <a:spcBef>
                          <a:spcPts val="0"/>
                        </a:spcBef>
                        <a:buNone/>
                      </a:pPr>
                      <a:r>
                        <a:rPr lang="en"/>
                        <a:t>PassCompOff</a:t>
                      </a:r>
                    </a:p>
                  </a:txBody>
                  <a:tcPr marR="91425" marB="91425" marT="91425" marL="91425"/>
                </a:tc>
                <a:tc>
                  <a:txBody>
                    <a:bodyPr>
                      <a:noAutofit/>
                    </a:bodyPr>
                    <a:lstStyle/>
                    <a:p>
                      <a:pPr rtl="0" lvl="0">
                        <a:spcBef>
                          <a:spcPts val="0"/>
                        </a:spcBef>
                        <a:buNone/>
                      </a:pPr>
                      <a:r>
                        <a:rPr lang="en"/>
                        <a:t>19.36</a:t>
                      </a:r>
                    </a:p>
                  </a:txBody>
                  <a:tcPr marR="91425" marB="91425" marT="91425" marL="91425"/>
                </a:tc>
                <a:tc>
                  <a:txBody>
                    <a:bodyPr>
                      <a:noAutofit/>
                    </a:bodyPr>
                    <a:lstStyle/>
                    <a:p>
                      <a:pPr rtl="0" lvl="0">
                        <a:spcBef>
                          <a:spcPts val="0"/>
                        </a:spcBef>
                        <a:buNone/>
                      </a:pPr>
                      <a:r>
                        <a:rPr lang="en"/>
                        <a:t>7.72</a:t>
                      </a:r>
                    </a:p>
                  </a:txBody>
                  <a:tcPr marR="91425" marB="91425" marT="91425" marL="91425"/>
                </a:tc>
              </a:tr>
              <a:tr h="381000">
                <a:tc>
                  <a:txBody>
                    <a:bodyPr>
                      <a:noAutofit/>
                    </a:bodyPr>
                    <a:lstStyle/>
                    <a:p>
                      <a:pPr rtl="0" lvl="0">
                        <a:spcBef>
                          <a:spcPts val="0"/>
                        </a:spcBef>
                        <a:buNone/>
                      </a:pPr>
                      <a:r>
                        <a:rPr lang="en"/>
                        <a:t>PassYdsOff</a:t>
                      </a:r>
                    </a:p>
                  </a:txBody>
                  <a:tcPr marR="91425" marB="91425" marT="91425" marL="91425"/>
                </a:tc>
                <a:tc>
                  <a:txBody>
                    <a:bodyPr>
                      <a:noAutofit/>
                    </a:bodyPr>
                    <a:lstStyle/>
                    <a:p>
                      <a:pPr rtl="0" lvl="0">
                        <a:spcBef>
                          <a:spcPts val="0"/>
                        </a:spcBef>
                        <a:buNone/>
                      </a:pPr>
                      <a:r>
                        <a:rPr lang="en"/>
                        <a:t>236.2</a:t>
                      </a:r>
                    </a:p>
                  </a:txBody>
                  <a:tcPr marR="91425" marB="91425" marT="91425" marL="91425"/>
                </a:tc>
                <a:tc>
                  <a:txBody>
                    <a:bodyPr>
                      <a:noAutofit/>
                    </a:bodyPr>
                    <a:lstStyle/>
                    <a:p>
                      <a:pPr rtl="0" lvl="0">
                        <a:spcBef>
                          <a:spcPts val="0"/>
                        </a:spcBef>
                        <a:buNone/>
                      </a:pPr>
                      <a:r>
                        <a:rPr lang="en"/>
                        <a:t>98.11</a:t>
                      </a:r>
                    </a:p>
                  </a:txBody>
                  <a:tcPr marR="91425" marB="91425" marT="91425" marL="91425"/>
                </a:tc>
              </a:tr>
              <a:tr h="381000">
                <a:tc>
                  <a:txBody>
                    <a:bodyPr>
                      <a:noAutofit/>
                    </a:bodyPr>
                    <a:lstStyle/>
                    <a:p>
                      <a:pPr>
                        <a:spcBef>
                          <a:spcPts val="0"/>
                        </a:spcBef>
                        <a:buNone/>
                      </a:pPr>
                      <a:r>
                        <a:rPr lang="en"/>
                        <a:t>PassIntOff</a:t>
                      </a:r>
                    </a:p>
                  </a:txBody>
                  <a:tcPr marR="91425" marB="91425" marT="91425" marL="91425"/>
                </a:tc>
                <a:tc>
                  <a:txBody>
                    <a:bodyPr>
                      <a:noAutofit/>
                    </a:bodyPr>
                    <a:lstStyle/>
                    <a:p>
                      <a:pPr>
                        <a:spcBef>
                          <a:spcPts val="0"/>
                        </a:spcBef>
                        <a:buNone/>
                      </a:pPr>
                      <a:r>
                        <a:rPr lang="en"/>
                        <a:t>0.9518</a:t>
                      </a:r>
                    </a:p>
                  </a:txBody>
                  <a:tcPr marR="91425" marB="91425" marT="91425" marL="91425"/>
                </a:tc>
                <a:tc>
                  <a:txBody>
                    <a:bodyPr>
                      <a:noAutofit/>
                    </a:bodyPr>
                    <a:lstStyle/>
                    <a:p>
                      <a:pPr>
                        <a:spcBef>
                          <a:spcPts val="0"/>
                        </a:spcBef>
                        <a:buNone/>
                      </a:pPr>
                      <a:r>
                        <a:rPr lang="en"/>
                        <a:t>0.9980</a:t>
                      </a:r>
                    </a:p>
                  </a:txBody>
                  <a:tcPr marR="91425" marB="91425" marT="91425" marL="91425"/>
                </a:tc>
              </a:tr>
              <a:tr h="381000">
                <a:tc>
                  <a:txBody>
                    <a:bodyPr>
                      <a:noAutofit/>
                    </a:bodyPr>
                    <a:lstStyle/>
                    <a:p>
                      <a:pPr>
                        <a:spcBef>
                          <a:spcPts val="0"/>
                        </a:spcBef>
                        <a:buNone/>
                      </a:pPr>
                      <a:r>
                        <a:rPr lang="en"/>
                        <a:t>FumblesOff</a:t>
                      </a:r>
                    </a:p>
                  </a:txBody>
                  <a:tcPr marR="91425" marB="91425" marT="91425" marL="91425"/>
                </a:tc>
                <a:tc>
                  <a:txBody>
                    <a:bodyPr>
                      <a:noAutofit/>
                    </a:bodyPr>
                    <a:lstStyle/>
                    <a:p>
                      <a:pPr>
                        <a:spcBef>
                          <a:spcPts val="0"/>
                        </a:spcBef>
                        <a:buNone/>
                      </a:pPr>
                      <a:r>
                        <a:rPr lang="en"/>
                        <a:t>0.7307</a:t>
                      </a:r>
                    </a:p>
                  </a:txBody>
                  <a:tcPr marR="91425" marB="91425" marT="91425" marL="91425"/>
                </a:tc>
                <a:tc>
                  <a:txBody>
                    <a:bodyPr>
                      <a:noAutofit/>
                    </a:bodyPr>
                    <a:lstStyle/>
                    <a:p>
                      <a:pPr>
                        <a:spcBef>
                          <a:spcPts val="0"/>
                        </a:spcBef>
                        <a:buNone/>
                      </a:pPr>
                      <a:r>
                        <a:rPr lang="en"/>
                        <a:t>0.8422</a:t>
                      </a:r>
                    </a:p>
                  </a:txBody>
                  <a:tcPr marR="91425" marB="91425" marT="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