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15"/>
  </p:notesMasterIdLst>
  <p:sldIdLst>
    <p:sldId id="258" r:id="rId2"/>
    <p:sldId id="268" r:id="rId3"/>
    <p:sldId id="269" r:id="rId4"/>
    <p:sldId id="270" r:id="rId5"/>
    <p:sldId id="271" r:id="rId6"/>
    <p:sldId id="277" r:id="rId7"/>
    <p:sldId id="278" r:id="rId8"/>
    <p:sldId id="283" r:id="rId9"/>
    <p:sldId id="275" r:id="rId10"/>
    <p:sldId id="280" r:id="rId11"/>
    <p:sldId id="281" r:id="rId12"/>
    <p:sldId id="273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1" autoAdjust="0"/>
    <p:restoredTop sz="84507" autoAdjust="0"/>
  </p:normalViewPr>
  <p:slideViewPr>
    <p:cSldViewPr snapToGrid="0">
      <p:cViewPr varScale="1">
        <p:scale>
          <a:sx n="93" d="100"/>
          <a:sy n="93" d="100"/>
        </p:scale>
        <p:origin x="18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E6310-96DA-4254-802E-735CA2AF32D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0325C-AFA7-4DBF-9F61-F3BC6184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5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from 2013 </a:t>
            </a:r>
            <a:r>
              <a:rPr lang="en-US" dirty="0" err="1"/>
              <a:t>Ulmen</a:t>
            </a:r>
            <a:r>
              <a:rPr lang="en-US" dirty="0"/>
              <a:t> 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325C-AFA7-4DBF-9F61-F3BC61845B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Design from 2016 independent study final paper by Kyle Stanevich prepared for Dr. Miley and Drew Ahern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325C-AFA7-4DBF-9F61-F3BC61845B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5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r>
              <a:rPr lang="en-US" baseline="0" dirty="0"/>
              <a:t> from [1]</a:t>
            </a:r>
            <a:endParaRPr lang="en-US" dirty="0"/>
          </a:p>
          <a:p>
            <a:r>
              <a:rPr lang="en-US" dirty="0"/>
              <a:t>Equation from http://hyperphysics.phy-astr.gsu.edu/hbase/phyopt/michel.html</a:t>
            </a:r>
          </a:p>
          <a:p>
            <a:r>
              <a:rPr lang="en-US" dirty="0"/>
              <a:t>Picture (top</a:t>
            </a:r>
            <a:r>
              <a:rPr lang="en-US" baseline="0" dirty="0"/>
              <a:t> right)</a:t>
            </a:r>
            <a:r>
              <a:rPr lang="en-US" dirty="0"/>
              <a:t> from http://web.physics.ucsb.edu/~lecturedemonstrations/Composer/Pages/84.30.html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325C-AFA7-4DBF-9F61-F3BC61845B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</a:t>
            </a:r>
            <a:r>
              <a:rPr lang="en-US" baseline="0" dirty="0"/>
              <a:t> from [2]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325C-AFA7-4DBF-9F61-F3BC61845B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</a:t>
            </a:r>
            <a:r>
              <a:rPr lang="en-US" baseline="0" dirty="0"/>
              <a:t> from [1]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325C-AFA7-4DBF-9F61-F3BC61845B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325C-AFA7-4DBF-9F61-F3BC61845B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0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Equation from [4]</a:t>
            </a:r>
          </a:p>
          <a:p>
            <a:r>
              <a:rPr lang="en-US" dirty="0"/>
              <a:t>Picture (left) from [3]</a:t>
            </a:r>
          </a:p>
          <a:p>
            <a:endParaRPr lang="en-US" dirty="0"/>
          </a:p>
          <a:p>
            <a:r>
              <a:rPr lang="en-US" dirty="0"/>
              <a:t>2*g is</a:t>
            </a:r>
            <a:r>
              <a:rPr lang="en-US" baseline="0" dirty="0"/>
              <a:t> distance between comb prongs</a:t>
            </a:r>
          </a:p>
          <a:p>
            <a:r>
              <a:rPr lang="en-US" baseline="0" dirty="0"/>
              <a:t>2*c is width of comb prong</a:t>
            </a:r>
          </a:p>
          <a:p>
            <a:r>
              <a:rPr lang="en-US" baseline="0" dirty="0"/>
              <a:t>Equation on slide is for when g=c</a:t>
            </a:r>
            <a:endParaRPr lang="en-US" dirty="0"/>
          </a:p>
          <a:p>
            <a:r>
              <a:rPr lang="en-US" dirty="0"/>
              <a:t>N</a:t>
            </a:r>
            <a:r>
              <a:rPr lang="en-US" baseline="0" dirty="0"/>
              <a:t> - </a:t>
            </a:r>
            <a:r>
              <a:rPr lang="en-US" dirty="0"/>
              <a:t>number of prongs</a:t>
            </a:r>
          </a:p>
          <a:p>
            <a:r>
              <a:rPr lang="en-US" dirty="0"/>
              <a:t>V</a:t>
            </a:r>
            <a:r>
              <a:rPr lang="en-US" baseline="0" dirty="0"/>
              <a:t> - </a:t>
            </a:r>
            <a:r>
              <a:rPr lang="en-US" dirty="0"/>
              <a:t>voltage applied</a:t>
            </a:r>
          </a:p>
          <a:p>
            <a:r>
              <a:rPr lang="en-US" dirty="0"/>
              <a:t>2*x</a:t>
            </a:r>
            <a:r>
              <a:rPr lang="en-US" baseline="-25000" dirty="0"/>
              <a:t>0</a:t>
            </a:r>
            <a:r>
              <a:rPr lang="en-US" baseline="0" dirty="0"/>
              <a:t> - </a:t>
            </a:r>
            <a:r>
              <a:rPr lang="en-US" dirty="0"/>
              <a:t>prong overlap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325C-AFA7-4DBF-9F61-F3BC61845B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6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from [4]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325C-AFA7-4DBF-9F61-F3BC61845B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26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from [5]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325C-AFA7-4DBF-9F61-F3BC61845B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1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E626-AD55-4498-982E-50AC7AFE9A3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7D4-D52A-441C-8575-528DCDE3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1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E626-AD55-4498-982E-50AC7AFE9A3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7D4-D52A-441C-8575-528DCDE3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E626-AD55-4498-982E-50AC7AFE9A3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7D4-D52A-441C-8575-528DCDE3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E626-AD55-4498-982E-50AC7AFE9A3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7D4-D52A-441C-8575-528DCDE3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E626-AD55-4498-982E-50AC7AFE9A3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7D4-D52A-441C-8575-528DCDE3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E626-AD55-4498-982E-50AC7AFE9A3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7D4-D52A-441C-8575-528DCDE3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E626-AD55-4498-982E-50AC7AFE9A3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7D4-D52A-441C-8575-528DCDE3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1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E626-AD55-4498-982E-50AC7AFE9A3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7D4-D52A-441C-8575-528DCDE3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E626-AD55-4498-982E-50AC7AFE9A3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7D4-D52A-441C-8575-528DCDE3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6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E626-AD55-4498-982E-50AC7AFE9A3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7D4-D52A-441C-8575-528DCDE3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E626-AD55-4498-982E-50AC7AFE9A3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7D4-D52A-441C-8575-528DCDE3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9E626-AD55-4498-982E-50AC7AFE9A3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37D4-D52A-441C-8575-528DCDE3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4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425"/>
            <a:ext cx="7772400" cy="2776538"/>
          </a:xfrm>
        </p:spPr>
        <p:txBody>
          <a:bodyPr>
            <a:normAutofit/>
          </a:bodyPr>
          <a:lstStyle/>
          <a:p>
            <a:r>
              <a:rPr lang="en-US" dirty="0"/>
              <a:t>Thrust Stand Measurements Using Lasers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Kyle </a:t>
            </a:r>
            <a:r>
              <a:rPr lang="en-US" dirty="0" err="1"/>
              <a:t>Stanevich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6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7984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1144589"/>
            <a:ext cx="3777267" cy="4351338"/>
          </a:xfrm>
        </p:spPr>
        <p:txBody>
          <a:bodyPr/>
          <a:lstStyle/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dirty="0"/>
              <a:t>Force comb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dirty="0"/>
              <a:t>Applied voltage generates an electrostatic force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dirty="0"/>
              <a:t>Minimal dependence on comb separation distance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999810" y="1114660"/>
            <a:ext cx="0" cy="44845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06650" y="2972263"/>
            <a:ext cx="243926" cy="19701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50576" y="3356918"/>
            <a:ext cx="806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85049" y="3558629"/>
            <a:ext cx="806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50576" y="3769094"/>
            <a:ext cx="806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85049" y="3970805"/>
            <a:ext cx="806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50576" y="4172514"/>
            <a:ext cx="806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5049" y="4374223"/>
            <a:ext cx="806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50576" y="4575933"/>
            <a:ext cx="806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91889" y="2985711"/>
            <a:ext cx="232671" cy="19701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99810" y="2686431"/>
            <a:ext cx="806836" cy="25443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24559" y="2686431"/>
            <a:ext cx="806836" cy="25443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972729" y="4934944"/>
            <a:ext cx="445451" cy="1237152"/>
          </a:xfrm>
          <a:custGeom>
            <a:avLst/>
            <a:gdLst>
              <a:gd name="connsiteX0" fmla="*/ 38796 w 252418"/>
              <a:gd name="connsiteY0" fmla="*/ 0 h 701040"/>
              <a:gd name="connsiteX1" fmla="*/ 252156 w 252418"/>
              <a:gd name="connsiteY1" fmla="*/ 312420 h 701040"/>
              <a:gd name="connsiteX2" fmla="*/ 696 w 252418"/>
              <a:gd name="connsiteY2" fmla="*/ 441960 h 701040"/>
              <a:gd name="connsiteX3" fmla="*/ 183576 w 252418"/>
              <a:gd name="connsiteY3" fmla="*/ 70104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18" h="701040">
                <a:moveTo>
                  <a:pt x="38796" y="0"/>
                </a:moveTo>
                <a:cubicBezTo>
                  <a:pt x="148651" y="119380"/>
                  <a:pt x="258506" y="238760"/>
                  <a:pt x="252156" y="312420"/>
                </a:cubicBezTo>
                <a:cubicBezTo>
                  <a:pt x="245806" y="386080"/>
                  <a:pt x="12126" y="377190"/>
                  <a:pt x="696" y="441960"/>
                </a:cubicBezTo>
                <a:cubicBezTo>
                  <a:pt x="-10734" y="506730"/>
                  <a:pt x="121346" y="641350"/>
                  <a:pt x="183576" y="70104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42997" y="6185159"/>
            <a:ext cx="645471" cy="242051"/>
            <a:chOff x="5942997" y="6172096"/>
            <a:chExt cx="645471" cy="24205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942997" y="6172096"/>
              <a:ext cx="64547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023680" y="6293121"/>
              <a:ext cx="48410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04365" y="6414147"/>
              <a:ext cx="322735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6991887" y="4960707"/>
            <a:ext cx="399211" cy="805469"/>
          </a:xfrm>
          <a:custGeom>
            <a:avLst/>
            <a:gdLst>
              <a:gd name="connsiteX0" fmla="*/ 0 w 800100"/>
              <a:gd name="connsiteY0" fmla="*/ 0 h 762000"/>
              <a:gd name="connsiteX1" fmla="*/ 106680 w 800100"/>
              <a:gd name="connsiteY1" fmla="*/ 571500 h 762000"/>
              <a:gd name="connsiteX2" fmla="*/ 556260 w 800100"/>
              <a:gd name="connsiteY2" fmla="*/ 480060 h 762000"/>
              <a:gd name="connsiteX3" fmla="*/ 800100 w 800100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62000">
                <a:moveTo>
                  <a:pt x="0" y="0"/>
                </a:moveTo>
                <a:cubicBezTo>
                  <a:pt x="6985" y="245745"/>
                  <a:pt x="13970" y="491490"/>
                  <a:pt x="106680" y="571500"/>
                </a:cubicBezTo>
                <a:cubicBezTo>
                  <a:pt x="199390" y="651510"/>
                  <a:pt x="440690" y="448310"/>
                  <a:pt x="556260" y="480060"/>
                </a:cubicBezTo>
                <a:cubicBezTo>
                  <a:pt x="671830" y="511810"/>
                  <a:pt x="721360" y="713740"/>
                  <a:pt x="800100" y="76200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92046" y="1321372"/>
            <a:ext cx="1419392" cy="90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thrust plate</a:t>
            </a:r>
          </a:p>
        </p:txBody>
      </p:sp>
      <p:cxnSp>
        <p:nvCxnSpPr>
          <p:cNvPr id="32" name="Straight Arrow Connector 31"/>
          <p:cNvCxnSpPr>
            <a:stCxn id="30" idx="1"/>
          </p:cNvCxnSpPr>
          <p:nvPr/>
        </p:nvCxnSpPr>
        <p:spPr>
          <a:xfrm flipH="1" flipV="1">
            <a:off x="5094977" y="1771856"/>
            <a:ext cx="79706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l="5666" t="15632" r="45420" b="26697"/>
          <a:stretch/>
        </p:blipFill>
        <p:spPr>
          <a:xfrm>
            <a:off x="-4695" y="3276600"/>
            <a:ext cx="4056775" cy="3581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633551" y="123058"/>
                <a:ext cx="4545873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1.0245−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51" y="123058"/>
                <a:ext cx="4545873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7025338" y="5766176"/>
            <a:ext cx="731520" cy="73152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99410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798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Force Comb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2" y="1284289"/>
            <a:ext cx="8129675" cy="54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8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7984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1144589"/>
            <a:ext cx="7886700" cy="4351338"/>
          </a:xfrm>
        </p:spPr>
        <p:txBody>
          <a:bodyPr/>
          <a:lstStyle/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dirty="0"/>
              <a:t>Damping</a:t>
            </a:r>
          </a:p>
          <a:p>
            <a:pPr marL="617220" lvl="1" indent="-274320"/>
            <a:r>
              <a:rPr lang="en-US" dirty="0"/>
              <a:t>Heavy base</a:t>
            </a:r>
          </a:p>
          <a:p>
            <a:pPr marL="617220" lvl="1" indent="-274320"/>
            <a:r>
              <a:rPr lang="en-US" dirty="0"/>
              <a:t>Rubber below all equipment</a:t>
            </a:r>
          </a:p>
          <a:p>
            <a:pPr marL="617220" lvl="1" indent="-274320"/>
            <a:r>
              <a:rPr lang="en-US" dirty="0"/>
              <a:t>Ensure pendulum natural frequency is not close to vibrations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dirty="0"/>
              <a:t>Cup to catch exhaust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3105150"/>
            <a:ext cx="5981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7984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1144589"/>
            <a:ext cx="7886700" cy="4351338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Thrust Measurements Using Laser Interferometry, Edward A. </a:t>
            </a:r>
            <a:r>
              <a:rPr lang="en-US" dirty="0" err="1"/>
              <a:t>Cubbin</a:t>
            </a:r>
            <a:r>
              <a:rPr lang="en-US" dirty="0"/>
              <a:t>, April 29, 1998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Thrust and Specific Impulse Measurements of the Ferroelectric Plasma Thruster, Scott D. </a:t>
            </a:r>
            <a:r>
              <a:rPr lang="en-US" dirty="0" err="1"/>
              <a:t>Kovaleski</a:t>
            </a:r>
            <a:r>
              <a:rPr lang="en-US" dirty="0"/>
              <a:t> and Mark A. Kemp, 21 July 2008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/>
              <a:t>Micronewton</a:t>
            </a:r>
            <a:r>
              <a:rPr lang="en-US" dirty="0"/>
              <a:t> Thrust Balance for Indium FEEP Thrusters, K. </a:t>
            </a:r>
            <a:r>
              <a:rPr lang="en-US" dirty="0" err="1"/>
              <a:t>Marhold</a:t>
            </a:r>
            <a:r>
              <a:rPr lang="en-US" dirty="0"/>
              <a:t> and M. </a:t>
            </a:r>
            <a:r>
              <a:rPr lang="en-US" dirty="0" err="1"/>
              <a:t>Tajmar</a:t>
            </a:r>
            <a:r>
              <a:rPr lang="en-US" dirty="0"/>
              <a:t>, 10 July 2005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Comparison of force balance calibration techniques for the </a:t>
            </a:r>
            <a:r>
              <a:rPr lang="en-US" dirty="0" err="1"/>
              <a:t>nano</a:t>
            </a:r>
            <a:r>
              <a:rPr lang="en-US" dirty="0"/>
              <a:t>-Newton range, Nathaniel P. Selden and Andrew D. </a:t>
            </a:r>
            <a:r>
              <a:rPr lang="en-US" dirty="0" err="1"/>
              <a:t>Ketsdever</a:t>
            </a:r>
            <a:r>
              <a:rPr lang="en-US" dirty="0"/>
              <a:t>, 23 July 2003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D. Y. Cheng, AIAA Journal</a:t>
            </a:r>
          </a:p>
        </p:txBody>
      </p:sp>
    </p:spTree>
    <p:extLst>
      <p:ext uri="{BB962C8B-B14F-4D97-AF65-F5344CB8AC3E}">
        <p14:creationId xmlns:p14="http://schemas.microsoft.com/office/powerpoint/2010/main" val="135188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7984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Strain Gauge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1144589"/>
            <a:ext cx="7886700" cy="4351338"/>
          </a:xfrm>
        </p:spPr>
        <p:txBody>
          <a:bodyPr/>
          <a:lstStyle/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dirty="0"/>
              <a:t>Measured change in voltage of strain gauges to find displacement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dirty="0"/>
              <a:t>Used COMSOL simulation to relate displacement to force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dirty="0"/>
              <a:t>The device no longer works because the strain gauges broke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dirty="0"/>
              <a:t>Questionable accuracy and range of measurements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40302" r="43436" b="39229"/>
          <a:stretch/>
        </p:blipFill>
        <p:spPr>
          <a:xfrm>
            <a:off x="0" y="2845470"/>
            <a:ext cx="2929504" cy="4012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9" t="19425" r="9178" b="9353"/>
          <a:stretch/>
        </p:blipFill>
        <p:spPr>
          <a:xfrm>
            <a:off x="3529229" y="3097439"/>
            <a:ext cx="3083174" cy="3508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128" y="2454965"/>
            <a:ext cx="2072872" cy="44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9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7984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Previous Laser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1144589"/>
            <a:ext cx="7886700" cy="4351338"/>
          </a:xfrm>
        </p:spPr>
        <p:txBody>
          <a:bodyPr/>
          <a:lstStyle/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dirty="0"/>
              <a:t>Measure displacement using a laser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dirty="0"/>
              <a:t>Use same plate as strain gauge design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dirty="0"/>
              <a:t>Could it work in our conditions?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dirty="0"/>
              <a:t>Is the resolution small enough?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02" y="2822055"/>
            <a:ext cx="6486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9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7984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Alternative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1144589"/>
            <a:ext cx="7886700" cy="4351338"/>
          </a:xfrm>
        </p:spPr>
        <p:txBody>
          <a:bodyPr/>
          <a:lstStyle/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dirty="0"/>
              <a:t>Measure angle displacement of laser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dirty="0"/>
              <a:t>Amplify angle using a long laser path and series of mirrors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dirty="0"/>
              <a:t>Would the deflection be large enough to measure?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241320" y="2409329"/>
            <a:ext cx="6366956" cy="4307994"/>
            <a:chOff x="766739" y="763758"/>
            <a:chExt cx="7348178" cy="5011462"/>
          </a:xfrm>
        </p:grpSpPr>
        <p:grpSp>
          <p:nvGrpSpPr>
            <p:cNvPr id="6" name="Group 5"/>
            <p:cNvGrpSpPr/>
            <p:nvPr/>
          </p:nvGrpSpPr>
          <p:grpSpPr>
            <a:xfrm rot="279868">
              <a:off x="6062881" y="1135462"/>
              <a:ext cx="1828800" cy="4632705"/>
              <a:chOff x="3367326" y="1066315"/>
              <a:chExt cx="1828800" cy="4632705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rot="2700000">
                <a:off x="3367326" y="1066315"/>
                <a:ext cx="1828800" cy="18288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3958704" y="3273872"/>
                <a:ext cx="646044" cy="242514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rot="2700000">
              <a:off x="6286117" y="1142515"/>
              <a:ext cx="1828800" cy="1828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877495" y="3350072"/>
              <a:ext cx="646044" cy="24251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rot="21064664">
              <a:off x="2829101" y="4872787"/>
              <a:ext cx="4041250" cy="536713"/>
              <a:chOff x="1603890" y="5015495"/>
              <a:chExt cx="4041250" cy="53671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603890" y="5015495"/>
                <a:ext cx="1480931" cy="536713"/>
              </a:xfrm>
              <a:prstGeom prst="roundRect">
                <a:avLst>
                  <a:gd name="adj" fmla="val 25926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laser</a:t>
                </a:r>
              </a:p>
            </p:txBody>
          </p:sp>
          <p:cxnSp>
            <p:nvCxnSpPr>
              <p:cNvPr id="21" name="Straight Arrow Connector 20"/>
              <p:cNvCxnSpPr>
                <a:stCxn id="20" idx="3"/>
              </p:cNvCxnSpPr>
              <p:nvPr/>
            </p:nvCxnSpPr>
            <p:spPr>
              <a:xfrm flipV="1">
                <a:off x="3084820" y="5267739"/>
                <a:ext cx="2560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1152939" y="763758"/>
              <a:ext cx="686546" cy="4048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1467146" y="3826565"/>
              <a:ext cx="5330250" cy="869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1467146" y="3101009"/>
              <a:ext cx="5317870" cy="159516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770220" y="3101009"/>
              <a:ext cx="291438" cy="725556"/>
              <a:chOff x="626993" y="3101009"/>
              <a:chExt cx="291438" cy="72555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646043" y="3101009"/>
                <a:ext cx="0" cy="7255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26993" y="3113709"/>
                <a:ext cx="29143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26993" y="3819525"/>
                <a:ext cx="29143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Curved Connector 14"/>
            <p:cNvCxnSpPr/>
            <p:nvPr/>
          </p:nvCxnSpPr>
          <p:spPr>
            <a:xfrm flipV="1">
              <a:off x="766739" y="2054505"/>
              <a:ext cx="2818317" cy="1359519"/>
            </a:xfrm>
            <a:prstGeom prst="curvedConnector3">
              <a:avLst>
                <a:gd name="adj1" fmla="val -677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90002" y="1639006"/>
              <a:ext cx="2446370" cy="139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Relate this distance to force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8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7984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Michelson Interferometer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1510" y="1144588"/>
                <a:ext cx="7886700" cy="5497512"/>
              </a:xfrm>
            </p:spPr>
            <p:txBody>
              <a:bodyPr>
                <a:normAutofit/>
              </a:bodyPr>
              <a:lstStyle/>
              <a:p>
                <a:pPr marL="274320" indent="-274320">
                  <a:buFont typeface="Arial" panose="020B0604020202020204" pitchFamily="34" charset="0"/>
                  <a:buChar char="•"/>
                </a:pPr>
                <a:r>
                  <a:rPr lang="en-US" dirty="0"/>
                  <a:t>Very accurate</a:t>
                </a:r>
              </a:p>
              <a:p>
                <a:pPr marL="274320" indent="-274320">
                  <a:buFont typeface="Arial" panose="020B0604020202020204" pitchFamily="34" charset="0"/>
                  <a:buChar char="•"/>
                </a:pPr>
                <a:r>
                  <a:rPr lang="en-US" dirty="0"/>
                  <a:t>Documented use in multiple other thrust stands</a:t>
                </a:r>
              </a:p>
              <a:p>
                <a:pPr marL="274320" indent="-274320">
                  <a:buFont typeface="Arial" panose="020B0604020202020204" pitchFamily="34" charset="0"/>
                  <a:buChar char="•"/>
                </a:pPr>
                <a:r>
                  <a:rPr lang="en-US" dirty="0"/>
                  <a:t>Measuring as low as 20 </a:t>
                </a:r>
                <a:r>
                  <a:rPr lang="en-US" dirty="0" err="1"/>
                  <a:t>μN</a:t>
                </a:r>
                <a:r>
                  <a:rPr lang="en-US" dirty="0"/>
                  <a:t> could be possible [1]</a:t>
                </a:r>
              </a:p>
              <a:p>
                <a:pPr marL="274320" indent="-274320"/>
                <a:r>
                  <a:rPr lang="en-US" dirty="0"/>
                  <a:t>Less than 2% error </a:t>
                </a:r>
                <a:r>
                  <a:rPr lang="en-US" dirty="0"/>
                  <a:t>[1]</a:t>
                </a:r>
                <a:endParaRPr lang="en-US" dirty="0"/>
              </a:p>
              <a:p>
                <a:pPr marL="274320" indent="-27432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74320" indent="-274320">
                  <a:buFont typeface="Arial" panose="020B0604020202020204" pitchFamily="34" charset="0"/>
                  <a:buChar char="•"/>
                </a:pPr>
                <a:r>
                  <a:rPr lang="en-US" dirty="0"/>
                  <a:t>Laser is split by a beam splitter</a:t>
                </a:r>
              </a:p>
              <a:p>
                <a:pPr marL="274320" indent="-274320">
                  <a:buFont typeface="Arial" panose="020B0604020202020204" pitchFamily="34" charset="0"/>
                  <a:buChar char="•"/>
                </a:pPr>
                <a:r>
                  <a:rPr lang="en-US" dirty="0"/>
                  <a:t>Mirrors reflect beam</a:t>
                </a:r>
              </a:p>
              <a:p>
                <a:pPr marL="617220" lvl="1" indent="-274320"/>
                <a:r>
                  <a:rPr lang="en-US" dirty="0"/>
                  <a:t>1 stationary</a:t>
                </a:r>
              </a:p>
              <a:p>
                <a:pPr marL="617220" lvl="1" indent="-274320"/>
                <a:r>
                  <a:rPr lang="en-US" dirty="0"/>
                  <a:t>1 moveable</a:t>
                </a:r>
              </a:p>
              <a:p>
                <a:pPr marL="274320" indent="-274320"/>
                <a:r>
                  <a:rPr lang="en-US" dirty="0"/>
                  <a:t>Camera sees interference pattern</a:t>
                </a:r>
              </a:p>
              <a:p>
                <a:pPr marL="274320" indent="-274320"/>
                <a:r>
                  <a:rPr lang="en-US" dirty="0"/>
                  <a:t>Fringes relate to distance by:</a:t>
                </a:r>
              </a:p>
              <a:p>
                <a:pPr marL="617220" lvl="1" indent="-27432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617220" lvl="1" indent="-274320"/>
                <a:r>
                  <a:rPr lang="en-US" dirty="0"/>
                  <a:t>d - distance moved by mirror</a:t>
                </a:r>
              </a:p>
              <a:p>
                <a:pPr marL="617220" lvl="1" indent="-274320"/>
                <a:r>
                  <a:rPr lang="en-US" dirty="0"/>
                  <a:t>m - # of fringes that moved past a point</a:t>
                </a:r>
              </a:p>
              <a:p>
                <a:pPr marL="617220" lvl="1" indent="-274320"/>
                <a:r>
                  <a:rPr lang="en-US" dirty="0"/>
                  <a:t>λ – wavelength of laser light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510" y="1144588"/>
                <a:ext cx="7886700" cy="5497512"/>
              </a:xfrm>
              <a:blipFill>
                <a:blip r:embed="rId3"/>
                <a:stretch>
                  <a:fillRect l="-773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867338" y="3171379"/>
            <a:ext cx="4111956" cy="3470721"/>
            <a:chOff x="3775138" y="3260065"/>
            <a:chExt cx="4111956" cy="3470721"/>
          </a:xfrm>
        </p:grpSpPr>
        <p:sp>
          <p:nvSpPr>
            <p:cNvPr id="5" name="Rectangle 4"/>
            <p:cNvSpPr/>
            <p:nvPr/>
          </p:nvSpPr>
          <p:spPr>
            <a:xfrm rot="18900000">
              <a:off x="5502369" y="4749609"/>
              <a:ext cx="1678193" cy="118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502366" y="3260065"/>
              <a:ext cx="1678193" cy="118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6988830" y="4743356"/>
              <a:ext cx="1678193" cy="1183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75138" y="4494876"/>
              <a:ext cx="1228288" cy="6277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laser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58406" y="5787313"/>
              <a:ext cx="1166115" cy="9434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camera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6200000">
              <a:off x="6685037" y="4463148"/>
              <a:ext cx="0" cy="6871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3"/>
            </p:cNvCxnSpPr>
            <p:nvPr/>
          </p:nvCxnSpPr>
          <p:spPr>
            <a:xfrm flipV="1">
              <a:off x="5003426" y="4808774"/>
              <a:ext cx="1338037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341463" y="4121626"/>
              <a:ext cx="0" cy="6871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341463" y="3320258"/>
              <a:ext cx="0" cy="6871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341463" y="3320258"/>
              <a:ext cx="0" cy="14864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6200000" flipV="1">
              <a:off x="7486405" y="4463148"/>
              <a:ext cx="0" cy="6871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6200000">
              <a:off x="7084695" y="4063490"/>
              <a:ext cx="0" cy="14864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1" idx="0"/>
            </p:cNvCxnSpPr>
            <p:nvPr/>
          </p:nvCxnSpPr>
          <p:spPr>
            <a:xfrm>
              <a:off x="6341462" y="4809799"/>
              <a:ext cx="2" cy="9775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Fringes from Michelson interferometer, central maxim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6" t="6575" r="9244" b="7203"/>
          <a:stretch/>
        </p:blipFill>
        <p:spPr bwMode="auto">
          <a:xfrm>
            <a:off x="6973515" y="0"/>
            <a:ext cx="2170485" cy="222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38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798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err="1"/>
              <a:t>Kovaleski</a:t>
            </a:r>
            <a:r>
              <a:rPr lang="en-US" dirty="0"/>
              <a:t> and Kemp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09" y="986689"/>
            <a:ext cx="6388101" cy="58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1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7984"/>
          </a:xfrm>
          <a:noFill/>
          <a:ln>
            <a:noFill/>
          </a:ln>
        </p:spPr>
        <p:txBody>
          <a:bodyPr/>
          <a:lstStyle/>
          <a:p>
            <a:r>
              <a:rPr lang="en-US" dirty="0" err="1"/>
              <a:t>Cubbin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948865"/>
            <a:ext cx="7645400" cy="59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2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233" y="618930"/>
            <a:ext cx="8730398" cy="6703241"/>
            <a:chOff x="89233" y="618930"/>
            <a:chExt cx="8730398" cy="6703241"/>
          </a:xfrm>
        </p:grpSpPr>
        <p:cxnSp>
          <p:nvCxnSpPr>
            <p:cNvPr id="7" name="Straight Connector 6"/>
            <p:cNvCxnSpPr/>
            <p:nvPr/>
          </p:nvCxnSpPr>
          <p:spPr>
            <a:xfrm rot="2700000">
              <a:off x="1015139" y="1561785"/>
              <a:ext cx="91440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/>
            <p:cNvSpPr/>
            <p:nvPr/>
          </p:nvSpPr>
          <p:spPr>
            <a:xfrm>
              <a:off x="1577443" y="816267"/>
              <a:ext cx="2385848" cy="6505904"/>
            </a:xfrm>
            <a:prstGeom prst="arc">
              <a:avLst>
                <a:gd name="adj1" fmla="val 17077209"/>
                <a:gd name="adj2" fmla="val 459186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1945121" y="3850273"/>
              <a:ext cx="3888828" cy="6060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244889" y="3006582"/>
              <a:ext cx="2454899" cy="8595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16200000">
              <a:off x="2284860" y="5104847"/>
              <a:ext cx="1433928" cy="5518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04044" y="618930"/>
              <a:ext cx="864622" cy="14623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laser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75717" y="2665563"/>
              <a:ext cx="731520" cy="7315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5475717" y="2665563"/>
              <a:ext cx="731520" cy="7315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>
              <a:off x="5470595" y="4909521"/>
              <a:ext cx="731520" cy="73152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76989" y="2528422"/>
              <a:ext cx="1276888" cy="13034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camera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65571" y="1350111"/>
              <a:ext cx="18876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beam splitter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36758" y="5533652"/>
              <a:ext cx="9984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mirror</a:t>
              </a:r>
            </a:p>
          </p:txBody>
        </p:sp>
        <p:cxnSp>
          <p:nvCxnSpPr>
            <p:cNvPr id="19" name="Straight Arrow Connector 18"/>
            <p:cNvCxnSpPr>
              <a:stCxn id="18" idx="1"/>
            </p:cNvCxnSpPr>
            <p:nvPr/>
          </p:nvCxnSpPr>
          <p:spPr>
            <a:xfrm flipH="1" flipV="1">
              <a:off x="6280021" y="5380751"/>
              <a:ext cx="1056737" cy="3837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2"/>
            </p:cNvCxnSpPr>
            <p:nvPr/>
          </p:nvCxnSpPr>
          <p:spPr>
            <a:xfrm flipH="1">
              <a:off x="6268666" y="1811776"/>
              <a:ext cx="1440753" cy="8537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2"/>
            </p:cNvCxnSpPr>
            <p:nvPr/>
          </p:nvCxnSpPr>
          <p:spPr>
            <a:xfrm>
              <a:off x="5836355" y="2081292"/>
              <a:ext cx="0" cy="9500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875809" y="3031323"/>
              <a:ext cx="396054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897075" y="3180166"/>
              <a:ext cx="379476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5" idx="1"/>
            </p:cNvCxnSpPr>
            <p:nvPr/>
          </p:nvCxnSpPr>
          <p:spPr>
            <a:xfrm>
              <a:off x="5836355" y="3031323"/>
              <a:ext cx="0" cy="22439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</p:cNvCxnSpPr>
            <p:nvPr/>
          </p:nvCxnSpPr>
          <p:spPr>
            <a:xfrm flipH="1">
              <a:off x="3277728" y="5275281"/>
              <a:ext cx="25586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298994" y="5439963"/>
              <a:ext cx="238242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5681419" y="3167618"/>
              <a:ext cx="0" cy="22617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681419" y="3180166"/>
              <a:ext cx="1808970" cy="106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50161" y="6333634"/>
              <a:ext cx="1907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chamber wall</a:t>
              </a: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3660934" y="6463475"/>
              <a:ext cx="789227" cy="100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3794455" y="1144589"/>
              <a:ext cx="1262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window</a:t>
              </a:r>
            </a:p>
          </p:txBody>
        </p:sp>
        <p:cxnSp>
          <p:nvCxnSpPr>
            <p:cNvPr id="31" name="Straight Arrow Connector 30"/>
            <p:cNvCxnSpPr>
              <a:stCxn id="3" idx="2"/>
            </p:cNvCxnSpPr>
            <p:nvPr/>
          </p:nvCxnSpPr>
          <p:spPr>
            <a:xfrm flipH="1">
              <a:off x="4192565" y="1606254"/>
              <a:ext cx="233130" cy="5604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16127" y="6037501"/>
              <a:ext cx="9984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mirror</a:t>
              </a:r>
            </a:p>
          </p:txBody>
        </p:sp>
        <p:cxnSp>
          <p:nvCxnSpPr>
            <p:cNvPr id="34" name="Straight Arrow Connector 33"/>
            <p:cNvCxnSpPr>
              <a:stCxn id="32" idx="3"/>
            </p:cNvCxnSpPr>
            <p:nvPr/>
          </p:nvCxnSpPr>
          <p:spPr>
            <a:xfrm flipV="1">
              <a:off x="1914542" y="5888658"/>
              <a:ext cx="786070" cy="3796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9233" y="4716116"/>
              <a:ext cx="15107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mirror on pendulum</a:t>
              </a:r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V="1">
              <a:off x="844621" y="4402914"/>
              <a:ext cx="253341" cy="313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 rot="16200000">
              <a:off x="6597743" y="3155617"/>
              <a:ext cx="759849" cy="703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39226" y="4298474"/>
              <a:ext cx="21804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beam expander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6989043" y="3657365"/>
              <a:ext cx="154707" cy="687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5760" y="286605"/>
            <a:ext cx="7543800" cy="857984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In Our System</a:t>
            </a:r>
          </a:p>
        </p:txBody>
      </p:sp>
    </p:spTree>
    <p:extLst>
      <p:ext uri="{BB962C8B-B14F-4D97-AF65-F5344CB8AC3E}">
        <p14:creationId xmlns:p14="http://schemas.microsoft.com/office/powerpoint/2010/main" val="245862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7984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Parts and cost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239972"/>
              </p:ext>
            </p:extLst>
          </p:nvPr>
        </p:nvGraphicFramePr>
        <p:xfrm>
          <a:off x="205740" y="1714757"/>
          <a:ext cx="8778239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970">
                  <a:extLst>
                    <a:ext uri="{9D8B030D-6E8A-4147-A177-3AD203B41FA5}">
                      <a16:colId xmlns:a16="http://schemas.microsoft.com/office/drawing/2014/main" val="3384875642"/>
                    </a:ext>
                  </a:extLst>
                </a:gridCol>
                <a:gridCol w="390418">
                  <a:extLst>
                    <a:ext uri="{9D8B030D-6E8A-4147-A177-3AD203B41FA5}">
                      <a16:colId xmlns:a16="http://schemas.microsoft.com/office/drawing/2014/main" val="1389302255"/>
                    </a:ext>
                  </a:extLst>
                </a:gridCol>
                <a:gridCol w="801384">
                  <a:extLst>
                    <a:ext uri="{9D8B030D-6E8A-4147-A177-3AD203B41FA5}">
                      <a16:colId xmlns:a16="http://schemas.microsoft.com/office/drawing/2014/main" val="2762799317"/>
                    </a:ext>
                  </a:extLst>
                </a:gridCol>
                <a:gridCol w="3343467">
                  <a:extLst>
                    <a:ext uri="{9D8B030D-6E8A-4147-A177-3AD203B41FA5}">
                      <a16:colId xmlns:a16="http://schemas.microsoft.com/office/drawing/2014/main" val="2709731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Link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9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Laser (collimated round beam class</a:t>
                      </a:r>
                      <a:r>
                        <a:rPr lang="en-US" sz="2000" baseline="0" dirty="0"/>
                        <a:t> 3R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https://www.thorlabs.com/newgrouppage9.cfm?objectgroup_id=1487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1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Beam splitter (1/2” cube 50:50)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https://www.thorlabs.com/newgrouppage9.cfm?objectgroup_id=754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1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Mirror (1” diameter)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https://www.newport.com/f/float-glass-utility-broadband-metallic-mirrors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9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Any digital</a:t>
                      </a:r>
                      <a:r>
                        <a:rPr lang="en-US" sz="1600" baseline="0" dirty="0"/>
                        <a:t> camera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1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Optical</a:t>
                      </a:r>
                      <a:r>
                        <a:rPr lang="en-US" sz="2000" baseline="0" dirty="0"/>
                        <a:t> breadboard (12”x12”)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https://www.thorlabs.com/newgrouppage9.cfm?objectgroup_id=159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0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Beam expander (</a:t>
                      </a:r>
                      <a:r>
                        <a:rPr lang="en-US" sz="2000" dirty="0" err="1"/>
                        <a:t>plano</a:t>
                      </a:r>
                      <a:r>
                        <a:rPr lang="en-US" sz="2000" baseline="0" dirty="0"/>
                        <a:t> concave lens 1” diameter)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https://www.thorlabs.com/newgrouppage9.cfm?objectgroup_id=2087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5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Miscellaneous mounting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5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Total</a:t>
                      </a:r>
                      <a:r>
                        <a:rPr lang="en-US" sz="2000" b="0" baseline="0" dirty="0"/>
                        <a:t> estimated price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$680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5218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51510" y="11445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/>
            <a:r>
              <a:rPr lang="en-US" dirty="0"/>
              <a:t>Some parts might be found around the lab</a:t>
            </a:r>
          </a:p>
        </p:txBody>
      </p:sp>
    </p:spTree>
    <p:extLst>
      <p:ext uri="{BB962C8B-B14F-4D97-AF65-F5344CB8AC3E}">
        <p14:creationId xmlns:p14="http://schemas.microsoft.com/office/powerpoint/2010/main" val="405698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591</Words>
  <Application>Microsoft Office PowerPoint</Application>
  <PresentationFormat>On-screen Show (4:3)</PresentationFormat>
  <Paragraphs>130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Thrust Stand Measurements Using Lasers</vt:lpstr>
      <vt:lpstr>Strain Gauge Design</vt:lpstr>
      <vt:lpstr>Previous Laser Proposal</vt:lpstr>
      <vt:lpstr>Alternative Design</vt:lpstr>
      <vt:lpstr>Michelson Interferometer</vt:lpstr>
      <vt:lpstr>Kovaleski and Kemp</vt:lpstr>
      <vt:lpstr>Cubbin</vt:lpstr>
      <vt:lpstr>In Our System</vt:lpstr>
      <vt:lpstr>Parts and cost</vt:lpstr>
      <vt:lpstr>Calibration</vt:lpstr>
      <vt:lpstr>Force Comb</vt:lpstr>
      <vt:lpstr>Considerations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IEC2</dc:creator>
  <cp:lastModifiedBy>kylestanevich@gmail.com</cp:lastModifiedBy>
  <cp:revision>50</cp:revision>
  <dcterms:created xsi:type="dcterms:W3CDTF">2017-04-18T21:25:29Z</dcterms:created>
  <dcterms:modified xsi:type="dcterms:W3CDTF">2017-05-02T20:04:30Z</dcterms:modified>
</cp:coreProperties>
</file>