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sldIdLst>
    <p:sldId id="267" r:id="rId2"/>
    <p:sldId id="265" r:id="rId3"/>
    <p:sldId id="266" r:id="rId4"/>
  </p:sldIdLst>
  <p:sldSz cx="37490400" cy="21031200"/>
  <p:notesSz cx="7772400" cy="10058400"/>
  <p:embeddedFontLst>
    <p:embeddedFont>
      <p:font typeface="Calibri" panose="020F0502020204030204" pitchFamily="34" charset="0"/>
      <p:regular r:id="rId6"/>
      <p:bold r:id="rId7"/>
      <p:italic r:id="rId8"/>
      <p:boldItalic r:id="rId9"/>
    </p:embeddedFont>
    <p:embeddedFont>
      <p:font typeface="Wingdings 3" panose="05040102010807070707" pitchFamily="18" charset="2"/>
      <p:regular r:id="rId10"/>
    </p:embeddedFont>
  </p:embeddedFontLst>
  <p:defaultTextStyle>
    <a:defPPr>
      <a:defRPr lang="en-US"/>
    </a:defPPr>
    <a:lvl1pPr marL="0" algn="l" defTabSz="1025813" rtl="0" eaLnBrk="1" latinLnBrk="0" hangingPunct="1">
      <a:defRPr sz="2200" kern="1200">
        <a:solidFill>
          <a:schemeClr val="tx1"/>
        </a:solidFill>
        <a:latin typeface="+mn-lt"/>
        <a:ea typeface="+mn-ea"/>
        <a:cs typeface="+mn-cs"/>
      </a:defRPr>
    </a:lvl1pPr>
    <a:lvl2pPr marL="512904" algn="l" defTabSz="1025813" rtl="0" eaLnBrk="1" latinLnBrk="0" hangingPunct="1">
      <a:defRPr sz="2200" kern="1200">
        <a:solidFill>
          <a:schemeClr val="tx1"/>
        </a:solidFill>
        <a:latin typeface="+mn-lt"/>
        <a:ea typeface="+mn-ea"/>
        <a:cs typeface="+mn-cs"/>
      </a:defRPr>
    </a:lvl2pPr>
    <a:lvl3pPr marL="1025813" algn="l" defTabSz="1025813" rtl="0" eaLnBrk="1" latinLnBrk="0" hangingPunct="1">
      <a:defRPr sz="2200" kern="1200">
        <a:solidFill>
          <a:schemeClr val="tx1"/>
        </a:solidFill>
        <a:latin typeface="+mn-lt"/>
        <a:ea typeface="+mn-ea"/>
        <a:cs typeface="+mn-cs"/>
      </a:defRPr>
    </a:lvl3pPr>
    <a:lvl4pPr marL="1538720" algn="l" defTabSz="1025813" rtl="0" eaLnBrk="1" latinLnBrk="0" hangingPunct="1">
      <a:defRPr sz="2200" kern="1200">
        <a:solidFill>
          <a:schemeClr val="tx1"/>
        </a:solidFill>
        <a:latin typeface="+mn-lt"/>
        <a:ea typeface="+mn-ea"/>
        <a:cs typeface="+mn-cs"/>
      </a:defRPr>
    </a:lvl4pPr>
    <a:lvl5pPr marL="2051658" algn="l" defTabSz="1025813" rtl="0" eaLnBrk="1" latinLnBrk="0" hangingPunct="1">
      <a:defRPr sz="2200" kern="1200">
        <a:solidFill>
          <a:schemeClr val="tx1"/>
        </a:solidFill>
        <a:latin typeface="+mn-lt"/>
        <a:ea typeface="+mn-ea"/>
        <a:cs typeface="+mn-cs"/>
      </a:defRPr>
    </a:lvl5pPr>
    <a:lvl6pPr marL="2564570" algn="l" defTabSz="1025813" rtl="0" eaLnBrk="1" latinLnBrk="0" hangingPunct="1">
      <a:defRPr sz="2200" kern="1200">
        <a:solidFill>
          <a:schemeClr val="tx1"/>
        </a:solidFill>
        <a:latin typeface="+mn-lt"/>
        <a:ea typeface="+mn-ea"/>
        <a:cs typeface="+mn-cs"/>
      </a:defRPr>
    </a:lvl6pPr>
    <a:lvl7pPr marL="3077474" algn="l" defTabSz="1025813" rtl="0" eaLnBrk="1" latinLnBrk="0" hangingPunct="1">
      <a:defRPr sz="2200" kern="1200">
        <a:solidFill>
          <a:schemeClr val="tx1"/>
        </a:solidFill>
        <a:latin typeface="+mn-lt"/>
        <a:ea typeface="+mn-ea"/>
        <a:cs typeface="+mn-cs"/>
      </a:defRPr>
    </a:lvl7pPr>
    <a:lvl8pPr marL="3590382" algn="l" defTabSz="1025813" rtl="0" eaLnBrk="1" latinLnBrk="0" hangingPunct="1">
      <a:defRPr sz="2200" kern="1200">
        <a:solidFill>
          <a:schemeClr val="tx1"/>
        </a:solidFill>
        <a:latin typeface="+mn-lt"/>
        <a:ea typeface="+mn-ea"/>
        <a:cs typeface="+mn-cs"/>
      </a:defRPr>
    </a:lvl8pPr>
    <a:lvl9pPr marL="4103286" algn="l" defTabSz="1025813"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4">
          <p15:clr>
            <a:srgbClr val="A4A3A4"/>
          </p15:clr>
        </p15:guide>
        <p15:guide id="2" pos="11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557"/>
    <a:srgbClr val="62B5E5"/>
    <a:srgbClr val="004EEA"/>
    <a:srgbClr val="2DA2BF"/>
    <a:srgbClr val="A6DDEA"/>
    <a:srgbClr val="D3EEF5"/>
    <a:srgbClr val="AD1F92"/>
    <a:srgbClr val="FF3399"/>
    <a:srgbClr val="C3C3EA"/>
    <a:srgbClr val="302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86429"/>
  </p:normalViewPr>
  <p:slideViewPr>
    <p:cSldViewPr>
      <p:cViewPr varScale="1">
        <p:scale>
          <a:sx n="38" d="100"/>
          <a:sy n="38" d="100"/>
        </p:scale>
        <p:origin x="312" y="114"/>
      </p:cViewPr>
      <p:guideLst>
        <p:guide orient="horz" pos="6624"/>
        <p:guide pos="1180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639A1A9-5583-FC45-AC93-6F440A88C802}" type="datetimeFigureOut">
              <a:rPr lang="en-US" smtClean="0"/>
              <a:t>4/24/2020</a:t>
            </a:fld>
            <a:endParaRPr lang="en-US"/>
          </a:p>
        </p:txBody>
      </p:sp>
      <p:sp>
        <p:nvSpPr>
          <p:cNvPr id="4" name="Slide Image Placeholder 3"/>
          <p:cNvSpPr>
            <a:spLocks noGrp="1" noRot="1" noChangeAspect="1"/>
          </p:cNvSpPr>
          <p:nvPr>
            <p:ph type="sldImg" idx="2"/>
          </p:nvPr>
        </p:nvSpPr>
        <p:spPr>
          <a:xfrm>
            <a:off x="860425" y="1257300"/>
            <a:ext cx="6051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B89368C-97DF-0944-B779-284C77969D72}" type="slidenum">
              <a:rPr lang="en-US" smtClean="0"/>
              <a:t>‹#›</a:t>
            </a:fld>
            <a:endParaRPr lang="en-US"/>
          </a:p>
        </p:txBody>
      </p:sp>
    </p:spTree>
    <p:extLst>
      <p:ext uri="{BB962C8B-B14F-4D97-AF65-F5344CB8AC3E}">
        <p14:creationId xmlns:p14="http://schemas.microsoft.com/office/powerpoint/2010/main" val="321496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1</a:t>
            </a:fld>
            <a:endParaRPr lang="en-US"/>
          </a:p>
        </p:txBody>
      </p:sp>
    </p:spTree>
    <p:extLst>
      <p:ext uri="{BB962C8B-B14F-4D97-AF65-F5344CB8AC3E}">
        <p14:creationId xmlns:p14="http://schemas.microsoft.com/office/powerpoint/2010/main" val="293069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2</a:t>
            </a:fld>
            <a:endParaRPr lang="en-US"/>
          </a:p>
        </p:txBody>
      </p:sp>
    </p:spTree>
    <p:extLst>
      <p:ext uri="{BB962C8B-B14F-4D97-AF65-F5344CB8AC3E}">
        <p14:creationId xmlns:p14="http://schemas.microsoft.com/office/powerpoint/2010/main" val="381221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3</a:t>
            </a:fld>
            <a:endParaRPr lang="en-US"/>
          </a:p>
        </p:txBody>
      </p:sp>
    </p:spTree>
    <p:extLst>
      <p:ext uri="{BB962C8B-B14F-4D97-AF65-F5344CB8AC3E}">
        <p14:creationId xmlns:p14="http://schemas.microsoft.com/office/powerpoint/2010/main" val="257898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97985" y="608472"/>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2D8309E8-6E81-457F-A070-215AAAB1EB21}"/>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5" name="Content Placeholder 4">
            <a:extLst>
              <a:ext uri="{FF2B5EF4-FFF2-40B4-BE49-F238E27FC236}">
                <a16:creationId xmlns:a16="http://schemas.microsoft.com/office/drawing/2014/main" id="{7EFB7D21-DA52-4390-A518-9E2A7217A4FB}"/>
              </a:ext>
            </a:extLst>
          </p:cNvPr>
          <p:cNvSpPr>
            <a:spLocks noGrp="1"/>
          </p:cNvSpPr>
          <p:nvPr>
            <p:ph sz="quarter" idx="17"/>
          </p:nvPr>
        </p:nvSpPr>
        <p:spPr>
          <a:xfrm>
            <a:off x="342379" y="5638794"/>
            <a:ext cx="11773421" cy="1409700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3EC148E9-FD4E-4E86-A803-E4B3BA8BC877}"/>
              </a:ext>
            </a:extLst>
          </p:cNvPr>
          <p:cNvSpPr>
            <a:spLocks noGrp="1"/>
          </p:cNvSpPr>
          <p:nvPr>
            <p:ph sz="quarter" idx="18"/>
          </p:nvPr>
        </p:nvSpPr>
        <p:spPr>
          <a:xfrm>
            <a:off x="25347168" y="5638794"/>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4">
            <a:extLst>
              <a:ext uri="{FF2B5EF4-FFF2-40B4-BE49-F238E27FC236}">
                <a16:creationId xmlns:a16="http://schemas.microsoft.com/office/drawing/2014/main" id="{D90EA65D-9975-4E2B-AB88-9F57E77A7E98}"/>
              </a:ext>
            </a:extLst>
          </p:cNvPr>
          <p:cNvSpPr>
            <a:spLocks noGrp="1"/>
          </p:cNvSpPr>
          <p:nvPr>
            <p:ph sz="quarter" idx="19"/>
          </p:nvPr>
        </p:nvSpPr>
        <p:spPr>
          <a:xfrm>
            <a:off x="12847320" y="5614727"/>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5BB2B33E-B73C-49B3-B45D-E3ACFB75C9AF}"/>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Phase 1 of TDF Project</a:t>
            </a:r>
          </a:p>
        </p:txBody>
      </p:sp>
      <p:sp>
        <p:nvSpPr>
          <p:cNvPr id="22" name="Text Placeholder 4">
            <a:extLst>
              <a:ext uri="{FF2B5EF4-FFF2-40B4-BE49-F238E27FC236}">
                <a16:creationId xmlns:a16="http://schemas.microsoft.com/office/drawing/2014/main" id="{77D1DC2F-5434-4F72-957D-E9ABF3F7F584}"/>
              </a:ext>
            </a:extLst>
          </p:cNvPr>
          <p:cNvSpPr txBox="1">
            <a:spLocks/>
          </p:cNvSpPr>
          <p:nvPr userDrawn="1"/>
        </p:nvSpPr>
        <p:spPr>
          <a:xfrm>
            <a:off x="25346526" y="4419599"/>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marL="0" marR="0" lvl="0" indent="0" algn="ctr" defTabSz="1877351" rtl="0" eaLnBrk="1" fontAlgn="auto" latinLnBrk="0" hangingPunct="1">
              <a:lnSpc>
                <a:spcPct val="100000"/>
              </a:lnSpc>
              <a:spcBef>
                <a:spcPct val="20000"/>
              </a:spcBef>
              <a:spcAft>
                <a:spcPts val="0"/>
              </a:spcAft>
              <a:buClrTx/>
              <a:buSzTx/>
              <a:buFont typeface="Arial"/>
              <a:buNone/>
              <a:tabLst/>
              <a:defRPr/>
            </a:pPr>
            <a:r>
              <a:rPr lang="en-US" sz="7200" dirty="0">
                <a:latin typeface="Calibri"/>
              </a:rPr>
              <a:t>Phase 1: Delivered</a:t>
            </a:r>
          </a:p>
        </p:txBody>
      </p:sp>
      <p:sp>
        <p:nvSpPr>
          <p:cNvPr id="23" name="Text Placeholder 4">
            <a:extLst>
              <a:ext uri="{FF2B5EF4-FFF2-40B4-BE49-F238E27FC236}">
                <a16:creationId xmlns:a16="http://schemas.microsoft.com/office/drawing/2014/main" id="{F00362B5-7BCA-4912-870E-8431B5D2B51D}"/>
              </a:ext>
            </a:extLst>
          </p:cNvPr>
          <p:cNvSpPr txBox="1">
            <a:spLocks/>
          </p:cNvSpPr>
          <p:nvPr userDrawn="1"/>
        </p:nvSpPr>
        <p:spPr>
          <a:xfrm>
            <a:off x="12850468" y="4395532"/>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Updated CDISC Data sets</a:t>
            </a:r>
          </a:p>
        </p:txBody>
      </p:sp>
      <p:sp>
        <p:nvSpPr>
          <p:cNvPr id="24" name="Picture Placeholder 3">
            <a:extLst>
              <a:ext uri="{FF2B5EF4-FFF2-40B4-BE49-F238E27FC236}">
                <a16:creationId xmlns:a16="http://schemas.microsoft.com/office/drawing/2014/main" id="{A1DB76BB-C8C3-4790-9491-87FF2A6535FD}"/>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8616EB6C-CE79-4168-8042-300FB7EFD3FA}"/>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0CE06E61-4F9F-468D-BBD0-DC87C43C388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D0EAE5EE-4FB2-4EDD-8F2F-881E4621F6E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66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7" name="Content Placeholder 4">
            <a:extLst>
              <a:ext uri="{FF2B5EF4-FFF2-40B4-BE49-F238E27FC236}">
                <a16:creationId xmlns:a16="http://schemas.microsoft.com/office/drawing/2014/main" id="{3716BECB-342C-48BD-BC11-722340118C51}"/>
              </a:ext>
            </a:extLst>
          </p:cNvPr>
          <p:cNvSpPr>
            <a:spLocks noGrp="1"/>
          </p:cNvSpPr>
          <p:nvPr>
            <p:ph sz="quarter" idx="17"/>
          </p:nvPr>
        </p:nvSpPr>
        <p:spPr>
          <a:xfrm>
            <a:off x="342379" y="5638792"/>
            <a:ext cx="11773421" cy="1402080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a:extLst>
              <a:ext uri="{FF2B5EF4-FFF2-40B4-BE49-F238E27FC236}">
                <a16:creationId xmlns:a16="http://schemas.microsoft.com/office/drawing/2014/main" id="{C957EBB6-39B1-4F4D-B06E-BD0D34440004}"/>
              </a:ext>
            </a:extLst>
          </p:cNvPr>
          <p:cNvSpPr>
            <a:spLocks noGrp="1"/>
          </p:cNvSpPr>
          <p:nvPr>
            <p:ph sz="quarter" idx="18"/>
          </p:nvPr>
        </p:nvSpPr>
        <p:spPr>
          <a:xfrm>
            <a:off x="12858489" y="5638792"/>
            <a:ext cx="11773421" cy="693420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4">
            <a:extLst>
              <a:ext uri="{FF2B5EF4-FFF2-40B4-BE49-F238E27FC236}">
                <a16:creationId xmlns:a16="http://schemas.microsoft.com/office/drawing/2014/main" id="{7A2C6009-1DF2-4FBA-8430-E32BDBA0E8F3}"/>
              </a:ext>
            </a:extLst>
          </p:cNvPr>
          <p:cNvSpPr>
            <a:spLocks noGrp="1"/>
          </p:cNvSpPr>
          <p:nvPr>
            <p:ph sz="quarter" idx="19"/>
          </p:nvPr>
        </p:nvSpPr>
        <p:spPr>
          <a:xfrm>
            <a:off x="25374599" y="5638792"/>
            <a:ext cx="11773421" cy="693420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a:extLst>
              <a:ext uri="{FF2B5EF4-FFF2-40B4-BE49-F238E27FC236}">
                <a16:creationId xmlns:a16="http://schemas.microsoft.com/office/drawing/2014/main" id="{73B58477-3164-4746-95A6-2EEFB64EAFCD}"/>
              </a:ext>
            </a:extLst>
          </p:cNvPr>
          <p:cNvSpPr>
            <a:spLocks noGrp="1"/>
          </p:cNvSpPr>
          <p:nvPr>
            <p:ph sz="quarter" idx="20"/>
          </p:nvPr>
        </p:nvSpPr>
        <p:spPr>
          <a:xfrm>
            <a:off x="12856464" y="14001974"/>
            <a:ext cx="24317605" cy="571501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4">
            <a:extLst>
              <a:ext uri="{FF2B5EF4-FFF2-40B4-BE49-F238E27FC236}">
                <a16:creationId xmlns:a16="http://schemas.microsoft.com/office/drawing/2014/main" id="{B050B77C-F23A-455F-911B-2BE2124A263E}"/>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4" name="Text Placeholder 4">
            <a:extLst>
              <a:ext uri="{FF2B5EF4-FFF2-40B4-BE49-F238E27FC236}">
                <a16:creationId xmlns:a16="http://schemas.microsoft.com/office/drawing/2014/main" id="{0EC452E3-02ED-48B3-9395-3933E33C9F27}"/>
              </a:ext>
            </a:extLst>
          </p:cNvPr>
          <p:cNvSpPr txBox="1">
            <a:spLocks/>
          </p:cNvSpPr>
          <p:nvPr userDrawn="1"/>
        </p:nvSpPr>
        <p:spPr>
          <a:xfrm>
            <a:off x="12858489" y="4419598"/>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5" name="Text Placeholder 4">
            <a:extLst>
              <a:ext uri="{FF2B5EF4-FFF2-40B4-BE49-F238E27FC236}">
                <a16:creationId xmlns:a16="http://schemas.microsoft.com/office/drawing/2014/main" id="{3FB2D4C0-4477-465D-BEE5-BC09FA5D1D64}"/>
              </a:ext>
            </a:extLst>
          </p:cNvPr>
          <p:cNvSpPr txBox="1">
            <a:spLocks/>
          </p:cNvSpPr>
          <p:nvPr userDrawn="1"/>
        </p:nvSpPr>
        <p:spPr>
          <a:xfrm>
            <a:off x="25374600" y="4419598"/>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6" name="Text Placeholder 4">
            <a:extLst>
              <a:ext uri="{FF2B5EF4-FFF2-40B4-BE49-F238E27FC236}">
                <a16:creationId xmlns:a16="http://schemas.microsoft.com/office/drawing/2014/main" id="{A659F481-D3BA-4046-B8D6-2F115A01AE40}"/>
              </a:ext>
            </a:extLst>
          </p:cNvPr>
          <p:cNvSpPr txBox="1">
            <a:spLocks/>
          </p:cNvSpPr>
          <p:nvPr userDrawn="1"/>
        </p:nvSpPr>
        <p:spPr>
          <a:xfrm>
            <a:off x="12856464" y="12782779"/>
            <a:ext cx="2431760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7" name="Picture Placeholder 3">
            <a:extLst>
              <a:ext uri="{FF2B5EF4-FFF2-40B4-BE49-F238E27FC236}">
                <a16:creationId xmlns:a16="http://schemas.microsoft.com/office/drawing/2014/main" id="{904BDDED-43E8-49C0-800E-F3032E910568}"/>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2" name="Action Button: Go Home 11">
            <a:hlinkClick r:id="" action="ppaction://hlinkshowjump?jump=firstslide" highlightClick="1"/>
            <a:extLst>
              <a:ext uri="{FF2B5EF4-FFF2-40B4-BE49-F238E27FC236}">
                <a16:creationId xmlns:a16="http://schemas.microsoft.com/office/drawing/2014/main" id="{507AE931-8374-4FA0-A4B1-82A0B1090DA8}"/>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Action Button: Go Back or Previous 12">
            <a:hlinkClick r:id="" action="ppaction://hlinkshowjump?jump=previousslide" highlightClick="1"/>
            <a:extLst>
              <a:ext uri="{FF2B5EF4-FFF2-40B4-BE49-F238E27FC236}">
                <a16:creationId xmlns:a16="http://schemas.microsoft.com/office/drawing/2014/main" id="{6E8DE65A-E5E6-49A5-AE4B-BDE99A38C5AE}"/>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Action Button: Go Forward or Next 13">
            <a:hlinkClick r:id="" action="ppaction://hlinkshowjump?jump=nextslide" highlightClick="1"/>
            <a:extLst>
              <a:ext uri="{FF2B5EF4-FFF2-40B4-BE49-F238E27FC236}">
                <a16:creationId xmlns:a16="http://schemas.microsoft.com/office/drawing/2014/main" id="{123BBCE9-AFFA-4BA4-8F1C-7D3B791A45A3}"/>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54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BBF4E2E7-1E1E-4386-BB60-9A4452F35639}"/>
              </a:ext>
            </a:extLst>
          </p:cNvPr>
          <p:cNvSpPr>
            <a:spLocks noGrp="1"/>
          </p:cNvSpPr>
          <p:nvPr>
            <p:ph sz="quarter" idx="15"/>
          </p:nvPr>
        </p:nvSpPr>
        <p:spPr>
          <a:xfrm>
            <a:off x="770348" y="5638800"/>
            <a:ext cx="35729452" cy="14180632"/>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0374A174-A894-494C-B783-89B844F2C718}"/>
              </a:ext>
            </a:extLst>
          </p:cNvPr>
          <p:cNvSpPr txBox="1">
            <a:spLocks/>
          </p:cNvSpPr>
          <p:nvPr userDrawn="1"/>
        </p:nvSpPr>
        <p:spPr>
          <a:xfrm>
            <a:off x="770348" y="4419599"/>
            <a:ext cx="357294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8" name="Title Placeholder 1">
            <a:extLst>
              <a:ext uri="{FF2B5EF4-FFF2-40B4-BE49-F238E27FC236}">
                <a16:creationId xmlns:a16="http://schemas.microsoft.com/office/drawing/2014/main" id="{1D1C4855-6EC6-4941-B237-88E0CDEEF3DB}"/>
              </a:ext>
            </a:extLst>
          </p:cNvPr>
          <p:cNvSpPr>
            <a:spLocks noGrp="1"/>
          </p:cNvSpPr>
          <p:nvPr>
            <p:ph type="title"/>
          </p:nvPr>
        </p:nvSpPr>
        <p:spPr>
          <a:xfrm>
            <a:off x="6297985" y="608472"/>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sp>
        <p:nvSpPr>
          <p:cNvPr id="19" name="Picture Placeholder 3">
            <a:extLst>
              <a:ext uri="{FF2B5EF4-FFF2-40B4-BE49-F238E27FC236}">
                <a16:creationId xmlns:a16="http://schemas.microsoft.com/office/drawing/2014/main" id="{964A9854-40CA-46DB-92C3-0D02B0AC3C30}"/>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6" name="Action Button: Go Home 5">
            <a:hlinkClick r:id="" action="ppaction://hlinkshowjump?jump=firstslide" highlightClick="1"/>
            <a:extLst>
              <a:ext uri="{FF2B5EF4-FFF2-40B4-BE49-F238E27FC236}">
                <a16:creationId xmlns:a16="http://schemas.microsoft.com/office/drawing/2014/main" id="{171BC4F7-0527-4B23-A21E-0968D6F396CE}"/>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Action Button: Go Back or Previous 6">
            <a:hlinkClick r:id="" action="ppaction://hlinkshowjump?jump=previousslide" highlightClick="1"/>
            <a:extLst>
              <a:ext uri="{FF2B5EF4-FFF2-40B4-BE49-F238E27FC236}">
                <a16:creationId xmlns:a16="http://schemas.microsoft.com/office/drawing/2014/main" id="{D5A27899-E4AF-426D-913F-3683A14CCAFC}"/>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Action Button: Go Forward or Next 7">
            <a:hlinkClick r:id="" action="ppaction://hlinkshowjump?jump=nextslide" highlightClick="1"/>
            <a:extLst>
              <a:ext uri="{FF2B5EF4-FFF2-40B4-BE49-F238E27FC236}">
                <a16:creationId xmlns:a16="http://schemas.microsoft.com/office/drawing/2014/main" id="{85E8EE76-3776-4D35-A387-5EF4D6C9CEDF}"/>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7" name="Content Placeholder 4">
            <a:extLst>
              <a:ext uri="{FF2B5EF4-FFF2-40B4-BE49-F238E27FC236}">
                <a16:creationId xmlns:a16="http://schemas.microsoft.com/office/drawing/2014/main" id="{2E0D3998-652B-4BF0-8AA0-851F105F80FA}"/>
              </a:ext>
            </a:extLst>
          </p:cNvPr>
          <p:cNvSpPr>
            <a:spLocks noGrp="1"/>
          </p:cNvSpPr>
          <p:nvPr>
            <p:ph sz="quarter" idx="15"/>
          </p:nvPr>
        </p:nvSpPr>
        <p:spPr>
          <a:xfrm>
            <a:off x="768096" y="5638793"/>
            <a:ext cx="17291304"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EDAE46A1-1863-488A-86A2-05D4E22B0D1F}"/>
              </a:ext>
            </a:extLst>
          </p:cNvPr>
          <p:cNvSpPr>
            <a:spLocks noGrp="1"/>
          </p:cNvSpPr>
          <p:nvPr>
            <p:ph sz="quarter" idx="16"/>
          </p:nvPr>
        </p:nvSpPr>
        <p:spPr>
          <a:xfrm>
            <a:off x="19330416" y="5638793"/>
            <a:ext cx="17291304"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4">
            <a:extLst>
              <a:ext uri="{FF2B5EF4-FFF2-40B4-BE49-F238E27FC236}">
                <a16:creationId xmlns:a16="http://schemas.microsoft.com/office/drawing/2014/main" id="{FA377F0F-2229-423F-BD26-31C81C723BBC}"/>
              </a:ext>
            </a:extLst>
          </p:cNvPr>
          <p:cNvSpPr txBox="1">
            <a:spLocks/>
          </p:cNvSpPr>
          <p:nvPr userDrawn="1"/>
        </p:nvSpPr>
        <p:spPr>
          <a:xfrm>
            <a:off x="770348" y="4419599"/>
            <a:ext cx="172890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Text Placeholder 4">
            <a:extLst>
              <a:ext uri="{FF2B5EF4-FFF2-40B4-BE49-F238E27FC236}">
                <a16:creationId xmlns:a16="http://schemas.microsoft.com/office/drawing/2014/main" id="{706BB3CE-D3ED-4262-A746-7579FC839686}"/>
              </a:ext>
            </a:extLst>
          </p:cNvPr>
          <p:cNvSpPr txBox="1">
            <a:spLocks/>
          </p:cNvSpPr>
          <p:nvPr userDrawn="1"/>
        </p:nvSpPr>
        <p:spPr>
          <a:xfrm>
            <a:off x="19326158" y="4419594"/>
            <a:ext cx="172890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2" name="Picture Placeholder 3">
            <a:extLst>
              <a:ext uri="{FF2B5EF4-FFF2-40B4-BE49-F238E27FC236}">
                <a16:creationId xmlns:a16="http://schemas.microsoft.com/office/drawing/2014/main" id="{10649BF6-29DD-4FE9-965E-633DB2D4FAF3}"/>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8" name="Action Button: Go Home 7">
            <a:hlinkClick r:id="" action="ppaction://hlinkshowjump?jump=firstslide" highlightClick="1"/>
            <a:extLst>
              <a:ext uri="{FF2B5EF4-FFF2-40B4-BE49-F238E27FC236}">
                <a16:creationId xmlns:a16="http://schemas.microsoft.com/office/drawing/2014/main" id="{F47C1E19-8B4A-48A3-B825-8C50665D677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Action Button: Go Back or Previous 8">
            <a:hlinkClick r:id="" action="ppaction://hlinkshowjump?jump=previousslide" highlightClick="1"/>
            <a:extLst>
              <a:ext uri="{FF2B5EF4-FFF2-40B4-BE49-F238E27FC236}">
                <a16:creationId xmlns:a16="http://schemas.microsoft.com/office/drawing/2014/main" id="{E3786737-3129-4CA5-8DD7-283177BA0CAC}"/>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Action Button: Go Forward or Next 9">
            <a:hlinkClick r:id="" action="ppaction://hlinkshowjump?jump=nextslide" highlightClick="1"/>
            <a:extLst>
              <a:ext uri="{FF2B5EF4-FFF2-40B4-BE49-F238E27FC236}">
                <a16:creationId xmlns:a16="http://schemas.microsoft.com/office/drawing/2014/main" id="{9A9D5096-D23D-44C1-BB14-210B56A4B6C4}"/>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Content and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11" name="Content Placeholder 4">
            <a:extLst>
              <a:ext uri="{FF2B5EF4-FFF2-40B4-BE49-F238E27FC236}">
                <a16:creationId xmlns:a16="http://schemas.microsoft.com/office/drawing/2014/main" id="{A209F1EF-5313-402E-BED9-BD510EB68A3A}"/>
              </a:ext>
            </a:extLst>
          </p:cNvPr>
          <p:cNvSpPr>
            <a:spLocks noGrp="1"/>
          </p:cNvSpPr>
          <p:nvPr>
            <p:ph sz="quarter" idx="15"/>
          </p:nvPr>
        </p:nvSpPr>
        <p:spPr>
          <a:xfrm>
            <a:off x="19120104" y="5638793"/>
            <a:ext cx="18004536" cy="1394460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9CB73540-69BB-4562-A903-A250EF384543}"/>
              </a:ext>
            </a:extLst>
          </p:cNvPr>
          <p:cNvSpPr>
            <a:spLocks noGrp="1"/>
          </p:cNvSpPr>
          <p:nvPr>
            <p:ph sz="quarter" idx="16"/>
          </p:nvPr>
        </p:nvSpPr>
        <p:spPr>
          <a:xfrm>
            <a:off x="768096" y="5638794"/>
            <a:ext cx="17974852" cy="573176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4">
            <a:extLst>
              <a:ext uri="{FF2B5EF4-FFF2-40B4-BE49-F238E27FC236}">
                <a16:creationId xmlns:a16="http://schemas.microsoft.com/office/drawing/2014/main" id="{102A9280-76FB-451B-B039-94BF510DCBD9}"/>
              </a:ext>
            </a:extLst>
          </p:cNvPr>
          <p:cNvSpPr>
            <a:spLocks noGrp="1"/>
          </p:cNvSpPr>
          <p:nvPr>
            <p:ph sz="quarter" idx="17"/>
          </p:nvPr>
        </p:nvSpPr>
        <p:spPr>
          <a:xfrm>
            <a:off x="768096" y="12878329"/>
            <a:ext cx="17974852" cy="670507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DFEE910D-FD93-4164-9C46-620D4733DF78}"/>
              </a:ext>
            </a:extLst>
          </p:cNvPr>
          <p:cNvSpPr txBox="1">
            <a:spLocks/>
          </p:cNvSpPr>
          <p:nvPr userDrawn="1"/>
        </p:nvSpPr>
        <p:spPr>
          <a:xfrm>
            <a:off x="770348" y="4419599"/>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9" name="Text Placeholder 4">
            <a:extLst>
              <a:ext uri="{FF2B5EF4-FFF2-40B4-BE49-F238E27FC236}">
                <a16:creationId xmlns:a16="http://schemas.microsoft.com/office/drawing/2014/main" id="{8E5A8B69-1BC9-4FEF-B41A-88DC73AF965F}"/>
              </a:ext>
            </a:extLst>
          </p:cNvPr>
          <p:cNvSpPr txBox="1">
            <a:spLocks/>
          </p:cNvSpPr>
          <p:nvPr userDrawn="1"/>
        </p:nvSpPr>
        <p:spPr>
          <a:xfrm>
            <a:off x="768096" y="11659134"/>
            <a:ext cx="179748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0" name="Text Placeholder 4">
            <a:extLst>
              <a:ext uri="{FF2B5EF4-FFF2-40B4-BE49-F238E27FC236}">
                <a16:creationId xmlns:a16="http://schemas.microsoft.com/office/drawing/2014/main" id="{EFD68155-9D61-4088-ADAA-502CB2B920AE}"/>
              </a:ext>
            </a:extLst>
          </p:cNvPr>
          <p:cNvSpPr txBox="1">
            <a:spLocks/>
          </p:cNvSpPr>
          <p:nvPr userDrawn="1"/>
        </p:nvSpPr>
        <p:spPr>
          <a:xfrm>
            <a:off x="19117864" y="4419598"/>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Picture Placeholder 3">
            <a:extLst>
              <a:ext uri="{FF2B5EF4-FFF2-40B4-BE49-F238E27FC236}">
                <a16:creationId xmlns:a16="http://schemas.microsoft.com/office/drawing/2014/main" id="{9130353C-250E-4888-9BBD-CB0917CDB538}"/>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5A15B765-6D34-43B8-984B-1BF544DACAE9}"/>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Action Button: Go Back or Previous 13">
            <a:hlinkClick r:id="" action="ppaction://hlinkshowjump?jump=previousslide" highlightClick="1"/>
            <a:extLst>
              <a:ext uri="{FF2B5EF4-FFF2-40B4-BE49-F238E27FC236}">
                <a16:creationId xmlns:a16="http://schemas.microsoft.com/office/drawing/2014/main" id="{1D09F9D6-914B-4B05-81D7-867ED772B97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Action Button: Go Forward or Next 14">
            <a:hlinkClick r:id="" action="ppaction://hlinkshowjump?jump=nextslide" highlightClick="1"/>
            <a:extLst>
              <a:ext uri="{FF2B5EF4-FFF2-40B4-BE49-F238E27FC236}">
                <a16:creationId xmlns:a16="http://schemas.microsoft.com/office/drawing/2014/main" id="{3CCFECBB-4B12-4F6E-913E-A7E0DC8AD7EB}"/>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Content Placeholder 4"/>
          <p:cNvSpPr>
            <a:spLocks noGrp="1"/>
          </p:cNvSpPr>
          <p:nvPr>
            <p:ph sz="quarter" idx="12"/>
          </p:nvPr>
        </p:nvSpPr>
        <p:spPr>
          <a:xfrm>
            <a:off x="770348" y="5638794"/>
            <a:ext cx="18004536"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a:extLst>
              <a:ext uri="{FF2B5EF4-FFF2-40B4-BE49-F238E27FC236}">
                <a16:creationId xmlns:a16="http://schemas.microsoft.com/office/drawing/2014/main" id="{37261FA0-E2C9-4320-A5F3-6AE7AC3D6C64}"/>
              </a:ext>
            </a:extLst>
          </p:cNvPr>
          <p:cNvSpPr>
            <a:spLocks noGrp="1"/>
          </p:cNvSpPr>
          <p:nvPr>
            <p:ph sz="quarter" idx="15"/>
          </p:nvPr>
        </p:nvSpPr>
        <p:spPr>
          <a:xfrm>
            <a:off x="19056096" y="5638794"/>
            <a:ext cx="18004536" cy="573176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09891786-6EB7-495F-A525-F5FFE098F906}"/>
              </a:ext>
            </a:extLst>
          </p:cNvPr>
          <p:cNvSpPr>
            <a:spLocks noGrp="1"/>
          </p:cNvSpPr>
          <p:nvPr>
            <p:ph sz="quarter" idx="16"/>
          </p:nvPr>
        </p:nvSpPr>
        <p:spPr>
          <a:xfrm>
            <a:off x="19056096" y="13030195"/>
            <a:ext cx="18004536" cy="678923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3">
            <a:extLst>
              <a:ext uri="{FF2B5EF4-FFF2-40B4-BE49-F238E27FC236}">
                <a16:creationId xmlns:a16="http://schemas.microsoft.com/office/drawing/2014/main" id="{CCFB6234-6036-45CB-9C95-5DBA7AECE38F}"/>
              </a:ext>
            </a:extLst>
          </p:cNvPr>
          <p:cNvSpPr>
            <a:spLocks noGrp="1"/>
          </p:cNvSpPr>
          <p:nvPr>
            <p:ph type="pic" sz="quarter" idx="10" hasCustomPrompt="1"/>
          </p:nvPr>
        </p:nvSpPr>
        <p:spPr>
          <a:xfrm>
            <a:off x="32812038" y="608013"/>
            <a:ext cx="4373562" cy="3354387"/>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5411EE3B-76CE-496E-8BE6-4B2FADC29F47}"/>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 Placeholder 4">
            <a:extLst>
              <a:ext uri="{FF2B5EF4-FFF2-40B4-BE49-F238E27FC236}">
                <a16:creationId xmlns:a16="http://schemas.microsoft.com/office/drawing/2014/main" id="{342A4658-348D-4529-81AC-7A1FC52EDD13}"/>
              </a:ext>
            </a:extLst>
          </p:cNvPr>
          <p:cNvSpPr txBox="1">
            <a:spLocks/>
          </p:cNvSpPr>
          <p:nvPr userDrawn="1"/>
        </p:nvSpPr>
        <p:spPr>
          <a:xfrm>
            <a:off x="19055499" y="4419599"/>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Abstract</a:t>
            </a:r>
          </a:p>
        </p:txBody>
      </p:sp>
      <p:sp>
        <p:nvSpPr>
          <p:cNvPr id="19" name="Text Placeholder 4">
            <a:extLst>
              <a:ext uri="{FF2B5EF4-FFF2-40B4-BE49-F238E27FC236}">
                <a16:creationId xmlns:a16="http://schemas.microsoft.com/office/drawing/2014/main" id="{46BADDC9-79E5-45A1-8185-B4F673A7FC8D}"/>
              </a:ext>
            </a:extLst>
          </p:cNvPr>
          <p:cNvSpPr txBox="1">
            <a:spLocks/>
          </p:cNvSpPr>
          <p:nvPr userDrawn="1"/>
        </p:nvSpPr>
        <p:spPr>
          <a:xfrm>
            <a:off x="19056096" y="11787293"/>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Project Goals</a:t>
            </a:r>
          </a:p>
        </p:txBody>
      </p:sp>
      <p:sp>
        <p:nvSpPr>
          <p:cNvPr id="17" name="Text Placeholder 4">
            <a:extLst>
              <a:ext uri="{FF2B5EF4-FFF2-40B4-BE49-F238E27FC236}">
                <a16:creationId xmlns:a16="http://schemas.microsoft.com/office/drawing/2014/main" id="{3D7BFEE7-C8DD-4FD7-8732-FF752DF9A3C5}"/>
              </a:ext>
            </a:extLst>
          </p:cNvPr>
          <p:cNvSpPr txBox="1">
            <a:spLocks/>
          </p:cNvSpPr>
          <p:nvPr userDrawn="1"/>
        </p:nvSpPr>
        <p:spPr>
          <a:xfrm>
            <a:off x="770348" y="4419599"/>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Introduction</a:t>
            </a:r>
          </a:p>
        </p:txBody>
      </p:sp>
      <p:sp useBgFill="1">
        <p:nvSpPr>
          <p:cNvPr id="12" name="Action Button: Go Back or Previous 11">
            <a:hlinkClick r:id="" action="ppaction://hlinkshowjump?jump=previousslide" highlightClick="1"/>
            <a:extLst>
              <a:ext uri="{FF2B5EF4-FFF2-40B4-BE49-F238E27FC236}">
                <a16:creationId xmlns:a16="http://schemas.microsoft.com/office/drawing/2014/main" id="{F73FB1D9-6910-4AD0-A1D3-448B55044211}"/>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useBgFill="1">
        <p:nvSpPr>
          <p:cNvPr id="16" name="Action Button: Go Forward or Next 15">
            <a:hlinkClick r:id="" action="ppaction://hlinkshowjump?jump=nextslide" highlightClick="1"/>
            <a:extLst>
              <a:ext uri="{FF2B5EF4-FFF2-40B4-BE49-F238E27FC236}">
                <a16:creationId xmlns:a16="http://schemas.microsoft.com/office/drawing/2014/main" id="{FE656B95-05DC-4AC3-AF33-54972005CEAA}"/>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B724539-80BF-5140-8528-63DE55EAB8E3}"/>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ntent over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3" name="Content Placeholder 4">
            <a:extLst>
              <a:ext uri="{FF2B5EF4-FFF2-40B4-BE49-F238E27FC236}">
                <a16:creationId xmlns:a16="http://schemas.microsoft.com/office/drawing/2014/main" id="{A4489FB3-DF88-40C0-B198-C60C033B3414}"/>
              </a:ext>
            </a:extLst>
          </p:cNvPr>
          <p:cNvSpPr>
            <a:spLocks noGrp="1"/>
          </p:cNvSpPr>
          <p:nvPr>
            <p:ph sz="quarter" idx="15"/>
          </p:nvPr>
        </p:nvSpPr>
        <p:spPr>
          <a:xfrm>
            <a:off x="544310" y="5638794"/>
            <a:ext cx="17974852" cy="535268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19A6EEC4-6235-4A31-BCD9-3FBF83E28C22}"/>
              </a:ext>
            </a:extLst>
          </p:cNvPr>
          <p:cNvSpPr>
            <a:spLocks noGrp="1"/>
          </p:cNvSpPr>
          <p:nvPr>
            <p:ph sz="quarter" idx="16"/>
          </p:nvPr>
        </p:nvSpPr>
        <p:spPr>
          <a:xfrm>
            <a:off x="18973800" y="5614731"/>
            <a:ext cx="17974852" cy="5400812"/>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66EAF84B-0DA4-468F-BFA8-0A30875309A0}"/>
              </a:ext>
            </a:extLst>
          </p:cNvPr>
          <p:cNvSpPr>
            <a:spLocks noGrp="1"/>
          </p:cNvSpPr>
          <p:nvPr>
            <p:ph sz="quarter" idx="17"/>
          </p:nvPr>
        </p:nvSpPr>
        <p:spPr>
          <a:xfrm>
            <a:off x="544310" y="12862295"/>
            <a:ext cx="36437875" cy="6933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31377CA8-9643-47BF-8E6C-69828DFEC2A5}"/>
              </a:ext>
            </a:extLst>
          </p:cNvPr>
          <p:cNvSpPr txBox="1">
            <a:spLocks/>
          </p:cNvSpPr>
          <p:nvPr userDrawn="1"/>
        </p:nvSpPr>
        <p:spPr>
          <a:xfrm>
            <a:off x="548640" y="4419599"/>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9" name="Text Placeholder 4">
            <a:extLst>
              <a:ext uri="{FF2B5EF4-FFF2-40B4-BE49-F238E27FC236}">
                <a16:creationId xmlns:a16="http://schemas.microsoft.com/office/drawing/2014/main" id="{462CF2EB-75B6-42C3-8616-CF23CC6C80EC}"/>
              </a:ext>
            </a:extLst>
          </p:cNvPr>
          <p:cNvSpPr txBox="1">
            <a:spLocks/>
          </p:cNvSpPr>
          <p:nvPr userDrawn="1"/>
        </p:nvSpPr>
        <p:spPr>
          <a:xfrm>
            <a:off x="18975248" y="4395536"/>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0" name="Text Placeholder 4">
            <a:extLst>
              <a:ext uri="{FF2B5EF4-FFF2-40B4-BE49-F238E27FC236}">
                <a16:creationId xmlns:a16="http://schemas.microsoft.com/office/drawing/2014/main" id="{717F97A3-0565-4C38-9E9C-10334D4E5D4A}"/>
              </a:ext>
            </a:extLst>
          </p:cNvPr>
          <p:cNvSpPr txBox="1">
            <a:spLocks/>
          </p:cNvSpPr>
          <p:nvPr userDrawn="1"/>
        </p:nvSpPr>
        <p:spPr>
          <a:xfrm>
            <a:off x="548640" y="11643100"/>
            <a:ext cx="36438840"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Picture Placeholder 3">
            <a:extLst>
              <a:ext uri="{FF2B5EF4-FFF2-40B4-BE49-F238E27FC236}">
                <a16:creationId xmlns:a16="http://schemas.microsoft.com/office/drawing/2014/main" id="{790F9E5F-5D3E-4AB2-9C62-870DD1A7A836}"/>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1A5C55A1-F007-44A6-A0C8-3694DEC8BFC4}"/>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EDECAFC7-6DC7-4B00-92F7-B5B04644F780}"/>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9FD4DBAF-57C0-47BB-990A-CA9ABAB41D1E}"/>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over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1" name="Content Placeholder 4">
            <a:extLst>
              <a:ext uri="{FF2B5EF4-FFF2-40B4-BE49-F238E27FC236}">
                <a16:creationId xmlns:a16="http://schemas.microsoft.com/office/drawing/2014/main" id="{C28E327F-B365-4D20-8712-EB1AA27E9E88}"/>
              </a:ext>
            </a:extLst>
          </p:cNvPr>
          <p:cNvSpPr>
            <a:spLocks noGrp="1"/>
          </p:cNvSpPr>
          <p:nvPr>
            <p:ph sz="quarter" idx="17"/>
          </p:nvPr>
        </p:nvSpPr>
        <p:spPr>
          <a:xfrm>
            <a:off x="544310" y="13141744"/>
            <a:ext cx="36437875" cy="667768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C4E8A269-D4AC-4FF7-8EA3-ECA9922A8F48}"/>
              </a:ext>
            </a:extLst>
          </p:cNvPr>
          <p:cNvSpPr>
            <a:spLocks noGrp="1"/>
          </p:cNvSpPr>
          <p:nvPr>
            <p:ph sz="quarter" idx="18"/>
          </p:nvPr>
        </p:nvSpPr>
        <p:spPr>
          <a:xfrm>
            <a:off x="544310" y="5674144"/>
            <a:ext cx="36437875" cy="556852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17EBB9DD-427D-4757-A94E-6661BD4197F0}"/>
              </a:ext>
            </a:extLst>
          </p:cNvPr>
          <p:cNvSpPr txBox="1">
            <a:spLocks/>
          </p:cNvSpPr>
          <p:nvPr userDrawn="1"/>
        </p:nvSpPr>
        <p:spPr>
          <a:xfrm>
            <a:off x="548640" y="4454949"/>
            <a:ext cx="3643787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6" name="Text Placeholder 4">
            <a:extLst>
              <a:ext uri="{FF2B5EF4-FFF2-40B4-BE49-F238E27FC236}">
                <a16:creationId xmlns:a16="http://schemas.microsoft.com/office/drawing/2014/main" id="{A1EBBD62-CCEA-4B83-8E76-DF8B5E5C2A6A}"/>
              </a:ext>
            </a:extLst>
          </p:cNvPr>
          <p:cNvSpPr txBox="1">
            <a:spLocks/>
          </p:cNvSpPr>
          <p:nvPr userDrawn="1"/>
        </p:nvSpPr>
        <p:spPr>
          <a:xfrm>
            <a:off x="544309" y="11922550"/>
            <a:ext cx="3643787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7" name="Picture Placeholder 3">
            <a:extLst>
              <a:ext uri="{FF2B5EF4-FFF2-40B4-BE49-F238E27FC236}">
                <a16:creationId xmlns:a16="http://schemas.microsoft.com/office/drawing/2014/main" id="{D27743B6-66FB-4F0E-B89D-5417B5506E0C}"/>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8" name="Action Button: Go Home 7">
            <a:hlinkClick r:id="" action="ppaction://hlinkshowjump?jump=firstslide" highlightClick="1"/>
            <a:extLst>
              <a:ext uri="{FF2B5EF4-FFF2-40B4-BE49-F238E27FC236}">
                <a16:creationId xmlns:a16="http://schemas.microsoft.com/office/drawing/2014/main" id="{FE1B10FA-1185-4929-8A97-D86219A958C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Action Button: Go Back or Previous 8">
            <a:hlinkClick r:id="" action="ppaction://hlinkshowjump?jump=previousslide" highlightClick="1"/>
            <a:extLst>
              <a:ext uri="{FF2B5EF4-FFF2-40B4-BE49-F238E27FC236}">
                <a16:creationId xmlns:a16="http://schemas.microsoft.com/office/drawing/2014/main" id="{C81B46DB-1CF9-4665-B223-D12D41A4ED72}"/>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Action Button: Go Forward or Next 9">
            <a:hlinkClick r:id="" action="ppaction://hlinkshowjump?jump=nextslide" highlightClick="1"/>
            <a:extLst>
              <a:ext uri="{FF2B5EF4-FFF2-40B4-BE49-F238E27FC236}">
                <a16:creationId xmlns:a16="http://schemas.microsoft.com/office/drawing/2014/main" id="{68B3F1CD-1175-4604-AF66-475D8110613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4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3" name="Content Placeholder 4">
            <a:extLst>
              <a:ext uri="{FF2B5EF4-FFF2-40B4-BE49-F238E27FC236}">
                <a16:creationId xmlns:a16="http://schemas.microsoft.com/office/drawing/2014/main" id="{DE79642F-6256-4803-8FF5-3BA46CBEE931}"/>
              </a:ext>
            </a:extLst>
          </p:cNvPr>
          <p:cNvSpPr>
            <a:spLocks noGrp="1"/>
          </p:cNvSpPr>
          <p:nvPr>
            <p:ph sz="quarter" idx="17"/>
          </p:nvPr>
        </p:nvSpPr>
        <p:spPr>
          <a:xfrm>
            <a:off x="342378" y="5900199"/>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991DEF07-566D-4990-BBC1-0ECC59018C2A}"/>
              </a:ext>
            </a:extLst>
          </p:cNvPr>
          <p:cNvSpPr>
            <a:spLocks noGrp="1"/>
          </p:cNvSpPr>
          <p:nvPr>
            <p:ph sz="quarter" idx="18"/>
          </p:nvPr>
        </p:nvSpPr>
        <p:spPr>
          <a:xfrm>
            <a:off x="18699480" y="5897880"/>
            <a:ext cx="18183855" cy="6174693"/>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AE165659-F785-41E0-A167-2DA2A3988581}"/>
              </a:ext>
            </a:extLst>
          </p:cNvPr>
          <p:cNvSpPr>
            <a:spLocks noGrp="1"/>
          </p:cNvSpPr>
          <p:nvPr>
            <p:ph sz="quarter" idx="19"/>
          </p:nvPr>
        </p:nvSpPr>
        <p:spPr>
          <a:xfrm>
            <a:off x="338328" y="13563600"/>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a:extLst>
              <a:ext uri="{FF2B5EF4-FFF2-40B4-BE49-F238E27FC236}">
                <a16:creationId xmlns:a16="http://schemas.microsoft.com/office/drawing/2014/main" id="{CF02D41D-01C0-416F-A718-CB32555B6446}"/>
              </a:ext>
            </a:extLst>
          </p:cNvPr>
          <p:cNvSpPr>
            <a:spLocks noGrp="1"/>
          </p:cNvSpPr>
          <p:nvPr>
            <p:ph sz="quarter" idx="20"/>
          </p:nvPr>
        </p:nvSpPr>
        <p:spPr>
          <a:xfrm>
            <a:off x="18699480" y="13563600"/>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4">
            <a:extLst>
              <a:ext uri="{FF2B5EF4-FFF2-40B4-BE49-F238E27FC236}">
                <a16:creationId xmlns:a16="http://schemas.microsoft.com/office/drawing/2014/main" id="{E5B93F8A-1B26-486F-825B-5A4C51FBDB7A}"/>
              </a:ext>
            </a:extLst>
          </p:cNvPr>
          <p:cNvSpPr txBox="1">
            <a:spLocks/>
          </p:cNvSpPr>
          <p:nvPr userDrawn="1"/>
        </p:nvSpPr>
        <p:spPr>
          <a:xfrm>
            <a:off x="342378" y="4681005"/>
            <a:ext cx="1818741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5" name="Text Placeholder 4">
            <a:extLst>
              <a:ext uri="{FF2B5EF4-FFF2-40B4-BE49-F238E27FC236}">
                <a16:creationId xmlns:a16="http://schemas.microsoft.com/office/drawing/2014/main" id="{4CBADCA5-2539-4EDB-A07B-B39041ED95E6}"/>
              </a:ext>
            </a:extLst>
          </p:cNvPr>
          <p:cNvSpPr txBox="1">
            <a:spLocks/>
          </p:cNvSpPr>
          <p:nvPr userDrawn="1"/>
        </p:nvSpPr>
        <p:spPr>
          <a:xfrm>
            <a:off x="18697074" y="4681728"/>
            <a:ext cx="1818741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6" name="Text Placeholder 4">
            <a:extLst>
              <a:ext uri="{FF2B5EF4-FFF2-40B4-BE49-F238E27FC236}">
                <a16:creationId xmlns:a16="http://schemas.microsoft.com/office/drawing/2014/main" id="{CE37FB04-11A0-42C7-879F-79EF2D251D37}"/>
              </a:ext>
            </a:extLst>
          </p:cNvPr>
          <p:cNvSpPr txBox="1">
            <a:spLocks/>
          </p:cNvSpPr>
          <p:nvPr userDrawn="1"/>
        </p:nvSpPr>
        <p:spPr>
          <a:xfrm>
            <a:off x="18699480" y="12344400"/>
            <a:ext cx="18183853"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7" name="Text Placeholder 4">
            <a:extLst>
              <a:ext uri="{FF2B5EF4-FFF2-40B4-BE49-F238E27FC236}">
                <a16:creationId xmlns:a16="http://schemas.microsoft.com/office/drawing/2014/main" id="{B7EA9B0B-C6A4-4E97-A73D-68DA4D3A88A3}"/>
              </a:ext>
            </a:extLst>
          </p:cNvPr>
          <p:cNvSpPr txBox="1">
            <a:spLocks/>
          </p:cNvSpPr>
          <p:nvPr userDrawn="1"/>
        </p:nvSpPr>
        <p:spPr>
          <a:xfrm>
            <a:off x="338328" y="12344401"/>
            <a:ext cx="1818385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8" name="Picture Placeholder 3">
            <a:extLst>
              <a:ext uri="{FF2B5EF4-FFF2-40B4-BE49-F238E27FC236}">
                <a16:creationId xmlns:a16="http://schemas.microsoft.com/office/drawing/2014/main" id="{830C3EDD-BE8A-4A0A-88FF-27EFBC46EBA3}"/>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2" name="Action Button: Go Home 11">
            <a:hlinkClick r:id="" action="ppaction://hlinkshowjump?jump=firstslide" highlightClick="1"/>
            <a:extLst>
              <a:ext uri="{FF2B5EF4-FFF2-40B4-BE49-F238E27FC236}">
                <a16:creationId xmlns:a16="http://schemas.microsoft.com/office/drawing/2014/main" id="{77B16288-55D7-4DA0-BF07-E2371EF1A39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Action Button: Go Back or Previous 15">
            <a:hlinkClick r:id="" action="ppaction://hlinkshowjump?jump=previousslide" highlightClick="1"/>
            <a:extLst>
              <a:ext uri="{FF2B5EF4-FFF2-40B4-BE49-F238E27FC236}">
                <a16:creationId xmlns:a16="http://schemas.microsoft.com/office/drawing/2014/main" id="{426715F6-5AD5-4C12-B4BE-5E2D0AB4BAE0}"/>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Action Button: Go Forward or Next 18">
            <a:hlinkClick r:id="" action="ppaction://hlinkshowjump?jump=nextslide" highlightClick="1"/>
            <a:extLst>
              <a:ext uri="{FF2B5EF4-FFF2-40B4-BE49-F238E27FC236}">
                <a16:creationId xmlns:a16="http://schemas.microsoft.com/office/drawing/2014/main" id="{D0C86320-0E74-486A-AF7A-7CC9B2FCC30B}"/>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5" name="Content Placeholder 4">
            <a:extLst>
              <a:ext uri="{FF2B5EF4-FFF2-40B4-BE49-F238E27FC236}">
                <a16:creationId xmlns:a16="http://schemas.microsoft.com/office/drawing/2014/main" id="{7EFB7D21-DA52-4390-A518-9E2A7217A4FB}"/>
              </a:ext>
            </a:extLst>
          </p:cNvPr>
          <p:cNvSpPr>
            <a:spLocks noGrp="1"/>
          </p:cNvSpPr>
          <p:nvPr>
            <p:ph sz="quarter" idx="17"/>
          </p:nvPr>
        </p:nvSpPr>
        <p:spPr>
          <a:xfrm>
            <a:off x="342379" y="5638794"/>
            <a:ext cx="11773421" cy="1409700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3EC148E9-FD4E-4E86-A803-E4B3BA8BC877}"/>
              </a:ext>
            </a:extLst>
          </p:cNvPr>
          <p:cNvSpPr>
            <a:spLocks noGrp="1"/>
          </p:cNvSpPr>
          <p:nvPr>
            <p:ph sz="quarter" idx="18"/>
          </p:nvPr>
        </p:nvSpPr>
        <p:spPr>
          <a:xfrm>
            <a:off x="25347168" y="5638794"/>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4">
            <a:extLst>
              <a:ext uri="{FF2B5EF4-FFF2-40B4-BE49-F238E27FC236}">
                <a16:creationId xmlns:a16="http://schemas.microsoft.com/office/drawing/2014/main" id="{D90EA65D-9975-4E2B-AB88-9F57E77A7E98}"/>
              </a:ext>
            </a:extLst>
          </p:cNvPr>
          <p:cNvSpPr>
            <a:spLocks noGrp="1"/>
          </p:cNvSpPr>
          <p:nvPr>
            <p:ph sz="quarter" idx="19"/>
          </p:nvPr>
        </p:nvSpPr>
        <p:spPr>
          <a:xfrm>
            <a:off x="12847320" y="5614727"/>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5BB2B33E-B73C-49B3-B45D-E3ACFB75C9AF}"/>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TDF Roadmap</a:t>
            </a:r>
          </a:p>
        </p:txBody>
      </p:sp>
      <p:sp>
        <p:nvSpPr>
          <p:cNvPr id="22" name="Text Placeholder 4">
            <a:extLst>
              <a:ext uri="{FF2B5EF4-FFF2-40B4-BE49-F238E27FC236}">
                <a16:creationId xmlns:a16="http://schemas.microsoft.com/office/drawing/2014/main" id="{77D1DC2F-5434-4F72-957D-E9ABF3F7F584}"/>
              </a:ext>
            </a:extLst>
          </p:cNvPr>
          <p:cNvSpPr txBox="1">
            <a:spLocks/>
          </p:cNvSpPr>
          <p:nvPr userDrawn="1"/>
        </p:nvSpPr>
        <p:spPr>
          <a:xfrm>
            <a:off x="25346526" y="4419599"/>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Conclusions</a:t>
            </a:r>
          </a:p>
        </p:txBody>
      </p:sp>
      <p:sp>
        <p:nvSpPr>
          <p:cNvPr id="23" name="Text Placeholder 4">
            <a:extLst>
              <a:ext uri="{FF2B5EF4-FFF2-40B4-BE49-F238E27FC236}">
                <a16:creationId xmlns:a16="http://schemas.microsoft.com/office/drawing/2014/main" id="{F00362B5-7BCA-4912-870E-8431B5D2B51D}"/>
              </a:ext>
            </a:extLst>
          </p:cNvPr>
          <p:cNvSpPr txBox="1">
            <a:spLocks/>
          </p:cNvSpPr>
          <p:nvPr userDrawn="1"/>
        </p:nvSpPr>
        <p:spPr>
          <a:xfrm>
            <a:off x="12850468" y="4395532"/>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TDF Platform and Interface</a:t>
            </a:r>
          </a:p>
        </p:txBody>
      </p:sp>
      <p:sp>
        <p:nvSpPr>
          <p:cNvPr id="24" name="Picture Placeholder 3">
            <a:extLst>
              <a:ext uri="{FF2B5EF4-FFF2-40B4-BE49-F238E27FC236}">
                <a16:creationId xmlns:a16="http://schemas.microsoft.com/office/drawing/2014/main" id="{A1DB76BB-C8C3-4790-9491-87FF2A6535FD}"/>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8616EB6C-CE79-4168-8042-300FB7EFD3FA}"/>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0CE06E61-4F9F-468D-BBD0-DC87C43C388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D0EAE5EE-4FB2-4EDD-8F2F-881E4621F6E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39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3EEF5"/>
            </a:gs>
            <a:gs pos="24000">
              <a:srgbClr val="A6DDEA"/>
            </a:gs>
            <a:gs pos="100000">
              <a:srgbClr val="2DA2BF"/>
            </a:gs>
          </a:gsLst>
          <a:lin ang="5400000" scaled="1"/>
          <a:tileRect/>
        </a:gradFill>
        <a:effectLst/>
      </p:bgPr>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7030" y="685800"/>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pic>
        <p:nvPicPr>
          <p:cNvPr id="6" name="Content Placeholder 11">
            <a:extLst>
              <a:ext uri="{FF2B5EF4-FFF2-40B4-BE49-F238E27FC236}">
                <a16:creationId xmlns:a16="http://schemas.microsoft.com/office/drawing/2014/main" id="{DA428873-3D9D-40D0-B1BA-FDBE9CA7A2D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29768" y="338862"/>
            <a:ext cx="5303273" cy="3517212"/>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5" r:id="rId4"/>
    <p:sldLayoutId id="2147483656" r:id="rId5"/>
    <p:sldLayoutId id="2147483657" r:id="rId6"/>
    <p:sldLayoutId id="2147483658" r:id="rId7"/>
    <p:sldLayoutId id="2147483659" r:id="rId8"/>
    <p:sldLayoutId id="2147483660" r:id="rId9"/>
    <p:sldLayoutId id="2147483662" r:id="rId10"/>
    <p:sldLayoutId id="2147483661" r:id="rId11"/>
  </p:sldLayoutIdLst>
  <p:txStyles>
    <p:titleStyle>
      <a:lvl1pPr algn="ctr" eaLnBrk="1" hangingPunct="1">
        <a:defRPr sz="10800">
          <a:solidFill>
            <a:srgbClr val="002060"/>
          </a:solidFill>
        </a:defRPr>
      </a:lvl1pPr>
    </p:titleStyle>
    <p:bodyStyle>
      <a:lvl1pPr eaLnBrk="1" hangingPunct="1">
        <a:defRPr sz="6400"/>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husewiki.org/wiki/index.php?title=Standard_Analyses_%26_Code_Sharin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PHUSE-org/PHUSE-scripts/blob/master/data/adam/TDF_ADaM_v1.0.zip" TargetMode="External"/><Relationship Id="rId3" Type="http://schemas.openxmlformats.org/officeDocument/2006/relationships/hyperlink" Target="https://github.com/phuse-org/TestDataFactory/tree/master/Updated" TargetMode="External"/><Relationship Id="rId7" Type="http://schemas.openxmlformats.org/officeDocument/2006/relationships/hyperlink" Target="https://www.phusewiki.org/docs/Deliverables/TDF_ADaM_ReadMe%20(2).pdf"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github.com/PHUSE-org/PHUSE-scripts/blob/master/data/sdtm/TDF_SDTM_v1.0%20.zip" TargetMode="External"/><Relationship Id="rId5" Type="http://schemas.openxmlformats.org/officeDocument/2006/relationships/hyperlink" Target="https://www.phusewiki.org/docs/Deliverables/TDF_SDTM_ReadMe%20(2).pdf"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13614D-7FA2-4370-B21C-5DF2E9413761}"/>
              </a:ext>
            </a:extLst>
          </p:cNvPr>
          <p:cNvSpPr>
            <a:spLocks noGrp="1"/>
          </p:cNvSpPr>
          <p:nvPr>
            <p:ph sz="quarter" idx="12"/>
          </p:nvPr>
        </p:nvSpPr>
        <p:spPr/>
        <p:txBody>
          <a:bodyPr/>
          <a:lstStyle/>
          <a:p>
            <a:pPr marL="914400" indent="-914400">
              <a:spcBef>
                <a:spcPts val="2400"/>
              </a:spcBef>
              <a:spcAft>
                <a:spcPts val="2400"/>
              </a:spcAft>
            </a:pPr>
            <a:r>
              <a:rPr lang="en-US" sz="5400" dirty="0"/>
              <a:t>The TDF project team updated data packages based on Study Data Tabulation Model (</a:t>
            </a:r>
            <a:r>
              <a:rPr lang="en-US" sz="5400" b="1" dirty="0">
                <a:solidFill>
                  <a:srgbClr val="004EEA"/>
                </a:solidFill>
              </a:rPr>
              <a:t>SDTM</a:t>
            </a:r>
            <a:r>
              <a:rPr lang="en-US" sz="5400" dirty="0"/>
              <a:t>) and Analysis Data Model (</a:t>
            </a:r>
            <a:r>
              <a:rPr lang="en-US" sz="5400" b="1" dirty="0">
                <a:solidFill>
                  <a:srgbClr val="004EEA"/>
                </a:solidFill>
              </a:rPr>
              <a:t>ADaM</a:t>
            </a:r>
            <a:r>
              <a:rPr lang="en-US" sz="5400" dirty="0"/>
              <a:t>) databases, and including Case Report Tabulation Data Definition Specification (CRT-DDS, define.xml) documentation, originally published for a </a:t>
            </a:r>
            <a:r>
              <a:rPr lang="en-US" sz="5400" dirty="0">
                <a:solidFill>
                  <a:srgbClr val="004EEA"/>
                </a:solidFill>
              </a:rPr>
              <a:t>CDISC Pilot Project</a:t>
            </a:r>
            <a:r>
              <a:rPr lang="en-US" sz="5400" dirty="0"/>
              <a:t>.</a:t>
            </a:r>
          </a:p>
          <a:p>
            <a:pPr marL="914400" indent="-914400">
              <a:spcBef>
                <a:spcPts val="2400"/>
              </a:spcBef>
              <a:spcAft>
                <a:spcPts val="2400"/>
              </a:spcAft>
            </a:pPr>
            <a:r>
              <a:rPr lang="en-US" sz="5400" dirty="0"/>
              <a:t>The TDF team is now implementing </a:t>
            </a:r>
            <a:r>
              <a:rPr lang="en-US" sz="5400" b="1" dirty="0">
                <a:solidFill>
                  <a:srgbClr val="004EEA"/>
                </a:solidFill>
              </a:rPr>
              <a:t>SAS and R code</a:t>
            </a:r>
            <a:r>
              <a:rPr lang="en-US" sz="5400" dirty="0"/>
              <a:t> to simulate clinical trial data from </a:t>
            </a:r>
            <a:r>
              <a:rPr lang="en-US" sz="5400" dirty="0">
                <a:solidFill>
                  <a:srgbClr val="004EEA"/>
                </a:solidFill>
              </a:rPr>
              <a:t>user configuration</a:t>
            </a:r>
            <a:r>
              <a:rPr lang="en-US" sz="5400" dirty="0"/>
              <a:t>.</a:t>
            </a:r>
          </a:p>
          <a:p>
            <a:pPr marL="914400" indent="-914400">
              <a:spcBef>
                <a:spcPts val="2400"/>
              </a:spcBef>
              <a:spcAft>
                <a:spcPts val="2400"/>
              </a:spcAft>
            </a:pPr>
            <a:r>
              <a:rPr lang="en-US" sz="5400" dirty="0"/>
              <a:t>PhUSE is a </a:t>
            </a:r>
            <a:r>
              <a:rPr lang="en-US" sz="5400" dirty="0">
                <a:solidFill>
                  <a:srgbClr val="004EEA"/>
                </a:solidFill>
              </a:rPr>
              <a:t>volunteer organization</a:t>
            </a:r>
            <a:r>
              <a:rPr lang="en-US" sz="5400" dirty="0"/>
              <a:t> that relies on community contribution to progress initiatives such as TDF. This poster and paper inform the community of TDF history, current activities, and future plans. We further hope to inspire interested programmers and software developers to </a:t>
            </a:r>
            <a:r>
              <a:rPr lang="en-US" sz="5400" b="1" dirty="0">
                <a:solidFill>
                  <a:srgbClr val="004EEA"/>
                </a:solidFill>
              </a:rPr>
              <a:t>join our efforts</a:t>
            </a:r>
            <a:r>
              <a:rPr lang="en-US" sz="5400" dirty="0"/>
              <a:t> and be a part of delivering these capabilities to our industry.</a:t>
            </a:r>
          </a:p>
          <a:p>
            <a:pPr marL="914400" indent="-914400">
              <a:spcBef>
                <a:spcPts val="2400"/>
              </a:spcBef>
              <a:spcAft>
                <a:spcPts val="2400"/>
              </a:spcAft>
              <a:buNone/>
            </a:pPr>
            <a:endParaRPr lang="en-US" sz="5400" dirty="0"/>
          </a:p>
        </p:txBody>
      </p:sp>
      <p:sp>
        <p:nvSpPr>
          <p:cNvPr id="3" name="Title 2">
            <a:extLst>
              <a:ext uri="{FF2B5EF4-FFF2-40B4-BE49-F238E27FC236}">
                <a16:creationId xmlns:a16="http://schemas.microsoft.com/office/drawing/2014/main" id="{1A2052CD-9D6A-41B5-9309-F6F7489CBE6C}"/>
              </a:ext>
            </a:extLst>
          </p:cNvPr>
          <p:cNvSpPr>
            <a:spLocks noGrp="1"/>
          </p:cNvSpPr>
          <p:nvPr>
            <p:ph type="title"/>
          </p:nvPr>
        </p:nvSpPr>
        <p:spPr>
          <a:xfrm>
            <a:off x="6297988" y="608473"/>
            <a:ext cx="26056340" cy="2674042"/>
          </a:xfrm>
        </p:spPr>
        <p:txBody>
          <a:bodyPr/>
          <a:lstStyle/>
          <a:p>
            <a:r>
              <a:rPr lang="en-US" dirty="0"/>
              <a:t>The Test Data Factory Project, PhUSE Standard Analyses Working Group</a:t>
            </a:r>
          </a:p>
        </p:txBody>
      </p:sp>
      <p:sp>
        <p:nvSpPr>
          <p:cNvPr id="4" name="Content Placeholder 3">
            <a:extLst>
              <a:ext uri="{FF2B5EF4-FFF2-40B4-BE49-F238E27FC236}">
                <a16:creationId xmlns:a16="http://schemas.microsoft.com/office/drawing/2014/main" id="{53199385-2B51-4716-A486-A9798EEC98BD}"/>
              </a:ext>
            </a:extLst>
          </p:cNvPr>
          <p:cNvSpPr>
            <a:spLocks noGrp="1"/>
          </p:cNvSpPr>
          <p:nvPr>
            <p:ph sz="quarter" idx="15"/>
          </p:nvPr>
        </p:nvSpPr>
        <p:spPr/>
        <p:txBody>
          <a:bodyPr/>
          <a:lstStyle/>
          <a:p>
            <a:pPr marL="0" indent="0">
              <a:spcBef>
                <a:spcPts val="1200"/>
              </a:spcBef>
              <a:spcAft>
                <a:spcPts val="2400"/>
              </a:spcAft>
              <a:buNone/>
            </a:pPr>
            <a:r>
              <a:rPr lang="en-US" sz="6000" dirty="0"/>
              <a:t>Test Data Factory (TDF) is one of seven projects within </a:t>
            </a:r>
            <a:r>
              <a:rPr lang="en-US" sz="6000" dirty="0" err="1">
                <a:hlinkClick r:id="rId3"/>
              </a:rPr>
              <a:t>PhUSE’s</a:t>
            </a:r>
            <a:r>
              <a:rPr lang="en-US" sz="6000" dirty="0">
                <a:hlinkClick r:id="rId3"/>
              </a:rPr>
              <a:t> Standard Analyses and Code Sharing Working Group</a:t>
            </a:r>
            <a:r>
              <a:rPr lang="en-US" sz="6000" dirty="0"/>
              <a:t> (SACS).</a:t>
            </a:r>
          </a:p>
          <a:p>
            <a:pPr marL="0" indent="0">
              <a:spcBef>
                <a:spcPts val="1200"/>
              </a:spcBef>
              <a:spcAft>
                <a:spcPts val="2400"/>
              </a:spcAft>
              <a:buNone/>
            </a:pPr>
            <a:r>
              <a:rPr lang="en-US" sz="6000" dirty="0"/>
              <a:t>Suitable test data are an essential part of software development and testing.</a:t>
            </a:r>
          </a:p>
        </p:txBody>
      </p:sp>
      <p:sp>
        <p:nvSpPr>
          <p:cNvPr id="5" name="Content Placeholder 4">
            <a:extLst>
              <a:ext uri="{FF2B5EF4-FFF2-40B4-BE49-F238E27FC236}">
                <a16:creationId xmlns:a16="http://schemas.microsoft.com/office/drawing/2014/main" id="{ECA8E60B-31B1-4105-95CD-73B64B7F319A}"/>
              </a:ext>
            </a:extLst>
          </p:cNvPr>
          <p:cNvSpPr>
            <a:spLocks noGrp="1"/>
          </p:cNvSpPr>
          <p:nvPr>
            <p:ph sz="quarter" idx="16"/>
          </p:nvPr>
        </p:nvSpPr>
        <p:spPr/>
        <p:txBody>
          <a:bodyPr/>
          <a:lstStyle/>
          <a:p>
            <a:pPr marL="0" indent="0">
              <a:spcBef>
                <a:spcPts val="1200"/>
              </a:spcBef>
              <a:spcAft>
                <a:spcPts val="2400"/>
              </a:spcAft>
              <a:buNone/>
            </a:pPr>
            <a:r>
              <a:rPr lang="en-US" sz="6000" dirty="0"/>
              <a:t>The objective of the TDF project is to provide up-to-date, CDISC-compliant test data to empower statistical programmers and software developers.</a:t>
            </a:r>
          </a:p>
          <a:p>
            <a:pPr marL="0" indent="0">
              <a:spcBef>
                <a:spcPts val="1200"/>
              </a:spcBef>
              <a:spcAft>
                <a:spcPts val="2400"/>
              </a:spcAft>
              <a:buNone/>
            </a:pPr>
            <a:r>
              <a:rPr lang="en-US" sz="6000" dirty="0"/>
              <a:t>Users, primarily software developers and quality control staff, should be able to customize fundamental aspects of test databases.</a:t>
            </a:r>
          </a:p>
        </p:txBody>
      </p:sp>
      <p:pic>
        <p:nvPicPr>
          <p:cNvPr id="7" name="Picture Placeholder 6">
            <a:extLst>
              <a:ext uri="{FF2B5EF4-FFF2-40B4-BE49-F238E27FC236}">
                <a16:creationId xmlns:a16="http://schemas.microsoft.com/office/drawing/2014/main" id="{6D73B9B1-34D5-4FA0-B492-724C9FB9CEEA}"/>
              </a:ext>
            </a:extLst>
          </p:cNvPr>
          <p:cNvPicPr preferRelativeResize="0">
            <a:picLocks noGrp="1"/>
          </p:cNvPicPr>
          <p:nvPr>
            <p:ph type="pic" sz="quarter" idx="10"/>
          </p:nvPr>
        </p:nvPicPr>
        <p:blipFill>
          <a:blip r:embed="rId4">
            <a:extLst>
              <a:ext uri="{28A0092B-C50C-407E-A947-70E740481C1C}">
                <a14:useLocalDpi xmlns:a14="http://schemas.microsoft.com/office/drawing/2010/main" val="0"/>
              </a:ext>
            </a:extLst>
          </a:blip>
          <a:srcRect t="22769" b="22769"/>
          <a:stretch>
            <a:fillRect/>
          </a:stretch>
        </p:blipFill>
        <p:spPr>
          <a:xfrm>
            <a:off x="32812038" y="377825"/>
            <a:ext cx="4373562" cy="1897063"/>
          </a:xfrm>
        </p:spPr>
      </p:pic>
      <p:sp>
        <p:nvSpPr>
          <p:cNvPr id="9" name="Rectangle 8">
            <a:hlinkClick r:id="" action="ppaction://hlinkshowjump?jump=endshow"/>
            <a:extLst>
              <a:ext uri="{FF2B5EF4-FFF2-40B4-BE49-F238E27FC236}">
                <a16:creationId xmlns:a16="http://schemas.microsoft.com/office/drawing/2014/main" id="{66E17373-1623-BB41-B8C8-7BE5F84896DD}"/>
              </a:ext>
            </a:extLst>
          </p:cNvPr>
          <p:cNvSpPr/>
          <p:nvPr/>
        </p:nvSpPr>
        <p:spPr>
          <a:xfrm>
            <a:off x="33154938" y="2634815"/>
            <a:ext cx="3687762" cy="1556185"/>
          </a:xfrm>
          <a:prstGeom prst="rect">
            <a:avLst/>
          </a:prstGeom>
          <a:solidFill>
            <a:srgbClr val="0A1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cs typeface="Calibri" panose="020F0502020204030204" pitchFamily="34" charset="0"/>
              </a:rPr>
              <a:t>TAP TO RETURN TO KIOSK MENU</a:t>
            </a:r>
          </a:p>
        </p:txBody>
      </p:sp>
    </p:spTree>
    <p:extLst>
      <p:ext uri="{BB962C8B-B14F-4D97-AF65-F5344CB8AC3E}">
        <p14:creationId xmlns:p14="http://schemas.microsoft.com/office/powerpoint/2010/main" val="291377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8801A9-C083-476A-AF5C-4555BE0F5357}"/>
              </a:ext>
            </a:extLst>
          </p:cNvPr>
          <p:cNvSpPr>
            <a:spLocks noGrp="1"/>
          </p:cNvSpPr>
          <p:nvPr>
            <p:ph type="title"/>
          </p:nvPr>
        </p:nvSpPr>
        <p:spPr/>
        <p:txBody>
          <a:bodyPr/>
          <a:lstStyle/>
          <a:p>
            <a:r>
              <a:rPr lang="en-US" dirty="0"/>
              <a:t>The Test Data Factory Project, PhUSE Standard Analyses Working Group</a:t>
            </a:r>
          </a:p>
        </p:txBody>
      </p:sp>
      <p:sp>
        <p:nvSpPr>
          <p:cNvPr id="11" name="Content Placeholder 10">
            <a:extLst>
              <a:ext uri="{FF2B5EF4-FFF2-40B4-BE49-F238E27FC236}">
                <a16:creationId xmlns:a16="http://schemas.microsoft.com/office/drawing/2014/main" id="{583D5DA3-086E-4293-A8E0-2C9605477BFA}"/>
              </a:ext>
            </a:extLst>
          </p:cNvPr>
          <p:cNvSpPr>
            <a:spLocks noGrp="1"/>
          </p:cNvSpPr>
          <p:nvPr>
            <p:ph sz="quarter" idx="17"/>
          </p:nvPr>
        </p:nvSpPr>
        <p:spPr/>
        <p:txBody>
          <a:bodyPr lIns="182880" tIns="365760" rIns="365760" bIns="182880"/>
          <a:lstStyle/>
          <a:p>
            <a:pPr>
              <a:spcBef>
                <a:spcPts val="2400"/>
              </a:spcBef>
              <a:spcAft>
                <a:spcPts val="2400"/>
              </a:spcAft>
            </a:pPr>
            <a:endParaRPr lang="en-US" b="1" dirty="0">
              <a:latin typeface="+mn-lt"/>
            </a:endParaRPr>
          </a:p>
          <a:p>
            <a:pPr>
              <a:spcBef>
                <a:spcPts val="2400"/>
              </a:spcBef>
              <a:spcAft>
                <a:spcPts val="2400"/>
              </a:spcAft>
            </a:pPr>
            <a:r>
              <a:rPr lang="en-US" b="1" dirty="0">
                <a:latin typeface="+mn-lt"/>
              </a:rPr>
              <a:t>In 2007,</a:t>
            </a:r>
            <a:r>
              <a:rPr lang="en-US" dirty="0">
                <a:latin typeface="+mn-lt"/>
              </a:rPr>
              <a:t> CDISC published a CDISC Pilot Project submission package.</a:t>
            </a:r>
          </a:p>
          <a:p>
            <a:pPr>
              <a:spcBef>
                <a:spcPts val="2400"/>
              </a:spcBef>
              <a:spcAft>
                <a:spcPts val="2400"/>
              </a:spcAft>
            </a:pPr>
            <a:r>
              <a:rPr lang="en-US" b="1" dirty="0">
                <a:latin typeface="+mn-lt"/>
              </a:rPr>
              <a:t>In 2013,</a:t>
            </a:r>
            <a:r>
              <a:rPr lang="en-US" dirty="0">
                <a:latin typeface="+mn-lt"/>
              </a:rPr>
              <a:t> CDISC updated their Pilot Project.</a:t>
            </a:r>
          </a:p>
          <a:p>
            <a:pPr>
              <a:spcBef>
                <a:spcPts val="2400"/>
              </a:spcBef>
              <a:spcAft>
                <a:spcPts val="2400"/>
              </a:spcAft>
            </a:pPr>
            <a:r>
              <a:rPr lang="en-US" b="1" dirty="0">
                <a:latin typeface="+mn-lt"/>
              </a:rPr>
              <a:t>In 2018,</a:t>
            </a:r>
            <a:r>
              <a:rPr lang="en-US" dirty="0">
                <a:latin typeface="+mn-lt"/>
              </a:rPr>
              <a:t> the TDF team updated the 2013 CDISC pilot data packages</a:t>
            </a:r>
          </a:p>
        </p:txBody>
      </p:sp>
      <p:sp>
        <p:nvSpPr>
          <p:cNvPr id="4" name="Content Placeholder 3">
            <a:extLst>
              <a:ext uri="{FF2B5EF4-FFF2-40B4-BE49-F238E27FC236}">
                <a16:creationId xmlns:a16="http://schemas.microsoft.com/office/drawing/2014/main" id="{1C37258D-FF4C-4D18-A9D7-8930CF17D1B6}"/>
              </a:ext>
            </a:extLst>
          </p:cNvPr>
          <p:cNvSpPr>
            <a:spLocks noGrp="1"/>
          </p:cNvSpPr>
          <p:nvPr>
            <p:ph sz="quarter" idx="19"/>
          </p:nvPr>
        </p:nvSpPr>
        <p:spPr/>
        <p:txBody>
          <a:bodyPr lIns="182880" tIns="365760" rIns="365760" bIns="182880"/>
          <a:lstStyle/>
          <a:p>
            <a:pPr>
              <a:spcBef>
                <a:spcPts val="2400"/>
              </a:spcBef>
              <a:spcAft>
                <a:spcPts val="2400"/>
              </a:spcAft>
            </a:pPr>
            <a:r>
              <a:rPr lang="en-US" dirty="0"/>
              <a:t>The TDF team published two test data packages based on CDISC pilot data</a:t>
            </a:r>
          </a:p>
          <a:p>
            <a:pPr>
              <a:spcBef>
                <a:spcPts val="2400"/>
              </a:spcBef>
              <a:spcAft>
                <a:spcPts val="2400"/>
              </a:spcAft>
            </a:pPr>
            <a:r>
              <a:rPr lang="en-US" b="1" dirty="0"/>
              <a:t>31 SDTM</a:t>
            </a:r>
            <a:r>
              <a:rPr lang="en-US" dirty="0"/>
              <a:t> data sets</a:t>
            </a:r>
          </a:p>
          <a:p>
            <a:pPr lvl="1">
              <a:spcBef>
                <a:spcPts val="2400"/>
              </a:spcBef>
              <a:spcAft>
                <a:spcPts val="2400"/>
              </a:spcAft>
              <a:buFont typeface="Courier New" panose="02070309020205020404" pitchFamily="49" charset="0"/>
              <a:buChar char="o"/>
            </a:pPr>
            <a:r>
              <a:rPr lang="en-US" sz="5800" dirty="0"/>
              <a:t>SDTM IG Version 3.2, and SDTM Model Version 1.6</a:t>
            </a:r>
          </a:p>
          <a:p>
            <a:pPr>
              <a:spcBef>
                <a:spcPts val="2400"/>
              </a:spcBef>
              <a:spcAft>
                <a:spcPts val="2400"/>
              </a:spcAft>
            </a:pPr>
            <a:r>
              <a:rPr lang="en-US" b="1" dirty="0"/>
              <a:t>12 ADaM</a:t>
            </a:r>
            <a:r>
              <a:rPr lang="en-US" dirty="0"/>
              <a:t> data sets</a:t>
            </a:r>
          </a:p>
          <a:p>
            <a:pPr lvl="1">
              <a:spcBef>
                <a:spcPts val="600"/>
              </a:spcBef>
              <a:spcAft>
                <a:spcPts val="600"/>
              </a:spcAft>
              <a:buFont typeface="Courier New" panose="02070309020205020404" pitchFamily="49" charset="0"/>
              <a:buChar char="o"/>
            </a:pPr>
            <a:r>
              <a:rPr lang="en-US" sz="5800" dirty="0"/>
              <a:t>ADaM IG Version 1.1, and ADaM Model Version 2.1</a:t>
            </a:r>
          </a:p>
          <a:p>
            <a:pPr lvl="0">
              <a:spcBef>
                <a:spcPts val="600"/>
              </a:spcBef>
              <a:spcAft>
                <a:spcPts val="600"/>
              </a:spcAft>
            </a:pPr>
            <a:r>
              <a:rPr lang="en-US" sz="6000" dirty="0"/>
              <a:t>Including </a:t>
            </a:r>
            <a:r>
              <a:rPr lang="en-US" sz="6000" b="1" dirty="0"/>
              <a:t>define.xml</a:t>
            </a:r>
            <a:r>
              <a:rPr lang="en-US" sz="6000" dirty="0"/>
              <a:t> files</a:t>
            </a:r>
            <a:endParaRPr lang="en-US" sz="6000" b="1" dirty="0"/>
          </a:p>
          <a:p>
            <a:pPr>
              <a:spcBef>
                <a:spcPts val="600"/>
              </a:spcBef>
              <a:spcAft>
                <a:spcPts val="600"/>
              </a:spcAft>
            </a:pPr>
            <a:r>
              <a:rPr lang="en-US" sz="6000" dirty="0"/>
              <a:t>Published in </a:t>
            </a:r>
            <a:r>
              <a:rPr lang="en-US" sz="6000" dirty="0" err="1">
                <a:hlinkClick r:id="rId3"/>
              </a:rPr>
              <a:t>Github</a:t>
            </a:r>
            <a:r>
              <a:rPr lang="en-US" sz="6000" dirty="0">
                <a:hlinkClick r:id="rId3"/>
              </a:rPr>
              <a:t> repo</a:t>
            </a:r>
            <a:endParaRPr lang="en-US" sz="5400" dirty="0"/>
          </a:p>
          <a:p>
            <a:endParaRPr lang="en-US" dirty="0"/>
          </a:p>
        </p:txBody>
      </p:sp>
      <p:pic>
        <p:nvPicPr>
          <p:cNvPr id="5" name="Picture Placeholder 4">
            <a:extLst>
              <a:ext uri="{FF2B5EF4-FFF2-40B4-BE49-F238E27FC236}">
                <a16:creationId xmlns:a16="http://schemas.microsoft.com/office/drawing/2014/main" id="{4B509D6B-1BB5-4137-97BB-4D5322B7F164}"/>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849" b="1849"/>
          <a:stretch>
            <a:fillRect/>
          </a:stretch>
        </p:blipFill>
        <p:spPr/>
      </p:pic>
      <p:graphicFrame>
        <p:nvGraphicFramePr>
          <p:cNvPr id="2" name="Table 2">
            <a:extLst>
              <a:ext uri="{FF2B5EF4-FFF2-40B4-BE49-F238E27FC236}">
                <a16:creationId xmlns:a16="http://schemas.microsoft.com/office/drawing/2014/main" id="{88A4A574-09C2-4C93-B2CC-566500B8147C}"/>
              </a:ext>
            </a:extLst>
          </p:cNvPr>
          <p:cNvGraphicFramePr>
            <a:graphicFrameLocks noGrp="1"/>
          </p:cNvGraphicFramePr>
          <p:nvPr>
            <p:extLst>
              <p:ext uri="{D42A27DB-BD31-4B8C-83A1-F6EECF244321}">
                <p14:modId xmlns:p14="http://schemas.microsoft.com/office/powerpoint/2010/main" val="3250688771"/>
              </p:ext>
            </p:extLst>
          </p:nvPr>
        </p:nvGraphicFramePr>
        <p:xfrm>
          <a:off x="25352260" y="5638794"/>
          <a:ext cx="11773421" cy="14121075"/>
        </p:xfrm>
        <a:graphic>
          <a:graphicData uri="http://schemas.openxmlformats.org/drawingml/2006/table">
            <a:tbl>
              <a:tblPr firstRow="1" bandRow="1">
                <a:tableStyleId>{5C22544A-7EE6-4342-B048-85BDC9FD1C3A}</a:tableStyleId>
              </a:tblPr>
              <a:tblGrid>
                <a:gridCol w="11773421">
                  <a:extLst>
                    <a:ext uri="{9D8B030D-6E8A-4147-A177-3AD203B41FA5}">
                      <a16:colId xmlns:a16="http://schemas.microsoft.com/office/drawing/2014/main" val="3747353290"/>
                    </a:ext>
                  </a:extLst>
                </a:gridCol>
              </a:tblGrid>
              <a:tr h="3051593">
                <a:tc>
                  <a:txBody>
                    <a:bodyPr/>
                    <a:lstStyle/>
                    <a:p>
                      <a:pPr algn="l"/>
                      <a:r>
                        <a:rPr lang="en-US" sz="6400" dirty="0">
                          <a:solidFill>
                            <a:srgbClr val="0D2557"/>
                          </a:solidFill>
                        </a:rPr>
                        <a:t>Standard Analyses &amp; Code Sharing</a:t>
                      </a:r>
                    </a:p>
                  </a:txBody>
                  <a:tcPr marL="365760" marR="365760" marT="36576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2B5E5"/>
                    </a:solidFill>
                  </a:tcPr>
                </a:tc>
                <a:extLst>
                  <a:ext uri="{0D108BD9-81ED-4DB2-BD59-A6C34878D82A}">
                    <a16:rowId xmlns:a16="http://schemas.microsoft.com/office/drawing/2014/main" val="3596988084"/>
                  </a:ext>
                </a:extLst>
              </a:tr>
              <a:tr h="5534741">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6000" dirty="0"/>
                        <a:t>Test Dataset Factory: </a:t>
                      </a:r>
                      <a:r>
                        <a:rPr lang="en-US" sz="6000" dirty="0">
                          <a:hlinkClick r:id="rId5"/>
                        </a:rPr>
                        <a:t>TDF_SDTM: SDTMIG v3.2 Test Datasets</a:t>
                      </a:r>
                      <a:r>
                        <a:rPr lang="en-US" sz="6000" dirty="0"/>
                        <a:t> (PDF). </a:t>
                      </a:r>
                      <a:r>
                        <a:rPr lang="en-US" sz="6000" dirty="0">
                          <a:hlinkClick r:id="rId6"/>
                        </a:rPr>
                        <a:t>SDTM zip file</a:t>
                      </a:r>
                      <a:r>
                        <a:rPr lang="en-US" sz="6000" dirty="0"/>
                        <a:t>. 07-Dec-2018.</a:t>
                      </a:r>
                    </a:p>
                  </a:txBody>
                  <a:tcPr marL="365760" marR="365760" marT="36576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1802863"/>
                  </a:ext>
                </a:extLst>
              </a:tr>
              <a:tr h="5534741">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6000" dirty="0"/>
                        <a:t>Test Dataset Factory: </a:t>
                      </a:r>
                      <a:r>
                        <a:rPr lang="en-US" sz="6000" dirty="0" err="1">
                          <a:hlinkClick r:id="rId7"/>
                        </a:rPr>
                        <a:t>TDF_ADaM</a:t>
                      </a:r>
                      <a:r>
                        <a:rPr lang="en-US" sz="6000" dirty="0">
                          <a:hlinkClick r:id="rId7"/>
                        </a:rPr>
                        <a:t>: </a:t>
                      </a:r>
                      <a:r>
                        <a:rPr lang="en-US" sz="6000" dirty="0" err="1">
                          <a:hlinkClick r:id="rId7"/>
                        </a:rPr>
                        <a:t>ADaMIG</a:t>
                      </a:r>
                      <a:r>
                        <a:rPr lang="en-US" sz="6000" dirty="0">
                          <a:hlinkClick r:id="rId7"/>
                        </a:rPr>
                        <a:t> v1.1 Test Datasets</a:t>
                      </a:r>
                      <a:r>
                        <a:rPr lang="en-US" sz="6000" dirty="0"/>
                        <a:t> (PDF), </a:t>
                      </a:r>
                      <a:r>
                        <a:rPr lang="en-US" sz="6000" dirty="0">
                          <a:hlinkClick r:id="rId8"/>
                        </a:rPr>
                        <a:t>ADaM zip file</a:t>
                      </a:r>
                      <a:r>
                        <a:rPr lang="en-US" sz="6000" dirty="0"/>
                        <a:t>. 07-Dec-2018.</a:t>
                      </a:r>
                    </a:p>
                    <a:p>
                      <a:pPr algn="l"/>
                      <a:endParaRPr lang="en-US" sz="6000" dirty="0"/>
                    </a:p>
                  </a:txBody>
                  <a:tcPr marL="365760" marR="365760" marT="36576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3058774"/>
                  </a:ext>
                </a:extLst>
              </a:tr>
            </a:tbl>
          </a:graphicData>
        </a:graphic>
      </p:graphicFrame>
    </p:spTree>
    <p:extLst>
      <p:ext uri="{BB962C8B-B14F-4D97-AF65-F5344CB8AC3E}">
        <p14:creationId xmlns:p14="http://schemas.microsoft.com/office/powerpoint/2010/main" val="314510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96B1165-92F1-4FB0-9095-072F167C5244}"/>
              </a:ext>
            </a:extLst>
          </p:cNvPr>
          <p:cNvSpPr>
            <a:spLocks noGrp="1"/>
          </p:cNvSpPr>
          <p:nvPr>
            <p:ph type="title"/>
          </p:nvPr>
        </p:nvSpPr>
        <p:spPr/>
        <p:txBody>
          <a:bodyPr/>
          <a:lstStyle/>
          <a:p>
            <a:r>
              <a:rPr lang="en-US" dirty="0"/>
              <a:t>The Test Data Factory Project, PhUSE Standard Analyses Working Group</a:t>
            </a:r>
          </a:p>
        </p:txBody>
      </p:sp>
      <p:sp>
        <p:nvSpPr>
          <p:cNvPr id="4" name="Content Placeholder 3">
            <a:extLst>
              <a:ext uri="{FF2B5EF4-FFF2-40B4-BE49-F238E27FC236}">
                <a16:creationId xmlns:a16="http://schemas.microsoft.com/office/drawing/2014/main" id="{0FC69AC3-F2BF-464A-8C5D-039AE39B1D9B}"/>
              </a:ext>
            </a:extLst>
          </p:cNvPr>
          <p:cNvSpPr>
            <a:spLocks noGrp="1"/>
          </p:cNvSpPr>
          <p:nvPr>
            <p:ph sz="quarter" idx="17"/>
          </p:nvPr>
        </p:nvSpPr>
        <p:spPr/>
        <p:txBody>
          <a:bodyPr lIns="365760" tIns="365760" rIns="365760" bIns="182880"/>
          <a:lstStyle/>
          <a:p>
            <a:pPr marL="914400" indent="-914400">
              <a:spcBef>
                <a:spcPts val="2400"/>
              </a:spcBef>
              <a:spcAft>
                <a:spcPts val="2400"/>
              </a:spcAft>
            </a:pPr>
            <a:r>
              <a:rPr lang="en-US" sz="6000" dirty="0"/>
              <a:t>Next steps: </a:t>
            </a:r>
            <a:r>
              <a:rPr lang="en-US" sz="5400" dirty="0"/>
              <a:t>Develop a </a:t>
            </a:r>
            <a:r>
              <a:rPr lang="en-US" sz="5400" dirty="0">
                <a:solidFill>
                  <a:srgbClr val="004EEA"/>
                </a:solidFill>
              </a:rPr>
              <a:t>framework and syntax</a:t>
            </a:r>
            <a:r>
              <a:rPr lang="en-US" sz="5400" dirty="0"/>
              <a:t>, so users can easily describe a credible clinical study test database</a:t>
            </a:r>
          </a:p>
          <a:p>
            <a:pPr marL="914400" indent="-914400">
              <a:spcBef>
                <a:spcPts val="2400"/>
              </a:spcBef>
              <a:spcAft>
                <a:spcPts val="2400"/>
              </a:spcAft>
            </a:pPr>
            <a:r>
              <a:rPr lang="en-US" sz="6000" dirty="0"/>
              <a:t>Variable Modeling: </a:t>
            </a:r>
            <a:r>
              <a:rPr lang="en-US" sz="5400" dirty="0"/>
              <a:t>User </a:t>
            </a:r>
            <a:r>
              <a:rPr lang="en-US" sz="5400" dirty="0">
                <a:solidFill>
                  <a:srgbClr val="004EEA"/>
                </a:solidFill>
              </a:rPr>
              <a:t>configuration</a:t>
            </a:r>
            <a:r>
              <a:rPr lang="en-US" sz="5400" dirty="0"/>
              <a:t> and TDF simulation of variable types, such as numeric, date/time, controlled terminology</a:t>
            </a:r>
          </a:p>
          <a:p>
            <a:pPr marL="914400" indent="-914400">
              <a:spcBef>
                <a:spcPts val="2400"/>
              </a:spcBef>
              <a:spcAft>
                <a:spcPts val="2400"/>
              </a:spcAft>
            </a:pPr>
            <a:r>
              <a:rPr lang="en-US" sz="6000" dirty="0"/>
              <a:t>User Interface: </a:t>
            </a:r>
            <a:r>
              <a:rPr lang="en-US" sz="5400" dirty="0"/>
              <a:t>Trial Design Matrix Excel workbook vs. Web interface. </a:t>
            </a:r>
            <a:r>
              <a:rPr lang="en-US" sz="5400" dirty="0">
                <a:solidFill>
                  <a:srgbClr val="004EEA"/>
                </a:solidFill>
              </a:rPr>
              <a:t>See concept </a:t>
            </a:r>
            <a:r>
              <a:rPr lang="en-US" sz="5400" dirty="0">
                <a:solidFill>
                  <a:srgbClr val="004EEA"/>
                </a:solidFill>
                <a:sym typeface="Wingdings 3" panose="05040102010807070707" pitchFamily="18" charset="2"/>
              </a:rPr>
              <a:t></a:t>
            </a:r>
            <a:endParaRPr lang="en-US" sz="5400" dirty="0">
              <a:solidFill>
                <a:srgbClr val="004EEA"/>
              </a:solidFill>
            </a:endParaRPr>
          </a:p>
        </p:txBody>
      </p:sp>
      <p:sp>
        <p:nvSpPr>
          <p:cNvPr id="5" name="Content Placeholder 4">
            <a:extLst>
              <a:ext uri="{FF2B5EF4-FFF2-40B4-BE49-F238E27FC236}">
                <a16:creationId xmlns:a16="http://schemas.microsoft.com/office/drawing/2014/main" id="{1D7BFFC3-979E-4D18-9F9A-FB8B89A0BEC9}"/>
              </a:ext>
            </a:extLst>
          </p:cNvPr>
          <p:cNvSpPr>
            <a:spLocks noGrp="1"/>
          </p:cNvSpPr>
          <p:nvPr>
            <p:ph sz="quarter" idx="18"/>
          </p:nvPr>
        </p:nvSpPr>
        <p:spPr/>
        <p:txBody>
          <a:bodyPr lIns="365760" tIns="365760" rIns="548640" bIns="182880"/>
          <a:lstStyle/>
          <a:p>
            <a:pPr>
              <a:spcBef>
                <a:spcPts val="2400"/>
              </a:spcBef>
              <a:spcAft>
                <a:spcPts val="2400"/>
              </a:spcAft>
            </a:pPr>
            <a:r>
              <a:rPr lang="en-US" sz="6000" dirty="0"/>
              <a:t>TDF project provided CDISC test databases, an important contribution to the development of CDISC-based software solutions.</a:t>
            </a:r>
          </a:p>
          <a:p>
            <a:pPr>
              <a:spcBef>
                <a:spcPts val="2400"/>
              </a:spcBef>
              <a:spcAft>
                <a:spcPts val="2400"/>
              </a:spcAft>
            </a:pPr>
            <a:r>
              <a:rPr lang="en-US" sz="6000" dirty="0"/>
              <a:t>An open, interactive software platform that delivers users with customized test databases remains an appealing objective. </a:t>
            </a:r>
          </a:p>
          <a:p>
            <a:pPr>
              <a:spcBef>
                <a:spcPts val="2400"/>
              </a:spcBef>
              <a:spcAft>
                <a:spcPts val="2400"/>
              </a:spcAft>
            </a:pPr>
            <a:r>
              <a:rPr lang="en-US" sz="6000" dirty="0"/>
              <a:t>We welcome your contributions to achieve these goals.</a:t>
            </a:r>
          </a:p>
          <a:p>
            <a:pPr>
              <a:spcBef>
                <a:spcPts val="2400"/>
              </a:spcBef>
              <a:spcAft>
                <a:spcPts val="2400"/>
              </a:spcAft>
            </a:pPr>
            <a:endParaRPr lang="en-US" sz="6000" dirty="0"/>
          </a:p>
        </p:txBody>
      </p:sp>
      <p:sp>
        <p:nvSpPr>
          <p:cNvPr id="6" name="Content Placeholder 5">
            <a:extLst>
              <a:ext uri="{FF2B5EF4-FFF2-40B4-BE49-F238E27FC236}">
                <a16:creationId xmlns:a16="http://schemas.microsoft.com/office/drawing/2014/main" id="{E315C8F0-8D43-4E3B-8898-7A8EA5C40A75}"/>
              </a:ext>
            </a:extLst>
          </p:cNvPr>
          <p:cNvSpPr>
            <a:spLocks noGrp="1"/>
          </p:cNvSpPr>
          <p:nvPr>
            <p:ph sz="quarter" idx="19"/>
          </p:nvPr>
        </p:nvSpPr>
        <p:spPr/>
        <p:txBody>
          <a:bodyPr/>
          <a:lstStyle/>
          <a:p>
            <a:pPr marL="0" indent="0">
              <a:buNone/>
            </a:pPr>
            <a:endParaRPr lang="en-US" dirty="0"/>
          </a:p>
        </p:txBody>
      </p:sp>
      <p:pic>
        <p:nvPicPr>
          <p:cNvPr id="3" name="Picture Placeholder 2">
            <a:extLst>
              <a:ext uri="{FF2B5EF4-FFF2-40B4-BE49-F238E27FC236}">
                <a16:creationId xmlns:a16="http://schemas.microsoft.com/office/drawing/2014/main" id="{69A74840-F51B-447D-93AB-13DCEFACFC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849" b="1849"/>
          <a:stretch>
            <a:fillRect/>
          </a:stretch>
        </p:blipFill>
        <p:spPr/>
      </p:pic>
      <p:pic>
        <p:nvPicPr>
          <p:cNvPr id="10" name="Picture 9">
            <a:extLst>
              <a:ext uri="{FF2B5EF4-FFF2-40B4-BE49-F238E27FC236}">
                <a16:creationId xmlns:a16="http://schemas.microsoft.com/office/drawing/2014/main" id="{3FF2FB00-A0D9-4530-8FCD-11CED032454A}"/>
              </a:ext>
            </a:extLst>
          </p:cNvPr>
          <p:cNvPicPr>
            <a:picLocks noChangeAspect="1"/>
          </p:cNvPicPr>
          <p:nvPr/>
        </p:nvPicPr>
        <p:blipFill rotWithShape="1">
          <a:blip r:embed="rId4" cstate="hqprint">
            <a:extLst>
              <a:ext uri="{28A0092B-C50C-407E-A947-70E740481C1C}">
                <a14:useLocalDpi xmlns:a14="http://schemas.microsoft.com/office/drawing/2010/main"/>
              </a:ext>
            </a:extLst>
          </a:blip>
          <a:stretch/>
        </p:blipFill>
        <p:spPr>
          <a:xfrm>
            <a:off x="13230981" y="5816600"/>
            <a:ext cx="11076819" cy="13760468"/>
          </a:xfrm>
          <a:prstGeom prst="rect">
            <a:avLst/>
          </a:prstGeom>
        </p:spPr>
      </p:pic>
    </p:spTree>
    <p:extLst>
      <p:ext uri="{BB962C8B-B14F-4D97-AF65-F5344CB8AC3E}">
        <p14:creationId xmlns:p14="http://schemas.microsoft.com/office/powerpoint/2010/main" val="3778335950"/>
      </p:ext>
    </p:extLst>
  </p:cSld>
  <p:clrMapOvr>
    <a:masterClrMapping/>
  </p:clrMapOvr>
</p:sld>
</file>

<file path=ppt/theme/theme1.xml><?xml version="1.0" encoding="utf-8"?>
<a:theme xmlns:a="http://schemas.openxmlformats.org/drawingml/2006/main" name="PharmaSUG2019_EPoster_Templat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0FFF2919-E863-4E5F-84EC-CFB97FCF54F8}" vid="{5F0B3E6B-ADF2-4655-A89D-3D54B0B23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PharmaSUG2019_EPoster_Template3</Template>
  <TotalTime>135</TotalTime>
  <Words>485</Words>
  <Application>Microsoft Office PowerPoint</Application>
  <PresentationFormat>Custom</PresentationFormat>
  <Paragraphs>34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Courier New</vt:lpstr>
      <vt:lpstr>Wingdings 3</vt:lpstr>
      <vt:lpstr>Arial</vt:lpstr>
      <vt:lpstr>PharmaSUG2019_EPoster_Template3</vt:lpstr>
      <vt:lpstr>The Test Data Factory Project, PhUSE Standard Analyses Working Group</vt:lpstr>
      <vt:lpstr>The Test Data Factory Project, PhUSE Standard Analyses Working Group</vt:lpstr>
      <vt:lpstr>The Test Data Factory Project, PhUSE Standard Analyses Working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TDF – Overview and Status of the Test Data Factory Project, PhUSE Standard Analyses &amp; Code Sharing Working Group</dc:title>
  <dc:subject>PharmaSUG 2020</dc:subject>
  <dc:creator>TDF Project Team</dc:creator>
  <cp:lastModifiedBy>Dante Di Tommaso</cp:lastModifiedBy>
  <cp:revision>27</cp:revision>
  <dcterms:created xsi:type="dcterms:W3CDTF">2019-03-01T21:31:06Z</dcterms:created>
  <dcterms:modified xsi:type="dcterms:W3CDTF">2020-04-24T15:29:02Z</dcterms:modified>
  <dc:language>en-US</dc:language>
</cp:coreProperties>
</file>