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3" r:id="rId1"/>
  </p:sldMasterIdLst>
  <p:notesMasterIdLst>
    <p:notesMasterId r:id="rId3"/>
  </p:notesMasterIdLst>
  <p:sldIdLst>
    <p:sldId id="256" r:id="rId2"/>
  </p:sldIdLst>
  <p:sldSz cx="32918400" cy="438912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2194560" algn="l" rtl="0" fontAlgn="base">
      <a:spcBef>
        <a:spcPct val="0"/>
      </a:spcBef>
      <a:spcAft>
        <a:spcPct val="0"/>
      </a:spcAft>
      <a:defRPr kern="1200">
        <a:solidFill>
          <a:schemeClr val="tx1"/>
        </a:solidFill>
        <a:latin typeface="Arial" charset="0"/>
        <a:ea typeface="+mn-ea"/>
        <a:cs typeface="+mn-cs"/>
      </a:defRPr>
    </a:lvl2pPr>
    <a:lvl3pPr marL="4389120" algn="l" rtl="0" fontAlgn="base">
      <a:spcBef>
        <a:spcPct val="0"/>
      </a:spcBef>
      <a:spcAft>
        <a:spcPct val="0"/>
      </a:spcAft>
      <a:defRPr kern="1200">
        <a:solidFill>
          <a:schemeClr val="tx1"/>
        </a:solidFill>
        <a:latin typeface="Arial" charset="0"/>
        <a:ea typeface="+mn-ea"/>
        <a:cs typeface="+mn-cs"/>
      </a:defRPr>
    </a:lvl3pPr>
    <a:lvl4pPr marL="6583680" algn="l" rtl="0" fontAlgn="base">
      <a:spcBef>
        <a:spcPct val="0"/>
      </a:spcBef>
      <a:spcAft>
        <a:spcPct val="0"/>
      </a:spcAft>
      <a:defRPr kern="1200">
        <a:solidFill>
          <a:schemeClr val="tx1"/>
        </a:solidFill>
        <a:latin typeface="Arial" charset="0"/>
        <a:ea typeface="+mn-ea"/>
        <a:cs typeface="+mn-cs"/>
      </a:defRPr>
    </a:lvl4pPr>
    <a:lvl5pPr marL="8778240" algn="l" rtl="0" fontAlgn="base">
      <a:spcBef>
        <a:spcPct val="0"/>
      </a:spcBef>
      <a:spcAft>
        <a:spcPct val="0"/>
      </a:spcAft>
      <a:defRPr kern="1200">
        <a:solidFill>
          <a:schemeClr val="tx1"/>
        </a:solidFill>
        <a:latin typeface="Arial" charset="0"/>
        <a:ea typeface="+mn-ea"/>
        <a:cs typeface="+mn-cs"/>
      </a:defRPr>
    </a:lvl5pPr>
    <a:lvl6pPr marL="10972800" algn="l" defTabSz="4389120" rtl="0" eaLnBrk="1" latinLnBrk="0" hangingPunct="1">
      <a:defRPr kern="1200">
        <a:solidFill>
          <a:schemeClr val="tx1"/>
        </a:solidFill>
        <a:latin typeface="Arial" charset="0"/>
        <a:ea typeface="+mn-ea"/>
        <a:cs typeface="+mn-cs"/>
      </a:defRPr>
    </a:lvl6pPr>
    <a:lvl7pPr marL="13167360" algn="l" defTabSz="4389120" rtl="0" eaLnBrk="1" latinLnBrk="0" hangingPunct="1">
      <a:defRPr kern="1200">
        <a:solidFill>
          <a:schemeClr val="tx1"/>
        </a:solidFill>
        <a:latin typeface="Arial" charset="0"/>
        <a:ea typeface="+mn-ea"/>
        <a:cs typeface="+mn-cs"/>
      </a:defRPr>
    </a:lvl7pPr>
    <a:lvl8pPr marL="15361920" algn="l" defTabSz="4389120" rtl="0" eaLnBrk="1" latinLnBrk="0" hangingPunct="1">
      <a:defRPr kern="1200">
        <a:solidFill>
          <a:schemeClr val="tx1"/>
        </a:solidFill>
        <a:latin typeface="Arial" charset="0"/>
        <a:ea typeface="+mn-ea"/>
        <a:cs typeface="+mn-cs"/>
      </a:defRPr>
    </a:lvl8pPr>
    <a:lvl9pPr marL="17556480" algn="l" defTabSz="4389120" rtl="0" eaLnBrk="1" latinLnBrk="0" hangingPunct="1">
      <a:defRPr kern="1200">
        <a:solidFill>
          <a:schemeClr val="tx1"/>
        </a:solidFill>
        <a:latin typeface="Arial" charset="0"/>
        <a:ea typeface="+mn-ea"/>
        <a:cs typeface="+mn-cs"/>
      </a:defRPr>
    </a:lvl9pPr>
  </p:defaultTextStyle>
  <p:extLst>
    <p:ext uri="{521415D9-36F7-43E2-AB2F-B90AF26B5E84}">
      <p14:sectionLst xmlns="" xmlns:p14="http://schemas.microsoft.com/office/powerpoint/2010/main">
        <p14:section name="Default Section" id="{082CACD0-CC15-4C17-B0B5-44A76B68FAE8}">
          <p14:sldIdLst>
            <p14:sldId id="256"/>
          </p14:sldIdLst>
        </p14:section>
      </p14:sectionLst>
    </p:ext>
    <p:ext uri="{EFAFB233-063F-42B5-8137-9DF3F51BA10A}">
      <p15:sldGuideLst xmlns=""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99"/>
    <a:srgbClr val="CCECFF"/>
    <a:srgbClr val="B9FFC5"/>
    <a:srgbClr val="CCFFCC"/>
    <a:srgbClr val="898989"/>
    <a:srgbClr val="939393"/>
    <a:srgbClr val="EE3124"/>
    <a:srgbClr val="004386"/>
    <a:srgbClr val="FDBB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62" autoAdjust="0"/>
    <p:restoredTop sz="93856" autoAdjust="0"/>
  </p:normalViewPr>
  <p:slideViewPr>
    <p:cSldViewPr snapToObjects="1">
      <p:cViewPr>
        <p:scale>
          <a:sx n="30" d="100"/>
          <a:sy n="30" d="100"/>
        </p:scale>
        <p:origin x="264" y="2226"/>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t" anchorCtr="0" compatLnSpc="1">
            <a:prstTxWarp prst="textNoShape">
              <a:avLst/>
            </a:prstTxWarp>
          </a:bodyPr>
          <a:lstStyle>
            <a:lvl1pPr>
              <a:defRPr sz="12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2198688" y="696913"/>
            <a:ext cx="2613025" cy="3486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b" anchorCtr="0" compatLnSpc="1">
            <a:prstTxWarp prst="textNoShape">
              <a:avLst/>
            </a:prstTxWarp>
          </a:bodyPr>
          <a:lstStyle>
            <a:lvl1pPr>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b" anchorCtr="0" compatLnSpc="1">
            <a:prstTxWarp prst="textNoShape">
              <a:avLst/>
            </a:prstTxWarp>
          </a:bodyPr>
          <a:lstStyle>
            <a:lvl1pPr algn="r">
              <a:defRPr sz="1200">
                <a:latin typeface="Arial" pitchFamily="34" charset="0"/>
              </a:defRPr>
            </a:lvl1pPr>
          </a:lstStyle>
          <a:p>
            <a:pPr>
              <a:defRPr/>
            </a:pPr>
            <a:fld id="{FEFCC946-0BFA-4896-87F7-393362B2217F}" type="slidenum">
              <a:rPr lang="en-US"/>
              <a:pPr>
                <a:defRPr/>
              </a:pPr>
              <a:t>‹#›</a:t>
            </a:fld>
            <a:endParaRPr lang="en-US"/>
          </a:p>
        </p:txBody>
      </p:sp>
    </p:spTree>
    <p:extLst>
      <p:ext uri="{BB962C8B-B14F-4D97-AF65-F5344CB8AC3E}">
        <p14:creationId xmlns="" xmlns:p14="http://schemas.microsoft.com/office/powerpoint/2010/main" val="3025621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800" kern="1200">
        <a:solidFill>
          <a:schemeClr val="tx1"/>
        </a:solidFill>
        <a:latin typeface="Arial" pitchFamily="34" charset="0"/>
        <a:ea typeface="+mn-ea"/>
        <a:cs typeface="+mn-cs"/>
      </a:defRPr>
    </a:lvl1pPr>
    <a:lvl2pPr marL="2194560" algn="l" rtl="0" eaLnBrk="0" fontAlgn="base" hangingPunct="0">
      <a:spcBef>
        <a:spcPct val="30000"/>
      </a:spcBef>
      <a:spcAft>
        <a:spcPct val="0"/>
      </a:spcAft>
      <a:defRPr sz="5800" kern="1200">
        <a:solidFill>
          <a:schemeClr val="tx1"/>
        </a:solidFill>
        <a:latin typeface="Arial" pitchFamily="34" charset="0"/>
        <a:ea typeface="+mn-ea"/>
        <a:cs typeface="+mn-cs"/>
      </a:defRPr>
    </a:lvl2pPr>
    <a:lvl3pPr marL="4389120" algn="l" rtl="0" eaLnBrk="0" fontAlgn="base" hangingPunct="0">
      <a:spcBef>
        <a:spcPct val="30000"/>
      </a:spcBef>
      <a:spcAft>
        <a:spcPct val="0"/>
      </a:spcAft>
      <a:defRPr sz="5800" kern="1200">
        <a:solidFill>
          <a:schemeClr val="tx1"/>
        </a:solidFill>
        <a:latin typeface="Arial" pitchFamily="34" charset="0"/>
        <a:ea typeface="+mn-ea"/>
        <a:cs typeface="+mn-cs"/>
      </a:defRPr>
    </a:lvl3pPr>
    <a:lvl4pPr marL="6583680" algn="l" rtl="0" eaLnBrk="0" fontAlgn="base" hangingPunct="0">
      <a:spcBef>
        <a:spcPct val="30000"/>
      </a:spcBef>
      <a:spcAft>
        <a:spcPct val="0"/>
      </a:spcAft>
      <a:defRPr sz="5800" kern="1200">
        <a:solidFill>
          <a:schemeClr val="tx1"/>
        </a:solidFill>
        <a:latin typeface="Arial" pitchFamily="34" charset="0"/>
        <a:ea typeface="+mn-ea"/>
        <a:cs typeface="+mn-cs"/>
      </a:defRPr>
    </a:lvl4pPr>
    <a:lvl5pPr marL="8778240" algn="l" rtl="0" eaLnBrk="0" fontAlgn="base" hangingPunct="0">
      <a:spcBef>
        <a:spcPct val="30000"/>
      </a:spcBef>
      <a:spcAft>
        <a:spcPct val="0"/>
      </a:spcAft>
      <a:defRPr sz="5800" kern="1200">
        <a:solidFill>
          <a:schemeClr val="tx1"/>
        </a:solidFill>
        <a:latin typeface="Arial" pitchFamily="34" charset="0"/>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9"/>
            <a:ext cx="27980640" cy="9408158"/>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5" name="Footer Placeholder 4"/>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91"/>
            <a:ext cx="7406640" cy="3744975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91"/>
            <a:ext cx="21671280" cy="374497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5" name="Footer Placeholder 4"/>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13"/>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5652"/>
          <a:stretch/>
        </p:blipFill>
        <p:spPr bwMode="auto">
          <a:xfrm>
            <a:off x="4114807" y="975360"/>
            <a:ext cx="7764446" cy="731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114800" y="24384000"/>
            <a:ext cx="25237440" cy="4023360"/>
          </a:xfrm>
        </p:spPr>
        <p:txBody>
          <a:bodyPr anchor="t"/>
          <a:lstStyle>
            <a:lvl1pPr>
              <a:defRPr sz="11500" baseline="0">
                <a:solidFill>
                  <a:schemeClr val="tx1"/>
                </a:solidFill>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4114800" y="29260800"/>
            <a:ext cx="25237440" cy="6827520"/>
          </a:xfrm>
        </p:spPr>
        <p:txBody>
          <a:bodyPr/>
          <a:lstStyle>
            <a:lvl1pPr marL="0" indent="0">
              <a:buFontTx/>
              <a:buNone/>
              <a:defRPr sz="7700" baseline="0">
                <a:solidFill>
                  <a:schemeClr val="tx1"/>
                </a:solidFill>
              </a:defRPr>
            </a:lvl1pPr>
          </a:lstStyle>
          <a:p>
            <a:pPr lvl="0"/>
            <a:r>
              <a:rPr lang="en-US" noProof="0" smtClean="0"/>
              <a:t>Click to edit Master subtitle style</a:t>
            </a:r>
            <a:endParaRPr lang="en-US" noProof="0" dirty="0" smtClean="0"/>
          </a:p>
        </p:txBody>
      </p:sp>
      <p:pic>
        <p:nvPicPr>
          <p:cNvPr id="2" name="Picture 1"/>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a:stretch/>
        </p:blipFill>
        <p:spPr>
          <a:xfrm>
            <a:off x="23865840" y="41355264"/>
            <a:ext cx="8457398" cy="2048256"/>
          </a:xfrm>
          <a:prstGeom prst="rect">
            <a:avLst/>
          </a:prstGeom>
        </p:spPr>
      </p:pic>
      <p:grpSp>
        <p:nvGrpSpPr>
          <p:cNvPr id="13" name="Group 12"/>
          <p:cNvGrpSpPr/>
          <p:nvPr userDrawn="1"/>
        </p:nvGrpSpPr>
        <p:grpSpPr>
          <a:xfrm>
            <a:off x="-548640" y="12192000"/>
            <a:ext cx="34290000" cy="585216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 xmlns:p14="http://schemas.microsoft.com/office/powerpoint/2010/main" val="27031858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Slid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4" name="Slide Number Placeholder 3"/>
          <p:cNvSpPr>
            <a:spLocks noGrp="1"/>
          </p:cNvSpPr>
          <p:nvPr>
            <p:ph type="sldNum" sz="quarter" idx="11"/>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6" name="Picture Placeholder 5"/>
          <p:cNvSpPr>
            <a:spLocks noGrp="1"/>
          </p:cNvSpPr>
          <p:nvPr>
            <p:ph type="pic" sz="quarter" idx="12"/>
          </p:nvPr>
        </p:nvSpPr>
        <p:spPr>
          <a:xfrm>
            <a:off x="1097280" y="4876800"/>
            <a:ext cx="30449520" cy="34625280"/>
          </a:xfrm>
        </p:spPr>
        <p:txBody>
          <a:bodyPr/>
          <a:lstStyle/>
          <a:p>
            <a:r>
              <a:rPr lang="en-US" smtClean="0"/>
              <a:t>Click icon to add picture</a:t>
            </a:r>
            <a:endParaRPr lang="en-US"/>
          </a:p>
        </p:txBody>
      </p:sp>
    </p:spTree>
    <p:extLst>
      <p:ext uri="{BB962C8B-B14F-4D97-AF65-F5344CB8AC3E}">
        <p14:creationId xmlns="" xmlns:p14="http://schemas.microsoft.com/office/powerpoint/2010/main" val="1359828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martArt Placeholder 5"/>
          <p:cNvSpPr>
            <a:spLocks noGrp="1"/>
          </p:cNvSpPr>
          <p:nvPr>
            <p:ph type="dgm" sz="quarter" idx="12"/>
          </p:nvPr>
        </p:nvSpPr>
        <p:spPr>
          <a:xfrm>
            <a:off x="1920240" y="5852160"/>
            <a:ext cx="29352240" cy="29748480"/>
          </a:xfrm>
        </p:spPr>
        <p:txBody>
          <a:bodyPr/>
          <a:lstStyle/>
          <a:p>
            <a:r>
              <a:rPr lang="en-US" smtClean="0"/>
              <a:t>Click icon to add SmartArt graphic</a:t>
            </a:r>
            <a:endParaRPr lang="en-US" dirty="0"/>
          </a:p>
        </p:txBody>
      </p:sp>
      <p:sp>
        <p:nvSpPr>
          <p:cNvPr id="7" name="Slide Number Placeholder 6"/>
          <p:cNvSpPr>
            <a:spLocks noGrp="1"/>
          </p:cNvSpPr>
          <p:nvPr>
            <p:ph type="sldNum" sz="quarter" idx="14"/>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 xmlns:p14="http://schemas.microsoft.com/office/powerpoint/2010/main" val="32214848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2438400"/>
            <a:ext cx="32918400" cy="2926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3" name="Rectangle 2"/>
          <p:cNvSpPr>
            <a:spLocks noGrp="1" noChangeArrowheads="1"/>
          </p:cNvSpPr>
          <p:nvPr>
            <p:ph type="ctrTitle" hasCustomPrompt="1"/>
          </p:nvPr>
        </p:nvSpPr>
        <p:spPr>
          <a:xfrm>
            <a:off x="4114800" y="22920960"/>
            <a:ext cx="27706320" cy="6339840"/>
          </a:xfrm>
        </p:spPr>
        <p:txBody>
          <a:bodyPr anchor="t"/>
          <a:lstStyle>
            <a:lvl1pPr>
              <a:defRPr sz="11500" baseline="0">
                <a:solidFill>
                  <a:schemeClr val="tx1"/>
                </a:solidFill>
              </a:defRPr>
            </a:lvl1pPr>
          </a:lstStyle>
          <a:p>
            <a:pPr lvl="0"/>
            <a:r>
              <a:rPr lang="en-US" noProof="0" dirty="0" smtClean="0"/>
              <a:t>Click to edit Master title style</a:t>
            </a:r>
            <a:br>
              <a:rPr lang="en-US" noProof="0" dirty="0" smtClean="0"/>
            </a:br>
            <a:endParaRPr lang="en-US" noProof="0" dirty="0" smtClean="0"/>
          </a:p>
        </p:txBody>
      </p:sp>
      <p:grpSp>
        <p:nvGrpSpPr>
          <p:cNvPr id="13" name="Group 12"/>
          <p:cNvGrpSpPr/>
          <p:nvPr userDrawn="1"/>
        </p:nvGrpSpPr>
        <p:grpSpPr>
          <a:xfrm>
            <a:off x="-548640" y="13655040"/>
            <a:ext cx="34290000" cy="585216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 xmlns:p14="http://schemas.microsoft.com/office/powerpoint/2010/main" val="16913628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1"/>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 xmlns:p14="http://schemas.microsoft.com/office/powerpoint/2010/main" val="24453532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5" name="Footer Placeholder 4"/>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8204162"/>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8" y="18602969"/>
            <a:ext cx="27980640" cy="9601195"/>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5" name="Footer Placeholder 4"/>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7"/>
            <a:ext cx="14538960" cy="2896616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7"/>
            <a:ext cx="14538960" cy="2896616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6" name="Footer Placeholder 5"/>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2"/>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199"/>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4" y="9824722"/>
            <a:ext cx="14550389"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4" y="13919199"/>
            <a:ext cx="14550389"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8" name="Footer Placeholder 7"/>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9" name="Slide Number Placeholder 8"/>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4" name="Footer Placeholder 3"/>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5" name="Slide Number Placeholder 4"/>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371600" y="1371600"/>
            <a:ext cx="30175200" cy="411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2"/>
            <a:ext cx="10829928"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2" cy="37459925"/>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8" cy="30022805"/>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6" name="Footer Placeholder 5"/>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8" name="Rectangle 7"/>
          <p:cNvSpPr/>
          <p:nvPr userDrawn="1"/>
        </p:nvSpPr>
        <p:spPr>
          <a:xfrm>
            <a:off x="548640" y="4876800"/>
            <a:ext cx="31821120" cy="1950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Rectangle 8"/>
          <p:cNvSpPr/>
          <p:nvPr userDrawn="1"/>
        </p:nvSpPr>
        <p:spPr>
          <a:xfrm>
            <a:off x="0" y="2926080"/>
            <a:ext cx="329184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5"/>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58"/>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7"/>
            <a:ext cx="19751040" cy="5151115"/>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a:xfrm>
            <a:off x="1645920" y="40680646"/>
            <a:ext cx="7680960" cy="2336798"/>
          </a:xfrm>
          <a:prstGeom prst="rect">
            <a:avLst/>
          </a:prstGeom>
        </p:spPr>
        <p:txBody>
          <a:bodyPr lIns="438912" tIns="219456" rIns="438912" bIns="219456"/>
          <a:lstStyle/>
          <a:p>
            <a:fld id="{69D00FC6-586C-401E-BB30-751566F84D43}" type="datetimeFigureOut">
              <a:rPr lang="en-US" smtClean="0"/>
              <a:pPr/>
              <a:t>2/17/2017</a:t>
            </a:fld>
            <a:endParaRPr lang="en-US"/>
          </a:p>
        </p:txBody>
      </p:sp>
      <p:sp>
        <p:nvSpPr>
          <p:cNvPr id="6" name="Footer Placeholder 5"/>
          <p:cNvSpPr>
            <a:spLocks noGrp="1"/>
          </p:cNvSpPr>
          <p:nvPr>
            <p:ph type="ftr" sz="quarter" idx="11"/>
          </p:nvPr>
        </p:nvSpPr>
        <p:spPr>
          <a:xfrm>
            <a:off x="11247120" y="40680646"/>
            <a:ext cx="10424160" cy="23367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40680646"/>
            <a:ext cx="7680960" cy="23367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7"/>
            <a:ext cx="29626560" cy="2896616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699" r:id="rId12"/>
    <p:sldLayoutId id="2147483702" r:id="rId13"/>
    <p:sldLayoutId id="2147483700" r:id="rId14"/>
    <p:sldLayoutId id="2147483690" r:id="rId15"/>
    <p:sldLayoutId id="2147483694" r:id="rId16"/>
  </p:sldLayoutIdLst>
  <p:hf hdr="0" ftr="0" dt="0"/>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emf"/><Relationship Id="rId11" Type="http://schemas.openxmlformats.org/officeDocument/2006/relationships/oleObject" Target="../embeddings/oleObject1.bin"/><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86412" y="1524000"/>
            <a:ext cx="21145591" cy="1523490"/>
          </a:xfrm>
          <a:prstGeom prst="rect">
            <a:avLst/>
          </a:prstGeom>
          <a:noFill/>
        </p:spPr>
        <p:txBody>
          <a:bodyPr wrap="none" lIns="76197" tIns="38098" rIns="76197" bIns="38098" rtlCol="0">
            <a:spAutoFit/>
          </a:bodyPr>
          <a:lstStyle/>
          <a:p>
            <a:pPr algn="ctr">
              <a:spcBef>
                <a:spcPts val="1200"/>
              </a:spcBef>
            </a:pPr>
            <a:r>
              <a:rPr lang="en-US" sz="4800" b="1" dirty="0" smtClean="0">
                <a:solidFill>
                  <a:schemeClr val="tx2"/>
                </a:solidFill>
              </a:rPr>
              <a:t>A Contribution to Better Systems – The Test Data Factory (TDF) Project </a:t>
            </a:r>
          </a:p>
          <a:p>
            <a:pPr algn="ctr">
              <a:spcBef>
                <a:spcPts val="1200"/>
              </a:spcBef>
            </a:pPr>
            <a:r>
              <a:rPr lang="en-US" sz="3600" dirty="0" smtClean="0"/>
              <a:t>Peter Schaefer, VCA-Plus; Nancy Brucken, </a:t>
            </a:r>
            <a:r>
              <a:rPr lang="en-US" sz="3600" dirty="0" err="1" smtClean="0"/>
              <a:t>inVentiv</a:t>
            </a:r>
            <a:r>
              <a:rPr lang="en-US" sz="3600" dirty="0" smtClean="0"/>
              <a:t> Health; Cynthia </a:t>
            </a:r>
            <a:r>
              <a:rPr lang="en-US" sz="3600" dirty="0" err="1" smtClean="0"/>
              <a:t>Stroupe</a:t>
            </a:r>
            <a:r>
              <a:rPr lang="en-US" sz="3600" dirty="0" smtClean="0"/>
              <a:t>, UCB</a:t>
            </a:r>
            <a:endParaRPr lang="en-US" sz="3200" dirty="0">
              <a:solidFill>
                <a:schemeClr val="accent4">
                  <a:lumMod val="75000"/>
                </a:schemeClr>
              </a:solidFill>
              <a:latin typeface="Arial" pitchFamily="34" charset="0"/>
              <a:cs typeface="Arial" pitchFamily="34" charset="0"/>
            </a:endParaRPr>
          </a:p>
        </p:txBody>
      </p:sp>
      <p:sp>
        <p:nvSpPr>
          <p:cNvPr id="3" name="TextBox 2"/>
          <p:cNvSpPr txBox="1"/>
          <p:nvPr/>
        </p:nvSpPr>
        <p:spPr>
          <a:xfrm>
            <a:off x="1676400" y="3330476"/>
            <a:ext cx="29641800" cy="2862322"/>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The “Standard Analyses and Code Sharing” Working Group has started the new Test Data Factory (TDF) project. With this project, PhUSE and the working group acknowledge that the use of appropriate test data is an essential part during any solution development. Several PhUSE projects describe medical research methods, features, or processes, and some even create scripts that handle SDTM or ADaM datasets. These activities require a variety of test data. The typical fallback position is to use the outdated CDISC pilot project and/or </a:t>
            </a:r>
            <a:r>
              <a:rPr lang="en-US" sz="3600" dirty="0" err="1" smtClean="0">
                <a:latin typeface="Times New Roman" pitchFamily="18" charset="0"/>
                <a:cs typeface="Times New Roman" pitchFamily="18" charset="0"/>
              </a:rPr>
              <a:t>anonymized</a:t>
            </a:r>
            <a:r>
              <a:rPr lang="en-US" sz="3600" dirty="0" smtClean="0">
                <a:latin typeface="Times New Roman" pitchFamily="18" charset="0"/>
                <a:cs typeface="Times New Roman" pitchFamily="18" charset="0"/>
              </a:rPr>
              <a:t> study data provided by team members. The TDF project strives to support the testing effort by providing test datasets for a more systematic approach.</a:t>
            </a:r>
          </a:p>
        </p:txBody>
      </p:sp>
      <p:cxnSp>
        <p:nvCxnSpPr>
          <p:cNvPr id="22" name="Straight Connector 21"/>
          <p:cNvCxnSpPr/>
          <p:nvPr/>
        </p:nvCxnSpPr>
        <p:spPr>
          <a:xfrm>
            <a:off x="1371600" y="8420100"/>
            <a:ext cx="3017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09700" y="36652200"/>
            <a:ext cx="3017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76400" y="6475274"/>
            <a:ext cx="29641800" cy="1754326"/>
          </a:xfrm>
          <a:prstGeom prst="rect">
            <a:avLst/>
          </a:prstGeom>
          <a:noFill/>
        </p:spPr>
        <p:txBody>
          <a:bodyPr wrap="square" rtlCol="0">
            <a:spAutoFit/>
          </a:bodyPr>
          <a:lstStyle>
            <a:defPPr>
              <a:defRPr lang="en-US"/>
            </a:defPPr>
            <a:lvl1pPr>
              <a:defRPr sz="3600">
                <a:latin typeface="Times New Roman" panose="02020603050405020304" pitchFamily="18" charset="0"/>
                <a:cs typeface="Times New Roman" panose="02020603050405020304" pitchFamily="18" charset="0"/>
              </a:defRPr>
            </a:lvl1pPr>
          </a:lstStyle>
          <a:p>
            <a:pPr algn="just"/>
            <a:r>
              <a:rPr lang="en-US" dirty="0" smtClean="0"/>
              <a:t>The project team has started with updating the CDISC Pilot datasets to comply with more recent versions of the CDISC standards. This poster will provide an update on TDF and encourage conference participants to contribute to this effort. In addition, the poster will outline a vision for provisioning test datasets based on simulation of research studies and the creation of datasets based on user input and according to system requirements.</a:t>
            </a:r>
            <a:endParaRPr lang="en-US" dirty="0"/>
          </a:p>
        </p:txBody>
      </p:sp>
      <p:sp>
        <p:nvSpPr>
          <p:cNvPr id="50" name="Rectangle 49"/>
          <p:cNvSpPr/>
          <p:nvPr/>
        </p:nvSpPr>
        <p:spPr>
          <a:xfrm>
            <a:off x="1409700" y="8722816"/>
            <a:ext cx="30137100" cy="4001095"/>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r>
              <a:rPr lang="en-US" sz="4800" b="1" dirty="0" smtClean="0">
                <a:solidFill>
                  <a:schemeClr val="tx2"/>
                </a:solidFill>
                <a:latin typeface="Arial" pitchFamily="34" charset="0"/>
                <a:cs typeface="Arial" pitchFamily="34" charset="0"/>
              </a:rPr>
              <a:t>The CDISC Pilot</a:t>
            </a:r>
          </a:p>
          <a:p>
            <a:pPr>
              <a:spcBef>
                <a:spcPts val="1200"/>
              </a:spcBef>
            </a:pPr>
            <a:r>
              <a:rPr lang="en-US" sz="3600" dirty="0" smtClean="0">
                <a:solidFill>
                  <a:schemeClr val="tx1"/>
                </a:solidFill>
                <a:latin typeface="Times New Roman" pitchFamily="18" charset="0"/>
                <a:cs typeface="Times New Roman" pitchFamily="18" charset="0"/>
              </a:rPr>
              <a:t>More than 10 years ago the CDISCPILOT01 study was created – a </a:t>
            </a:r>
            <a:r>
              <a:rPr lang="en-US" sz="3600" dirty="0" smtClean="0">
                <a:solidFill>
                  <a:schemeClr val="tx1"/>
                </a:solidFill>
                <a:latin typeface="Times New Roman" pitchFamily="18" charset="0"/>
                <a:cs typeface="Times New Roman" pitchFamily="18" charset="0"/>
              </a:rPr>
              <a:t>de-identified </a:t>
            </a:r>
            <a:r>
              <a:rPr lang="en-US" sz="3600" dirty="0" smtClean="0">
                <a:solidFill>
                  <a:schemeClr val="tx1"/>
                </a:solidFill>
                <a:latin typeface="Times New Roman" pitchFamily="18" charset="0"/>
                <a:cs typeface="Times New Roman" pitchFamily="18" charset="0"/>
              </a:rPr>
              <a:t>study provided by a large </a:t>
            </a:r>
            <a:r>
              <a:rPr lang="en-US" sz="3600" dirty="0" smtClean="0">
                <a:solidFill>
                  <a:schemeClr val="tx1"/>
                </a:solidFill>
                <a:latin typeface="Times New Roman" pitchFamily="18" charset="0"/>
                <a:cs typeface="Times New Roman" pitchFamily="18" charset="0"/>
              </a:rPr>
              <a:t>pharmaceutical company </a:t>
            </a:r>
            <a:r>
              <a:rPr lang="en-US" sz="3600" dirty="0" smtClean="0">
                <a:solidFill>
                  <a:schemeClr val="tx1"/>
                </a:solidFill>
                <a:latin typeface="Times New Roman" pitchFamily="18" charset="0"/>
                <a:cs typeface="Times New Roman" pitchFamily="18" charset="0"/>
              </a:rPr>
              <a:t>to </a:t>
            </a:r>
            <a:r>
              <a:rPr lang="en-US" sz="3600" dirty="0" smtClean="0">
                <a:solidFill>
                  <a:schemeClr val="tx1"/>
                </a:solidFill>
                <a:latin typeface="Times New Roman" pitchFamily="18" charset="0"/>
                <a:cs typeface="Times New Roman" pitchFamily="18" charset="0"/>
              </a:rPr>
              <a:t>test the then current versions of SDTM and ADaM for their usefulness in submitting and reviewing study data. Later the pilot study </a:t>
            </a:r>
            <a:r>
              <a:rPr lang="en-US" sz="3600" dirty="0" smtClean="0">
                <a:solidFill>
                  <a:schemeClr val="tx1"/>
                </a:solidFill>
                <a:latin typeface="Times New Roman" pitchFamily="18" charset="0"/>
                <a:cs typeface="Times New Roman" pitchFamily="18" charset="0"/>
              </a:rPr>
              <a:t>was </a:t>
            </a:r>
            <a:r>
              <a:rPr lang="en-US" sz="3600" dirty="0" smtClean="0">
                <a:solidFill>
                  <a:schemeClr val="tx1"/>
                </a:solidFill>
                <a:latin typeface="Times New Roman" pitchFamily="18" charset="0"/>
                <a:cs typeface="Times New Roman" pitchFamily="18" charset="0"/>
              </a:rPr>
              <a:t>updated to reflect the </a:t>
            </a:r>
            <a:r>
              <a:rPr lang="en-US" sz="3600" dirty="0" smtClean="0">
                <a:solidFill>
                  <a:schemeClr val="tx1"/>
                </a:solidFill>
                <a:latin typeface="Times New Roman" pitchFamily="18" charset="0"/>
                <a:cs typeface="Times New Roman" pitchFamily="18" charset="0"/>
              </a:rPr>
              <a:t>feedback from the community. And until now, </a:t>
            </a:r>
            <a:r>
              <a:rPr lang="en-US" sz="3600" dirty="0" smtClean="0">
                <a:solidFill>
                  <a:schemeClr val="tx1"/>
                </a:solidFill>
                <a:latin typeface="Times New Roman" pitchFamily="18" charset="0"/>
                <a:cs typeface="Times New Roman" pitchFamily="18" charset="0"/>
              </a:rPr>
              <a:t>in many cases the CDISC Pilot02 study is still a reference and starting point when CDISC-based processes and systems are developed and tested. </a:t>
            </a:r>
          </a:p>
          <a:p>
            <a:pPr algn="ctr">
              <a:spcBef>
                <a:spcPts val="1200"/>
              </a:spcBef>
            </a:pPr>
            <a:r>
              <a:rPr lang="en-US" sz="3600" b="1" dirty="0" smtClean="0">
                <a:solidFill>
                  <a:schemeClr val="tx1"/>
                </a:solidFill>
                <a:latin typeface="Times New Roman" pitchFamily="18" charset="0"/>
                <a:cs typeface="Times New Roman" pitchFamily="18" charset="0"/>
              </a:rPr>
              <a:t>But are the datasets in the CDISC Pilot really good for testing?</a:t>
            </a:r>
            <a:endParaRPr lang="en-US" sz="3600" b="1" dirty="0" smtClean="0">
              <a:solidFill>
                <a:schemeClr val="tx1"/>
              </a:solidFill>
              <a:latin typeface="Times New Roman" pitchFamily="18" charset="0"/>
              <a:cs typeface="Times New Roman" pitchFamily="18" charset="0"/>
            </a:endParaRPr>
          </a:p>
        </p:txBody>
      </p:sp>
      <p:cxnSp>
        <p:nvCxnSpPr>
          <p:cNvPr id="51" name="Straight Connector 50"/>
          <p:cNvCxnSpPr/>
          <p:nvPr/>
        </p:nvCxnSpPr>
        <p:spPr>
          <a:xfrm>
            <a:off x="16459200" y="25222200"/>
            <a:ext cx="0" cy="114300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371600" y="12877800"/>
            <a:ext cx="15087600" cy="1354217"/>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r>
              <a:rPr lang="en-US" sz="4000" b="1" dirty="0" smtClean="0">
                <a:solidFill>
                  <a:schemeClr val="tx2"/>
                </a:solidFill>
                <a:latin typeface="Times New Roman" pitchFamily="18" charset="0"/>
                <a:cs typeface="Times New Roman" pitchFamily="18" charset="0"/>
              </a:rPr>
              <a:t>BEFORE</a:t>
            </a:r>
            <a:r>
              <a:rPr lang="en-US" sz="3600" dirty="0" smtClean="0">
                <a:solidFill>
                  <a:schemeClr val="tx1"/>
                </a:solidFill>
                <a:latin typeface="Times New Roman" pitchFamily="18" charset="0"/>
                <a:cs typeface="Times New Roman" pitchFamily="18" charset="0"/>
              </a:rPr>
              <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The CDISC Pilot study datasets are outdated and incomplete.</a:t>
            </a:r>
          </a:p>
        </p:txBody>
      </p:sp>
      <p:sp>
        <p:nvSpPr>
          <p:cNvPr id="55" name="Rectangle 54"/>
          <p:cNvSpPr/>
          <p:nvPr/>
        </p:nvSpPr>
        <p:spPr>
          <a:xfrm>
            <a:off x="16497300" y="12877800"/>
            <a:ext cx="15087600" cy="418576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r>
              <a:rPr lang="en-US" sz="4000" b="1" dirty="0" smtClean="0">
                <a:solidFill>
                  <a:schemeClr val="tx2"/>
                </a:solidFill>
                <a:latin typeface="Times New Roman" pitchFamily="18" charset="0"/>
                <a:cs typeface="Times New Roman" pitchFamily="18" charset="0"/>
              </a:rPr>
              <a:t>AFTER</a:t>
            </a:r>
            <a:endParaRPr lang="en-US" sz="4000" b="1" dirty="0" smtClean="0">
              <a:solidFill>
                <a:schemeClr val="tx2"/>
              </a:solidFill>
              <a:latin typeface="Times New Roman" pitchFamily="18" charset="0"/>
              <a:cs typeface="Times New Roman" pitchFamily="18" charset="0"/>
            </a:endParaRPr>
          </a:p>
          <a:p>
            <a:pPr>
              <a:spcBef>
                <a:spcPts val="1200"/>
              </a:spcBef>
            </a:pPr>
            <a:r>
              <a:rPr lang="en-US" sz="3600" dirty="0" smtClean="0">
                <a:solidFill>
                  <a:schemeClr val="tx1"/>
                </a:solidFill>
                <a:latin typeface="Times New Roman" pitchFamily="18" charset="0"/>
                <a:cs typeface="Times New Roman" pitchFamily="18" charset="0"/>
              </a:rPr>
              <a:t>The initial goal:</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Updated datasets that pass validation using Pinnacle 21 Community Edition.</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Documentation of </a:t>
            </a:r>
            <a:r>
              <a:rPr lang="en-US" sz="3600" dirty="0" smtClean="0">
                <a:solidFill>
                  <a:schemeClr val="tx1"/>
                </a:solidFill>
                <a:latin typeface="Times New Roman" pitchFamily="18" charset="0"/>
                <a:cs typeface="Times New Roman" pitchFamily="18" charset="0"/>
              </a:rPr>
              <a:t>remaining validation </a:t>
            </a:r>
            <a:r>
              <a:rPr lang="en-US" sz="3600" dirty="0" smtClean="0">
                <a:solidFill>
                  <a:schemeClr val="tx1"/>
                </a:solidFill>
                <a:latin typeface="Times New Roman" pitchFamily="18" charset="0"/>
                <a:cs typeface="Times New Roman" pitchFamily="18" charset="0"/>
              </a:rPr>
              <a:t>warnings/errors using SDRG template </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Publish datasets and documentation in </a:t>
            </a:r>
            <a:r>
              <a:rPr lang="en-US" sz="3600" dirty="0" err="1" smtClean="0">
                <a:solidFill>
                  <a:schemeClr val="tx1"/>
                </a:solidFill>
                <a:latin typeface="Times New Roman" pitchFamily="18" charset="0"/>
                <a:cs typeface="Times New Roman" pitchFamily="18" charset="0"/>
              </a:rPr>
              <a:t>Github</a:t>
            </a:r>
            <a:endParaRPr lang="en-US" sz="3600" dirty="0" smtClean="0">
              <a:solidFill>
                <a:schemeClr val="tx1"/>
              </a:solidFill>
              <a:latin typeface="Times New Roman" pitchFamily="18" charset="0"/>
              <a:cs typeface="Times New Roman" pitchFamily="18" charset="0"/>
            </a:endParaRPr>
          </a:p>
        </p:txBody>
      </p:sp>
      <p:pic>
        <p:nvPicPr>
          <p:cNvPr id="11" name="Picture 3"/>
          <p:cNvPicPr>
            <a:picLocks noChangeAspect="1" noChangeArrowheads="1"/>
          </p:cNvPicPr>
          <p:nvPr/>
        </p:nvPicPr>
        <p:blipFill>
          <a:blip r:embed="rId3" cstate="print"/>
          <a:srcRect/>
          <a:stretch>
            <a:fillRect/>
          </a:stretch>
        </p:blipFill>
        <p:spPr bwMode="auto">
          <a:xfrm>
            <a:off x="2271713" y="17811750"/>
            <a:ext cx="8791575" cy="6067425"/>
          </a:xfrm>
          <a:prstGeom prst="rect">
            <a:avLst/>
          </a:prstGeom>
          <a:noFill/>
          <a:ln w="9525">
            <a:noFill/>
            <a:miter lim="800000"/>
            <a:headEnd/>
            <a:tailEnd/>
          </a:ln>
        </p:spPr>
      </p:pic>
      <p:grpSp>
        <p:nvGrpSpPr>
          <p:cNvPr id="35" name="Group 34"/>
          <p:cNvGrpSpPr/>
          <p:nvPr/>
        </p:nvGrpSpPr>
        <p:grpSpPr>
          <a:xfrm>
            <a:off x="2271713" y="29184600"/>
            <a:ext cx="13273087" cy="6629400"/>
            <a:chOff x="3529013" y="24726900"/>
            <a:chExt cx="13273087" cy="6629400"/>
          </a:xfrm>
        </p:grpSpPr>
        <p:pic>
          <p:nvPicPr>
            <p:cNvPr id="1031" name="Picture 7"/>
            <p:cNvPicPr>
              <a:picLocks noChangeAspect="1" noChangeArrowheads="1"/>
            </p:cNvPicPr>
            <p:nvPr/>
          </p:nvPicPr>
          <p:blipFill>
            <a:blip r:embed="rId4" cstate="print"/>
            <a:srcRect l="24078" t="9375" r="24471"/>
            <a:stretch>
              <a:fillRect/>
            </a:stretch>
          </p:blipFill>
          <p:spPr bwMode="auto">
            <a:xfrm>
              <a:off x="10553700" y="24726900"/>
              <a:ext cx="6248400" cy="6629400"/>
            </a:xfrm>
            <a:prstGeom prst="rect">
              <a:avLst/>
            </a:prstGeom>
            <a:noFill/>
            <a:ln w="9525">
              <a:noFill/>
              <a:miter lim="800000"/>
              <a:headEnd/>
              <a:tailEnd/>
            </a:ln>
          </p:spPr>
        </p:pic>
        <p:pic>
          <p:nvPicPr>
            <p:cNvPr id="1032" name="Picture 8"/>
            <p:cNvPicPr>
              <a:picLocks noChangeAspect="1" noChangeArrowheads="1"/>
            </p:cNvPicPr>
            <p:nvPr/>
          </p:nvPicPr>
          <p:blipFill>
            <a:blip r:embed="rId5" cstate="print"/>
            <a:srcRect l="3569" t="10417" r="28039" b="33333"/>
            <a:stretch>
              <a:fillRect/>
            </a:stretch>
          </p:blipFill>
          <p:spPr bwMode="auto">
            <a:xfrm>
              <a:off x="3529013" y="26881217"/>
              <a:ext cx="8305800" cy="4114800"/>
            </a:xfrm>
            <a:prstGeom prst="rect">
              <a:avLst/>
            </a:prstGeom>
            <a:noFill/>
            <a:ln w="9525">
              <a:noFill/>
              <a:miter lim="800000"/>
              <a:headEnd/>
              <a:tailEnd/>
            </a:ln>
          </p:spPr>
        </p:pic>
      </p:grpSp>
      <p:pic>
        <p:nvPicPr>
          <p:cNvPr id="1033" name="Picture 9"/>
          <p:cNvPicPr>
            <a:picLocks noChangeAspect="1" noChangeArrowheads="1"/>
          </p:cNvPicPr>
          <p:nvPr/>
        </p:nvPicPr>
        <p:blipFill>
          <a:blip r:embed="rId6" cstate="print"/>
          <a:srcRect/>
          <a:stretch>
            <a:fillRect/>
          </a:stretch>
        </p:blipFill>
        <p:spPr bwMode="auto">
          <a:xfrm>
            <a:off x="8410575" y="22278975"/>
            <a:ext cx="5305425" cy="2105025"/>
          </a:xfrm>
          <a:prstGeom prst="rect">
            <a:avLst/>
          </a:prstGeom>
          <a:solidFill>
            <a:schemeClr val="bg1"/>
          </a:solidFill>
          <a:ln w="9525">
            <a:solidFill>
              <a:schemeClr val="tx2"/>
            </a:solidFill>
            <a:miter lim="800000"/>
            <a:headEnd/>
            <a:tailEnd/>
          </a:ln>
          <a:effectLst/>
        </p:spPr>
      </p:pic>
      <p:grpSp>
        <p:nvGrpSpPr>
          <p:cNvPr id="36" name="Group 35"/>
          <p:cNvGrpSpPr/>
          <p:nvPr/>
        </p:nvGrpSpPr>
        <p:grpSpPr>
          <a:xfrm>
            <a:off x="19431000" y="17554575"/>
            <a:ext cx="11887200" cy="6067425"/>
            <a:chOff x="19431000" y="17173575"/>
            <a:chExt cx="11887200" cy="6067425"/>
          </a:xfrm>
        </p:grpSpPr>
        <p:pic>
          <p:nvPicPr>
            <p:cNvPr id="6" name="Picture 2"/>
            <p:cNvPicPr>
              <a:picLocks noChangeAspect="1" noChangeArrowheads="1"/>
            </p:cNvPicPr>
            <p:nvPr/>
          </p:nvPicPr>
          <p:blipFill>
            <a:blip r:embed="rId7" cstate="print"/>
            <a:srcRect/>
            <a:stretch>
              <a:fillRect/>
            </a:stretch>
          </p:blipFill>
          <p:spPr bwMode="auto">
            <a:xfrm>
              <a:off x="19431000" y="17173575"/>
              <a:ext cx="8791575" cy="606742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25222200" y="17678400"/>
              <a:ext cx="6096000" cy="2486025"/>
            </a:xfrm>
            <a:prstGeom prst="rect">
              <a:avLst/>
            </a:prstGeom>
            <a:solidFill>
              <a:schemeClr val="bg1"/>
            </a:solidFill>
            <a:ln w="9525">
              <a:solidFill>
                <a:schemeClr val="tx2"/>
              </a:solidFill>
              <a:miter lim="800000"/>
              <a:headEnd/>
              <a:tailEnd/>
            </a:ln>
            <a:effectLst/>
          </p:spPr>
        </p:pic>
      </p:grpSp>
      <p:grpSp>
        <p:nvGrpSpPr>
          <p:cNvPr id="28" name="Group 27"/>
          <p:cNvGrpSpPr/>
          <p:nvPr/>
        </p:nvGrpSpPr>
        <p:grpSpPr>
          <a:xfrm>
            <a:off x="1676400" y="15163800"/>
            <a:ext cx="3086100" cy="2286000"/>
            <a:chOff x="15240000" y="21078825"/>
            <a:chExt cx="3086100" cy="2286000"/>
          </a:xfrm>
        </p:grpSpPr>
        <p:pic>
          <p:nvPicPr>
            <p:cNvPr id="1035" name="Picture 11"/>
            <p:cNvPicPr>
              <a:picLocks noChangeAspect="1" noChangeArrowheads="1"/>
            </p:cNvPicPr>
            <p:nvPr/>
          </p:nvPicPr>
          <p:blipFill>
            <a:blip r:embed="rId9" cstate="print"/>
            <a:srcRect l="25090" t="15027" r="46953" b="52186"/>
            <a:stretch>
              <a:fillRect/>
            </a:stretch>
          </p:blipFill>
          <p:spPr bwMode="auto">
            <a:xfrm>
              <a:off x="15354300" y="21078825"/>
              <a:ext cx="2971800" cy="2286000"/>
            </a:xfrm>
            <a:prstGeom prst="rect">
              <a:avLst/>
            </a:prstGeom>
            <a:noFill/>
            <a:ln w="9525">
              <a:solidFill>
                <a:schemeClr val="accent1"/>
              </a:solidFill>
              <a:miter lim="800000"/>
              <a:headEnd/>
              <a:tailEnd/>
            </a:ln>
          </p:spPr>
        </p:pic>
        <p:sp>
          <p:nvSpPr>
            <p:cNvPr id="23" name="Oval 22"/>
            <p:cNvSpPr/>
            <p:nvPr/>
          </p:nvSpPr>
          <p:spPr>
            <a:xfrm>
              <a:off x="15240000" y="22555200"/>
              <a:ext cx="11430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smtClean="0">
                <a:solidFill>
                  <a:schemeClr val="tx1"/>
                </a:solidFill>
              </a:endParaRPr>
            </a:p>
          </p:txBody>
        </p:sp>
        <p:sp>
          <p:nvSpPr>
            <p:cNvPr id="27" name="TextBox 26"/>
            <p:cNvSpPr txBox="1"/>
            <p:nvPr/>
          </p:nvSpPr>
          <p:spPr>
            <a:xfrm>
              <a:off x="16611600" y="21132225"/>
              <a:ext cx="1346844" cy="584775"/>
            </a:xfrm>
            <a:prstGeom prst="rect">
              <a:avLst/>
            </a:prstGeom>
            <a:noFill/>
          </p:spPr>
          <p:txBody>
            <a:bodyPr wrap="none" rtlCol="0">
              <a:spAutoFit/>
            </a:bodyPr>
            <a:lstStyle/>
            <a:p>
              <a:r>
                <a:rPr lang="en-US" sz="3200" dirty="0" smtClean="0"/>
                <a:t>SDTM</a:t>
              </a:r>
            </a:p>
          </p:txBody>
        </p:sp>
      </p:grpSp>
      <p:grpSp>
        <p:nvGrpSpPr>
          <p:cNvPr id="29" name="Group 28"/>
          <p:cNvGrpSpPr/>
          <p:nvPr/>
        </p:nvGrpSpPr>
        <p:grpSpPr>
          <a:xfrm>
            <a:off x="4394844" y="14325600"/>
            <a:ext cx="3224213" cy="2286000"/>
            <a:chOff x="12549187" y="18973800"/>
            <a:chExt cx="3224213" cy="2286000"/>
          </a:xfrm>
        </p:grpSpPr>
        <p:pic>
          <p:nvPicPr>
            <p:cNvPr id="1036" name="Picture 12"/>
            <p:cNvPicPr>
              <a:picLocks noChangeAspect="1" noChangeArrowheads="1"/>
            </p:cNvPicPr>
            <p:nvPr/>
          </p:nvPicPr>
          <p:blipFill>
            <a:blip r:embed="rId10" cstate="print"/>
            <a:srcRect l="24910" t="16120" r="46416" b="51093"/>
            <a:stretch>
              <a:fillRect/>
            </a:stretch>
          </p:blipFill>
          <p:spPr bwMode="auto">
            <a:xfrm>
              <a:off x="12725400" y="18973800"/>
              <a:ext cx="3048000" cy="2286000"/>
            </a:xfrm>
            <a:prstGeom prst="rect">
              <a:avLst/>
            </a:prstGeom>
            <a:noFill/>
            <a:ln w="9525">
              <a:solidFill>
                <a:schemeClr val="accent1"/>
              </a:solidFill>
              <a:miter lim="800000"/>
              <a:headEnd/>
              <a:tailEnd/>
            </a:ln>
          </p:spPr>
        </p:pic>
        <p:sp>
          <p:nvSpPr>
            <p:cNvPr id="25" name="Oval 24"/>
            <p:cNvSpPr/>
            <p:nvPr/>
          </p:nvSpPr>
          <p:spPr>
            <a:xfrm>
              <a:off x="12549187" y="20421600"/>
              <a:ext cx="11430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smtClean="0">
                <a:solidFill>
                  <a:schemeClr val="tx1"/>
                </a:solidFill>
              </a:endParaRPr>
            </a:p>
          </p:txBody>
        </p:sp>
        <p:sp>
          <p:nvSpPr>
            <p:cNvPr id="26" name="TextBox 25"/>
            <p:cNvSpPr txBox="1"/>
            <p:nvPr/>
          </p:nvSpPr>
          <p:spPr>
            <a:xfrm>
              <a:off x="14029898" y="18998625"/>
              <a:ext cx="1324402" cy="584775"/>
            </a:xfrm>
            <a:prstGeom prst="rect">
              <a:avLst/>
            </a:prstGeom>
            <a:noFill/>
          </p:spPr>
          <p:txBody>
            <a:bodyPr wrap="none" rtlCol="0">
              <a:spAutoFit/>
            </a:bodyPr>
            <a:lstStyle/>
            <a:p>
              <a:r>
                <a:rPr lang="en-US" sz="3200" dirty="0" smtClean="0"/>
                <a:t>ADaM</a:t>
              </a:r>
            </a:p>
          </p:txBody>
        </p:sp>
      </p:grpSp>
      <p:sp>
        <p:nvSpPr>
          <p:cNvPr id="30" name="Rectangle 29"/>
          <p:cNvSpPr/>
          <p:nvPr/>
        </p:nvSpPr>
        <p:spPr>
          <a:xfrm>
            <a:off x="7542857" y="14360366"/>
            <a:ext cx="8840143" cy="2708434"/>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These are just ‘formal’ validation errors</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Many are rather easy to fix </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We also found ‘content’ errors; these will require us to generate additional data</a:t>
            </a:r>
          </a:p>
        </p:txBody>
      </p:sp>
      <p:sp>
        <p:nvSpPr>
          <p:cNvPr id="33" name="Pentagon 32"/>
          <p:cNvSpPr/>
          <p:nvPr/>
        </p:nvSpPr>
        <p:spPr>
          <a:xfrm>
            <a:off x="11063288" y="18538329"/>
            <a:ext cx="8672512" cy="3385542"/>
          </a:xfrm>
          <a:prstGeom prst="homePlate">
            <a:avLst>
              <a:gd name="adj" fmla="val 3009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square" lIns="274320" tIns="182880" rIns="182880" bIns="182880" rtlCol="0" anchor="ctr">
            <a:spAutoFit/>
          </a:bodyPr>
          <a:lstStyle/>
          <a:p>
            <a:pPr marL="241300" indent="-241300"/>
            <a:r>
              <a:rPr lang="en-US" sz="3600" b="1" dirty="0" smtClean="0">
                <a:solidFill>
                  <a:schemeClr val="tx2"/>
                </a:solidFill>
                <a:latin typeface="Times New Roman" pitchFamily="18" charset="0"/>
                <a:cs typeface="Times New Roman" pitchFamily="18" charset="0"/>
              </a:rPr>
              <a:t>These were easy:</a:t>
            </a:r>
          </a:p>
          <a:p>
            <a:pPr marL="241300" indent="-241300">
              <a:buFont typeface="Arial" pitchFamily="34" charset="0"/>
              <a:buChar char="•"/>
            </a:pPr>
            <a:r>
              <a:rPr lang="en-US" sz="3200" dirty="0" smtClean="0">
                <a:solidFill>
                  <a:schemeClr val="tx1"/>
                </a:solidFill>
                <a:latin typeface="Times New Roman" pitchFamily="18" charset="0"/>
                <a:cs typeface="Times New Roman" pitchFamily="18" charset="0"/>
              </a:rPr>
              <a:t>Trim variable length</a:t>
            </a:r>
          </a:p>
          <a:p>
            <a:pPr marL="241300" indent="-241300">
              <a:buFont typeface="Arial" pitchFamily="34" charset="0"/>
              <a:buChar char="•"/>
            </a:pPr>
            <a:r>
              <a:rPr lang="en-US" sz="3200" dirty="0" smtClean="0">
                <a:solidFill>
                  <a:schemeClr val="tx1"/>
                </a:solidFill>
                <a:latin typeface="Times New Roman" pitchFamily="18" charset="0"/>
                <a:cs typeface="Times New Roman" pitchFamily="18" charset="0"/>
              </a:rPr>
              <a:t>Leave incorrectly </a:t>
            </a:r>
            <a:r>
              <a:rPr lang="en-US" sz="3200" dirty="0" smtClean="0">
                <a:solidFill>
                  <a:schemeClr val="tx1"/>
                </a:solidFill>
                <a:latin typeface="Times New Roman" pitchFamily="18" charset="0"/>
                <a:cs typeface="Times New Roman" pitchFamily="18" charset="0"/>
              </a:rPr>
              <a:t>treated subjects </a:t>
            </a:r>
            <a:r>
              <a:rPr lang="en-US" sz="3200" dirty="0" smtClean="0">
                <a:solidFill>
                  <a:schemeClr val="tx1"/>
                </a:solidFill>
                <a:latin typeface="Times New Roman" pitchFamily="18" charset="0"/>
                <a:cs typeface="Times New Roman" pitchFamily="18" charset="0"/>
              </a:rPr>
              <a:t>in dataset</a:t>
            </a:r>
          </a:p>
          <a:p>
            <a:pPr marL="241300" indent="-241300">
              <a:buFont typeface="Arial" pitchFamily="34" charset="0"/>
              <a:buChar char="•"/>
            </a:pPr>
            <a:r>
              <a:rPr lang="en-US" sz="3200" dirty="0" smtClean="0">
                <a:solidFill>
                  <a:schemeClr val="tx1"/>
                </a:solidFill>
                <a:latin typeface="Times New Roman" pitchFamily="18" charset="0"/>
                <a:cs typeface="Times New Roman" pitchFamily="18" charset="0"/>
              </a:rPr>
              <a:t>Add, update, or c</a:t>
            </a:r>
            <a:r>
              <a:rPr lang="en-US" sz="3200" dirty="0" smtClean="0">
                <a:solidFill>
                  <a:schemeClr val="tx1"/>
                </a:solidFill>
                <a:latin typeface="Times New Roman" pitchFamily="18" charset="0"/>
                <a:cs typeface="Times New Roman" pitchFamily="18" charset="0"/>
              </a:rPr>
              <a:t>orrect </a:t>
            </a:r>
            <a:r>
              <a:rPr lang="en-US" sz="3200" dirty="0" smtClean="0">
                <a:solidFill>
                  <a:schemeClr val="tx1"/>
                </a:solidFill>
                <a:latin typeface="Times New Roman" pitchFamily="18" charset="0"/>
                <a:cs typeface="Times New Roman" pitchFamily="18" charset="0"/>
              </a:rPr>
              <a:t>Controlled Terminology</a:t>
            </a:r>
          </a:p>
          <a:p>
            <a:pPr marL="241300" indent="-241300">
              <a:buFont typeface="Arial" pitchFamily="34" charset="0"/>
              <a:buChar char="•"/>
            </a:pPr>
            <a:r>
              <a:rPr lang="en-US" sz="3200" dirty="0" smtClean="0">
                <a:solidFill>
                  <a:schemeClr val="tx1"/>
                </a:solidFill>
                <a:latin typeface="Times New Roman" pitchFamily="18" charset="0"/>
                <a:cs typeface="Times New Roman" pitchFamily="18" charset="0"/>
              </a:rPr>
              <a:t>Update variable label</a:t>
            </a:r>
          </a:p>
        </p:txBody>
      </p:sp>
      <p:cxnSp>
        <p:nvCxnSpPr>
          <p:cNvPr id="34" name="Straight Connector 33"/>
          <p:cNvCxnSpPr/>
          <p:nvPr/>
        </p:nvCxnSpPr>
        <p:spPr>
          <a:xfrm>
            <a:off x="1409700" y="25222200"/>
            <a:ext cx="3017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459200" y="25540692"/>
            <a:ext cx="15087600" cy="3877985"/>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spcBef>
                <a:spcPts val="1200"/>
              </a:spcBef>
            </a:pPr>
            <a:r>
              <a:rPr lang="en-US" sz="4000" b="1" dirty="0" smtClean="0">
                <a:solidFill>
                  <a:schemeClr val="tx2"/>
                </a:solidFill>
                <a:latin typeface="Times New Roman" pitchFamily="18" charset="0"/>
                <a:cs typeface="Times New Roman" pitchFamily="18" charset="0"/>
              </a:rPr>
              <a:t>Sometimes you have to believe in flying cars </a:t>
            </a:r>
          </a:p>
          <a:p>
            <a:pPr>
              <a:spcBef>
                <a:spcPts val="1200"/>
              </a:spcBef>
            </a:pPr>
            <a:r>
              <a:rPr lang="en-US" sz="3600" dirty="0" smtClean="0">
                <a:solidFill>
                  <a:schemeClr val="tx1"/>
                </a:solidFill>
                <a:latin typeface="Times New Roman" pitchFamily="18" charset="0"/>
                <a:cs typeface="Times New Roman" pitchFamily="18" charset="0"/>
              </a:rPr>
              <a:t>What if we could create </a:t>
            </a:r>
            <a:r>
              <a:rPr lang="en-US" sz="3600" dirty="0" smtClean="0">
                <a:solidFill>
                  <a:schemeClr val="tx1"/>
                </a:solidFill>
                <a:latin typeface="Times New Roman" pitchFamily="18" charset="0"/>
                <a:cs typeface="Times New Roman" pitchFamily="18" charset="0"/>
              </a:rPr>
              <a:t>tools </a:t>
            </a:r>
            <a:r>
              <a:rPr lang="en-US" sz="3600" dirty="0" smtClean="0">
                <a:solidFill>
                  <a:schemeClr val="tx1"/>
                </a:solidFill>
                <a:latin typeface="Times New Roman" pitchFamily="18" charset="0"/>
                <a:cs typeface="Times New Roman" pitchFamily="18" charset="0"/>
              </a:rPr>
              <a:t>that </a:t>
            </a:r>
            <a:r>
              <a:rPr lang="en-US" sz="3600" dirty="0" smtClean="0">
                <a:solidFill>
                  <a:schemeClr val="tx1"/>
                </a:solidFill>
                <a:latin typeface="Times New Roman" pitchFamily="18" charset="0"/>
                <a:cs typeface="Times New Roman" pitchFamily="18" charset="0"/>
              </a:rPr>
              <a:t>allow </a:t>
            </a:r>
            <a:r>
              <a:rPr lang="en-US" sz="3600" dirty="0" smtClean="0">
                <a:solidFill>
                  <a:schemeClr val="tx1"/>
                </a:solidFill>
                <a:latin typeface="Times New Roman" pitchFamily="18" charset="0"/>
                <a:cs typeface="Times New Roman" pitchFamily="18" charset="0"/>
              </a:rPr>
              <a:t>a user to describe what kind of test study date </a:t>
            </a:r>
            <a:r>
              <a:rPr lang="en-US" sz="3600" dirty="0" smtClean="0">
                <a:solidFill>
                  <a:schemeClr val="tx1"/>
                </a:solidFill>
                <a:latin typeface="Times New Roman" pitchFamily="18" charset="0"/>
                <a:cs typeface="Times New Roman" pitchFamily="18" charset="0"/>
              </a:rPr>
              <a:t>are wanted </a:t>
            </a:r>
            <a:r>
              <a:rPr lang="en-US" sz="3600" dirty="0" smtClean="0">
                <a:solidFill>
                  <a:schemeClr val="tx1"/>
                </a:solidFill>
                <a:latin typeface="Times New Roman" pitchFamily="18" charset="0"/>
                <a:cs typeface="Times New Roman" pitchFamily="18" charset="0"/>
              </a:rPr>
              <a:t>and </a:t>
            </a:r>
            <a:r>
              <a:rPr lang="en-US" sz="3600" dirty="0" smtClean="0">
                <a:solidFill>
                  <a:schemeClr val="tx1"/>
                </a:solidFill>
                <a:latin typeface="Times New Roman" pitchFamily="18" charset="0"/>
                <a:cs typeface="Times New Roman" pitchFamily="18" charset="0"/>
              </a:rPr>
              <a:t>have the </a:t>
            </a:r>
            <a:r>
              <a:rPr lang="en-US" sz="3600" dirty="0" smtClean="0">
                <a:solidFill>
                  <a:schemeClr val="tx1"/>
                </a:solidFill>
                <a:latin typeface="Times New Roman" pitchFamily="18" charset="0"/>
                <a:cs typeface="Times New Roman" pitchFamily="18" charset="0"/>
              </a:rPr>
              <a:t>tools </a:t>
            </a:r>
            <a:r>
              <a:rPr lang="en-US" sz="3600" dirty="0" smtClean="0">
                <a:solidFill>
                  <a:schemeClr val="tx1"/>
                </a:solidFill>
                <a:latin typeface="Times New Roman" pitchFamily="18" charset="0"/>
                <a:cs typeface="Times New Roman" pitchFamily="18" charset="0"/>
              </a:rPr>
              <a:t>create </a:t>
            </a:r>
            <a:r>
              <a:rPr lang="en-US" sz="3600" dirty="0" smtClean="0">
                <a:solidFill>
                  <a:schemeClr val="tx1"/>
                </a:solidFill>
                <a:latin typeface="Times New Roman" pitchFamily="18" charset="0"/>
                <a:cs typeface="Times New Roman" pitchFamily="18" charset="0"/>
              </a:rPr>
              <a:t>the </a:t>
            </a:r>
            <a:r>
              <a:rPr lang="en-US" sz="3600" dirty="0" smtClean="0">
                <a:solidFill>
                  <a:schemeClr val="tx1"/>
                </a:solidFill>
                <a:latin typeface="Times New Roman" pitchFamily="18" charset="0"/>
                <a:cs typeface="Times New Roman" pitchFamily="18" charset="0"/>
              </a:rPr>
              <a:t>datasets? SDTM </a:t>
            </a:r>
            <a:r>
              <a:rPr lang="en-US" sz="3600" dirty="0" smtClean="0">
                <a:solidFill>
                  <a:schemeClr val="tx1"/>
                </a:solidFill>
                <a:latin typeface="Times New Roman" pitchFamily="18" charset="0"/>
                <a:cs typeface="Times New Roman" pitchFamily="18" charset="0"/>
              </a:rPr>
              <a:t>domains that are </a:t>
            </a:r>
            <a:r>
              <a:rPr lang="en-US" sz="3600" dirty="0" smtClean="0">
                <a:solidFill>
                  <a:schemeClr val="tx1"/>
                </a:solidFill>
                <a:latin typeface="Times New Roman" pitchFamily="18" charset="0"/>
                <a:cs typeface="Times New Roman" pitchFamily="18" charset="0"/>
              </a:rPr>
              <a:t>requested, </a:t>
            </a:r>
            <a:r>
              <a:rPr lang="en-US" sz="3600" dirty="0" smtClean="0">
                <a:solidFill>
                  <a:schemeClr val="tx1"/>
                </a:solidFill>
                <a:latin typeface="Times New Roman" pitchFamily="18" charset="0"/>
                <a:cs typeface="Times New Roman" pitchFamily="18" charset="0"/>
              </a:rPr>
              <a:t>with consistent observations and </a:t>
            </a:r>
            <a:r>
              <a:rPr lang="en-US" sz="3600" dirty="0" smtClean="0">
                <a:solidFill>
                  <a:schemeClr val="tx1"/>
                </a:solidFill>
                <a:latin typeface="Times New Roman" pitchFamily="18" charset="0"/>
                <a:cs typeface="Times New Roman" pitchFamily="18" charset="0"/>
              </a:rPr>
              <a:t>optional features </a:t>
            </a:r>
            <a:r>
              <a:rPr lang="en-US" sz="3600" dirty="0" smtClean="0">
                <a:solidFill>
                  <a:schemeClr val="tx1"/>
                </a:solidFill>
                <a:latin typeface="Times New Roman" pitchFamily="18" charset="0"/>
                <a:cs typeface="Times New Roman" pitchFamily="18" charset="0"/>
              </a:rPr>
              <a:t>like ‘dirty’ </a:t>
            </a:r>
            <a:r>
              <a:rPr lang="en-US" sz="3600" dirty="0" smtClean="0">
                <a:solidFill>
                  <a:schemeClr val="tx1"/>
                </a:solidFill>
                <a:latin typeface="Times New Roman" pitchFamily="18" charset="0"/>
                <a:cs typeface="Times New Roman" pitchFamily="18" charset="0"/>
              </a:rPr>
              <a:t>data? </a:t>
            </a:r>
            <a:r>
              <a:rPr lang="en-US" sz="3600" dirty="0" smtClean="0">
                <a:solidFill>
                  <a:schemeClr val="tx1"/>
                </a:solidFill>
                <a:latin typeface="Times New Roman" pitchFamily="18" charset="0"/>
                <a:cs typeface="Times New Roman" pitchFamily="18" charset="0"/>
              </a:rPr>
              <a:t>And </a:t>
            </a:r>
            <a:r>
              <a:rPr lang="en-US" sz="3600" dirty="0" smtClean="0">
                <a:solidFill>
                  <a:schemeClr val="tx1"/>
                </a:solidFill>
                <a:latin typeface="Times New Roman" pitchFamily="18" charset="0"/>
                <a:cs typeface="Times New Roman" pitchFamily="18" charset="0"/>
              </a:rPr>
              <a:t>even </a:t>
            </a:r>
            <a:r>
              <a:rPr lang="en-US" sz="3600" dirty="0" smtClean="0">
                <a:solidFill>
                  <a:schemeClr val="tx1"/>
                </a:solidFill>
                <a:latin typeface="Times New Roman" pitchFamily="18" charset="0"/>
                <a:cs typeface="Times New Roman" pitchFamily="18" charset="0"/>
              </a:rPr>
              <a:t>the resulting ADaM </a:t>
            </a:r>
            <a:r>
              <a:rPr lang="en-US" sz="3600" dirty="0" smtClean="0">
                <a:solidFill>
                  <a:schemeClr val="tx1"/>
                </a:solidFill>
                <a:latin typeface="Times New Roman" pitchFamily="18" charset="0"/>
                <a:cs typeface="Times New Roman" pitchFamily="18" charset="0"/>
              </a:rPr>
              <a:t>datasets? </a:t>
            </a:r>
            <a:endParaRPr lang="en-US" sz="3600" dirty="0" smtClean="0">
              <a:solidFill>
                <a:schemeClr val="tx1"/>
              </a:solidFill>
              <a:latin typeface="Times New Roman" pitchFamily="18" charset="0"/>
              <a:cs typeface="Times New Roman" pitchFamily="18" charset="0"/>
            </a:endParaRPr>
          </a:p>
          <a:p>
            <a:pPr>
              <a:spcBef>
                <a:spcPts val="1200"/>
              </a:spcBef>
            </a:pPr>
            <a:endParaRPr lang="en-US" sz="3600" dirty="0" smtClean="0">
              <a:solidFill>
                <a:schemeClr val="tx1"/>
              </a:solidFill>
              <a:latin typeface="Times New Roman" pitchFamily="18" charset="0"/>
              <a:cs typeface="Times New Roman" pitchFamily="18" charset="0"/>
            </a:endParaRPr>
          </a:p>
        </p:txBody>
      </p:sp>
      <p:sp>
        <p:nvSpPr>
          <p:cNvPr id="45" name="Rectangle 44"/>
          <p:cNvSpPr/>
          <p:nvPr/>
        </p:nvSpPr>
        <p:spPr>
          <a:xfrm>
            <a:off x="1371600" y="37033200"/>
            <a:ext cx="30175200" cy="923330"/>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r>
              <a:rPr lang="en-US" sz="4800" b="1" dirty="0" smtClean="0">
                <a:solidFill>
                  <a:schemeClr val="tx2"/>
                </a:solidFill>
                <a:latin typeface="Arial" pitchFamily="34" charset="0"/>
                <a:cs typeface="Arial" pitchFamily="34" charset="0"/>
              </a:rPr>
              <a:t>Summary</a:t>
            </a:r>
            <a:endParaRPr lang="en-US" sz="4400" dirty="0" smtClean="0">
              <a:solidFill>
                <a:schemeClr val="tx1"/>
              </a:solidFill>
              <a:latin typeface="Arial" pitchFamily="34" charset="0"/>
              <a:cs typeface="Arial" pitchFamily="34" charset="0"/>
            </a:endParaRPr>
          </a:p>
        </p:txBody>
      </p:sp>
      <p:sp>
        <p:nvSpPr>
          <p:cNvPr id="39" name="Rectangle 38"/>
          <p:cNvSpPr/>
          <p:nvPr/>
        </p:nvSpPr>
        <p:spPr>
          <a:xfrm>
            <a:off x="1371600" y="38259365"/>
            <a:ext cx="15087600" cy="2400657"/>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r>
              <a:rPr lang="en-US" sz="3600" dirty="0" smtClean="0">
                <a:solidFill>
                  <a:schemeClr val="tx1"/>
                </a:solidFill>
                <a:latin typeface="Times New Roman" pitchFamily="18" charset="0"/>
                <a:cs typeface="Times New Roman" pitchFamily="18" charset="0"/>
              </a:rPr>
              <a:t>The TDF team believes that providing CDISC test datasets will be an important contribution to the development and deployment CDISC-based solutions. Updating the CDISC Pilot datasets might not seem like a big step, but we want to walk before we run and contribute useful results quickly. </a:t>
            </a:r>
          </a:p>
        </p:txBody>
      </p:sp>
      <p:sp>
        <p:nvSpPr>
          <p:cNvPr id="40" name="Rectangle 39"/>
          <p:cNvSpPr/>
          <p:nvPr/>
        </p:nvSpPr>
        <p:spPr>
          <a:xfrm>
            <a:off x="16497300" y="38259365"/>
            <a:ext cx="15049500" cy="2400657"/>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spcBef>
                <a:spcPts val="1200"/>
              </a:spcBef>
            </a:pPr>
            <a:r>
              <a:rPr lang="en-US" sz="3600" dirty="0" smtClean="0">
                <a:solidFill>
                  <a:schemeClr val="tx1"/>
                </a:solidFill>
                <a:latin typeface="Times New Roman" pitchFamily="18" charset="0"/>
                <a:cs typeface="Times New Roman" pitchFamily="18" charset="0"/>
              </a:rPr>
              <a:t>Certainly, the idea of a software tool that enables users to ‘generate’ test data sets – a real </a:t>
            </a:r>
            <a:r>
              <a:rPr lang="en-US" sz="3600" dirty="0" smtClean="0">
                <a:solidFill>
                  <a:schemeClr val="tx1"/>
                </a:solidFill>
                <a:latin typeface="Times New Roman" pitchFamily="18" charset="0"/>
                <a:cs typeface="Times New Roman" pitchFamily="18" charset="0"/>
              </a:rPr>
              <a:t>interactive “Test </a:t>
            </a:r>
            <a:r>
              <a:rPr lang="en-US" sz="3600" dirty="0" smtClean="0">
                <a:solidFill>
                  <a:schemeClr val="tx1"/>
                </a:solidFill>
                <a:latin typeface="Times New Roman" pitchFamily="18" charset="0"/>
                <a:cs typeface="Times New Roman" pitchFamily="18" charset="0"/>
              </a:rPr>
              <a:t>Data Factory” – is somewhat of a dream. However, the technology is available, similar concepts have been used in other application areas, and </a:t>
            </a:r>
            <a:r>
              <a:rPr lang="en-US" sz="3600" dirty="0" smtClean="0">
                <a:solidFill>
                  <a:schemeClr val="tx1"/>
                </a:solidFill>
                <a:latin typeface="Times New Roman" pitchFamily="18" charset="0"/>
                <a:cs typeface="Times New Roman" pitchFamily="18" charset="0"/>
              </a:rPr>
              <a:t>maybe there is enough interest in a tool like this. </a:t>
            </a:r>
            <a:endParaRPr lang="en-US" sz="3600" dirty="0" smtClean="0">
              <a:solidFill>
                <a:schemeClr val="tx1"/>
              </a:solidFill>
              <a:latin typeface="Times New Roman" pitchFamily="18" charset="0"/>
              <a:cs typeface="Times New Roman" pitchFamily="18" charset="0"/>
            </a:endParaRPr>
          </a:p>
        </p:txBody>
      </p:sp>
      <p:sp>
        <p:nvSpPr>
          <p:cNvPr id="43" name="Rectangle 42"/>
          <p:cNvSpPr/>
          <p:nvPr/>
        </p:nvSpPr>
        <p:spPr>
          <a:xfrm>
            <a:off x="1371600" y="25540692"/>
            <a:ext cx="15087600" cy="6463308"/>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r>
              <a:rPr lang="en-US" sz="4000" b="1" dirty="0" smtClean="0">
                <a:solidFill>
                  <a:schemeClr val="tx2"/>
                </a:solidFill>
                <a:latin typeface="Times New Roman" pitchFamily="18" charset="0"/>
                <a:cs typeface="Times New Roman" pitchFamily="18" charset="0"/>
              </a:rPr>
              <a:t>There is way more to do for the CDISC Pilot update …</a:t>
            </a:r>
          </a:p>
          <a:p>
            <a:pPr marL="473075" indent="-473075">
              <a:spcBef>
                <a:spcPts val="1200"/>
              </a:spcBef>
            </a:pPr>
            <a:r>
              <a:rPr lang="en-US" sz="3600" dirty="0" smtClean="0">
                <a:solidFill>
                  <a:schemeClr val="tx1"/>
                </a:solidFill>
                <a:latin typeface="Times New Roman" pitchFamily="18" charset="0"/>
                <a:cs typeface="Times New Roman" pitchFamily="18" charset="0"/>
              </a:rPr>
              <a:t>22 SDTM and 10 ADaM datasets</a:t>
            </a:r>
          </a:p>
          <a:p>
            <a:pPr marL="473075" indent="-473075">
              <a:spcBef>
                <a:spcPts val="1200"/>
              </a:spcBef>
            </a:pPr>
            <a:r>
              <a:rPr lang="en-US" sz="3600" dirty="0" smtClean="0">
                <a:solidFill>
                  <a:schemeClr val="tx1"/>
                </a:solidFill>
                <a:latin typeface="Times New Roman" pitchFamily="18" charset="0"/>
                <a:cs typeface="Times New Roman" pitchFamily="18" charset="0"/>
              </a:rPr>
              <a:t>In-scope: </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Update all datasets</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Go beyond ‘formal’ compliance and identify other data issues</a:t>
            </a:r>
          </a:p>
          <a:p>
            <a:pPr marL="473075" indent="-473075">
              <a:spcBef>
                <a:spcPts val="1200"/>
              </a:spcBef>
            </a:pPr>
            <a:r>
              <a:rPr lang="en-US" sz="3600" dirty="0" smtClean="0">
                <a:solidFill>
                  <a:schemeClr val="tx1"/>
                </a:solidFill>
                <a:latin typeface="Times New Roman" pitchFamily="18" charset="0"/>
                <a:cs typeface="Times New Roman" pitchFamily="18" charset="0"/>
              </a:rPr>
              <a:t>Currently considered out-of-scope: </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Update of CRF, protocol, define.xml</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Additional datasets </a:t>
            </a:r>
          </a:p>
          <a:p>
            <a:pPr>
              <a:spcBef>
                <a:spcPts val="1200"/>
              </a:spcBef>
            </a:pPr>
            <a:endParaRPr lang="en-US" sz="3600" dirty="0" smtClean="0">
              <a:solidFill>
                <a:schemeClr val="tx1"/>
              </a:solidFill>
              <a:latin typeface="Times New Roman" pitchFamily="18" charset="0"/>
              <a:cs typeface="Times New Roman" pitchFamily="18" charset="0"/>
            </a:endParaRPr>
          </a:p>
        </p:txBody>
      </p:sp>
      <p:sp>
        <p:nvSpPr>
          <p:cNvPr id="38" name="Rectangle 37"/>
          <p:cNvSpPr/>
          <p:nvPr/>
        </p:nvSpPr>
        <p:spPr>
          <a:xfrm>
            <a:off x="1409700" y="41262181"/>
            <a:ext cx="30175200" cy="800219"/>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lgn="ctr"/>
            <a:r>
              <a:rPr lang="en-US" sz="4000" b="1" dirty="0" smtClean="0">
                <a:solidFill>
                  <a:schemeClr val="tx2"/>
                </a:solidFill>
                <a:latin typeface="Arial" pitchFamily="34" charset="0"/>
                <a:cs typeface="Arial" pitchFamily="34" charset="0"/>
              </a:rPr>
              <a:t>Contact: Peter Schaefer, pschaefer@vca-plus.com</a:t>
            </a:r>
            <a:endParaRPr lang="en-US" sz="3600" dirty="0" smtClean="0">
              <a:solidFill>
                <a:schemeClr val="tx1"/>
              </a:solidFill>
              <a:latin typeface="Arial" pitchFamily="34" charset="0"/>
              <a:cs typeface="Arial" pitchFamily="34" charset="0"/>
            </a:endParaRPr>
          </a:p>
        </p:txBody>
      </p:sp>
      <p:graphicFrame>
        <p:nvGraphicFramePr>
          <p:cNvPr id="1026" name="Object 2"/>
          <p:cNvGraphicFramePr>
            <a:graphicFrameLocks noChangeAspect="1"/>
          </p:cNvGraphicFramePr>
          <p:nvPr/>
        </p:nvGraphicFramePr>
        <p:xfrm>
          <a:off x="25412700" y="28498800"/>
          <a:ext cx="5829300" cy="7543800"/>
        </p:xfrm>
        <a:graphic>
          <a:graphicData uri="http://schemas.openxmlformats.org/presentationml/2006/ole">
            <p:oleObj spid="_x0000_s1026" name="Acrobat Document" r:id="rId11" imgW="5829103" imgH="7543564" progId="AcroExch.Document.DC">
              <p:embed/>
            </p:oleObj>
          </a:graphicData>
        </a:graphic>
      </p:graphicFrame>
      <p:sp>
        <p:nvSpPr>
          <p:cNvPr id="41" name="Rectangle 40"/>
          <p:cNvSpPr/>
          <p:nvPr/>
        </p:nvSpPr>
        <p:spPr>
          <a:xfrm>
            <a:off x="16459200" y="28862715"/>
            <a:ext cx="9220200" cy="760208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74320" tIns="0" rIns="182880" bIns="182880" rtlCol="0" anchor="t" anchorCtr="0">
            <a:spAutoFit/>
          </a:bodyPr>
          <a:lstStyle/>
          <a:p>
            <a:pPr>
              <a:spcBef>
                <a:spcPts val="1200"/>
              </a:spcBef>
            </a:pPr>
            <a:r>
              <a:rPr lang="en-US" sz="3600" dirty="0" smtClean="0">
                <a:solidFill>
                  <a:schemeClr val="tx1"/>
                </a:solidFill>
                <a:latin typeface="Times New Roman" pitchFamily="18" charset="0"/>
                <a:cs typeface="Times New Roman" pitchFamily="18" charset="0"/>
              </a:rPr>
              <a:t>Well, </a:t>
            </a:r>
            <a:r>
              <a:rPr lang="en-US" sz="3600" dirty="0" smtClean="0">
                <a:solidFill>
                  <a:schemeClr val="tx1"/>
                </a:solidFill>
                <a:latin typeface="Times New Roman" pitchFamily="18" charset="0"/>
                <a:cs typeface="Times New Roman" pitchFamily="18" charset="0"/>
              </a:rPr>
              <a:t>already two </a:t>
            </a:r>
            <a:r>
              <a:rPr lang="en-US" sz="3600" dirty="0" smtClean="0">
                <a:solidFill>
                  <a:schemeClr val="tx1"/>
                </a:solidFill>
                <a:latin typeface="Times New Roman" pitchFamily="18" charset="0"/>
                <a:cs typeface="Times New Roman" pitchFamily="18" charset="0"/>
              </a:rPr>
              <a:t>years </a:t>
            </a:r>
            <a:r>
              <a:rPr lang="en-US" sz="3600" dirty="0" smtClean="0">
                <a:solidFill>
                  <a:schemeClr val="tx1"/>
                </a:solidFill>
                <a:latin typeface="Times New Roman" pitchFamily="18" charset="0"/>
                <a:cs typeface="Times New Roman" pitchFamily="18" charset="0"/>
              </a:rPr>
              <a:t>ago, </a:t>
            </a:r>
            <a:r>
              <a:rPr lang="en-US" sz="3600" dirty="0" smtClean="0">
                <a:solidFill>
                  <a:schemeClr val="tx1"/>
                </a:solidFill>
                <a:latin typeface="Times New Roman" pitchFamily="18" charset="0"/>
                <a:cs typeface="Times New Roman" pitchFamily="18" charset="0"/>
              </a:rPr>
              <a:t>a CSS poster presented </a:t>
            </a:r>
            <a:r>
              <a:rPr lang="en-US" sz="3600" dirty="0" smtClean="0">
                <a:solidFill>
                  <a:schemeClr val="tx1"/>
                </a:solidFill>
                <a:latin typeface="Times New Roman" pitchFamily="18" charset="0"/>
                <a:cs typeface="Times New Roman" pitchFamily="18" charset="0"/>
              </a:rPr>
              <a:t>the </a:t>
            </a:r>
            <a:r>
              <a:rPr lang="en-US" sz="3600" dirty="0" smtClean="0">
                <a:solidFill>
                  <a:schemeClr val="tx1"/>
                </a:solidFill>
                <a:latin typeface="Times New Roman" pitchFamily="18" charset="0"/>
                <a:cs typeface="Times New Roman" pitchFamily="18" charset="0"/>
              </a:rPr>
              <a:t>idea of </a:t>
            </a:r>
            <a:r>
              <a:rPr lang="en-US" sz="3600" dirty="0" smtClean="0">
                <a:solidFill>
                  <a:schemeClr val="tx1"/>
                </a:solidFill>
                <a:latin typeface="Times New Roman" pitchFamily="18" charset="0"/>
                <a:cs typeface="Times New Roman" pitchFamily="18" charset="0"/>
              </a:rPr>
              <a:t>“</a:t>
            </a:r>
            <a:r>
              <a:rPr lang="en-US" sz="3600" dirty="0" smtClean="0">
                <a:solidFill>
                  <a:schemeClr val="tx1"/>
                </a:solidFill>
                <a:latin typeface="Times New Roman" pitchFamily="18" charset="0"/>
                <a:cs typeface="Times New Roman" pitchFamily="18" charset="0"/>
              </a:rPr>
              <a:t>Cr</a:t>
            </a:r>
            <a:r>
              <a:rPr lang="en-US" sz="3600" dirty="0" smtClean="0">
                <a:solidFill>
                  <a:schemeClr val="tx1"/>
                </a:solidFill>
                <a:latin typeface="Times New Roman" pitchFamily="18" charset="0"/>
                <a:cs typeface="Times New Roman" pitchFamily="18" charset="0"/>
              </a:rPr>
              <a:t>eating </a:t>
            </a:r>
            <a:r>
              <a:rPr lang="en-US" sz="3600" dirty="0" smtClean="0">
                <a:solidFill>
                  <a:schemeClr val="tx1"/>
                </a:solidFill>
                <a:latin typeface="Times New Roman" pitchFamily="18" charset="0"/>
                <a:cs typeface="Times New Roman" pitchFamily="18" charset="0"/>
              </a:rPr>
              <a:t>CDISC Test Data Sets</a:t>
            </a:r>
            <a:r>
              <a:rPr lang="en-US" sz="3600" dirty="0" smtClean="0">
                <a:solidFill>
                  <a:schemeClr val="tx1"/>
                </a:solidFill>
                <a:latin typeface="Times New Roman" pitchFamily="18" charset="0"/>
                <a:cs typeface="Times New Roman" pitchFamily="18" charset="0"/>
              </a:rPr>
              <a:t>”, which is essentially the vision of the Test </a:t>
            </a:r>
            <a:r>
              <a:rPr lang="en-US" sz="3600" dirty="0" smtClean="0">
                <a:solidFill>
                  <a:schemeClr val="tx1"/>
                </a:solidFill>
                <a:latin typeface="Times New Roman" pitchFamily="18" charset="0"/>
                <a:cs typeface="Times New Roman" pitchFamily="18" charset="0"/>
              </a:rPr>
              <a:t>Data </a:t>
            </a:r>
            <a:r>
              <a:rPr lang="en-US" sz="3600" dirty="0" smtClean="0">
                <a:solidFill>
                  <a:schemeClr val="tx1"/>
                </a:solidFill>
                <a:latin typeface="Times New Roman" pitchFamily="18" charset="0"/>
                <a:cs typeface="Times New Roman" pitchFamily="18" charset="0"/>
              </a:rPr>
              <a:t>Factor</a:t>
            </a:r>
            <a:r>
              <a:rPr lang="en-US" sz="3600" dirty="0" smtClean="0">
                <a:solidFill>
                  <a:schemeClr val="tx1"/>
                </a:solidFill>
                <a:latin typeface="Times New Roman" pitchFamily="18" charset="0"/>
                <a:cs typeface="Times New Roman" pitchFamily="18" charset="0"/>
              </a:rPr>
              <a:t>y project:</a:t>
            </a:r>
            <a:endParaRPr lang="en-US" sz="3600" dirty="0" smtClean="0">
              <a:solidFill>
                <a:schemeClr val="tx1"/>
              </a:solidFill>
              <a:latin typeface="Times New Roman" pitchFamily="18" charset="0"/>
              <a:cs typeface="Times New Roman" pitchFamily="18" charset="0"/>
            </a:endParaRP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User enters </a:t>
            </a:r>
            <a:r>
              <a:rPr lang="en-US" sz="3600" dirty="0" smtClean="0">
                <a:solidFill>
                  <a:schemeClr val="tx1"/>
                </a:solidFill>
                <a:latin typeface="Times New Roman" pitchFamily="18" charset="0"/>
                <a:cs typeface="Times New Roman" pitchFamily="18" charset="0"/>
              </a:rPr>
              <a:t>details of the study </a:t>
            </a:r>
            <a:r>
              <a:rPr lang="en-US" sz="3600" dirty="0" smtClean="0">
                <a:solidFill>
                  <a:schemeClr val="tx1"/>
                </a:solidFill>
                <a:latin typeface="Times New Roman" pitchFamily="18" charset="0"/>
                <a:cs typeface="Times New Roman" pitchFamily="18" charset="0"/>
              </a:rPr>
              <a:t>specification in a web browser UI</a:t>
            </a: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Cloud-based R scripts are executed to generate the </a:t>
            </a:r>
            <a:r>
              <a:rPr lang="en-US" sz="3600" dirty="0" smtClean="0">
                <a:solidFill>
                  <a:schemeClr val="tx1"/>
                </a:solidFill>
                <a:latin typeface="Times New Roman" pitchFamily="18" charset="0"/>
                <a:cs typeface="Times New Roman" pitchFamily="18" charset="0"/>
              </a:rPr>
              <a:t>datasets based on this input</a:t>
            </a:r>
            <a:endParaRPr lang="en-US" sz="3600" dirty="0" smtClean="0">
              <a:solidFill>
                <a:schemeClr val="tx1"/>
              </a:solidFill>
              <a:latin typeface="Times New Roman" pitchFamily="18" charset="0"/>
              <a:cs typeface="Times New Roman" pitchFamily="18" charset="0"/>
            </a:endParaRPr>
          </a:p>
          <a:p>
            <a:pPr marL="473075" indent="-473075">
              <a:spcBef>
                <a:spcPts val="1200"/>
              </a:spcBef>
              <a:buFont typeface="Arial" pitchFamily="34" charset="0"/>
              <a:buChar char="•"/>
            </a:pPr>
            <a:r>
              <a:rPr lang="en-US" sz="3600" dirty="0" smtClean="0">
                <a:solidFill>
                  <a:schemeClr val="tx1"/>
                </a:solidFill>
                <a:latin typeface="Times New Roman" pitchFamily="18" charset="0"/>
                <a:cs typeface="Times New Roman" pitchFamily="18" charset="0"/>
              </a:rPr>
              <a:t>CDISC datasets are created as </a:t>
            </a:r>
            <a:r>
              <a:rPr lang="en-US" sz="3600" dirty="0" err="1" smtClean="0">
                <a:solidFill>
                  <a:schemeClr val="tx1"/>
                </a:solidFill>
                <a:latin typeface="Times New Roman" pitchFamily="18" charset="0"/>
                <a:cs typeface="Times New Roman" pitchFamily="18" charset="0"/>
              </a:rPr>
              <a:t>xpt</a:t>
            </a:r>
            <a:r>
              <a:rPr lang="en-US" sz="3600" dirty="0" smtClean="0">
                <a:solidFill>
                  <a:schemeClr val="tx1"/>
                </a:solidFill>
                <a:latin typeface="Times New Roman" pitchFamily="18" charset="0"/>
                <a:cs typeface="Times New Roman" pitchFamily="18" charset="0"/>
              </a:rPr>
              <a:t> files and can be downloaded to the user’s desktop </a:t>
            </a:r>
          </a:p>
          <a:p>
            <a:pPr>
              <a:spcBef>
                <a:spcPts val="1200"/>
              </a:spcBef>
            </a:pPr>
            <a:endParaRPr lang="en-US" sz="3600" dirty="0" smtClean="0">
              <a:solidFill>
                <a:schemeClr val="tx2"/>
              </a:solidFill>
              <a:latin typeface="Arial" pitchFamily="34" charset="0"/>
              <a:cs typeface="Arial" pitchFamily="34" charset="0"/>
            </a:endParaRPr>
          </a:p>
          <a:p>
            <a:pPr algn="ctr">
              <a:spcBef>
                <a:spcPts val="1200"/>
              </a:spcBef>
            </a:pPr>
            <a:r>
              <a:rPr lang="en-US" sz="3600" dirty="0" smtClean="0">
                <a:solidFill>
                  <a:schemeClr val="tx2"/>
                </a:solidFill>
                <a:latin typeface="Times New Roman" pitchFamily="18" charset="0"/>
                <a:cs typeface="Times New Roman" pitchFamily="18" charset="0"/>
              </a:rPr>
              <a:t>Maybe it’s time to pick up this idea again!!!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spPr>
      <a:bodyPr rtlCol="0" anchor="ctr"/>
      <a:lstStyle>
        <a:defPPr algn="ct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720</Words>
  <Application>Microsoft Office PowerPoint</Application>
  <PresentationFormat>Custom</PresentationFormat>
  <Paragraphs>43</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Acrobat Document</vt:lpstr>
      <vt:lpstr>Slide 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2013-02-27T15:45:27Z</dcterms:created>
  <dcterms:modified xsi:type="dcterms:W3CDTF">2017-02-17T20:16:57Z</dcterms:modified>
</cp:coreProperties>
</file>