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3" r:id="rId1"/>
  </p:sldMasterIdLst>
  <p:notesMasterIdLst>
    <p:notesMasterId r:id="rId3"/>
  </p:notesMasterIdLst>
  <p:sldIdLst>
    <p:sldId id="256" r:id="rId2"/>
  </p:sldIdLst>
  <p:sldSz cx="32918400" cy="384048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2194560" algn="l" rtl="0" fontAlgn="base">
      <a:spcBef>
        <a:spcPct val="0"/>
      </a:spcBef>
      <a:spcAft>
        <a:spcPct val="0"/>
      </a:spcAft>
      <a:defRPr kern="1200">
        <a:solidFill>
          <a:schemeClr val="tx1"/>
        </a:solidFill>
        <a:latin typeface="Arial" charset="0"/>
        <a:ea typeface="+mn-ea"/>
        <a:cs typeface="+mn-cs"/>
      </a:defRPr>
    </a:lvl2pPr>
    <a:lvl3pPr marL="4389120" algn="l" rtl="0" fontAlgn="base">
      <a:spcBef>
        <a:spcPct val="0"/>
      </a:spcBef>
      <a:spcAft>
        <a:spcPct val="0"/>
      </a:spcAft>
      <a:defRPr kern="1200">
        <a:solidFill>
          <a:schemeClr val="tx1"/>
        </a:solidFill>
        <a:latin typeface="Arial" charset="0"/>
        <a:ea typeface="+mn-ea"/>
        <a:cs typeface="+mn-cs"/>
      </a:defRPr>
    </a:lvl3pPr>
    <a:lvl4pPr marL="6583680" algn="l" rtl="0" fontAlgn="base">
      <a:spcBef>
        <a:spcPct val="0"/>
      </a:spcBef>
      <a:spcAft>
        <a:spcPct val="0"/>
      </a:spcAft>
      <a:defRPr kern="1200">
        <a:solidFill>
          <a:schemeClr val="tx1"/>
        </a:solidFill>
        <a:latin typeface="Arial" charset="0"/>
        <a:ea typeface="+mn-ea"/>
        <a:cs typeface="+mn-cs"/>
      </a:defRPr>
    </a:lvl4pPr>
    <a:lvl5pPr marL="8778240" algn="l" rtl="0" fontAlgn="base">
      <a:spcBef>
        <a:spcPct val="0"/>
      </a:spcBef>
      <a:spcAft>
        <a:spcPct val="0"/>
      </a:spcAft>
      <a:defRPr kern="1200">
        <a:solidFill>
          <a:schemeClr val="tx1"/>
        </a:solidFill>
        <a:latin typeface="Arial" charset="0"/>
        <a:ea typeface="+mn-ea"/>
        <a:cs typeface="+mn-cs"/>
      </a:defRPr>
    </a:lvl5pPr>
    <a:lvl6pPr marL="10972800" algn="l" defTabSz="4389120" rtl="0" eaLnBrk="1" latinLnBrk="0" hangingPunct="1">
      <a:defRPr kern="1200">
        <a:solidFill>
          <a:schemeClr val="tx1"/>
        </a:solidFill>
        <a:latin typeface="Arial" charset="0"/>
        <a:ea typeface="+mn-ea"/>
        <a:cs typeface="+mn-cs"/>
      </a:defRPr>
    </a:lvl6pPr>
    <a:lvl7pPr marL="13167360" algn="l" defTabSz="4389120" rtl="0" eaLnBrk="1" latinLnBrk="0" hangingPunct="1">
      <a:defRPr kern="1200">
        <a:solidFill>
          <a:schemeClr val="tx1"/>
        </a:solidFill>
        <a:latin typeface="Arial" charset="0"/>
        <a:ea typeface="+mn-ea"/>
        <a:cs typeface="+mn-cs"/>
      </a:defRPr>
    </a:lvl7pPr>
    <a:lvl8pPr marL="15361920" algn="l" defTabSz="4389120" rtl="0" eaLnBrk="1" latinLnBrk="0" hangingPunct="1">
      <a:defRPr kern="1200">
        <a:solidFill>
          <a:schemeClr val="tx1"/>
        </a:solidFill>
        <a:latin typeface="Arial" charset="0"/>
        <a:ea typeface="+mn-ea"/>
        <a:cs typeface="+mn-cs"/>
      </a:defRPr>
    </a:lvl8pPr>
    <a:lvl9pPr marL="17556480" algn="l" defTabSz="438912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82CACD0-CC15-4C17-B0B5-44A76B68FAE8}">
          <p14:sldIdLst>
            <p14:sldId id="256"/>
          </p14:sldIdLst>
        </p14:section>
      </p14:sectionLst>
    </p:ext>
    <p:ext uri="{EFAFB233-063F-42B5-8137-9DF3F51BA10A}">
      <p15:sldGuideLst xmlns:p15="http://schemas.microsoft.com/office/powerpoint/2012/main">
        <p15:guide id="1" orient="horz" pos="12096"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99"/>
    <a:srgbClr val="CCECFF"/>
    <a:srgbClr val="B9FFC5"/>
    <a:srgbClr val="CCFFCC"/>
    <a:srgbClr val="898989"/>
    <a:srgbClr val="939393"/>
    <a:srgbClr val="EE3124"/>
    <a:srgbClr val="004386"/>
    <a:srgbClr val="FDB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62" autoAdjust="0"/>
    <p:restoredTop sz="93856" autoAdjust="0"/>
  </p:normalViewPr>
  <p:slideViewPr>
    <p:cSldViewPr snapToObjects="1">
      <p:cViewPr>
        <p:scale>
          <a:sx n="40" d="100"/>
          <a:sy n="40" d="100"/>
        </p:scale>
        <p:origin x="-90" y="-12"/>
      </p:cViewPr>
      <p:guideLst>
        <p:guide orient="horz" pos="12096"/>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t" anchorCtr="0" compatLnSpc="1">
            <a:prstTxWarp prst="textNoShape">
              <a:avLst/>
            </a:prstTxWarp>
          </a:bodyPr>
          <a:lstStyle>
            <a:lvl1pPr>
              <a:defRPr sz="12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2011363" y="696913"/>
            <a:ext cx="2987675"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b" anchorCtr="0" compatLnSpc="1">
            <a:prstTxWarp prst="textNoShape">
              <a:avLst/>
            </a:prstTxWarp>
          </a:bodyPr>
          <a:lstStyle>
            <a:lvl1pPr>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2" tIns="46567" rIns="93132" bIns="46567" numCol="1" anchor="b" anchorCtr="0" compatLnSpc="1">
            <a:prstTxWarp prst="textNoShape">
              <a:avLst/>
            </a:prstTxWarp>
          </a:bodyPr>
          <a:lstStyle>
            <a:lvl1pPr algn="r">
              <a:defRPr sz="1200">
                <a:latin typeface="Arial" pitchFamily="34" charset="0"/>
              </a:defRPr>
            </a:lvl1pPr>
          </a:lstStyle>
          <a:p>
            <a:pPr>
              <a:defRPr/>
            </a:pPr>
            <a:fld id="{FEFCC946-0BFA-4896-87F7-393362B2217F}" type="slidenum">
              <a:rPr lang="en-US"/>
              <a:pPr>
                <a:defRPr/>
              </a:pPr>
              <a:t>‹#›</a:t>
            </a:fld>
            <a:endParaRPr lang="en-US"/>
          </a:p>
        </p:txBody>
      </p:sp>
    </p:spTree>
    <p:extLst>
      <p:ext uri="{BB962C8B-B14F-4D97-AF65-F5344CB8AC3E}">
        <p14:creationId xmlns:p14="http://schemas.microsoft.com/office/powerpoint/2010/main" val="3025621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800" kern="1200">
        <a:solidFill>
          <a:schemeClr val="tx1"/>
        </a:solidFill>
        <a:latin typeface="Arial" pitchFamily="34" charset="0"/>
        <a:ea typeface="+mn-ea"/>
        <a:cs typeface="+mn-cs"/>
      </a:defRPr>
    </a:lvl1pPr>
    <a:lvl2pPr marL="2194560" algn="l" rtl="0" eaLnBrk="0" fontAlgn="base" hangingPunct="0">
      <a:spcBef>
        <a:spcPct val="30000"/>
      </a:spcBef>
      <a:spcAft>
        <a:spcPct val="0"/>
      </a:spcAft>
      <a:defRPr sz="5800" kern="1200">
        <a:solidFill>
          <a:schemeClr val="tx1"/>
        </a:solidFill>
        <a:latin typeface="Arial" pitchFamily="34" charset="0"/>
        <a:ea typeface="+mn-ea"/>
        <a:cs typeface="+mn-cs"/>
      </a:defRPr>
    </a:lvl2pPr>
    <a:lvl3pPr marL="4389120" algn="l" rtl="0" eaLnBrk="0" fontAlgn="base" hangingPunct="0">
      <a:spcBef>
        <a:spcPct val="30000"/>
      </a:spcBef>
      <a:spcAft>
        <a:spcPct val="0"/>
      </a:spcAft>
      <a:defRPr sz="5800" kern="1200">
        <a:solidFill>
          <a:schemeClr val="tx1"/>
        </a:solidFill>
        <a:latin typeface="Arial" pitchFamily="34" charset="0"/>
        <a:ea typeface="+mn-ea"/>
        <a:cs typeface="+mn-cs"/>
      </a:defRPr>
    </a:lvl3pPr>
    <a:lvl4pPr marL="6583680" algn="l" rtl="0" eaLnBrk="0" fontAlgn="base" hangingPunct="0">
      <a:spcBef>
        <a:spcPct val="30000"/>
      </a:spcBef>
      <a:spcAft>
        <a:spcPct val="0"/>
      </a:spcAft>
      <a:defRPr sz="5800" kern="1200">
        <a:solidFill>
          <a:schemeClr val="tx1"/>
        </a:solidFill>
        <a:latin typeface="Arial" pitchFamily="34" charset="0"/>
        <a:ea typeface="+mn-ea"/>
        <a:cs typeface="+mn-cs"/>
      </a:defRPr>
    </a:lvl4pPr>
    <a:lvl5pPr marL="8778240" algn="l" rtl="0" eaLnBrk="0" fontAlgn="base" hangingPunct="0">
      <a:spcBef>
        <a:spcPct val="30000"/>
      </a:spcBef>
      <a:spcAft>
        <a:spcPct val="0"/>
      </a:spcAft>
      <a:defRPr sz="5800" kern="1200">
        <a:solidFill>
          <a:schemeClr val="tx1"/>
        </a:solidFill>
        <a:latin typeface="Arial" pitchFamily="34" charset="0"/>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1930388"/>
            <a:ext cx="27980640" cy="8232138"/>
          </a:xfrm>
        </p:spPr>
        <p:txBody>
          <a:bodyPr/>
          <a:lstStyle/>
          <a:p>
            <a:r>
              <a:rPr lang="en-US"/>
              <a:t>Click to edit Master title style</a:t>
            </a:r>
          </a:p>
        </p:txBody>
      </p:sp>
      <p:sp>
        <p:nvSpPr>
          <p:cNvPr id="3" name="Subtitle 2"/>
          <p:cNvSpPr>
            <a:spLocks noGrp="1"/>
          </p:cNvSpPr>
          <p:nvPr>
            <p:ph type="subTitle" idx="1"/>
          </p:nvPr>
        </p:nvSpPr>
        <p:spPr>
          <a:xfrm>
            <a:off x="4937760" y="21762720"/>
            <a:ext cx="23042880" cy="9814560"/>
          </a:xfrm>
        </p:spPr>
        <p:txBody>
          <a:bodyPr/>
          <a:lstStyle>
            <a:lvl1pPr marL="0" indent="0" algn="ctr">
              <a:buNone/>
              <a:defRPr>
                <a:solidFill>
                  <a:schemeClr val="tx1">
                    <a:tint val="75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537980"/>
            <a:ext cx="7406640" cy="3276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537980"/>
            <a:ext cx="21671280" cy="3276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5652"/>
          <a:stretch/>
        </p:blipFill>
        <p:spPr bwMode="auto">
          <a:xfrm>
            <a:off x="4114807" y="853440"/>
            <a:ext cx="7764446"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114800" y="21336000"/>
            <a:ext cx="25237440" cy="3520440"/>
          </a:xfrm>
        </p:spPr>
        <p:txBody>
          <a:bodyPr anchor="t"/>
          <a:lstStyle>
            <a:lvl1pPr>
              <a:defRPr sz="10063" baseline="0">
                <a:solidFill>
                  <a:schemeClr val="tx1"/>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4114800" y="25603200"/>
            <a:ext cx="25237440" cy="5974080"/>
          </a:xfrm>
        </p:spPr>
        <p:txBody>
          <a:bodyPr/>
          <a:lstStyle>
            <a:lvl1pPr marL="0" indent="0">
              <a:buFontTx/>
              <a:buNone/>
              <a:defRPr sz="6738" baseline="0">
                <a:solidFill>
                  <a:schemeClr val="tx1"/>
                </a:solidFill>
              </a:defRPr>
            </a:lvl1pPr>
          </a:lstStyle>
          <a:p>
            <a:pPr lvl="0"/>
            <a:r>
              <a:rPr lang="en-US" noProof="0"/>
              <a:t>Click to edit Master subtitle style</a:t>
            </a:r>
            <a:endParaRPr lang="en-US" noProof="0" dirty="0"/>
          </a:p>
        </p:txBody>
      </p:sp>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23865840" y="36185856"/>
            <a:ext cx="8457398" cy="1792224"/>
          </a:xfrm>
          <a:prstGeom prst="rect">
            <a:avLst/>
          </a:prstGeom>
        </p:spPr>
      </p:pic>
      <p:grpSp>
        <p:nvGrpSpPr>
          <p:cNvPr id="13" name="Group 12"/>
          <p:cNvGrpSpPr/>
          <p:nvPr userDrawn="1"/>
        </p:nvGrpSpPr>
        <p:grpSpPr>
          <a:xfrm>
            <a:off x="-548640" y="10668000"/>
            <a:ext cx="34290000" cy="512064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03185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Slid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4" name="Slide Number Placeholder 3"/>
          <p:cNvSpPr>
            <a:spLocks noGrp="1"/>
          </p:cNvSpPr>
          <p:nvPr>
            <p:ph type="sldNum" sz="quarter" idx="11"/>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6" name="Picture Placeholder 5"/>
          <p:cNvSpPr>
            <a:spLocks noGrp="1"/>
          </p:cNvSpPr>
          <p:nvPr>
            <p:ph type="pic" sz="quarter" idx="12"/>
          </p:nvPr>
        </p:nvSpPr>
        <p:spPr>
          <a:xfrm>
            <a:off x="1097280" y="4267200"/>
            <a:ext cx="30449520" cy="30297120"/>
          </a:xfrm>
        </p:spPr>
        <p:txBody>
          <a:bodyPr/>
          <a:lstStyle/>
          <a:p>
            <a:r>
              <a:rPr lang="en-US"/>
              <a:t>Click icon to add picture</a:t>
            </a:r>
          </a:p>
        </p:txBody>
      </p:sp>
    </p:spTree>
    <p:extLst>
      <p:ext uri="{BB962C8B-B14F-4D97-AF65-F5344CB8AC3E}">
        <p14:creationId xmlns:p14="http://schemas.microsoft.com/office/powerpoint/2010/main" val="135982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martArt Placeholder 5"/>
          <p:cNvSpPr>
            <a:spLocks noGrp="1"/>
          </p:cNvSpPr>
          <p:nvPr>
            <p:ph type="dgm" sz="quarter" idx="12"/>
          </p:nvPr>
        </p:nvSpPr>
        <p:spPr>
          <a:xfrm>
            <a:off x="1920240" y="5120640"/>
            <a:ext cx="29352240" cy="26029920"/>
          </a:xfrm>
        </p:spPr>
        <p:txBody>
          <a:bodyPr/>
          <a:lstStyle/>
          <a:p>
            <a:r>
              <a:rPr lang="en-US"/>
              <a:t>Click icon to add SmartArt graphic</a:t>
            </a:r>
            <a:endParaRPr lang="en-US" dirty="0"/>
          </a:p>
        </p:txBody>
      </p:sp>
      <p:sp>
        <p:nvSpPr>
          <p:cNvPr id="7" name="Slide Number Placeholder 6"/>
          <p:cNvSpPr>
            <a:spLocks noGrp="1"/>
          </p:cNvSpPr>
          <p:nvPr>
            <p:ph type="sldNum" sz="quarter" idx="14"/>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p14="http://schemas.microsoft.com/office/powerpoint/2010/main" val="3221484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2133600"/>
            <a:ext cx="32918400" cy="256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
        <p:nvSpPr>
          <p:cNvPr id="23" name="Rectangle 2"/>
          <p:cNvSpPr>
            <a:spLocks noGrp="1" noChangeArrowheads="1"/>
          </p:cNvSpPr>
          <p:nvPr>
            <p:ph type="ctrTitle" hasCustomPrompt="1"/>
          </p:nvPr>
        </p:nvSpPr>
        <p:spPr>
          <a:xfrm>
            <a:off x="4114800" y="20055840"/>
            <a:ext cx="27706320" cy="5547360"/>
          </a:xfrm>
        </p:spPr>
        <p:txBody>
          <a:bodyPr anchor="t"/>
          <a:lstStyle>
            <a:lvl1pPr>
              <a:defRPr sz="10063" baseline="0">
                <a:solidFill>
                  <a:schemeClr val="tx1"/>
                </a:solidFill>
              </a:defRPr>
            </a:lvl1pPr>
          </a:lstStyle>
          <a:p>
            <a:pPr lvl="0"/>
            <a:r>
              <a:rPr lang="en-US" noProof="0" dirty="0"/>
              <a:t>Click to edit Master title style</a:t>
            </a:r>
            <a:br>
              <a:rPr lang="en-US" noProof="0" dirty="0"/>
            </a:br>
            <a:endParaRPr lang="en-US" noProof="0" dirty="0"/>
          </a:p>
        </p:txBody>
      </p:sp>
      <p:grpSp>
        <p:nvGrpSpPr>
          <p:cNvPr id="13" name="Group 12"/>
          <p:cNvGrpSpPr/>
          <p:nvPr userDrawn="1"/>
        </p:nvGrpSpPr>
        <p:grpSpPr>
          <a:xfrm>
            <a:off x="-548640" y="11948160"/>
            <a:ext cx="34290000" cy="512064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91362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1"/>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p14="http://schemas.microsoft.com/office/powerpoint/2010/main" val="244535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4678642"/>
            <a:ext cx="27980640" cy="7627620"/>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2600328" y="16277598"/>
            <a:ext cx="27980640" cy="8401046"/>
          </a:xfrm>
        </p:spPr>
        <p:txBody>
          <a:bodyPr anchor="b"/>
          <a:lstStyle>
            <a:lvl1pPr marL="0" indent="0">
              <a:buNone/>
              <a:defRPr sz="8400">
                <a:solidFill>
                  <a:schemeClr val="tx1">
                    <a:tint val="75000"/>
                  </a:schemeClr>
                </a:solidFill>
              </a:defRPr>
            </a:lvl1pPr>
            <a:lvl2pPr marL="1920240" indent="0">
              <a:buNone/>
              <a:defRPr sz="7525">
                <a:solidFill>
                  <a:schemeClr val="tx1">
                    <a:tint val="75000"/>
                  </a:schemeClr>
                </a:solidFill>
              </a:defRPr>
            </a:lvl2pPr>
            <a:lvl3pPr marL="3840480" indent="0">
              <a:buNone/>
              <a:defRPr sz="6738">
                <a:solidFill>
                  <a:schemeClr val="tx1">
                    <a:tint val="75000"/>
                  </a:schemeClr>
                </a:solidFill>
              </a:defRPr>
            </a:lvl3pPr>
            <a:lvl4pPr marL="5760720" indent="0">
              <a:buNone/>
              <a:defRPr sz="5863">
                <a:solidFill>
                  <a:schemeClr val="tx1">
                    <a:tint val="75000"/>
                  </a:schemeClr>
                </a:solidFill>
              </a:defRPr>
            </a:lvl4pPr>
            <a:lvl5pPr marL="7680960" indent="0">
              <a:buNone/>
              <a:defRPr sz="5863">
                <a:solidFill>
                  <a:schemeClr val="tx1">
                    <a:tint val="75000"/>
                  </a:schemeClr>
                </a:solidFill>
              </a:defRPr>
            </a:lvl5pPr>
            <a:lvl6pPr marL="9601200" indent="0">
              <a:buNone/>
              <a:defRPr sz="5863">
                <a:solidFill>
                  <a:schemeClr val="tx1">
                    <a:tint val="75000"/>
                  </a:schemeClr>
                </a:solidFill>
              </a:defRPr>
            </a:lvl6pPr>
            <a:lvl7pPr marL="11521440" indent="0">
              <a:buNone/>
              <a:defRPr sz="5863">
                <a:solidFill>
                  <a:schemeClr val="tx1">
                    <a:tint val="75000"/>
                  </a:schemeClr>
                </a:solidFill>
              </a:defRPr>
            </a:lvl7pPr>
            <a:lvl8pPr marL="13441680" indent="0">
              <a:buNone/>
              <a:defRPr sz="5863">
                <a:solidFill>
                  <a:schemeClr val="tx1">
                    <a:tint val="75000"/>
                  </a:schemeClr>
                </a:solidFill>
              </a:defRPr>
            </a:lvl8pPr>
            <a:lvl9pPr marL="15361920" indent="0">
              <a:buNone/>
              <a:defRPr sz="58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8961126"/>
            <a:ext cx="14538960" cy="25345392"/>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8961126"/>
            <a:ext cx="14538960" cy="25345392"/>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3" y="8596632"/>
            <a:ext cx="14544677" cy="3582667"/>
          </a:xfrm>
        </p:spPr>
        <p:txBody>
          <a:bodyPr anchor="b"/>
          <a:lstStyle>
            <a:lvl1pPr marL="0" indent="0">
              <a:buNone/>
              <a:defRPr sz="10063" b="1"/>
            </a:lvl1pPr>
            <a:lvl2pPr marL="1920240" indent="0">
              <a:buNone/>
              <a:defRPr sz="8400" b="1"/>
            </a:lvl2pPr>
            <a:lvl3pPr marL="3840480" indent="0">
              <a:buNone/>
              <a:defRPr sz="7525" b="1"/>
            </a:lvl3pPr>
            <a:lvl4pPr marL="5760720" indent="0">
              <a:buNone/>
              <a:defRPr sz="6738" b="1"/>
            </a:lvl4pPr>
            <a:lvl5pPr marL="7680960" indent="0">
              <a:buNone/>
              <a:defRPr sz="6738" b="1"/>
            </a:lvl5pPr>
            <a:lvl6pPr marL="9601200" indent="0">
              <a:buNone/>
              <a:defRPr sz="6738" b="1"/>
            </a:lvl6pPr>
            <a:lvl7pPr marL="11521440" indent="0">
              <a:buNone/>
              <a:defRPr sz="6738" b="1"/>
            </a:lvl7pPr>
            <a:lvl8pPr marL="13441680" indent="0">
              <a:buNone/>
              <a:defRPr sz="6738" b="1"/>
            </a:lvl8pPr>
            <a:lvl9pPr marL="15361920" indent="0">
              <a:buNone/>
              <a:defRPr sz="6738" b="1"/>
            </a:lvl9pPr>
          </a:lstStyle>
          <a:p>
            <a:pPr lvl="0"/>
            <a:r>
              <a:rPr lang="en-US"/>
              <a:t>Click to edit Master text styles</a:t>
            </a:r>
          </a:p>
        </p:txBody>
      </p:sp>
      <p:sp>
        <p:nvSpPr>
          <p:cNvPr id="4" name="Content Placeholder 3"/>
          <p:cNvSpPr>
            <a:spLocks noGrp="1"/>
          </p:cNvSpPr>
          <p:nvPr>
            <p:ph sz="half" idx="2"/>
          </p:nvPr>
        </p:nvSpPr>
        <p:spPr>
          <a:xfrm>
            <a:off x="1645923" y="12179299"/>
            <a:ext cx="14544677" cy="22127213"/>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8596632"/>
            <a:ext cx="14550389" cy="3582667"/>
          </a:xfrm>
        </p:spPr>
        <p:txBody>
          <a:bodyPr anchor="b"/>
          <a:lstStyle>
            <a:lvl1pPr marL="0" indent="0">
              <a:buNone/>
              <a:defRPr sz="10063" b="1"/>
            </a:lvl1pPr>
            <a:lvl2pPr marL="1920240" indent="0">
              <a:buNone/>
              <a:defRPr sz="8400" b="1"/>
            </a:lvl2pPr>
            <a:lvl3pPr marL="3840480" indent="0">
              <a:buNone/>
              <a:defRPr sz="7525" b="1"/>
            </a:lvl3pPr>
            <a:lvl4pPr marL="5760720" indent="0">
              <a:buNone/>
              <a:defRPr sz="6738" b="1"/>
            </a:lvl4pPr>
            <a:lvl5pPr marL="7680960" indent="0">
              <a:buNone/>
              <a:defRPr sz="6738" b="1"/>
            </a:lvl5pPr>
            <a:lvl6pPr marL="9601200" indent="0">
              <a:buNone/>
              <a:defRPr sz="6738" b="1"/>
            </a:lvl6pPr>
            <a:lvl7pPr marL="11521440" indent="0">
              <a:buNone/>
              <a:defRPr sz="6738" b="1"/>
            </a:lvl7pPr>
            <a:lvl8pPr marL="13441680" indent="0">
              <a:buNone/>
              <a:defRPr sz="6738" b="1"/>
            </a:lvl8pPr>
            <a:lvl9pPr marL="15361920" indent="0">
              <a:buNone/>
              <a:defRPr sz="6738" b="1"/>
            </a:lvl9pPr>
          </a:lstStyle>
          <a:p>
            <a:pPr lvl="0"/>
            <a:r>
              <a:rPr lang="en-US"/>
              <a:t>Click to edit Master text styles</a:t>
            </a:r>
          </a:p>
        </p:txBody>
      </p:sp>
      <p:sp>
        <p:nvSpPr>
          <p:cNvPr id="6" name="Content Placeholder 5"/>
          <p:cNvSpPr>
            <a:spLocks noGrp="1"/>
          </p:cNvSpPr>
          <p:nvPr>
            <p:ph sz="quarter" idx="4"/>
          </p:nvPr>
        </p:nvSpPr>
        <p:spPr>
          <a:xfrm>
            <a:off x="16722095" y="12179299"/>
            <a:ext cx="14550389" cy="22127213"/>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8" name="Footer Placeholder 7"/>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9" name="Slide Number Placeholder 8"/>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4" name="Footer Placeholder 3"/>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5" name="Slide Number Placeholder 4"/>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371600" y="1200150"/>
            <a:ext cx="30175200" cy="3600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529082"/>
            <a:ext cx="10829928" cy="650748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12870180" y="1529084"/>
            <a:ext cx="18402302" cy="32777434"/>
          </a:xfrm>
        </p:spPr>
        <p:txBody>
          <a:bodyPr/>
          <a:lstStyle>
            <a:lvl1pPr>
              <a:defRPr sz="13475"/>
            </a:lvl1pPr>
            <a:lvl2pPr>
              <a:defRPr sz="11725"/>
            </a:lvl2pPr>
            <a:lvl3pPr>
              <a:defRPr sz="10063"/>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036564"/>
            <a:ext cx="10829928" cy="26269954"/>
          </a:xfrm>
        </p:spPr>
        <p:txBody>
          <a:bodyPr/>
          <a:lstStyle>
            <a:lvl1pPr marL="0" indent="0">
              <a:buNone/>
              <a:defRPr sz="5863"/>
            </a:lvl1pPr>
            <a:lvl2pPr marL="1920240" indent="0">
              <a:buNone/>
              <a:defRPr sz="5075"/>
            </a:lvl2pPr>
            <a:lvl3pPr marL="3840480" indent="0">
              <a:buNone/>
              <a:defRPr sz="4200"/>
            </a:lvl3pPr>
            <a:lvl4pPr marL="5760720" indent="0">
              <a:buNone/>
              <a:defRPr sz="3763"/>
            </a:lvl4pPr>
            <a:lvl5pPr marL="7680960" indent="0">
              <a:buNone/>
              <a:defRPr sz="3763"/>
            </a:lvl5pPr>
            <a:lvl6pPr marL="9601200" indent="0">
              <a:buNone/>
              <a:defRPr sz="3763"/>
            </a:lvl6pPr>
            <a:lvl7pPr marL="11521440" indent="0">
              <a:buNone/>
              <a:defRPr sz="3763"/>
            </a:lvl7pPr>
            <a:lvl8pPr marL="13441680" indent="0">
              <a:buNone/>
              <a:defRPr sz="3763"/>
            </a:lvl8pPr>
            <a:lvl9pPr marL="15361920" indent="0">
              <a:buNone/>
              <a:defRPr sz="3763"/>
            </a:lvl9pPr>
          </a:lstStyle>
          <a:p>
            <a:pPr lvl="0"/>
            <a:r>
              <a:rPr lang="en-US"/>
              <a:t>Click to edit Master text styles</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8" name="Rectangle 7"/>
          <p:cNvSpPr/>
          <p:nvPr userDrawn="1"/>
        </p:nvSpPr>
        <p:spPr>
          <a:xfrm>
            <a:off x="548640" y="4267200"/>
            <a:ext cx="31821120" cy="1706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
        <p:nvSpPr>
          <p:cNvPr id="9" name="Rectangle 8"/>
          <p:cNvSpPr/>
          <p:nvPr userDrawn="1"/>
        </p:nvSpPr>
        <p:spPr>
          <a:xfrm>
            <a:off x="0" y="2560320"/>
            <a:ext cx="329184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6883362"/>
            <a:ext cx="19751040" cy="3173734"/>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6452237" y="3431538"/>
            <a:ext cx="19751040" cy="23042880"/>
          </a:xfrm>
        </p:spPr>
        <p:txBody>
          <a:bodyPr/>
          <a:lstStyle>
            <a:lvl1pPr marL="0" indent="0">
              <a:buNone/>
              <a:defRPr sz="13475"/>
            </a:lvl1pPr>
            <a:lvl2pPr marL="1920240" indent="0">
              <a:buNone/>
              <a:defRPr sz="11725"/>
            </a:lvl2pPr>
            <a:lvl3pPr marL="3840480" indent="0">
              <a:buNone/>
              <a:defRPr sz="10063"/>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endParaRPr lang="en-US"/>
          </a:p>
        </p:txBody>
      </p:sp>
      <p:sp>
        <p:nvSpPr>
          <p:cNvPr id="4" name="Text Placeholder 3"/>
          <p:cNvSpPr>
            <a:spLocks noGrp="1"/>
          </p:cNvSpPr>
          <p:nvPr>
            <p:ph type="body" sz="half" idx="2"/>
          </p:nvPr>
        </p:nvSpPr>
        <p:spPr>
          <a:xfrm>
            <a:off x="6452237" y="30057096"/>
            <a:ext cx="19751040" cy="4507226"/>
          </a:xfrm>
        </p:spPr>
        <p:txBody>
          <a:bodyPr/>
          <a:lstStyle>
            <a:lvl1pPr marL="0" indent="0">
              <a:buNone/>
              <a:defRPr sz="5863"/>
            </a:lvl1pPr>
            <a:lvl2pPr marL="1920240" indent="0">
              <a:buNone/>
              <a:defRPr sz="5075"/>
            </a:lvl2pPr>
            <a:lvl3pPr marL="3840480" indent="0">
              <a:buNone/>
              <a:defRPr sz="4200"/>
            </a:lvl3pPr>
            <a:lvl4pPr marL="5760720" indent="0">
              <a:buNone/>
              <a:defRPr sz="3763"/>
            </a:lvl4pPr>
            <a:lvl5pPr marL="7680960" indent="0">
              <a:buNone/>
              <a:defRPr sz="3763"/>
            </a:lvl5pPr>
            <a:lvl6pPr marL="9601200" indent="0">
              <a:buNone/>
              <a:defRPr sz="3763"/>
            </a:lvl6pPr>
            <a:lvl7pPr marL="11521440" indent="0">
              <a:buNone/>
              <a:defRPr sz="3763"/>
            </a:lvl7pPr>
            <a:lvl8pPr marL="13441680" indent="0">
              <a:buNone/>
              <a:defRPr sz="3763"/>
            </a:lvl8pPr>
            <a:lvl9pPr marL="15361920" indent="0">
              <a:buNone/>
              <a:defRPr sz="3763"/>
            </a:lvl9pPr>
          </a:lstStyle>
          <a:p>
            <a:pPr lvl="0"/>
            <a:r>
              <a:rPr lang="en-US"/>
              <a:t>Click to edit Master text styles</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2/15/2018</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537973"/>
            <a:ext cx="29626560" cy="64008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8961126"/>
            <a:ext cx="29626560" cy="2534539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699" r:id="rId12"/>
    <p:sldLayoutId id="2147483702" r:id="rId13"/>
    <p:sldLayoutId id="2147483700" r:id="rId14"/>
    <p:sldLayoutId id="2147483690" r:id="rId15"/>
    <p:sldLayoutId id="2147483694" r:id="rId16"/>
  </p:sldLayoutIdLst>
  <p:hf hdr="0" ftr="0" dt="0"/>
  <p:txStyles>
    <p:titleStyle>
      <a:lvl1pPr algn="ctr" defTabSz="3840480" rtl="0" eaLnBrk="1" latinLnBrk="0" hangingPunct="1">
        <a:spcBef>
          <a:spcPct val="0"/>
        </a:spcBef>
        <a:buNone/>
        <a:defRPr sz="18463" kern="1200">
          <a:solidFill>
            <a:schemeClr val="tx1"/>
          </a:solidFill>
          <a:latin typeface="+mj-lt"/>
          <a:ea typeface="+mj-ea"/>
          <a:cs typeface="+mj-cs"/>
        </a:defRPr>
      </a:lvl1pPr>
    </p:titleStyle>
    <p:bodyStyle>
      <a:lvl1pPr marL="1440180" indent="-1440180" algn="l" defTabSz="3840480"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390" indent="-1200150" algn="l" defTabSz="3840480" rtl="0" eaLnBrk="1" latinLnBrk="0" hangingPunct="1">
        <a:spcBef>
          <a:spcPct val="20000"/>
        </a:spcBef>
        <a:buFont typeface="Arial" pitchFamily="34" charset="0"/>
        <a:buChar char="–"/>
        <a:defRPr sz="11725" kern="1200">
          <a:solidFill>
            <a:schemeClr val="tx1"/>
          </a:solidFill>
          <a:latin typeface="+mn-lt"/>
          <a:ea typeface="+mn-ea"/>
          <a:cs typeface="+mn-cs"/>
        </a:defRPr>
      </a:lvl2pPr>
      <a:lvl3pPr marL="4800600" indent="-960120" algn="l" defTabSz="3840480" rtl="0" eaLnBrk="1" latinLnBrk="0" hangingPunct="1">
        <a:spcBef>
          <a:spcPct val="20000"/>
        </a:spcBef>
        <a:buFont typeface="Arial" pitchFamily="34" charset="0"/>
        <a:buChar char="•"/>
        <a:defRPr sz="10063" kern="1200">
          <a:solidFill>
            <a:schemeClr val="tx1"/>
          </a:solidFill>
          <a:latin typeface="+mn-lt"/>
          <a:ea typeface="+mn-ea"/>
          <a:cs typeface="+mn-cs"/>
        </a:defRPr>
      </a:lvl3pPr>
      <a:lvl4pPr marL="67208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08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480" rtl="0" eaLnBrk="1" latinLnBrk="0" hangingPunct="1">
        <a:defRPr sz="7525" kern="1200">
          <a:solidFill>
            <a:schemeClr val="tx1"/>
          </a:solidFill>
          <a:latin typeface="+mn-lt"/>
          <a:ea typeface="+mn-ea"/>
          <a:cs typeface="+mn-cs"/>
        </a:defRPr>
      </a:lvl1pPr>
      <a:lvl2pPr marL="1920240" algn="l" defTabSz="3840480" rtl="0" eaLnBrk="1" latinLnBrk="0" hangingPunct="1">
        <a:defRPr sz="7525" kern="1200">
          <a:solidFill>
            <a:schemeClr val="tx1"/>
          </a:solidFill>
          <a:latin typeface="+mn-lt"/>
          <a:ea typeface="+mn-ea"/>
          <a:cs typeface="+mn-cs"/>
        </a:defRPr>
      </a:lvl2pPr>
      <a:lvl3pPr marL="3840480" algn="l" defTabSz="3840480" rtl="0" eaLnBrk="1" latinLnBrk="0" hangingPunct="1">
        <a:defRPr sz="7525" kern="1200">
          <a:solidFill>
            <a:schemeClr val="tx1"/>
          </a:solidFill>
          <a:latin typeface="+mn-lt"/>
          <a:ea typeface="+mn-ea"/>
          <a:cs typeface="+mn-cs"/>
        </a:defRPr>
      </a:lvl3pPr>
      <a:lvl4pPr marL="5760720" algn="l" defTabSz="3840480" rtl="0" eaLnBrk="1" latinLnBrk="0" hangingPunct="1">
        <a:defRPr sz="7525" kern="1200">
          <a:solidFill>
            <a:schemeClr val="tx1"/>
          </a:solidFill>
          <a:latin typeface="+mn-lt"/>
          <a:ea typeface="+mn-ea"/>
          <a:cs typeface="+mn-cs"/>
        </a:defRPr>
      </a:lvl4pPr>
      <a:lvl5pPr marL="7680960" algn="l" defTabSz="3840480" rtl="0" eaLnBrk="1" latinLnBrk="0" hangingPunct="1">
        <a:defRPr sz="7525" kern="1200">
          <a:solidFill>
            <a:schemeClr val="tx1"/>
          </a:solidFill>
          <a:latin typeface="+mn-lt"/>
          <a:ea typeface="+mn-ea"/>
          <a:cs typeface="+mn-cs"/>
        </a:defRPr>
      </a:lvl5pPr>
      <a:lvl6pPr marL="9601200" algn="l" defTabSz="3840480" rtl="0" eaLnBrk="1" latinLnBrk="0" hangingPunct="1">
        <a:defRPr sz="7525" kern="1200">
          <a:solidFill>
            <a:schemeClr val="tx1"/>
          </a:solidFill>
          <a:latin typeface="+mn-lt"/>
          <a:ea typeface="+mn-ea"/>
          <a:cs typeface="+mn-cs"/>
        </a:defRPr>
      </a:lvl6pPr>
      <a:lvl7pPr marL="11521440" algn="l" defTabSz="3840480" rtl="0" eaLnBrk="1" latinLnBrk="0" hangingPunct="1">
        <a:defRPr sz="7525" kern="1200">
          <a:solidFill>
            <a:schemeClr val="tx1"/>
          </a:solidFill>
          <a:latin typeface="+mn-lt"/>
          <a:ea typeface="+mn-ea"/>
          <a:cs typeface="+mn-cs"/>
        </a:defRPr>
      </a:lvl7pPr>
      <a:lvl8pPr marL="13441680" algn="l" defTabSz="3840480" rtl="0" eaLnBrk="1" latinLnBrk="0" hangingPunct="1">
        <a:defRPr sz="7525" kern="1200">
          <a:solidFill>
            <a:schemeClr val="tx1"/>
          </a:solidFill>
          <a:latin typeface="+mn-lt"/>
          <a:ea typeface="+mn-ea"/>
          <a:cs typeface="+mn-cs"/>
        </a:defRPr>
      </a:lvl8pPr>
      <a:lvl9pPr marL="15361920" algn="l" defTabSz="3840480"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emf"/><Relationship Id="rId9" Type="http://schemas.openxmlformats.org/officeDocument/2006/relationships/hyperlink" Target="https://github.com/phuse-org/phuse-scripts/tree/master/data/sdtm/updated_cdiscpil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8812" y="1333500"/>
            <a:ext cx="30120788" cy="1339466"/>
          </a:xfrm>
          <a:prstGeom prst="rect">
            <a:avLst/>
          </a:prstGeom>
          <a:noFill/>
        </p:spPr>
        <p:txBody>
          <a:bodyPr wrap="square" lIns="66672" tIns="33336" rIns="66672" bIns="33336" rtlCol="0">
            <a:spAutoFit/>
          </a:bodyPr>
          <a:lstStyle/>
          <a:p>
            <a:pPr algn="ctr">
              <a:spcBef>
                <a:spcPts val="1050"/>
              </a:spcBef>
            </a:pPr>
            <a:r>
              <a:rPr lang="en-US" sz="4200" b="1" dirty="0">
                <a:solidFill>
                  <a:schemeClr val="tx2"/>
                </a:solidFill>
              </a:rPr>
              <a:t>One Year Later – Results of the Test Data Factory (TDF) Project </a:t>
            </a:r>
          </a:p>
          <a:p>
            <a:pPr algn="ctr">
              <a:spcBef>
                <a:spcPts val="1050"/>
              </a:spcBef>
            </a:pPr>
            <a:r>
              <a:rPr lang="en-US" sz="3200" dirty="0"/>
              <a:t>Peter Schaefer (VCA-Plus) and the TDF Team</a:t>
            </a:r>
            <a:endParaRPr lang="en-US" sz="3200" dirty="0">
              <a:solidFill>
                <a:schemeClr val="accent4">
                  <a:lumMod val="75000"/>
                </a:schemeClr>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2FD5CEB6-CC50-415D-9CCE-09F5710638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0" y="30556200"/>
            <a:ext cx="1371600" cy="1371600"/>
          </a:xfrm>
          <a:prstGeom prst="rect">
            <a:avLst/>
          </a:prstGeom>
        </p:spPr>
      </p:pic>
      <p:sp>
        <p:nvSpPr>
          <p:cNvPr id="3" name="TextBox 2"/>
          <p:cNvSpPr txBox="1"/>
          <p:nvPr/>
        </p:nvSpPr>
        <p:spPr>
          <a:xfrm>
            <a:off x="1398812" y="2914167"/>
            <a:ext cx="30187452" cy="4031873"/>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The Test Data Factory project is part of the “Standard Analyses and Code Sharing” Working Group. With this project, the working group has acknowledged that testing with appropriate test data is an essential part of any solution development. The objective of the TDF team is to provide test datasets including appropriate documentation of deviations from the standard specification that can be used by anyone for their testing effort. To produce some usable test datasets quickly, the project team decided to start with updating the CDISC Pilot  datasets to comply with current versions of the CDISC standards. </a:t>
            </a:r>
          </a:p>
          <a:p>
            <a:pPr algn="just"/>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At this point, the project team has nearly completed the update of the SDTM and ADaM datasets of the CDISC pilot and some insights into what has been done are provided below. In addition, the poster will outline a vision for provisioning test datasets based on simulation of medical research studies and the creation of datasets based on user input about the test datasets to be created.</a:t>
            </a:r>
          </a:p>
        </p:txBody>
      </p:sp>
      <p:cxnSp>
        <p:nvCxnSpPr>
          <p:cNvPr id="22" name="Straight Connector 21"/>
          <p:cNvCxnSpPr>
            <a:cxnSpLocks/>
          </p:cNvCxnSpPr>
          <p:nvPr/>
        </p:nvCxnSpPr>
        <p:spPr>
          <a:xfrm>
            <a:off x="1371600" y="7367588"/>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1371600" y="32720622"/>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398811" y="7632464"/>
            <a:ext cx="30120778" cy="3098284"/>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4200" b="1" dirty="0">
                <a:solidFill>
                  <a:schemeClr val="tx2"/>
                </a:solidFill>
                <a:latin typeface="Arial" pitchFamily="34" charset="0"/>
                <a:cs typeface="Arial" pitchFamily="34" charset="0"/>
              </a:rPr>
              <a:t>Updating the CDISC Pilot Datasets</a:t>
            </a:r>
          </a:p>
          <a:p>
            <a:pPr>
              <a:spcBef>
                <a:spcPts val="1050"/>
              </a:spcBef>
            </a:pPr>
            <a:r>
              <a:rPr lang="en-US" sz="3150" dirty="0">
                <a:solidFill>
                  <a:schemeClr val="tx1"/>
                </a:solidFill>
                <a:latin typeface="Times New Roman" pitchFamily="18" charset="0"/>
                <a:cs typeface="Times New Roman" pitchFamily="18" charset="0"/>
              </a:rPr>
              <a:t>More than 10 years ago the CDISCPILOT01 study was created – a de-identified study provided by a large pharmaceutical company to test the then current versions of SDTM and ADaM for their usefulness in submitting and reviewing study data. Even now, in many cases the CDISC Pilot02 study is still a reference and starting point when CDISC-based processes and systems are developed and tested. </a:t>
            </a:r>
          </a:p>
          <a:p>
            <a:pPr algn="ctr">
              <a:spcBef>
                <a:spcPts val="1050"/>
              </a:spcBef>
            </a:pPr>
            <a:r>
              <a:rPr lang="en-US" sz="3600" b="1" dirty="0">
                <a:solidFill>
                  <a:schemeClr val="tx2"/>
                </a:solidFill>
                <a:latin typeface="Arial" panose="020B0604020202020204" pitchFamily="34" charset="0"/>
                <a:cs typeface="Arial" panose="020B0604020202020204" pitchFamily="34" charset="0"/>
              </a:rPr>
              <a:t>But are the datasets in the CDISC Pilot really good for testing?</a:t>
            </a:r>
          </a:p>
        </p:txBody>
      </p:sp>
      <p:cxnSp>
        <p:nvCxnSpPr>
          <p:cNvPr id="51" name="Straight Connector 50"/>
          <p:cNvCxnSpPr>
            <a:cxnSpLocks/>
          </p:cNvCxnSpPr>
          <p:nvPr/>
        </p:nvCxnSpPr>
        <p:spPr>
          <a:xfrm>
            <a:off x="16459200" y="22248951"/>
            <a:ext cx="0" cy="10471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371600" y="10951162"/>
            <a:ext cx="15087600" cy="1184940"/>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3200" b="1" dirty="0">
                <a:solidFill>
                  <a:schemeClr val="tx2"/>
                </a:solidFill>
                <a:latin typeface="Arial" panose="020B0604020202020204" pitchFamily="34" charset="0"/>
                <a:cs typeface="Arial" panose="020B0604020202020204" pitchFamily="34" charset="0"/>
              </a:rPr>
              <a:t>BEFORE</a:t>
            </a: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Validation of CDISC Pilot study datasets created many errors and warnings.</a:t>
            </a:r>
          </a:p>
        </p:txBody>
      </p:sp>
      <p:pic>
        <p:nvPicPr>
          <p:cNvPr id="11" name="Picture 3"/>
          <p:cNvPicPr>
            <a:picLocks noChangeAspect="1" noChangeArrowheads="1"/>
          </p:cNvPicPr>
          <p:nvPr/>
        </p:nvPicPr>
        <p:blipFill>
          <a:blip r:embed="rId3" cstate="print"/>
          <a:srcRect/>
          <a:stretch>
            <a:fillRect/>
          </a:stretch>
        </p:blipFill>
        <p:spPr bwMode="auto">
          <a:xfrm>
            <a:off x="4045149" y="16185357"/>
            <a:ext cx="7692628" cy="5308997"/>
          </a:xfrm>
          <a:prstGeom prst="rect">
            <a:avLst/>
          </a:prstGeom>
          <a:noFill/>
          <a:ln w="9525">
            <a:noFill/>
            <a:miter lim="800000"/>
            <a:headEnd/>
            <a:tailEnd/>
          </a:ln>
        </p:spPr>
      </p:pic>
      <p:pic>
        <p:nvPicPr>
          <p:cNvPr id="1033" name="Picture 9"/>
          <p:cNvPicPr>
            <a:picLocks noChangeAspect="1" noChangeArrowheads="1"/>
          </p:cNvPicPr>
          <p:nvPr/>
        </p:nvPicPr>
        <p:blipFill>
          <a:blip r:embed="rId4" cstate="print"/>
          <a:srcRect/>
          <a:stretch>
            <a:fillRect/>
          </a:stretch>
        </p:blipFill>
        <p:spPr bwMode="auto">
          <a:xfrm>
            <a:off x="9416654" y="20094179"/>
            <a:ext cx="4642247" cy="1841897"/>
          </a:xfrm>
          <a:prstGeom prst="rect">
            <a:avLst/>
          </a:prstGeom>
          <a:solidFill>
            <a:schemeClr val="bg1"/>
          </a:solidFill>
          <a:ln w="9525">
            <a:solidFill>
              <a:schemeClr val="tx2"/>
            </a:solidFill>
            <a:miter lim="800000"/>
            <a:headEnd/>
            <a:tailEnd/>
          </a:ln>
          <a:effectLst/>
        </p:spPr>
      </p:pic>
      <p:grpSp>
        <p:nvGrpSpPr>
          <p:cNvPr id="36" name="Group 35"/>
          <p:cNvGrpSpPr/>
          <p:nvPr/>
        </p:nvGrpSpPr>
        <p:grpSpPr>
          <a:xfrm>
            <a:off x="19094618" y="16684248"/>
            <a:ext cx="10401300" cy="5308997"/>
            <a:chOff x="19431000" y="17173575"/>
            <a:chExt cx="11887200" cy="6067425"/>
          </a:xfrm>
        </p:grpSpPr>
        <p:pic>
          <p:nvPicPr>
            <p:cNvPr id="6" name="Picture 2"/>
            <p:cNvPicPr>
              <a:picLocks noChangeAspect="1" noChangeArrowheads="1"/>
            </p:cNvPicPr>
            <p:nvPr/>
          </p:nvPicPr>
          <p:blipFill>
            <a:blip r:embed="rId5" cstate="print"/>
            <a:srcRect/>
            <a:stretch>
              <a:fillRect/>
            </a:stretch>
          </p:blipFill>
          <p:spPr bwMode="auto">
            <a:xfrm>
              <a:off x="19431000" y="17173575"/>
              <a:ext cx="8791575" cy="6067425"/>
            </a:xfrm>
            <a:prstGeom prst="rect">
              <a:avLst/>
            </a:prstGeom>
            <a:noFill/>
            <a:ln w="9525">
              <a:noFill/>
              <a:miter lim="800000"/>
              <a:headEnd/>
              <a:tailEnd/>
            </a:ln>
          </p:spPr>
        </p:pic>
        <p:pic>
          <p:nvPicPr>
            <p:cNvPr id="1034" name="Picture 10"/>
            <p:cNvPicPr>
              <a:picLocks noChangeAspect="1" noChangeArrowheads="1"/>
            </p:cNvPicPr>
            <p:nvPr/>
          </p:nvPicPr>
          <p:blipFill>
            <a:blip r:embed="rId6" cstate="print"/>
            <a:srcRect/>
            <a:stretch>
              <a:fillRect/>
            </a:stretch>
          </p:blipFill>
          <p:spPr bwMode="auto">
            <a:xfrm>
              <a:off x="25222200" y="17678400"/>
              <a:ext cx="6096000" cy="2486025"/>
            </a:xfrm>
            <a:prstGeom prst="rect">
              <a:avLst/>
            </a:prstGeom>
            <a:solidFill>
              <a:schemeClr val="bg1"/>
            </a:solidFill>
            <a:ln w="9525">
              <a:solidFill>
                <a:schemeClr val="tx2"/>
              </a:solidFill>
              <a:miter lim="800000"/>
              <a:headEnd/>
              <a:tailEnd/>
            </a:ln>
            <a:effectLst/>
          </p:spPr>
        </p:pic>
      </p:grpSp>
      <p:grpSp>
        <p:nvGrpSpPr>
          <p:cNvPr id="28" name="Group 27"/>
          <p:cNvGrpSpPr/>
          <p:nvPr/>
        </p:nvGrpSpPr>
        <p:grpSpPr>
          <a:xfrm>
            <a:off x="3524250" y="12951411"/>
            <a:ext cx="2700338" cy="2000250"/>
            <a:chOff x="15240000" y="21078825"/>
            <a:chExt cx="3086100" cy="2286000"/>
          </a:xfrm>
        </p:grpSpPr>
        <p:pic>
          <p:nvPicPr>
            <p:cNvPr id="1035" name="Picture 11"/>
            <p:cNvPicPr>
              <a:picLocks noChangeAspect="1" noChangeArrowheads="1"/>
            </p:cNvPicPr>
            <p:nvPr/>
          </p:nvPicPr>
          <p:blipFill>
            <a:blip r:embed="rId7" cstate="print"/>
            <a:srcRect l="25090" t="15027" r="46953" b="52186"/>
            <a:stretch>
              <a:fillRect/>
            </a:stretch>
          </p:blipFill>
          <p:spPr bwMode="auto">
            <a:xfrm>
              <a:off x="15354300" y="21078825"/>
              <a:ext cx="2971800" cy="2286000"/>
            </a:xfrm>
            <a:prstGeom prst="rect">
              <a:avLst/>
            </a:prstGeom>
            <a:noFill/>
            <a:ln w="9525">
              <a:solidFill>
                <a:schemeClr val="accent1"/>
              </a:solidFill>
              <a:miter lim="800000"/>
              <a:headEnd/>
              <a:tailEnd/>
            </a:ln>
          </p:spPr>
        </p:pic>
        <p:sp>
          <p:nvSpPr>
            <p:cNvPr id="23" name="Oval 22"/>
            <p:cNvSpPr/>
            <p:nvPr/>
          </p:nvSpPr>
          <p:spPr>
            <a:xfrm>
              <a:off x="15240000" y="22555200"/>
              <a:ext cx="11430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7" name="TextBox 26"/>
            <p:cNvSpPr txBox="1"/>
            <p:nvPr/>
          </p:nvSpPr>
          <p:spPr>
            <a:xfrm>
              <a:off x="16611600" y="21132225"/>
              <a:ext cx="1374369" cy="597966"/>
            </a:xfrm>
            <a:prstGeom prst="rect">
              <a:avLst/>
            </a:prstGeom>
            <a:noFill/>
          </p:spPr>
          <p:txBody>
            <a:bodyPr wrap="none" rtlCol="0">
              <a:spAutoFit/>
            </a:bodyPr>
            <a:lstStyle/>
            <a:p>
              <a:r>
                <a:rPr lang="en-US" sz="2800" dirty="0"/>
                <a:t>SDTM</a:t>
              </a:r>
            </a:p>
          </p:txBody>
        </p:sp>
      </p:grpSp>
      <p:grpSp>
        <p:nvGrpSpPr>
          <p:cNvPr id="29" name="Group 28"/>
          <p:cNvGrpSpPr/>
          <p:nvPr/>
        </p:nvGrpSpPr>
        <p:grpSpPr>
          <a:xfrm>
            <a:off x="5902889" y="12217986"/>
            <a:ext cx="2821186" cy="2000250"/>
            <a:chOff x="12549187" y="18973800"/>
            <a:chExt cx="3224213" cy="2286000"/>
          </a:xfrm>
        </p:grpSpPr>
        <p:pic>
          <p:nvPicPr>
            <p:cNvPr id="1036" name="Picture 12"/>
            <p:cNvPicPr>
              <a:picLocks noChangeAspect="1" noChangeArrowheads="1"/>
            </p:cNvPicPr>
            <p:nvPr/>
          </p:nvPicPr>
          <p:blipFill>
            <a:blip r:embed="rId8" cstate="print"/>
            <a:srcRect l="24910" t="16120" r="46416" b="51093"/>
            <a:stretch>
              <a:fillRect/>
            </a:stretch>
          </p:blipFill>
          <p:spPr bwMode="auto">
            <a:xfrm>
              <a:off x="12725400" y="18973800"/>
              <a:ext cx="3048000" cy="2286000"/>
            </a:xfrm>
            <a:prstGeom prst="rect">
              <a:avLst/>
            </a:prstGeom>
            <a:noFill/>
            <a:ln w="9525">
              <a:solidFill>
                <a:schemeClr val="accent1"/>
              </a:solidFill>
              <a:miter lim="800000"/>
              <a:headEnd/>
              <a:tailEnd/>
            </a:ln>
          </p:spPr>
        </p:pic>
        <p:sp>
          <p:nvSpPr>
            <p:cNvPr id="25" name="Oval 24"/>
            <p:cNvSpPr/>
            <p:nvPr/>
          </p:nvSpPr>
          <p:spPr>
            <a:xfrm>
              <a:off x="12549187" y="20421600"/>
              <a:ext cx="11430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6" name="TextBox 25"/>
            <p:cNvSpPr txBox="1"/>
            <p:nvPr/>
          </p:nvSpPr>
          <p:spPr>
            <a:xfrm>
              <a:off x="14029898" y="18998625"/>
              <a:ext cx="1352385" cy="597966"/>
            </a:xfrm>
            <a:prstGeom prst="rect">
              <a:avLst/>
            </a:prstGeom>
            <a:noFill/>
          </p:spPr>
          <p:txBody>
            <a:bodyPr wrap="none" rtlCol="0">
              <a:spAutoFit/>
            </a:bodyPr>
            <a:lstStyle/>
            <a:p>
              <a:r>
                <a:rPr lang="en-US" sz="2800" dirty="0"/>
                <a:t>ADaM</a:t>
              </a:r>
            </a:p>
          </p:txBody>
        </p:sp>
      </p:grpSp>
      <p:sp>
        <p:nvSpPr>
          <p:cNvPr id="30" name="Rectangle 29"/>
          <p:cNvSpPr/>
          <p:nvPr/>
        </p:nvSpPr>
        <p:spPr>
          <a:xfrm>
            <a:off x="8657400" y="12248407"/>
            <a:ext cx="7735125" cy="241348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These are just ‘formal’ validation errors</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Many are rather easy to fix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We also found ‘content’ errors; these will require us to generate additional data</a:t>
            </a:r>
          </a:p>
        </p:txBody>
      </p:sp>
      <p:sp>
        <p:nvSpPr>
          <p:cNvPr id="33" name="Pentagon 32"/>
          <p:cNvSpPr/>
          <p:nvPr/>
        </p:nvSpPr>
        <p:spPr>
          <a:xfrm>
            <a:off x="11737777" y="17036557"/>
            <a:ext cx="7588448" cy="2531462"/>
          </a:xfrm>
          <a:prstGeom prst="homePlate">
            <a:avLst>
              <a:gd name="adj" fmla="val 3009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square" lIns="240030" tIns="160020" rIns="160020" bIns="160020" rtlCol="0" anchor="ctr">
            <a:spAutoFit/>
          </a:bodyPr>
          <a:lstStyle/>
          <a:p>
            <a:pPr marL="211138" indent="-211138"/>
            <a:r>
              <a:rPr lang="en-US" sz="3150" b="1" dirty="0">
                <a:solidFill>
                  <a:schemeClr val="tx2"/>
                </a:solidFill>
                <a:latin typeface="Times New Roman" pitchFamily="18" charset="0"/>
                <a:cs typeface="Times New Roman" pitchFamily="18" charset="0"/>
              </a:rPr>
              <a:t>Typical issues:</a:t>
            </a:r>
          </a:p>
          <a:p>
            <a:pPr marL="211138" indent="-211138">
              <a:buFont typeface="Arial" pitchFamily="34" charset="0"/>
              <a:buChar char="•"/>
            </a:pPr>
            <a:r>
              <a:rPr lang="en-US" sz="2800" dirty="0">
                <a:solidFill>
                  <a:schemeClr val="tx1"/>
                </a:solidFill>
                <a:latin typeface="Times New Roman" pitchFamily="18" charset="0"/>
                <a:cs typeface="Times New Roman" pitchFamily="18" charset="0"/>
              </a:rPr>
              <a:t>Trim variable length</a:t>
            </a:r>
          </a:p>
          <a:p>
            <a:pPr marL="211138" indent="-211138">
              <a:buFont typeface="Arial" pitchFamily="34" charset="0"/>
              <a:buChar char="•"/>
            </a:pPr>
            <a:r>
              <a:rPr lang="en-US" sz="2800" dirty="0">
                <a:solidFill>
                  <a:schemeClr val="tx1"/>
                </a:solidFill>
                <a:latin typeface="Times New Roman" pitchFamily="18" charset="0"/>
                <a:cs typeface="Times New Roman" pitchFamily="18" charset="0"/>
              </a:rPr>
              <a:t>Add or correct Controlled Terminology</a:t>
            </a:r>
          </a:p>
          <a:p>
            <a:pPr marL="211138" indent="-211138">
              <a:buFont typeface="Arial" pitchFamily="34" charset="0"/>
              <a:buChar char="•"/>
            </a:pPr>
            <a:r>
              <a:rPr lang="en-US" sz="2800" dirty="0">
                <a:solidFill>
                  <a:schemeClr val="tx1"/>
                </a:solidFill>
                <a:latin typeface="Times New Roman" pitchFamily="18" charset="0"/>
                <a:cs typeface="Times New Roman" pitchFamily="18" charset="0"/>
              </a:rPr>
              <a:t>Correct variable labels</a:t>
            </a:r>
          </a:p>
          <a:p>
            <a:pPr marL="211138" indent="-211138">
              <a:buFont typeface="Arial" pitchFamily="34" charset="0"/>
              <a:buChar char="•"/>
            </a:pPr>
            <a:r>
              <a:rPr lang="en-US" sz="2800" dirty="0">
                <a:solidFill>
                  <a:schemeClr val="tx1"/>
                </a:solidFill>
                <a:latin typeface="Times New Roman" pitchFamily="18" charset="0"/>
                <a:cs typeface="Times New Roman" pitchFamily="18" charset="0"/>
              </a:rPr>
              <a:t>Add missing variables </a:t>
            </a:r>
          </a:p>
        </p:txBody>
      </p:sp>
      <p:cxnSp>
        <p:nvCxnSpPr>
          <p:cNvPr id="34" name="Straight Connector 33"/>
          <p:cNvCxnSpPr>
            <a:cxnSpLocks/>
          </p:cNvCxnSpPr>
          <p:nvPr/>
        </p:nvCxnSpPr>
        <p:spPr>
          <a:xfrm>
            <a:off x="1371600" y="22248951"/>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459200" y="22527632"/>
            <a:ext cx="15106650" cy="2826415"/>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1050"/>
              </a:spcBef>
            </a:pPr>
            <a:r>
              <a:rPr lang="en-US" sz="3600" b="1" dirty="0">
                <a:solidFill>
                  <a:schemeClr val="tx2"/>
                </a:solidFill>
                <a:latin typeface="Arial" panose="020B0604020202020204" pitchFamily="34" charset="0"/>
                <a:cs typeface="Arial" panose="020B0604020202020204" pitchFamily="34" charset="0"/>
              </a:rPr>
              <a:t>What’s Next: Our Vision for the TDF Project</a:t>
            </a:r>
          </a:p>
          <a:p>
            <a:pPr>
              <a:spcBef>
                <a:spcPts val="1050"/>
              </a:spcBef>
            </a:pPr>
            <a:r>
              <a:rPr lang="en-US" sz="3200" dirty="0">
                <a:solidFill>
                  <a:schemeClr val="tx1"/>
                </a:solidFill>
                <a:latin typeface="Times New Roman" pitchFamily="18" charset="0"/>
                <a:cs typeface="Times New Roman" pitchFamily="18" charset="0"/>
              </a:rPr>
              <a:t>What if we could create tools that allow a user to describe what kind of test datasets are required and have the tools create these datasets? SDTM domains that are requested, with consistent observations and optional features like ‘dirty’ data? And even the resulting ADaM datasets?</a:t>
            </a:r>
          </a:p>
        </p:txBody>
      </p:sp>
      <p:sp>
        <p:nvSpPr>
          <p:cNvPr id="45" name="Rectangle 44"/>
          <p:cNvSpPr/>
          <p:nvPr/>
        </p:nvSpPr>
        <p:spPr>
          <a:xfrm>
            <a:off x="3257550" y="33053998"/>
            <a:ext cx="26403300" cy="807913"/>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4200" b="1" dirty="0">
                <a:solidFill>
                  <a:schemeClr val="tx2"/>
                </a:solidFill>
                <a:latin typeface="Arial" pitchFamily="34" charset="0"/>
                <a:cs typeface="Arial" pitchFamily="34" charset="0"/>
              </a:rPr>
              <a:t>Summary</a:t>
            </a:r>
            <a:endParaRPr lang="en-US" sz="3850" dirty="0">
              <a:solidFill>
                <a:schemeClr val="tx1"/>
              </a:solidFill>
              <a:latin typeface="Arial" pitchFamily="34" charset="0"/>
              <a:cs typeface="Arial" pitchFamily="34" charset="0"/>
            </a:endParaRPr>
          </a:p>
        </p:txBody>
      </p:sp>
      <p:sp>
        <p:nvSpPr>
          <p:cNvPr id="39" name="Rectangle 38"/>
          <p:cNvSpPr/>
          <p:nvPr/>
        </p:nvSpPr>
        <p:spPr>
          <a:xfrm>
            <a:off x="1371600" y="33987447"/>
            <a:ext cx="15087600" cy="2131353"/>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r>
              <a:rPr lang="en-US" sz="3200" dirty="0">
                <a:solidFill>
                  <a:schemeClr val="tx1"/>
                </a:solidFill>
                <a:latin typeface="Times New Roman" panose="02020603050405020304" pitchFamily="18" charset="0"/>
                <a:cs typeface="Times New Roman" panose="02020603050405020304" pitchFamily="18" charset="0"/>
              </a:rPr>
              <a:t>The TDF team exists to provide CDISC test datasets as an important contribution to the development and deployment of CDISC-based solutions. Updating the CDISC Pilot datasets might not seem like a big step, but we wanted to walk before we run and contribute useful results quickly. </a:t>
            </a:r>
          </a:p>
        </p:txBody>
      </p:sp>
      <p:sp>
        <p:nvSpPr>
          <p:cNvPr id="40" name="Rectangle 39"/>
          <p:cNvSpPr/>
          <p:nvPr/>
        </p:nvSpPr>
        <p:spPr>
          <a:xfrm>
            <a:off x="16492537" y="33987447"/>
            <a:ext cx="15054263" cy="2131353"/>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spcBef>
                <a:spcPts val="1050"/>
              </a:spcBef>
            </a:pPr>
            <a:r>
              <a:rPr lang="en-US" sz="3200" dirty="0">
                <a:solidFill>
                  <a:schemeClr val="tx1"/>
                </a:solidFill>
                <a:latin typeface="Times New Roman" panose="02020603050405020304" pitchFamily="18" charset="0"/>
                <a:cs typeface="Times New Roman" panose="02020603050405020304" pitchFamily="18" charset="0"/>
              </a:rPr>
              <a:t>Certainly, the idea of a software tool that enables users to ‘generate’ test datasets – a really interactive “Test Data Factory” – is somewhat of a dream. However, because the technology is available and similar concepts have been used in other application areas we will be working on this and to see can be achieved. </a:t>
            </a:r>
          </a:p>
        </p:txBody>
      </p:sp>
      <p:sp>
        <p:nvSpPr>
          <p:cNvPr id="43" name="Rectangle 42"/>
          <p:cNvSpPr/>
          <p:nvPr/>
        </p:nvSpPr>
        <p:spPr>
          <a:xfrm>
            <a:off x="1398811" y="22527632"/>
            <a:ext cx="15060389" cy="9925794"/>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3600" b="1" dirty="0">
                <a:solidFill>
                  <a:schemeClr val="tx2"/>
                </a:solidFill>
                <a:latin typeface="Arial" panose="020B0604020202020204" pitchFamily="34" charset="0"/>
                <a:cs typeface="Arial" panose="020B0604020202020204" pitchFamily="34" charset="0"/>
              </a:rPr>
              <a:t>Status of the CDISC Pilot Update</a:t>
            </a:r>
          </a:p>
          <a:p>
            <a:pPr marL="413941" indent="-413941">
              <a:spcBef>
                <a:spcPts val="1050"/>
              </a:spcBef>
            </a:pPr>
            <a:r>
              <a:rPr lang="en-US" sz="3200" dirty="0">
                <a:solidFill>
                  <a:schemeClr val="tx1"/>
                </a:solidFill>
                <a:latin typeface="Times New Roman" pitchFamily="18" charset="0"/>
                <a:cs typeface="Times New Roman" pitchFamily="18" charset="0"/>
              </a:rPr>
              <a:t>Achievements and </a:t>
            </a:r>
            <a:r>
              <a:rPr lang="en-US" sz="3200" dirty="0" err="1">
                <a:solidFill>
                  <a:schemeClr val="tx1"/>
                </a:solidFill>
                <a:latin typeface="Times New Roman" pitchFamily="18" charset="0"/>
                <a:cs typeface="Times New Roman" pitchFamily="18" charset="0"/>
              </a:rPr>
              <a:t>ToDo’s</a:t>
            </a:r>
            <a:r>
              <a:rPr lang="en-US" sz="3200" dirty="0">
                <a:solidFill>
                  <a:schemeClr val="tx1"/>
                </a:solidFill>
                <a:latin typeface="Times New Roman" pitchFamily="18" charset="0"/>
                <a:cs typeface="Times New Roman" pitchFamily="18" charset="0"/>
              </a:rPr>
              <a:t>: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22 SDTM datasets were updated and documented, including define.xml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Most of the 10 ADaM datasets were updated</a:t>
            </a:r>
          </a:p>
          <a:p>
            <a:pPr marL="800100" lvl="1" indent="-400050">
              <a:spcBef>
                <a:spcPts val="1050"/>
              </a:spcBef>
              <a:buFont typeface="Arial" pitchFamily="34" charset="0"/>
              <a:buChar char="•"/>
            </a:pPr>
            <a:r>
              <a:rPr lang="en-US" sz="3200" dirty="0">
                <a:solidFill>
                  <a:schemeClr val="tx1"/>
                </a:solidFill>
                <a:latin typeface="Times New Roman" pitchFamily="18" charset="0"/>
                <a:cs typeface="Times New Roman" pitchFamily="18" charset="0"/>
              </a:rPr>
              <a:t>Need to finalize define.xml and documentation</a:t>
            </a:r>
          </a:p>
          <a:p>
            <a:pPr marL="500063" indent="-500063">
              <a:spcBef>
                <a:spcPts val="105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Available at </a:t>
            </a: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hlinkClick r:id="rId9"/>
              </a:rPr>
              <a:t>https://github.com/phuse-org/phuse-scripts/tree/master/data/sdtm/updated_cdiscpilot</a:t>
            </a:r>
            <a:r>
              <a:rPr lang="en-US" sz="3200" dirty="0">
                <a:solidFill>
                  <a:schemeClr val="tx1"/>
                </a:solidFill>
                <a:latin typeface="Times New Roman" pitchFamily="18" charset="0"/>
                <a:cs typeface="Times New Roman" pitchFamily="18" charset="0"/>
              </a:rPr>
              <a:t> </a:t>
            </a:r>
          </a:p>
          <a:p>
            <a:pPr marL="413941" indent="-413941">
              <a:spcBef>
                <a:spcPts val="1050"/>
              </a:spcBef>
            </a:pPr>
            <a:r>
              <a:rPr lang="en-US" sz="3200" dirty="0">
                <a:solidFill>
                  <a:schemeClr val="tx1"/>
                </a:solidFill>
                <a:latin typeface="Times New Roman" pitchFamily="18" charset="0"/>
                <a:cs typeface="Times New Roman" pitchFamily="18" charset="0"/>
              </a:rPr>
              <a:t>Out-of-scope: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Update of CRF, protocol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Creation of additional datasets </a:t>
            </a:r>
          </a:p>
          <a:p>
            <a:pPr algn="ctr">
              <a:spcBef>
                <a:spcPts val="1050"/>
              </a:spcBef>
            </a:pPr>
            <a:r>
              <a:rPr lang="en-US" sz="3600" b="1" dirty="0">
                <a:solidFill>
                  <a:schemeClr val="tx2"/>
                </a:solidFill>
                <a:latin typeface="Arial" panose="020B0604020202020204" pitchFamily="34" charset="0"/>
                <a:cs typeface="Arial" panose="020B0604020202020204" pitchFamily="34" charset="0"/>
              </a:rPr>
              <a:t>The Team 							This Poster</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Nancy Brucken, </a:t>
            </a:r>
            <a:r>
              <a:rPr lang="en-US" sz="3200" dirty="0" err="1">
                <a:solidFill>
                  <a:schemeClr val="tx1"/>
                </a:solidFill>
                <a:latin typeface="Times New Roman" pitchFamily="18" charset="0"/>
                <a:cs typeface="Times New Roman" pitchFamily="18" charset="0"/>
              </a:rPr>
              <a:t>Syneos</a:t>
            </a:r>
            <a:r>
              <a:rPr lang="en-US" sz="3200" dirty="0">
                <a:solidFill>
                  <a:schemeClr val="tx1"/>
                </a:solidFill>
                <a:latin typeface="Times New Roman" pitchFamily="18" charset="0"/>
                <a:cs typeface="Times New Roman" pitchFamily="18" charset="0"/>
              </a:rPr>
              <a:t> Health					Scan this to download </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Jessica Dai, Vertex								a copy of this poster.</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Cynthia </a:t>
            </a:r>
            <a:r>
              <a:rPr lang="en-US" sz="3200" dirty="0" err="1">
                <a:solidFill>
                  <a:schemeClr val="tx1"/>
                </a:solidFill>
                <a:latin typeface="Times New Roman" pitchFamily="18" charset="0"/>
                <a:cs typeface="Times New Roman" pitchFamily="18" charset="0"/>
              </a:rPr>
              <a:t>Stroupe</a:t>
            </a:r>
            <a:r>
              <a:rPr lang="en-US" sz="3200" dirty="0">
                <a:solidFill>
                  <a:schemeClr val="tx1"/>
                </a:solidFill>
                <a:latin typeface="Times New Roman" pitchFamily="18" charset="0"/>
                <a:cs typeface="Times New Roman" pitchFamily="18" charset="0"/>
              </a:rPr>
              <a:t>, UCB</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J. J. Hantsch, </a:t>
            </a:r>
            <a:r>
              <a:rPr lang="en-US" sz="3200" dirty="0" err="1">
                <a:solidFill>
                  <a:schemeClr val="tx1"/>
                </a:solidFill>
                <a:latin typeface="Times New Roman" pitchFamily="18" charset="0"/>
                <a:cs typeface="Times New Roman" pitchFamily="18" charset="0"/>
              </a:rPr>
              <a:t>Biorasi</a:t>
            </a:r>
            <a:endParaRPr lang="en-US" sz="3200" dirty="0">
              <a:solidFill>
                <a:schemeClr val="tx1"/>
              </a:solidFill>
              <a:latin typeface="Times New Roman" pitchFamily="18" charset="0"/>
              <a:cs typeface="Times New Roman" pitchFamily="18" charset="0"/>
            </a:endParaRP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Tania Walton</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Peter Schaefer, VCA-Plus</a:t>
            </a:r>
          </a:p>
        </p:txBody>
      </p:sp>
      <p:sp>
        <p:nvSpPr>
          <p:cNvPr id="38" name="Rectangle 37"/>
          <p:cNvSpPr/>
          <p:nvPr/>
        </p:nvSpPr>
        <p:spPr>
          <a:xfrm>
            <a:off x="3290888" y="36237759"/>
            <a:ext cx="26403300" cy="700192"/>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3500" b="1" dirty="0">
                <a:solidFill>
                  <a:schemeClr val="tx2"/>
                </a:solidFill>
                <a:latin typeface="Arial" pitchFamily="34" charset="0"/>
                <a:cs typeface="Arial" pitchFamily="34" charset="0"/>
              </a:rPr>
              <a:t>Contact: Peter Schaefer, pschaefer@vca-plus.com</a:t>
            </a:r>
            <a:endParaRPr lang="en-US" sz="3150" dirty="0">
              <a:solidFill>
                <a:schemeClr val="tx1"/>
              </a:solidFill>
              <a:latin typeface="Arial" pitchFamily="34" charset="0"/>
              <a:cs typeface="Arial" pitchFamily="34" charset="0"/>
            </a:endParaRPr>
          </a:p>
        </p:txBody>
      </p:sp>
      <p:sp>
        <p:nvSpPr>
          <p:cNvPr id="41" name="Rectangle 40"/>
          <p:cNvSpPr/>
          <p:nvPr/>
        </p:nvSpPr>
        <p:spPr>
          <a:xfrm>
            <a:off x="16459200" y="25325526"/>
            <a:ext cx="7743795" cy="6001643"/>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spcBef>
                <a:spcPts val="1050"/>
              </a:spcBef>
            </a:pPr>
            <a:r>
              <a:rPr lang="en-US" sz="3200" dirty="0">
                <a:solidFill>
                  <a:schemeClr val="tx1"/>
                </a:solidFill>
                <a:latin typeface="Times New Roman" pitchFamily="18" charset="0"/>
                <a:cs typeface="Times New Roman" pitchFamily="18" charset="0"/>
              </a:rPr>
              <a:t>Creating CDISC test datasets is the idea of the interactive “PhUSE Test Data Factory”, which is essentially the longer-term vision of the TDF project:</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User enters details of the study specification in a web browser UI</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Cloud-based applications are executed to generate the study data based on this input</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CDISC datasets are created as </a:t>
            </a:r>
            <a:r>
              <a:rPr lang="en-US" sz="3200" dirty="0" err="1">
                <a:solidFill>
                  <a:schemeClr val="tx1"/>
                </a:solidFill>
                <a:latin typeface="Times New Roman" pitchFamily="18" charset="0"/>
                <a:cs typeface="Times New Roman" pitchFamily="18" charset="0"/>
              </a:rPr>
              <a:t>xpt</a:t>
            </a:r>
            <a:r>
              <a:rPr lang="en-US" sz="3200" dirty="0">
                <a:solidFill>
                  <a:schemeClr val="tx1"/>
                </a:solidFill>
                <a:latin typeface="Times New Roman" pitchFamily="18" charset="0"/>
                <a:cs typeface="Times New Roman" pitchFamily="18" charset="0"/>
              </a:rPr>
              <a:t> files and can be downloaded to the user’s desktop </a:t>
            </a:r>
          </a:p>
        </p:txBody>
      </p:sp>
      <p:grpSp>
        <p:nvGrpSpPr>
          <p:cNvPr id="7" name="Group 6">
            <a:extLst>
              <a:ext uri="{FF2B5EF4-FFF2-40B4-BE49-F238E27FC236}">
                <a16:creationId xmlns:a16="http://schemas.microsoft.com/office/drawing/2014/main" id="{CC8BDAEE-42FD-41BD-A24E-291D16331D7F}"/>
              </a:ext>
            </a:extLst>
          </p:cNvPr>
          <p:cNvGrpSpPr/>
          <p:nvPr/>
        </p:nvGrpSpPr>
        <p:grpSpPr>
          <a:xfrm>
            <a:off x="21705690" y="11543631"/>
            <a:ext cx="7588448" cy="4591719"/>
            <a:chOff x="22455188" y="13554908"/>
            <a:chExt cx="8672512" cy="5247679"/>
          </a:xfrm>
        </p:grpSpPr>
        <p:pic>
          <p:nvPicPr>
            <p:cNvPr id="4" name="Picture 3">
              <a:extLst>
                <a:ext uri="{FF2B5EF4-FFF2-40B4-BE49-F238E27FC236}">
                  <a16:creationId xmlns:a16="http://schemas.microsoft.com/office/drawing/2014/main" id="{1DFE6573-3972-4103-96EC-2B210F7A217F}"/>
                </a:ext>
              </a:extLst>
            </p:cNvPr>
            <p:cNvPicPr>
              <a:picLocks noChangeAspect="1"/>
            </p:cNvPicPr>
            <p:nvPr/>
          </p:nvPicPr>
          <p:blipFill rotWithShape="1">
            <a:blip r:embed="rId10"/>
            <a:srcRect l="-5326" t="25750" r="5326" b="3888"/>
            <a:stretch/>
          </p:blipFill>
          <p:spPr>
            <a:xfrm>
              <a:off x="22455188" y="13554908"/>
              <a:ext cx="8672512" cy="5247679"/>
            </a:xfrm>
            <a:prstGeom prst="rect">
              <a:avLst/>
            </a:prstGeom>
          </p:spPr>
        </p:pic>
        <p:sp>
          <p:nvSpPr>
            <p:cNvPr id="5" name="Rectangle 4">
              <a:extLst>
                <a:ext uri="{FF2B5EF4-FFF2-40B4-BE49-F238E27FC236}">
                  <a16:creationId xmlns:a16="http://schemas.microsoft.com/office/drawing/2014/main" id="{49773954-F09D-4C1C-8065-1E167CE31D36}"/>
                </a:ext>
              </a:extLst>
            </p:cNvPr>
            <p:cNvSpPr/>
            <p:nvPr/>
          </p:nvSpPr>
          <p:spPr>
            <a:xfrm>
              <a:off x="22707600" y="13922394"/>
              <a:ext cx="3276614" cy="3098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sp>
        <p:nvSpPr>
          <p:cNvPr id="55" name="Rectangle 54"/>
          <p:cNvSpPr/>
          <p:nvPr/>
        </p:nvSpPr>
        <p:spPr>
          <a:xfrm>
            <a:off x="16492537" y="10951161"/>
            <a:ext cx="15027051" cy="3688189"/>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3200" b="1" dirty="0">
                <a:solidFill>
                  <a:schemeClr val="tx2"/>
                </a:solidFill>
                <a:latin typeface="Arial" panose="020B0604020202020204" pitchFamily="34" charset="0"/>
                <a:cs typeface="Arial" panose="020B0604020202020204" pitchFamily="34" charset="0"/>
              </a:rPr>
              <a:t>AFTER</a:t>
            </a:r>
          </a:p>
          <a:p>
            <a:pPr>
              <a:spcBef>
                <a:spcPts val="1050"/>
              </a:spcBef>
            </a:pPr>
            <a:r>
              <a:rPr lang="en-US" sz="3200" dirty="0">
                <a:solidFill>
                  <a:schemeClr val="tx1"/>
                </a:solidFill>
                <a:latin typeface="Times New Roman" pitchFamily="18" charset="0"/>
                <a:cs typeface="Times New Roman" pitchFamily="18" charset="0"/>
              </a:rPr>
              <a:t>The goal: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Update datasets to pass validation </a:t>
            </a: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using Pinnacle 21 Community Edition.</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Explain remaining validation warnings</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Publish datasets and documentation in Github</a:t>
            </a:r>
          </a:p>
        </p:txBody>
      </p:sp>
      <p:sp>
        <p:nvSpPr>
          <p:cNvPr id="42" name="Oval 41">
            <a:extLst>
              <a:ext uri="{FF2B5EF4-FFF2-40B4-BE49-F238E27FC236}">
                <a16:creationId xmlns:a16="http://schemas.microsoft.com/office/drawing/2014/main" id="{4C42B407-231A-4445-8D24-E2210D30E5AE}"/>
              </a:ext>
            </a:extLst>
          </p:cNvPr>
          <p:cNvSpPr/>
          <p:nvPr/>
        </p:nvSpPr>
        <p:spPr>
          <a:xfrm>
            <a:off x="27218879" y="15055424"/>
            <a:ext cx="2036657" cy="10227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nvGrpSpPr>
          <p:cNvPr id="77" name="Group 76">
            <a:extLst>
              <a:ext uri="{FF2B5EF4-FFF2-40B4-BE49-F238E27FC236}">
                <a16:creationId xmlns:a16="http://schemas.microsoft.com/office/drawing/2014/main" id="{D0EC99E2-2531-490E-B516-15C4A9A2CFB5}"/>
              </a:ext>
            </a:extLst>
          </p:cNvPr>
          <p:cNvGrpSpPr/>
          <p:nvPr/>
        </p:nvGrpSpPr>
        <p:grpSpPr>
          <a:xfrm>
            <a:off x="25989853" y="25166541"/>
            <a:ext cx="5552936" cy="6003328"/>
            <a:chOff x="3600450" y="14185983"/>
            <a:chExt cx="13861542" cy="14985835"/>
          </a:xfrm>
        </p:grpSpPr>
        <p:sp>
          <p:nvSpPr>
            <p:cNvPr id="78" name="Flowchart: Predefined Process 77">
              <a:extLst>
                <a:ext uri="{FF2B5EF4-FFF2-40B4-BE49-F238E27FC236}">
                  <a16:creationId xmlns:a16="http://schemas.microsoft.com/office/drawing/2014/main" id="{260AA9B0-5B2D-47D2-8FB4-35277DFD3838}"/>
                </a:ext>
              </a:extLst>
            </p:cNvPr>
            <p:cNvSpPr/>
            <p:nvPr/>
          </p:nvSpPr>
          <p:spPr>
            <a:xfrm>
              <a:off x="3600450" y="16433389"/>
              <a:ext cx="4838700" cy="2769011"/>
            </a:xfrm>
            <a:prstGeom prst="flowChartPredefinedProcess">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r>
                <a:rPr lang="en-US" sz="1225" dirty="0">
                  <a:solidFill>
                    <a:schemeClr val="tx1"/>
                  </a:solidFill>
                  <a:latin typeface="Arial" panose="020B0604020202020204" pitchFamily="34" charset="0"/>
                  <a:cs typeface="Arial" panose="020B0604020202020204" pitchFamily="34" charset="0"/>
                </a:rPr>
                <a:t>start</a:t>
              </a:r>
              <a:br>
                <a:rPr lang="en-US" sz="1225" dirty="0">
                  <a:solidFill>
                    <a:schemeClr val="tx1"/>
                  </a:solidFill>
                  <a:latin typeface="Arial" panose="020B0604020202020204" pitchFamily="34" charset="0"/>
                  <a:cs typeface="Arial" panose="020B0604020202020204" pitchFamily="34" charset="0"/>
                </a:rPr>
              </a:br>
              <a:r>
                <a:rPr lang="en-US" sz="1225" dirty="0">
                  <a:solidFill>
                    <a:schemeClr val="tx1"/>
                  </a:solidFill>
                  <a:latin typeface="Arial" panose="020B0604020202020204" pitchFamily="34" charset="0"/>
                  <a:cs typeface="Arial" panose="020B0604020202020204" pitchFamily="34" charset="0"/>
                </a:rPr>
                <a:t>“</a:t>
              </a:r>
              <a:r>
                <a:rPr lang="en-US" sz="1225" dirty="0">
                  <a:solidFill>
                    <a:srgbClr val="0070C0"/>
                  </a:solidFill>
                  <a:latin typeface="Arial" panose="020B0604020202020204" pitchFamily="34" charset="0"/>
                  <a:cs typeface="Arial" panose="020B0604020202020204" pitchFamily="34" charset="0"/>
                </a:rPr>
                <a:t>PhUSE TDF</a:t>
              </a:r>
              <a:r>
                <a:rPr lang="en-US" sz="1225" dirty="0">
                  <a:solidFill>
                    <a:schemeClr val="tx1"/>
                  </a:solidFill>
                  <a:latin typeface="Arial" panose="020B0604020202020204" pitchFamily="34" charset="0"/>
                  <a:cs typeface="Arial" panose="020B0604020202020204" pitchFamily="34" charset="0"/>
                </a:rPr>
                <a:t>”</a:t>
              </a:r>
            </a:p>
          </p:txBody>
        </p:sp>
        <p:sp>
          <p:nvSpPr>
            <p:cNvPr id="79" name="Flowchart: Manual Input 78">
              <a:extLst>
                <a:ext uri="{FF2B5EF4-FFF2-40B4-BE49-F238E27FC236}">
                  <a16:creationId xmlns:a16="http://schemas.microsoft.com/office/drawing/2014/main" id="{ABC24898-05DD-47B5-8B29-66557ED1CF78}"/>
                </a:ext>
              </a:extLst>
            </p:cNvPr>
            <p:cNvSpPr/>
            <p:nvPr/>
          </p:nvSpPr>
          <p:spPr>
            <a:xfrm>
              <a:off x="3600450" y="20085664"/>
              <a:ext cx="4838700" cy="2469536"/>
            </a:xfrm>
            <a:prstGeom prst="flowChartManualInpu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r>
                <a:rPr lang="en-US" sz="1225" dirty="0">
                  <a:solidFill>
                    <a:schemeClr val="tx1"/>
                  </a:solidFill>
                  <a:latin typeface="Arial" panose="020B0604020202020204" pitchFamily="34" charset="0"/>
                  <a:cs typeface="Arial" panose="020B0604020202020204" pitchFamily="34" charset="0"/>
                </a:rPr>
                <a:t>enter study specification</a:t>
              </a:r>
            </a:p>
            <a:p>
              <a:pPr algn="ctr"/>
              <a:r>
                <a:rPr lang="en-US" sz="1225" dirty="0">
                  <a:solidFill>
                    <a:schemeClr val="tx1"/>
                  </a:solidFill>
                  <a:latin typeface="Arial" panose="020B0604020202020204" pitchFamily="34" charset="0"/>
                  <a:cs typeface="Arial" panose="020B0604020202020204" pitchFamily="34" charset="0"/>
                </a:rPr>
                <a:t>“</a:t>
              </a:r>
              <a:r>
                <a:rPr lang="en-US" sz="1225" dirty="0">
                  <a:solidFill>
                    <a:srgbClr val="0070C0"/>
                  </a:solidFill>
                  <a:latin typeface="Arial" panose="020B0604020202020204" pitchFamily="34" charset="0"/>
                  <a:cs typeface="Arial" panose="020B0604020202020204" pitchFamily="34" charset="0"/>
                </a:rPr>
                <a:t>SUBMIT</a:t>
              </a:r>
              <a:r>
                <a:rPr lang="en-US" sz="1225" dirty="0">
                  <a:solidFill>
                    <a:schemeClr val="tx1"/>
                  </a:solidFill>
                  <a:latin typeface="Arial" panose="020B0604020202020204" pitchFamily="34" charset="0"/>
                  <a:cs typeface="Arial" panose="020B0604020202020204" pitchFamily="34" charset="0"/>
                </a:rPr>
                <a:t>”</a:t>
              </a:r>
            </a:p>
          </p:txBody>
        </p:sp>
        <p:sp>
          <p:nvSpPr>
            <p:cNvPr id="80" name="Flowchart: Process 79">
              <a:extLst>
                <a:ext uri="{FF2B5EF4-FFF2-40B4-BE49-F238E27FC236}">
                  <a16:creationId xmlns:a16="http://schemas.microsoft.com/office/drawing/2014/main" id="{070F65D1-4C80-4454-962E-F8E454572FA7}"/>
                </a:ext>
              </a:extLst>
            </p:cNvPr>
            <p:cNvSpPr/>
            <p:nvPr/>
          </p:nvSpPr>
          <p:spPr>
            <a:xfrm>
              <a:off x="3600450" y="23933216"/>
              <a:ext cx="4838700" cy="2736784"/>
            </a:xfrm>
            <a:prstGeom prst="flowChartProcess">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r>
                <a:rPr lang="en-US" sz="1225" dirty="0">
                  <a:solidFill>
                    <a:schemeClr val="tx1"/>
                  </a:solidFill>
                  <a:latin typeface="Arial" panose="020B0604020202020204" pitchFamily="34" charset="0"/>
                  <a:cs typeface="Arial" panose="020B0604020202020204" pitchFamily="34" charset="0"/>
                </a:rPr>
                <a:t>“</a:t>
              </a:r>
              <a:r>
                <a:rPr lang="en-US" sz="1225" dirty="0">
                  <a:solidFill>
                    <a:srgbClr val="0070C0"/>
                  </a:solidFill>
                  <a:latin typeface="Arial" panose="020B0604020202020204" pitchFamily="34" charset="0"/>
                  <a:cs typeface="Arial" panose="020B0604020202020204" pitchFamily="34" charset="0"/>
                </a:rPr>
                <a:t>PhUSE TDF</a:t>
              </a:r>
              <a:r>
                <a:rPr lang="en-US" sz="1225" dirty="0">
                  <a:solidFill>
                    <a:schemeClr val="tx1"/>
                  </a:solidFill>
                  <a:latin typeface="Arial" panose="020B0604020202020204" pitchFamily="34" charset="0"/>
                  <a:cs typeface="Arial" panose="020B0604020202020204" pitchFamily="34" charset="0"/>
                </a:rPr>
                <a:t>” </a:t>
              </a:r>
              <a:br>
                <a:rPr lang="en-US" sz="1225" dirty="0">
                  <a:solidFill>
                    <a:schemeClr val="tx1"/>
                  </a:solidFill>
                  <a:latin typeface="Arial" panose="020B0604020202020204" pitchFamily="34" charset="0"/>
                  <a:cs typeface="Arial" panose="020B0604020202020204" pitchFamily="34" charset="0"/>
                </a:rPr>
              </a:br>
              <a:r>
                <a:rPr lang="en-US" sz="1225" dirty="0">
                  <a:solidFill>
                    <a:schemeClr val="tx1"/>
                  </a:solidFill>
                  <a:latin typeface="Arial" panose="020B0604020202020204" pitchFamily="34" charset="0"/>
                  <a:cs typeface="Arial" panose="020B0604020202020204" pitchFamily="34" charset="0"/>
                </a:rPr>
                <a:t>creates </a:t>
              </a:r>
              <a:br>
                <a:rPr lang="en-US" sz="1225" dirty="0">
                  <a:solidFill>
                    <a:schemeClr val="tx1"/>
                  </a:solidFill>
                  <a:latin typeface="Arial" panose="020B0604020202020204" pitchFamily="34" charset="0"/>
                  <a:cs typeface="Arial" panose="020B0604020202020204" pitchFamily="34" charset="0"/>
                </a:rPr>
              </a:br>
              <a:r>
                <a:rPr lang="en-US" sz="1225" dirty="0">
                  <a:solidFill>
                    <a:schemeClr val="tx1"/>
                  </a:solidFill>
                  <a:latin typeface="Arial" panose="020B0604020202020204" pitchFamily="34" charset="0"/>
                  <a:cs typeface="Arial" panose="020B0604020202020204" pitchFamily="34" charset="0"/>
                </a:rPr>
                <a:t>domain data sets</a:t>
              </a:r>
            </a:p>
          </p:txBody>
        </p:sp>
        <p:sp>
          <p:nvSpPr>
            <p:cNvPr id="81" name="Flowchart: Terminator 80">
              <a:extLst>
                <a:ext uri="{FF2B5EF4-FFF2-40B4-BE49-F238E27FC236}">
                  <a16:creationId xmlns:a16="http://schemas.microsoft.com/office/drawing/2014/main" id="{1DA2BE2C-F281-4DD4-8F31-FED6A9E03E1B}"/>
                </a:ext>
              </a:extLst>
            </p:cNvPr>
            <p:cNvSpPr/>
            <p:nvPr/>
          </p:nvSpPr>
          <p:spPr>
            <a:xfrm>
              <a:off x="3600450" y="27736801"/>
              <a:ext cx="4838700" cy="1435017"/>
            </a:xfrm>
            <a:prstGeom prst="flowChartTerminator">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r>
                <a:rPr lang="en-US" sz="1225" dirty="0">
                  <a:solidFill>
                    <a:schemeClr val="tx1"/>
                  </a:solidFill>
                </a:rPr>
                <a:t>download data sets and use for testing</a:t>
              </a:r>
            </a:p>
          </p:txBody>
        </p:sp>
        <p:cxnSp>
          <p:nvCxnSpPr>
            <p:cNvPr id="82" name="Straight Arrow Connector 81">
              <a:extLst>
                <a:ext uri="{FF2B5EF4-FFF2-40B4-BE49-F238E27FC236}">
                  <a16:creationId xmlns:a16="http://schemas.microsoft.com/office/drawing/2014/main" id="{91CEB6E4-9D41-47CC-9D0A-253113B307D4}"/>
                </a:ext>
              </a:extLst>
            </p:cNvPr>
            <p:cNvCxnSpPr>
              <a:stCxn id="78" idx="2"/>
              <a:endCxn id="79" idx="0"/>
            </p:cNvCxnSpPr>
            <p:nvPr/>
          </p:nvCxnSpPr>
          <p:spPr>
            <a:xfrm>
              <a:off x="6019800" y="19202400"/>
              <a:ext cx="0" cy="113021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7868381-BC8A-41EA-9BC2-3449466FC9C6}"/>
                </a:ext>
              </a:extLst>
            </p:cNvPr>
            <p:cNvCxnSpPr>
              <a:stCxn id="79" idx="2"/>
              <a:endCxn id="80" idx="0"/>
            </p:cNvCxnSpPr>
            <p:nvPr/>
          </p:nvCxnSpPr>
          <p:spPr>
            <a:xfrm>
              <a:off x="6019800" y="22555200"/>
              <a:ext cx="0" cy="137801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17CB70-DF40-4AF3-BC85-5716F19B5F9D}"/>
                </a:ext>
              </a:extLst>
            </p:cNvPr>
            <p:cNvCxnSpPr>
              <a:cxnSpLocks/>
              <a:stCxn id="80" idx="2"/>
              <a:endCxn id="81" idx="0"/>
            </p:cNvCxnSpPr>
            <p:nvPr/>
          </p:nvCxnSpPr>
          <p:spPr>
            <a:xfrm>
              <a:off x="6019800" y="26670000"/>
              <a:ext cx="0" cy="106680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DC22AF5-836E-4730-8F97-27ABF541CAEB}"/>
                </a:ext>
              </a:extLst>
            </p:cNvPr>
            <p:cNvCxnSpPr>
              <a:cxnSpLocks/>
              <a:endCxn id="78" idx="0"/>
            </p:cNvCxnSpPr>
            <p:nvPr/>
          </p:nvCxnSpPr>
          <p:spPr>
            <a:xfrm>
              <a:off x="6019800" y="15638458"/>
              <a:ext cx="0" cy="79493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86" name="Picture 2">
              <a:extLst>
                <a:ext uri="{FF2B5EF4-FFF2-40B4-BE49-F238E27FC236}">
                  <a16:creationId xmlns:a16="http://schemas.microsoft.com/office/drawing/2014/main" id="{F82B58E3-3982-4EB7-9E78-43EE91C2C9BF}"/>
                </a:ext>
              </a:extLst>
            </p:cNvPr>
            <p:cNvPicPr>
              <a:picLocks noChangeAspect="1" noChangeArrowheads="1"/>
            </p:cNvPicPr>
            <p:nvPr/>
          </p:nvPicPr>
          <p:blipFill>
            <a:blip r:embed="rId11" cstate="print"/>
            <a:srcRect/>
            <a:stretch>
              <a:fillRect/>
            </a:stretch>
          </p:blipFill>
          <p:spPr bwMode="auto">
            <a:xfrm>
              <a:off x="8991600" y="14477999"/>
              <a:ext cx="7543800" cy="7862208"/>
            </a:xfrm>
            <a:prstGeom prst="rect">
              <a:avLst/>
            </a:prstGeom>
            <a:noFill/>
            <a:ln w="9525">
              <a:noFill/>
              <a:miter lim="800000"/>
              <a:headEnd/>
              <a:tailEnd/>
            </a:ln>
          </p:spPr>
        </p:pic>
        <p:pic>
          <p:nvPicPr>
            <p:cNvPr id="87" name="Picture 5" descr="C:\Users\PeterS\AppData\Local\Microsoft\Windows\Temporary Internet Files\Content.IE5\CP1OY2UZ\NOTEPAD[1].jpg">
              <a:extLst>
                <a:ext uri="{FF2B5EF4-FFF2-40B4-BE49-F238E27FC236}">
                  <a16:creationId xmlns:a16="http://schemas.microsoft.com/office/drawing/2014/main" id="{9AF221FE-5D20-4FAD-BC63-D5846290E0E4}"/>
                </a:ext>
              </a:extLst>
            </p:cNvPr>
            <p:cNvPicPr>
              <a:picLocks noChangeAspect="1" noChangeArrowheads="1"/>
            </p:cNvPicPr>
            <p:nvPr/>
          </p:nvPicPr>
          <p:blipFill>
            <a:blip r:embed="rId12" cstate="print"/>
            <a:srcRect/>
            <a:stretch>
              <a:fillRect/>
            </a:stretch>
          </p:blipFill>
          <p:spPr bwMode="auto">
            <a:xfrm>
              <a:off x="13792200" y="15638458"/>
              <a:ext cx="3669792" cy="4173542"/>
            </a:xfrm>
            <a:prstGeom prst="rect">
              <a:avLst/>
            </a:prstGeom>
            <a:noFill/>
          </p:spPr>
        </p:pic>
        <p:sp>
          <p:nvSpPr>
            <p:cNvPr id="88" name="TextBox 87">
              <a:extLst>
                <a:ext uri="{FF2B5EF4-FFF2-40B4-BE49-F238E27FC236}">
                  <a16:creationId xmlns:a16="http://schemas.microsoft.com/office/drawing/2014/main" id="{97AABB15-68FC-4FC6-837D-6732E5D04B34}"/>
                </a:ext>
              </a:extLst>
            </p:cNvPr>
            <p:cNvSpPr txBox="1"/>
            <p:nvPr/>
          </p:nvSpPr>
          <p:spPr>
            <a:xfrm flipH="1">
              <a:off x="14325598" y="16313603"/>
              <a:ext cx="3078481" cy="2079982"/>
            </a:xfrm>
            <a:prstGeom prst="rect">
              <a:avLst/>
            </a:prstGeom>
            <a:noFill/>
          </p:spPr>
          <p:txBody>
            <a:bodyPr wrap="square" rtlCol="0">
              <a:spAutoFit/>
            </a:bodyPr>
            <a:lstStyle/>
            <a:p>
              <a:r>
                <a:rPr lang="en-US" sz="963" dirty="0">
                  <a:latin typeface="Lucida Handwriting" pitchFamily="66" charset="0"/>
                </a:rPr>
                <a:t>System settings should be user-defined in a production release </a:t>
              </a:r>
            </a:p>
          </p:txBody>
        </p:sp>
        <p:pic>
          <p:nvPicPr>
            <p:cNvPr id="89" name="Picture 3">
              <a:extLst>
                <a:ext uri="{FF2B5EF4-FFF2-40B4-BE49-F238E27FC236}">
                  <a16:creationId xmlns:a16="http://schemas.microsoft.com/office/drawing/2014/main" id="{E28A3331-03A7-47E9-BDDC-8CABD5C35F0B}"/>
                </a:ext>
              </a:extLst>
            </p:cNvPr>
            <p:cNvPicPr>
              <a:picLocks noChangeAspect="1" noChangeArrowheads="1"/>
            </p:cNvPicPr>
            <p:nvPr/>
          </p:nvPicPr>
          <p:blipFill>
            <a:blip r:embed="rId13" cstate="print"/>
            <a:srcRect/>
            <a:stretch>
              <a:fillRect/>
            </a:stretch>
          </p:blipFill>
          <p:spPr bwMode="auto">
            <a:xfrm>
              <a:off x="9067800" y="22645007"/>
              <a:ext cx="7370658" cy="6206218"/>
            </a:xfrm>
            <a:prstGeom prst="rect">
              <a:avLst/>
            </a:prstGeom>
            <a:noFill/>
            <a:ln w="9525">
              <a:noFill/>
              <a:miter lim="800000"/>
              <a:headEnd/>
              <a:tailEnd/>
            </a:ln>
          </p:spPr>
        </p:pic>
        <p:pic>
          <p:nvPicPr>
            <p:cNvPr id="90" name="Picture 5" descr="C:\Users\PeterS\AppData\Local\Microsoft\Windows\Temporary Internet Files\Content.IE5\CP1OY2UZ\NOTEPAD[1].jpg">
              <a:extLst>
                <a:ext uri="{FF2B5EF4-FFF2-40B4-BE49-F238E27FC236}">
                  <a16:creationId xmlns:a16="http://schemas.microsoft.com/office/drawing/2014/main" id="{8511394F-4BA2-4F40-8837-BAFFD601E244}"/>
                </a:ext>
              </a:extLst>
            </p:cNvPr>
            <p:cNvPicPr>
              <a:picLocks noChangeAspect="1" noChangeArrowheads="1"/>
            </p:cNvPicPr>
            <p:nvPr/>
          </p:nvPicPr>
          <p:blipFill>
            <a:blip r:embed="rId12" cstate="print"/>
            <a:srcRect/>
            <a:stretch>
              <a:fillRect/>
            </a:stretch>
          </p:blipFill>
          <p:spPr bwMode="auto">
            <a:xfrm>
              <a:off x="12930132" y="24612600"/>
              <a:ext cx="3669792" cy="4173542"/>
            </a:xfrm>
            <a:prstGeom prst="rect">
              <a:avLst/>
            </a:prstGeom>
            <a:noFill/>
          </p:spPr>
        </p:pic>
        <p:sp>
          <p:nvSpPr>
            <p:cNvPr id="91" name="TextBox 90">
              <a:extLst>
                <a:ext uri="{FF2B5EF4-FFF2-40B4-BE49-F238E27FC236}">
                  <a16:creationId xmlns:a16="http://schemas.microsoft.com/office/drawing/2014/main" id="{163B007E-870F-4A0F-A3C4-84E5BB5CCAC7}"/>
                </a:ext>
              </a:extLst>
            </p:cNvPr>
            <p:cNvSpPr txBox="1"/>
            <p:nvPr/>
          </p:nvSpPr>
          <p:spPr>
            <a:xfrm flipH="1">
              <a:off x="13463529" y="25287743"/>
              <a:ext cx="3078481" cy="2079982"/>
            </a:xfrm>
            <a:prstGeom prst="rect">
              <a:avLst/>
            </a:prstGeom>
            <a:noFill/>
          </p:spPr>
          <p:txBody>
            <a:bodyPr wrap="square" rtlCol="0">
              <a:spAutoFit/>
            </a:bodyPr>
            <a:lstStyle/>
            <a:p>
              <a:r>
                <a:rPr lang="en-US" sz="963" dirty="0">
                  <a:latin typeface="Lucida Handwriting" pitchFamily="66" charset="0"/>
                </a:rPr>
                <a:t>Should be SAS Transport (</a:t>
              </a:r>
              <a:r>
                <a:rPr lang="en-US" sz="963" dirty="0" err="1">
                  <a:latin typeface="Lucida Handwriting" pitchFamily="66" charset="0"/>
                </a:rPr>
                <a:t>xpt</a:t>
              </a:r>
              <a:r>
                <a:rPr lang="en-US" sz="963" dirty="0">
                  <a:latin typeface="Lucida Handwriting" pitchFamily="66" charset="0"/>
                </a:rPr>
                <a:t>) files in  a production release </a:t>
              </a:r>
            </a:p>
          </p:txBody>
        </p:sp>
        <p:sp>
          <p:nvSpPr>
            <p:cNvPr id="92" name="Flowchart: Terminator 91">
              <a:extLst>
                <a:ext uri="{FF2B5EF4-FFF2-40B4-BE49-F238E27FC236}">
                  <a16:creationId xmlns:a16="http://schemas.microsoft.com/office/drawing/2014/main" id="{DEBE075E-2B24-497A-9954-B68A2FDAF971}"/>
                </a:ext>
              </a:extLst>
            </p:cNvPr>
            <p:cNvSpPr/>
            <p:nvPr/>
          </p:nvSpPr>
          <p:spPr>
            <a:xfrm>
              <a:off x="3600450" y="14185983"/>
              <a:ext cx="4838700" cy="1435017"/>
            </a:xfrm>
            <a:prstGeom prst="flowChartTerminator">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r>
                <a:rPr lang="en-US" sz="1225" dirty="0">
                  <a:solidFill>
                    <a:schemeClr val="tx1"/>
                  </a:solidFill>
                </a:rPr>
                <a:t>Need to create data sets and use for testing</a:t>
              </a:r>
            </a:p>
          </p:txBody>
        </p:sp>
      </p:grpSp>
      <p:sp>
        <p:nvSpPr>
          <p:cNvPr id="93" name="Rectangle 92">
            <a:extLst>
              <a:ext uri="{FF2B5EF4-FFF2-40B4-BE49-F238E27FC236}">
                <a16:creationId xmlns:a16="http://schemas.microsoft.com/office/drawing/2014/main" id="{A1A06024-7310-4B4F-84F7-204193617110}"/>
              </a:ext>
            </a:extLst>
          </p:cNvPr>
          <p:cNvSpPr/>
          <p:nvPr/>
        </p:nvSpPr>
        <p:spPr>
          <a:xfrm>
            <a:off x="16459200" y="31702484"/>
            <a:ext cx="15106650" cy="654025"/>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1050"/>
              </a:spcBef>
            </a:pPr>
            <a:r>
              <a:rPr lang="en-US" sz="3200" b="1" dirty="0">
                <a:solidFill>
                  <a:schemeClr val="tx2"/>
                </a:solidFill>
                <a:latin typeface="Arial" panose="020B0604020202020204" pitchFamily="34" charset="0"/>
                <a:cs typeface="Arial" panose="020B0604020202020204" pitchFamily="34" charset="0"/>
              </a:rPr>
              <a:t>We believe it’s time to start working on this!!! </a:t>
            </a:r>
            <a:endParaRPr lang="en-US" sz="28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spPr>
      <a:bodyPr rtlCol="0" anchor="ctr"/>
      <a:lstStyle>
        <a:defPPr algn="ct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691</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Handwriting</vt:lpstr>
      <vt:lpstr>Times New Roman</vt:lpstr>
      <vt:lpstr>Office Theme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2013-02-27T15:45:27Z</dcterms:created>
  <dcterms:modified xsi:type="dcterms:W3CDTF">2018-02-15T16:50:11Z</dcterms:modified>
</cp:coreProperties>
</file>