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sldIdLst>
    <p:sldId id="267" r:id="rId2"/>
    <p:sldId id="265" r:id="rId3"/>
    <p:sldId id="266" r:id="rId4"/>
  </p:sldIdLst>
  <p:sldSz cx="37490400" cy="21031200"/>
  <p:notesSz cx="7772400" cy="10058400"/>
  <p:embeddedFontLst>
    <p:embeddedFont>
      <p:font typeface="Calibri" panose="020F0502020204030204" pitchFamily="34" charset="0"/>
      <p:regular r:id="rId6"/>
      <p:bold r:id="rId7"/>
      <p:italic r:id="rId8"/>
      <p:boldItalic r:id="rId9"/>
    </p:embeddedFont>
    <p:embeddedFont>
      <p:font typeface="Wingdings 3" panose="05040102010807070707" pitchFamily="18" charset="2"/>
      <p:regular r:id="rId10"/>
    </p:embeddedFont>
  </p:embeddedFontLst>
  <p:defaultTextStyle>
    <a:defPPr>
      <a:defRPr lang="en-US"/>
    </a:defPPr>
    <a:lvl1pPr marL="0" algn="l" defTabSz="1025813" rtl="0" eaLnBrk="1" latinLnBrk="0" hangingPunct="1">
      <a:defRPr sz="2200" kern="1200">
        <a:solidFill>
          <a:schemeClr val="tx1"/>
        </a:solidFill>
        <a:latin typeface="+mn-lt"/>
        <a:ea typeface="+mn-ea"/>
        <a:cs typeface="+mn-cs"/>
      </a:defRPr>
    </a:lvl1pPr>
    <a:lvl2pPr marL="512904" algn="l" defTabSz="1025813" rtl="0" eaLnBrk="1" latinLnBrk="0" hangingPunct="1">
      <a:defRPr sz="2200" kern="1200">
        <a:solidFill>
          <a:schemeClr val="tx1"/>
        </a:solidFill>
        <a:latin typeface="+mn-lt"/>
        <a:ea typeface="+mn-ea"/>
        <a:cs typeface="+mn-cs"/>
      </a:defRPr>
    </a:lvl2pPr>
    <a:lvl3pPr marL="1025813" algn="l" defTabSz="1025813" rtl="0" eaLnBrk="1" latinLnBrk="0" hangingPunct="1">
      <a:defRPr sz="2200" kern="1200">
        <a:solidFill>
          <a:schemeClr val="tx1"/>
        </a:solidFill>
        <a:latin typeface="+mn-lt"/>
        <a:ea typeface="+mn-ea"/>
        <a:cs typeface="+mn-cs"/>
      </a:defRPr>
    </a:lvl3pPr>
    <a:lvl4pPr marL="1538720" algn="l" defTabSz="1025813" rtl="0" eaLnBrk="1" latinLnBrk="0" hangingPunct="1">
      <a:defRPr sz="2200" kern="1200">
        <a:solidFill>
          <a:schemeClr val="tx1"/>
        </a:solidFill>
        <a:latin typeface="+mn-lt"/>
        <a:ea typeface="+mn-ea"/>
        <a:cs typeface="+mn-cs"/>
      </a:defRPr>
    </a:lvl4pPr>
    <a:lvl5pPr marL="2051658" algn="l" defTabSz="1025813" rtl="0" eaLnBrk="1" latinLnBrk="0" hangingPunct="1">
      <a:defRPr sz="2200" kern="1200">
        <a:solidFill>
          <a:schemeClr val="tx1"/>
        </a:solidFill>
        <a:latin typeface="+mn-lt"/>
        <a:ea typeface="+mn-ea"/>
        <a:cs typeface="+mn-cs"/>
      </a:defRPr>
    </a:lvl5pPr>
    <a:lvl6pPr marL="2564570" algn="l" defTabSz="1025813" rtl="0" eaLnBrk="1" latinLnBrk="0" hangingPunct="1">
      <a:defRPr sz="2200" kern="1200">
        <a:solidFill>
          <a:schemeClr val="tx1"/>
        </a:solidFill>
        <a:latin typeface="+mn-lt"/>
        <a:ea typeface="+mn-ea"/>
        <a:cs typeface="+mn-cs"/>
      </a:defRPr>
    </a:lvl6pPr>
    <a:lvl7pPr marL="3077474" algn="l" defTabSz="1025813" rtl="0" eaLnBrk="1" latinLnBrk="0" hangingPunct="1">
      <a:defRPr sz="2200" kern="1200">
        <a:solidFill>
          <a:schemeClr val="tx1"/>
        </a:solidFill>
        <a:latin typeface="+mn-lt"/>
        <a:ea typeface="+mn-ea"/>
        <a:cs typeface="+mn-cs"/>
      </a:defRPr>
    </a:lvl7pPr>
    <a:lvl8pPr marL="3590382" algn="l" defTabSz="1025813" rtl="0" eaLnBrk="1" latinLnBrk="0" hangingPunct="1">
      <a:defRPr sz="2200" kern="1200">
        <a:solidFill>
          <a:schemeClr val="tx1"/>
        </a:solidFill>
        <a:latin typeface="+mn-lt"/>
        <a:ea typeface="+mn-ea"/>
        <a:cs typeface="+mn-cs"/>
      </a:defRPr>
    </a:lvl8pPr>
    <a:lvl9pPr marL="4103286" algn="l" defTabSz="1025813"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4">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EA"/>
    <a:srgbClr val="2DA2BF"/>
    <a:srgbClr val="A6DDEA"/>
    <a:srgbClr val="D3EEF5"/>
    <a:srgbClr val="AD1F92"/>
    <a:srgbClr val="FF3399"/>
    <a:srgbClr val="C3C3EA"/>
    <a:srgbClr val="302E40"/>
    <a:srgbClr val="C0B8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86429"/>
  </p:normalViewPr>
  <p:slideViewPr>
    <p:cSldViewPr>
      <p:cViewPr varScale="1">
        <p:scale>
          <a:sx n="19" d="100"/>
          <a:sy n="19" d="100"/>
        </p:scale>
        <p:origin x="120" y="1350"/>
      </p:cViewPr>
      <p:guideLst>
        <p:guide orient="horz" pos="6624"/>
        <p:guide pos="1180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639A1A9-5583-FC45-AC93-6F440A88C802}" type="datetimeFigureOut">
              <a:rPr lang="en-US" smtClean="0"/>
              <a:t>4/11/2020</a:t>
            </a:fld>
            <a:endParaRPr lang="en-US"/>
          </a:p>
        </p:txBody>
      </p:sp>
      <p:sp>
        <p:nvSpPr>
          <p:cNvPr id="4" name="Slide Image Placeholder 3"/>
          <p:cNvSpPr>
            <a:spLocks noGrp="1" noRot="1" noChangeAspect="1"/>
          </p:cNvSpPr>
          <p:nvPr>
            <p:ph type="sldImg" idx="2"/>
          </p:nvPr>
        </p:nvSpPr>
        <p:spPr>
          <a:xfrm>
            <a:off x="860425" y="1257300"/>
            <a:ext cx="6051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B89368C-97DF-0944-B779-284C77969D72}" type="slidenum">
              <a:rPr lang="en-US" smtClean="0"/>
              <a:t>‹#›</a:t>
            </a:fld>
            <a:endParaRPr lang="en-US"/>
          </a:p>
        </p:txBody>
      </p:sp>
    </p:spTree>
    <p:extLst>
      <p:ext uri="{BB962C8B-B14F-4D97-AF65-F5344CB8AC3E}">
        <p14:creationId xmlns:p14="http://schemas.microsoft.com/office/powerpoint/2010/main" val="321496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1</a:t>
            </a:fld>
            <a:endParaRPr lang="en-US"/>
          </a:p>
        </p:txBody>
      </p:sp>
    </p:spTree>
    <p:extLst>
      <p:ext uri="{BB962C8B-B14F-4D97-AF65-F5344CB8AC3E}">
        <p14:creationId xmlns:p14="http://schemas.microsoft.com/office/powerpoint/2010/main" val="293069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2</a:t>
            </a:fld>
            <a:endParaRPr lang="en-US"/>
          </a:p>
        </p:txBody>
      </p:sp>
    </p:spTree>
    <p:extLst>
      <p:ext uri="{BB962C8B-B14F-4D97-AF65-F5344CB8AC3E}">
        <p14:creationId xmlns:p14="http://schemas.microsoft.com/office/powerpoint/2010/main" val="381221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3</a:t>
            </a:fld>
            <a:endParaRPr lang="en-US"/>
          </a:p>
        </p:txBody>
      </p:sp>
    </p:spTree>
    <p:extLst>
      <p:ext uri="{BB962C8B-B14F-4D97-AF65-F5344CB8AC3E}">
        <p14:creationId xmlns:p14="http://schemas.microsoft.com/office/powerpoint/2010/main" val="257898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2D8309E8-6E81-457F-A070-215AAAB1EB21}"/>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3716BECB-342C-48BD-BC11-722340118C51}"/>
              </a:ext>
            </a:extLst>
          </p:cNvPr>
          <p:cNvSpPr>
            <a:spLocks noGrp="1"/>
          </p:cNvSpPr>
          <p:nvPr>
            <p:ph sz="quarter" idx="17"/>
          </p:nvPr>
        </p:nvSpPr>
        <p:spPr>
          <a:xfrm>
            <a:off x="342379" y="5638792"/>
            <a:ext cx="11773421" cy="140208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957EBB6-39B1-4F4D-B06E-BD0D34440004}"/>
              </a:ext>
            </a:extLst>
          </p:cNvPr>
          <p:cNvSpPr>
            <a:spLocks noGrp="1"/>
          </p:cNvSpPr>
          <p:nvPr>
            <p:ph sz="quarter" idx="18"/>
          </p:nvPr>
        </p:nvSpPr>
        <p:spPr>
          <a:xfrm>
            <a:off x="12858489" y="5638792"/>
            <a:ext cx="11773421" cy="69342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a:extLst>
              <a:ext uri="{FF2B5EF4-FFF2-40B4-BE49-F238E27FC236}">
                <a16:creationId xmlns:a16="http://schemas.microsoft.com/office/drawing/2014/main" id="{7A2C6009-1DF2-4FBA-8430-E32BDBA0E8F3}"/>
              </a:ext>
            </a:extLst>
          </p:cNvPr>
          <p:cNvSpPr>
            <a:spLocks noGrp="1"/>
          </p:cNvSpPr>
          <p:nvPr>
            <p:ph sz="quarter" idx="19"/>
          </p:nvPr>
        </p:nvSpPr>
        <p:spPr>
          <a:xfrm>
            <a:off x="25374599" y="5638792"/>
            <a:ext cx="11773421" cy="69342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73B58477-3164-4746-95A6-2EEFB64EAFCD}"/>
              </a:ext>
            </a:extLst>
          </p:cNvPr>
          <p:cNvSpPr>
            <a:spLocks noGrp="1"/>
          </p:cNvSpPr>
          <p:nvPr>
            <p:ph sz="quarter" idx="20"/>
          </p:nvPr>
        </p:nvSpPr>
        <p:spPr>
          <a:xfrm>
            <a:off x="12856464" y="14001974"/>
            <a:ext cx="24317605" cy="571501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a:extLst>
              <a:ext uri="{FF2B5EF4-FFF2-40B4-BE49-F238E27FC236}">
                <a16:creationId xmlns:a16="http://schemas.microsoft.com/office/drawing/2014/main" id="{B050B77C-F23A-455F-911B-2BE2124A263E}"/>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Phase 1 of TDF Project</a:t>
            </a:r>
          </a:p>
        </p:txBody>
      </p:sp>
      <p:sp>
        <p:nvSpPr>
          <p:cNvPr id="24" name="Text Placeholder 4">
            <a:extLst>
              <a:ext uri="{FF2B5EF4-FFF2-40B4-BE49-F238E27FC236}">
                <a16:creationId xmlns:a16="http://schemas.microsoft.com/office/drawing/2014/main" id="{0EC452E3-02ED-48B3-9395-3933E33C9F27}"/>
              </a:ext>
            </a:extLst>
          </p:cNvPr>
          <p:cNvSpPr txBox="1">
            <a:spLocks/>
          </p:cNvSpPr>
          <p:nvPr userDrawn="1"/>
        </p:nvSpPr>
        <p:spPr>
          <a:xfrm>
            <a:off x="12858489" y="4419598"/>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Phase 1: Completed</a:t>
            </a:r>
          </a:p>
        </p:txBody>
      </p:sp>
      <p:sp>
        <p:nvSpPr>
          <p:cNvPr id="25" name="Text Placeholder 4">
            <a:extLst>
              <a:ext uri="{FF2B5EF4-FFF2-40B4-BE49-F238E27FC236}">
                <a16:creationId xmlns:a16="http://schemas.microsoft.com/office/drawing/2014/main" id="{3FB2D4C0-4477-465D-BEE5-BC09FA5D1D64}"/>
              </a:ext>
            </a:extLst>
          </p:cNvPr>
          <p:cNvSpPr txBox="1">
            <a:spLocks/>
          </p:cNvSpPr>
          <p:nvPr userDrawn="1"/>
        </p:nvSpPr>
        <p:spPr>
          <a:xfrm>
            <a:off x="25374600" y="4419598"/>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Phase 1: Delivered</a:t>
            </a:r>
          </a:p>
        </p:txBody>
      </p:sp>
      <p:sp>
        <p:nvSpPr>
          <p:cNvPr id="26" name="Text Placeholder 4">
            <a:extLst>
              <a:ext uri="{FF2B5EF4-FFF2-40B4-BE49-F238E27FC236}">
                <a16:creationId xmlns:a16="http://schemas.microsoft.com/office/drawing/2014/main" id="{A659F481-D3BA-4046-B8D6-2F115A01AE40}"/>
              </a:ext>
            </a:extLst>
          </p:cNvPr>
          <p:cNvSpPr txBox="1">
            <a:spLocks/>
          </p:cNvSpPr>
          <p:nvPr userDrawn="1"/>
        </p:nvSpPr>
        <p:spPr>
          <a:xfrm>
            <a:off x="12856464" y="12782779"/>
            <a:ext cx="2431760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Updated CDISC Pilot Data sets</a:t>
            </a:r>
          </a:p>
        </p:txBody>
      </p:sp>
      <p:sp>
        <p:nvSpPr>
          <p:cNvPr id="27" name="Picture Placeholder 3">
            <a:extLst>
              <a:ext uri="{FF2B5EF4-FFF2-40B4-BE49-F238E27FC236}">
                <a16:creationId xmlns:a16="http://schemas.microsoft.com/office/drawing/2014/main" id="{904BDDED-43E8-49C0-800E-F3032E91056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507AE931-8374-4FA0-A4B1-82A0B1090DA8}"/>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Action Button: Go Back or Previous 12">
            <a:hlinkClick r:id="" action="ppaction://hlinkshowjump?jump=previousslide" highlightClick="1"/>
            <a:extLst>
              <a:ext uri="{FF2B5EF4-FFF2-40B4-BE49-F238E27FC236}">
                <a16:creationId xmlns:a16="http://schemas.microsoft.com/office/drawing/2014/main" id="{6E8DE65A-E5E6-49A5-AE4B-BDE99A38C5AE}"/>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Forward or Next 13">
            <a:hlinkClick r:id="" action="ppaction://hlinkshowjump?jump=nextslide" highlightClick="1"/>
            <a:extLst>
              <a:ext uri="{FF2B5EF4-FFF2-40B4-BE49-F238E27FC236}">
                <a16:creationId xmlns:a16="http://schemas.microsoft.com/office/drawing/2014/main" id="{123BBCE9-AFFA-4BA4-8F1C-7D3B791A45A3}"/>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54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BBF4E2E7-1E1E-4386-BB60-9A4452F35639}"/>
              </a:ext>
            </a:extLst>
          </p:cNvPr>
          <p:cNvSpPr>
            <a:spLocks noGrp="1"/>
          </p:cNvSpPr>
          <p:nvPr>
            <p:ph sz="quarter" idx="15"/>
          </p:nvPr>
        </p:nvSpPr>
        <p:spPr>
          <a:xfrm>
            <a:off x="770348" y="5638800"/>
            <a:ext cx="35729452" cy="1418063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0374A174-A894-494C-B783-89B844F2C718}"/>
              </a:ext>
            </a:extLst>
          </p:cNvPr>
          <p:cNvSpPr txBox="1">
            <a:spLocks/>
          </p:cNvSpPr>
          <p:nvPr userDrawn="1"/>
        </p:nvSpPr>
        <p:spPr>
          <a:xfrm>
            <a:off x="770348" y="4419599"/>
            <a:ext cx="357294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8" name="Title Placeholder 1">
            <a:extLst>
              <a:ext uri="{FF2B5EF4-FFF2-40B4-BE49-F238E27FC236}">
                <a16:creationId xmlns:a16="http://schemas.microsoft.com/office/drawing/2014/main" id="{1D1C4855-6EC6-4941-B237-88E0CDEEF3DB}"/>
              </a:ext>
            </a:extLst>
          </p:cNvPr>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19" name="Picture Placeholder 3">
            <a:extLst>
              <a:ext uri="{FF2B5EF4-FFF2-40B4-BE49-F238E27FC236}">
                <a16:creationId xmlns:a16="http://schemas.microsoft.com/office/drawing/2014/main" id="{964A9854-40CA-46DB-92C3-0D02B0AC3C30}"/>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6" name="Action Button: Go Home 5">
            <a:hlinkClick r:id="" action="ppaction://hlinkshowjump?jump=firstslide" highlightClick="1"/>
            <a:extLst>
              <a:ext uri="{FF2B5EF4-FFF2-40B4-BE49-F238E27FC236}">
                <a16:creationId xmlns:a16="http://schemas.microsoft.com/office/drawing/2014/main" id="{171BC4F7-0527-4B23-A21E-0968D6F396CE}"/>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Action Button: Go Back or Previous 6">
            <a:hlinkClick r:id="" action="ppaction://hlinkshowjump?jump=previousslide" highlightClick="1"/>
            <a:extLst>
              <a:ext uri="{FF2B5EF4-FFF2-40B4-BE49-F238E27FC236}">
                <a16:creationId xmlns:a16="http://schemas.microsoft.com/office/drawing/2014/main" id="{D5A27899-E4AF-426D-913F-3683A14CCAF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Action Button: Go Forward or Next 7">
            <a:hlinkClick r:id="" action="ppaction://hlinkshowjump?jump=nextslide" highlightClick="1"/>
            <a:extLst>
              <a:ext uri="{FF2B5EF4-FFF2-40B4-BE49-F238E27FC236}">
                <a16:creationId xmlns:a16="http://schemas.microsoft.com/office/drawing/2014/main" id="{85E8EE76-3776-4D35-A387-5EF4D6C9CEDF}"/>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2E0D3998-652B-4BF0-8AA0-851F105F80FA}"/>
              </a:ext>
            </a:extLst>
          </p:cNvPr>
          <p:cNvSpPr>
            <a:spLocks noGrp="1"/>
          </p:cNvSpPr>
          <p:nvPr>
            <p:ph sz="quarter" idx="15"/>
          </p:nvPr>
        </p:nvSpPr>
        <p:spPr>
          <a:xfrm>
            <a:off x="76809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EDAE46A1-1863-488A-86A2-05D4E22B0D1F}"/>
              </a:ext>
            </a:extLst>
          </p:cNvPr>
          <p:cNvSpPr>
            <a:spLocks noGrp="1"/>
          </p:cNvSpPr>
          <p:nvPr>
            <p:ph sz="quarter" idx="16"/>
          </p:nvPr>
        </p:nvSpPr>
        <p:spPr>
          <a:xfrm>
            <a:off x="1933041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4">
            <a:extLst>
              <a:ext uri="{FF2B5EF4-FFF2-40B4-BE49-F238E27FC236}">
                <a16:creationId xmlns:a16="http://schemas.microsoft.com/office/drawing/2014/main" id="{FA377F0F-2229-423F-BD26-31C81C723BBC}"/>
              </a:ext>
            </a:extLst>
          </p:cNvPr>
          <p:cNvSpPr txBox="1">
            <a:spLocks/>
          </p:cNvSpPr>
          <p:nvPr userDrawn="1"/>
        </p:nvSpPr>
        <p:spPr>
          <a:xfrm>
            <a:off x="770348" y="4419599"/>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Text Placeholder 4">
            <a:extLst>
              <a:ext uri="{FF2B5EF4-FFF2-40B4-BE49-F238E27FC236}">
                <a16:creationId xmlns:a16="http://schemas.microsoft.com/office/drawing/2014/main" id="{706BB3CE-D3ED-4262-A746-7579FC839686}"/>
              </a:ext>
            </a:extLst>
          </p:cNvPr>
          <p:cNvSpPr txBox="1">
            <a:spLocks/>
          </p:cNvSpPr>
          <p:nvPr userDrawn="1"/>
        </p:nvSpPr>
        <p:spPr>
          <a:xfrm>
            <a:off x="19326158" y="4419594"/>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2" name="Picture Placeholder 3">
            <a:extLst>
              <a:ext uri="{FF2B5EF4-FFF2-40B4-BE49-F238E27FC236}">
                <a16:creationId xmlns:a16="http://schemas.microsoft.com/office/drawing/2014/main" id="{10649BF6-29DD-4FE9-965E-633DB2D4FAF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47C1E19-8B4A-48A3-B825-8C50665D677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E3786737-3129-4CA5-8DD7-283177BA0CA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9A9D5096-D23D-44C1-BB14-210B56A4B6C4}"/>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ntent and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11" name="Content Placeholder 4">
            <a:extLst>
              <a:ext uri="{FF2B5EF4-FFF2-40B4-BE49-F238E27FC236}">
                <a16:creationId xmlns:a16="http://schemas.microsoft.com/office/drawing/2014/main" id="{A209F1EF-5313-402E-BED9-BD510EB68A3A}"/>
              </a:ext>
            </a:extLst>
          </p:cNvPr>
          <p:cNvSpPr>
            <a:spLocks noGrp="1"/>
          </p:cNvSpPr>
          <p:nvPr>
            <p:ph sz="quarter" idx="15"/>
          </p:nvPr>
        </p:nvSpPr>
        <p:spPr>
          <a:xfrm>
            <a:off x="19120104" y="5638793"/>
            <a:ext cx="18004536" cy="139446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9CB73540-69BB-4562-A903-A250EF384543}"/>
              </a:ext>
            </a:extLst>
          </p:cNvPr>
          <p:cNvSpPr>
            <a:spLocks noGrp="1"/>
          </p:cNvSpPr>
          <p:nvPr>
            <p:ph sz="quarter" idx="16"/>
          </p:nvPr>
        </p:nvSpPr>
        <p:spPr>
          <a:xfrm>
            <a:off x="768096" y="5638794"/>
            <a:ext cx="17974852"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4">
            <a:extLst>
              <a:ext uri="{FF2B5EF4-FFF2-40B4-BE49-F238E27FC236}">
                <a16:creationId xmlns:a16="http://schemas.microsoft.com/office/drawing/2014/main" id="{102A9280-76FB-451B-B039-94BF510DCBD9}"/>
              </a:ext>
            </a:extLst>
          </p:cNvPr>
          <p:cNvSpPr>
            <a:spLocks noGrp="1"/>
          </p:cNvSpPr>
          <p:nvPr>
            <p:ph sz="quarter" idx="17"/>
          </p:nvPr>
        </p:nvSpPr>
        <p:spPr>
          <a:xfrm>
            <a:off x="768096" y="12878329"/>
            <a:ext cx="17974852" cy="670507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DFEE910D-FD93-4164-9C46-620D4733DF78}"/>
              </a:ext>
            </a:extLst>
          </p:cNvPr>
          <p:cNvSpPr txBox="1">
            <a:spLocks/>
          </p:cNvSpPr>
          <p:nvPr userDrawn="1"/>
        </p:nvSpPr>
        <p:spPr>
          <a:xfrm>
            <a:off x="770348"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8E5A8B69-1BC9-4FEF-B41A-88DC73AF965F}"/>
              </a:ext>
            </a:extLst>
          </p:cNvPr>
          <p:cNvSpPr txBox="1">
            <a:spLocks/>
          </p:cNvSpPr>
          <p:nvPr userDrawn="1"/>
        </p:nvSpPr>
        <p:spPr>
          <a:xfrm>
            <a:off x="768096" y="11659134"/>
            <a:ext cx="179748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EFD68155-9D61-4088-ADAA-502CB2B920AE}"/>
              </a:ext>
            </a:extLst>
          </p:cNvPr>
          <p:cNvSpPr txBox="1">
            <a:spLocks/>
          </p:cNvSpPr>
          <p:nvPr userDrawn="1"/>
        </p:nvSpPr>
        <p:spPr>
          <a:xfrm>
            <a:off x="19117864" y="4419598"/>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9130353C-250E-4888-9BBD-CB0917CDB53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A15B765-6D34-43B8-984B-1BF544DACAE9}"/>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Back or Previous 13">
            <a:hlinkClick r:id="" action="ppaction://hlinkshowjump?jump=previousslide" highlightClick="1"/>
            <a:extLst>
              <a:ext uri="{FF2B5EF4-FFF2-40B4-BE49-F238E27FC236}">
                <a16:creationId xmlns:a16="http://schemas.microsoft.com/office/drawing/2014/main" id="{1D09F9D6-914B-4B05-81D7-867ED772B97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Action Button: Go Forward or Next 14">
            <a:hlinkClick r:id="" action="ppaction://hlinkshowjump?jump=nextslide" highlightClick="1"/>
            <a:extLst>
              <a:ext uri="{FF2B5EF4-FFF2-40B4-BE49-F238E27FC236}">
                <a16:creationId xmlns:a16="http://schemas.microsoft.com/office/drawing/2014/main" id="{3CCFECBB-4B12-4F6E-913E-A7E0DC8AD7E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Content Placeholder 4"/>
          <p:cNvSpPr>
            <a:spLocks noGrp="1"/>
          </p:cNvSpPr>
          <p:nvPr>
            <p:ph sz="quarter" idx="12"/>
          </p:nvPr>
        </p:nvSpPr>
        <p:spPr>
          <a:xfrm>
            <a:off x="770348" y="5638794"/>
            <a:ext cx="18004536"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37261FA0-E2C9-4320-A5F3-6AE7AC3D6C64}"/>
              </a:ext>
            </a:extLst>
          </p:cNvPr>
          <p:cNvSpPr>
            <a:spLocks noGrp="1"/>
          </p:cNvSpPr>
          <p:nvPr>
            <p:ph sz="quarter" idx="15"/>
          </p:nvPr>
        </p:nvSpPr>
        <p:spPr>
          <a:xfrm>
            <a:off x="19056096" y="5638794"/>
            <a:ext cx="18004536"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09891786-6EB7-495F-A525-F5FFE098F906}"/>
              </a:ext>
            </a:extLst>
          </p:cNvPr>
          <p:cNvSpPr>
            <a:spLocks noGrp="1"/>
          </p:cNvSpPr>
          <p:nvPr>
            <p:ph sz="quarter" idx="16"/>
          </p:nvPr>
        </p:nvSpPr>
        <p:spPr>
          <a:xfrm>
            <a:off x="19056096" y="13030195"/>
            <a:ext cx="18004536" cy="678923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3">
            <a:extLst>
              <a:ext uri="{FF2B5EF4-FFF2-40B4-BE49-F238E27FC236}">
                <a16:creationId xmlns:a16="http://schemas.microsoft.com/office/drawing/2014/main" id="{CCFB6234-6036-45CB-9C95-5DBA7AECE38F}"/>
              </a:ext>
            </a:extLst>
          </p:cNvPr>
          <p:cNvSpPr>
            <a:spLocks noGrp="1"/>
          </p:cNvSpPr>
          <p:nvPr>
            <p:ph type="pic" sz="quarter" idx="10" hasCustomPrompt="1"/>
          </p:nvPr>
        </p:nvSpPr>
        <p:spPr>
          <a:xfrm>
            <a:off x="32812038" y="608013"/>
            <a:ext cx="4373562" cy="3354387"/>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411EE3B-76CE-496E-8BE6-4B2FADC29F47}"/>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 Placeholder 4">
            <a:extLst>
              <a:ext uri="{FF2B5EF4-FFF2-40B4-BE49-F238E27FC236}">
                <a16:creationId xmlns:a16="http://schemas.microsoft.com/office/drawing/2014/main" id="{342A4658-348D-4529-81AC-7A1FC52EDD13}"/>
              </a:ext>
            </a:extLst>
          </p:cNvPr>
          <p:cNvSpPr txBox="1">
            <a:spLocks/>
          </p:cNvSpPr>
          <p:nvPr userDrawn="1"/>
        </p:nvSpPr>
        <p:spPr>
          <a:xfrm>
            <a:off x="19055499"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Abstract</a:t>
            </a:r>
          </a:p>
        </p:txBody>
      </p:sp>
      <p:sp>
        <p:nvSpPr>
          <p:cNvPr id="19" name="Text Placeholder 4">
            <a:extLst>
              <a:ext uri="{FF2B5EF4-FFF2-40B4-BE49-F238E27FC236}">
                <a16:creationId xmlns:a16="http://schemas.microsoft.com/office/drawing/2014/main" id="{46BADDC9-79E5-45A1-8185-B4F673A7FC8D}"/>
              </a:ext>
            </a:extLst>
          </p:cNvPr>
          <p:cNvSpPr txBox="1">
            <a:spLocks/>
          </p:cNvSpPr>
          <p:nvPr userDrawn="1"/>
        </p:nvSpPr>
        <p:spPr>
          <a:xfrm>
            <a:off x="19056096" y="11787293"/>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Project Goals</a:t>
            </a:r>
          </a:p>
        </p:txBody>
      </p:sp>
      <p:sp>
        <p:nvSpPr>
          <p:cNvPr id="17" name="Text Placeholder 4">
            <a:extLst>
              <a:ext uri="{FF2B5EF4-FFF2-40B4-BE49-F238E27FC236}">
                <a16:creationId xmlns:a16="http://schemas.microsoft.com/office/drawing/2014/main" id="{3D7BFEE7-C8DD-4FD7-8732-FF752DF9A3C5}"/>
              </a:ext>
            </a:extLst>
          </p:cNvPr>
          <p:cNvSpPr txBox="1">
            <a:spLocks/>
          </p:cNvSpPr>
          <p:nvPr userDrawn="1"/>
        </p:nvSpPr>
        <p:spPr>
          <a:xfrm>
            <a:off x="770348"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Introduction</a:t>
            </a:r>
          </a:p>
        </p:txBody>
      </p:sp>
      <p:sp useBgFill="1">
        <p:nvSpPr>
          <p:cNvPr id="12" name="Action Button: Go Back or Previous 11">
            <a:hlinkClick r:id="" action="ppaction://hlinkshowjump?jump=previousslide" highlightClick="1"/>
            <a:extLst>
              <a:ext uri="{FF2B5EF4-FFF2-40B4-BE49-F238E27FC236}">
                <a16:creationId xmlns:a16="http://schemas.microsoft.com/office/drawing/2014/main" id="{F73FB1D9-6910-4AD0-A1D3-448B55044211}"/>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useBgFill="1">
        <p:nvSpPr>
          <p:cNvPr id="16" name="Action Button: Go Forward or Next 15">
            <a:hlinkClick r:id="" action="ppaction://hlinkshowjump?jump=nextslide" highlightClick="1"/>
            <a:extLst>
              <a:ext uri="{FF2B5EF4-FFF2-40B4-BE49-F238E27FC236}">
                <a16:creationId xmlns:a16="http://schemas.microsoft.com/office/drawing/2014/main" id="{FE656B95-05DC-4AC3-AF33-54972005CEAA}"/>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B724539-80BF-5140-8528-63DE55EAB8E3}"/>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over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A4489FB3-DF88-40C0-B198-C60C033B3414}"/>
              </a:ext>
            </a:extLst>
          </p:cNvPr>
          <p:cNvSpPr>
            <a:spLocks noGrp="1"/>
          </p:cNvSpPr>
          <p:nvPr>
            <p:ph sz="quarter" idx="15"/>
          </p:nvPr>
        </p:nvSpPr>
        <p:spPr>
          <a:xfrm>
            <a:off x="544310" y="5638794"/>
            <a:ext cx="17974852" cy="535268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19A6EEC4-6235-4A31-BCD9-3FBF83E28C22}"/>
              </a:ext>
            </a:extLst>
          </p:cNvPr>
          <p:cNvSpPr>
            <a:spLocks noGrp="1"/>
          </p:cNvSpPr>
          <p:nvPr>
            <p:ph sz="quarter" idx="16"/>
          </p:nvPr>
        </p:nvSpPr>
        <p:spPr>
          <a:xfrm>
            <a:off x="18973800" y="5614731"/>
            <a:ext cx="17974852" cy="540081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6EAF84B-0DA4-468F-BFA8-0A30875309A0}"/>
              </a:ext>
            </a:extLst>
          </p:cNvPr>
          <p:cNvSpPr>
            <a:spLocks noGrp="1"/>
          </p:cNvSpPr>
          <p:nvPr>
            <p:ph sz="quarter" idx="17"/>
          </p:nvPr>
        </p:nvSpPr>
        <p:spPr>
          <a:xfrm>
            <a:off x="544310" y="12862295"/>
            <a:ext cx="36437875" cy="6933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31377CA8-9643-47BF-8E6C-69828DFEC2A5}"/>
              </a:ext>
            </a:extLst>
          </p:cNvPr>
          <p:cNvSpPr txBox="1">
            <a:spLocks/>
          </p:cNvSpPr>
          <p:nvPr userDrawn="1"/>
        </p:nvSpPr>
        <p:spPr>
          <a:xfrm>
            <a:off x="548640"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462CF2EB-75B6-42C3-8616-CF23CC6C80EC}"/>
              </a:ext>
            </a:extLst>
          </p:cNvPr>
          <p:cNvSpPr txBox="1">
            <a:spLocks/>
          </p:cNvSpPr>
          <p:nvPr userDrawn="1"/>
        </p:nvSpPr>
        <p:spPr>
          <a:xfrm>
            <a:off x="18975248" y="4395536"/>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717F97A3-0565-4C38-9E9C-10334D4E5D4A}"/>
              </a:ext>
            </a:extLst>
          </p:cNvPr>
          <p:cNvSpPr txBox="1">
            <a:spLocks/>
          </p:cNvSpPr>
          <p:nvPr userDrawn="1"/>
        </p:nvSpPr>
        <p:spPr>
          <a:xfrm>
            <a:off x="548640" y="11643100"/>
            <a:ext cx="36438840"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790F9E5F-5D3E-4AB2-9C62-870DD1A7A836}"/>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1A5C55A1-F007-44A6-A0C8-3694DEC8BFC4}"/>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EDECAFC7-6DC7-4B00-92F7-B5B04644F78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9FD4DBAF-57C0-47BB-990A-CA9ABAB41D1E}"/>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over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1" name="Content Placeholder 4">
            <a:extLst>
              <a:ext uri="{FF2B5EF4-FFF2-40B4-BE49-F238E27FC236}">
                <a16:creationId xmlns:a16="http://schemas.microsoft.com/office/drawing/2014/main" id="{C28E327F-B365-4D20-8712-EB1AA27E9E88}"/>
              </a:ext>
            </a:extLst>
          </p:cNvPr>
          <p:cNvSpPr>
            <a:spLocks noGrp="1"/>
          </p:cNvSpPr>
          <p:nvPr>
            <p:ph sz="quarter" idx="17"/>
          </p:nvPr>
        </p:nvSpPr>
        <p:spPr>
          <a:xfrm>
            <a:off x="544310" y="13141744"/>
            <a:ext cx="36437875" cy="667768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C4E8A269-D4AC-4FF7-8EA3-ECA9922A8F48}"/>
              </a:ext>
            </a:extLst>
          </p:cNvPr>
          <p:cNvSpPr>
            <a:spLocks noGrp="1"/>
          </p:cNvSpPr>
          <p:nvPr>
            <p:ph sz="quarter" idx="18"/>
          </p:nvPr>
        </p:nvSpPr>
        <p:spPr>
          <a:xfrm>
            <a:off x="544310" y="5674144"/>
            <a:ext cx="36437875" cy="556852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17EBB9DD-427D-4757-A94E-6661BD4197F0}"/>
              </a:ext>
            </a:extLst>
          </p:cNvPr>
          <p:cNvSpPr txBox="1">
            <a:spLocks/>
          </p:cNvSpPr>
          <p:nvPr userDrawn="1"/>
        </p:nvSpPr>
        <p:spPr>
          <a:xfrm>
            <a:off x="548640" y="4454949"/>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6" name="Text Placeholder 4">
            <a:extLst>
              <a:ext uri="{FF2B5EF4-FFF2-40B4-BE49-F238E27FC236}">
                <a16:creationId xmlns:a16="http://schemas.microsoft.com/office/drawing/2014/main" id="{A1EBBD62-CCEA-4B83-8E76-DF8B5E5C2A6A}"/>
              </a:ext>
            </a:extLst>
          </p:cNvPr>
          <p:cNvSpPr txBox="1">
            <a:spLocks/>
          </p:cNvSpPr>
          <p:nvPr userDrawn="1"/>
        </p:nvSpPr>
        <p:spPr>
          <a:xfrm>
            <a:off x="544309" y="11922550"/>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7" name="Picture Placeholder 3">
            <a:extLst>
              <a:ext uri="{FF2B5EF4-FFF2-40B4-BE49-F238E27FC236}">
                <a16:creationId xmlns:a16="http://schemas.microsoft.com/office/drawing/2014/main" id="{D27743B6-66FB-4F0E-B89D-5417B5506E0C}"/>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E1B10FA-1185-4929-8A97-D86219A958C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C81B46DB-1CF9-4665-B223-D12D41A4ED72}"/>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68B3F1CD-1175-4604-AF66-475D8110613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DE79642F-6256-4803-8FF5-3BA46CBEE931}"/>
              </a:ext>
            </a:extLst>
          </p:cNvPr>
          <p:cNvSpPr>
            <a:spLocks noGrp="1"/>
          </p:cNvSpPr>
          <p:nvPr>
            <p:ph sz="quarter" idx="17"/>
          </p:nvPr>
        </p:nvSpPr>
        <p:spPr>
          <a:xfrm>
            <a:off x="342378" y="5900199"/>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991DEF07-566D-4990-BBC1-0ECC59018C2A}"/>
              </a:ext>
            </a:extLst>
          </p:cNvPr>
          <p:cNvSpPr>
            <a:spLocks noGrp="1"/>
          </p:cNvSpPr>
          <p:nvPr>
            <p:ph sz="quarter" idx="18"/>
          </p:nvPr>
        </p:nvSpPr>
        <p:spPr>
          <a:xfrm>
            <a:off x="18699480" y="5897880"/>
            <a:ext cx="18183855" cy="6174693"/>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AE165659-F785-41E0-A167-2DA2A3988581}"/>
              </a:ext>
            </a:extLst>
          </p:cNvPr>
          <p:cNvSpPr>
            <a:spLocks noGrp="1"/>
          </p:cNvSpPr>
          <p:nvPr>
            <p:ph sz="quarter" idx="19"/>
          </p:nvPr>
        </p:nvSpPr>
        <p:spPr>
          <a:xfrm>
            <a:off x="338328"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F02D41D-01C0-416F-A718-CB32555B6446}"/>
              </a:ext>
            </a:extLst>
          </p:cNvPr>
          <p:cNvSpPr>
            <a:spLocks noGrp="1"/>
          </p:cNvSpPr>
          <p:nvPr>
            <p:ph sz="quarter" idx="20"/>
          </p:nvPr>
        </p:nvSpPr>
        <p:spPr>
          <a:xfrm>
            <a:off x="18699480"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4">
            <a:extLst>
              <a:ext uri="{FF2B5EF4-FFF2-40B4-BE49-F238E27FC236}">
                <a16:creationId xmlns:a16="http://schemas.microsoft.com/office/drawing/2014/main" id="{E5B93F8A-1B26-486F-825B-5A4C51FBDB7A}"/>
              </a:ext>
            </a:extLst>
          </p:cNvPr>
          <p:cNvSpPr txBox="1">
            <a:spLocks/>
          </p:cNvSpPr>
          <p:nvPr userDrawn="1"/>
        </p:nvSpPr>
        <p:spPr>
          <a:xfrm>
            <a:off x="342378" y="4681005"/>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4CBADCA5-2539-4EDB-A07B-B39041ED95E6}"/>
              </a:ext>
            </a:extLst>
          </p:cNvPr>
          <p:cNvSpPr txBox="1">
            <a:spLocks/>
          </p:cNvSpPr>
          <p:nvPr userDrawn="1"/>
        </p:nvSpPr>
        <p:spPr>
          <a:xfrm>
            <a:off x="18697074" y="4681728"/>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CE37FB04-11A0-42C7-879F-79EF2D251D37}"/>
              </a:ext>
            </a:extLst>
          </p:cNvPr>
          <p:cNvSpPr txBox="1">
            <a:spLocks/>
          </p:cNvSpPr>
          <p:nvPr userDrawn="1"/>
        </p:nvSpPr>
        <p:spPr>
          <a:xfrm>
            <a:off x="18699480" y="12344400"/>
            <a:ext cx="18183853"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Text Placeholder 4">
            <a:extLst>
              <a:ext uri="{FF2B5EF4-FFF2-40B4-BE49-F238E27FC236}">
                <a16:creationId xmlns:a16="http://schemas.microsoft.com/office/drawing/2014/main" id="{B7EA9B0B-C6A4-4E97-A73D-68DA4D3A88A3}"/>
              </a:ext>
            </a:extLst>
          </p:cNvPr>
          <p:cNvSpPr txBox="1">
            <a:spLocks/>
          </p:cNvSpPr>
          <p:nvPr userDrawn="1"/>
        </p:nvSpPr>
        <p:spPr>
          <a:xfrm>
            <a:off x="338328" y="12344401"/>
            <a:ext cx="1818385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8" name="Picture Placeholder 3">
            <a:extLst>
              <a:ext uri="{FF2B5EF4-FFF2-40B4-BE49-F238E27FC236}">
                <a16:creationId xmlns:a16="http://schemas.microsoft.com/office/drawing/2014/main" id="{830C3EDD-BE8A-4A0A-88FF-27EFBC46EBA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77B16288-55D7-4DA0-BF07-E2371EF1A39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Action Button: Go Back or Previous 15">
            <a:hlinkClick r:id="" action="ppaction://hlinkshowjump?jump=previousslide" highlightClick="1"/>
            <a:extLst>
              <a:ext uri="{FF2B5EF4-FFF2-40B4-BE49-F238E27FC236}">
                <a16:creationId xmlns:a16="http://schemas.microsoft.com/office/drawing/2014/main" id="{426715F6-5AD5-4C12-B4BE-5E2D0AB4BAE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Action Button: Go Forward or Next 18">
            <a:hlinkClick r:id="" action="ppaction://hlinkshowjump?jump=nextslide" highlightClick="1"/>
            <a:extLst>
              <a:ext uri="{FF2B5EF4-FFF2-40B4-BE49-F238E27FC236}">
                <a16:creationId xmlns:a16="http://schemas.microsoft.com/office/drawing/2014/main" id="{D0C86320-0E74-486A-AF7A-7CC9B2FCC30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Roadmap</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Conclusions</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Platform and Interface</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3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3EEF5"/>
            </a:gs>
            <a:gs pos="24000">
              <a:srgbClr val="A6DDEA"/>
            </a:gs>
            <a:gs pos="100000">
              <a:srgbClr val="2DA2BF"/>
            </a:gs>
          </a:gsLst>
          <a:lin ang="5400000" scaled="1"/>
          <a:tileRect/>
        </a:gradFill>
        <a:effectLst/>
      </p:bgPr>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7030" y="685800"/>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pic>
        <p:nvPicPr>
          <p:cNvPr id="6" name="Content Placeholder 11">
            <a:extLst>
              <a:ext uri="{FF2B5EF4-FFF2-40B4-BE49-F238E27FC236}">
                <a16:creationId xmlns:a16="http://schemas.microsoft.com/office/drawing/2014/main" id="{DA428873-3D9D-40D0-B1BA-FDBE9CA7A2DF}"/>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29768" y="338862"/>
            <a:ext cx="5303273" cy="3517212"/>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txStyles>
    <p:titleStyle>
      <a:lvl1pPr algn="ctr" eaLnBrk="1" hangingPunct="1">
        <a:defRPr sz="10800">
          <a:solidFill>
            <a:srgbClr val="002060"/>
          </a:solidFill>
        </a:defRPr>
      </a:lvl1pPr>
    </p:titleStyle>
    <p:bodyStyle>
      <a:lvl1pPr eaLnBrk="1" hangingPunct="1">
        <a:defRPr sz="6400"/>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usewiki.org/wiki/index.php?title=Standard_Analyses_%26_Code_Sharin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2.jpg"/><Relationship Id="rId4" Type="http://schemas.openxmlformats.org/officeDocument/2006/relationships/hyperlink" Target="https://github.com/phuse-org/TestDataFactory/tree/master/Updat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3614D-7FA2-4370-B21C-5DF2E9413761}"/>
              </a:ext>
            </a:extLst>
          </p:cNvPr>
          <p:cNvSpPr>
            <a:spLocks noGrp="1"/>
          </p:cNvSpPr>
          <p:nvPr>
            <p:ph sz="quarter" idx="12"/>
          </p:nvPr>
        </p:nvSpPr>
        <p:spPr/>
        <p:txBody>
          <a:bodyPr/>
          <a:lstStyle/>
          <a:p>
            <a:pPr marL="914400" indent="-914400">
              <a:spcBef>
                <a:spcPts val="2400"/>
              </a:spcBef>
              <a:spcAft>
                <a:spcPts val="2400"/>
              </a:spcAft>
            </a:pPr>
            <a:r>
              <a:rPr lang="en-US" sz="5400" dirty="0"/>
              <a:t>The TDF project team updated data packages based on Study Data Tabulation Model (</a:t>
            </a:r>
            <a:r>
              <a:rPr lang="en-US" sz="5400" b="1" dirty="0">
                <a:solidFill>
                  <a:srgbClr val="004EEA"/>
                </a:solidFill>
              </a:rPr>
              <a:t>SDTM</a:t>
            </a:r>
            <a:r>
              <a:rPr lang="en-US" sz="5400" dirty="0"/>
              <a:t>) and Analysis Data Model (</a:t>
            </a:r>
            <a:r>
              <a:rPr lang="en-US" sz="5400" b="1" dirty="0">
                <a:solidFill>
                  <a:srgbClr val="004EEA"/>
                </a:solidFill>
              </a:rPr>
              <a:t>ADaM</a:t>
            </a:r>
            <a:r>
              <a:rPr lang="en-US" sz="5400" dirty="0"/>
              <a:t>) databases, and including Case Report Tabulation Data Definition Specification (CRT-DDS, define.xml) documentation, originally published for a </a:t>
            </a:r>
            <a:r>
              <a:rPr lang="en-US" sz="5400" dirty="0">
                <a:solidFill>
                  <a:srgbClr val="004EEA"/>
                </a:solidFill>
              </a:rPr>
              <a:t>CDISC Pilot Project</a:t>
            </a:r>
            <a:r>
              <a:rPr lang="en-US" sz="5400" dirty="0"/>
              <a:t>.</a:t>
            </a:r>
          </a:p>
          <a:p>
            <a:pPr marL="914400" indent="-914400">
              <a:spcBef>
                <a:spcPts val="2400"/>
              </a:spcBef>
              <a:spcAft>
                <a:spcPts val="2400"/>
              </a:spcAft>
            </a:pPr>
            <a:r>
              <a:rPr lang="en-US" sz="5400" dirty="0"/>
              <a:t>The TDF team are now implementing </a:t>
            </a:r>
            <a:r>
              <a:rPr lang="en-US" sz="5400" b="1" dirty="0">
                <a:solidFill>
                  <a:srgbClr val="004EEA"/>
                </a:solidFill>
              </a:rPr>
              <a:t>SAS and R code</a:t>
            </a:r>
            <a:r>
              <a:rPr lang="en-US" sz="5400" dirty="0"/>
              <a:t> to simulate clinical trial data from </a:t>
            </a:r>
            <a:r>
              <a:rPr lang="en-US" sz="5400" dirty="0">
                <a:solidFill>
                  <a:srgbClr val="004EEA"/>
                </a:solidFill>
              </a:rPr>
              <a:t>user configuration</a:t>
            </a:r>
            <a:r>
              <a:rPr lang="en-US" sz="5400" dirty="0"/>
              <a:t>.</a:t>
            </a:r>
          </a:p>
          <a:p>
            <a:pPr marL="914400" indent="-914400">
              <a:spcBef>
                <a:spcPts val="2400"/>
              </a:spcBef>
              <a:spcAft>
                <a:spcPts val="2400"/>
              </a:spcAft>
            </a:pPr>
            <a:r>
              <a:rPr lang="en-US" sz="5400" dirty="0"/>
              <a:t>PhUSE is a </a:t>
            </a:r>
            <a:r>
              <a:rPr lang="en-US" sz="5400" dirty="0">
                <a:solidFill>
                  <a:srgbClr val="004EEA"/>
                </a:solidFill>
              </a:rPr>
              <a:t>volunteer organization</a:t>
            </a:r>
            <a:r>
              <a:rPr lang="en-US" sz="5400" dirty="0"/>
              <a:t> that relies on community contribution to progress initiatives such as TDF. This poster and paper inform the community of TDF history, current activities, and future plans. We further hope to inspire interested programmers and software developers to </a:t>
            </a:r>
            <a:r>
              <a:rPr lang="en-US" sz="5400" b="1" dirty="0">
                <a:solidFill>
                  <a:srgbClr val="004EEA"/>
                </a:solidFill>
              </a:rPr>
              <a:t>join our efforts</a:t>
            </a:r>
            <a:r>
              <a:rPr lang="en-US" sz="5400" dirty="0"/>
              <a:t> and be a part of delivering these capabilities to our industry.</a:t>
            </a:r>
          </a:p>
          <a:p>
            <a:pPr marL="914400" indent="-914400">
              <a:spcBef>
                <a:spcPts val="2400"/>
              </a:spcBef>
              <a:spcAft>
                <a:spcPts val="2400"/>
              </a:spcAft>
              <a:buNone/>
            </a:pPr>
            <a:endParaRPr lang="en-US" sz="5400" dirty="0"/>
          </a:p>
        </p:txBody>
      </p:sp>
      <p:sp>
        <p:nvSpPr>
          <p:cNvPr id="3" name="Title 2">
            <a:extLst>
              <a:ext uri="{FF2B5EF4-FFF2-40B4-BE49-F238E27FC236}">
                <a16:creationId xmlns:a16="http://schemas.microsoft.com/office/drawing/2014/main" id="{1A2052CD-9D6A-41B5-9309-F6F7489CBE6C}"/>
              </a:ext>
            </a:extLst>
          </p:cNvPr>
          <p:cNvSpPr>
            <a:spLocks noGrp="1"/>
          </p:cNvSpPr>
          <p:nvPr>
            <p:ph type="title"/>
          </p:nvPr>
        </p:nvSpPr>
        <p:spPr>
          <a:xfrm>
            <a:off x="6297988" y="608473"/>
            <a:ext cx="26056340" cy="2674042"/>
          </a:xfrm>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53199385-2B51-4716-A486-A9798EEC98BD}"/>
              </a:ext>
            </a:extLst>
          </p:cNvPr>
          <p:cNvSpPr>
            <a:spLocks noGrp="1"/>
          </p:cNvSpPr>
          <p:nvPr>
            <p:ph sz="quarter" idx="15"/>
          </p:nvPr>
        </p:nvSpPr>
        <p:spPr/>
        <p:txBody>
          <a:bodyPr/>
          <a:lstStyle/>
          <a:p>
            <a:pPr marL="0" indent="0">
              <a:spcBef>
                <a:spcPts val="1200"/>
              </a:spcBef>
              <a:spcAft>
                <a:spcPts val="2400"/>
              </a:spcAft>
              <a:buNone/>
            </a:pPr>
            <a:r>
              <a:rPr lang="en-US" sz="6000" dirty="0"/>
              <a:t>Test Data Factory (TDF) is one of seven projects within </a:t>
            </a:r>
            <a:r>
              <a:rPr lang="en-US" sz="6000" dirty="0" err="1">
                <a:hlinkClick r:id="rId3"/>
              </a:rPr>
              <a:t>PhUSE’s</a:t>
            </a:r>
            <a:r>
              <a:rPr lang="en-US" sz="6000" dirty="0">
                <a:hlinkClick r:id="rId3"/>
              </a:rPr>
              <a:t> Standard Analyses and Code Sharing Working Group</a:t>
            </a:r>
            <a:r>
              <a:rPr lang="en-US" sz="6000" dirty="0"/>
              <a:t> (SACS).</a:t>
            </a:r>
          </a:p>
          <a:p>
            <a:pPr marL="0" indent="0">
              <a:spcBef>
                <a:spcPts val="1200"/>
              </a:spcBef>
              <a:spcAft>
                <a:spcPts val="2400"/>
              </a:spcAft>
              <a:buNone/>
            </a:pPr>
            <a:r>
              <a:rPr lang="en-US" sz="6000" dirty="0"/>
              <a:t>Suitable test data are an essential part of software development and testing.</a:t>
            </a:r>
          </a:p>
        </p:txBody>
      </p:sp>
      <p:sp>
        <p:nvSpPr>
          <p:cNvPr id="5" name="Content Placeholder 4">
            <a:extLst>
              <a:ext uri="{FF2B5EF4-FFF2-40B4-BE49-F238E27FC236}">
                <a16:creationId xmlns:a16="http://schemas.microsoft.com/office/drawing/2014/main" id="{ECA8E60B-31B1-4105-95CD-73B64B7F319A}"/>
              </a:ext>
            </a:extLst>
          </p:cNvPr>
          <p:cNvSpPr>
            <a:spLocks noGrp="1"/>
          </p:cNvSpPr>
          <p:nvPr>
            <p:ph sz="quarter" idx="16"/>
          </p:nvPr>
        </p:nvSpPr>
        <p:spPr/>
        <p:txBody>
          <a:bodyPr/>
          <a:lstStyle/>
          <a:p>
            <a:pPr marL="0" indent="0">
              <a:spcBef>
                <a:spcPts val="1200"/>
              </a:spcBef>
              <a:spcAft>
                <a:spcPts val="2400"/>
              </a:spcAft>
              <a:buNone/>
            </a:pPr>
            <a:r>
              <a:rPr lang="en-US" sz="6000" dirty="0"/>
              <a:t>The objective of the TDF project is to provide up-to-date, CDISC-compliant test data to empower statistical programmers and software developers.</a:t>
            </a:r>
          </a:p>
          <a:p>
            <a:pPr marL="0" indent="0">
              <a:spcBef>
                <a:spcPts val="1200"/>
              </a:spcBef>
              <a:spcAft>
                <a:spcPts val="2400"/>
              </a:spcAft>
              <a:buNone/>
            </a:pPr>
            <a:r>
              <a:rPr lang="en-US" sz="6000" dirty="0"/>
              <a:t>Users, primarily software developers and quality control staff, should be able to customize fundamental aspects of test databases.</a:t>
            </a:r>
          </a:p>
        </p:txBody>
      </p:sp>
      <p:pic>
        <p:nvPicPr>
          <p:cNvPr id="7" name="Picture Placeholder 6">
            <a:extLst>
              <a:ext uri="{FF2B5EF4-FFF2-40B4-BE49-F238E27FC236}">
                <a16:creationId xmlns:a16="http://schemas.microsoft.com/office/drawing/2014/main" id="{6D73B9B1-34D5-4FA0-B492-724C9FB9CEEA}"/>
              </a:ext>
            </a:extLst>
          </p:cNvPr>
          <p:cNvPicPr preferRelativeResize="0">
            <a:picLocks noGrp="1"/>
          </p:cNvPicPr>
          <p:nvPr>
            <p:ph type="pic" sz="quarter" idx="10"/>
          </p:nvPr>
        </p:nvPicPr>
        <p:blipFill>
          <a:blip r:embed="rId4">
            <a:extLst>
              <a:ext uri="{28A0092B-C50C-407E-A947-70E740481C1C}">
                <a14:useLocalDpi xmlns:a14="http://schemas.microsoft.com/office/drawing/2010/main" val="0"/>
              </a:ext>
            </a:extLst>
          </a:blip>
          <a:srcRect t="22769" b="22769"/>
          <a:stretch>
            <a:fillRect/>
          </a:stretch>
        </p:blipFill>
        <p:spPr>
          <a:xfrm>
            <a:off x="32812038" y="377825"/>
            <a:ext cx="4373562" cy="1897063"/>
          </a:xfrm>
        </p:spPr>
      </p:pic>
      <p:sp>
        <p:nvSpPr>
          <p:cNvPr id="9" name="Rectangle 8">
            <a:hlinkClick r:id="" action="ppaction://hlinkshowjump?jump=endshow"/>
            <a:extLst>
              <a:ext uri="{FF2B5EF4-FFF2-40B4-BE49-F238E27FC236}">
                <a16:creationId xmlns:a16="http://schemas.microsoft.com/office/drawing/2014/main" id="{66E17373-1623-BB41-B8C8-7BE5F84896DD}"/>
              </a:ext>
            </a:extLst>
          </p:cNvPr>
          <p:cNvSpPr/>
          <p:nvPr/>
        </p:nvSpPr>
        <p:spPr>
          <a:xfrm>
            <a:off x="33154938" y="2634815"/>
            <a:ext cx="3687762" cy="1556185"/>
          </a:xfrm>
          <a:prstGeom prst="rect">
            <a:avLst/>
          </a:prstGeom>
          <a:solidFill>
            <a:srgbClr val="0A1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cs typeface="Calibri" panose="020F0502020204030204" pitchFamily="34" charset="0"/>
              </a:rPr>
              <a:t>TAP TO RETURN TO KIOSK MENU</a:t>
            </a:r>
          </a:p>
        </p:txBody>
      </p:sp>
    </p:spTree>
    <p:extLst>
      <p:ext uri="{BB962C8B-B14F-4D97-AF65-F5344CB8AC3E}">
        <p14:creationId xmlns:p14="http://schemas.microsoft.com/office/powerpoint/2010/main" val="29137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8801A9-C083-476A-AF5C-4555BE0F5357}"/>
              </a:ext>
            </a:extLst>
          </p:cNvPr>
          <p:cNvSpPr>
            <a:spLocks noGrp="1"/>
          </p:cNvSpPr>
          <p:nvPr>
            <p:ph type="title"/>
          </p:nvPr>
        </p:nvSpPr>
        <p:spPr/>
        <p:txBody>
          <a:bodyPr/>
          <a:lstStyle/>
          <a:p>
            <a:r>
              <a:rPr lang="en-US" dirty="0"/>
              <a:t>The Test Data Factory Project, PhUSE Standard Analyses Working Group</a:t>
            </a:r>
          </a:p>
        </p:txBody>
      </p:sp>
      <p:sp>
        <p:nvSpPr>
          <p:cNvPr id="11" name="Content Placeholder 10">
            <a:extLst>
              <a:ext uri="{FF2B5EF4-FFF2-40B4-BE49-F238E27FC236}">
                <a16:creationId xmlns:a16="http://schemas.microsoft.com/office/drawing/2014/main" id="{583D5DA3-086E-4293-A8E0-2C9605477BFA}"/>
              </a:ext>
            </a:extLst>
          </p:cNvPr>
          <p:cNvSpPr>
            <a:spLocks noGrp="1"/>
          </p:cNvSpPr>
          <p:nvPr>
            <p:ph sz="quarter" idx="17"/>
          </p:nvPr>
        </p:nvSpPr>
        <p:spPr/>
        <p:txBody>
          <a:bodyPr/>
          <a:lstStyle/>
          <a:p>
            <a:pPr>
              <a:spcBef>
                <a:spcPts val="2400"/>
              </a:spcBef>
              <a:spcAft>
                <a:spcPts val="2400"/>
              </a:spcAft>
            </a:pPr>
            <a:endParaRPr lang="en-US" b="1" dirty="0"/>
          </a:p>
          <a:p>
            <a:pPr>
              <a:spcBef>
                <a:spcPts val="2400"/>
              </a:spcBef>
              <a:spcAft>
                <a:spcPts val="2400"/>
              </a:spcAft>
            </a:pPr>
            <a:r>
              <a:rPr lang="en-US" b="1" dirty="0"/>
              <a:t>In 2007,</a:t>
            </a:r>
            <a:r>
              <a:rPr lang="en-US" dirty="0"/>
              <a:t> CDISC published a CDISC Pilot Project submission package.</a:t>
            </a:r>
          </a:p>
          <a:p>
            <a:pPr>
              <a:spcBef>
                <a:spcPts val="2400"/>
              </a:spcBef>
              <a:spcAft>
                <a:spcPts val="2400"/>
              </a:spcAft>
            </a:pPr>
            <a:r>
              <a:rPr lang="en-US" b="1" dirty="0"/>
              <a:t>In 2013,</a:t>
            </a:r>
            <a:r>
              <a:rPr lang="en-US" dirty="0"/>
              <a:t> CDISC updated their Pilot Project.</a:t>
            </a:r>
          </a:p>
          <a:p>
            <a:pPr>
              <a:spcBef>
                <a:spcPts val="2400"/>
              </a:spcBef>
              <a:spcAft>
                <a:spcPts val="2400"/>
              </a:spcAft>
            </a:pPr>
            <a:r>
              <a:rPr lang="en-US" b="1" dirty="0"/>
              <a:t>In 2018,</a:t>
            </a:r>
            <a:r>
              <a:rPr lang="en-US" dirty="0"/>
              <a:t> the TDF team updated the 2013 CDISC pilot data packages</a:t>
            </a:r>
          </a:p>
        </p:txBody>
      </p:sp>
      <p:sp>
        <p:nvSpPr>
          <p:cNvPr id="12" name="Content Placeholder 11">
            <a:extLst>
              <a:ext uri="{FF2B5EF4-FFF2-40B4-BE49-F238E27FC236}">
                <a16:creationId xmlns:a16="http://schemas.microsoft.com/office/drawing/2014/main" id="{974345E0-27DA-4D3E-9FAA-B249C1E0FEDD}"/>
              </a:ext>
            </a:extLst>
          </p:cNvPr>
          <p:cNvSpPr>
            <a:spLocks noGrp="1"/>
          </p:cNvSpPr>
          <p:nvPr>
            <p:ph sz="quarter" idx="18"/>
          </p:nvPr>
        </p:nvSpPr>
        <p:spPr/>
        <p:txBody>
          <a:bodyPr/>
          <a:lstStyle/>
          <a:p>
            <a:pPr>
              <a:spcBef>
                <a:spcPts val="2400"/>
              </a:spcBef>
              <a:spcAft>
                <a:spcPts val="2400"/>
              </a:spcAft>
            </a:pPr>
            <a:r>
              <a:rPr lang="en-US" dirty="0"/>
              <a:t>The TDF team has published two test data packages based on CDISC pilot data</a:t>
            </a:r>
          </a:p>
          <a:p>
            <a:pPr>
              <a:spcBef>
                <a:spcPts val="2400"/>
              </a:spcBef>
              <a:spcAft>
                <a:spcPts val="2400"/>
              </a:spcAft>
            </a:pPr>
            <a:r>
              <a:rPr lang="en-US" b="1" dirty="0"/>
              <a:t>31 SDTM</a:t>
            </a:r>
            <a:r>
              <a:rPr lang="en-US" dirty="0"/>
              <a:t> data sets</a:t>
            </a:r>
          </a:p>
          <a:p>
            <a:pPr>
              <a:spcBef>
                <a:spcPts val="2400"/>
              </a:spcBef>
              <a:spcAft>
                <a:spcPts val="2400"/>
              </a:spcAft>
            </a:pPr>
            <a:r>
              <a:rPr lang="en-US" b="1" dirty="0"/>
              <a:t>12 ADaM</a:t>
            </a:r>
            <a:r>
              <a:rPr lang="en-US" dirty="0"/>
              <a:t> data sets</a:t>
            </a:r>
          </a:p>
        </p:txBody>
      </p:sp>
      <p:pic>
        <p:nvPicPr>
          <p:cNvPr id="3" name="Content Placeholder 2">
            <a:extLst>
              <a:ext uri="{FF2B5EF4-FFF2-40B4-BE49-F238E27FC236}">
                <a16:creationId xmlns:a16="http://schemas.microsoft.com/office/drawing/2014/main" id="{A55E55E9-6D34-40ED-BCF1-010341DBBED3}"/>
              </a:ext>
            </a:extLst>
          </p:cNvPr>
          <p:cNvPicPr>
            <a:picLocks noGrp="1" noChangeAspect="1"/>
          </p:cNvPicPr>
          <p:nvPr>
            <p:ph sz="quarter" idx="19"/>
          </p:nvPr>
        </p:nvPicPr>
        <p:blipFill>
          <a:blip r:embed="rId3">
            <a:extLst>
              <a:ext uri="{28A0092B-C50C-407E-A947-70E740481C1C}">
                <a14:useLocalDpi xmlns:a14="http://schemas.microsoft.com/office/drawing/2010/main" val="0"/>
              </a:ext>
            </a:extLst>
          </a:blip>
          <a:stretch>
            <a:fillRect/>
          </a:stretch>
        </p:blipFill>
        <p:spPr>
          <a:xfrm>
            <a:off x="28117800" y="5791200"/>
            <a:ext cx="6287377" cy="6811327"/>
          </a:xfrm>
        </p:spPr>
      </p:pic>
      <p:sp>
        <p:nvSpPr>
          <p:cNvPr id="14" name="Content Placeholder 13">
            <a:extLst>
              <a:ext uri="{FF2B5EF4-FFF2-40B4-BE49-F238E27FC236}">
                <a16:creationId xmlns:a16="http://schemas.microsoft.com/office/drawing/2014/main" id="{0EB509FA-4DDA-4093-8D51-2451B49A8DDA}"/>
              </a:ext>
            </a:extLst>
          </p:cNvPr>
          <p:cNvSpPr>
            <a:spLocks noGrp="1"/>
          </p:cNvSpPr>
          <p:nvPr>
            <p:ph sz="quarter" idx="20"/>
          </p:nvPr>
        </p:nvSpPr>
        <p:spPr/>
        <p:txBody>
          <a:bodyPr/>
          <a:lstStyle/>
          <a:p>
            <a:pPr>
              <a:spcBef>
                <a:spcPts val="600"/>
              </a:spcBef>
              <a:spcAft>
                <a:spcPts val="600"/>
              </a:spcAft>
            </a:pPr>
            <a:r>
              <a:rPr lang="en-US" sz="6800" dirty="0"/>
              <a:t>SDTM IG Version 3.2, and SDTM Model Version 1.6</a:t>
            </a:r>
          </a:p>
          <a:p>
            <a:pPr lvl="0">
              <a:spcBef>
                <a:spcPts val="600"/>
              </a:spcBef>
              <a:spcAft>
                <a:spcPts val="600"/>
              </a:spcAft>
            </a:pPr>
            <a:r>
              <a:rPr lang="en-US" sz="6600" dirty="0"/>
              <a:t>ADaM IG Version 1.1, and ADaM Model Version 2.1</a:t>
            </a:r>
          </a:p>
          <a:p>
            <a:pPr lvl="0">
              <a:spcBef>
                <a:spcPts val="600"/>
              </a:spcBef>
              <a:spcAft>
                <a:spcPts val="600"/>
              </a:spcAft>
            </a:pPr>
            <a:r>
              <a:rPr lang="en-US" sz="6600" dirty="0"/>
              <a:t>Documentation includes define.xml</a:t>
            </a:r>
          </a:p>
          <a:p>
            <a:pPr>
              <a:spcBef>
                <a:spcPts val="600"/>
              </a:spcBef>
              <a:spcAft>
                <a:spcPts val="600"/>
              </a:spcAft>
            </a:pPr>
            <a:r>
              <a:rPr lang="en-US" sz="6600" dirty="0"/>
              <a:t>Published in out project </a:t>
            </a:r>
            <a:r>
              <a:rPr lang="en-US" sz="6600" dirty="0" err="1"/>
              <a:t>Github</a:t>
            </a:r>
            <a:r>
              <a:rPr lang="en-US" sz="6600" dirty="0"/>
              <a:t> repository:</a:t>
            </a:r>
          </a:p>
          <a:p>
            <a:pPr>
              <a:spcBef>
                <a:spcPts val="600"/>
              </a:spcBef>
              <a:spcAft>
                <a:spcPts val="600"/>
              </a:spcAft>
            </a:pPr>
            <a:r>
              <a:rPr lang="en-US" sz="6000" u="sng" dirty="0">
                <a:hlinkClick r:id="rId4"/>
              </a:rPr>
              <a:t>https://github.com/phuse-org/TestDataFactory/tree/master/Updated</a:t>
            </a:r>
            <a:endParaRPr lang="en-US" sz="6000" dirty="0"/>
          </a:p>
        </p:txBody>
      </p:sp>
      <p:pic>
        <p:nvPicPr>
          <p:cNvPr id="5" name="Picture Placeholder 4">
            <a:extLst>
              <a:ext uri="{FF2B5EF4-FFF2-40B4-BE49-F238E27FC236}">
                <a16:creationId xmlns:a16="http://schemas.microsoft.com/office/drawing/2014/main" id="{4B509D6B-1BB5-4137-97BB-4D5322B7F164}"/>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8298" b="8298"/>
          <a:stretch>
            <a:fillRect/>
          </a:stretch>
        </p:blipFill>
        <p:spPr>
          <a:xfrm>
            <a:off x="32812038" y="377825"/>
            <a:ext cx="4373562" cy="2905125"/>
          </a:xfrm>
        </p:spPr>
      </p:pic>
    </p:spTree>
    <p:extLst>
      <p:ext uri="{BB962C8B-B14F-4D97-AF65-F5344CB8AC3E}">
        <p14:creationId xmlns:p14="http://schemas.microsoft.com/office/powerpoint/2010/main" val="31451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6B1165-92F1-4FB0-9095-072F167C5244}"/>
              </a:ext>
            </a:extLst>
          </p:cNvPr>
          <p:cNvSpPr>
            <a:spLocks noGrp="1"/>
          </p:cNvSpPr>
          <p:nvPr>
            <p:ph type="title"/>
          </p:nvPr>
        </p:nvSpPr>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0FC69AC3-F2BF-464A-8C5D-039AE39B1D9B}"/>
              </a:ext>
            </a:extLst>
          </p:cNvPr>
          <p:cNvSpPr>
            <a:spLocks noGrp="1"/>
          </p:cNvSpPr>
          <p:nvPr>
            <p:ph sz="quarter" idx="17"/>
          </p:nvPr>
        </p:nvSpPr>
        <p:spPr/>
        <p:txBody>
          <a:bodyPr/>
          <a:lstStyle/>
          <a:p>
            <a:pPr>
              <a:spcBef>
                <a:spcPts val="1200"/>
              </a:spcBef>
              <a:spcAft>
                <a:spcPts val="1200"/>
              </a:spcAft>
            </a:pPr>
            <a:r>
              <a:rPr lang="en-US" dirty="0"/>
              <a:t>Next steps: Develop a </a:t>
            </a:r>
            <a:r>
              <a:rPr lang="en-US" dirty="0">
                <a:solidFill>
                  <a:srgbClr val="004EEA"/>
                </a:solidFill>
              </a:rPr>
              <a:t>framework and syntax</a:t>
            </a:r>
            <a:r>
              <a:rPr lang="en-US" dirty="0"/>
              <a:t>, so users can easily describe a clinical study test database</a:t>
            </a:r>
          </a:p>
          <a:p>
            <a:pPr>
              <a:spcBef>
                <a:spcPts val="1200"/>
              </a:spcBef>
              <a:spcAft>
                <a:spcPts val="1200"/>
              </a:spcAft>
            </a:pPr>
            <a:r>
              <a:rPr lang="en-US" dirty="0"/>
              <a:t>Variable Modeling: User </a:t>
            </a:r>
            <a:r>
              <a:rPr lang="en-US" dirty="0">
                <a:solidFill>
                  <a:srgbClr val="004EEA"/>
                </a:solidFill>
              </a:rPr>
              <a:t>configuration</a:t>
            </a:r>
            <a:r>
              <a:rPr lang="en-US" dirty="0"/>
              <a:t> and TDF simulation of variable types, such as numeric, date/time, controlled terminology</a:t>
            </a:r>
          </a:p>
          <a:p>
            <a:pPr>
              <a:spcBef>
                <a:spcPts val="1200"/>
              </a:spcBef>
              <a:spcAft>
                <a:spcPts val="1200"/>
              </a:spcAft>
            </a:pPr>
            <a:r>
              <a:rPr lang="en-US" dirty="0"/>
              <a:t>User Interface: Trial Design Matrix workbook vs. Web interface. </a:t>
            </a:r>
            <a:r>
              <a:rPr lang="en-US" dirty="0">
                <a:solidFill>
                  <a:srgbClr val="004EEA"/>
                </a:solidFill>
              </a:rPr>
              <a:t>See concept </a:t>
            </a:r>
            <a:r>
              <a:rPr lang="en-US" dirty="0">
                <a:solidFill>
                  <a:srgbClr val="004EEA"/>
                </a:solidFill>
                <a:sym typeface="Wingdings 3" panose="05040102010807070707" pitchFamily="18" charset="2"/>
              </a:rPr>
              <a:t></a:t>
            </a:r>
            <a:endParaRPr lang="en-US" dirty="0">
              <a:solidFill>
                <a:srgbClr val="004EEA"/>
              </a:solidFill>
            </a:endParaRPr>
          </a:p>
          <a:p>
            <a:pPr>
              <a:spcBef>
                <a:spcPts val="1200"/>
              </a:spcBef>
              <a:spcAft>
                <a:spcPts val="1200"/>
              </a:spcAft>
            </a:pPr>
            <a:r>
              <a:rPr lang="en-US" dirty="0"/>
              <a:t>Database </a:t>
            </a:r>
            <a:r>
              <a:rPr lang="en-US" dirty="0">
                <a:solidFill>
                  <a:srgbClr val="004EEA"/>
                </a:solidFill>
              </a:rPr>
              <a:t>credibility</a:t>
            </a:r>
          </a:p>
          <a:p>
            <a:pPr>
              <a:spcBef>
                <a:spcPts val="1200"/>
              </a:spcBef>
              <a:spcAft>
                <a:spcPts val="1200"/>
              </a:spcAft>
            </a:pPr>
            <a:endParaRPr lang="en-US" dirty="0"/>
          </a:p>
        </p:txBody>
      </p:sp>
      <p:sp>
        <p:nvSpPr>
          <p:cNvPr id="5" name="Content Placeholder 4">
            <a:extLst>
              <a:ext uri="{FF2B5EF4-FFF2-40B4-BE49-F238E27FC236}">
                <a16:creationId xmlns:a16="http://schemas.microsoft.com/office/drawing/2014/main" id="{1D7BFFC3-979E-4D18-9F9A-FB8B89A0BEC9}"/>
              </a:ext>
            </a:extLst>
          </p:cNvPr>
          <p:cNvSpPr>
            <a:spLocks noGrp="1"/>
          </p:cNvSpPr>
          <p:nvPr>
            <p:ph sz="quarter" idx="18"/>
          </p:nvPr>
        </p:nvSpPr>
        <p:spPr/>
        <p:txBody>
          <a:bodyPr/>
          <a:lstStyle/>
          <a:p>
            <a:pPr>
              <a:spcBef>
                <a:spcPts val="2400"/>
              </a:spcBef>
              <a:spcAft>
                <a:spcPts val="2400"/>
              </a:spcAft>
            </a:pPr>
            <a:r>
              <a:rPr lang="en-US" sz="6000" dirty="0"/>
              <a:t>TDF project provides CDISC test datasets, an important contribution to the development and deployment of CDISC-based software solutions.</a:t>
            </a:r>
          </a:p>
          <a:p>
            <a:pPr>
              <a:spcBef>
                <a:spcPts val="2400"/>
              </a:spcBef>
              <a:spcAft>
                <a:spcPts val="2400"/>
              </a:spcAft>
            </a:pPr>
            <a:r>
              <a:rPr lang="en-US" sz="6000" dirty="0"/>
              <a:t>An open, interactive software platform that delivers users with customized test databases remains an appealing achievement. </a:t>
            </a:r>
          </a:p>
          <a:p>
            <a:pPr>
              <a:spcBef>
                <a:spcPts val="2400"/>
              </a:spcBef>
              <a:spcAft>
                <a:spcPts val="2400"/>
              </a:spcAft>
            </a:pPr>
            <a:r>
              <a:rPr lang="en-US" sz="6000" dirty="0"/>
              <a:t>We welcome your contributions to achieve these objectives.</a:t>
            </a:r>
          </a:p>
          <a:p>
            <a:pPr>
              <a:spcBef>
                <a:spcPts val="2400"/>
              </a:spcBef>
              <a:spcAft>
                <a:spcPts val="2400"/>
              </a:spcAft>
            </a:pPr>
            <a:endParaRPr lang="en-US" sz="6000" dirty="0"/>
          </a:p>
        </p:txBody>
      </p:sp>
      <p:sp>
        <p:nvSpPr>
          <p:cNvPr id="6" name="Content Placeholder 5">
            <a:extLst>
              <a:ext uri="{FF2B5EF4-FFF2-40B4-BE49-F238E27FC236}">
                <a16:creationId xmlns:a16="http://schemas.microsoft.com/office/drawing/2014/main" id="{E315C8F0-8D43-4E3B-8898-7A8EA5C40A75}"/>
              </a:ext>
            </a:extLst>
          </p:cNvPr>
          <p:cNvSpPr>
            <a:spLocks noGrp="1"/>
          </p:cNvSpPr>
          <p:nvPr>
            <p:ph sz="quarter" idx="19"/>
          </p:nvPr>
        </p:nvSpPr>
        <p:spPr/>
        <p:txBody>
          <a:bodyPr/>
          <a:lstStyle/>
          <a:p>
            <a:endParaRPr lang="en-US"/>
          </a:p>
        </p:txBody>
      </p:sp>
      <p:pic>
        <p:nvPicPr>
          <p:cNvPr id="3" name="Picture Placeholder 2">
            <a:extLst>
              <a:ext uri="{FF2B5EF4-FFF2-40B4-BE49-F238E27FC236}">
                <a16:creationId xmlns:a16="http://schemas.microsoft.com/office/drawing/2014/main" id="{69A74840-F51B-447D-93AB-13DCEFACFC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49" b="1849"/>
          <a:stretch>
            <a:fillRect/>
          </a:stretch>
        </p:blipFill>
        <p:spPr/>
      </p:pic>
      <p:pic>
        <p:nvPicPr>
          <p:cNvPr id="10" name="Picture 9">
            <a:extLst>
              <a:ext uri="{FF2B5EF4-FFF2-40B4-BE49-F238E27FC236}">
                <a16:creationId xmlns:a16="http://schemas.microsoft.com/office/drawing/2014/main" id="{3FF2FB00-A0D9-4530-8FCD-11CED032454A}"/>
              </a:ext>
            </a:extLst>
          </p:cNvPr>
          <p:cNvPicPr>
            <a:picLocks noChangeAspect="1"/>
          </p:cNvPicPr>
          <p:nvPr/>
        </p:nvPicPr>
        <p:blipFill rotWithShape="1">
          <a:blip r:embed="rId4" cstate="hqprint">
            <a:extLst>
              <a:ext uri="{28A0092B-C50C-407E-A947-70E740481C1C}">
                <a14:useLocalDpi xmlns:a14="http://schemas.microsoft.com/office/drawing/2010/main"/>
              </a:ext>
            </a:extLst>
          </a:blip>
          <a:stretch/>
        </p:blipFill>
        <p:spPr>
          <a:xfrm>
            <a:off x="13233400" y="5816600"/>
            <a:ext cx="11076819" cy="13760468"/>
          </a:xfrm>
          <a:prstGeom prst="rect">
            <a:avLst/>
          </a:prstGeom>
        </p:spPr>
      </p:pic>
    </p:spTree>
    <p:extLst>
      <p:ext uri="{BB962C8B-B14F-4D97-AF65-F5344CB8AC3E}">
        <p14:creationId xmlns:p14="http://schemas.microsoft.com/office/powerpoint/2010/main" val="3778335950"/>
      </p:ext>
    </p:extLst>
  </p:cSld>
  <p:clrMapOvr>
    <a:masterClrMapping/>
  </p:clrMapOvr>
</p:sld>
</file>

<file path=ppt/theme/theme1.xml><?xml version="1.0" encoding="utf-8"?>
<a:theme xmlns:a="http://schemas.openxmlformats.org/drawingml/2006/main" name="PharmaSUG2019_EPoster_Templat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0FFF2919-E863-4E5F-84EC-CFB97FCF54F8}" vid="{5F0B3E6B-ADF2-4655-A89D-3D54B0B23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PharmaSUG2019_EPoster_Template3</Template>
  <TotalTime>110</TotalTime>
  <Words>459</Words>
  <Application>Microsoft Office PowerPoint</Application>
  <PresentationFormat>Custom</PresentationFormat>
  <Paragraphs>33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Wingdings 3</vt:lpstr>
      <vt:lpstr>Arial</vt:lpstr>
      <vt:lpstr>PharmaSUG2019_EPoster_Template3</vt:lpstr>
      <vt:lpstr>The Test Data Factory Project, PhUSE Standard Analyses Working Group</vt:lpstr>
      <vt:lpstr>The Test Data Factory Project, PhUSE Standard Analyses Working Group</vt:lpstr>
      <vt:lpstr>The Test Data Factory Project, PhUSE Standard Analyses Working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TDF – Overview and Status of the Test Data Factory Project, PhUSE Standard Analyses &amp; Code Sharing Working Group</dc:title>
  <dc:subject>PharmaSUG 2020</dc:subject>
  <dc:creator>TDF Project Team</dc:creator>
  <cp:lastModifiedBy>Dante Di Tommaso</cp:lastModifiedBy>
  <cp:revision>19</cp:revision>
  <dcterms:created xsi:type="dcterms:W3CDTF">2019-03-01T21:31:06Z</dcterms:created>
  <dcterms:modified xsi:type="dcterms:W3CDTF">2020-04-11T17:07:41Z</dcterms:modified>
  <dc:language>en-US</dc:language>
</cp:coreProperties>
</file>