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310" r:id="rId2"/>
    <p:sldId id="311" r:id="rId3"/>
    <p:sldId id="312" r:id="rId4"/>
    <p:sldId id="313" r:id="rId5"/>
    <p:sldId id="314" r:id="rId6"/>
    <p:sldId id="315" r:id="rId7"/>
    <p:sldId id="316" r:id="rId8"/>
    <p:sldId id="256" r:id="rId9"/>
    <p:sldId id="257" r:id="rId10"/>
    <p:sldId id="258" r:id="rId11"/>
    <p:sldId id="259" r:id="rId12"/>
    <p:sldId id="260" r:id="rId13"/>
    <p:sldId id="261" r:id="rId14"/>
    <p:sldId id="264" r:id="rId15"/>
    <p:sldId id="265" r:id="rId16"/>
    <p:sldId id="263" r:id="rId17"/>
    <p:sldId id="266" r:id="rId18"/>
    <p:sldId id="267" r:id="rId19"/>
    <p:sldId id="268" r:id="rId20"/>
    <p:sldId id="298" r:id="rId21"/>
    <p:sldId id="292" r:id="rId22"/>
    <p:sldId id="293" r:id="rId23"/>
    <p:sldId id="269" r:id="rId24"/>
    <p:sldId id="270" r:id="rId25"/>
    <p:sldId id="294" r:id="rId26"/>
    <p:sldId id="273" r:id="rId27"/>
    <p:sldId id="295" r:id="rId28"/>
    <p:sldId id="272" r:id="rId29"/>
    <p:sldId id="271" r:id="rId30"/>
    <p:sldId id="279" r:id="rId31"/>
    <p:sldId id="280" r:id="rId32"/>
    <p:sldId id="299" r:id="rId33"/>
    <p:sldId id="274" r:id="rId34"/>
    <p:sldId id="297" r:id="rId35"/>
    <p:sldId id="278" r:id="rId36"/>
    <p:sldId id="302" r:id="rId37"/>
    <p:sldId id="277" r:id="rId38"/>
    <p:sldId id="309" r:id="rId39"/>
    <p:sldId id="281" r:id="rId40"/>
    <p:sldId id="291" r:id="rId41"/>
    <p:sldId id="300" r:id="rId42"/>
    <p:sldId id="301" r:id="rId43"/>
    <p:sldId id="284" r:id="rId44"/>
    <p:sldId id="285" r:id="rId45"/>
    <p:sldId id="305" r:id="rId46"/>
    <p:sldId id="287" r:id="rId47"/>
    <p:sldId id="303" r:id="rId48"/>
    <p:sldId id="304" r:id="rId49"/>
    <p:sldId id="306" r:id="rId50"/>
    <p:sldId id="308" r:id="rId51"/>
    <p:sldId id="30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7071" autoAdjust="0"/>
  </p:normalViewPr>
  <p:slideViewPr>
    <p:cSldViewPr>
      <p:cViewPr>
        <p:scale>
          <a:sx n="100" d="100"/>
          <a:sy n="100" d="100"/>
        </p:scale>
        <p:origin x="-1944" y="-120"/>
      </p:cViewPr>
      <p:guideLst>
        <p:guide orient="horz" pos="2160"/>
        <p:guide pos="2880"/>
      </p:guideLst>
    </p:cSldViewPr>
  </p:slideViewPr>
  <p:outlineViewPr>
    <p:cViewPr>
      <p:scale>
        <a:sx n="33" d="100"/>
        <a:sy n="33" d="100"/>
      </p:scale>
      <p:origin x="0" y="8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B7F5BB-D133-45B3-A18E-4B1EFBEFFCA0}" type="datetimeFigureOut">
              <a:rPr lang="en-US" smtClean="0"/>
              <a:t>4/15/2012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188E6B-5A27-4E24-B8AB-05234A4CD30B}" type="slidenum">
              <a:rPr lang="en-US" smtClean="0"/>
              <a:t>‹#›</a:t>
            </a:fld>
            <a:endParaRPr lang="en-US"/>
          </a:p>
        </p:txBody>
      </p:sp>
    </p:spTree>
    <p:extLst>
      <p:ext uri="{BB962C8B-B14F-4D97-AF65-F5344CB8AC3E}">
        <p14:creationId xmlns:p14="http://schemas.microsoft.com/office/powerpoint/2010/main" val="2011796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a:t>
            </a:r>
            <a:r>
              <a:rPr lang="en-US" dirty="0" err="1" smtClean="0"/>
              <a:t>nullsix</a:t>
            </a:r>
            <a:r>
              <a:rPr lang="en-US" dirty="0" smtClean="0"/>
              <a:t> link?</a:t>
            </a:r>
          </a:p>
          <a:p>
            <a:r>
              <a:rPr lang="en-US" dirty="0" smtClean="0"/>
              <a:t>This</a:t>
            </a:r>
            <a:r>
              <a:rPr lang="en-US" baseline="0" dirty="0" smtClean="0"/>
              <a:t> is my first talk, so any feedback is welcome! Follow me on twitter. My </a:t>
            </a:r>
            <a:r>
              <a:rPr lang="en-US" baseline="0" dirty="0" err="1" smtClean="0"/>
              <a:t>github</a:t>
            </a:r>
            <a:r>
              <a:rPr lang="en-US" baseline="0" dirty="0" smtClean="0"/>
              <a:t> has this presentation as well as my .</a:t>
            </a:r>
            <a:r>
              <a:rPr lang="en-US" baseline="0" dirty="0" err="1" smtClean="0"/>
              <a:t>vimrc</a:t>
            </a:r>
            <a:r>
              <a:rPr lang="en-US" baseline="0" dirty="0" smtClean="0"/>
              <a:t>, which you might like to check out.</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9</a:t>
            </a:fld>
            <a:endParaRPr lang="en-US"/>
          </a:p>
        </p:txBody>
      </p:sp>
    </p:spTree>
    <p:extLst>
      <p:ext uri="{BB962C8B-B14F-4D97-AF65-F5344CB8AC3E}">
        <p14:creationId xmlns:p14="http://schemas.microsoft.com/office/powerpoint/2010/main" val="3288378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t>
            </a:r>
            <a:r>
              <a:rPr lang="en-US" baseline="0" dirty="0" smtClean="0"/>
              <a:t> this patter of the lowercase letter doing something. If you hit shift and that letter, it does something different, and, though we haven’t seen it, ctrl and that latter usually does something different again.</a:t>
            </a:r>
          </a:p>
          <a:p>
            <a:r>
              <a:rPr lang="en-US" baseline="0" dirty="0" smtClean="0"/>
              <a:t>type :help </a:t>
            </a:r>
            <a:r>
              <a:rPr lang="en-US" baseline="0" dirty="0" err="1" smtClean="0"/>
              <a:t>i</a:t>
            </a:r>
            <a:r>
              <a:rPr lang="en-US" baseline="0" dirty="0" smtClean="0"/>
              <a:t> or :help I to see what that key does. This is incredibly helpful! Very awesome.</a:t>
            </a:r>
          </a:p>
          <a:p>
            <a:endParaRPr lang="en-US" baseline="0" dirty="0" smtClean="0"/>
          </a:p>
          <a:p>
            <a:r>
              <a:rPr lang="en-US" baseline="0" dirty="0" smtClean="0"/>
              <a:t>But now that you’ve done that, it actually opened up another buffer. Now, let’s see what that’s about.</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19</a:t>
            </a:fld>
            <a:endParaRPr lang="en-US"/>
          </a:p>
        </p:txBody>
      </p:sp>
    </p:spTree>
    <p:extLst>
      <p:ext uri="{BB962C8B-B14F-4D97-AF65-F5344CB8AC3E}">
        <p14:creationId xmlns:p14="http://schemas.microsoft.com/office/powerpoint/2010/main" val="4293109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Writing the file, quitting, reloading, etc. Appending a bang forces the command. For instance :q to quit an edited file will give you a message. :q! quits without that message and without writing. You can string them together: :</a:t>
            </a:r>
            <a:r>
              <a:rPr lang="en-US" dirty="0" err="1" smtClean="0"/>
              <a:t>wq</a:t>
            </a:r>
            <a:r>
              <a:rPr lang="en-US" dirty="0" smtClean="0"/>
              <a:t> to write and quit the file.</a:t>
            </a:r>
          </a:p>
        </p:txBody>
      </p:sp>
      <p:sp>
        <p:nvSpPr>
          <p:cNvPr id="4" name="Slide Number Placeholder 3"/>
          <p:cNvSpPr>
            <a:spLocks noGrp="1"/>
          </p:cNvSpPr>
          <p:nvPr>
            <p:ph type="sldNum" sz="quarter" idx="10"/>
          </p:nvPr>
        </p:nvSpPr>
        <p:spPr/>
        <p:txBody>
          <a:bodyPr/>
          <a:lstStyle/>
          <a:p>
            <a:fld id="{6C188E6B-5A27-4E24-B8AB-05234A4CD30B}" type="slidenum">
              <a:rPr lang="en-US" smtClean="0"/>
              <a:t>23</a:t>
            </a:fld>
            <a:endParaRPr lang="en-US"/>
          </a:p>
        </p:txBody>
      </p:sp>
    </p:spTree>
    <p:extLst>
      <p:ext uri="{BB962C8B-B14F-4D97-AF65-F5344CB8AC3E}">
        <p14:creationId xmlns:p14="http://schemas.microsoft.com/office/powerpoint/2010/main" val="1824010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a:t>
            </a:r>
            <a:r>
              <a:rPr lang="en-US" baseline="0" dirty="0" smtClean="0"/>
              <a:t> some of the most common: </a:t>
            </a:r>
            <a:r>
              <a:rPr lang="en-US" baseline="0" dirty="0" err="1" smtClean="0"/>
              <a:t>dw</a:t>
            </a:r>
            <a:r>
              <a:rPr lang="en-US" baseline="0" dirty="0" smtClean="0"/>
              <a:t>, </a:t>
            </a:r>
            <a:r>
              <a:rPr lang="en-US" baseline="0" dirty="0" err="1" smtClean="0"/>
              <a:t>cw</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29</a:t>
            </a:fld>
            <a:endParaRPr lang="en-US"/>
          </a:p>
        </p:txBody>
      </p:sp>
    </p:spTree>
    <p:extLst>
      <p:ext uri="{BB962C8B-B14F-4D97-AF65-F5344CB8AC3E}">
        <p14:creationId xmlns:p14="http://schemas.microsoft.com/office/powerpoint/2010/main" val="578610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use with change, yank, etc.</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32</a:t>
            </a:fld>
            <a:endParaRPr lang="en-US"/>
          </a:p>
        </p:txBody>
      </p:sp>
    </p:spTree>
    <p:extLst>
      <p:ext uri="{BB962C8B-B14F-4D97-AF65-F5344CB8AC3E}">
        <p14:creationId xmlns:p14="http://schemas.microsoft.com/office/powerpoint/2010/main" val="4275672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 could only remember one undo</a:t>
            </a:r>
          </a:p>
          <a:p>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33</a:t>
            </a:fld>
            <a:endParaRPr lang="en-US"/>
          </a:p>
        </p:txBody>
      </p:sp>
    </p:spTree>
    <p:extLst>
      <p:ext uri="{BB962C8B-B14F-4D97-AF65-F5344CB8AC3E}">
        <p14:creationId xmlns:p14="http://schemas.microsoft.com/office/powerpoint/2010/main" val="2738384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 should come</a:t>
            </a:r>
            <a:r>
              <a:rPr lang="en-US" baseline="0" dirty="0" smtClean="0"/>
              <a:t> installed by default on most </a:t>
            </a:r>
            <a:r>
              <a:rPr lang="en-US" baseline="0" dirty="0" err="1" smtClean="0"/>
              <a:t>distros</a:t>
            </a:r>
            <a:endParaRPr lang="en-US" baseline="0" dirty="0" smtClean="0"/>
          </a:p>
          <a:p>
            <a:r>
              <a:rPr lang="en-US" baseline="0" dirty="0" smtClean="0"/>
              <a:t>Vim gets out of your way and aims to be an invisible, but powerful, tool.</a:t>
            </a:r>
          </a:p>
          <a:p>
            <a:r>
              <a:rPr lang="en-US" baseline="0" dirty="0" smtClean="0"/>
              <a:t>Good </a:t>
            </a:r>
            <a:r>
              <a:rPr lang="en-US" baseline="0" dirty="0" err="1" smtClean="0"/>
              <a:t>devs</a:t>
            </a:r>
            <a:r>
              <a:rPr lang="en-US" baseline="0" dirty="0" smtClean="0"/>
              <a:t> are lazy. They don’t like to do the same thing twice. Vim embraces that mindset.</a:t>
            </a:r>
          </a:p>
          <a:p>
            <a:r>
              <a:rPr lang="en-US" baseline="0" dirty="0" smtClean="0"/>
              <a:t>It might not make sense at first, but when you get used to the keystrokes, you won’t even think about it. Just like breathing!</a:t>
            </a:r>
          </a:p>
        </p:txBody>
      </p:sp>
      <p:sp>
        <p:nvSpPr>
          <p:cNvPr id="4" name="Slide Number Placeholder 3"/>
          <p:cNvSpPr>
            <a:spLocks noGrp="1"/>
          </p:cNvSpPr>
          <p:nvPr>
            <p:ph type="sldNum" sz="quarter" idx="10"/>
          </p:nvPr>
        </p:nvSpPr>
        <p:spPr/>
        <p:txBody>
          <a:bodyPr/>
          <a:lstStyle/>
          <a:p>
            <a:fld id="{6C188E6B-5A27-4E24-B8AB-05234A4CD30B}" type="slidenum">
              <a:rPr lang="en-US" smtClean="0"/>
              <a:t>10</a:t>
            </a:fld>
            <a:endParaRPr lang="en-US"/>
          </a:p>
        </p:txBody>
      </p:sp>
    </p:spTree>
    <p:extLst>
      <p:ext uri="{BB962C8B-B14F-4D97-AF65-F5344CB8AC3E}">
        <p14:creationId xmlns:p14="http://schemas.microsoft.com/office/powerpoint/2010/main" val="2832023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here for rich text or WYSIWYG editing.</a:t>
            </a:r>
          </a:p>
          <a:p>
            <a:r>
              <a:rPr lang="en-US" baseline="0" dirty="0" smtClean="0"/>
              <a:t>Doesn’t hold your hand, but there are so many learning resources. Don’t be discouraged!</a:t>
            </a:r>
          </a:p>
          <a:p>
            <a:r>
              <a:rPr lang="en-US" baseline="0" dirty="0" smtClean="0"/>
              <a:t>The sheer enormity and power of this tool means you’ll still learn new things, no matter how much you already know.</a:t>
            </a:r>
          </a:p>
          <a:p>
            <a:r>
              <a:rPr lang="en-US" dirty="0" smtClean="0"/>
              <a:t>The</a:t>
            </a:r>
            <a:r>
              <a:rPr lang="en-US" baseline="0" dirty="0" smtClean="0"/>
              <a:t> documentation and community for vim are fantastic. If you want to do something, there’s a good chance someone else has. Or you can find out how to do it pretty quickly.</a:t>
            </a:r>
            <a:endParaRPr lang="en-US" dirty="0" smtClean="0"/>
          </a:p>
        </p:txBody>
      </p:sp>
      <p:sp>
        <p:nvSpPr>
          <p:cNvPr id="4" name="Slide Number Placeholder 3"/>
          <p:cNvSpPr>
            <a:spLocks noGrp="1"/>
          </p:cNvSpPr>
          <p:nvPr>
            <p:ph type="sldNum" sz="quarter" idx="10"/>
          </p:nvPr>
        </p:nvSpPr>
        <p:spPr/>
        <p:txBody>
          <a:bodyPr/>
          <a:lstStyle/>
          <a:p>
            <a:fld id="{6C188E6B-5A27-4E24-B8AB-05234A4CD30B}" type="slidenum">
              <a:rPr lang="en-US" smtClean="0"/>
              <a:t>11</a:t>
            </a:fld>
            <a:endParaRPr lang="en-US"/>
          </a:p>
        </p:txBody>
      </p:sp>
    </p:spTree>
    <p:extLst>
      <p:ext uri="{BB962C8B-B14F-4D97-AF65-F5344CB8AC3E}">
        <p14:creationId xmlns:p14="http://schemas.microsoft.com/office/powerpoint/2010/main" val="2681163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versions of vim to run on pretty much everything.</a:t>
            </a:r>
          </a:p>
          <a:p>
            <a:r>
              <a:rPr lang="en-US" baseline="0" dirty="0" smtClean="0"/>
              <a:t>vim opens up in the terminal. </a:t>
            </a:r>
            <a:r>
              <a:rPr lang="en-US" baseline="0" dirty="0" err="1" smtClean="0"/>
              <a:t>Gvim</a:t>
            </a:r>
            <a:r>
              <a:rPr lang="en-US" baseline="0" dirty="0" smtClean="0"/>
              <a:t> is a GUI-</a:t>
            </a:r>
            <a:r>
              <a:rPr lang="en-US" baseline="0" dirty="0" err="1" smtClean="0"/>
              <a:t>fied</a:t>
            </a:r>
            <a:r>
              <a:rPr lang="en-US" baseline="0" dirty="0" smtClean="0"/>
              <a:t> version that opens in a new window.</a:t>
            </a:r>
          </a:p>
          <a:p>
            <a:r>
              <a:rPr lang="en-US" baseline="0" dirty="0" smtClean="0"/>
              <a:t>The documentation is comprehensive. Start with </a:t>
            </a:r>
            <a:r>
              <a:rPr lang="en-US" baseline="0" dirty="0" err="1" smtClean="0"/>
              <a:t>vimtutor</a:t>
            </a:r>
            <a:r>
              <a:rPr lang="en-US" baseline="0" dirty="0" smtClean="0"/>
              <a:t>, then move to :help. Probably helps to print off a </a:t>
            </a:r>
            <a:r>
              <a:rPr lang="en-US" baseline="0" dirty="0" err="1" smtClean="0"/>
              <a:t>cheatsheet</a:t>
            </a:r>
            <a:r>
              <a:rPr lang="en-US" baseline="0" dirty="0" smtClean="0"/>
              <a:t> too.</a:t>
            </a:r>
          </a:p>
          <a:p>
            <a:r>
              <a:rPr lang="en-US" baseline="0" dirty="0" smtClean="0"/>
              <a:t>Once you start using it, you’ll get an idea of things you’d like to customize or simplify. You can tweak vim easily.</a:t>
            </a:r>
          </a:p>
        </p:txBody>
      </p:sp>
      <p:sp>
        <p:nvSpPr>
          <p:cNvPr id="4" name="Slide Number Placeholder 3"/>
          <p:cNvSpPr>
            <a:spLocks noGrp="1"/>
          </p:cNvSpPr>
          <p:nvPr>
            <p:ph type="sldNum" sz="quarter" idx="10"/>
          </p:nvPr>
        </p:nvSpPr>
        <p:spPr/>
        <p:txBody>
          <a:bodyPr/>
          <a:lstStyle/>
          <a:p>
            <a:fld id="{6C188E6B-5A27-4E24-B8AB-05234A4CD30B}" type="slidenum">
              <a:rPr lang="en-US" smtClean="0"/>
              <a:t>12</a:t>
            </a:fld>
            <a:endParaRPr lang="en-US"/>
          </a:p>
        </p:txBody>
      </p:sp>
    </p:spTree>
    <p:extLst>
      <p:ext uri="{BB962C8B-B14F-4D97-AF65-F5344CB8AC3E}">
        <p14:creationId xmlns:p14="http://schemas.microsoft.com/office/powerpoint/2010/main" val="899486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 around, edit, undo, refactoring,</a:t>
            </a:r>
            <a:r>
              <a:rPr lang="en-US" baseline="0" dirty="0" smtClean="0"/>
              <a:t> indenting, autocomplete, search and replace, refactoring, indenting, autocomplete, diffing.</a:t>
            </a:r>
          </a:p>
          <a:p>
            <a:r>
              <a:rPr lang="en-US" dirty="0" smtClean="0"/>
              <a:t>Syntax highlighting, folding code, macros,</a:t>
            </a:r>
            <a:r>
              <a:rPr lang="en-US" baseline="0" dirty="0" smtClean="0"/>
              <a:t> key mappings, color schemes – all nice pluses.</a:t>
            </a:r>
          </a:p>
          <a:p>
            <a:r>
              <a:rPr lang="en-US" baseline="0" dirty="0" smtClean="0"/>
              <a:t>Please open up a file or some code that you can edit. The best way to learn vim is by doing!</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13</a:t>
            </a:fld>
            <a:endParaRPr lang="en-US"/>
          </a:p>
        </p:txBody>
      </p:sp>
    </p:spTree>
    <p:extLst>
      <p:ext uri="{BB962C8B-B14F-4D97-AF65-F5344CB8AC3E}">
        <p14:creationId xmlns:p14="http://schemas.microsoft.com/office/powerpoint/2010/main" val="23142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that ESC was chosen when that key used to</a:t>
            </a:r>
            <a:r>
              <a:rPr lang="en-US" baseline="0" dirty="0" smtClean="0"/>
              <a:t> be where tab is now places on the keyboard.</a:t>
            </a:r>
          </a:p>
          <a:p>
            <a:r>
              <a:rPr lang="en-US" baseline="0" dirty="0" smtClean="0"/>
              <a:t>In order to keep from moving your hand all the way there, you can also use Ctrl-[ to do same thing</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14</a:t>
            </a:fld>
            <a:endParaRPr lang="en-US"/>
          </a:p>
        </p:txBody>
      </p:sp>
    </p:spTree>
    <p:extLst>
      <p:ext uri="{BB962C8B-B14F-4D97-AF65-F5344CB8AC3E}">
        <p14:creationId xmlns:p14="http://schemas.microsoft.com/office/powerpoint/2010/main" val="141987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whole point is to keep</a:t>
            </a:r>
            <a:r>
              <a:rPr lang="en-US" baseline="0" dirty="0" smtClean="0"/>
              <a:t> your hands on the home row, ready to go.</a:t>
            </a:r>
          </a:p>
          <a:p>
            <a:r>
              <a:rPr lang="en-US" baseline="0" dirty="0" smtClean="0"/>
              <a:t>h moves you left a character, j down a line, k up a line, l right a character</a:t>
            </a:r>
          </a:p>
        </p:txBody>
      </p:sp>
      <p:sp>
        <p:nvSpPr>
          <p:cNvPr id="4" name="Slide Number Placeholder 3"/>
          <p:cNvSpPr>
            <a:spLocks noGrp="1"/>
          </p:cNvSpPr>
          <p:nvPr>
            <p:ph type="sldNum" sz="quarter" idx="10"/>
          </p:nvPr>
        </p:nvSpPr>
        <p:spPr/>
        <p:txBody>
          <a:bodyPr/>
          <a:lstStyle/>
          <a:p>
            <a:fld id="{6C188E6B-5A27-4E24-B8AB-05234A4CD30B}" type="slidenum">
              <a:rPr lang="en-US" smtClean="0"/>
              <a:t>15</a:t>
            </a:fld>
            <a:endParaRPr lang="en-US"/>
          </a:p>
        </p:txBody>
      </p:sp>
    </p:spTree>
    <p:extLst>
      <p:ext uri="{BB962C8B-B14F-4D97-AF65-F5344CB8AC3E}">
        <p14:creationId xmlns:p14="http://schemas.microsoft.com/office/powerpoint/2010/main" val="1378447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Insert</a:t>
            </a:r>
            <a:r>
              <a:rPr lang="en-US" baseline="0" dirty="0" smtClean="0"/>
              <a:t> mode is where you can actually type or delete text as you would in other text editors.</a:t>
            </a:r>
          </a:p>
          <a:p>
            <a:r>
              <a:rPr lang="en-US" dirty="0" smtClean="0"/>
              <a:t>Always</a:t>
            </a:r>
            <a:r>
              <a:rPr lang="en-US" baseline="0" dirty="0" smtClean="0"/>
              <a:t> hit </a:t>
            </a:r>
            <a:r>
              <a:rPr lang="en-US" dirty="0" smtClean="0"/>
              <a:t>&lt;ESC&gt; to</a:t>
            </a:r>
            <a:r>
              <a:rPr lang="en-US" baseline="0" dirty="0" smtClean="0"/>
              <a:t> get back to normal mode. It’ll become habit after a while. If you sit there thinking for a while, you’ll know you’re in normal mode. If you take a break or switch windows, when you come back, you’ll always be in normal mode.</a:t>
            </a:r>
          </a:p>
          <a:p>
            <a:r>
              <a:rPr lang="en-US" baseline="0" dirty="0" smtClean="0"/>
              <a:t>Otherwise you’ll have something like :w or </a:t>
            </a:r>
            <a:r>
              <a:rPr lang="en-US" baseline="0" dirty="0" err="1" smtClean="0"/>
              <a:t>dd</a:t>
            </a:r>
            <a:r>
              <a:rPr lang="en-US" baseline="0" dirty="0" smtClean="0"/>
              <a:t> randomly in your file.</a:t>
            </a:r>
            <a:endParaRPr lang="en-US" dirty="0"/>
          </a:p>
        </p:txBody>
      </p:sp>
      <p:sp>
        <p:nvSpPr>
          <p:cNvPr id="4" name="Slide Number Placeholder 3"/>
          <p:cNvSpPr>
            <a:spLocks noGrp="1"/>
          </p:cNvSpPr>
          <p:nvPr>
            <p:ph type="sldNum" sz="quarter" idx="10"/>
          </p:nvPr>
        </p:nvSpPr>
        <p:spPr/>
        <p:txBody>
          <a:bodyPr/>
          <a:lstStyle/>
          <a:p>
            <a:fld id="{6C188E6B-5A27-4E24-B8AB-05234A4CD30B}" type="slidenum">
              <a:rPr lang="en-US" smtClean="0"/>
              <a:t>17</a:t>
            </a:fld>
            <a:endParaRPr lang="en-US"/>
          </a:p>
        </p:txBody>
      </p:sp>
    </p:spTree>
    <p:extLst>
      <p:ext uri="{BB962C8B-B14F-4D97-AF65-F5344CB8AC3E}">
        <p14:creationId xmlns:p14="http://schemas.microsoft.com/office/powerpoint/2010/main" val="29469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Think </a:t>
            </a:r>
            <a:r>
              <a:rPr lang="en-US" baseline="0" dirty="0" err="1" smtClean="0"/>
              <a:t>i</a:t>
            </a:r>
            <a:r>
              <a:rPr lang="en-US" baseline="0" dirty="0" smtClean="0"/>
              <a:t> for insert, a for append. Notice the shifted letters operate on the line as a whole?</a:t>
            </a:r>
          </a:p>
          <a:p>
            <a:r>
              <a:rPr lang="en-US" baseline="0" dirty="0" smtClean="0"/>
              <a:t>It really helps to start using it and getting used to hitting the keys. It doesn’t make a lot of sense for me to just sit here and tell you, but if you see and then do, it’ll stick better.</a:t>
            </a:r>
          </a:p>
        </p:txBody>
      </p:sp>
      <p:sp>
        <p:nvSpPr>
          <p:cNvPr id="4" name="Slide Number Placeholder 3"/>
          <p:cNvSpPr>
            <a:spLocks noGrp="1"/>
          </p:cNvSpPr>
          <p:nvPr>
            <p:ph type="sldNum" sz="quarter" idx="10"/>
          </p:nvPr>
        </p:nvSpPr>
        <p:spPr/>
        <p:txBody>
          <a:bodyPr/>
          <a:lstStyle/>
          <a:p>
            <a:fld id="{6C188E6B-5A27-4E24-B8AB-05234A4CD30B}" type="slidenum">
              <a:rPr lang="en-US" smtClean="0"/>
              <a:t>18</a:t>
            </a:fld>
            <a:endParaRPr lang="en-US"/>
          </a:p>
        </p:txBody>
      </p:sp>
    </p:spTree>
    <p:extLst>
      <p:ext uri="{BB962C8B-B14F-4D97-AF65-F5344CB8AC3E}">
        <p14:creationId xmlns:p14="http://schemas.microsoft.com/office/powerpoint/2010/main" val="294692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24414658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354649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1968712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9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8643683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0420A0-F574-41EE-8ED0-101F953D4CF4}" type="datetimeFigureOut">
              <a:rPr lang="en-US" smtClean="0"/>
              <a:t>4/15/2012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2025734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0420A0-F574-41EE-8ED0-101F953D4CF4}" type="datetimeFigureOut">
              <a:rPr lang="en-US" smtClean="0"/>
              <a:t>4/15/2012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75946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0420A0-F574-41EE-8ED0-101F953D4CF4}" type="datetimeFigureOut">
              <a:rPr lang="en-US" smtClean="0"/>
              <a:t>4/15/2012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1471949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0420A0-F574-41EE-8ED0-101F953D4CF4}" type="datetimeFigureOut">
              <a:rPr lang="en-US" smtClean="0"/>
              <a:t>4/15/2012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375323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0420A0-F574-41EE-8ED0-101F953D4CF4}" type="datetimeFigureOut">
              <a:rPr lang="en-US" smtClean="0"/>
              <a:t>4/15/2012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184351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0420A0-F574-41EE-8ED0-101F953D4CF4}" type="datetimeFigureOut">
              <a:rPr lang="en-US" smtClean="0"/>
              <a:t>4/15/2012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2224360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0420A0-F574-41EE-8ED0-101F953D4CF4}" type="datetimeFigureOut">
              <a:rPr lang="en-US" smtClean="0"/>
              <a:t>4/15/2012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C0C99-9788-4443-8971-ECA69F0CAF50}" type="slidenum">
              <a:rPr lang="en-US" smtClean="0"/>
              <a:t>‹#›</a:t>
            </a:fld>
            <a:endParaRPr lang="en-US"/>
          </a:p>
        </p:txBody>
      </p:sp>
    </p:spTree>
    <p:extLst>
      <p:ext uri="{BB962C8B-B14F-4D97-AF65-F5344CB8AC3E}">
        <p14:creationId xmlns:p14="http://schemas.microsoft.com/office/powerpoint/2010/main" val="2950314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0420A0-F574-41EE-8ED0-101F953D4CF4}" type="datetimeFigureOut">
              <a:rPr lang="en-US" smtClean="0"/>
              <a:t>4/15/2012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C0C99-9788-4443-8971-ECA69F0CAF50}" type="slidenum">
              <a:rPr lang="en-US" smtClean="0"/>
              <a:t>‹#›</a:t>
            </a:fld>
            <a:endParaRPr lang="en-US"/>
          </a:p>
        </p:txBody>
      </p:sp>
    </p:spTree>
    <p:extLst>
      <p:ext uri="{BB962C8B-B14F-4D97-AF65-F5344CB8AC3E}">
        <p14:creationId xmlns:p14="http://schemas.microsoft.com/office/powerpoint/2010/main" val="207616813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github.com/kyletolle/dotfile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impletutorials.com/tutorials/vim/vimquick.pdf" TargetMode="External"/><Relationship Id="rId2" Type="http://schemas.openxmlformats.org/officeDocument/2006/relationships/hyperlink" Target="https://github.com/kyletolle/talks" TargetMode="External"/><Relationship Id="rId1" Type="http://schemas.openxmlformats.org/officeDocument/2006/relationships/slideLayout" Target="../slideLayouts/slideLayout2.xml"/><Relationship Id="rId5" Type="http://schemas.openxmlformats.org/officeDocument/2006/relationships/hyperlink" Target="http://vim.wikia.com/" TargetMode="External"/><Relationship Id="rId4" Type="http://schemas.openxmlformats.org/officeDocument/2006/relationships/hyperlink" Target="http://www.vim.org/"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a:t>
            </a:r>
            <a:endParaRPr lang="en-US" dirty="0"/>
          </a:p>
        </p:txBody>
      </p:sp>
      <p:sp>
        <p:nvSpPr>
          <p:cNvPr id="3" name="Content Placeholder 2"/>
          <p:cNvSpPr>
            <a:spLocks noGrp="1"/>
          </p:cNvSpPr>
          <p:nvPr>
            <p:ph idx="1"/>
          </p:nvPr>
        </p:nvSpPr>
        <p:spPr/>
        <p:txBody>
          <a:bodyPr/>
          <a:lstStyle/>
          <a:p>
            <a:r>
              <a:rPr lang="en-US" dirty="0" smtClean="0"/>
              <a:t>Where do I talk about Ctrl-</a:t>
            </a:r>
            <a:r>
              <a:rPr lang="en-US" dirty="0" err="1" smtClean="0"/>
              <a:t>i</a:t>
            </a:r>
            <a:r>
              <a:rPr lang="en-US" dirty="0" smtClean="0"/>
              <a:t>/o?</a:t>
            </a:r>
          </a:p>
          <a:p>
            <a:r>
              <a:rPr lang="en-US" dirty="0" smtClean="0"/>
              <a:t>mention . to repeat commands</a:t>
            </a:r>
          </a:p>
          <a:p>
            <a:r>
              <a:rPr lang="en-US" dirty="0" smtClean="0"/>
              <a:t>* and # for searching</a:t>
            </a:r>
          </a:p>
          <a:p>
            <a:r>
              <a:rPr lang="en-US" dirty="0" smtClean="0"/>
              <a:t>r - replace char under cursor</a:t>
            </a:r>
          </a:p>
          <a:p>
            <a:r>
              <a:rPr lang="en-US" dirty="0" smtClean="0"/>
              <a:t>R – replace many chars starting here</a:t>
            </a:r>
          </a:p>
          <a:p>
            <a:r>
              <a:rPr lang="en-US" dirty="0" smtClean="0"/>
              <a:t>W,E,B – uppercase versions</a:t>
            </a:r>
          </a:p>
          <a:p>
            <a:endParaRPr lang="en-US" dirty="0"/>
          </a:p>
        </p:txBody>
      </p:sp>
    </p:spTree>
    <p:extLst>
      <p:ext uri="{BB962C8B-B14F-4D97-AF65-F5344CB8AC3E}">
        <p14:creationId xmlns:p14="http://schemas.microsoft.com/office/powerpoint/2010/main" val="1353026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what is vim?</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dirty="0" smtClean="0"/>
              <a:t>highly configurable text editor</a:t>
            </a:r>
          </a:p>
          <a:p>
            <a:endParaRPr lang="en-US" dirty="0"/>
          </a:p>
          <a:p>
            <a:r>
              <a:rPr lang="en-US" dirty="0" smtClean="0"/>
              <a:t>improved version of the vi editor</a:t>
            </a:r>
          </a:p>
          <a:p>
            <a:endParaRPr lang="en-US" dirty="0" smtClean="0"/>
          </a:p>
          <a:p>
            <a:r>
              <a:rPr lang="en-US" dirty="0" smtClean="0"/>
              <a:t>perfect for lazy </a:t>
            </a:r>
            <a:r>
              <a:rPr lang="en-US" dirty="0" err="1" smtClean="0"/>
              <a:t>devs</a:t>
            </a:r>
            <a:endParaRPr lang="en-US" dirty="0" smtClean="0"/>
          </a:p>
          <a:p>
            <a:endParaRPr lang="en-US" dirty="0"/>
          </a:p>
          <a:p>
            <a:r>
              <a:rPr lang="en-US" dirty="0"/>
              <a:t>m</a:t>
            </a:r>
            <a:r>
              <a:rPr lang="en-US" dirty="0" smtClean="0"/>
              <a:t>uscle memory maker</a:t>
            </a:r>
          </a:p>
          <a:p>
            <a:endParaRPr lang="en-US" dirty="0" smtClean="0"/>
          </a:p>
        </p:txBody>
      </p:sp>
    </p:spTree>
    <p:extLst>
      <p:ext uri="{BB962C8B-B14F-4D97-AF65-F5344CB8AC3E}">
        <p14:creationId xmlns:p14="http://schemas.microsoft.com/office/powerpoint/2010/main" val="2981442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sz="8000" dirty="0" smtClean="0">
                <a:solidFill>
                  <a:schemeClr val="accent2"/>
                </a:solidFill>
              </a:rPr>
              <a:t>what isn’t vim?</a:t>
            </a:r>
            <a:endParaRPr lang="en-US" sz="8000" dirty="0">
              <a:solidFill>
                <a:schemeClr val="accent2"/>
              </a:solidFill>
            </a:endParaRPr>
          </a:p>
        </p:txBody>
      </p:sp>
      <p:sp>
        <p:nvSpPr>
          <p:cNvPr id="3" name="Content Placeholder 2"/>
          <p:cNvSpPr>
            <a:spLocks noGrp="1"/>
          </p:cNvSpPr>
          <p:nvPr>
            <p:ph idx="1"/>
          </p:nvPr>
        </p:nvSpPr>
        <p:spPr/>
        <p:txBody>
          <a:bodyPr/>
          <a:lstStyle/>
          <a:p>
            <a:r>
              <a:rPr lang="en-US" dirty="0" smtClean="0"/>
              <a:t>not a word processor</a:t>
            </a:r>
          </a:p>
          <a:p>
            <a:endParaRPr lang="en-US" dirty="0" smtClean="0"/>
          </a:p>
          <a:p>
            <a:r>
              <a:rPr lang="en-US" dirty="0" smtClean="0"/>
              <a:t>not a hand holder</a:t>
            </a:r>
          </a:p>
          <a:p>
            <a:endParaRPr lang="en-US" dirty="0"/>
          </a:p>
          <a:p>
            <a:r>
              <a:rPr lang="en-US" dirty="0" smtClean="0"/>
              <a:t>not a tool learned in a week</a:t>
            </a:r>
          </a:p>
          <a:p>
            <a:endParaRPr lang="en-US" dirty="0"/>
          </a:p>
          <a:p>
            <a:r>
              <a:rPr lang="en-US" dirty="0" smtClean="0"/>
              <a:t>never </a:t>
            </a:r>
            <a:r>
              <a:rPr lang="en-US" dirty="0" err="1" smtClean="0"/>
              <a:t>gonna</a:t>
            </a:r>
            <a:r>
              <a:rPr lang="en-US" dirty="0" smtClean="0"/>
              <a:t> let you down</a:t>
            </a:r>
          </a:p>
        </p:txBody>
      </p:sp>
    </p:spTree>
    <p:extLst>
      <p:ext uri="{BB962C8B-B14F-4D97-AF65-F5344CB8AC3E}">
        <p14:creationId xmlns:p14="http://schemas.microsoft.com/office/powerpoint/2010/main" val="1157626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begin</a:t>
            </a:r>
            <a:endParaRPr lang="en-US" dirty="0">
              <a:solidFill>
                <a:schemeClr val="accent3"/>
              </a:solidFill>
            </a:endParaRPr>
          </a:p>
        </p:txBody>
      </p:sp>
      <p:sp>
        <p:nvSpPr>
          <p:cNvPr id="3" name="Content Placeholder 2"/>
          <p:cNvSpPr>
            <a:spLocks noGrp="1"/>
          </p:cNvSpPr>
          <p:nvPr>
            <p:ph idx="1"/>
          </p:nvPr>
        </p:nvSpPr>
        <p:spPr/>
        <p:txBody>
          <a:bodyPr>
            <a:normAutofit/>
          </a:bodyPr>
          <a:lstStyle/>
          <a:p>
            <a:r>
              <a:rPr lang="en-US" dirty="0"/>
              <a:t>i</a:t>
            </a:r>
            <a:r>
              <a:rPr lang="en-US" dirty="0" smtClean="0"/>
              <a:t>nstall</a:t>
            </a:r>
          </a:p>
          <a:p>
            <a:r>
              <a:rPr lang="en-US" dirty="0" smtClean="0"/>
              <a:t>run</a:t>
            </a:r>
          </a:p>
          <a:p>
            <a:pPr lvl="1"/>
            <a:r>
              <a:rPr lang="en-US" dirty="0" smtClean="0"/>
              <a:t>vim or </a:t>
            </a:r>
            <a:r>
              <a:rPr lang="en-US" dirty="0" err="1" smtClean="0"/>
              <a:t>gvim</a:t>
            </a:r>
            <a:endParaRPr lang="en-US" dirty="0" smtClean="0"/>
          </a:p>
          <a:p>
            <a:r>
              <a:rPr lang="en-US" dirty="0" smtClean="0"/>
              <a:t>learn, learn, learn</a:t>
            </a:r>
          </a:p>
          <a:p>
            <a:pPr lvl="1"/>
            <a:r>
              <a:rPr lang="en-US" dirty="0" err="1" smtClean="0"/>
              <a:t>vimtutor</a:t>
            </a:r>
            <a:r>
              <a:rPr lang="en-US" dirty="0" smtClean="0"/>
              <a:t> (from the cli)</a:t>
            </a:r>
          </a:p>
          <a:p>
            <a:pPr lvl="1"/>
            <a:r>
              <a:rPr lang="en-US" dirty="0" smtClean="0"/>
              <a:t>:help tutor (from within vim)</a:t>
            </a:r>
          </a:p>
          <a:p>
            <a:pPr lvl="1"/>
            <a:r>
              <a:rPr lang="en-US" dirty="0" err="1" smtClean="0"/>
              <a:t>cheatsheets</a:t>
            </a:r>
            <a:endParaRPr lang="en-US" dirty="0" smtClean="0"/>
          </a:p>
          <a:p>
            <a:r>
              <a:rPr lang="en-US" dirty="0" smtClean="0"/>
              <a:t>tweak</a:t>
            </a:r>
          </a:p>
          <a:p>
            <a:endParaRPr lang="en-US" dirty="0"/>
          </a:p>
        </p:txBody>
      </p:sp>
    </p:spTree>
    <p:extLst>
      <p:ext uri="{BB962C8B-B14F-4D97-AF65-F5344CB8AC3E}">
        <p14:creationId xmlns:p14="http://schemas.microsoft.com/office/powerpoint/2010/main" val="2775600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solidFill>
                  <a:schemeClr val="accent1"/>
                </a:solidFill>
              </a:rPr>
              <a:t>1</a:t>
            </a:r>
            <a:r>
              <a:rPr lang="en-US" baseline="30000" dirty="0" smtClean="0">
                <a:solidFill>
                  <a:schemeClr val="accent1"/>
                </a:solidFill>
              </a:rPr>
              <a:t>st</a:t>
            </a:r>
            <a:r>
              <a:rPr lang="en-US" dirty="0" smtClean="0">
                <a:solidFill>
                  <a:schemeClr val="accent1"/>
                </a:solidFill>
              </a:rPr>
              <a:t> things 1</a:t>
            </a:r>
            <a:r>
              <a:rPr lang="en-US" baseline="30000" dirty="0" smtClean="0">
                <a:solidFill>
                  <a:schemeClr val="accent1"/>
                </a:solidFill>
              </a:rPr>
              <a:t>st</a:t>
            </a:r>
            <a:endParaRPr lang="en-US" dirty="0">
              <a:solidFill>
                <a:schemeClr val="accent1"/>
              </a:solidFill>
            </a:endParaRPr>
          </a:p>
        </p:txBody>
      </p:sp>
      <p:sp>
        <p:nvSpPr>
          <p:cNvPr id="3" name="Content Placeholder 2"/>
          <p:cNvSpPr>
            <a:spLocks noGrp="1"/>
          </p:cNvSpPr>
          <p:nvPr>
            <p:ph idx="1"/>
          </p:nvPr>
        </p:nvSpPr>
        <p:spPr/>
        <p:txBody>
          <a:bodyPr>
            <a:normAutofit/>
          </a:bodyPr>
          <a:lstStyle/>
          <a:p>
            <a:endParaRPr lang="en-US" dirty="0" smtClean="0"/>
          </a:p>
          <a:p>
            <a:endParaRPr lang="en-US" dirty="0" smtClean="0"/>
          </a:p>
          <a:p>
            <a:pPr marL="0" indent="0">
              <a:buNone/>
            </a:pPr>
            <a:r>
              <a:rPr lang="en-US" dirty="0" smtClean="0"/>
              <a:t>what are some common things you do while editing text, code, </a:t>
            </a:r>
            <a:r>
              <a:rPr lang="en-US" dirty="0" err="1" smtClean="0"/>
              <a:t>config</a:t>
            </a:r>
            <a:r>
              <a:rPr lang="en-US" dirty="0" smtClean="0"/>
              <a:t> files, </a:t>
            </a:r>
            <a:r>
              <a:rPr lang="en-US" dirty="0" err="1" smtClean="0"/>
              <a:t>etc</a:t>
            </a:r>
            <a:r>
              <a:rPr lang="en-US" dirty="0" smtClean="0"/>
              <a:t>?</a:t>
            </a:r>
          </a:p>
          <a:p>
            <a:pPr marL="0" indent="0">
              <a:buNone/>
            </a:pPr>
            <a:endParaRPr lang="en-US" dirty="0" smtClean="0"/>
          </a:p>
          <a:p>
            <a:pPr marL="0" indent="0">
              <a:buNone/>
            </a:pPr>
            <a:endParaRPr lang="en-US" dirty="0" smtClean="0"/>
          </a:p>
          <a:p>
            <a:pPr marL="0" indent="0">
              <a:buNone/>
            </a:pPr>
            <a:endParaRPr lang="en-US" dirty="0" smtClean="0"/>
          </a:p>
        </p:txBody>
      </p:sp>
      <p:sp>
        <p:nvSpPr>
          <p:cNvPr id="4" name="Rectangle 3"/>
          <p:cNvSpPr/>
          <p:nvPr/>
        </p:nvSpPr>
        <p:spPr>
          <a:xfrm>
            <a:off x="457200" y="6462789"/>
            <a:ext cx="4363695" cy="369332"/>
          </a:xfrm>
          <a:prstGeom prst="rect">
            <a:avLst/>
          </a:prstGeom>
        </p:spPr>
        <p:txBody>
          <a:bodyPr wrap="none">
            <a:spAutoFit/>
          </a:bodyPr>
          <a:lstStyle/>
          <a:p>
            <a:r>
              <a:rPr lang="en-US" dirty="0" smtClean="0">
                <a:solidFill>
                  <a:schemeClr val="accent4"/>
                </a:solidFill>
              </a:rPr>
              <a:t>open up a file to learn by doing!</a:t>
            </a:r>
            <a:endParaRPr lang="en-US" dirty="0">
              <a:solidFill>
                <a:schemeClr val="accent4"/>
              </a:solidFill>
            </a:endParaRPr>
          </a:p>
        </p:txBody>
      </p:sp>
    </p:spTree>
    <p:extLst>
      <p:ext uri="{BB962C8B-B14F-4D97-AF65-F5344CB8AC3E}">
        <p14:creationId xmlns:p14="http://schemas.microsoft.com/office/powerpoint/2010/main" val="968189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normal mode</a:t>
            </a:r>
            <a:endParaRPr lang="en-US" dirty="0">
              <a:solidFill>
                <a:schemeClr val="accent2"/>
              </a:solidFill>
            </a:endParaRPr>
          </a:p>
        </p:txBody>
      </p:sp>
      <p:sp>
        <p:nvSpPr>
          <p:cNvPr id="3" name="Content Placeholder 2"/>
          <p:cNvSpPr>
            <a:spLocks noGrp="1"/>
          </p:cNvSpPr>
          <p:nvPr>
            <p:ph idx="1"/>
          </p:nvPr>
        </p:nvSpPr>
        <p:spPr/>
        <p:txBody>
          <a:bodyPr>
            <a:normAutofit fontScale="92500" lnSpcReduction="10000"/>
          </a:bodyPr>
          <a:lstStyle/>
          <a:p>
            <a:r>
              <a:rPr lang="en-US" dirty="0" smtClean="0"/>
              <a:t>you’re in normal mode by default</a:t>
            </a:r>
          </a:p>
          <a:p>
            <a:endParaRPr lang="en-US" dirty="0" smtClean="0"/>
          </a:p>
          <a:p>
            <a:r>
              <a:rPr lang="en-US" dirty="0"/>
              <a:t>move around and perform commands </a:t>
            </a:r>
          </a:p>
          <a:p>
            <a:endParaRPr lang="en-US" dirty="0" smtClean="0"/>
          </a:p>
          <a:p>
            <a:r>
              <a:rPr lang="en-US" dirty="0" smtClean="0"/>
              <a:t>not for typing text</a:t>
            </a:r>
          </a:p>
          <a:p>
            <a:endParaRPr lang="en-US" dirty="0"/>
          </a:p>
          <a:p>
            <a:r>
              <a:rPr lang="en-US" dirty="0" smtClean="0"/>
              <a:t>&lt;ESC&gt; gets you back to normal mode from any other mode</a:t>
            </a:r>
          </a:p>
          <a:p>
            <a:pPr lvl="1"/>
            <a:r>
              <a:rPr lang="en-US" dirty="0" smtClean="0"/>
              <a:t>Ctrl-[ is equivalent, less hand movement</a:t>
            </a:r>
            <a:endParaRPr lang="en-US" dirty="0"/>
          </a:p>
        </p:txBody>
      </p:sp>
    </p:spTree>
    <p:extLst>
      <p:ext uri="{BB962C8B-B14F-4D97-AF65-F5344CB8AC3E}">
        <p14:creationId xmlns:p14="http://schemas.microsoft.com/office/powerpoint/2010/main" val="546193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move around</a:t>
            </a:r>
            <a:endParaRPr lang="en-US" dirty="0">
              <a:solidFill>
                <a:schemeClr val="accent3"/>
              </a:solidFill>
            </a:endParaRPr>
          </a:p>
        </p:txBody>
      </p:sp>
      <p:sp>
        <p:nvSpPr>
          <p:cNvPr id="6" name="Rectangle 5"/>
          <p:cNvSpPr/>
          <p:nvPr/>
        </p:nvSpPr>
        <p:spPr>
          <a:xfrm>
            <a:off x="1371600" y="3505200"/>
            <a:ext cx="862737" cy="584775"/>
          </a:xfrm>
          <a:prstGeom prst="rect">
            <a:avLst/>
          </a:prstGeom>
        </p:spPr>
        <p:txBody>
          <a:bodyPr wrap="none">
            <a:spAutoFit/>
          </a:bodyPr>
          <a:lstStyle/>
          <a:p>
            <a:r>
              <a:rPr lang="en-US" sz="3200" dirty="0" smtClean="0">
                <a:solidFill>
                  <a:srgbClr val="EEEEEE"/>
                </a:solidFill>
              </a:rPr>
              <a:t>&lt; h</a:t>
            </a:r>
            <a:endParaRPr lang="en-US" dirty="0"/>
          </a:p>
        </p:txBody>
      </p:sp>
      <p:sp>
        <p:nvSpPr>
          <p:cNvPr id="8" name="Rectangle 7"/>
          <p:cNvSpPr/>
          <p:nvPr/>
        </p:nvSpPr>
        <p:spPr>
          <a:xfrm>
            <a:off x="4495800" y="5181600"/>
            <a:ext cx="410690" cy="1077218"/>
          </a:xfrm>
          <a:prstGeom prst="rect">
            <a:avLst/>
          </a:prstGeom>
        </p:spPr>
        <p:txBody>
          <a:bodyPr wrap="none">
            <a:spAutoFit/>
          </a:bodyPr>
          <a:lstStyle/>
          <a:p>
            <a:r>
              <a:rPr lang="en-US" sz="3200" dirty="0" smtClean="0">
                <a:solidFill>
                  <a:srgbClr val="EEEEEE"/>
                </a:solidFill>
              </a:rPr>
              <a:t>j</a:t>
            </a:r>
          </a:p>
          <a:p>
            <a:r>
              <a:rPr lang="en-US" sz="3200" dirty="0">
                <a:solidFill>
                  <a:srgbClr val="EEEEEE"/>
                </a:solidFill>
              </a:rPr>
              <a:t>v</a:t>
            </a:r>
            <a:endParaRPr lang="en-US" dirty="0"/>
          </a:p>
        </p:txBody>
      </p:sp>
      <p:sp>
        <p:nvSpPr>
          <p:cNvPr id="10" name="Rectangle 9"/>
          <p:cNvSpPr/>
          <p:nvPr/>
        </p:nvSpPr>
        <p:spPr>
          <a:xfrm>
            <a:off x="4495800" y="1905000"/>
            <a:ext cx="410690" cy="1077218"/>
          </a:xfrm>
          <a:prstGeom prst="rect">
            <a:avLst/>
          </a:prstGeom>
        </p:spPr>
        <p:txBody>
          <a:bodyPr wrap="none">
            <a:spAutoFit/>
          </a:bodyPr>
          <a:lstStyle/>
          <a:p>
            <a:r>
              <a:rPr lang="en-US" sz="3200" dirty="0" smtClean="0">
                <a:solidFill>
                  <a:srgbClr val="EEEEEE"/>
                </a:solidFill>
              </a:rPr>
              <a:t>^</a:t>
            </a:r>
          </a:p>
          <a:p>
            <a:r>
              <a:rPr lang="en-US" sz="3200" dirty="0" smtClean="0">
                <a:solidFill>
                  <a:srgbClr val="EEEEEE"/>
                </a:solidFill>
              </a:rPr>
              <a:t>k</a:t>
            </a:r>
            <a:endParaRPr lang="en-US" dirty="0"/>
          </a:p>
        </p:txBody>
      </p:sp>
      <p:sp>
        <p:nvSpPr>
          <p:cNvPr id="12" name="Rectangle 11"/>
          <p:cNvSpPr/>
          <p:nvPr/>
        </p:nvSpPr>
        <p:spPr>
          <a:xfrm>
            <a:off x="6858000" y="3505199"/>
            <a:ext cx="862737" cy="584775"/>
          </a:xfrm>
          <a:prstGeom prst="rect">
            <a:avLst/>
          </a:prstGeom>
        </p:spPr>
        <p:txBody>
          <a:bodyPr wrap="none">
            <a:spAutoFit/>
          </a:bodyPr>
          <a:lstStyle/>
          <a:p>
            <a:pPr lvl="0">
              <a:spcBef>
                <a:spcPct val="20000"/>
              </a:spcBef>
            </a:pPr>
            <a:r>
              <a:rPr lang="en-US" sz="3200" dirty="0" smtClean="0">
                <a:solidFill>
                  <a:srgbClr val="EEEEEE"/>
                </a:solidFill>
              </a:rPr>
              <a:t>l &gt;</a:t>
            </a:r>
            <a:endParaRPr lang="en-US" sz="3200" dirty="0">
              <a:solidFill>
                <a:srgbClr val="EEEEEE"/>
              </a:solidFill>
            </a:endParaRPr>
          </a:p>
        </p:txBody>
      </p:sp>
    </p:spTree>
    <p:extLst>
      <p:ext uri="{BB962C8B-B14F-4D97-AF65-F5344CB8AC3E}">
        <p14:creationId xmlns:p14="http://schemas.microsoft.com/office/powerpoint/2010/main" val="1111465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what?</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dirty="0" smtClean="0"/>
              <a:t>vim is a muscle memory</a:t>
            </a:r>
          </a:p>
          <a:p>
            <a:endParaRPr lang="en-US" dirty="0"/>
          </a:p>
          <a:p>
            <a:r>
              <a:rPr lang="en-US" dirty="0" smtClean="0"/>
              <a:t>can use arrow keys but </a:t>
            </a:r>
            <a:r>
              <a:rPr lang="en-US" dirty="0" err="1" smtClean="0"/>
              <a:t>i’m</a:t>
            </a:r>
            <a:r>
              <a:rPr lang="en-US" dirty="0" smtClean="0"/>
              <a:t> lazy</a:t>
            </a:r>
          </a:p>
          <a:p>
            <a:endParaRPr lang="en-US" dirty="0"/>
          </a:p>
          <a:p>
            <a:r>
              <a:rPr lang="en-US" dirty="0" smtClean="0"/>
              <a:t>trust in the vim - it’ll be faster</a:t>
            </a:r>
          </a:p>
          <a:p>
            <a:endParaRPr lang="en-US" dirty="0"/>
          </a:p>
        </p:txBody>
      </p:sp>
    </p:spTree>
    <p:extLst>
      <p:ext uri="{BB962C8B-B14F-4D97-AF65-F5344CB8AC3E}">
        <p14:creationId xmlns:p14="http://schemas.microsoft.com/office/powerpoint/2010/main" val="23537302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insert mode</a:t>
            </a:r>
            <a:endParaRPr lang="en-US" dirty="0">
              <a:solidFill>
                <a:schemeClr val="accent2"/>
              </a:solidFill>
            </a:endParaRPr>
          </a:p>
        </p:txBody>
      </p:sp>
      <p:sp>
        <p:nvSpPr>
          <p:cNvPr id="3" name="Content Placeholder 2"/>
          <p:cNvSpPr>
            <a:spLocks noGrp="1"/>
          </p:cNvSpPr>
          <p:nvPr>
            <p:ph idx="1"/>
          </p:nvPr>
        </p:nvSpPr>
        <p:spPr>
          <a:xfrm>
            <a:off x="457200" y="1600200"/>
            <a:ext cx="8229600" cy="4800600"/>
          </a:xfrm>
        </p:spPr>
        <p:txBody>
          <a:bodyPr>
            <a:normAutofit/>
          </a:bodyPr>
          <a:lstStyle/>
          <a:p>
            <a:r>
              <a:rPr lang="en-US" dirty="0" err="1" smtClean="0"/>
              <a:t>i</a:t>
            </a:r>
            <a:r>
              <a:rPr lang="en-US" dirty="0" smtClean="0"/>
              <a:t> - insert </a:t>
            </a:r>
            <a:r>
              <a:rPr lang="en-US" dirty="0" smtClean="0">
                <a:solidFill>
                  <a:schemeClr val="accent1"/>
                </a:solidFill>
              </a:rPr>
              <a:t>before</a:t>
            </a:r>
            <a:r>
              <a:rPr lang="en-US" dirty="0" smtClean="0"/>
              <a:t> cursor</a:t>
            </a:r>
          </a:p>
          <a:p>
            <a:endParaRPr lang="en-US" dirty="0" smtClean="0"/>
          </a:p>
          <a:p>
            <a:pPr marL="0" indent="0">
              <a:buNone/>
            </a:pPr>
            <a:r>
              <a:rPr lang="en-US" dirty="0" smtClean="0"/>
              <a:t>  type in whatever you’d like</a:t>
            </a:r>
          </a:p>
          <a:p>
            <a:endParaRPr lang="en-US" dirty="0" smtClean="0"/>
          </a:p>
          <a:p>
            <a:pPr marL="0" indent="0">
              <a:buNone/>
            </a:pPr>
            <a:r>
              <a:rPr lang="en-US" dirty="0" smtClean="0"/>
              <a:t>  &lt;ESC&gt; to get back to normal mode</a:t>
            </a:r>
          </a:p>
          <a:p>
            <a:endParaRPr lang="en-US" dirty="0" smtClean="0"/>
          </a:p>
          <a:p>
            <a:pPr marL="0" indent="0">
              <a:buNone/>
            </a:pPr>
            <a:r>
              <a:rPr lang="en-US" sz="2000" dirty="0" smtClean="0">
                <a:solidFill>
                  <a:schemeClr val="accent4"/>
                </a:solidFill>
              </a:rPr>
              <a:t>get used to hitting &lt;ESC&gt; after editing text</a:t>
            </a:r>
          </a:p>
          <a:p>
            <a:pPr marL="0" indent="0">
              <a:buNone/>
            </a:pPr>
            <a:r>
              <a:rPr lang="en-US" sz="2000" dirty="0" smtClean="0">
                <a:solidFill>
                  <a:schemeClr val="accent4"/>
                </a:solidFill>
              </a:rPr>
              <a:t>you’ll always end in normal mode</a:t>
            </a:r>
            <a:endParaRPr lang="en-US" sz="2000" dirty="0">
              <a:solidFill>
                <a:schemeClr val="accent4"/>
              </a:solidFill>
            </a:endParaRPr>
          </a:p>
        </p:txBody>
      </p:sp>
    </p:spTree>
    <p:extLst>
      <p:ext uri="{BB962C8B-B14F-4D97-AF65-F5344CB8AC3E}">
        <p14:creationId xmlns:p14="http://schemas.microsoft.com/office/powerpoint/2010/main" val="2913058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mode</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err="1" smtClean="0"/>
              <a:t>i</a:t>
            </a:r>
            <a:r>
              <a:rPr lang="en-US" dirty="0" smtClean="0"/>
              <a:t> - insert </a:t>
            </a:r>
            <a:r>
              <a:rPr lang="en-US" dirty="0" smtClean="0">
                <a:solidFill>
                  <a:schemeClr val="accent1"/>
                </a:solidFill>
              </a:rPr>
              <a:t>before</a:t>
            </a:r>
            <a:r>
              <a:rPr lang="en-US" dirty="0" smtClean="0"/>
              <a:t> cursor</a:t>
            </a:r>
          </a:p>
          <a:p>
            <a:r>
              <a:rPr lang="en-US" dirty="0" smtClean="0"/>
              <a:t>a – insert </a:t>
            </a:r>
            <a:r>
              <a:rPr lang="en-US" dirty="0" smtClean="0">
                <a:solidFill>
                  <a:schemeClr val="accent3"/>
                </a:solidFill>
              </a:rPr>
              <a:t>after</a:t>
            </a:r>
            <a:r>
              <a:rPr lang="en-US" dirty="0" smtClean="0"/>
              <a:t> cursor</a:t>
            </a:r>
          </a:p>
          <a:p>
            <a:endParaRPr lang="en-US" dirty="0" smtClean="0"/>
          </a:p>
          <a:p>
            <a:endParaRPr lang="en-US" dirty="0" smtClean="0"/>
          </a:p>
          <a:p>
            <a:r>
              <a:rPr lang="en-US" dirty="0" smtClean="0"/>
              <a:t>I – insert at start of line</a:t>
            </a:r>
          </a:p>
          <a:p>
            <a:r>
              <a:rPr lang="en-US" dirty="0" smtClean="0"/>
              <a:t>A – append to end of line</a:t>
            </a:r>
          </a:p>
        </p:txBody>
      </p:sp>
    </p:spTree>
    <p:extLst>
      <p:ext uri="{BB962C8B-B14F-4D97-AF65-F5344CB8AC3E}">
        <p14:creationId xmlns:p14="http://schemas.microsoft.com/office/powerpoint/2010/main" val="1772528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lstStyle/>
          <a:p>
            <a:r>
              <a:rPr lang="en-US" sz="7200" dirty="0" smtClean="0"/>
              <a:t>see the pattern?</a:t>
            </a:r>
            <a:endParaRPr lang="en-US" sz="7200" dirty="0"/>
          </a:p>
        </p:txBody>
      </p:sp>
      <p:sp>
        <p:nvSpPr>
          <p:cNvPr id="3" name="Content Placeholder 2"/>
          <p:cNvSpPr>
            <a:spLocks noGrp="1"/>
          </p:cNvSpPr>
          <p:nvPr>
            <p:ph idx="1"/>
          </p:nvPr>
        </p:nvSpPr>
        <p:spPr/>
        <p:txBody>
          <a:bodyPr>
            <a:normAutofit/>
          </a:bodyPr>
          <a:lstStyle/>
          <a:p>
            <a:r>
              <a:rPr lang="en-US" dirty="0" smtClean="0"/>
              <a:t>a letter does something</a:t>
            </a:r>
          </a:p>
          <a:p>
            <a:endParaRPr lang="en-US" dirty="0" smtClean="0"/>
          </a:p>
          <a:p>
            <a:r>
              <a:rPr lang="en-US" dirty="0" smtClean="0"/>
              <a:t>shift modifies it in some way</a:t>
            </a:r>
          </a:p>
          <a:p>
            <a:endParaRPr lang="en-US" dirty="0" smtClean="0"/>
          </a:p>
          <a:p>
            <a:r>
              <a:rPr lang="en-US" dirty="0" smtClean="0"/>
              <a:t>ctrl also modifies some keys</a:t>
            </a:r>
          </a:p>
          <a:p>
            <a:endParaRPr lang="en-US" dirty="0" smtClean="0"/>
          </a:p>
          <a:p>
            <a:r>
              <a:rPr lang="en-US" dirty="0" smtClean="0"/>
              <a:t>vim is full of patterns</a:t>
            </a:r>
          </a:p>
        </p:txBody>
      </p:sp>
    </p:spTree>
    <p:extLst>
      <p:ext uri="{BB962C8B-B14F-4D97-AF65-F5344CB8AC3E}">
        <p14:creationId xmlns:p14="http://schemas.microsoft.com/office/powerpoint/2010/main" val="1570060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a:t>
            </a:r>
            <a:endParaRPr lang="en-US" dirty="0"/>
          </a:p>
        </p:txBody>
      </p:sp>
      <p:sp>
        <p:nvSpPr>
          <p:cNvPr id="3" name="Content Placeholder 2"/>
          <p:cNvSpPr>
            <a:spLocks noGrp="1"/>
          </p:cNvSpPr>
          <p:nvPr>
            <p:ph idx="1"/>
          </p:nvPr>
        </p:nvSpPr>
        <p:spPr/>
        <p:txBody>
          <a:bodyPr>
            <a:normAutofit/>
          </a:bodyPr>
          <a:lstStyle/>
          <a:p>
            <a:r>
              <a:rPr lang="en-US" dirty="0" smtClean="0"/>
              <a:t>Mention some of the most common commands – </a:t>
            </a:r>
            <a:r>
              <a:rPr lang="en-US" dirty="0" err="1" smtClean="0"/>
              <a:t>dw</a:t>
            </a:r>
            <a:r>
              <a:rPr lang="en-US" dirty="0" smtClean="0"/>
              <a:t>, </a:t>
            </a:r>
            <a:r>
              <a:rPr lang="en-US" dirty="0" err="1" smtClean="0"/>
              <a:t>cw</a:t>
            </a:r>
            <a:endParaRPr lang="en-US" dirty="0" smtClean="0"/>
          </a:p>
          <a:p>
            <a:r>
              <a:rPr lang="en-US" dirty="0" smtClean="0"/>
              <a:t>There’s a ton of flexibility</a:t>
            </a:r>
          </a:p>
          <a:p>
            <a:pPr lvl="1"/>
            <a:r>
              <a:rPr lang="en-US" dirty="0" smtClean="0"/>
              <a:t>3dk – delete 3 lines up</a:t>
            </a:r>
          </a:p>
          <a:p>
            <a:pPr lvl="1"/>
            <a:r>
              <a:rPr lang="en-US" dirty="0" smtClean="0"/>
              <a:t>5,10dd – delete lines 5 thru 10</a:t>
            </a:r>
          </a:p>
          <a:p>
            <a:r>
              <a:rPr lang="en-US" dirty="0" smtClean="0"/>
              <a:t>o and O</a:t>
            </a:r>
          </a:p>
          <a:p>
            <a:r>
              <a:rPr lang="en-US" dirty="0"/>
              <a:t>aw and </a:t>
            </a:r>
            <a:r>
              <a:rPr lang="en-US" dirty="0" err="1"/>
              <a:t>iw</a:t>
            </a:r>
            <a:r>
              <a:rPr lang="en-US" dirty="0"/>
              <a:t> can be used with change, yank, </a:t>
            </a:r>
            <a:r>
              <a:rPr lang="en-US" dirty="0" err="1"/>
              <a:t>etc</a:t>
            </a:r>
            <a:endParaRPr lang="en-US" dirty="0"/>
          </a:p>
          <a:p>
            <a:endParaRPr lang="en-US" dirty="0" smtClean="0"/>
          </a:p>
        </p:txBody>
      </p:sp>
    </p:spTree>
    <p:extLst>
      <p:ext uri="{BB962C8B-B14F-4D97-AF65-F5344CB8AC3E}">
        <p14:creationId xmlns:p14="http://schemas.microsoft.com/office/powerpoint/2010/main" val="3583106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help is helpful</a:t>
            </a:r>
            <a:endParaRPr lang="en-US" sz="7200" dirty="0"/>
          </a:p>
        </p:txBody>
      </p:sp>
      <p:sp>
        <p:nvSpPr>
          <p:cNvPr id="3" name="Content Placeholder 2"/>
          <p:cNvSpPr>
            <a:spLocks noGrp="1"/>
          </p:cNvSpPr>
          <p:nvPr>
            <p:ph idx="1"/>
          </p:nvPr>
        </p:nvSpPr>
        <p:spPr/>
        <p:txBody>
          <a:bodyPr/>
          <a:lstStyle/>
          <a:p>
            <a:r>
              <a:rPr lang="en-US" dirty="0"/>
              <a:t>type one of the following</a:t>
            </a:r>
          </a:p>
          <a:p>
            <a:pPr lvl="1"/>
            <a:r>
              <a:rPr lang="en-US" dirty="0"/>
              <a:t>:help </a:t>
            </a:r>
            <a:r>
              <a:rPr lang="en-US" dirty="0" err="1"/>
              <a:t>i</a:t>
            </a:r>
            <a:endParaRPr lang="en-US" dirty="0"/>
          </a:p>
          <a:p>
            <a:pPr lvl="1"/>
            <a:r>
              <a:rPr lang="en-US" dirty="0"/>
              <a:t>:help I</a:t>
            </a:r>
          </a:p>
          <a:p>
            <a:endParaRPr lang="en-US" dirty="0" smtClean="0"/>
          </a:p>
          <a:p>
            <a:r>
              <a:rPr lang="en-US" dirty="0" smtClean="0"/>
              <a:t>use :help to figure out what any key does</a:t>
            </a:r>
          </a:p>
          <a:p>
            <a:endParaRPr lang="en-US" dirty="0"/>
          </a:p>
          <a:p>
            <a:r>
              <a:rPr lang="en-US" dirty="0" smtClean="0"/>
              <a:t>tab completion works here!</a:t>
            </a:r>
            <a:endParaRPr lang="en-US" dirty="0"/>
          </a:p>
        </p:txBody>
      </p:sp>
    </p:spTree>
    <p:extLst>
      <p:ext uri="{BB962C8B-B14F-4D97-AF65-F5344CB8AC3E}">
        <p14:creationId xmlns:p14="http://schemas.microsoft.com/office/powerpoint/2010/main" val="3682792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9067800" cy="1143000"/>
          </a:xfrm>
        </p:spPr>
        <p:txBody>
          <a:bodyPr/>
          <a:lstStyle/>
          <a:p>
            <a:r>
              <a:rPr lang="en-US" dirty="0" smtClean="0"/>
              <a:t>window splits</a:t>
            </a:r>
            <a:endParaRPr lang="en-US" dirty="0"/>
          </a:p>
        </p:txBody>
      </p:sp>
      <p:sp>
        <p:nvSpPr>
          <p:cNvPr id="3" name="Content Placeholder 2"/>
          <p:cNvSpPr>
            <a:spLocks noGrp="1"/>
          </p:cNvSpPr>
          <p:nvPr>
            <p:ph idx="1"/>
          </p:nvPr>
        </p:nvSpPr>
        <p:spPr/>
        <p:txBody>
          <a:bodyPr/>
          <a:lstStyle/>
          <a:p>
            <a:r>
              <a:rPr lang="en-US" dirty="0" smtClean="0"/>
              <a:t>the :help command split the window</a:t>
            </a:r>
          </a:p>
          <a:p>
            <a:endParaRPr lang="en-US" dirty="0"/>
          </a:p>
          <a:p>
            <a:r>
              <a:rPr lang="en-US" dirty="0" smtClean="0"/>
              <a:t>we’ll learn more about this later</a:t>
            </a:r>
          </a:p>
          <a:p>
            <a:endParaRPr lang="en-US" dirty="0"/>
          </a:p>
          <a:p>
            <a:r>
              <a:rPr lang="en-US" dirty="0" smtClean="0"/>
              <a:t>for now, know that :q closes it</a:t>
            </a:r>
            <a:endParaRPr lang="en-US" dirty="0"/>
          </a:p>
        </p:txBody>
      </p:sp>
    </p:spTree>
    <p:extLst>
      <p:ext uri="{BB962C8B-B14F-4D97-AF65-F5344CB8AC3E}">
        <p14:creationId xmlns:p14="http://schemas.microsoft.com/office/powerpoint/2010/main" val="2524525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file</a:t>
            </a:r>
            <a:endParaRPr lang="en-US" dirty="0"/>
          </a:p>
        </p:txBody>
      </p:sp>
      <p:sp>
        <p:nvSpPr>
          <p:cNvPr id="3" name="Content Placeholder 2"/>
          <p:cNvSpPr>
            <a:spLocks noGrp="1"/>
          </p:cNvSpPr>
          <p:nvPr>
            <p:ph idx="1"/>
          </p:nvPr>
        </p:nvSpPr>
        <p:spPr/>
        <p:txBody>
          <a:bodyPr>
            <a:normAutofit/>
          </a:bodyPr>
          <a:lstStyle/>
          <a:p>
            <a:r>
              <a:rPr lang="en-US" dirty="0" smtClean="0"/>
              <a:t>we made some changes we want to save</a:t>
            </a:r>
          </a:p>
          <a:p>
            <a:endParaRPr lang="en-US" dirty="0"/>
          </a:p>
          <a:p>
            <a:r>
              <a:rPr lang="en-US" dirty="0" smtClean="0"/>
              <a:t>:w writes the file</a:t>
            </a:r>
          </a:p>
          <a:p>
            <a:endParaRPr lang="en-US" dirty="0"/>
          </a:p>
          <a:p>
            <a:r>
              <a:rPr lang="en-US" dirty="0" smtClean="0"/>
              <a:t>if not in normal mode, :w’s may appear in your file!</a:t>
            </a:r>
          </a:p>
        </p:txBody>
      </p:sp>
    </p:spTree>
    <p:extLst>
      <p:ext uri="{BB962C8B-B14F-4D97-AF65-F5344CB8AC3E}">
        <p14:creationId xmlns:p14="http://schemas.microsoft.com/office/powerpoint/2010/main" val="2905576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normAutofit/>
          </a:bodyPr>
          <a:lstStyle/>
          <a:p>
            <a:r>
              <a:rPr lang="en-US" dirty="0" smtClean="0"/>
              <a:t>from normal mode, type :</a:t>
            </a:r>
          </a:p>
          <a:p>
            <a:pPr lvl="1"/>
            <a:r>
              <a:rPr lang="en-US" dirty="0" smtClean="0"/>
              <a:t>:w - write</a:t>
            </a:r>
          </a:p>
          <a:p>
            <a:pPr lvl="1"/>
            <a:r>
              <a:rPr lang="en-US" dirty="0" smtClean="0"/>
              <a:t>:q - quit</a:t>
            </a:r>
          </a:p>
          <a:p>
            <a:pPr lvl="1"/>
            <a:r>
              <a:rPr lang="en-US" dirty="0" smtClean="0"/>
              <a:t>:e – edit (without arguments reloads current file</a:t>
            </a:r>
            <a:r>
              <a:rPr lang="en-US" dirty="0"/>
              <a:t>)</a:t>
            </a:r>
            <a:endParaRPr lang="en-US" dirty="0" smtClean="0"/>
          </a:p>
          <a:p>
            <a:pPr lvl="1"/>
            <a:r>
              <a:rPr lang="en-US" dirty="0" smtClean="0"/>
              <a:t>append a ! to force the command</a:t>
            </a:r>
          </a:p>
          <a:p>
            <a:endParaRPr lang="en-US" dirty="0" smtClean="0"/>
          </a:p>
          <a:p>
            <a:r>
              <a:rPr lang="en-US" dirty="0" smtClean="0"/>
              <a:t>:help :e</a:t>
            </a:r>
          </a:p>
        </p:txBody>
      </p:sp>
    </p:spTree>
    <p:extLst>
      <p:ext uri="{BB962C8B-B14F-4D97-AF65-F5344CB8AC3E}">
        <p14:creationId xmlns:p14="http://schemas.microsoft.com/office/powerpoint/2010/main" val="25872558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motions</a:t>
            </a:r>
            <a:endParaRPr lang="en-US" dirty="0"/>
          </a:p>
        </p:txBody>
      </p:sp>
      <p:sp>
        <p:nvSpPr>
          <p:cNvPr id="3" name="Content Placeholder 2"/>
          <p:cNvSpPr>
            <a:spLocks noGrp="1"/>
          </p:cNvSpPr>
          <p:nvPr>
            <p:ph idx="1"/>
          </p:nvPr>
        </p:nvSpPr>
        <p:spPr/>
        <p:txBody>
          <a:bodyPr/>
          <a:lstStyle/>
          <a:p>
            <a:r>
              <a:rPr lang="en-US" dirty="0" smtClean="0"/>
              <a:t>move around the file with certain motion keys</a:t>
            </a:r>
          </a:p>
          <a:p>
            <a:pPr lvl="1"/>
            <a:r>
              <a:rPr lang="en-US" dirty="0" smtClean="0"/>
              <a:t>w – start of next word</a:t>
            </a:r>
          </a:p>
          <a:p>
            <a:pPr lvl="1"/>
            <a:endParaRPr lang="en-US" dirty="0" smtClean="0"/>
          </a:p>
          <a:p>
            <a:pPr lvl="1"/>
            <a:r>
              <a:rPr lang="en-US" dirty="0" smtClean="0"/>
              <a:t>e – end of this word</a:t>
            </a:r>
          </a:p>
          <a:p>
            <a:pPr lvl="1"/>
            <a:endParaRPr lang="en-US" dirty="0" smtClean="0"/>
          </a:p>
          <a:p>
            <a:pPr lvl="1"/>
            <a:r>
              <a:rPr lang="en-US" dirty="0" smtClean="0"/>
              <a:t>b – back a word</a:t>
            </a:r>
          </a:p>
        </p:txBody>
      </p:sp>
    </p:spTree>
    <p:extLst>
      <p:ext uri="{BB962C8B-B14F-4D97-AF65-F5344CB8AC3E}">
        <p14:creationId xmlns:p14="http://schemas.microsoft.com/office/powerpoint/2010/main" val="372988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a:t>motions</a:t>
            </a:r>
          </a:p>
        </p:txBody>
      </p:sp>
      <p:sp>
        <p:nvSpPr>
          <p:cNvPr id="3" name="Content Placeholder 2"/>
          <p:cNvSpPr>
            <a:spLocks noGrp="1"/>
          </p:cNvSpPr>
          <p:nvPr>
            <p:ph idx="1"/>
          </p:nvPr>
        </p:nvSpPr>
        <p:spPr/>
        <p:txBody>
          <a:bodyPr/>
          <a:lstStyle/>
          <a:p>
            <a:pPr lvl="1"/>
            <a:r>
              <a:rPr lang="en-US" dirty="0"/>
              <a:t>^ - start of text on this </a:t>
            </a:r>
            <a:r>
              <a:rPr lang="en-US" dirty="0" smtClean="0"/>
              <a:t>line</a:t>
            </a:r>
          </a:p>
          <a:p>
            <a:pPr lvl="1"/>
            <a:endParaRPr lang="en-US" dirty="0"/>
          </a:p>
          <a:p>
            <a:pPr lvl="1"/>
            <a:r>
              <a:rPr lang="en-US" dirty="0"/>
              <a:t>$ - end of this </a:t>
            </a:r>
            <a:r>
              <a:rPr lang="en-US" dirty="0" smtClean="0"/>
              <a:t>line</a:t>
            </a:r>
          </a:p>
          <a:p>
            <a:pPr lvl="1"/>
            <a:endParaRPr lang="en-US" dirty="0"/>
          </a:p>
          <a:p>
            <a:pPr lvl="1"/>
            <a:r>
              <a:rPr lang="en-US" dirty="0"/>
              <a:t>0 – very beginning of this line</a:t>
            </a:r>
          </a:p>
          <a:p>
            <a:endParaRPr lang="en-US" dirty="0"/>
          </a:p>
        </p:txBody>
      </p:sp>
    </p:spTree>
    <p:extLst>
      <p:ext uri="{BB962C8B-B14F-4D97-AF65-F5344CB8AC3E}">
        <p14:creationId xmlns:p14="http://schemas.microsoft.com/office/powerpoint/2010/main" val="1516594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a:t>motions</a:t>
            </a:r>
          </a:p>
        </p:txBody>
      </p:sp>
      <p:sp>
        <p:nvSpPr>
          <p:cNvPr id="3" name="Content Placeholder 2"/>
          <p:cNvSpPr>
            <a:spLocks noGrp="1"/>
          </p:cNvSpPr>
          <p:nvPr>
            <p:ph idx="1"/>
          </p:nvPr>
        </p:nvSpPr>
        <p:spPr/>
        <p:txBody>
          <a:bodyPr>
            <a:normAutofit/>
          </a:bodyPr>
          <a:lstStyle/>
          <a:p>
            <a:pPr lvl="1"/>
            <a:r>
              <a:rPr lang="en-US" dirty="0" err="1" smtClean="0"/>
              <a:t>gg</a:t>
            </a:r>
            <a:r>
              <a:rPr lang="en-US" dirty="0" smtClean="0"/>
              <a:t> – beginning of file</a:t>
            </a:r>
          </a:p>
          <a:p>
            <a:endParaRPr lang="en-US" dirty="0" smtClean="0"/>
          </a:p>
          <a:p>
            <a:pPr lvl="1"/>
            <a:r>
              <a:rPr lang="en-US" dirty="0" smtClean="0"/>
              <a:t>G – end of file</a:t>
            </a:r>
          </a:p>
          <a:p>
            <a:endParaRPr lang="en-US" dirty="0" smtClean="0"/>
          </a:p>
          <a:p>
            <a:pPr lvl="1"/>
            <a:r>
              <a:rPr lang="en-US" dirty="0" err="1"/>
              <a:t>h,j,k,l</a:t>
            </a:r>
            <a:r>
              <a:rPr lang="en-US" dirty="0"/>
              <a:t> </a:t>
            </a:r>
            <a:r>
              <a:rPr lang="en-US" dirty="0" smtClean="0"/>
              <a:t>are movements too</a:t>
            </a:r>
            <a:endParaRPr lang="en-US" dirty="0"/>
          </a:p>
          <a:p>
            <a:endParaRPr lang="en-US" dirty="0" smtClean="0"/>
          </a:p>
        </p:txBody>
      </p:sp>
    </p:spTree>
    <p:extLst>
      <p:ext uri="{BB962C8B-B14F-4D97-AF65-F5344CB8AC3E}">
        <p14:creationId xmlns:p14="http://schemas.microsoft.com/office/powerpoint/2010/main" val="2442909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a:t>motions</a:t>
            </a:r>
          </a:p>
        </p:txBody>
      </p:sp>
      <p:sp>
        <p:nvSpPr>
          <p:cNvPr id="3" name="Content Placeholder 2"/>
          <p:cNvSpPr>
            <a:spLocks noGrp="1"/>
          </p:cNvSpPr>
          <p:nvPr>
            <p:ph idx="1"/>
          </p:nvPr>
        </p:nvSpPr>
        <p:spPr/>
        <p:txBody>
          <a:bodyPr/>
          <a:lstStyle/>
          <a:p>
            <a:pPr lvl="1"/>
            <a:r>
              <a:rPr lang="en-US" dirty="0" smtClean="0"/>
              <a:t>f{char} – moves cursor forward (right) to first occurrence of char</a:t>
            </a:r>
          </a:p>
          <a:p>
            <a:pPr lvl="1"/>
            <a:endParaRPr lang="en-US" dirty="0" smtClean="0"/>
          </a:p>
          <a:p>
            <a:pPr lvl="1"/>
            <a:r>
              <a:rPr lang="en-US" dirty="0" smtClean="0"/>
              <a:t>F{char} – like f, but to the left</a:t>
            </a:r>
          </a:p>
          <a:p>
            <a:pPr lvl="1"/>
            <a:endParaRPr lang="en-US" dirty="0" smtClean="0"/>
          </a:p>
          <a:p>
            <a:pPr lvl="1"/>
            <a:r>
              <a:rPr lang="en-US" dirty="0" smtClean="0"/>
              <a:t>t{char} – moves cursor forward just before first occurrence of char</a:t>
            </a:r>
          </a:p>
          <a:p>
            <a:pPr lvl="1"/>
            <a:endParaRPr lang="en-US" dirty="0"/>
          </a:p>
          <a:p>
            <a:pPr lvl="1"/>
            <a:r>
              <a:rPr lang="en-US" dirty="0" smtClean="0"/>
              <a:t>T{char} – like t, but to the left</a:t>
            </a:r>
            <a:endParaRPr lang="en-US" dirty="0"/>
          </a:p>
        </p:txBody>
      </p:sp>
    </p:spTree>
    <p:extLst>
      <p:ext uri="{BB962C8B-B14F-4D97-AF65-F5344CB8AC3E}">
        <p14:creationId xmlns:p14="http://schemas.microsoft.com/office/powerpoint/2010/main" val="3273054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bigger picture</a:t>
            </a:r>
            <a:endParaRPr lang="en-US" sz="8000" dirty="0"/>
          </a:p>
        </p:txBody>
      </p:sp>
      <p:sp>
        <p:nvSpPr>
          <p:cNvPr id="3" name="Content Placeholder 2"/>
          <p:cNvSpPr>
            <a:spLocks noGrp="1"/>
          </p:cNvSpPr>
          <p:nvPr>
            <p:ph idx="1"/>
          </p:nvPr>
        </p:nvSpPr>
        <p:spPr/>
        <p:txBody>
          <a:bodyPr>
            <a:normAutofit/>
          </a:bodyPr>
          <a:lstStyle/>
          <a:p>
            <a:r>
              <a:rPr lang="en-US" dirty="0" smtClean="0"/>
              <a:t>pair motions with commands</a:t>
            </a:r>
          </a:p>
          <a:p>
            <a:endParaRPr lang="en-US" dirty="0" smtClean="0"/>
          </a:p>
          <a:p>
            <a:r>
              <a:rPr lang="en-US" dirty="0" smtClean="0"/>
              <a:t>general formula is</a:t>
            </a:r>
          </a:p>
          <a:p>
            <a:pPr lvl="1"/>
            <a:r>
              <a:rPr lang="en-US" dirty="0" smtClean="0"/>
              <a:t>#command{motion}</a:t>
            </a:r>
          </a:p>
          <a:p>
            <a:pPr lvl="2"/>
            <a:r>
              <a:rPr lang="en-US" dirty="0" smtClean="0"/>
              <a:t>perform the command this many times</a:t>
            </a:r>
          </a:p>
          <a:p>
            <a:pPr lvl="2"/>
            <a:r>
              <a:rPr lang="en-US" dirty="0"/>
              <a:t>w</a:t>
            </a:r>
            <a:r>
              <a:rPr lang="en-US" dirty="0" smtClean="0"/>
              <a:t>hat command to perform</a:t>
            </a:r>
          </a:p>
          <a:p>
            <a:pPr lvl="2"/>
            <a:r>
              <a:rPr lang="en-US" dirty="0" smtClean="0"/>
              <a:t>what motion to perform the command over</a:t>
            </a:r>
            <a:endParaRPr lang="en-US" dirty="0"/>
          </a:p>
        </p:txBody>
      </p:sp>
    </p:spTree>
    <p:extLst>
      <p:ext uri="{BB962C8B-B14F-4D97-AF65-F5344CB8AC3E}">
        <p14:creationId xmlns:p14="http://schemas.microsoft.com/office/powerpoint/2010/main" val="3337788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normAutofit/>
          </a:bodyPr>
          <a:lstStyle/>
          <a:p>
            <a:r>
              <a:rPr lang="en-US" dirty="0" smtClean="0"/>
              <a:t>manipulate text from normal mode</a:t>
            </a:r>
          </a:p>
          <a:p>
            <a:endParaRPr lang="en-US" dirty="0" smtClean="0"/>
          </a:p>
          <a:p>
            <a:pPr lvl="1"/>
            <a:r>
              <a:rPr lang="en-US" dirty="0" smtClean="0"/>
              <a:t>d{motion} – delete</a:t>
            </a:r>
          </a:p>
          <a:p>
            <a:endParaRPr lang="en-US" dirty="0" smtClean="0"/>
          </a:p>
          <a:p>
            <a:pPr lvl="1"/>
            <a:r>
              <a:rPr lang="en-US" dirty="0" smtClean="0"/>
              <a:t>c{motion} – change</a:t>
            </a:r>
          </a:p>
          <a:p>
            <a:endParaRPr lang="en-US" dirty="0" smtClean="0"/>
          </a:p>
        </p:txBody>
      </p:sp>
    </p:spTree>
    <p:extLst>
      <p:ext uri="{BB962C8B-B14F-4D97-AF65-F5344CB8AC3E}">
        <p14:creationId xmlns:p14="http://schemas.microsoft.com/office/powerpoint/2010/main" val="1237100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a:t>
            </a:r>
            <a:endParaRPr lang="en-US" dirty="0"/>
          </a:p>
        </p:txBody>
      </p:sp>
      <p:sp>
        <p:nvSpPr>
          <p:cNvPr id="3" name="Content Placeholder 2"/>
          <p:cNvSpPr>
            <a:spLocks noGrp="1"/>
          </p:cNvSpPr>
          <p:nvPr>
            <p:ph idx="1"/>
          </p:nvPr>
        </p:nvSpPr>
        <p:spPr/>
        <p:txBody>
          <a:bodyPr/>
          <a:lstStyle/>
          <a:p>
            <a:r>
              <a:rPr lang="en-US" dirty="0" smtClean="0"/>
              <a:t>Mention </a:t>
            </a:r>
            <a:r>
              <a:rPr lang="en-US" dirty="0"/>
              <a:t>visual mode</a:t>
            </a:r>
          </a:p>
          <a:p>
            <a:pPr lvl="1"/>
            <a:r>
              <a:rPr lang="en-US" dirty="0"/>
              <a:t>v-</a:t>
            </a:r>
            <a:r>
              <a:rPr lang="en-US" dirty="0" err="1"/>
              <a:t>character,V</a:t>
            </a:r>
            <a:r>
              <a:rPr lang="en-US" dirty="0"/>
              <a:t>-</a:t>
            </a:r>
            <a:r>
              <a:rPr lang="en-US" dirty="0" err="1"/>
              <a:t>line,Ctrl</a:t>
            </a:r>
            <a:r>
              <a:rPr lang="en-US" dirty="0"/>
              <a:t>-v-block</a:t>
            </a:r>
          </a:p>
          <a:p>
            <a:pPr lvl="1"/>
            <a:r>
              <a:rPr lang="en-US" dirty="0"/>
              <a:t>Select text, then delete/yank/substitute only in selected </a:t>
            </a:r>
            <a:r>
              <a:rPr lang="en-US" dirty="0" smtClean="0"/>
              <a:t>area</a:t>
            </a:r>
          </a:p>
          <a:p>
            <a:r>
              <a:rPr lang="en-US" dirty="0" smtClean="0"/>
              <a:t>Ctrl-g to show file status</a:t>
            </a:r>
          </a:p>
          <a:p>
            <a:pPr lvl="1"/>
            <a:r>
              <a:rPr lang="en-US" dirty="0" smtClean="0"/>
              <a:t>Can set this to show all the time</a:t>
            </a:r>
            <a:endParaRPr lang="en-US" dirty="0"/>
          </a:p>
          <a:p>
            <a:r>
              <a:rPr lang="en-US" dirty="0" smtClean="0"/>
              <a:t>Searching – </a:t>
            </a:r>
            <a:r>
              <a:rPr lang="en-US" dirty="0" err="1" smtClean="0"/>
              <a:t>hlsearch</a:t>
            </a:r>
            <a:r>
              <a:rPr lang="en-US" dirty="0" smtClean="0"/>
              <a:t> to </a:t>
            </a:r>
            <a:r>
              <a:rPr lang="en-US" dirty="0" err="1" smtClean="0"/>
              <a:t>hilight</a:t>
            </a:r>
            <a:endParaRPr lang="en-US" dirty="0"/>
          </a:p>
        </p:txBody>
      </p:sp>
    </p:spTree>
    <p:extLst>
      <p:ext uri="{BB962C8B-B14F-4D97-AF65-F5344CB8AC3E}">
        <p14:creationId xmlns:p14="http://schemas.microsoft.com/office/powerpoint/2010/main" val="1545437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copy/paste</a:t>
            </a:r>
            <a:endParaRPr lang="en-US" dirty="0"/>
          </a:p>
        </p:txBody>
      </p:sp>
      <p:sp>
        <p:nvSpPr>
          <p:cNvPr id="3" name="Content Placeholder 2"/>
          <p:cNvSpPr>
            <a:spLocks noGrp="1"/>
          </p:cNvSpPr>
          <p:nvPr>
            <p:ph idx="1"/>
          </p:nvPr>
        </p:nvSpPr>
        <p:spPr/>
        <p:txBody>
          <a:bodyPr/>
          <a:lstStyle/>
          <a:p>
            <a:r>
              <a:rPr lang="en-US" dirty="0"/>
              <a:t>y{motion} – </a:t>
            </a:r>
            <a:r>
              <a:rPr lang="en-US" dirty="0" smtClean="0"/>
              <a:t>yank</a:t>
            </a:r>
          </a:p>
          <a:p>
            <a:endParaRPr lang="en-US" dirty="0"/>
          </a:p>
          <a:p>
            <a:r>
              <a:rPr lang="en-US" dirty="0" smtClean="0"/>
              <a:t>p – paste after cursor</a:t>
            </a:r>
          </a:p>
          <a:p>
            <a:r>
              <a:rPr lang="en-US" dirty="0" smtClean="0"/>
              <a:t>P – paste before cursor</a:t>
            </a:r>
            <a:endParaRPr lang="en-US" dirty="0"/>
          </a:p>
        </p:txBody>
      </p:sp>
    </p:spTree>
    <p:extLst>
      <p:ext uri="{BB962C8B-B14F-4D97-AF65-F5344CB8AC3E}">
        <p14:creationId xmlns:p14="http://schemas.microsoft.com/office/powerpoint/2010/main" val="1930338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err="1" smtClean="0"/>
              <a:t>linewise</a:t>
            </a:r>
            <a:r>
              <a:rPr lang="en-US" sz="6600" dirty="0" smtClean="0"/>
              <a:t> motions</a:t>
            </a:r>
            <a:endParaRPr lang="en-US" sz="6600" dirty="0"/>
          </a:p>
        </p:txBody>
      </p:sp>
      <p:sp>
        <p:nvSpPr>
          <p:cNvPr id="3" name="Content Placeholder 2"/>
          <p:cNvSpPr>
            <a:spLocks noGrp="1"/>
          </p:cNvSpPr>
          <p:nvPr>
            <p:ph idx="1"/>
          </p:nvPr>
        </p:nvSpPr>
        <p:spPr/>
        <p:txBody>
          <a:bodyPr/>
          <a:lstStyle/>
          <a:p>
            <a:r>
              <a:rPr lang="en-US" dirty="0" smtClean="0"/>
              <a:t>work on whole line</a:t>
            </a:r>
          </a:p>
          <a:p>
            <a:pPr lvl="1"/>
            <a:r>
              <a:rPr lang="en-US" dirty="0" err="1" smtClean="0"/>
              <a:t>dd</a:t>
            </a:r>
            <a:r>
              <a:rPr lang="en-US" dirty="0" smtClean="0"/>
              <a:t> - delete</a:t>
            </a:r>
          </a:p>
          <a:p>
            <a:pPr lvl="1"/>
            <a:r>
              <a:rPr lang="en-US" dirty="0" smtClean="0"/>
              <a:t>cc - change</a:t>
            </a:r>
          </a:p>
          <a:p>
            <a:pPr lvl="1"/>
            <a:r>
              <a:rPr lang="en-US" dirty="0" err="1" smtClean="0"/>
              <a:t>yy</a:t>
            </a:r>
            <a:r>
              <a:rPr lang="en-US" dirty="0" smtClean="0"/>
              <a:t> - yank</a:t>
            </a:r>
          </a:p>
          <a:p>
            <a:pPr lvl="1"/>
            <a:r>
              <a:rPr lang="en-US" dirty="0" smtClean="0"/>
              <a:t>&gt;&gt; - indent</a:t>
            </a:r>
          </a:p>
          <a:p>
            <a:pPr lvl="1"/>
            <a:r>
              <a:rPr lang="en-US" dirty="0" smtClean="0"/>
              <a:t>&lt;&lt; - de-indent</a:t>
            </a:r>
            <a:endParaRPr lang="en-US" dirty="0"/>
          </a:p>
        </p:txBody>
      </p:sp>
    </p:spTree>
    <p:extLst>
      <p:ext uri="{BB962C8B-B14F-4D97-AF65-F5344CB8AC3E}">
        <p14:creationId xmlns:p14="http://schemas.microsoft.com/office/powerpoint/2010/main" val="328306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a word, inner word</a:t>
            </a:r>
            <a:endParaRPr lang="en-US" sz="6000" dirty="0"/>
          </a:p>
        </p:txBody>
      </p:sp>
      <p:sp>
        <p:nvSpPr>
          <p:cNvPr id="3" name="Content Placeholder 2"/>
          <p:cNvSpPr>
            <a:spLocks noGrp="1"/>
          </p:cNvSpPr>
          <p:nvPr>
            <p:ph idx="1"/>
          </p:nvPr>
        </p:nvSpPr>
        <p:spPr/>
        <p:txBody>
          <a:bodyPr>
            <a:normAutofit fontScale="85000" lnSpcReduction="20000"/>
          </a:bodyPr>
          <a:lstStyle/>
          <a:p>
            <a:r>
              <a:rPr lang="en-US" dirty="0" smtClean="0"/>
              <a:t>d{motion} deletes from cursor to motion</a:t>
            </a:r>
          </a:p>
          <a:p>
            <a:endParaRPr lang="en-US" dirty="0"/>
          </a:p>
          <a:p>
            <a:r>
              <a:rPr lang="en-US" dirty="0" smtClean="0"/>
              <a:t>there’s a way to work on whole word.</a:t>
            </a:r>
          </a:p>
          <a:p>
            <a:pPr lvl="1"/>
            <a:r>
              <a:rPr lang="en-US" dirty="0" smtClean="0"/>
              <a:t>:help aw or :help </a:t>
            </a:r>
            <a:r>
              <a:rPr lang="en-US" dirty="0" err="1" smtClean="0"/>
              <a:t>iw</a:t>
            </a:r>
            <a:endParaRPr lang="en-US" dirty="0" smtClean="0"/>
          </a:p>
          <a:p>
            <a:pPr lvl="1"/>
            <a:r>
              <a:rPr lang="en-US" dirty="0" smtClean="0"/>
              <a:t>part of a larger pattern, of course</a:t>
            </a:r>
          </a:p>
          <a:p>
            <a:endParaRPr lang="en-US" dirty="0" smtClean="0"/>
          </a:p>
          <a:p>
            <a:r>
              <a:rPr lang="en-US" dirty="0" err="1"/>
              <a:t>daw</a:t>
            </a:r>
            <a:r>
              <a:rPr lang="en-US" dirty="0"/>
              <a:t> – delete a </a:t>
            </a:r>
            <a:r>
              <a:rPr lang="en-US" dirty="0" smtClean="0"/>
              <a:t>word - </a:t>
            </a:r>
            <a:r>
              <a:rPr lang="en-US" dirty="0"/>
              <a:t>also deletes whitespace </a:t>
            </a:r>
            <a:r>
              <a:rPr lang="en-US" dirty="0" smtClean="0"/>
              <a:t>following word</a:t>
            </a:r>
            <a:endParaRPr lang="en-US" dirty="0"/>
          </a:p>
          <a:p>
            <a:endParaRPr lang="en-US" dirty="0" smtClean="0"/>
          </a:p>
          <a:p>
            <a:r>
              <a:rPr lang="en-US" dirty="0" err="1" smtClean="0"/>
              <a:t>diw</a:t>
            </a:r>
            <a:r>
              <a:rPr lang="en-US" dirty="0" smtClean="0"/>
              <a:t> – delete inner word - only deletes text; leaves whitespace</a:t>
            </a:r>
          </a:p>
          <a:p>
            <a:endParaRPr lang="en-US" dirty="0" smtClean="0"/>
          </a:p>
          <a:p>
            <a:endParaRPr lang="en-US" dirty="0"/>
          </a:p>
        </p:txBody>
      </p:sp>
    </p:spTree>
    <p:extLst>
      <p:ext uri="{BB962C8B-B14F-4D97-AF65-F5344CB8AC3E}">
        <p14:creationId xmlns:p14="http://schemas.microsoft.com/office/powerpoint/2010/main" val="2352913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US" dirty="0"/>
          </a:p>
        </p:txBody>
      </p:sp>
      <p:sp>
        <p:nvSpPr>
          <p:cNvPr id="3" name="Content Placeholder 2"/>
          <p:cNvSpPr>
            <a:spLocks noGrp="1"/>
          </p:cNvSpPr>
          <p:nvPr>
            <p:ph idx="1"/>
          </p:nvPr>
        </p:nvSpPr>
        <p:spPr/>
        <p:txBody>
          <a:bodyPr>
            <a:normAutofit/>
          </a:bodyPr>
          <a:lstStyle/>
          <a:p>
            <a:r>
              <a:rPr lang="en-US" dirty="0" smtClean="0"/>
              <a:t>u – undo</a:t>
            </a:r>
          </a:p>
          <a:p>
            <a:r>
              <a:rPr lang="en-US" dirty="0" smtClean="0"/>
              <a:t>U – undo all changes made to this line</a:t>
            </a:r>
          </a:p>
          <a:p>
            <a:endParaRPr lang="en-US" dirty="0" smtClean="0"/>
          </a:p>
          <a:p>
            <a:r>
              <a:rPr lang="en-US" dirty="0" smtClean="0"/>
              <a:t>Ctrl-r – redo</a:t>
            </a:r>
          </a:p>
        </p:txBody>
      </p:sp>
    </p:spTree>
    <p:extLst>
      <p:ext uri="{BB962C8B-B14F-4D97-AF65-F5344CB8AC3E}">
        <p14:creationId xmlns:p14="http://schemas.microsoft.com/office/powerpoint/2010/main" val="3176231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jumping around</a:t>
            </a:r>
            <a:endParaRPr lang="en-US" sz="8000"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Ctrl-f </a:t>
            </a:r>
            <a:r>
              <a:rPr lang="en-US" dirty="0"/>
              <a:t>– jump forward a screen</a:t>
            </a:r>
          </a:p>
          <a:p>
            <a:r>
              <a:rPr lang="en-US" dirty="0"/>
              <a:t>Ctrl-b – jump backward a screen</a:t>
            </a:r>
          </a:p>
          <a:p>
            <a:endParaRPr lang="en-US" dirty="0"/>
          </a:p>
          <a:p>
            <a:r>
              <a:rPr lang="en-US" dirty="0"/>
              <a:t>:# - to go to line #</a:t>
            </a:r>
          </a:p>
          <a:p>
            <a:r>
              <a:rPr lang="en-US" dirty="0"/>
              <a:t>#G – to go to line #</a:t>
            </a:r>
          </a:p>
          <a:p>
            <a:endParaRPr lang="en-US" dirty="0" smtClean="0"/>
          </a:p>
          <a:p>
            <a:r>
              <a:rPr lang="en-US" dirty="0" smtClean="0"/>
              <a:t>CTRL-I AND CTRL-O HERE?!</a:t>
            </a:r>
            <a:endParaRPr lang="en-US" dirty="0"/>
          </a:p>
        </p:txBody>
      </p:sp>
    </p:spTree>
    <p:extLst>
      <p:ext uri="{BB962C8B-B14F-4D97-AF65-F5344CB8AC3E}">
        <p14:creationId xmlns:p14="http://schemas.microsoft.com/office/powerpoint/2010/main" val="1289026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p:txBody>
          <a:bodyPr/>
          <a:lstStyle/>
          <a:p>
            <a:r>
              <a:rPr lang="en-US" dirty="0" smtClean="0"/>
              <a:t>/{text} - search forward</a:t>
            </a:r>
          </a:p>
          <a:p>
            <a:r>
              <a:rPr lang="en-US" dirty="0" smtClean="0"/>
              <a:t>?{text} – search backward</a:t>
            </a:r>
          </a:p>
          <a:p>
            <a:endParaRPr lang="en-US" dirty="0" smtClean="0"/>
          </a:p>
          <a:p>
            <a:endParaRPr lang="en-US" dirty="0" smtClean="0"/>
          </a:p>
          <a:p>
            <a:r>
              <a:rPr lang="en-US" dirty="0" smtClean="0"/>
              <a:t>n – repeat search in that direction</a:t>
            </a:r>
          </a:p>
          <a:p>
            <a:r>
              <a:rPr lang="en-US" dirty="0" smtClean="0"/>
              <a:t>N – repeat search in opposite direction</a:t>
            </a:r>
            <a:endParaRPr lang="en-US" dirty="0"/>
          </a:p>
        </p:txBody>
      </p:sp>
    </p:spTree>
    <p:extLst>
      <p:ext uri="{BB962C8B-B14F-4D97-AF65-F5344CB8AC3E}">
        <p14:creationId xmlns:p14="http://schemas.microsoft.com/office/powerpoint/2010/main" val="2681253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improving search</a:t>
            </a:r>
            <a:endParaRPr lang="en-US" sz="6600" dirty="0"/>
          </a:p>
        </p:txBody>
      </p:sp>
      <p:sp>
        <p:nvSpPr>
          <p:cNvPr id="3" name="Content Placeholder 2"/>
          <p:cNvSpPr>
            <a:spLocks noGrp="1"/>
          </p:cNvSpPr>
          <p:nvPr>
            <p:ph idx="1"/>
          </p:nvPr>
        </p:nvSpPr>
        <p:spPr/>
        <p:txBody>
          <a:bodyPr>
            <a:normAutofit lnSpcReduction="10000"/>
          </a:bodyPr>
          <a:lstStyle/>
          <a:p>
            <a:r>
              <a:rPr lang="en-US" dirty="0" smtClean="0"/>
              <a:t>:set </a:t>
            </a:r>
            <a:r>
              <a:rPr lang="en-US" dirty="0" err="1" smtClean="0"/>
              <a:t>ignorecase</a:t>
            </a:r>
            <a:r>
              <a:rPr lang="en-US" dirty="0" smtClean="0"/>
              <a:t> – case insensitive</a:t>
            </a:r>
          </a:p>
          <a:p>
            <a:r>
              <a:rPr lang="en-US" dirty="0" smtClean="0"/>
              <a:t>:set </a:t>
            </a:r>
            <a:r>
              <a:rPr lang="en-US" dirty="0" err="1" smtClean="0"/>
              <a:t>smartcase</a:t>
            </a:r>
            <a:r>
              <a:rPr lang="en-US" dirty="0" smtClean="0"/>
              <a:t> – ignore case only if all lowercase</a:t>
            </a:r>
          </a:p>
          <a:p>
            <a:r>
              <a:rPr lang="en-US" dirty="0" smtClean="0"/>
              <a:t>:set </a:t>
            </a:r>
            <a:r>
              <a:rPr lang="en-US" dirty="0" err="1" smtClean="0"/>
              <a:t>incsearch</a:t>
            </a:r>
            <a:r>
              <a:rPr lang="en-US" dirty="0" smtClean="0"/>
              <a:t> – shows first matching word as you type</a:t>
            </a:r>
          </a:p>
          <a:p>
            <a:endParaRPr lang="en-US" dirty="0"/>
          </a:p>
          <a:p>
            <a:r>
              <a:rPr lang="en-US" dirty="0" smtClean="0"/>
              <a:t>add these lines (without semicolons) to .</a:t>
            </a:r>
            <a:r>
              <a:rPr lang="en-US" dirty="0" err="1" smtClean="0"/>
              <a:t>vimrc</a:t>
            </a:r>
            <a:r>
              <a:rPr lang="en-US" dirty="0" smtClean="0"/>
              <a:t> to have them be defaults</a:t>
            </a:r>
            <a:endParaRPr lang="en-US" dirty="0"/>
          </a:p>
        </p:txBody>
      </p:sp>
    </p:spTree>
    <p:extLst>
      <p:ext uri="{BB962C8B-B14F-4D97-AF65-F5344CB8AC3E}">
        <p14:creationId xmlns:p14="http://schemas.microsoft.com/office/powerpoint/2010/main" val="2215769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:s/old/new – replace first occurrence of old with new on this line</a:t>
            </a:r>
          </a:p>
          <a:p>
            <a:endParaRPr lang="en-US" dirty="0"/>
          </a:p>
          <a:p>
            <a:r>
              <a:rPr lang="en-US" dirty="0" smtClean="0"/>
              <a:t>add flags to the end:</a:t>
            </a:r>
          </a:p>
          <a:p>
            <a:pPr lvl="1"/>
            <a:r>
              <a:rPr lang="en-US" dirty="0" smtClean="0"/>
              <a:t>:s/old/new/</a:t>
            </a:r>
            <a:r>
              <a:rPr lang="en-US" dirty="0" err="1" smtClean="0"/>
              <a:t>gc</a:t>
            </a:r>
            <a:endParaRPr lang="en-US" dirty="0" smtClean="0"/>
          </a:p>
          <a:p>
            <a:pPr lvl="2"/>
            <a:r>
              <a:rPr lang="en-US" dirty="0" smtClean="0"/>
              <a:t>g – global - replaces all occurrences on line</a:t>
            </a:r>
          </a:p>
          <a:p>
            <a:pPr lvl="2"/>
            <a:r>
              <a:rPr lang="en-US" dirty="0" smtClean="0"/>
              <a:t>c – confirmation - prompts confirmation each time</a:t>
            </a:r>
          </a:p>
          <a:p>
            <a:endParaRPr lang="en-US" dirty="0" smtClean="0"/>
          </a:p>
          <a:p>
            <a:r>
              <a:rPr lang="en-US" dirty="0" smtClean="0"/>
              <a:t>:%s/old/new/ - replace first occurrence of old with new on all lines in whole file</a:t>
            </a:r>
          </a:p>
          <a:p>
            <a:r>
              <a:rPr lang="en-US" dirty="0" smtClean="0"/>
              <a:t>:%s/old/new/g – replace all occurrences of old with new in whole file</a:t>
            </a:r>
            <a:endParaRPr lang="en-US" dirty="0"/>
          </a:p>
        </p:txBody>
      </p:sp>
    </p:spTree>
    <p:extLst>
      <p:ext uri="{BB962C8B-B14F-4D97-AF65-F5344CB8AC3E}">
        <p14:creationId xmlns:p14="http://schemas.microsoft.com/office/powerpoint/2010/main" val="3885236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buffers</a:t>
            </a:r>
            <a:endParaRPr lang="en-US" dirty="0"/>
          </a:p>
        </p:txBody>
      </p:sp>
      <p:sp>
        <p:nvSpPr>
          <p:cNvPr id="3" name="Content Placeholder 2"/>
          <p:cNvSpPr>
            <a:spLocks noGrp="1"/>
          </p:cNvSpPr>
          <p:nvPr>
            <p:ph idx="1"/>
          </p:nvPr>
        </p:nvSpPr>
        <p:spPr/>
        <p:txBody>
          <a:bodyPr>
            <a:normAutofit lnSpcReduction="10000"/>
          </a:bodyPr>
          <a:lstStyle/>
          <a:p>
            <a:r>
              <a:rPr lang="en-US" dirty="0" smtClean="0"/>
              <a:t>each file opened is its own buffer</a:t>
            </a:r>
          </a:p>
          <a:p>
            <a:endParaRPr lang="en-US" dirty="0"/>
          </a:p>
          <a:p>
            <a:r>
              <a:rPr lang="en-US" dirty="0" smtClean="0"/>
              <a:t>might only be viewing one buffer but the others are still open</a:t>
            </a:r>
          </a:p>
          <a:p>
            <a:endParaRPr lang="en-US" dirty="0"/>
          </a:p>
          <a:p>
            <a:r>
              <a:rPr lang="en-US" dirty="0" smtClean="0"/>
              <a:t>switch between buffers</a:t>
            </a:r>
          </a:p>
          <a:p>
            <a:endParaRPr lang="en-US" dirty="0"/>
          </a:p>
          <a:p>
            <a:r>
              <a:rPr lang="en-US" dirty="0" smtClean="0"/>
              <a:t>show buffers in different windows</a:t>
            </a:r>
          </a:p>
          <a:p>
            <a:endParaRPr lang="en-US" dirty="0"/>
          </a:p>
        </p:txBody>
      </p:sp>
    </p:spTree>
    <p:extLst>
      <p:ext uri="{BB962C8B-B14F-4D97-AF65-F5344CB8AC3E}">
        <p14:creationId xmlns:p14="http://schemas.microsoft.com/office/powerpoint/2010/main" val="3296149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smtClean="0"/>
              <a:t>buffers, cont.</a:t>
            </a:r>
            <a:endParaRPr lang="en-US" sz="8000" dirty="0"/>
          </a:p>
        </p:txBody>
      </p:sp>
      <p:sp>
        <p:nvSpPr>
          <p:cNvPr id="3" name="Content Placeholder 2"/>
          <p:cNvSpPr>
            <a:spLocks noGrp="1"/>
          </p:cNvSpPr>
          <p:nvPr>
            <p:ph idx="1"/>
          </p:nvPr>
        </p:nvSpPr>
        <p:spPr/>
        <p:txBody>
          <a:bodyPr>
            <a:normAutofit/>
          </a:bodyPr>
          <a:lstStyle/>
          <a:p>
            <a:r>
              <a:rPr lang="en-US" dirty="0" smtClean="0"/>
              <a:t>:e {filename} – edit filename in current window - creates new buffer</a:t>
            </a:r>
          </a:p>
          <a:p>
            <a:endParaRPr lang="en-US" dirty="0" smtClean="0"/>
          </a:p>
          <a:p>
            <a:r>
              <a:rPr lang="en-US" dirty="0" smtClean="0"/>
              <a:t>:</a:t>
            </a:r>
            <a:r>
              <a:rPr lang="en-US" dirty="0" err="1" smtClean="0"/>
              <a:t>ls</a:t>
            </a:r>
            <a:r>
              <a:rPr lang="en-US" dirty="0" smtClean="0"/>
              <a:t> – show buffers</a:t>
            </a:r>
          </a:p>
          <a:p>
            <a:r>
              <a:rPr lang="en-US" dirty="0" smtClean="0"/>
              <a:t>:b# - switch to buffer #</a:t>
            </a:r>
          </a:p>
          <a:p>
            <a:r>
              <a:rPr lang="en-US" dirty="0" smtClean="0"/>
              <a:t>:</a:t>
            </a:r>
            <a:r>
              <a:rPr lang="en-US" dirty="0" err="1" smtClean="0"/>
              <a:t>bn</a:t>
            </a:r>
            <a:r>
              <a:rPr lang="en-US" dirty="0" smtClean="0"/>
              <a:t>,:</a:t>
            </a:r>
            <a:r>
              <a:rPr lang="en-US" dirty="0" err="1" smtClean="0"/>
              <a:t>bp</a:t>
            </a:r>
            <a:r>
              <a:rPr lang="en-US" dirty="0" smtClean="0"/>
              <a:t> – buffer next/previous</a:t>
            </a:r>
          </a:p>
          <a:p>
            <a:r>
              <a:rPr lang="en-US" dirty="0" smtClean="0"/>
              <a:t>:</a:t>
            </a:r>
            <a:r>
              <a:rPr lang="en-US" dirty="0" err="1" smtClean="0"/>
              <a:t>bd</a:t>
            </a:r>
            <a:r>
              <a:rPr lang="en-US" dirty="0" smtClean="0"/>
              <a:t> – buffer delete</a:t>
            </a:r>
          </a:p>
        </p:txBody>
      </p:sp>
    </p:spTree>
    <p:extLst>
      <p:ext uri="{BB962C8B-B14F-4D97-AF65-F5344CB8AC3E}">
        <p14:creationId xmlns:p14="http://schemas.microsoft.com/office/powerpoint/2010/main" val="1090808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a:t>
            </a:r>
            <a:endParaRPr lang="en-US" dirty="0"/>
          </a:p>
        </p:txBody>
      </p:sp>
      <p:sp>
        <p:nvSpPr>
          <p:cNvPr id="3" name="Content Placeholder 2"/>
          <p:cNvSpPr>
            <a:spLocks noGrp="1"/>
          </p:cNvSpPr>
          <p:nvPr>
            <p:ph idx="1"/>
          </p:nvPr>
        </p:nvSpPr>
        <p:spPr/>
        <p:txBody>
          <a:bodyPr/>
          <a:lstStyle/>
          <a:p>
            <a:r>
              <a:rPr lang="en-US" dirty="0" smtClean="0"/>
              <a:t>H is like home for the screen</a:t>
            </a:r>
          </a:p>
          <a:p>
            <a:r>
              <a:rPr lang="en-US" dirty="0" smtClean="0"/>
              <a:t>L is like end for the screen</a:t>
            </a:r>
          </a:p>
          <a:p>
            <a:r>
              <a:rPr lang="en-US" dirty="0" smtClean="0"/>
              <a:t>J joins two lines</a:t>
            </a:r>
          </a:p>
          <a:p>
            <a:r>
              <a:rPr lang="en-US" dirty="0" smtClean="0"/>
              <a:t>K looks up man entry for word under cursor</a:t>
            </a:r>
            <a:endParaRPr lang="en-US" dirty="0"/>
          </a:p>
        </p:txBody>
      </p:sp>
    </p:spTree>
    <p:extLst>
      <p:ext uri="{BB962C8B-B14F-4D97-AF65-F5344CB8AC3E}">
        <p14:creationId xmlns:p14="http://schemas.microsoft.com/office/powerpoint/2010/main" val="29372947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a:t>
            </a:r>
            <a:endParaRPr lang="en-US" dirty="0"/>
          </a:p>
        </p:txBody>
      </p:sp>
      <p:sp>
        <p:nvSpPr>
          <p:cNvPr id="3" name="Content Placeholder 2"/>
          <p:cNvSpPr>
            <a:spLocks noGrp="1"/>
          </p:cNvSpPr>
          <p:nvPr>
            <p:ph idx="1"/>
          </p:nvPr>
        </p:nvSpPr>
        <p:spPr/>
        <p:txBody>
          <a:bodyPr>
            <a:normAutofit/>
          </a:bodyPr>
          <a:lstStyle/>
          <a:p>
            <a:r>
              <a:rPr lang="en-US" dirty="0" smtClean="0"/>
              <a:t>:help {foo} splits the window</a:t>
            </a:r>
          </a:p>
          <a:p>
            <a:endParaRPr lang="en-US" dirty="0"/>
          </a:p>
          <a:p>
            <a:r>
              <a:rPr lang="en-US" dirty="0" smtClean="0"/>
              <a:t>show multiple buffers at same time</a:t>
            </a:r>
          </a:p>
          <a:p>
            <a:endParaRPr lang="en-US" dirty="0" smtClean="0"/>
          </a:p>
          <a:p>
            <a:r>
              <a:rPr lang="en-US" dirty="0" err="1" smtClean="0"/>
              <a:t>eg</a:t>
            </a:r>
            <a:r>
              <a:rPr lang="en-US" dirty="0" smtClean="0"/>
              <a:t>. edit spec/code side by side</a:t>
            </a:r>
            <a:endParaRPr lang="en-US" dirty="0"/>
          </a:p>
        </p:txBody>
      </p:sp>
    </p:spTree>
    <p:extLst>
      <p:ext uri="{BB962C8B-B14F-4D97-AF65-F5344CB8AC3E}">
        <p14:creationId xmlns:p14="http://schemas.microsoft.com/office/powerpoint/2010/main" val="1343700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splitting windows</a:t>
            </a:r>
            <a:endParaRPr lang="en-US" sz="6600" dirty="0"/>
          </a:p>
        </p:txBody>
      </p:sp>
      <p:sp>
        <p:nvSpPr>
          <p:cNvPr id="3" name="Content Placeholder 2"/>
          <p:cNvSpPr>
            <a:spLocks noGrp="1"/>
          </p:cNvSpPr>
          <p:nvPr>
            <p:ph idx="1"/>
          </p:nvPr>
        </p:nvSpPr>
        <p:spPr/>
        <p:txBody>
          <a:bodyPr/>
          <a:lstStyle/>
          <a:p>
            <a:r>
              <a:rPr lang="en-US" dirty="0" smtClean="0"/>
              <a:t>can </a:t>
            </a:r>
            <a:r>
              <a:rPr lang="en-US" dirty="0"/>
              <a:t>split the edit area multiple ways</a:t>
            </a:r>
          </a:p>
          <a:p>
            <a:pPr lvl="1"/>
            <a:r>
              <a:rPr lang="en-US" dirty="0" smtClean="0"/>
              <a:t>:</a:t>
            </a:r>
            <a:r>
              <a:rPr lang="en-US" dirty="0" err="1"/>
              <a:t>sp</a:t>
            </a:r>
            <a:r>
              <a:rPr lang="en-US" dirty="0"/>
              <a:t>(lit) - </a:t>
            </a:r>
            <a:r>
              <a:rPr lang="en-US" dirty="0" smtClean="0"/>
              <a:t>horizontal</a:t>
            </a:r>
            <a:endParaRPr lang="en-US" dirty="0"/>
          </a:p>
          <a:p>
            <a:pPr lvl="1"/>
            <a:r>
              <a:rPr lang="en-US" dirty="0"/>
              <a:t>:</a:t>
            </a:r>
            <a:r>
              <a:rPr lang="en-US" dirty="0" err="1"/>
              <a:t>vs</a:t>
            </a:r>
            <a:r>
              <a:rPr lang="en-US" dirty="0"/>
              <a:t>(</a:t>
            </a:r>
            <a:r>
              <a:rPr lang="en-US" dirty="0" err="1"/>
              <a:t>plit</a:t>
            </a:r>
            <a:r>
              <a:rPr lang="en-US" dirty="0"/>
              <a:t>) – vertical</a:t>
            </a:r>
          </a:p>
          <a:p>
            <a:endParaRPr lang="en-US" dirty="0" smtClean="0"/>
          </a:p>
          <a:p>
            <a:r>
              <a:rPr lang="en-US" dirty="0" smtClean="0"/>
              <a:t>:q closes current window</a:t>
            </a:r>
            <a:endParaRPr lang="en-US" dirty="0"/>
          </a:p>
          <a:p>
            <a:pPr lvl="1"/>
            <a:r>
              <a:rPr lang="en-US" dirty="0" smtClean="0"/>
              <a:t>buffer still exists</a:t>
            </a:r>
          </a:p>
        </p:txBody>
      </p:sp>
    </p:spTree>
    <p:extLst>
      <p:ext uri="{BB962C8B-B14F-4D97-AF65-F5344CB8AC3E}">
        <p14:creationId xmlns:p14="http://schemas.microsoft.com/office/powerpoint/2010/main" val="2292124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window commands</a:t>
            </a:r>
            <a:endParaRPr lang="en-US" sz="7200" dirty="0"/>
          </a:p>
        </p:txBody>
      </p:sp>
      <p:sp>
        <p:nvSpPr>
          <p:cNvPr id="3" name="Content Placeholder 2"/>
          <p:cNvSpPr>
            <a:spLocks noGrp="1"/>
          </p:cNvSpPr>
          <p:nvPr>
            <p:ph idx="1"/>
          </p:nvPr>
        </p:nvSpPr>
        <p:spPr/>
        <p:txBody>
          <a:bodyPr/>
          <a:lstStyle/>
          <a:p>
            <a:r>
              <a:rPr lang="en-US" dirty="0" smtClean="0"/>
              <a:t>Ctrl-w w - cycles between windows</a:t>
            </a:r>
          </a:p>
          <a:p>
            <a:endParaRPr lang="en-US" dirty="0"/>
          </a:p>
          <a:p>
            <a:r>
              <a:rPr lang="en-US" dirty="0" smtClean="0"/>
              <a:t>Ctrl-w </a:t>
            </a:r>
            <a:r>
              <a:rPr lang="en-US" dirty="0" err="1" smtClean="0"/>
              <a:t>h,j,k,l</a:t>
            </a:r>
            <a:r>
              <a:rPr lang="en-US" dirty="0" smtClean="0"/>
              <a:t> - moves to window in that direction</a:t>
            </a:r>
          </a:p>
          <a:p>
            <a:endParaRPr lang="en-US" dirty="0"/>
          </a:p>
          <a:p>
            <a:r>
              <a:rPr lang="en-US" dirty="0" smtClean="0"/>
              <a:t>:help Ctrl-w for more commands</a:t>
            </a:r>
            <a:endParaRPr lang="en-US" dirty="0"/>
          </a:p>
        </p:txBody>
      </p:sp>
    </p:spTree>
    <p:extLst>
      <p:ext uri="{BB962C8B-B14F-4D97-AF65-F5344CB8AC3E}">
        <p14:creationId xmlns:p14="http://schemas.microsoft.com/office/powerpoint/2010/main" val="4552961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vimrc</a:t>
            </a:r>
            <a:endParaRPr lang="en-US" dirty="0"/>
          </a:p>
        </p:txBody>
      </p:sp>
      <p:sp>
        <p:nvSpPr>
          <p:cNvPr id="3" name="Content Placeholder 2"/>
          <p:cNvSpPr>
            <a:spLocks noGrp="1"/>
          </p:cNvSpPr>
          <p:nvPr>
            <p:ph idx="1"/>
          </p:nvPr>
        </p:nvSpPr>
        <p:spPr/>
        <p:txBody>
          <a:bodyPr>
            <a:normAutofit lnSpcReduction="10000"/>
          </a:bodyPr>
          <a:lstStyle/>
          <a:p>
            <a:r>
              <a:rPr lang="en-US" dirty="0" smtClean="0"/>
              <a:t>file containing vim customizations</a:t>
            </a:r>
          </a:p>
          <a:p>
            <a:endParaRPr lang="en-US" dirty="0"/>
          </a:p>
          <a:p>
            <a:r>
              <a:rPr lang="en-US" dirty="0" smtClean="0"/>
              <a:t>see my .</a:t>
            </a:r>
            <a:r>
              <a:rPr lang="en-US" dirty="0" err="1" smtClean="0"/>
              <a:t>vimrc</a:t>
            </a:r>
            <a:r>
              <a:rPr lang="en-US" dirty="0" smtClean="0"/>
              <a:t> in my </a:t>
            </a:r>
            <a:r>
              <a:rPr lang="en-US" dirty="0" err="1" smtClean="0"/>
              <a:t>dotfiles</a:t>
            </a:r>
            <a:r>
              <a:rPr lang="en-US" dirty="0" smtClean="0"/>
              <a:t> repo</a:t>
            </a:r>
          </a:p>
          <a:p>
            <a:pPr lvl="1"/>
            <a:r>
              <a:rPr lang="en-US" dirty="0">
                <a:hlinkClick r:id="rId2"/>
              </a:rPr>
              <a:t>https://</a:t>
            </a:r>
            <a:r>
              <a:rPr lang="en-US" dirty="0" smtClean="0">
                <a:hlinkClick r:id="rId2"/>
              </a:rPr>
              <a:t>github.com/kyletolle/dotfiles</a:t>
            </a:r>
            <a:endParaRPr lang="en-US" dirty="0" smtClean="0"/>
          </a:p>
          <a:p>
            <a:endParaRPr lang="en-US" dirty="0"/>
          </a:p>
          <a:p>
            <a:r>
              <a:rPr lang="en-US" dirty="0" smtClean="0"/>
              <a:t>other people share their </a:t>
            </a:r>
            <a:r>
              <a:rPr lang="en-US" dirty="0" err="1" smtClean="0"/>
              <a:t>vimrcs</a:t>
            </a:r>
            <a:endParaRPr lang="en-US" dirty="0" smtClean="0"/>
          </a:p>
          <a:p>
            <a:endParaRPr lang="en-US" dirty="0" smtClean="0"/>
          </a:p>
          <a:p>
            <a:r>
              <a:rPr lang="en-US" dirty="0" smtClean="0"/>
              <a:t>mix and match as you choose</a:t>
            </a:r>
          </a:p>
        </p:txBody>
      </p:sp>
    </p:spTree>
    <p:extLst>
      <p:ext uri="{BB962C8B-B14F-4D97-AF65-F5344CB8AC3E}">
        <p14:creationId xmlns:p14="http://schemas.microsoft.com/office/powerpoint/2010/main" val="3557938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colorschemes</a:t>
            </a:r>
            <a:endParaRPr lang="en-US" dirty="0"/>
          </a:p>
        </p:txBody>
      </p:sp>
      <p:sp>
        <p:nvSpPr>
          <p:cNvPr id="3" name="Content Placeholder 2"/>
          <p:cNvSpPr>
            <a:spLocks noGrp="1"/>
          </p:cNvSpPr>
          <p:nvPr>
            <p:ph idx="1"/>
          </p:nvPr>
        </p:nvSpPr>
        <p:spPr/>
        <p:txBody>
          <a:bodyPr>
            <a:normAutofit/>
          </a:bodyPr>
          <a:lstStyle/>
          <a:p>
            <a:r>
              <a:rPr lang="en-US" dirty="0" smtClean="0"/>
              <a:t>many </a:t>
            </a:r>
            <a:r>
              <a:rPr lang="en-US" dirty="0"/>
              <a:t>come with vim</a:t>
            </a:r>
          </a:p>
          <a:p>
            <a:endParaRPr lang="en-US" dirty="0" smtClean="0"/>
          </a:p>
          <a:p>
            <a:r>
              <a:rPr lang="en-US" dirty="0" smtClean="0"/>
              <a:t>solarized is a popular one</a:t>
            </a:r>
          </a:p>
          <a:p>
            <a:endParaRPr lang="en-US" dirty="0" smtClean="0"/>
          </a:p>
          <a:p>
            <a:r>
              <a:rPr lang="en-US" dirty="0" smtClean="0"/>
              <a:t>color packs you can download</a:t>
            </a:r>
          </a:p>
          <a:p>
            <a:endParaRPr lang="en-US" dirty="0" smtClean="0"/>
          </a:p>
          <a:p>
            <a:r>
              <a:rPr lang="en-US" dirty="0" smtClean="0"/>
              <a:t>make your own!</a:t>
            </a:r>
            <a:endParaRPr lang="en-US" dirty="0"/>
          </a:p>
        </p:txBody>
      </p:sp>
    </p:spTree>
    <p:extLst>
      <p:ext uri="{BB962C8B-B14F-4D97-AF65-F5344CB8AC3E}">
        <p14:creationId xmlns:p14="http://schemas.microsoft.com/office/powerpoint/2010/main" val="412503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a:t>
            </a:r>
            <a:endParaRPr lang="en-US" dirty="0"/>
          </a:p>
        </p:txBody>
      </p:sp>
      <p:sp>
        <p:nvSpPr>
          <p:cNvPr id="3" name="Content Placeholder 2"/>
          <p:cNvSpPr>
            <a:spLocks noGrp="1"/>
          </p:cNvSpPr>
          <p:nvPr>
            <p:ph idx="1"/>
          </p:nvPr>
        </p:nvSpPr>
        <p:spPr/>
        <p:txBody>
          <a:bodyPr>
            <a:normAutofit lnSpcReduction="10000"/>
          </a:bodyPr>
          <a:lstStyle/>
          <a:p>
            <a:r>
              <a:rPr lang="en-US" dirty="0" err="1" smtClean="0"/>
              <a:t>filetypes</a:t>
            </a:r>
            <a:endParaRPr lang="en-US" dirty="0" smtClean="0"/>
          </a:p>
          <a:p>
            <a:endParaRPr lang="en-US" dirty="0"/>
          </a:p>
          <a:p>
            <a:r>
              <a:rPr lang="en-US" dirty="0"/>
              <a:t>language </a:t>
            </a:r>
            <a:r>
              <a:rPr lang="en-US" dirty="0" smtClean="0"/>
              <a:t>support</a:t>
            </a:r>
          </a:p>
          <a:p>
            <a:endParaRPr lang="en-US" dirty="0"/>
          </a:p>
          <a:p>
            <a:r>
              <a:rPr lang="en-US" dirty="0" smtClean="0"/>
              <a:t>syntax highlighting</a:t>
            </a:r>
          </a:p>
          <a:p>
            <a:endParaRPr lang="en-US" dirty="0"/>
          </a:p>
          <a:p>
            <a:r>
              <a:rPr lang="en-US" dirty="0" smtClean="0"/>
              <a:t>other modes</a:t>
            </a:r>
          </a:p>
          <a:p>
            <a:pPr lvl="1"/>
            <a:r>
              <a:rPr lang="en-US" dirty="0" smtClean="0"/>
              <a:t>visual mode is a useful one</a:t>
            </a:r>
          </a:p>
        </p:txBody>
      </p:sp>
    </p:spTree>
    <p:extLst>
      <p:ext uri="{BB962C8B-B14F-4D97-AF65-F5344CB8AC3E}">
        <p14:creationId xmlns:p14="http://schemas.microsoft.com/office/powerpoint/2010/main" val="4285375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solidFill>
                  <a:srgbClr val="EEEEEE"/>
                </a:solidFill>
              </a:rPr>
              <a:t>advanced,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gvimdiff</a:t>
            </a:r>
            <a:r>
              <a:rPr lang="en-US" dirty="0" smtClean="0"/>
              <a:t> file1 file2</a:t>
            </a:r>
          </a:p>
          <a:p>
            <a:pPr lvl="1"/>
            <a:r>
              <a:rPr lang="en-US" dirty="0" smtClean="0"/>
              <a:t>commands related to diffing/merging files</a:t>
            </a:r>
          </a:p>
          <a:p>
            <a:endParaRPr lang="en-US" dirty="0" smtClean="0"/>
          </a:p>
          <a:p>
            <a:r>
              <a:rPr lang="en-US" dirty="0" smtClean="0"/>
              <a:t>folds</a:t>
            </a:r>
          </a:p>
          <a:p>
            <a:pPr lvl="1"/>
            <a:r>
              <a:rPr lang="en-US" dirty="0" smtClean="0"/>
              <a:t>collapse blocks of code</a:t>
            </a:r>
          </a:p>
          <a:p>
            <a:endParaRPr lang="en-US" dirty="0" smtClean="0"/>
          </a:p>
          <a:p>
            <a:r>
              <a:rPr lang="en-US" dirty="0" smtClean="0"/>
              <a:t>marks – jump around file easier</a:t>
            </a:r>
          </a:p>
          <a:p>
            <a:pPr lvl="1"/>
            <a:r>
              <a:rPr lang="en-US" dirty="0" smtClean="0"/>
              <a:t>ma – mark the current like as a</a:t>
            </a:r>
          </a:p>
          <a:p>
            <a:pPr lvl="1"/>
            <a:r>
              <a:rPr lang="en-US" dirty="0" smtClean="0"/>
              <a:t>‘a – jump to mark a</a:t>
            </a:r>
          </a:p>
          <a:p>
            <a:pPr lvl="1"/>
            <a:r>
              <a:rPr lang="en-US" dirty="0" smtClean="0"/>
              <a:t>Ctrl-o, Ctrl-</a:t>
            </a:r>
            <a:r>
              <a:rPr lang="en-US" dirty="0" err="1" smtClean="0"/>
              <a:t>i</a:t>
            </a:r>
            <a:r>
              <a:rPr lang="en-US" dirty="0" smtClean="0"/>
              <a:t> – jump forward and backward to last places you were</a:t>
            </a:r>
            <a:endParaRPr lang="en-US" dirty="0"/>
          </a:p>
          <a:p>
            <a:pPr lvl="1"/>
            <a:endParaRPr lang="en-US" dirty="0" smtClean="0"/>
          </a:p>
        </p:txBody>
      </p:sp>
    </p:spTree>
    <p:extLst>
      <p:ext uri="{BB962C8B-B14F-4D97-AF65-F5344CB8AC3E}">
        <p14:creationId xmlns:p14="http://schemas.microsoft.com/office/powerpoint/2010/main" val="13652423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advanced, cont.</a:t>
            </a:r>
            <a:endParaRPr lang="en-US" sz="7200" dirty="0"/>
          </a:p>
        </p:txBody>
      </p:sp>
      <p:sp>
        <p:nvSpPr>
          <p:cNvPr id="3" name="Content Placeholder 2"/>
          <p:cNvSpPr>
            <a:spLocks noGrp="1"/>
          </p:cNvSpPr>
          <p:nvPr>
            <p:ph idx="1"/>
          </p:nvPr>
        </p:nvSpPr>
        <p:spPr/>
        <p:txBody>
          <a:bodyPr>
            <a:normAutofit fontScale="85000" lnSpcReduction="20000"/>
          </a:bodyPr>
          <a:lstStyle/>
          <a:p>
            <a:r>
              <a:rPr lang="en-US" dirty="0"/>
              <a:t>ranges for </a:t>
            </a:r>
            <a:r>
              <a:rPr lang="en-US" dirty="0" smtClean="0"/>
              <a:t>commands</a:t>
            </a:r>
          </a:p>
          <a:p>
            <a:r>
              <a:rPr lang="en-US" dirty="0" smtClean="0"/>
              <a:t>. </a:t>
            </a:r>
            <a:r>
              <a:rPr lang="en-US" dirty="0"/>
              <a:t>– refers to current </a:t>
            </a:r>
            <a:r>
              <a:rPr lang="en-US" dirty="0" smtClean="0"/>
              <a:t>line</a:t>
            </a:r>
          </a:p>
          <a:p>
            <a:r>
              <a:rPr lang="en-US" dirty="0" smtClean="0"/>
              <a:t>% </a:t>
            </a:r>
            <a:r>
              <a:rPr lang="en-US" dirty="0"/>
              <a:t>- refers to current file</a:t>
            </a:r>
          </a:p>
          <a:p>
            <a:endParaRPr lang="en-US" dirty="0" smtClean="0"/>
          </a:p>
          <a:p>
            <a:r>
              <a:rPr lang="en-US" dirty="0" smtClean="0"/>
              <a:t>examples:</a:t>
            </a:r>
          </a:p>
          <a:p>
            <a:pPr lvl="1"/>
            <a:r>
              <a:rPr lang="en-US" dirty="0"/>
              <a:t>:&gt; - indent this line</a:t>
            </a:r>
          </a:p>
          <a:p>
            <a:pPr lvl="1"/>
            <a:r>
              <a:rPr lang="en-US" dirty="0"/>
              <a:t>:.&gt; - indent this line</a:t>
            </a:r>
          </a:p>
          <a:p>
            <a:pPr lvl="1"/>
            <a:r>
              <a:rPr lang="en-US" dirty="0" smtClean="0"/>
              <a:t>:.,+</a:t>
            </a:r>
            <a:r>
              <a:rPr lang="en-US" dirty="0"/>
              <a:t>2&gt; – indent this and the next two lines</a:t>
            </a:r>
          </a:p>
          <a:p>
            <a:pPr lvl="1"/>
            <a:r>
              <a:rPr lang="en-US" dirty="0"/>
              <a:t>:.,’a&gt;&gt; - indent two times from this line until mark a</a:t>
            </a:r>
          </a:p>
          <a:p>
            <a:pPr lvl="1"/>
            <a:r>
              <a:rPr lang="en-US" dirty="0"/>
              <a:t>:%&gt;&gt; indent this whole file two </a:t>
            </a:r>
            <a:r>
              <a:rPr lang="en-US" dirty="0" smtClean="0"/>
              <a:t>times</a:t>
            </a:r>
            <a:endParaRPr lang="en-US" dirty="0"/>
          </a:p>
        </p:txBody>
      </p:sp>
    </p:spTree>
    <p:extLst>
      <p:ext uri="{BB962C8B-B14F-4D97-AF65-F5344CB8AC3E}">
        <p14:creationId xmlns:p14="http://schemas.microsoft.com/office/powerpoint/2010/main" val="36678263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solidFill>
                  <a:srgbClr val="EEEEEE"/>
                </a:solidFill>
              </a:rPr>
              <a:t>advanced,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macros</a:t>
            </a:r>
          </a:p>
          <a:p>
            <a:pPr lvl="1"/>
            <a:r>
              <a:rPr lang="en-US" dirty="0" smtClean="0"/>
              <a:t>repeat a series of actions that you record</a:t>
            </a:r>
          </a:p>
          <a:p>
            <a:endParaRPr lang="en-US" dirty="0"/>
          </a:p>
          <a:p>
            <a:r>
              <a:rPr lang="en-US" dirty="0" smtClean="0"/>
              <a:t>key mapping</a:t>
            </a:r>
          </a:p>
          <a:p>
            <a:pPr lvl="1"/>
            <a:r>
              <a:rPr lang="en-US" dirty="0" smtClean="0"/>
              <a:t>customize things as you like</a:t>
            </a:r>
          </a:p>
          <a:p>
            <a:endParaRPr lang="en-US" dirty="0"/>
          </a:p>
          <a:p>
            <a:r>
              <a:rPr lang="en-US" dirty="0" smtClean="0"/>
              <a:t>plugins</a:t>
            </a:r>
          </a:p>
          <a:p>
            <a:pPr lvl="1"/>
            <a:r>
              <a:rPr lang="en-US" dirty="0" smtClean="0"/>
              <a:t>Command-T for fuzzy file finding</a:t>
            </a:r>
          </a:p>
          <a:p>
            <a:endParaRPr lang="en-US" dirty="0"/>
          </a:p>
        </p:txBody>
      </p:sp>
    </p:spTree>
    <p:extLst>
      <p:ext uri="{BB962C8B-B14F-4D97-AF65-F5344CB8AC3E}">
        <p14:creationId xmlns:p14="http://schemas.microsoft.com/office/powerpoint/2010/main" val="14090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advanced, cont.</a:t>
            </a:r>
            <a:endParaRPr lang="en-US" sz="7200" dirty="0"/>
          </a:p>
        </p:txBody>
      </p:sp>
      <p:sp>
        <p:nvSpPr>
          <p:cNvPr id="3" name="Content Placeholder 2"/>
          <p:cNvSpPr>
            <a:spLocks noGrp="1"/>
          </p:cNvSpPr>
          <p:nvPr>
            <p:ph idx="1"/>
          </p:nvPr>
        </p:nvSpPr>
        <p:spPr/>
        <p:txBody>
          <a:bodyPr>
            <a:normAutofit fontScale="77500" lnSpcReduction="20000"/>
          </a:bodyPr>
          <a:lstStyle/>
          <a:p>
            <a:r>
              <a:rPr lang="en-US" dirty="0" smtClean="0"/>
              <a:t>registers</a:t>
            </a:r>
          </a:p>
          <a:p>
            <a:pPr lvl="1"/>
            <a:r>
              <a:rPr lang="en-US" dirty="0" smtClean="0"/>
              <a:t>deleting or yanking puts content into default registers</a:t>
            </a:r>
          </a:p>
          <a:p>
            <a:pPr lvl="1"/>
            <a:r>
              <a:rPr lang="en-US" dirty="0" smtClean="0"/>
              <a:t>can specify other registers though</a:t>
            </a:r>
          </a:p>
          <a:p>
            <a:pPr lvl="1"/>
            <a:endParaRPr lang="en-US" dirty="0"/>
          </a:p>
          <a:p>
            <a:r>
              <a:rPr lang="en-US" dirty="0" smtClean="0"/>
              <a:t>tabs</a:t>
            </a:r>
          </a:p>
          <a:p>
            <a:pPr lvl="1"/>
            <a:r>
              <a:rPr lang="en-US" dirty="0"/>
              <a:t>d</a:t>
            </a:r>
            <a:r>
              <a:rPr lang="en-US" dirty="0" smtClean="0"/>
              <a:t>ifferent view/window layout of the open buffers</a:t>
            </a:r>
          </a:p>
          <a:p>
            <a:pPr lvl="1"/>
            <a:endParaRPr lang="en-US" dirty="0"/>
          </a:p>
          <a:p>
            <a:r>
              <a:rPr lang="en-US" dirty="0" smtClean="0"/>
              <a:t>matching</a:t>
            </a:r>
          </a:p>
          <a:p>
            <a:pPr lvl="1"/>
            <a:r>
              <a:rPr lang="en-US" dirty="0"/>
              <a:t>% - match current punctuation</a:t>
            </a:r>
          </a:p>
          <a:p>
            <a:pPr lvl="1"/>
            <a:r>
              <a:rPr lang="en-US" dirty="0" smtClean="0"/>
              <a:t>see if {}, </a:t>
            </a:r>
            <a:r>
              <a:rPr lang="en-US" dirty="0"/>
              <a:t>(), </a:t>
            </a:r>
            <a:r>
              <a:rPr lang="en-US" dirty="0" smtClean="0"/>
              <a:t>do/end, etc. match up properly</a:t>
            </a:r>
            <a:endParaRPr lang="en-US" dirty="0"/>
          </a:p>
          <a:p>
            <a:endParaRPr lang="en-US" dirty="0" smtClean="0"/>
          </a:p>
        </p:txBody>
      </p:sp>
    </p:spTree>
    <p:extLst>
      <p:ext uri="{BB962C8B-B14F-4D97-AF65-F5344CB8AC3E}">
        <p14:creationId xmlns:p14="http://schemas.microsoft.com/office/powerpoint/2010/main" val="3323915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a:t>
            </a:r>
            <a:endParaRPr lang="en-US" dirty="0"/>
          </a:p>
        </p:txBody>
      </p:sp>
      <p:sp>
        <p:nvSpPr>
          <p:cNvPr id="3" name="Content Placeholder 2"/>
          <p:cNvSpPr>
            <a:spLocks noGrp="1"/>
          </p:cNvSpPr>
          <p:nvPr>
            <p:ph idx="1"/>
          </p:nvPr>
        </p:nvSpPr>
        <p:spPr/>
        <p:txBody>
          <a:bodyPr/>
          <a:lstStyle/>
          <a:p>
            <a:r>
              <a:rPr lang="en-US" dirty="0" smtClean="0"/>
              <a:t>Create a vim startup script</a:t>
            </a:r>
          </a:p>
          <a:p>
            <a:pPr lvl="1"/>
            <a:r>
              <a:rPr lang="en-US" dirty="0" smtClean="0"/>
              <a:t>:e ~/.</a:t>
            </a:r>
            <a:r>
              <a:rPr lang="en-US" dirty="0" err="1" smtClean="0"/>
              <a:t>vimrc</a:t>
            </a:r>
            <a:r>
              <a:rPr lang="en-US" dirty="0" smtClean="0"/>
              <a:t> – </a:t>
            </a:r>
            <a:r>
              <a:rPr lang="en-US" dirty="0" err="1" smtClean="0"/>
              <a:t>unix</a:t>
            </a:r>
            <a:endParaRPr lang="en-US" dirty="0" smtClean="0"/>
          </a:p>
          <a:p>
            <a:pPr lvl="2"/>
            <a:r>
              <a:rPr lang="en-US" dirty="0" smtClean="0"/>
              <a:t>:e $VIM/_</a:t>
            </a:r>
            <a:r>
              <a:rPr lang="en-US" dirty="0" err="1" smtClean="0"/>
              <a:t>vimrc</a:t>
            </a:r>
            <a:r>
              <a:rPr lang="en-US" dirty="0" smtClean="0"/>
              <a:t> – windows</a:t>
            </a:r>
          </a:p>
          <a:p>
            <a:pPr lvl="1"/>
            <a:r>
              <a:rPr lang="en-US" dirty="0" smtClean="0"/>
              <a:t>:r $VIMRUNTIME/</a:t>
            </a:r>
            <a:r>
              <a:rPr lang="en-US" dirty="0" err="1" smtClean="0"/>
              <a:t>vimrc_example.vim</a:t>
            </a:r>
            <a:endParaRPr lang="en-US" dirty="0" smtClean="0"/>
          </a:p>
          <a:p>
            <a:pPr lvl="1"/>
            <a:r>
              <a:rPr lang="en-US" dirty="0" smtClean="0"/>
              <a:t>:w to write the file</a:t>
            </a:r>
          </a:p>
          <a:p>
            <a:pPr lvl="1"/>
            <a:r>
              <a:rPr lang="en-US" dirty="0" smtClean="0"/>
              <a:t>:help </a:t>
            </a:r>
            <a:r>
              <a:rPr lang="en-US" dirty="0" err="1" smtClean="0"/>
              <a:t>vimrc_intro</a:t>
            </a:r>
            <a:endParaRPr lang="en-US" dirty="0" smtClean="0"/>
          </a:p>
          <a:p>
            <a:r>
              <a:rPr lang="en-US" dirty="0" smtClean="0"/>
              <a:t>Mention autocomplete</a:t>
            </a:r>
            <a:endParaRPr lang="en-US" dirty="0"/>
          </a:p>
        </p:txBody>
      </p:sp>
    </p:spTree>
    <p:extLst>
      <p:ext uri="{BB962C8B-B14F-4D97-AF65-F5344CB8AC3E}">
        <p14:creationId xmlns:p14="http://schemas.microsoft.com/office/powerpoint/2010/main" val="11170186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dirty="0"/>
              <a:t>get a copy of this talk</a:t>
            </a:r>
          </a:p>
          <a:p>
            <a:pPr lvl="1"/>
            <a:r>
              <a:rPr lang="en-US" dirty="0">
                <a:hlinkClick r:id="rId2"/>
              </a:rPr>
              <a:t>https://github.com/kyletolle/talks</a:t>
            </a:r>
            <a:endParaRPr lang="en-US" dirty="0"/>
          </a:p>
          <a:p>
            <a:pPr lvl="1"/>
            <a:endParaRPr lang="en-US" dirty="0"/>
          </a:p>
          <a:p>
            <a:r>
              <a:rPr lang="en-US" dirty="0" err="1"/>
              <a:t>cheatsheet</a:t>
            </a:r>
            <a:endParaRPr lang="en-US" dirty="0"/>
          </a:p>
          <a:p>
            <a:pPr lvl="1"/>
            <a:r>
              <a:rPr lang="en-US" dirty="0">
                <a:hlinkClick r:id="rId3"/>
              </a:rPr>
              <a:t>http://simpletutorials.com/tutorials/vim/vimquick.pdf</a:t>
            </a:r>
            <a:endParaRPr lang="en-US" dirty="0"/>
          </a:p>
          <a:p>
            <a:endParaRPr lang="en-US" dirty="0" smtClean="0"/>
          </a:p>
          <a:p>
            <a:r>
              <a:rPr lang="en-US" dirty="0" smtClean="0">
                <a:hlinkClick r:id="rId4"/>
              </a:rPr>
              <a:t>http://www.vim.org</a:t>
            </a:r>
            <a:endParaRPr lang="en-US" dirty="0" smtClean="0"/>
          </a:p>
          <a:p>
            <a:r>
              <a:rPr lang="en-US" dirty="0" smtClean="0">
                <a:hlinkClick r:id="rId5"/>
              </a:rPr>
              <a:t>http://vim.wikia.com</a:t>
            </a:r>
            <a:endParaRPr lang="en-US" dirty="0" smtClean="0"/>
          </a:p>
        </p:txBody>
      </p:sp>
    </p:spTree>
    <p:extLst>
      <p:ext uri="{BB962C8B-B14F-4D97-AF65-F5344CB8AC3E}">
        <p14:creationId xmlns:p14="http://schemas.microsoft.com/office/powerpoint/2010/main" val="7887303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r>
              <a:rPr lang="en-US" dirty="0" smtClean="0"/>
              <a:t>thanks for showing up!</a:t>
            </a:r>
          </a:p>
          <a:p>
            <a:endParaRPr lang="en-US" dirty="0" smtClean="0"/>
          </a:p>
          <a:p>
            <a:r>
              <a:rPr lang="en-US" dirty="0" err="1" smtClean="0"/>
              <a:t>i</a:t>
            </a:r>
            <a:r>
              <a:rPr lang="en-US" dirty="0" smtClean="0"/>
              <a:t> appreciate any and all feedback</a:t>
            </a:r>
          </a:p>
        </p:txBody>
      </p:sp>
    </p:spTree>
    <p:extLst>
      <p:ext uri="{BB962C8B-B14F-4D97-AF65-F5344CB8AC3E}">
        <p14:creationId xmlns:p14="http://schemas.microsoft.com/office/powerpoint/2010/main" val="232274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Command Completion </a:t>
            </a:r>
          </a:p>
          <a:p>
            <a:pPr lvl="1"/>
            <a:r>
              <a:rPr lang="en-US" dirty="0" smtClean="0"/>
              <a:t>:set </a:t>
            </a:r>
            <a:r>
              <a:rPr lang="en-US" dirty="0" err="1" smtClean="0"/>
              <a:t>nocp</a:t>
            </a:r>
            <a:r>
              <a:rPr lang="en-US" dirty="0" smtClean="0"/>
              <a:t> (not in compatible mode)</a:t>
            </a:r>
          </a:p>
          <a:p>
            <a:pPr lvl="1"/>
            <a:r>
              <a:rPr lang="en-US" dirty="0" smtClean="0"/>
              <a:t>:!</a:t>
            </a:r>
            <a:r>
              <a:rPr lang="en-US" dirty="0" err="1" smtClean="0"/>
              <a:t>ls</a:t>
            </a:r>
            <a:endParaRPr lang="en-US" dirty="0" smtClean="0"/>
          </a:p>
          <a:p>
            <a:pPr lvl="1"/>
            <a:r>
              <a:rPr lang="en-US" dirty="0" smtClean="0"/>
              <a:t>:e</a:t>
            </a:r>
          </a:p>
          <a:p>
            <a:pPr lvl="1"/>
            <a:r>
              <a:rPr lang="en-US" dirty="0" smtClean="0"/>
              <a:t>Ctrl-d</a:t>
            </a:r>
          </a:p>
          <a:p>
            <a:pPr lvl="2"/>
            <a:r>
              <a:rPr lang="en-US" dirty="0" smtClean="0"/>
              <a:t>Vim shows commands that begin with e</a:t>
            </a:r>
          </a:p>
          <a:p>
            <a:pPr lvl="1"/>
            <a:r>
              <a:rPr lang="en-US" dirty="0" smtClean="0"/>
              <a:t>Tab to cycle between complete options</a:t>
            </a:r>
          </a:p>
          <a:p>
            <a:pPr lvl="1"/>
            <a:r>
              <a:rPr lang="en-US" dirty="0" smtClean="0"/>
              <a:t>Ctrl-D is useful for :help POWERFUL!</a:t>
            </a:r>
          </a:p>
          <a:p>
            <a:pPr lvl="1"/>
            <a:r>
              <a:rPr lang="en-US" dirty="0" smtClean="0"/>
              <a:t>When typing a : command, ctrl-d shows possible completions. Press &lt;tab&gt; to use a completion.</a:t>
            </a:r>
          </a:p>
        </p:txBody>
      </p:sp>
    </p:spTree>
    <p:extLst>
      <p:ext uri="{BB962C8B-B14F-4D97-AF65-F5344CB8AC3E}">
        <p14:creationId xmlns:p14="http://schemas.microsoft.com/office/powerpoint/2010/main" val="3957703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a:t>
            </a:r>
            <a:endParaRPr lang="en-US" dirty="0"/>
          </a:p>
        </p:txBody>
      </p:sp>
      <p:sp>
        <p:nvSpPr>
          <p:cNvPr id="3" name="Content Placeholder 2"/>
          <p:cNvSpPr>
            <a:spLocks noGrp="1"/>
          </p:cNvSpPr>
          <p:nvPr>
            <p:ph idx="1"/>
          </p:nvPr>
        </p:nvSpPr>
        <p:spPr/>
        <p:txBody>
          <a:bodyPr>
            <a:normAutofit/>
          </a:bodyPr>
          <a:lstStyle/>
          <a:p>
            <a:r>
              <a:rPr lang="en-US" dirty="0" smtClean="0"/>
              <a:t>:</a:t>
            </a:r>
            <a:r>
              <a:rPr lang="en-US" dirty="0" err="1" smtClean="0"/>
              <a:t>wq</a:t>
            </a:r>
            <a:r>
              <a:rPr lang="en-US" dirty="0" smtClean="0"/>
              <a:t> is a common pairing of commands</a:t>
            </a:r>
          </a:p>
          <a:p>
            <a:r>
              <a:rPr lang="en-US" dirty="0" smtClean="0"/>
              <a:t>&amp; repeats substitutions</a:t>
            </a:r>
          </a:p>
          <a:p>
            <a:r>
              <a:rPr lang="en-US" dirty="0" smtClean="0"/>
              <a:t>:help </a:t>
            </a:r>
            <a:r>
              <a:rPr lang="en-US" dirty="0" err="1" smtClean="0"/>
              <a:t>user_manual</a:t>
            </a:r>
            <a:r>
              <a:rPr lang="en-US" dirty="0" smtClean="0"/>
              <a:t> – use after </a:t>
            </a:r>
            <a:r>
              <a:rPr lang="en-US" smtClean="0"/>
              <a:t>vimtutor</a:t>
            </a:r>
            <a:endParaRPr lang="en-US" dirty="0" smtClean="0"/>
          </a:p>
        </p:txBody>
      </p:sp>
    </p:spTree>
    <p:extLst>
      <p:ext uri="{BB962C8B-B14F-4D97-AF65-F5344CB8AC3E}">
        <p14:creationId xmlns:p14="http://schemas.microsoft.com/office/powerpoint/2010/main" val="475755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smtClean="0"/>
              <a:t>vim</a:t>
            </a:r>
            <a:endParaRPr lang="en-US" sz="9600" dirty="0"/>
          </a:p>
        </p:txBody>
      </p:sp>
      <p:sp>
        <p:nvSpPr>
          <p:cNvPr id="3" name="Subtitle 2"/>
          <p:cNvSpPr>
            <a:spLocks noGrp="1"/>
          </p:cNvSpPr>
          <p:nvPr>
            <p:ph type="subTitle" idx="1"/>
          </p:nvPr>
        </p:nvSpPr>
        <p:spPr>
          <a:xfrm>
            <a:off x="685800" y="6075872"/>
            <a:ext cx="7543800" cy="762000"/>
          </a:xfrm>
        </p:spPr>
        <p:txBody>
          <a:bodyPr>
            <a:normAutofit/>
          </a:bodyPr>
          <a:lstStyle/>
          <a:p>
            <a:r>
              <a:rPr lang="en-US" sz="2400" dirty="0" smtClean="0">
                <a:solidFill>
                  <a:schemeClr val="accent4"/>
                </a:solidFill>
              </a:rPr>
              <a:t>a beginner’s journey to coding </a:t>
            </a:r>
            <a:r>
              <a:rPr lang="en-US" sz="2400" dirty="0" err="1" smtClean="0">
                <a:solidFill>
                  <a:schemeClr val="accent4"/>
                </a:solidFill>
              </a:rPr>
              <a:t>awesomely:w</a:t>
            </a:r>
            <a:endParaRPr lang="en-US" sz="2400" dirty="0">
              <a:solidFill>
                <a:schemeClr val="accent4"/>
              </a:solidFill>
            </a:endParaRPr>
          </a:p>
        </p:txBody>
      </p:sp>
    </p:spTree>
    <p:extLst>
      <p:ext uri="{BB962C8B-B14F-4D97-AF65-F5344CB8AC3E}">
        <p14:creationId xmlns:p14="http://schemas.microsoft.com/office/powerpoint/2010/main" val="4162780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04800"/>
            <a:ext cx="8229600" cy="1143000"/>
          </a:xfrm>
        </p:spPr>
        <p:txBody>
          <a:bodyPr/>
          <a:lstStyle/>
          <a:p>
            <a:r>
              <a:rPr lang="en-US" dirty="0" smtClean="0"/>
              <a:t>who am </a:t>
            </a:r>
            <a:r>
              <a:rPr lang="en-US" dirty="0" err="1" smtClean="0"/>
              <a:t>i</a:t>
            </a:r>
            <a:r>
              <a:rPr lang="en-US" dirty="0" smtClean="0"/>
              <a:t>?</a:t>
            </a:r>
            <a:endParaRPr lang="en-US" dirty="0"/>
          </a:p>
        </p:txBody>
      </p:sp>
      <p:sp>
        <p:nvSpPr>
          <p:cNvPr id="7" name="Rectangle 6"/>
          <p:cNvSpPr/>
          <p:nvPr/>
        </p:nvSpPr>
        <p:spPr>
          <a:xfrm>
            <a:off x="533400" y="4251204"/>
            <a:ext cx="6748963" cy="584775"/>
          </a:xfrm>
          <a:prstGeom prst="rect">
            <a:avLst/>
          </a:prstGeom>
        </p:spPr>
        <p:txBody>
          <a:bodyPr wrap="none">
            <a:spAutoFit/>
          </a:bodyPr>
          <a:lstStyle/>
          <a:p>
            <a:pPr lvl="1"/>
            <a:r>
              <a:rPr lang="en-US" sz="3200" dirty="0" smtClean="0">
                <a:solidFill>
                  <a:schemeClr val="accent1"/>
                </a:solidFill>
              </a:rPr>
              <a:t>aspiring software developer</a:t>
            </a:r>
            <a:endParaRPr lang="en-US" sz="3200" dirty="0">
              <a:solidFill>
                <a:schemeClr val="accent1"/>
              </a:solidFill>
            </a:endParaRPr>
          </a:p>
        </p:txBody>
      </p:sp>
      <p:sp>
        <p:nvSpPr>
          <p:cNvPr id="8" name="Rectangle 7"/>
          <p:cNvSpPr/>
          <p:nvPr/>
        </p:nvSpPr>
        <p:spPr>
          <a:xfrm>
            <a:off x="0" y="3050875"/>
            <a:ext cx="5266185" cy="1200329"/>
          </a:xfrm>
          <a:prstGeom prst="rect">
            <a:avLst/>
          </a:prstGeom>
        </p:spPr>
        <p:txBody>
          <a:bodyPr wrap="none">
            <a:spAutoFit/>
          </a:bodyPr>
          <a:lstStyle/>
          <a:p>
            <a:r>
              <a:rPr lang="en-US" sz="7200" dirty="0" err="1">
                <a:solidFill>
                  <a:schemeClr val="accent2"/>
                </a:solidFill>
              </a:rPr>
              <a:t>k</a:t>
            </a:r>
            <a:r>
              <a:rPr lang="en-US" sz="7200" dirty="0" err="1" smtClean="0">
                <a:solidFill>
                  <a:schemeClr val="accent2"/>
                </a:solidFill>
              </a:rPr>
              <a:t>yle</a:t>
            </a:r>
            <a:r>
              <a:rPr lang="en-US" sz="7200" dirty="0" smtClean="0">
                <a:solidFill>
                  <a:schemeClr val="accent2"/>
                </a:solidFill>
              </a:rPr>
              <a:t> </a:t>
            </a:r>
            <a:r>
              <a:rPr lang="en-US" sz="7200" dirty="0" err="1" smtClean="0">
                <a:solidFill>
                  <a:schemeClr val="accent2"/>
                </a:solidFill>
              </a:rPr>
              <a:t>tolle</a:t>
            </a:r>
            <a:endParaRPr lang="en-US" sz="7200" dirty="0" smtClean="0">
              <a:solidFill>
                <a:schemeClr val="accent2"/>
              </a:solidFill>
            </a:endParaRPr>
          </a:p>
        </p:txBody>
      </p:sp>
      <p:sp>
        <p:nvSpPr>
          <p:cNvPr id="9" name="Rectangle 8"/>
          <p:cNvSpPr/>
          <p:nvPr/>
        </p:nvSpPr>
        <p:spPr>
          <a:xfrm>
            <a:off x="0" y="6508326"/>
            <a:ext cx="1451038" cy="369332"/>
          </a:xfrm>
          <a:prstGeom prst="rect">
            <a:avLst/>
          </a:prstGeom>
        </p:spPr>
        <p:txBody>
          <a:bodyPr wrap="none">
            <a:spAutoFit/>
          </a:bodyPr>
          <a:lstStyle/>
          <a:p>
            <a:r>
              <a:rPr lang="en-US" dirty="0" smtClean="0">
                <a:solidFill>
                  <a:schemeClr val="accent3"/>
                </a:solidFill>
              </a:rPr>
              <a:t>@</a:t>
            </a:r>
            <a:r>
              <a:rPr lang="en-US" dirty="0" err="1" smtClean="0">
                <a:solidFill>
                  <a:schemeClr val="accent3"/>
                </a:solidFill>
              </a:rPr>
              <a:t>kyletolle</a:t>
            </a:r>
            <a:endParaRPr lang="en-US" dirty="0" smtClean="0">
              <a:solidFill>
                <a:schemeClr val="accent3"/>
              </a:solidFill>
            </a:endParaRPr>
          </a:p>
        </p:txBody>
      </p:sp>
      <p:sp>
        <p:nvSpPr>
          <p:cNvPr id="11" name="Rectangle 10"/>
          <p:cNvSpPr/>
          <p:nvPr/>
        </p:nvSpPr>
        <p:spPr>
          <a:xfrm>
            <a:off x="5413492" y="6498096"/>
            <a:ext cx="3730508" cy="646331"/>
          </a:xfrm>
          <a:prstGeom prst="rect">
            <a:avLst/>
          </a:prstGeom>
        </p:spPr>
        <p:txBody>
          <a:bodyPr wrap="none">
            <a:spAutoFit/>
          </a:bodyPr>
          <a:lstStyle/>
          <a:p>
            <a:r>
              <a:rPr lang="en-US" dirty="0" smtClean="0">
                <a:solidFill>
                  <a:schemeClr val="accent3"/>
                </a:solidFill>
              </a:rPr>
              <a:t>https://github.com/kyletolle</a:t>
            </a:r>
          </a:p>
          <a:p>
            <a:endParaRPr lang="en-US" dirty="0" smtClean="0">
              <a:solidFill>
                <a:schemeClr val="accent3"/>
              </a:solidFill>
            </a:endParaRPr>
          </a:p>
        </p:txBody>
      </p:sp>
    </p:spTree>
    <p:extLst>
      <p:ext uri="{BB962C8B-B14F-4D97-AF65-F5344CB8AC3E}">
        <p14:creationId xmlns:p14="http://schemas.microsoft.com/office/powerpoint/2010/main" val="3638783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vimkyle">
      <a:dk1>
        <a:srgbClr val="101010"/>
      </a:dk1>
      <a:lt1>
        <a:srgbClr val="EEEEEE"/>
      </a:lt1>
      <a:dk2>
        <a:srgbClr val="101010"/>
      </a:dk2>
      <a:lt2>
        <a:srgbClr val="EEEEEE"/>
      </a:lt2>
      <a:accent1>
        <a:srgbClr val="B1D631"/>
      </a:accent1>
      <a:accent2>
        <a:srgbClr val="3B93FF"/>
      </a:accent2>
      <a:accent3>
        <a:srgbClr val="FF4598"/>
      </a:accent3>
      <a:accent4>
        <a:srgbClr val="777777"/>
      </a:accent4>
      <a:accent5>
        <a:srgbClr val="4BACC6"/>
      </a:accent5>
      <a:accent6>
        <a:srgbClr val="F79646"/>
      </a:accent6>
      <a:hlink>
        <a:srgbClr val="EEEEEE"/>
      </a:hlink>
      <a:folHlink>
        <a:srgbClr val="EEEEEE"/>
      </a:folHlink>
    </a:clrScheme>
    <a:fontScheme name="vim">
      <a:majorFont>
        <a:latin typeface="Consolas"/>
        <a:ea typeface=""/>
        <a:cs typeface=""/>
      </a:majorFont>
      <a:minorFont>
        <a:latin typeface="Consola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831</TotalTime>
  <Words>2286</Words>
  <Application>Microsoft Office PowerPoint</Application>
  <PresentationFormat>On-screen Show (4:3)</PresentationFormat>
  <Paragraphs>423</Paragraphs>
  <Slides>51</Slides>
  <Notes>14</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TODO!</vt:lpstr>
      <vt:lpstr>TODO!</vt:lpstr>
      <vt:lpstr>TODO!</vt:lpstr>
      <vt:lpstr>TODO!</vt:lpstr>
      <vt:lpstr>TODO!</vt:lpstr>
      <vt:lpstr>TODO!</vt:lpstr>
      <vt:lpstr>TODO!</vt:lpstr>
      <vt:lpstr>vim</vt:lpstr>
      <vt:lpstr>who am i?</vt:lpstr>
      <vt:lpstr>what is vim?</vt:lpstr>
      <vt:lpstr>what isn’t vim?</vt:lpstr>
      <vt:lpstr>begin</vt:lpstr>
      <vt:lpstr>1st things 1st</vt:lpstr>
      <vt:lpstr>normal mode</vt:lpstr>
      <vt:lpstr>move around</vt:lpstr>
      <vt:lpstr>what?</vt:lpstr>
      <vt:lpstr>insert mode</vt:lpstr>
      <vt:lpstr>insert mode</vt:lpstr>
      <vt:lpstr>see the pattern?</vt:lpstr>
      <vt:lpstr>help is helpful</vt:lpstr>
      <vt:lpstr>window splits</vt:lpstr>
      <vt:lpstr>writing file</vt:lpstr>
      <vt:lpstr>commands</vt:lpstr>
      <vt:lpstr>motions</vt:lpstr>
      <vt:lpstr>more motions</vt:lpstr>
      <vt:lpstr>more motions</vt:lpstr>
      <vt:lpstr>more motions</vt:lpstr>
      <vt:lpstr>bigger picture</vt:lpstr>
      <vt:lpstr>commands</vt:lpstr>
      <vt:lpstr>copy/paste</vt:lpstr>
      <vt:lpstr>linewise motions</vt:lpstr>
      <vt:lpstr>a word, inner word</vt:lpstr>
      <vt:lpstr>oops</vt:lpstr>
      <vt:lpstr>jumping around</vt:lpstr>
      <vt:lpstr>searching</vt:lpstr>
      <vt:lpstr>improving search</vt:lpstr>
      <vt:lpstr>substitution</vt:lpstr>
      <vt:lpstr>buffers</vt:lpstr>
      <vt:lpstr>buffers, cont.</vt:lpstr>
      <vt:lpstr>windows</vt:lpstr>
      <vt:lpstr>splitting windows</vt:lpstr>
      <vt:lpstr>window commands</vt:lpstr>
      <vt:lpstr>.vimrc</vt:lpstr>
      <vt:lpstr>colorschemes</vt:lpstr>
      <vt:lpstr>advanced</vt:lpstr>
      <vt:lpstr>advanced, cont.</vt:lpstr>
      <vt:lpstr>advanced, cont.</vt:lpstr>
      <vt:lpstr>advanced, cont.</vt:lpstr>
      <vt:lpstr>advanced, cont.</vt:lpstr>
      <vt:lpstr>references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dc:creator>
  <cp:lastModifiedBy>Kyle</cp:lastModifiedBy>
  <cp:revision>118</cp:revision>
  <dcterms:created xsi:type="dcterms:W3CDTF">2012-04-12T18:40:30Z</dcterms:created>
  <dcterms:modified xsi:type="dcterms:W3CDTF">2012-04-16T04:36:14Z</dcterms:modified>
</cp:coreProperties>
</file>