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0" r:id="rId16"/>
    <p:sldId id="273" r:id="rId17"/>
    <p:sldId id="272" r:id="rId18"/>
    <p:sldId id="271" r:id="rId19"/>
    <p:sldId id="279" r:id="rId20"/>
    <p:sldId id="280" r:id="rId21"/>
    <p:sldId id="274" r:id="rId22"/>
    <p:sldId id="275" r:id="rId23"/>
    <p:sldId id="276" r:id="rId24"/>
    <p:sldId id="277" r:id="rId25"/>
    <p:sldId id="278" r:id="rId26"/>
    <p:sldId id="281" r:id="rId27"/>
    <p:sldId id="283" r:id="rId28"/>
    <p:sldId id="282" r:id="rId29"/>
    <p:sldId id="284" r:id="rId30"/>
    <p:sldId id="285" r:id="rId31"/>
    <p:sldId id="286" r:id="rId32"/>
    <p:sldId id="288" r:id="rId33"/>
    <p:sldId id="289"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t>
            </a:r>
            <a:r>
              <a:rPr lang="en-US" baseline="0" dirty="0" err="1" smtClean="0"/>
              <a:t>acutally</a:t>
            </a:r>
            <a:r>
              <a:rPr lang="en-US" baseline="0" dirty="0" smtClean="0"/>
              <a:t>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13</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3</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4</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5</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UNDO! Move around, syntax highlighting,</a:t>
            </a:r>
            <a:r>
              <a:rPr lang="en-US" baseline="0" dirty="0" smtClean="0"/>
              <a:t> search and replace, refactoring, indenting, autocomplete, diffing, folding code, macros.</a:t>
            </a:r>
          </a:p>
          <a:p>
            <a:r>
              <a:rPr lang="en-US" baseline="0" dirty="0" smtClean="0"/>
              <a:t>Please open up a file or some code. 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6</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8</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9</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a:p>
          <a:p>
            <a:r>
              <a:rPr lang="en-US" sz="2400" dirty="0" smtClean="0">
                <a:solidFill>
                  <a:schemeClr val="accent4"/>
                </a:solidFill>
              </a:rPr>
              <a:t>get used to hitting &lt;ESC&gt; after editing text</a:t>
            </a:r>
          </a:p>
          <a:p>
            <a:r>
              <a:rPr lang="en-US" sz="2400" dirty="0" smtClean="0">
                <a:solidFill>
                  <a:schemeClr val="accent4"/>
                </a:solidFill>
              </a:rPr>
              <a:t>you’ll always end in normal mode</a:t>
            </a:r>
            <a:endParaRPr lang="en-US" sz="24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solidFill>
                  <a:schemeClr val="accent3"/>
                </a:solidFill>
              </a:rPr>
              <a:t>see the pattern?</a:t>
            </a:r>
            <a:endParaRPr lang="en-US" sz="7200" dirty="0">
              <a:solidFill>
                <a:schemeClr val="accent3"/>
              </a:solidFill>
            </a:endParaRPr>
          </a:p>
        </p:txBody>
      </p:sp>
      <p:sp>
        <p:nvSpPr>
          <p:cNvPr id="3" name="Content Placeholder 2"/>
          <p:cNvSpPr>
            <a:spLocks noGrp="1"/>
          </p:cNvSpPr>
          <p:nvPr>
            <p:ph idx="1"/>
          </p:nvPr>
        </p:nvSpPr>
        <p:spPr/>
        <p:txBody>
          <a:bodyPr>
            <a:normAutofit lnSpcReduction="10000"/>
          </a:bodyPr>
          <a:lstStyle/>
          <a:p>
            <a:r>
              <a:rPr lang="en-US" dirty="0" smtClean="0"/>
              <a:t>a letter does something</a:t>
            </a:r>
          </a:p>
          <a:p>
            <a:r>
              <a:rPr lang="en-US" dirty="0" smtClean="0"/>
              <a:t>shift modifies it in some way</a:t>
            </a:r>
          </a:p>
          <a:p>
            <a:r>
              <a:rPr lang="en-US" dirty="0" smtClean="0"/>
              <a:t>ctrl also modifies some keys</a:t>
            </a:r>
          </a:p>
          <a:p>
            <a:endParaRPr lang="en-US" dirty="0"/>
          </a:p>
          <a:p>
            <a:endParaRPr lang="en-US" dirty="0" smtClean="0"/>
          </a:p>
          <a:p>
            <a:endParaRPr lang="en-US" dirty="0"/>
          </a:p>
          <a:p>
            <a:r>
              <a:rPr lang="en-US" dirty="0" smtClean="0"/>
              <a:t>:help </a:t>
            </a:r>
            <a:r>
              <a:rPr lang="en-US" dirty="0" err="1" smtClean="0"/>
              <a:t>i</a:t>
            </a:r>
            <a:endParaRPr lang="en-US" dirty="0" smtClean="0"/>
          </a:p>
          <a:p>
            <a:r>
              <a:rPr lang="en-US" dirty="0" smtClean="0"/>
              <a:t>:help I</a:t>
            </a:r>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metacommands</a:t>
            </a:r>
            <a:endParaRPr lang="en-US"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r>
              <a:rPr lang="en-US" dirty="0" smtClean="0"/>
              <a:t>From normal mode, </a:t>
            </a:r>
            <a:r>
              <a:rPr lang="en-US" dirty="0" smtClean="0"/>
              <a:t>type </a:t>
            </a:r>
            <a:r>
              <a:rPr lang="en-US" dirty="0" smtClean="0"/>
              <a:t>:</a:t>
            </a:r>
          </a:p>
          <a:p>
            <a:r>
              <a:rPr lang="en-US" dirty="0" smtClean="0"/>
              <a:t>What’s it for? Meta actions, I guess. 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a:p>
            <a:r>
              <a:rPr lang="en-US" dirty="0" smtClean="0"/>
              <a:t>:w - write</a:t>
            </a:r>
          </a:p>
          <a:p>
            <a:r>
              <a:rPr lang="en-US" dirty="0" smtClean="0"/>
              <a:t>:q - quit</a:t>
            </a:r>
          </a:p>
          <a:p>
            <a:r>
              <a:rPr lang="en-US" dirty="0" smtClean="0"/>
              <a:t>:e – edit, but without any arguments it reloads the current file.</a:t>
            </a:r>
          </a:p>
          <a:p>
            <a:r>
              <a:rPr lang="en-US" dirty="0" smtClean="0"/>
              <a:t>:help</a:t>
            </a:r>
          </a:p>
          <a:p>
            <a:r>
              <a:rPr lang="en-US" dirty="0" smtClean="0"/>
              <a:t>:h&lt;Tab&gt; to see completion list</a:t>
            </a:r>
            <a:endParaRPr lang="en-US" dirty="0"/>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movements</a:t>
            </a:r>
            <a:endParaRPr lang="en-US" dirty="0"/>
          </a:p>
        </p:txBody>
      </p:sp>
      <p:sp>
        <p:nvSpPr>
          <p:cNvPr id="3" name="Content Placeholder 2"/>
          <p:cNvSpPr>
            <a:spLocks noGrp="1"/>
          </p:cNvSpPr>
          <p:nvPr>
            <p:ph idx="1"/>
          </p:nvPr>
        </p:nvSpPr>
        <p:spPr/>
        <p:txBody>
          <a:bodyPr/>
          <a:lstStyle/>
          <a:p>
            <a:r>
              <a:rPr lang="en-US" dirty="0" smtClean="0"/>
              <a:t>move around the file with certain motion keys:</a:t>
            </a:r>
          </a:p>
          <a:p>
            <a:pPr lvl="1"/>
            <a:r>
              <a:rPr lang="en-US" dirty="0" smtClean="0"/>
              <a:t>w – start of next word</a:t>
            </a:r>
          </a:p>
          <a:p>
            <a:pPr lvl="1"/>
            <a:r>
              <a:rPr lang="en-US" dirty="0" smtClean="0"/>
              <a:t>e – end of this word</a:t>
            </a:r>
          </a:p>
          <a:p>
            <a:pPr lvl="1"/>
            <a:r>
              <a:rPr lang="en-US" dirty="0" smtClean="0"/>
              <a:t>b – back a word</a:t>
            </a:r>
          </a:p>
          <a:p>
            <a:pPr lvl="1"/>
            <a:r>
              <a:rPr lang="en-US" dirty="0" smtClean="0"/>
              <a:t>^ - start of text on this line(regex)</a:t>
            </a:r>
          </a:p>
          <a:p>
            <a:pPr lvl="1"/>
            <a:r>
              <a:rPr lang="en-US" dirty="0" smtClean="0"/>
              <a:t>$ - end of this line</a:t>
            </a:r>
          </a:p>
          <a:p>
            <a:pPr lvl="1"/>
            <a:r>
              <a:rPr lang="en-US" dirty="0" smtClean="0"/>
              <a:t>0 – very beginning of this line</a:t>
            </a:r>
          </a:p>
        </p:txBody>
      </p:sp>
    </p:spTree>
    <p:extLst>
      <p:ext uri="{BB962C8B-B14F-4D97-AF65-F5344CB8AC3E}">
        <p14:creationId xmlns:p14="http://schemas.microsoft.com/office/powerpoint/2010/main" val="37298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more movements</a:t>
            </a:r>
            <a:endParaRPr lang="en-US" sz="7200" dirty="0"/>
          </a:p>
        </p:txBody>
      </p:sp>
      <p:sp>
        <p:nvSpPr>
          <p:cNvPr id="3" name="Content Placeholder 2"/>
          <p:cNvSpPr>
            <a:spLocks noGrp="1"/>
          </p:cNvSpPr>
          <p:nvPr>
            <p:ph idx="1"/>
          </p:nvPr>
        </p:nvSpPr>
        <p:spPr/>
        <p:txBody>
          <a:bodyPr>
            <a:normAutofit lnSpcReduction="10000"/>
          </a:bodyPr>
          <a:lstStyle/>
          <a:p>
            <a:r>
              <a:rPr lang="en-US" dirty="0" err="1" smtClean="0"/>
              <a:t>gg</a:t>
            </a:r>
            <a:r>
              <a:rPr lang="en-US" dirty="0" smtClean="0"/>
              <a:t> – beginning of file</a:t>
            </a:r>
          </a:p>
          <a:p>
            <a:r>
              <a:rPr lang="en-US" dirty="0" smtClean="0"/>
              <a:t>G – end of file</a:t>
            </a:r>
          </a:p>
          <a:p>
            <a:endParaRPr lang="en-US" dirty="0" smtClean="0"/>
          </a:p>
          <a:p>
            <a:r>
              <a:rPr lang="en-US" dirty="0" smtClean="0"/>
              <a:t>Ctrl-f – jump forward a screen</a:t>
            </a:r>
          </a:p>
          <a:p>
            <a:r>
              <a:rPr lang="en-US" dirty="0" smtClean="0"/>
              <a:t>Ctrl-b – jump backward a screen</a:t>
            </a:r>
          </a:p>
          <a:p>
            <a:endParaRPr lang="en-US" dirty="0"/>
          </a:p>
          <a:p>
            <a:r>
              <a:rPr lang="en-US" dirty="0" smtClean="0"/>
              <a:t>:# - to go to line #</a:t>
            </a:r>
          </a:p>
          <a:p>
            <a:r>
              <a:rPr lang="en-US" dirty="0" smtClean="0"/>
              <a:t>#G – to go to line #</a:t>
            </a:r>
            <a:endParaRPr lang="en-US" dirty="0"/>
          </a:p>
        </p:txBody>
      </p:sp>
    </p:spTree>
    <p:extLst>
      <p:ext uri="{BB962C8B-B14F-4D97-AF65-F5344CB8AC3E}">
        <p14:creationId xmlns:p14="http://schemas.microsoft.com/office/powerpoint/2010/main" val="244290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lstStyle/>
          <a:p>
            <a:r>
              <a:rPr lang="en-US" dirty="0" smtClean="0"/>
              <a:t>Once you know the movements, then you can pair them with commands.</a:t>
            </a:r>
          </a:p>
          <a:p>
            <a:r>
              <a:rPr lang="en-US" dirty="0" smtClean="0"/>
              <a:t>The basic formula is</a:t>
            </a:r>
          </a:p>
          <a:p>
            <a:r>
              <a:rPr lang="en-US" dirty="0" smtClean="0"/>
              <a:t>#command{motion}</a:t>
            </a:r>
          </a:p>
          <a:p>
            <a:pPr lvl="1"/>
            <a:r>
              <a:rPr lang="en-US" dirty="0" smtClean="0"/>
              <a:t>Perform the command this many times</a:t>
            </a:r>
          </a:p>
          <a:p>
            <a:pPr lvl="1"/>
            <a:r>
              <a:rPr lang="en-US" dirty="0" smtClean="0"/>
              <a:t>What command to perform</a:t>
            </a:r>
          </a:p>
          <a:p>
            <a:pPr lvl="1"/>
            <a:r>
              <a:rPr lang="en-US" dirty="0" smtClean="0"/>
              <a:t>What 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smtClean="0"/>
              <a:t>manipulate text from normal mode</a:t>
            </a:r>
          </a:p>
          <a:p>
            <a:r>
              <a:rPr lang="en-US" dirty="0" smtClean="0"/>
              <a:t>d{motion} - delete</a:t>
            </a:r>
          </a:p>
          <a:p>
            <a:r>
              <a:rPr lang="en-US" dirty="0" smtClean="0"/>
              <a:t>c{motion} – change</a:t>
            </a:r>
          </a:p>
          <a:p>
            <a:r>
              <a:rPr lang="en-US" dirty="0" smtClean="0"/>
              <a:t>r – replace a character</a:t>
            </a:r>
          </a:p>
          <a:p>
            <a:r>
              <a:rPr lang="en-US" dirty="0" smtClean="0"/>
              <a:t>R – replace from this char forward</a:t>
            </a:r>
          </a:p>
        </p:txBody>
      </p:sp>
    </p:spTree>
    <p:extLst>
      <p:ext uri="{BB962C8B-B14F-4D97-AF65-F5344CB8AC3E}">
        <p14:creationId xmlns:p14="http://schemas.microsoft.com/office/powerpoint/2010/main" val="123710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yank</a:t>
            </a:r>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748963" cy="584775"/>
          </a:xfrm>
          <a:prstGeom prst="rect">
            <a:avLst/>
          </a:prstGeom>
        </p:spPr>
        <p:txBody>
          <a:bodyPr wrap="none">
            <a:spAutoFit/>
          </a:bodyPr>
          <a:lstStyle/>
          <a:p>
            <a:pPr lvl="1"/>
            <a:r>
              <a:rPr lang="en-US" sz="3200" dirty="0" smtClean="0">
                <a:solidFill>
                  <a:schemeClr val="accent1"/>
                </a:solidFill>
              </a:rPr>
              <a:t>aspiring software 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369332"/>
          </a:xfrm>
          <a:prstGeom prst="rect">
            <a:avLst/>
          </a:prstGeom>
        </p:spPr>
        <p:txBody>
          <a:bodyPr wrap="none">
            <a:spAutoFit/>
          </a:bodyPr>
          <a:lstStyle/>
          <a:p>
            <a:r>
              <a:rPr lang="en-US" dirty="0" smtClean="0">
                <a:solidFill>
                  <a:schemeClr val="accent3"/>
                </a:solidFill>
              </a:rPr>
              <a:t>https://github.com/kyletolle</a:t>
            </a:r>
            <a:endParaRPr lang="en-US" dirty="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ease of use</a:t>
            </a:r>
            <a:endParaRPr lang="en-US" dirty="0"/>
          </a:p>
        </p:txBody>
      </p:sp>
      <p:sp>
        <p:nvSpPr>
          <p:cNvPr id="3" name="Content Placeholder 2"/>
          <p:cNvSpPr>
            <a:spLocks noGrp="1"/>
          </p:cNvSpPr>
          <p:nvPr>
            <p:ph idx="1"/>
          </p:nvPr>
        </p:nvSpPr>
        <p:spPr/>
        <p:txBody>
          <a:bodyPr/>
          <a:lstStyle/>
          <a:p>
            <a:r>
              <a:rPr lang="en-US" dirty="0" err="1" smtClean="0"/>
              <a:t>dd</a:t>
            </a:r>
            <a:r>
              <a:rPr lang="en-US" dirty="0" smtClean="0"/>
              <a:t> to delete whole line</a:t>
            </a:r>
          </a:p>
          <a:p>
            <a:r>
              <a:rPr lang="en-US" dirty="0" smtClean="0"/>
              <a:t>cc to change whole line</a:t>
            </a:r>
          </a:p>
          <a:p>
            <a:r>
              <a:rPr lang="en-US" dirty="0" err="1"/>
              <a:t>y</a:t>
            </a:r>
            <a:r>
              <a:rPr lang="en-US" dirty="0" err="1" smtClean="0"/>
              <a:t>y</a:t>
            </a:r>
            <a:r>
              <a:rPr lang="en-US" dirty="0" smtClean="0"/>
              <a:t> to yank whole line</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 undo</a:t>
            </a:r>
          </a:p>
          <a:p>
            <a:r>
              <a:rPr lang="en-US" dirty="0" smtClean="0"/>
              <a:t>U – undo all changes made to this line</a:t>
            </a:r>
          </a:p>
          <a:p>
            <a:r>
              <a:rPr lang="en-US" dirty="0" smtClean="0"/>
              <a:t>Ctrl-r – redo</a:t>
            </a:r>
          </a:p>
          <a:p>
            <a:endParaRPr lang="en-US" dirty="0"/>
          </a:p>
          <a:p>
            <a:endParaRPr lang="en-US" dirty="0" smtClean="0"/>
          </a:p>
          <a:p>
            <a:r>
              <a:rPr lang="en-US" dirty="0" smtClean="0"/>
              <a:t>vi could only remember one undo</a:t>
            </a:r>
            <a:endParaRPr lang="en-US" dirty="0"/>
          </a:p>
        </p:txBody>
      </p:sp>
    </p:spTree>
    <p:extLst>
      <p:ext uri="{BB962C8B-B14F-4D97-AF65-F5344CB8AC3E}">
        <p14:creationId xmlns:p14="http://schemas.microsoft.com/office/powerpoint/2010/main" val="3176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Content Placeholder 2"/>
          <p:cNvSpPr>
            <a:spLocks noGrp="1"/>
          </p:cNvSpPr>
          <p:nvPr>
            <p:ph idx="1"/>
          </p:nvPr>
        </p:nvSpPr>
        <p:spPr/>
        <p:txBody>
          <a:bodyPr/>
          <a:lstStyle/>
          <a:p>
            <a:r>
              <a:rPr lang="en-US" dirty="0" smtClean="0"/>
              <a:t>record keystrokes to perform commands over again</a:t>
            </a:r>
          </a:p>
          <a:p>
            <a:r>
              <a:rPr lang="en-US" dirty="0" smtClean="0"/>
              <a:t>@@ to repeat last macro</a:t>
            </a:r>
            <a:endParaRPr lang="en-US" dirty="0"/>
          </a:p>
        </p:txBody>
      </p:sp>
    </p:spTree>
    <p:extLst>
      <p:ext uri="{BB962C8B-B14F-4D97-AF65-F5344CB8AC3E}">
        <p14:creationId xmlns:p14="http://schemas.microsoft.com/office/powerpoint/2010/main" val="2919444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r>
              <a:rPr lang="en-US" dirty="0" smtClean="0"/>
              <a:t>“a</a:t>
            </a:r>
            <a:endParaRPr lang="en-US" dirty="0"/>
          </a:p>
        </p:txBody>
      </p:sp>
    </p:spTree>
    <p:extLst>
      <p:ext uri="{BB962C8B-B14F-4D97-AF65-F5344CB8AC3E}">
        <p14:creationId xmlns:p14="http://schemas.microsoft.com/office/powerpoint/2010/main" val="359511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:s/old/new – replace first occurrence of old with new on this line</a:t>
            </a:r>
          </a:p>
          <a:p>
            <a:r>
              <a:rPr lang="en-US" dirty="0" smtClean="0"/>
              <a:t>:s/old/new/g – replace all occurrences of old with new on this line</a:t>
            </a:r>
          </a:p>
          <a:p>
            <a:r>
              <a:rPr lang="en-US" dirty="0" smtClean="0"/>
              <a:t>:%s/old/new/ - replace first occurrence of old with new on all lines in whole file</a:t>
            </a:r>
          </a:p>
          <a:p>
            <a:r>
              <a:rPr lang="en-US" dirty="0" smtClean="0"/>
              <a:t>:%s/old/new/g – replace all occurrences of old with new in whole file</a:t>
            </a:r>
            <a:endParaRPr lang="en-US" dirty="0"/>
          </a:p>
        </p:txBody>
      </p:sp>
    </p:spTree>
    <p:extLst>
      <p:ext uri="{BB962C8B-B14F-4D97-AF65-F5344CB8AC3E}">
        <p14:creationId xmlns:p14="http://schemas.microsoft.com/office/powerpoint/2010/main" val="388523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 - search forward</a:t>
            </a:r>
          </a:p>
          <a:p>
            <a:r>
              <a:rPr lang="en-US" dirty="0" smtClean="0"/>
              <a:t>? – search backward</a:t>
            </a:r>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ls</a:t>
            </a:r>
            <a:r>
              <a:rPr lang="en-US" dirty="0" smtClean="0"/>
              <a:t> – show buffers</a:t>
            </a:r>
          </a:p>
          <a:p>
            <a:r>
              <a:rPr lang="en-US" dirty="0" smtClean="0"/>
              <a:t>:b# - switch to buffer #</a:t>
            </a:r>
          </a:p>
          <a:p>
            <a:r>
              <a:rPr lang="en-US" dirty="0" smtClean="0"/>
              <a:t>:</a:t>
            </a:r>
            <a:r>
              <a:rPr lang="en-US" dirty="0" err="1" smtClean="0"/>
              <a:t>bd</a:t>
            </a:r>
            <a:r>
              <a:rPr lang="en-US" dirty="0" smtClean="0"/>
              <a:t> – buffer delete</a:t>
            </a:r>
          </a:p>
          <a:p>
            <a:r>
              <a:rPr lang="en-US" dirty="0" smtClean="0"/>
              <a:t>:</a:t>
            </a:r>
            <a:r>
              <a:rPr lang="en-US" dirty="0" err="1" smtClean="0"/>
              <a:t>sp</a:t>
            </a:r>
            <a:r>
              <a:rPr lang="en-US" dirty="0" smtClean="0"/>
              <a:t>(lit) – horizontally split the current buffer</a:t>
            </a:r>
          </a:p>
          <a:p>
            <a:r>
              <a:rPr lang="en-US" dirty="0" smtClean="0"/>
              <a:t>:</a:t>
            </a:r>
            <a:r>
              <a:rPr lang="en-US" dirty="0" err="1" smtClean="0"/>
              <a:t>vs</a:t>
            </a:r>
            <a:r>
              <a:rPr lang="en-US" dirty="0" smtClean="0"/>
              <a:t>(split)</a:t>
            </a:r>
          </a:p>
          <a:p>
            <a:r>
              <a:rPr lang="en-US" dirty="0" smtClean="0"/>
              <a:t>:e(</a:t>
            </a:r>
            <a:r>
              <a:rPr lang="en-US" dirty="0" err="1" smtClean="0"/>
              <a:t>dit</a:t>
            </a:r>
            <a:r>
              <a:rPr lang="en-US" dirty="0" smtClean="0"/>
              <a:t>) filename edit filename in the current buffer</a:t>
            </a:r>
            <a:endParaRPr lang="en-US" dirty="0"/>
          </a:p>
        </p:txBody>
      </p:sp>
    </p:spTree>
    <p:extLst>
      <p:ext uri="{BB962C8B-B14F-4D97-AF65-F5344CB8AC3E}">
        <p14:creationId xmlns:p14="http://schemas.microsoft.com/office/powerpoint/2010/main" val="1090808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 </a:t>
            </a:r>
            <a:r>
              <a:rPr lang="en-US" dirty="0" err="1" smtClean="0"/>
              <a:t>cont</a:t>
            </a:r>
            <a:endParaRPr lang="en-US" dirty="0"/>
          </a:p>
        </p:txBody>
      </p:sp>
      <p:sp>
        <p:nvSpPr>
          <p:cNvPr id="3" name="Content Placeholder 2"/>
          <p:cNvSpPr>
            <a:spLocks noGrp="1"/>
          </p:cNvSpPr>
          <p:nvPr>
            <p:ph idx="1"/>
          </p:nvPr>
        </p:nvSpPr>
        <p:spPr/>
        <p:txBody>
          <a:bodyPr/>
          <a:lstStyle/>
          <a:p>
            <a:r>
              <a:rPr lang="en-US" dirty="0" smtClean="0"/>
              <a:t>Ctrl-w w to switch buffers</a:t>
            </a:r>
            <a:endParaRPr lang="en-US" dirty="0"/>
          </a:p>
        </p:txBody>
      </p:sp>
    </p:spTree>
    <p:extLst>
      <p:ext uri="{BB962C8B-B14F-4D97-AF65-F5344CB8AC3E}">
        <p14:creationId xmlns:p14="http://schemas.microsoft.com/office/powerpoint/2010/main" val="2064087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tabnew</a:t>
            </a:r>
            <a:endParaRPr lang="en-US" dirty="0" smtClean="0"/>
          </a:p>
          <a:p>
            <a:r>
              <a:rPr lang="en-US" dirty="0" smtClean="0"/>
              <a:t>Ctrl-</a:t>
            </a:r>
            <a:r>
              <a:rPr lang="en-US" dirty="0" err="1" smtClean="0"/>
              <a:t>PgUp</a:t>
            </a:r>
            <a:r>
              <a:rPr lang="en-US" dirty="0" smtClean="0"/>
              <a:t>, Ctrl-</a:t>
            </a:r>
            <a:r>
              <a:rPr lang="en-US" dirty="0" err="1" smtClean="0"/>
              <a:t>PgDn</a:t>
            </a:r>
            <a:r>
              <a:rPr lang="en-US" dirty="0" smtClean="0"/>
              <a:t> to navigate</a:t>
            </a:r>
          </a:p>
          <a:p>
            <a:r>
              <a:rPr lang="en-US" dirty="0" smtClean="0"/>
              <a:t>Or :</a:t>
            </a:r>
            <a:r>
              <a:rPr lang="en-US" dirty="0" err="1" smtClean="0"/>
              <a:t>tabp</a:t>
            </a:r>
            <a:r>
              <a:rPr lang="en-US" dirty="0" smtClean="0"/>
              <a:t>, :</a:t>
            </a:r>
            <a:r>
              <a:rPr lang="en-US" dirty="0" err="1" smtClean="0"/>
              <a:t>tabn</a:t>
            </a:r>
            <a:endParaRPr lang="en-US" dirty="0"/>
          </a:p>
        </p:txBody>
      </p:sp>
    </p:spTree>
    <p:extLst>
      <p:ext uri="{BB962C8B-B14F-4D97-AF65-F5344CB8AC3E}">
        <p14:creationId xmlns:p14="http://schemas.microsoft.com/office/powerpoint/2010/main" val="309067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lstStyle/>
          <a:p>
            <a:r>
              <a:rPr lang="en-US" dirty="0" smtClean="0"/>
              <a:t>Run through my .</a:t>
            </a:r>
            <a:r>
              <a:rPr lang="en-US" dirty="0" err="1" smtClean="0"/>
              <a:t>vimrc</a:t>
            </a:r>
            <a:r>
              <a:rPr lang="en-US" dirty="0" smtClean="0"/>
              <a:t>?</a:t>
            </a:r>
            <a:endParaRPr lang="en-US" dirty="0"/>
          </a:p>
        </p:txBody>
      </p:sp>
    </p:spTree>
    <p:extLst>
      <p:ext uri="{BB962C8B-B14F-4D97-AF65-F5344CB8AC3E}">
        <p14:creationId xmlns:p14="http://schemas.microsoft.com/office/powerpoint/2010/main" val="355793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lstStyle/>
          <a:p>
            <a:r>
              <a:rPr lang="en-US" dirty="0" smtClean="0"/>
              <a:t>Solarized</a:t>
            </a:r>
          </a:p>
          <a:p>
            <a:r>
              <a:rPr lang="en-US" dirty="0" smtClean="0"/>
              <a:t>Many come with vim</a:t>
            </a:r>
          </a:p>
          <a:p>
            <a:r>
              <a:rPr lang="en-US" dirty="0" smtClean="0"/>
              <a:t>Color packs you can download</a:t>
            </a:r>
          </a:p>
          <a:p>
            <a:r>
              <a:rPr lang="en-US" dirty="0" smtClean="0"/>
              <a:t>I’m making my own. That’s the </a:t>
            </a:r>
            <a:r>
              <a:rPr lang="en-US" dirty="0" err="1" smtClean="0"/>
              <a:t>colorshceme</a:t>
            </a:r>
            <a:r>
              <a:rPr lang="en-US" dirty="0" smtClean="0"/>
              <a:t> you see here.</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Content Placeholder 2"/>
          <p:cNvSpPr>
            <a:spLocks noGrp="1"/>
          </p:cNvSpPr>
          <p:nvPr>
            <p:ph idx="1"/>
          </p:nvPr>
        </p:nvSpPr>
        <p:spPr/>
        <p:txBody>
          <a:bodyPr/>
          <a:lstStyle/>
          <a:p>
            <a:r>
              <a:rPr lang="en-US" dirty="0" smtClean="0"/>
              <a:t>I really only use Command-T, which I just started using, for fuzzy file searching</a:t>
            </a:r>
            <a:endParaRPr lang="en-US" dirty="0"/>
          </a:p>
        </p:txBody>
      </p:sp>
    </p:spTree>
    <p:extLst>
      <p:ext uri="{BB962C8B-B14F-4D97-AF65-F5344CB8AC3E}">
        <p14:creationId xmlns:p14="http://schemas.microsoft.com/office/powerpoint/2010/main" val="2462442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&gt;&gt; - indent line</a:t>
            </a:r>
          </a:p>
          <a:p>
            <a:r>
              <a:rPr lang="en-US" dirty="0" smtClean="0"/>
              <a:t>&lt;&lt; - de-indent line</a:t>
            </a:r>
          </a:p>
          <a:p>
            <a:endParaRPr lang="en-US" dirty="0"/>
          </a:p>
          <a:p>
            <a:r>
              <a:rPr lang="en-US" dirty="0" smtClean="0"/>
              <a:t>:&gt; - indent this line</a:t>
            </a:r>
          </a:p>
          <a:p>
            <a:r>
              <a:rPr lang="en-US" dirty="0" smtClean="0"/>
              <a:t>:.&gt; - indent this line</a:t>
            </a:r>
          </a:p>
          <a:p>
            <a:r>
              <a:rPr lang="en-US" dirty="0" smtClean="0"/>
              <a:t>:.,+2&gt; – indent this and the next two lines</a:t>
            </a:r>
          </a:p>
          <a:p>
            <a:r>
              <a:rPr lang="en-US" dirty="0" smtClean="0"/>
              <a:t>:.,’a&gt;&gt; - indent two times from this line until mark a</a:t>
            </a:r>
          </a:p>
          <a:p>
            <a:r>
              <a:rPr lang="en-US" dirty="0" smtClean="0"/>
              <a:t>:%&gt;&gt; indent this whole file two times</a:t>
            </a:r>
          </a:p>
          <a:p>
            <a:endParaRPr lang="en-US" dirty="0"/>
          </a:p>
        </p:txBody>
      </p:sp>
    </p:spTree>
    <p:extLst>
      <p:ext uri="{BB962C8B-B14F-4D97-AF65-F5344CB8AC3E}">
        <p14:creationId xmlns:p14="http://schemas.microsoft.com/office/powerpoint/2010/main" val="149765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r>
              <a:rPr lang="en-US" dirty="0" smtClean="0"/>
              <a:t>% - match current punctuation</a:t>
            </a:r>
          </a:p>
          <a:p>
            <a:pPr lvl="1"/>
            <a:r>
              <a:rPr lang="en-US" dirty="0" smtClean="0"/>
              <a:t>{}, (), can work with ruby too</a:t>
            </a:r>
            <a:endParaRPr lang="en-US" dirty="0"/>
          </a:p>
        </p:txBody>
      </p:sp>
    </p:spTree>
    <p:extLst>
      <p:ext uri="{BB962C8B-B14F-4D97-AF65-F5344CB8AC3E}">
        <p14:creationId xmlns:p14="http://schemas.microsoft.com/office/powerpoint/2010/main" val="3029963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gvimdiff</a:t>
            </a:r>
            <a:r>
              <a:rPr lang="en-US" dirty="0" smtClean="0"/>
              <a:t> file1 file2</a:t>
            </a:r>
          </a:p>
          <a:p>
            <a:r>
              <a:rPr lang="en-US" dirty="0" smtClean="0"/>
              <a:t>folds – collapse blocks of code</a:t>
            </a:r>
          </a:p>
          <a:p>
            <a:r>
              <a:rPr lang="en-US" dirty="0" smtClean="0"/>
              <a:t>marks – jump around file easier</a:t>
            </a:r>
          </a:p>
          <a:p>
            <a:pPr lvl="1"/>
            <a:r>
              <a:rPr lang="en-US" dirty="0" smtClean="0"/>
              <a:t>Ctrl-</a:t>
            </a:r>
            <a:r>
              <a:rPr lang="en-US" dirty="0" err="1" smtClean="0"/>
              <a:t>i</a:t>
            </a:r>
            <a:r>
              <a:rPr lang="en-US" dirty="0" smtClean="0"/>
              <a:t>, Ctrl-o</a:t>
            </a:r>
          </a:p>
          <a:p>
            <a:pPr lvl="1"/>
            <a:r>
              <a:rPr lang="en-US" dirty="0" smtClean="0"/>
              <a:t>‘a</a:t>
            </a:r>
          </a:p>
          <a:p>
            <a:r>
              <a:rPr lang="en-US" dirty="0" smtClean="0"/>
              <a:t>ranges for commands</a:t>
            </a:r>
          </a:p>
          <a:p>
            <a:r>
              <a:rPr lang="en-US" dirty="0" smtClean="0"/>
              <a:t>. – refers to current line</a:t>
            </a:r>
          </a:p>
          <a:p>
            <a:r>
              <a:rPr lang="en-US" dirty="0" smtClean="0"/>
              <a:t>% - refers to current file</a:t>
            </a:r>
          </a:p>
          <a:p>
            <a:endParaRPr lang="en-US" dirty="0"/>
          </a:p>
        </p:txBody>
      </p:sp>
    </p:spTree>
    <p:extLst>
      <p:ext uri="{BB962C8B-B14F-4D97-AF65-F5344CB8AC3E}">
        <p14:creationId xmlns:p14="http://schemas.microsoft.com/office/powerpoint/2010/main" val="136524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 vim</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a:t>i</a:t>
            </a:r>
            <a:r>
              <a:rPr lang="en-US" dirty="0" smtClean="0"/>
              <a:t>nstall</a:t>
            </a:r>
          </a:p>
          <a:p>
            <a:r>
              <a:rPr lang="en-US" dirty="0" smtClean="0"/>
              <a:t>run</a:t>
            </a:r>
          </a:p>
          <a:p>
            <a:pPr lvl="1"/>
            <a:r>
              <a:rPr lang="en-US" dirty="0" smtClean="0"/>
              <a:t>vim or </a:t>
            </a:r>
            <a:r>
              <a:rPr lang="en-US" dirty="0" err="1" smtClean="0"/>
              <a:t>gvim</a:t>
            </a:r>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:help (from within vim)</a:t>
            </a:r>
          </a:p>
          <a:p>
            <a:pPr lvl="1"/>
            <a:r>
              <a:rPr lang="en-US" dirty="0" err="1" smtClean="0"/>
              <a:t>cheatsheets</a:t>
            </a:r>
            <a:endParaRPr lang="en-US" dirty="0" smtClean="0"/>
          </a:p>
          <a:p>
            <a:r>
              <a:rPr lang="en-US" dirty="0" smtClean="0"/>
              <a:t>tweak</a:t>
            </a:r>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t>you’re in normal mode by default</a:t>
            </a:r>
          </a:p>
          <a:p>
            <a:endParaRPr lang="en-US" dirty="0"/>
          </a:p>
          <a:p>
            <a:r>
              <a:rPr lang="en-US" dirty="0"/>
              <a:t>n</a:t>
            </a:r>
            <a:r>
              <a:rPr lang="en-US" dirty="0" smtClean="0"/>
              <a:t>ot for typing text</a:t>
            </a:r>
          </a:p>
          <a:p>
            <a:endParaRPr lang="en-US" dirty="0" smtClean="0"/>
          </a:p>
          <a:p>
            <a:r>
              <a:rPr lang="en-US" dirty="0" smtClean="0"/>
              <a:t>move around and perform commands </a:t>
            </a:r>
          </a:p>
          <a:p>
            <a:endParaRPr lang="en-US" dirty="0"/>
          </a:p>
          <a:p>
            <a:r>
              <a:rPr lang="en-US" dirty="0" smtClean="0"/>
              <a:t>&lt;ESC&gt; gets you back to normal mode from any other mode</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433945" y="3581401"/>
            <a:ext cx="410690" cy="584775"/>
          </a:xfrm>
          <a:prstGeom prst="rect">
            <a:avLst/>
          </a:prstGeom>
        </p:spPr>
        <p:txBody>
          <a:bodyPr wrap="none">
            <a:spAutoFit/>
          </a:bodyPr>
          <a:lstStyle/>
          <a:p>
            <a:r>
              <a:rPr lang="en-US" sz="3200" dirty="0" smtClean="0">
                <a:solidFill>
                  <a:srgbClr val="EEEEEE"/>
                </a:solidFill>
              </a:rPr>
              <a:t>h</a:t>
            </a:r>
            <a:endParaRPr lang="en-US" dirty="0"/>
          </a:p>
        </p:txBody>
      </p:sp>
      <p:sp>
        <p:nvSpPr>
          <p:cNvPr id="8" name="Rectangle 7"/>
          <p:cNvSpPr/>
          <p:nvPr/>
        </p:nvSpPr>
        <p:spPr>
          <a:xfrm>
            <a:off x="2590800" y="5562599"/>
            <a:ext cx="410690" cy="584775"/>
          </a:xfrm>
          <a:prstGeom prst="rect">
            <a:avLst/>
          </a:prstGeom>
        </p:spPr>
        <p:txBody>
          <a:bodyPr wrap="none">
            <a:spAutoFit/>
          </a:bodyPr>
          <a:lstStyle/>
          <a:p>
            <a:r>
              <a:rPr lang="en-US" sz="3200" dirty="0" smtClean="0">
                <a:solidFill>
                  <a:srgbClr val="EEEEEE"/>
                </a:solidFill>
              </a:rPr>
              <a:t>j</a:t>
            </a:r>
            <a:endParaRPr lang="en-US" dirty="0"/>
          </a:p>
        </p:txBody>
      </p:sp>
      <p:sp>
        <p:nvSpPr>
          <p:cNvPr id="10" name="Rectangle 9"/>
          <p:cNvSpPr/>
          <p:nvPr/>
        </p:nvSpPr>
        <p:spPr>
          <a:xfrm>
            <a:off x="5867400" y="1626462"/>
            <a:ext cx="410690" cy="584775"/>
          </a:xfrm>
          <a:prstGeom prst="rect">
            <a:avLst/>
          </a:prstGeom>
        </p:spPr>
        <p:txBody>
          <a:bodyPr wrap="none">
            <a:spAutoFit/>
          </a:bodyPr>
          <a:lstStyle/>
          <a:p>
            <a:r>
              <a:rPr lang="en-US" sz="3200" dirty="0" smtClean="0">
                <a:solidFill>
                  <a:srgbClr val="EEEEEE"/>
                </a:solidFill>
              </a:rPr>
              <a:t>k</a:t>
            </a:r>
            <a:endParaRPr lang="en-US" dirty="0"/>
          </a:p>
        </p:txBody>
      </p:sp>
      <p:sp>
        <p:nvSpPr>
          <p:cNvPr id="12" name="Rectangle 11"/>
          <p:cNvSpPr/>
          <p:nvPr/>
        </p:nvSpPr>
        <p:spPr>
          <a:xfrm>
            <a:off x="8305800" y="3581400"/>
            <a:ext cx="410690" cy="584775"/>
          </a:xfrm>
          <a:prstGeom prst="rect">
            <a:avLst/>
          </a:prstGeom>
        </p:spPr>
        <p:txBody>
          <a:bodyPr wrap="none">
            <a:spAutoFit/>
          </a:bodyPr>
          <a:lstStyle/>
          <a:p>
            <a:pPr lvl="0">
              <a:spcBef>
                <a:spcPct val="20000"/>
              </a:spcBef>
            </a:pPr>
            <a:r>
              <a:rPr lang="en-US" sz="3200" dirty="0" smtClean="0">
                <a:solidFill>
                  <a:srgbClr val="EEEEEE"/>
                </a:solidFill>
              </a:rPr>
              <a:t>l</a:t>
            </a:r>
            <a:endParaRPr lang="en-US" sz="3200" dirty="0">
              <a:solidFill>
                <a:srgbClr val="EEEEEE"/>
              </a:solidFill>
            </a:endParaRPr>
          </a:p>
        </p:txBody>
      </p:sp>
    </p:spTree>
    <p:extLst>
      <p:ext uri="{BB962C8B-B14F-4D97-AF65-F5344CB8AC3E}">
        <p14:creationId xmlns:p14="http://schemas.microsoft.com/office/powerpoint/2010/main" val="1835715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0000FF"/>
      </a:hlink>
      <a:folHlink>
        <a:srgbClr val="800080"/>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1553</Words>
  <Application>Microsoft Office PowerPoint</Application>
  <PresentationFormat>On-screen Show (4:3)</PresentationFormat>
  <Paragraphs>239</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vim</vt:lpstr>
      <vt:lpstr>who am i?</vt:lpstr>
      <vt:lpstr>what is vim?</vt:lpstr>
      <vt:lpstr>what isn’t vim?</vt:lpstr>
      <vt:lpstr>begin vim</vt:lpstr>
      <vt:lpstr>1st things 1st</vt:lpstr>
      <vt:lpstr>normal mode</vt:lpstr>
      <vt:lpstr>move around</vt:lpstr>
      <vt:lpstr>move around</vt:lpstr>
      <vt:lpstr>what?</vt:lpstr>
      <vt:lpstr>insert mode</vt:lpstr>
      <vt:lpstr>insert mode</vt:lpstr>
      <vt:lpstr>see the pattern?</vt:lpstr>
      <vt:lpstr>metacommands</vt:lpstr>
      <vt:lpstr>movements</vt:lpstr>
      <vt:lpstr>more movements</vt:lpstr>
      <vt:lpstr>bigger picture</vt:lpstr>
      <vt:lpstr>commands</vt:lpstr>
      <vt:lpstr>copy/paste</vt:lpstr>
      <vt:lpstr>ease of use</vt:lpstr>
      <vt:lpstr>oops</vt:lpstr>
      <vt:lpstr>macros</vt:lpstr>
      <vt:lpstr>registers</vt:lpstr>
      <vt:lpstr>substitution</vt:lpstr>
      <vt:lpstr>searching</vt:lpstr>
      <vt:lpstr>buffers</vt:lpstr>
      <vt:lpstr>buffers cont</vt:lpstr>
      <vt:lpstr>tabs</vt:lpstr>
      <vt:lpstr>.vimrc</vt:lpstr>
      <vt:lpstr>colorschemes</vt:lpstr>
      <vt:lpstr>Plugins</vt:lpstr>
      <vt:lpstr>indenting</vt:lpstr>
      <vt:lpstr>matching</vt:lpstr>
      <vt:lpstr>advanced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32</cp:revision>
  <dcterms:created xsi:type="dcterms:W3CDTF">2012-04-12T18:40:30Z</dcterms:created>
  <dcterms:modified xsi:type="dcterms:W3CDTF">2012-04-12T22:35:11Z</dcterms:modified>
</cp:coreProperties>
</file>