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1" r:id="rId4"/>
    <p:sldId id="286" r:id="rId5"/>
    <p:sldId id="269" r:id="rId6"/>
    <p:sldId id="259" r:id="rId7"/>
    <p:sldId id="275" r:id="rId8"/>
    <p:sldId id="283" r:id="rId9"/>
    <p:sldId id="280" r:id="rId10"/>
    <p:sldId id="261" r:id="rId11"/>
    <p:sldId id="262" r:id="rId12"/>
    <p:sldId id="276" r:id="rId13"/>
    <p:sldId id="273" r:id="rId14"/>
    <p:sldId id="274" r:id="rId15"/>
    <p:sldId id="264" r:id="rId16"/>
    <p:sldId id="265" r:id="rId17"/>
    <p:sldId id="263" r:id="rId18"/>
    <p:sldId id="266" r:id="rId19"/>
    <p:sldId id="277" r:id="rId20"/>
    <p:sldId id="278" r:id="rId21"/>
    <p:sldId id="267" r:id="rId22"/>
    <p:sldId id="268" r:id="rId23"/>
    <p:sldId id="279" r:id="rId24"/>
    <p:sldId id="284" r:id="rId25"/>
    <p:sldId id="287" r:id="rId26"/>
    <p:sldId id="281" r:id="rId27"/>
    <p:sldId id="288" r:id="rId28"/>
    <p:sldId id="272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79FBA0D-CF01-3F47-AA88-89A1CF653324}">
          <p14:sldIdLst>
            <p14:sldId id="256"/>
            <p14:sldId id="257"/>
            <p14:sldId id="271"/>
            <p14:sldId id="286"/>
            <p14:sldId id="269"/>
            <p14:sldId id="259"/>
            <p14:sldId id="275"/>
            <p14:sldId id="283"/>
            <p14:sldId id="280"/>
            <p14:sldId id="261"/>
            <p14:sldId id="262"/>
            <p14:sldId id="276"/>
            <p14:sldId id="273"/>
            <p14:sldId id="274"/>
            <p14:sldId id="264"/>
            <p14:sldId id="265"/>
            <p14:sldId id="263"/>
            <p14:sldId id="266"/>
            <p14:sldId id="277"/>
            <p14:sldId id="278"/>
            <p14:sldId id="267"/>
            <p14:sldId id="268"/>
            <p14:sldId id="279"/>
            <p14:sldId id="284"/>
            <p14:sldId id="287"/>
            <p14:sldId id="281"/>
            <p14:sldId id="288"/>
            <p14:sldId id="27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Tremblay" initials="J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2"/>
    <p:restoredTop sz="97150"/>
  </p:normalViewPr>
  <p:slideViewPr>
    <p:cSldViewPr snapToGrid="0" snapToObjects="1">
      <p:cViewPr varScale="1">
        <p:scale>
          <a:sx n="179" d="100"/>
          <a:sy n="179" d="100"/>
        </p:scale>
        <p:origin x="208" y="1064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62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F9FD3-F2F7-5A4E-9649-43EF747DF512}" type="datetimeFigureOut">
              <a:rPr lang="en-CA" smtClean="0"/>
              <a:t>2020-08-28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CF82-D426-B04D-9442-BC6A088CDE7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33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755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58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367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77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329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129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584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9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616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403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27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4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10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294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196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99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223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64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020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769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903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58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53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72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7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10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03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2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1CF82-D426-B04D-9442-BC6A088CDE7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34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8/28/20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8/28/20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8/28/20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yletsang0/midterm-project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lines.org/dat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topics/airlines-and-airports/understanding-reporting-causes-flight-delays-and-cancella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CB0BB-3AEC-B048-B8D5-03419B738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noProof="0" dirty="0"/>
              <a:t>Midterm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203FC3-C81F-614A-B239-AD1064270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/>
              <a:t>Kyle Tsang</a:t>
            </a:r>
          </a:p>
          <a:p>
            <a:r>
              <a:rPr lang="en-CA" noProof="0" dirty="0"/>
              <a:t>Julien Tremblay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2511A4-DEC9-9E45-8A19-FFE9B6051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4955" y="986432"/>
            <a:ext cx="2981040" cy="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51497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Weather related delays.</a:t>
            </a:r>
          </a:p>
          <a:p>
            <a:endParaRPr lang="en-CA" dirty="0"/>
          </a:p>
          <a:p>
            <a:r>
              <a:rPr lang="en-CA" dirty="0"/>
              <a:t>2 challenges with the weather data : </a:t>
            </a:r>
          </a:p>
          <a:p>
            <a:r>
              <a:rPr lang="en-CA" dirty="0"/>
              <a:t>- Weather is split in two categories.</a:t>
            </a:r>
          </a:p>
          <a:p>
            <a:r>
              <a:rPr lang="en-CA" dirty="0"/>
              <a:t>- No mention of origin or destination.</a:t>
            </a:r>
          </a:p>
          <a:p>
            <a:endParaRPr lang="en-CA" dirty="0"/>
          </a:p>
          <a:p>
            <a:r>
              <a:rPr lang="en-CA" dirty="0"/>
              <a:t>What we did : </a:t>
            </a:r>
          </a:p>
          <a:p>
            <a:pPr marL="285750" indent="-285750">
              <a:buFontTx/>
              <a:buChar char="-"/>
            </a:pPr>
            <a:r>
              <a:rPr lang="en-CA" dirty="0"/>
              <a:t>200 random sample of extreme weather delays &gt; 10 mins</a:t>
            </a:r>
          </a:p>
          <a:p>
            <a:pPr marL="285750" indent="-285750">
              <a:buFontTx/>
              <a:buChar char="-"/>
            </a:pPr>
            <a:r>
              <a:rPr lang="en-CA" dirty="0"/>
              <a:t>Used Visual Crossing API to obtain both airport weather conditions.</a:t>
            </a:r>
          </a:p>
          <a:p>
            <a:endParaRPr lang="en-CA" dirty="0"/>
          </a:p>
          <a:p>
            <a:r>
              <a:rPr lang="en-CA" dirty="0"/>
              <a:t>Results : 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Clear : 33%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Cloudy and Overcast : 67%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Rain: 50%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Snow: 7 %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0B3F7E-00CA-F44D-A5AF-BA9858132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0821" y="2052638"/>
            <a:ext cx="5341413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298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Q.4a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47323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Taxi time fluctuation throughout the day.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Planes are like cars.</a:t>
            </a:r>
          </a:p>
          <a:p>
            <a:endParaRPr lang="en-CA" dirty="0"/>
          </a:p>
          <a:p>
            <a:r>
              <a:rPr lang="en-CA" dirty="0"/>
              <a:t>Morning and </a:t>
            </a:r>
          </a:p>
          <a:p>
            <a:r>
              <a:rPr lang="en-CA" dirty="0"/>
              <a:t>evening rush hours.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A167B6-E4D4-B249-A510-C0FDDCEDA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4094" y="1943064"/>
            <a:ext cx="6526740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75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Q.4b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47323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Taxi time fluctuation throughout the day.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more flights per hour,</a:t>
            </a:r>
          </a:p>
          <a:p>
            <a:r>
              <a:rPr lang="en-CA" dirty="0"/>
              <a:t>the more taxi time.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E15458B-DAB7-9442-AEB9-8CF164F9E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2879" y="1853248"/>
            <a:ext cx="4555067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1709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Q.5a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74350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Percentage of delays that is already created before departure 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88% of delayed arrivals</a:t>
            </a:r>
          </a:p>
          <a:p>
            <a:r>
              <a:rPr lang="en-CA" dirty="0"/>
              <a:t>started with a delayed departure.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CAD0CDA-D7C1-E94F-9260-4C20D730449A}"/>
              </a:ext>
            </a:extLst>
          </p:cNvPr>
          <p:cNvCxnSpPr>
            <a:cxnSpLocks/>
          </p:cNvCxnSpPr>
          <p:nvPr/>
        </p:nvCxnSpPr>
        <p:spPr>
          <a:xfrm>
            <a:off x="8223250" y="2000250"/>
            <a:ext cx="0" cy="37655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A3D90F74-41DA-C94C-B158-0C37318D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8472" y="2000250"/>
            <a:ext cx="5722177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81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analysis – Q.5b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610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Are airlines able to lower the delay during the flights?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6CC3008-8B02-7446-9074-D53E1DAED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4544" y="1853248"/>
            <a:ext cx="8093312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CAD0CDA-D7C1-E94F-9260-4C20D730449A}"/>
              </a:ext>
            </a:extLst>
          </p:cNvPr>
          <p:cNvCxnSpPr>
            <a:cxnSpLocks/>
          </p:cNvCxnSpPr>
          <p:nvPr/>
        </p:nvCxnSpPr>
        <p:spPr>
          <a:xfrm>
            <a:off x="8223250" y="2000250"/>
            <a:ext cx="0" cy="37655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14A0C64-C79D-0F48-B668-C498C5F87F55}"/>
              </a:ext>
            </a:extLst>
          </p:cNvPr>
          <p:cNvSpPr txBox="1"/>
          <p:nvPr/>
        </p:nvSpPr>
        <p:spPr>
          <a:xfrm>
            <a:off x="646111" y="3304798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Yes, by 6 mins.</a:t>
            </a:r>
          </a:p>
          <a:p>
            <a:r>
              <a:rPr lang="en-CA" dirty="0"/>
              <a:t>(Mode)</a:t>
            </a:r>
          </a:p>
        </p:txBody>
      </p:sp>
    </p:spTree>
    <p:extLst>
      <p:ext uri="{BB962C8B-B14F-4D97-AF65-F5344CB8AC3E}">
        <p14:creationId xmlns:p14="http://schemas.microsoft.com/office/powerpoint/2010/main" val="139531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analysis – Q.6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51700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How many states cover 50% of US air traffic 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23 states reach</a:t>
            </a:r>
          </a:p>
          <a:p>
            <a:r>
              <a:rPr lang="en-CA" dirty="0"/>
              <a:t>more than</a:t>
            </a:r>
          </a:p>
          <a:p>
            <a:r>
              <a:rPr lang="en-CA" dirty="0"/>
              <a:t>25 other states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3EBB0A5-C14C-EC4F-9364-BDCB0571F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0061" y="1853248"/>
            <a:ext cx="8154028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188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analysis – Q.7a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50802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Do planes fly faster when they depart late 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Half the time.</a:t>
            </a:r>
          </a:p>
          <a:p>
            <a:endParaRPr lang="en-CA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229CF1A-8CBD-9344-92FC-0CEBDCFC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2423" y="1971616"/>
            <a:ext cx="8051701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664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analysis – Q.7b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50802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Do planes fly faster when they depart late 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How we got there.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20C5222-2491-DB45-807B-FBA7ECE27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9772" y="2008851"/>
            <a:ext cx="7083280" cy="4136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573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analysis – Q.8a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40495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Flight take-off time by flight length.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Short haul : ≤ 3h </a:t>
            </a:r>
          </a:p>
          <a:p>
            <a:r>
              <a:rPr lang="en-CA" dirty="0"/>
              <a:t>Medium haul :  3h-6h</a:t>
            </a:r>
          </a:p>
          <a:p>
            <a:r>
              <a:rPr lang="en-CA" dirty="0"/>
              <a:t>Long haul : ≥ 6h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Short : even during daytime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04D4F91-05BC-5349-B951-71D15D8E6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2244" y="2052638"/>
            <a:ext cx="6526740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882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analysis – Q.8b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40495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Flight take-off time by flight length.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Medium haul : morning peak</a:t>
            </a:r>
          </a:p>
          <a:p>
            <a:endParaRPr lang="en-CA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06637DF-D045-CB49-BF38-58CCE1C7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4796" y="2052638"/>
            <a:ext cx="6526740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926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884D7-0583-3E41-BDBB-434D4C9C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Table of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0EA6E-7009-A749-B9E6-7B5FACF1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Business question</a:t>
            </a:r>
          </a:p>
          <a:p>
            <a:r>
              <a:rPr lang="en-CA" noProof="0" dirty="0"/>
              <a:t>Data Quick facts</a:t>
            </a:r>
          </a:p>
          <a:p>
            <a:r>
              <a:rPr lang="en-CA" noProof="0" dirty="0"/>
              <a:t>Exploratory analysis</a:t>
            </a:r>
          </a:p>
          <a:p>
            <a:r>
              <a:rPr lang="en-CA" noProof="0" dirty="0"/>
              <a:t>Modeling &amp; Predictions</a:t>
            </a:r>
          </a:p>
          <a:p>
            <a:r>
              <a:rPr lang="en-CA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6637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Q.8c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40495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Flight take-off time by flight length.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Long haul :</a:t>
            </a:r>
          </a:p>
          <a:p>
            <a:r>
              <a:rPr lang="en-CA" dirty="0"/>
              <a:t>morning and evening peak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CEA0A96-910F-F749-A594-78015F70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5306" y="2052638"/>
            <a:ext cx="6526740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025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843465" cy="1400530"/>
          </a:xfrm>
        </p:spPr>
        <p:txBody>
          <a:bodyPr/>
          <a:lstStyle/>
          <a:p>
            <a:r>
              <a:rPr lang="en-CA" dirty="0"/>
              <a:t>Exploratory analysis – Q.9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745268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Busiest airports by flights (bar) and passengers (line) for 2018/2019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sz="1400" dirty="0"/>
              <a:t>Atlanta</a:t>
            </a:r>
          </a:p>
          <a:p>
            <a:pPr marL="342900" indent="-342900">
              <a:buAutoNum type="arabicPeriod"/>
            </a:pPr>
            <a:r>
              <a:rPr lang="en-CA" sz="1400" dirty="0"/>
              <a:t>Los Angeles</a:t>
            </a:r>
          </a:p>
          <a:p>
            <a:pPr marL="342900" indent="-342900">
              <a:buAutoNum type="arabicPeriod"/>
            </a:pPr>
            <a:r>
              <a:rPr lang="en-CA" sz="1400" dirty="0"/>
              <a:t>Chicago</a:t>
            </a:r>
          </a:p>
          <a:p>
            <a:pPr marL="342900" indent="-342900">
              <a:buAutoNum type="arabicPeriod"/>
            </a:pPr>
            <a:r>
              <a:rPr lang="en-CA" sz="1400" dirty="0"/>
              <a:t>Dallas</a:t>
            </a:r>
          </a:p>
          <a:p>
            <a:pPr marL="342900" indent="-342900">
              <a:buAutoNum type="arabicPeriod"/>
            </a:pPr>
            <a:r>
              <a:rPr lang="en-CA" sz="1400" dirty="0"/>
              <a:t>Denver</a:t>
            </a:r>
          </a:p>
          <a:p>
            <a:pPr marL="342900" indent="-342900">
              <a:buAutoNum type="arabicPeriod"/>
            </a:pPr>
            <a:r>
              <a:rPr lang="en-CA" sz="1400" dirty="0"/>
              <a:t>New  York</a:t>
            </a:r>
          </a:p>
          <a:p>
            <a:pPr marL="342900" indent="-342900">
              <a:buAutoNum type="arabicPeriod"/>
            </a:pPr>
            <a:r>
              <a:rPr lang="en-CA" sz="1400" dirty="0"/>
              <a:t>San Francisco</a:t>
            </a:r>
          </a:p>
          <a:p>
            <a:pPr marL="342900" indent="-342900">
              <a:buAutoNum type="arabicPeriod"/>
            </a:pPr>
            <a:r>
              <a:rPr lang="en-CA" sz="1400" dirty="0"/>
              <a:t>Seattle</a:t>
            </a:r>
          </a:p>
          <a:p>
            <a:pPr marL="342900" indent="-342900">
              <a:buAutoNum type="arabicPeriod"/>
            </a:pPr>
            <a:r>
              <a:rPr lang="en-CA" sz="1400" dirty="0"/>
              <a:t>Las Vegas</a:t>
            </a:r>
          </a:p>
          <a:p>
            <a:pPr marL="342900" indent="-342900">
              <a:buAutoNum type="arabicPeriod"/>
            </a:pPr>
            <a:r>
              <a:rPr lang="en-CA" sz="1400" dirty="0"/>
              <a:t>Orlando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/>
              <a:t>International hubs =</a:t>
            </a:r>
          </a:p>
          <a:p>
            <a:r>
              <a:rPr lang="en-CA" dirty="0"/>
              <a:t>bigger planes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DD31028D-2972-8245-8A8D-99B33C674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450" y="1940848"/>
            <a:ext cx="7477749" cy="3779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921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Q.10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75664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Do bigger delays lead to bigger fuel consumption per passenger?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No.</a:t>
            </a:r>
          </a:p>
          <a:p>
            <a:r>
              <a:rPr lang="en-CA"/>
              <a:t>We hypothesise that</a:t>
            </a:r>
          </a:p>
          <a:p>
            <a:r>
              <a:rPr lang="en-CA"/>
              <a:t>they save fuel by letting</a:t>
            </a:r>
          </a:p>
          <a:p>
            <a:r>
              <a:rPr lang="en-CA"/>
              <a:t>themselves be late.</a:t>
            </a:r>
          </a:p>
          <a:p>
            <a:endParaRPr lang="en-CA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3403297-3651-7F4F-8D8C-194E762D0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9358" y="2045550"/>
            <a:ext cx="6526740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78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– Q.1 – Regression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Predicting Arrival Delays in minutes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31208E-6C48-694F-A022-BBF420E3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  <a:p>
            <a:pPr lvl="1"/>
            <a:r>
              <a:rPr lang="en-CA" dirty="0"/>
              <a:t>Breakdown date and time into simple columns and bins. </a:t>
            </a:r>
          </a:p>
          <a:p>
            <a:pPr lvl="1"/>
            <a:r>
              <a:rPr lang="en-CA" dirty="0"/>
              <a:t>Get multiple aggregate historical statistics based on time, carrier and locations. </a:t>
            </a:r>
          </a:p>
          <a:p>
            <a:pPr lvl="1"/>
            <a:r>
              <a:rPr lang="en-CA" dirty="0"/>
              <a:t>Mostly Mean and median dep and </a:t>
            </a:r>
            <a:r>
              <a:rPr lang="en-CA" dirty="0" err="1"/>
              <a:t>arr</a:t>
            </a:r>
            <a:r>
              <a:rPr lang="en-CA" dirty="0"/>
              <a:t> delays for example : </a:t>
            </a:r>
          </a:p>
          <a:p>
            <a:pPr lvl="2"/>
            <a:r>
              <a:rPr lang="en-CA" dirty="0"/>
              <a:t>mean </a:t>
            </a:r>
            <a:r>
              <a:rPr lang="en-CA" dirty="0" err="1"/>
              <a:t>arr</a:t>
            </a:r>
            <a:r>
              <a:rPr lang="en-CA" dirty="0"/>
              <a:t> delay for : Carrier/Route/Month/DOW/</a:t>
            </a:r>
            <a:r>
              <a:rPr lang="en-CA" dirty="0" err="1"/>
              <a:t>Daysection</a:t>
            </a:r>
            <a:endParaRPr lang="en-CA" dirty="0"/>
          </a:p>
          <a:p>
            <a:r>
              <a:rPr lang="en-CA" dirty="0" err="1"/>
              <a:t>SelectKBest</a:t>
            </a:r>
            <a:r>
              <a:rPr lang="en-CA" dirty="0"/>
              <a:t> </a:t>
            </a:r>
          </a:p>
          <a:p>
            <a:r>
              <a:rPr lang="en-CA" dirty="0" err="1"/>
              <a:t>RandomForestRegressor</a:t>
            </a:r>
            <a:endParaRPr lang="en-CA" dirty="0"/>
          </a:p>
          <a:p>
            <a:r>
              <a:rPr lang="en-CA" dirty="0"/>
              <a:t>R^2 score : 0,72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7966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– Q.2 – Multiclass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2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Predicting the type of arrival delays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31208E-6C48-694F-A022-BBF420E3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</a:p>
          <a:p>
            <a:pPr lvl="1"/>
            <a:r>
              <a:rPr lang="en-CA" dirty="0"/>
              <a:t>Get multiple aggregate historical statistics based on per type of delay. </a:t>
            </a:r>
          </a:p>
          <a:p>
            <a:pPr lvl="1"/>
            <a:r>
              <a:rPr lang="en-CA" dirty="0"/>
              <a:t>For example : </a:t>
            </a:r>
          </a:p>
          <a:p>
            <a:pPr lvl="2"/>
            <a:r>
              <a:rPr lang="en-CA" dirty="0"/>
              <a:t>% Probability that a route will have weather delay, per month.</a:t>
            </a:r>
          </a:p>
          <a:p>
            <a:pPr lvl="2"/>
            <a:r>
              <a:rPr lang="en-CA" dirty="0"/>
              <a:t>% Probability that an airport will have a NAS delay per day of the week</a:t>
            </a:r>
          </a:p>
          <a:p>
            <a:r>
              <a:rPr lang="en-CA" dirty="0" err="1"/>
              <a:t>SelectKBest</a:t>
            </a:r>
            <a:endParaRPr lang="en-CA" dirty="0"/>
          </a:p>
          <a:p>
            <a:r>
              <a:rPr lang="en-CA" dirty="0" err="1"/>
              <a:t>RandomForestClassificator</a:t>
            </a:r>
            <a:endParaRPr lang="en-CA" dirty="0"/>
          </a:p>
          <a:p>
            <a:r>
              <a:rPr lang="en-CA" dirty="0"/>
              <a:t>Accuracy : 0,78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571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– Q.2 – Multiclass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2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Predicting the type of arrival delays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723211-3515-1741-BEF7-40D6D3B09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2" y="1853248"/>
            <a:ext cx="5916496" cy="425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2B41E2-C4CD-8A43-A8BA-0157DB2B0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289" y="1853248"/>
            <a:ext cx="4204915" cy="1952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715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– Q.3 – Binary Class.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Predicting cancellations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A39D0B62-DA03-DB4C-ACA5-354C3616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CA" dirty="0"/>
              <a:t>Create a 50/50 train set.</a:t>
            </a:r>
          </a:p>
          <a:p>
            <a:r>
              <a:rPr lang="en-CA" dirty="0"/>
              <a:t>Feature engineering</a:t>
            </a:r>
          </a:p>
          <a:p>
            <a:pPr lvl="1"/>
            <a:r>
              <a:rPr lang="en-CA" dirty="0"/>
              <a:t>For example : </a:t>
            </a:r>
          </a:p>
          <a:p>
            <a:pPr lvl="2"/>
            <a:r>
              <a:rPr lang="en-CA" dirty="0"/>
              <a:t>% cancellation by carrier</a:t>
            </a:r>
          </a:p>
          <a:p>
            <a:pPr lvl="2"/>
            <a:r>
              <a:rPr lang="en-CA" dirty="0"/>
              <a:t>% cancellation per route / per month</a:t>
            </a:r>
          </a:p>
          <a:p>
            <a:r>
              <a:rPr lang="en-CA" dirty="0" err="1"/>
              <a:t>SelectKBest</a:t>
            </a:r>
            <a:endParaRPr lang="en-CA" dirty="0"/>
          </a:p>
          <a:p>
            <a:r>
              <a:rPr lang="en-CA" dirty="0" err="1"/>
              <a:t>RandomForestClassificator</a:t>
            </a:r>
            <a:endParaRPr lang="en-CA" dirty="0"/>
          </a:p>
          <a:p>
            <a:r>
              <a:rPr lang="en-CA" dirty="0"/>
              <a:t>Accuracy:</a:t>
            </a:r>
          </a:p>
          <a:p>
            <a:pPr lvl="1"/>
            <a:r>
              <a:rPr lang="en-CA" dirty="0"/>
              <a:t>On our 5050 test data : 0,82</a:t>
            </a:r>
          </a:p>
          <a:p>
            <a:pPr lvl="1"/>
            <a:r>
              <a:rPr lang="en-CA" dirty="0"/>
              <a:t>On our full </a:t>
            </a:r>
            <a:r>
              <a:rPr lang="en-CA" dirty="0" err="1"/>
              <a:t>dataframe</a:t>
            </a:r>
            <a:r>
              <a:rPr lang="en-CA" dirty="0"/>
              <a:t> : 0,70</a:t>
            </a:r>
          </a:p>
          <a:p>
            <a:pPr lvl="3"/>
            <a:endParaRPr lang="en-CA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949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– Q.3 – Binary Class.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Predicting cancellations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230B414-A1CA-BC42-8699-75D6478BF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8349" y="1935407"/>
            <a:ext cx="5890738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D65FE8F-46C9-6C4F-BC02-A0E150A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441" y="1935407"/>
            <a:ext cx="4221401" cy="1479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133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Conclusion</a:t>
            </a:r>
            <a:br>
              <a:rPr lang="en-CA" noProof="0" dirty="0"/>
            </a:br>
            <a:endParaRPr lang="en-CA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99501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What’s next : 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Optimization phase :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Try more algorithms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Hyperparameter tuning.</a:t>
            </a:r>
          </a:p>
          <a:p>
            <a:pPr marL="285750" indent="-285750">
              <a:buFontTx/>
              <a:buChar char="-"/>
            </a:pPr>
            <a:r>
              <a:rPr lang="en-CA" dirty="0"/>
              <a:t>Other ideas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For Q1 – train model on January 2018-2019 data only. 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Bring in more info from passenger and fuel table (passenger volume, plane type)</a:t>
            </a:r>
          </a:p>
          <a:p>
            <a:pPr marL="742950" lvl="1" indent="-285750">
              <a:buFontTx/>
              <a:buChar char="-"/>
            </a:pPr>
            <a:r>
              <a:rPr lang="en-CA" dirty="0"/>
              <a:t>Apply unsupervised learning to create airport clusters.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437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FB565-EB3C-B94C-8183-73D059C7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noProof="0" dirty="0"/>
              <a:t>Contact 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5016D9-C046-2F4C-B29C-42A6342C6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454" y="3296096"/>
            <a:ext cx="853281" cy="8532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213E60-B6D4-024B-8374-630B5664A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4" y="4450367"/>
            <a:ext cx="853281" cy="85328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6110D16F-2538-7B4B-B2BC-0C2BE026ACC3}"/>
              </a:ext>
            </a:extLst>
          </p:cNvPr>
          <p:cNvSpPr txBox="1">
            <a:spLocks/>
          </p:cNvSpPr>
          <p:nvPr/>
        </p:nvSpPr>
        <p:spPr>
          <a:xfrm>
            <a:off x="1883619" y="3109362"/>
            <a:ext cx="8825658" cy="2961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/>
              <a:t>Kyle Tsang</a:t>
            </a:r>
          </a:p>
          <a:p>
            <a:pPr marL="0" indent="0">
              <a:buNone/>
            </a:pPr>
            <a:r>
              <a:rPr lang="fr-FR"/>
              <a:t>     kyletsang0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Julien Tremblay</a:t>
            </a:r>
          </a:p>
          <a:p>
            <a:pPr marL="0" indent="0">
              <a:buNone/>
            </a:pPr>
            <a:r>
              <a:rPr lang="fr-FR"/>
              <a:t>     julien-tr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08B51B6-551D-7E40-BE1C-BB5304DDF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619" y="3549302"/>
            <a:ext cx="392589" cy="392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0D2514-9301-1240-AA86-384819E02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619" y="4877007"/>
            <a:ext cx="359520" cy="35952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99864AB-D10A-A946-9198-FABEDC121BDF}"/>
              </a:ext>
            </a:extLst>
          </p:cNvPr>
          <p:cNvSpPr txBox="1"/>
          <p:nvPr/>
        </p:nvSpPr>
        <p:spPr>
          <a:xfrm flipH="1">
            <a:off x="646111" y="1708832"/>
            <a:ext cx="634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Full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en-CA" dirty="0"/>
              <a:t>available</a:t>
            </a:r>
            <a:r>
              <a:rPr lang="fr-FR" dirty="0"/>
              <a:t> at : </a:t>
            </a:r>
          </a:p>
          <a:p>
            <a:r>
              <a:rPr lang="fr-CA" dirty="0">
                <a:hlinkClick r:id="rId6"/>
              </a:rPr>
              <a:t>https://github.com/kyletsang0/midterm-project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95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8EDADAD-936A-EC4E-B0EF-66564F60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Business question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11271D9-CAA4-5D42-A707-C6FA84AE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08231" cy="4195481"/>
          </a:xfrm>
        </p:spPr>
        <p:txBody>
          <a:bodyPr>
            <a:normAutofit/>
          </a:bodyPr>
          <a:lstStyle/>
          <a:p>
            <a:r>
              <a:rPr lang="en-CA" noProof="0" dirty="0"/>
              <a:t>Airlines want their planes in the air.</a:t>
            </a:r>
          </a:p>
          <a:p>
            <a:r>
              <a:rPr lang="en-CA" noProof="0" dirty="0"/>
              <a:t>They reduce ground time as much as possible, with no room for delays.</a:t>
            </a:r>
          </a:p>
          <a:p>
            <a:r>
              <a:rPr lang="en-CA" noProof="0" dirty="0"/>
              <a:t>Departure delays can results in planes flying faster.</a:t>
            </a:r>
          </a:p>
          <a:p>
            <a:r>
              <a:rPr lang="en-CA" noProof="0" dirty="0"/>
              <a:t>Higher plane speeds = more fuel consumption. </a:t>
            </a:r>
          </a:p>
          <a:p>
            <a:r>
              <a:rPr lang="en-CA" noProof="0" dirty="0"/>
              <a:t>Fuel consumption is the 2</a:t>
            </a:r>
            <a:r>
              <a:rPr lang="en-CA" baseline="30000" noProof="0" dirty="0"/>
              <a:t>nd</a:t>
            </a:r>
            <a:r>
              <a:rPr lang="en-CA" noProof="0" dirty="0"/>
              <a:t> largest expense.</a:t>
            </a:r>
          </a:p>
          <a:p>
            <a:endParaRPr lang="en-CA" noProof="0" dirty="0"/>
          </a:p>
          <a:p>
            <a:r>
              <a:rPr lang="en-CA" noProof="0" dirty="0"/>
              <a:t>If we can accurately predict delay times and types, could this lead to better scheduling and thus fuel economy ?</a:t>
            </a:r>
          </a:p>
        </p:txBody>
      </p:sp>
    </p:spTree>
    <p:extLst>
      <p:ext uri="{BB962C8B-B14F-4D97-AF65-F5344CB8AC3E}">
        <p14:creationId xmlns:p14="http://schemas.microsoft.com/office/powerpoint/2010/main" val="257412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8EDADAD-936A-EC4E-B0EF-66564F60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noProof="0" dirty="0"/>
              <a:t>Business question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9683D4-7A0F-B845-A92D-31E634FCC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86" y="2264501"/>
            <a:ext cx="6868703" cy="306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E5B4B1-2F1F-2648-AC8C-97BACC1E5D69}"/>
              </a:ext>
            </a:extLst>
          </p:cNvPr>
          <p:cNvSpPr txBox="1"/>
          <p:nvPr/>
        </p:nvSpPr>
        <p:spPr>
          <a:xfrm>
            <a:off x="2964412" y="1853248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Passenger</a:t>
            </a:r>
            <a:r>
              <a:rPr lang="fr-CA" b="1"/>
              <a:t> Airlines Operating </a:t>
            </a:r>
            <a:r>
              <a:rPr lang="fr-CA" b="1" err="1"/>
              <a:t>Costs</a:t>
            </a:r>
            <a:r>
              <a:rPr lang="fr-CA" b="1"/>
              <a:t>, United States, 2019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15F2F7-8079-A049-9389-A7C204A0C359}"/>
              </a:ext>
            </a:extLst>
          </p:cNvPr>
          <p:cNvSpPr txBox="1"/>
          <p:nvPr/>
        </p:nvSpPr>
        <p:spPr>
          <a:xfrm>
            <a:off x="4405126" y="5892045"/>
            <a:ext cx="3380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i="1"/>
              <a:t>Source: Airlines for </a:t>
            </a:r>
            <a:r>
              <a:rPr lang="fr-CA" i="1" err="1"/>
              <a:t>America</a:t>
            </a:r>
            <a:r>
              <a:rPr lang="fr-CA" i="1"/>
              <a:t>.</a:t>
            </a:r>
          </a:p>
          <a:p>
            <a:pPr algn="ctr"/>
            <a:r>
              <a:rPr lang="fr-CA" sz="1200" i="1"/>
              <a:t>(</a:t>
            </a:r>
            <a:r>
              <a:rPr lang="fr-CA" sz="1200">
                <a:hlinkClick r:id="rId4"/>
              </a:rPr>
              <a:t>https://www.airlines.org/data/</a:t>
            </a:r>
            <a:r>
              <a:rPr lang="fr-CA" sz="1200"/>
              <a:t>)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1680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8EDADAD-936A-EC4E-B0EF-66564F60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Data Quick Facts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11271D9-CAA4-5D42-A707-C6FA84AE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US domestic flights for </a:t>
            </a:r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2018</a:t>
            </a:r>
            <a:r>
              <a:rPr lang="en-CA" noProof="0" dirty="0"/>
              <a:t> and </a:t>
            </a:r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2019</a:t>
            </a:r>
          </a:p>
          <a:p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</a:t>
            </a:r>
            <a:r>
              <a:rPr lang="en-CA" noProof="0" dirty="0"/>
              <a:t> marketing carriers / </a:t>
            </a:r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28</a:t>
            </a:r>
            <a:r>
              <a:rPr lang="en-CA" noProof="0" dirty="0"/>
              <a:t> operating carriers</a:t>
            </a:r>
          </a:p>
          <a:p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6,487</a:t>
            </a:r>
            <a:r>
              <a:rPr lang="en-CA" noProof="0" dirty="0"/>
              <a:t> Aircrafts</a:t>
            </a:r>
          </a:p>
          <a:p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376 </a:t>
            </a:r>
            <a:r>
              <a:rPr lang="en-CA" noProof="0" dirty="0"/>
              <a:t>Airports</a:t>
            </a:r>
          </a:p>
          <a:p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3,496 </a:t>
            </a:r>
            <a:r>
              <a:rPr lang="en-CA" noProof="0" dirty="0"/>
              <a:t>Return routes</a:t>
            </a:r>
          </a:p>
          <a:p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15,927,485 </a:t>
            </a:r>
            <a:r>
              <a:rPr lang="en-CA" noProof="0" dirty="0"/>
              <a:t>flights</a:t>
            </a:r>
          </a:p>
          <a:p>
            <a:pPr lvl="1"/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19 % </a:t>
            </a:r>
            <a:r>
              <a:rPr lang="en-CA" noProof="0" dirty="0"/>
              <a:t>delayed arrival</a:t>
            </a:r>
          </a:p>
          <a:p>
            <a:pPr lvl="1"/>
            <a:r>
              <a:rPr lang="en-CA" noProof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1,7 % </a:t>
            </a:r>
            <a:r>
              <a:rPr lang="en-CA" noProof="0" dirty="0"/>
              <a:t>canceled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CB32D7-F51A-474B-9332-8BCFFBE4A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3967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91FCA91-EBDE-0441-89C7-FACB914E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3967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0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Q.1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C5F70C5-F966-3E48-81AE-E43AD4EFC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7613" y="1978754"/>
            <a:ext cx="7345691" cy="3808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7853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Null Hypothesis : Delay is normal distribution and mean is 0 : Rejected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Most planes </a:t>
            </a:r>
          </a:p>
          <a:p>
            <a:r>
              <a:rPr lang="en-CA" dirty="0"/>
              <a:t>arrive early.</a:t>
            </a:r>
          </a:p>
          <a:p>
            <a:endParaRPr lang="en-CA" dirty="0"/>
          </a:p>
          <a:p>
            <a:r>
              <a:rPr lang="en-CA" dirty="0"/>
              <a:t>When they’re late,</a:t>
            </a:r>
          </a:p>
          <a:p>
            <a:r>
              <a:rPr lang="en-CA" dirty="0"/>
              <a:t>they’re really late.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DAB728B-B98B-AB4C-ACBE-1CF7743EEF44}"/>
              </a:ext>
            </a:extLst>
          </p:cNvPr>
          <p:cNvCxnSpPr>
            <a:cxnSpLocks/>
          </p:cNvCxnSpPr>
          <p:nvPr/>
        </p:nvCxnSpPr>
        <p:spPr>
          <a:xfrm>
            <a:off x="6726836" y="2113989"/>
            <a:ext cx="0" cy="3408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5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31037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Mean and median</a:t>
            </a:r>
          </a:p>
          <a:p>
            <a:r>
              <a:rPr lang="en-CA" dirty="0"/>
              <a:t>delay per month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Seasons where you’ll wait:</a:t>
            </a:r>
          </a:p>
          <a:p>
            <a:r>
              <a:rPr lang="en-CA" dirty="0"/>
              <a:t>Summer and winter. 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31925EA-469A-F54F-894C-D455BDBC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0593" y="1543240"/>
            <a:ext cx="5401339" cy="2335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C4392B-3873-534E-911D-C37ADA207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711" y="3878508"/>
            <a:ext cx="5405221" cy="2377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061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Q.3</a:t>
            </a:r>
            <a:br>
              <a:rPr lang="en-CA" noProof="0" dirty="0"/>
            </a:br>
            <a:endParaRPr lang="en-CA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30828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Weather related delays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Arrival delays breakdown:</a:t>
            </a:r>
          </a:p>
          <a:p>
            <a:r>
              <a:rPr lang="en-CA" dirty="0"/>
              <a:t>Late Aircraft : 40%</a:t>
            </a:r>
          </a:p>
          <a:p>
            <a:r>
              <a:rPr lang="en-CA" dirty="0"/>
              <a:t>Carrier : 30%</a:t>
            </a:r>
          </a:p>
          <a:p>
            <a:r>
              <a:rPr lang="en-CA" dirty="0"/>
              <a:t>National Air System: 24%</a:t>
            </a:r>
          </a:p>
          <a:p>
            <a:r>
              <a:rPr lang="en-CA" dirty="0"/>
              <a:t>Weather : 6%</a:t>
            </a:r>
          </a:p>
          <a:p>
            <a:r>
              <a:rPr lang="en-CA" dirty="0"/>
              <a:t>Security : &lt;1%</a:t>
            </a:r>
          </a:p>
          <a:p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A34391-8A27-594A-942F-62BB1876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0" y="1853248"/>
            <a:ext cx="4832350" cy="4356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499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D2F3D-191F-504B-9067-F20C2B3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Exploratory analysis – Q.3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A533E-0B97-1945-9A2D-FC21342B70FF}"/>
              </a:ext>
            </a:extLst>
          </p:cNvPr>
          <p:cNvSpPr txBox="1"/>
          <p:nvPr/>
        </p:nvSpPr>
        <p:spPr>
          <a:xfrm>
            <a:off x="646111" y="1243013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Understanding delay types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31208E-6C48-694F-A022-BBF420E3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noProof="0" dirty="0"/>
              <a:t>Air Carrier:</a:t>
            </a:r>
            <a:r>
              <a:rPr lang="en-CA" noProof="0" dirty="0"/>
              <a:t> maintenance or crew problems, aircraft cleaning, baggage loading, fueling, etc.</a:t>
            </a:r>
          </a:p>
          <a:p>
            <a:r>
              <a:rPr lang="en-CA" b="1" noProof="0" dirty="0"/>
              <a:t>Extreme Weather:</a:t>
            </a:r>
            <a:r>
              <a:rPr lang="en-CA" noProof="0" dirty="0"/>
              <a:t> Significant meteorological conditions (actual or forecasted) such as tornado, blizzard or hurricane.</a:t>
            </a:r>
          </a:p>
          <a:p>
            <a:r>
              <a:rPr lang="en-CA" b="1" noProof="0" dirty="0"/>
              <a:t>National Aviation System (NAS):</a:t>
            </a:r>
            <a:r>
              <a:rPr lang="en-CA" noProof="0" dirty="0"/>
              <a:t> non-extreme weather conditions, airport operations, heavy traffic volume, and air traffic control.</a:t>
            </a:r>
          </a:p>
          <a:p>
            <a:r>
              <a:rPr lang="en-CA" b="1" noProof="0" dirty="0"/>
              <a:t>Late-arriving aircraft:</a:t>
            </a:r>
            <a:r>
              <a:rPr lang="en-CA" noProof="0" dirty="0"/>
              <a:t> A previous flight with same aircraft arrived late, causing the present flight to depart late.</a:t>
            </a:r>
          </a:p>
          <a:p>
            <a:r>
              <a:rPr lang="en-CA" b="1" noProof="0" dirty="0"/>
              <a:t>Security:</a:t>
            </a:r>
            <a:r>
              <a:rPr lang="en-CA" noProof="0" dirty="0"/>
              <a:t> Evacuation of a terminal or concourse, re-boarding of aircraft because of security breach, inoperative screening equipment and/or long lines in excess of 29 minutes at screening areas.</a:t>
            </a:r>
          </a:p>
          <a:p>
            <a:pPr marL="0" indent="0">
              <a:buNone/>
            </a:pPr>
            <a:endParaRPr lang="en-CA" sz="1100" noProof="0" dirty="0">
              <a:hlinkClick r:id="rId3"/>
            </a:endParaRPr>
          </a:p>
          <a:p>
            <a:pPr marL="0" indent="0">
              <a:buNone/>
            </a:pPr>
            <a:r>
              <a:rPr lang="en-CA" sz="1300" noProof="0" dirty="0">
                <a:hlinkClick r:id="rId3"/>
              </a:rPr>
              <a:t>https://www.bts.gov/topics/airlines-and-airports/understanding-reporting-causes-flight-delays-and-cancellations</a:t>
            </a:r>
            <a:endParaRPr lang="en-CA" sz="1300" noProof="0" dirty="0"/>
          </a:p>
        </p:txBody>
      </p:sp>
    </p:spTree>
    <p:extLst>
      <p:ext uri="{BB962C8B-B14F-4D97-AF65-F5344CB8AC3E}">
        <p14:creationId xmlns:p14="http://schemas.microsoft.com/office/powerpoint/2010/main" val="1394805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2582</TotalTime>
  <Words>1079</Words>
  <Application>Microsoft Macintosh PowerPoint</Application>
  <PresentationFormat>Grand écran</PresentationFormat>
  <Paragraphs>314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Midterm project</vt:lpstr>
      <vt:lpstr>Table of content</vt:lpstr>
      <vt:lpstr>Business question</vt:lpstr>
      <vt:lpstr>Business question</vt:lpstr>
      <vt:lpstr>Data Quick Facts</vt:lpstr>
      <vt:lpstr>Exploratory analysis – Q.1</vt:lpstr>
      <vt:lpstr>Exploratory analysis – Q.2</vt:lpstr>
      <vt:lpstr>Exploratory analysis – Q.3 </vt:lpstr>
      <vt:lpstr>Exploratory analysis – Q.3</vt:lpstr>
      <vt:lpstr>Exploratory analysis – Q.3</vt:lpstr>
      <vt:lpstr>Exploratory analysis – Q.4a</vt:lpstr>
      <vt:lpstr>Exploratory analysis – Q.4b</vt:lpstr>
      <vt:lpstr>Exploratory analysis – Q.5a</vt:lpstr>
      <vt:lpstr>Exploratory analysis – Q.5b</vt:lpstr>
      <vt:lpstr>Exploratory analysis – Q.6</vt:lpstr>
      <vt:lpstr>Exploratory analysis – Q.7a</vt:lpstr>
      <vt:lpstr>Exploratory analysis – Q.7b</vt:lpstr>
      <vt:lpstr>Exploratory analysis – Q.8a</vt:lpstr>
      <vt:lpstr>Exploratory analysis – Q.8b</vt:lpstr>
      <vt:lpstr>Exploratory analysis – Q.8c</vt:lpstr>
      <vt:lpstr>Exploratory analysis – Q.9</vt:lpstr>
      <vt:lpstr>Exploratory analysis – Q.10</vt:lpstr>
      <vt:lpstr>Modeling – Q.1 – Regression </vt:lpstr>
      <vt:lpstr>Modeling – Q.2 – Multiclass </vt:lpstr>
      <vt:lpstr>Modeling – Q.2 – Multiclass </vt:lpstr>
      <vt:lpstr>Modeling – Q.3 – Binary Class.</vt:lpstr>
      <vt:lpstr>Modeling – Q.3 – Binary Class.</vt:lpstr>
      <vt:lpstr>Conclusion </vt:lpstr>
      <vt:lpstr>Contact 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project</dc:title>
  <dc:creator>Julien Tremblay</dc:creator>
  <cp:lastModifiedBy>Julien Tremblay</cp:lastModifiedBy>
  <cp:revision>79</cp:revision>
  <dcterms:created xsi:type="dcterms:W3CDTF">2020-08-24T19:21:59Z</dcterms:created>
  <dcterms:modified xsi:type="dcterms:W3CDTF">2020-08-28T21:12:14Z</dcterms:modified>
</cp:coreProperties>
</file>