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ngweizhang\Documents\Low%20Deposit%20Analysis\low_deposit_pivot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Low Deposit Cancellation rate by Location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'LD Locations by Cancel Volume'!$B$1:$B$38</c:f>
              <c:numCache>
                <c:formatCode>General</c:formatCode>
                <c:ptCount val="38"/>
                <c:pt idx="0">
                  <c:v>0</c:v>
                </c:pt>
                <c:pt idx="1">
                  <c:v>20</c:v>
                </c:pt>
                <c:pt idx="2">
                  <c:v>71</c:v>
                </c:pt>
                <c:pt idx="3">
                  <c:v>24</c:v>
                </c:pt>
                <c:pt idx="4">
                  <c:v>93</c:v>
                </c:pt>
                <c:pt idx="5">
                  <c:v>25</c:v>
                </c:pt>
                <c:pt idx="6">
                  <c:v>21</c:v>
                </c:pt>
                <c:pt idx="7">
                  <c:v>25</c:v>
                </c:pt>
                <c:pt idx="8">
                  <c:v>36</c:v>
                </c:pt>
                <c:pt idx="9">
                  <c:v>24</c:v>
                </c:pt>
                <c:pt idx="10">
                  <c:v>22</c:v>
                </c:pt>
                <c:pt idx="11">
                  <c:v>32</c:v>
                </c:pt>
                <c:pt idx="12">
                  <c:v>57</c:v>
                </c:pt>
                <c:pt idx="13">
                  <c:v>19</c:v>
                </c:pt>
                <c:pt idx="14">
                  <c:v>19</c:v>
                </c:pt>
                <c:pt idx="15">
                  <c:v>25</c:v>
                </c:pt>
                <c:pt idx="16">
                  <c:v>27</c:v>
                </c:pt>
                <c:pt idx="17">
                  <c:v>24</c:v>
                </c:pt>
                <c:pt idx="18">
                  <c:v>54</c:v>
                </c:pt>
                <c:pt idx="19">
                  <c:v>27</c:v>
                </c:pt>
                <c:pt idx="20">
                  <c:v>32</c:v>
                </c:pt>
                <c:pt idx="21">
                  <c:v>19</c:v>
                </c:pt>
                <c:pt idx="22">
                  <c:v>30</c:v>
                </c:pt>
                <c:pt idx="23">
                  <c:v>60</c:v>
                </c:pt>
                <c:pt idx="24">
                  <c:v>20</c:v>
                </c:pt>
                <c:pt idx="25">
                  <c:v>71</c:v>
                </c:pt>
                <c:pt idx="26">
                  <c:v>19</c:v>
                </c:pt>
                <c:pt idx="27">
                  <c:v>25</c:v>
                </c:pt>
                <c:pt idx="28">
                  <c:v>25</c:v>
                </c:pt>
                <c:pt idx="29">
                  <c:v>20</c:v>
                </c:pt>
                <c:pt idx="30">
                  <c:v>28</c:v>
                </c:pt>
                <c:pt idx="31">
                  <c:v>24</c:v>
                </c:pt>
                <c:pt idx="32">
                  <c:v>20</c:v>
                </c:pt>
                <c:pt idx="33">
                  <c:v>36</c:v>
                </c:pt>
                <c:pt idx="34">
                  <c:v>66</c:v>
                </c:pt>
                <c:pt idx="35">
                  <c:v>19</c:v>
                </c:pt>
                <c:pt idx="36">
                  <c:v>19</c:v>
                </c:pt>
                <c:pt idx="37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axId val="218900624"/>
        <c:axId val="218900232"/>
      </c:barChart>
      <c:lineChart>
        <c:grouping val="standard"/>
        <c:varyColors val="0"/>
        <c:ser>
          <c:idx val="0"/>
          <c:order val="0"/>
          <c:tx>
            <c:v>Cancellation Rate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'LD Locations by Cancel Volume'!$A$1:$A$38</c:f>
              <c:strCache>
                <c:ptCount val="38"/>
                <c:pt idx="0">
                  <c:v>Location</c:v>
                </c:pt>
                <c:pt idx="1">
                  <c:v>SUNH</c:v>
                </c:pt>
                <c:pt idx="2">
                  <c:v>VAUX</c:v>
                </c:pt>
                <c:pt idx="3">
                  <c:v>HEND</c:v>
                </c:pt>
                <c:pt idx="4">
                  <c:v>SHCO</c:v>
                </c:pt>
                <c:pt idx="5">
                  <c:v>FLAM</c:v>
                </c:pt>
                <c:pt idx="6">
                  <c:v>MANR</c:v>
                </c:pt>
                <c:pt idx="7">
                  <c:v>RIDL</c:v>
                </c:pt>
                <c:pt idx="8">
                  <c:v>HERB</c:v>
                </c:pt>
                <c:pt idx="9">
                  <c:v>BRYT</c:v>
                </c:pt>
                <c:pt idx="10">
                  <c:v>GRIF</c:v>
                </c:pt>
                <c:pt idx="11">
                  <c:v>HEMS</c:v>
                </c:pt>
                <c:pt idx="12">
                  <c:v>FINL</c:v>
                </c:pt>
                <c:pt idx="13">
                  <c:v>WARL</c:v>
                </c:pt>
                <c:pt idx="14">
                  <c:v>TREC</c:v>
                </c:pt>
                <c:pt idx="15">
                  <c:v>WSBY</c:v>
                </c:pt>
                <c:pt idx="16">
                  <c:v>QUAR</c:v>
                </c:pt>
                <c:pt idx="17">
                  <c:v>RAYW</c:v>
                </c:pt>
                <c:pt idx="18">
                  <c:v>VILG</c:v>
                </c:pt>
                <c:pt idx="19">
                  <c:v>MARW</c:v>
                </c:pt>
                <c:pt idx="20">
                  <c:v>TALA</c:v>
                </c:pt>
                <c:pt idx="21">
                  <c:v>THAN</c:v>
                </c:pt>
                <c:pt idx="22">
                  <c:v>PIPE</c:v>
                </c:pt>
                <c:pt idx="23">
                  <c:v>HENG</c:v>
                </c:pt>
                <c:pt idx="24">
                  <c:v>WDLS</c:v>
                </c:pt>
                <c:pt idx="25">
                  <c:v>BWAY</c:v>
                </c:pt>
                <c:pt idx="26">
                  <c:v>WELC</c:v>
                </c:pt>
                <c:pt idx="27">
                  <c:v>KIEL</c:v>
                </c:pt>
                <c:pt idx="28">
                  <c:v>LADM</c:v>
                </c:pt>
                <c:pt idx="29">
                  <c:v>BMIL</c:v>
                </c:pt>
                <c:pt idx="30">
                  <c:v>SUML</c:v>
                </c:pt>
                <c:pt idx="31">
                  <c:v>ANLL</c:v>
                </c:pt>
                <c:pt idx="32">
                  <c:v>DARW</c:v>
                </c:pt>
                <c:pt idx="33">
                  <c:v>DACR</c:v>
                </c:pt>
                <c:pt idx="34">
                  <c:v>TBAY</c:v>
                </c:pt>
                <c:pt idx="35">
                  <c:v>KPCL</c:v>
                </c:pt>
                <c:pt idx="36">
                  <c:v>KESW</c:v>
                </c:pt>
                <c:pt idx="37">
                  <c:v>BLUW</c:v>
                </c:pt>
              </c:strCache>
            </c:strRef>
          </c:cat>
          <c:val>
            <c:numRef>
              <c:f>'LD Locations by Cancel Volume'!$E$1:$E$38</c:f>
              <c:numCache>
                <c:formatCode>0%</c:formatCode>
                <c:ptCount val="38"/>
                <c:pt idx="1">
                  <c:v>1</c:v>
                </c:pt>
                <c:pt idx="2">
                  <c:v>0.58196721311475408</c:v>
                </c:pt>
                <c:pt idx="3">
                  <c:v>0.3</c:v>
                </c:pt>
                <c:pt idx="4">
                  <c:v>0.28440366972477066</c:v>
                </c:pt>
                <c:pt idx="5">
                  <c:v>0.26041666666666669</c:v>
                </c:pt>
                <c:pt idx="6">
                  <c:v>0.25925925925925924</c:v>
                </c:pt>
                <c:pt idx="7">
                  <c:v>0.25773195876288657</c:v>
                </c:pt>
                <c:pt idx="8">
                  <c:v>0.23529411764705882</c:v>
                </c:pt>
                <c:pt idx="9">
                  <c:v>0.20512820512820512</c:v>
                </c:pt>
                <c:pt idx="10">
                  <c:v>0.19642857142857142</c:v>
                </c:pt>
                <c:pt idx="11">
                  <c:v>0.1871345029239766</c:v>
                </c:pt>
                <c:pt idx="12">
                  <c:v>0.17325227963525835</c:v>
                </c:pt>
                <c:pt idx="13">
                  <c:v>0.16964285714285715</c:v>
                </c:pt>
                <c:pt idx="14">
                  <c:v>0.16964285714285715</c:v>
                </c:pt>
                <c:pt idx="15">
                  <c:v>0.16447368421052633</c:v>
                </c:pt>
                <c:pt idx="16">
                  <c:v>0.16363636363636364</c:v>
                </c:pt>
                <c:pt idx="17">
                  <c:v>0.16326530612244897</c:v>
                </c:pt>
                <c:pt idx="18">
                  <c:v>0.15789473684210525</c:v>
                </c:pt>
                <c:pt idx="19">
                  <c:v>0.15789473684210525</c:v>
                </c:pt>
                <c:pt idx="20">
                  <c:v>0.15763546798029557</c:v>
                </c:pt>
                <c:pt idx="21">
                  <c:v>0.14728682170542637</c:v>
                </c:pt>
                <c:pt idx="22">
                  <c:v>0.14705882352941177</c:v>
                </c:pt>
                <c:pt idx="23">
                  <c:v>0.14285714285714285</c:v>
                </c:pt>
                <c:pt idx="24">
                  <c:v>0.13793103448275862</c:v>
                </c:pt>
                <c:pt idx="25">
                  <c:v>0.13523809523809524</c:v>
                </c:pt>
                <c:pt idx="26">
                  <c:v>0.13380281690140844</c:v>
                </c:pt>
                <c:pt idx="27">
                  <c:v>0.13157894736842105</c:v>
                </c:pt>
                <c:pt idx="28">
                  <c:v>0.12755102040816327</c:v>
                </c:pt>
                <c:pt idx="29">
                  <c:v>0.12195121951219512</c:v>
                </c:pt>
                <c:pt idx="30">
                  <c:v>0.11618257261410789</c:v>
                </c:pt>
                <c:pt idx="31">
                  <c:v>0.11594202898550725</c:v>
                </c:pt>
                <c:pt idx="32">
                  <c:v>0.11428571428571428</c:v>
                </c:pt>
                <c:pt idx="33">
                  <c:v>0.11214953271028037</c:v>
                </c:pt>
                <c:pt idx="34">
                  <c:v>0.10731707317073171</c:v>
                </c:pt>
                <c:pt idx="35">
                  <c:v>9.8958333333333329E-2</c:v>
                </c:pt>
                <c:pt idx="36">
                  <c:v>9.6938775510204078E-2</c:v>
                </c:pt>
                <c:pt idx="37">
                  <c:v>8.0808080808080815E-2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8899448"/>
        <c:axId val="218899840"/>
      </c:lineChart>
      <c:catAx>
        <c:axId val="21889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99840"/>
        <c:crosses val="autoZero"/>
        <c:auto val="1"/>
        <c:lblAlgn val="ctr"/>
        <c:lblOffset val="100"/>
        <c:noMultiLvlLbl val="0"/>
      </c:catAx>
      <c:valAx>
        <c:axId val="21889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99448"/>
        <c:crosses val="autoZero"/>
        <c:crossBetween val="between"/>
      </c:valAx>
      <c:valAx>
        <c:axId val="2189002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900624"/>
        <c:crosses val="max"/>
        <c:crossBetween val="between"/>
      </c:valAx>
      <c:catAx>
        <c:axId val="218900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218900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4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2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9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D2B9-E79D-4E16-BCB8-D7640D9F3788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C6B9-BF17-46CB-9911-12FA9E9E0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Low Deposit Cancellation Rate by Location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Jingwei Zhang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9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Deposit Cancellation Rate by Location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9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0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of Clarification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X-Axis are locations.</a:t>
            </a:r>
          </a:p>
          <a:p>
            <a:r>
              <a:rPr lang="en-GB" dirty="0" smtClean="0"/>
              <a:t>Orange bar is the NUMBER of CANCELLED low deposit bookings, organized by location.</a:t>
            </a:r>
          </a:p>
          <a:p>
            <a:r>
              <a:rPr lang="en-GB" dirty="0" smtClean="0"/>
              <a:t>Blue line is the cancellation rate of the low deposit bookings, organized by location.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39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Low Deposit Cancellation Rate by Location</vt:lpstr>
      <vt:lpstr>Low Deposit Cancellation Rate by Location</vt:lpstr>
      <vt:lpstr>Points of Clarification  </vt:lpstr>
    </vt:vector>
  </TitlesOfParts>
  <Company>WYNVRUK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Deposit Cancellation Rate by Location</dc:title>
  <dc:creator>Zhang, Jingwei</dc:creator>
  <cp:lastModifiedBy>Zhang, Jingwei</cp:lastModifiedBy>
  <cp:revision>1</cp:revision>
  <dcterms:created xsi:type="dcterms:W3CDTF">2017-06-28T15:07:44Z</dcterms:created>
  <dcterms:modified xsi:type="dcterms:W3CDTF">2017-06-28T15:07:55Z</dcterms:modified>
</cp:coreProperties>
</file>