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85.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52.xml" ContentType="application/vnd.openxmlformats-officedocument.presentationml.tags+xml"/>
  <Override PartName="/ppt/slides/slide99.xml" ContentType="application/vnd.openxmlformats-officedocument.presentationml.slide+xml"/>
  <Override PartName="/ppt/tags/tag41.xml" ContentType="application/vnd.openxmlformats-officedocument.presentationml.tags+xml"/>
  <Override PartName="/ppt/slides/slide77.xml" ContentType="application/vnd.openxmlformats-officedocument.presentationml.slide+xml"/>
  <Override PartName="/ppt/slides/slide88.xml" ContentType="application/vnd.openxmlformats-officedocument.presentationml.slide+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68.xml" ContentType="application/vnd.openxmlformats-officedocument.presentationml.tags+xml"/>
  <Override PartName="/ppt/tags/tag86.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57.xml" ContentType="application/vnd.openxmlformats-officedocument.presentationml.tags+xml"/>
  <Override PartName="/ppt/tags/tag75.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slides/slide119.xml" ContentType="application/vnd.openxmlformats-officedocument.presentationml.slide+xml"/>
  <Override PartName="/ppt/slideLayouts/slideLayout10.xml" ContentType="application/vnd.openxmlformats-officedocument.presentationml.slideLayout+xml"/>
  <Override PartName="/ppt/tags/tag24.xml" ContentType="application/vnd.openxmlformats-officedocument.presentationml.tags+xml"/>
  <Override PartName="/ppt/tags/tag53.xml" ContentType="application/vnd.openxmlformats-officedocument.presentationml.tags+xml"/>
  <Override PartName="/ppt/tags/tag71.xml" ContentType="application/vnd.openxmlformats-officedocument.presentationml.tags+xml"/>
  <Override PartName="/ppt/slides/slide89.xml" ContentType="application/vnd.openxmlformats-officedocument.presentationml.slide+xml"/>
  <Override PartName="/ppt/slides/slide108.xml" ContentType="application/vnd.openxmlformats-officedocument.presentationml.slide+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slides/slide79.xml" ContentType="application/vnd.openxmlformats-officedocument.presentationml.slide+xml"/>
  <Override PartName="/ppt/slides/slide109.xml" ContentType="application/vnd.openxmlformats-officedocument.presentationml.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tags/tag3.xml" ContentType="application/vnd.openxmlformats-officedocument.presentationml.tags+xml"/>
  <Override PartName="/ppt/tags/tag59.xml" ContentType="application/vnd.openxmlformats-officedocument.presentationml.tags+xml"/>
  <Override PartName="/ppt/tags/tag77.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slides/slide20.xml" ContentType="application/vnd.openxmlformats-officedocument.presentationml.slide+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slides/slide98.xml" ContentType="application/vnd.openxmlformats-officedocument.presentationml.slide+xml"/>
  <Override PartName="/ppt/slides/slide117.xml" ContentType="application/vnd.openxmlformats-officedocument.presentationml.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tags/tag11.xml" ContentType="application/vnd.openxmlformats-officedocument.presentationml.tags+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slides/slide32.xml" ContentType="application/vnd.openxmlformats-officedocument.presentationml.slide+xml"/>
  <Default Extension="fntdata" ContentType="application/x-fontdata"/>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tags/tag34.xml" ContentType="application/vnd.openxmlformats-officedocument.presentationml.tags+xml"/>
  <Override PartName="/ppt/tags/tag81.xml" ContentType="application/vnd.openxmlformats-officedocument.presentationml.tags+xml"/>
  <Override PartName="/ppt/slides/slide118.xml" ContentType="application/vnd.openxmlformats-officedocument.presentationml.slide+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1"/>
  </p:sldMasterIdLst>
  <p:notesMasterIdLst>
    <p:notesMasterId r:id="rId125"/>
  </p:notesMasterIdLst>
  <p:handoutMasterIdLst>
    <p:handoutMasterId r:id="rId126"/>
  </p:handoutMasterIdLst>
  <p:sldIdLst>
    <p:sldId id="513" r:id="rId2"/>
    <p:sldId id="514" r:id="rId3"/>
    <p:sldId id="515" r:id="rId4"/>
    <p:sldId id="516" r:id="rId5"/>
    <p:sldId id="517" r:id="rId6"/>
    <p:sldId id="518" r:id="rId7"/>
    <p:sldId id="519" r:id="rId8"/>
    <p:sldId id="520" r:id="rId9"/>
    <p:sldId id="521" r:id="rId10"/>
    <p:sldId id="522" r:id="rId11"/>
    <p:sldId id="523" r:id="rId12"/>
    <p:sldId id="524" r:id="rId13"/>
    <p:sldId id="525" r:id="rId14"/>
    <p:sldId id="526" r:id="rId15"/>
    <p:sldId id="527" r:id="rId16"/>
    <p:sldId id="528" r:id="rId17"/>
    <p:sldId id="529" r:id="rId18"/>
    <p:sldId id="530" r:id="rId19"/>
    <p:sldId id="531" r:id="rId20"/>
    <p:sldId id="532" r:id="rId21"/>
    <p:sldId id="533" r:id="rId22"/>
    <p:sldId id="534" r:id="rId23"/>
    <p:sldId id="535" r:id="rId24"/>
    <p:sldId id="536" r:id="rId25"/>
    <p:sldId id="537" r:id="rId26"/>
    <p:sldId id="538" r:id="rId27"/>
    <p:sldId id="539" r:id="rId28"/>
    <p:sldId id="540" r:id="rId29"/>
    <p:sldId id="541" r:id="rId30"/>
    <p:sldId id="542" r:id="rId31"/>
    <p:sldId id="543" r:id="rId32"/>
    <p:sldId id="544" r:id="rId33"/>
    <p:sldId id="545" r:id="rId34"/>
    <p:sldId id="546" r:id="rId35"/>
    <p:sldId id="547" r:id="rId36"/>
    <p:sldId id="548" r:id="rId37"/>
    <p:sldId id="549" r:id="rId38"/>
    <p:sldId id="550" r:id="rId39"/>
    <p:sldId id="551" r:id="rId40"/>
    <p:sldId id="483" r:id="rId41"/>
    <p:sldId id="484" r:id="rId42"/>
    <p:sldId id="485" r:id="rId43"/>
    <p:sldId id="486" r:id="rId44"/>
    <p:sldId id="487" r:id="rId45"/>
    <p:sldId id="488" r:id="rId46"/>
    <p:sldId id="489" r:id="rId47"/>
    <p:sldId id="490" r:id="rId48"/>
    <p:sldId id="491" r:id="rId49"/>
    <p:sldId id="492" r:id="rId50"/>
    <p:sldId id="493" r:id="rId51"/>
    <p:sldId id="494" r:id="rId52"/>
    <p:sldId id="495" r:id="rId53"/>
    <p:sldId id="496" r:id="rId54"/>
    <p:sldId id="497" r:id="rId55"/>
    <p:sldId id="498" r:id="rId56"/>
    <p:sldId id="499" r:id="rId57"/>
    <p:sldId id="500" r:id="rId58"/>
    <p:sldId id="501" r:id="rId59"/>
    <p:sldId id="502" r:id="rId60"/>
    <p:sldId id="503" r:id="rId61"/>
    <p:sldId id="504" r:id="rId62"/>
    <p:sldId id="505" r:id="rId63"/>
    <p:sldId id="506" r:id="rId64"/>
    <p:sldId id="507" r:id="rId65"/>
    <p:sldId id="508" r:id="rId66"/>
    <p:sldId id="509" r:id="rId67"/>
    <p:sldId id="510" r:id="rId68"/>
    <p:sldId id="511" r:id="rId69"/>
    <p:sldId id="512" r:id="rId70"/>
    <p:sldId id="256" r:id="rId71"/>
    <p:sldId id="359" r:id="rId72"/>
    <p:sldId id="376" r:id="rId73"/>
    <p:sldId id="379" r:id="rId74"/>
    <p:sldId id="438" r:id="rId75"/>
    <p:sldId id="363" r:id="rId76"/>
    <p:sldId id="364" r:id="rId77"/>
    <p:sldId id="365" r:id="rId78"/>
    <p:sldId id="366" r:id="rId79"/>
    <p:sldId id="368" r:id="rId80"/>
    <p:sldId id="369" r:id="rId81"/>
    <p:sldId id="370" r:id="rId82"/>
    <p:sldId id="371" r:id="rId83"/>
    <p:sldId id="380" r:id="rId84"/>
    <p:sldId id="373" r:id="rId85"/>
    <p:sldId id="367" r:id="rId86"/>
    <p:sldId id="459" r:id="rId87"/>
    <p:sldId id="389" r:id="rId88"/>
    <p:sldId id="391" r:id="rId89"/>
    <p:sldId id="393" r:id="rId90"/>
    <p:sldId id="394" r:id="rId91"/>
    <p:sldId id="395" r:id="rId92"/>
    <p:sldId id="440" r:id="rId93"/>
    <p:sldId id="398" r:id="rId94"/>
    <p:sldId id="399" r:id="rId95"/>
    <p:sldId id="401" r:id="rId96"/>
    <p:sldId id="443" r:id="rId97"/>
    <p:sldId id="442" r:id="rId98"/>
    <p:sldId id="466" r:id="rId99"/>
    <p:sldId id="406" r:id="rId100"/>
    <p:sldId id="468" r:id="rId101"/>
    <p:sldId id="474" r:id="rId102"/>
    <p:sldId id="412" r:id="rId103"/>
    <p:sldId id="411" r:id="rId104"/>
    <p:sldId id="445" r:id="rId105"/>
    <p:sldId id="444" r:id="rId106"/>
    <p:sldId id="416" r:id="rId107"/>
    <p:sldId id="417" r:id="rId108"/>
    <p:sldId id="419" r:id="rId109"/>
    <p:sldId id="420" r:id="rId110"/>
    <p:sldId id="463" r:id="rId111"/>
    <p:sldId id="421" r:id="rId112"/>
    <p:sldId id="426" r:id="rId113"/>
    <p:sldId id="454" r:id="rId114"/>
    <p:sldId id="482" r:id="rId115"/>
    <p:sldId id="455" r:id="rId116"/>
    <p:sldId id="456" r:id="rId117"/>
    <p:sldId id="470" r:id="rId118"/>
    <p:sldId id="475" r:id="rId119"/>
    <p:sldId id="471" r:id="rId120"/>
    <p:sldId id="472" r:id="rId121"/>
    <p:sldId id="450" r:id="rId122"/>
    <p:sldId id="451" r:id="rId123"/>
    <p:sldId id="452" r:id="rId124"/>
  </p:sldIdLst>
  <p:sldSz cx="9144000" cy="6858000" type="screen4x3"/>
  <p:notesSz cx="6858000" cy="9144000"/>
  <p:embeddedFontLst>
    <p:embeddedFont>
      <p:font typeface="Calibri" pitchFamily="34" charset="0"/>
      <p:regular r:id="rId127"/>
      <p:bold r:id="rId128"/>
      <p:italic r:id="rId129"/>
      <p:boldItalic r:id="rId130"/>
    </p:embeddedFont>
    <p:embeddedFont>
      <p:font typeface="Cambria Math" pitchFamily="18" charset="0"/>
      <p:regular r:id="rId1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86" autoAdjust="0"/>
    <p:restoredTop sz="94669" autoAdjust="0"/>
  </p:normalViewPr>
  <p:slideViewPr>
    <p:cSldViewPr>
      <p:cViewPr varScale="1">
        <p:scale>
          <a:sx n="101" d="100"/>
          <a:sy n="101" d="100"/>
        </p:scale>
        <p:origin x="-121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font" Target="fonts/font2.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handoutMaster" Target="handoutMasters/handoutMaster1.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font" Target="fonts/font4.fntdata"/><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font" Target="fonts/font5.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0FEF7AE-0C30-4EA7-B74D-470A9C33048D}" type="datetimeFigureOut">
              <a:rPr lang="en-US" smtClean="0"/>
              <a:pPr/>
              <a:t>9/14/2020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901582-F5A8-41ED-8946-57B4D8BFA973}" type="slidenum">
              <a:rPr lang="en-US" smtClean="0"/>
              <a:pPr/>
              <a:t>‹#›</a:t>
            </a:fld>
            <a:endParaRPr lang="en-US"/>
          </a:p>
        </p:txBody>
      </p:sp>
    </p:spTree>
    <p:extLst>
      <p:ext uri="{BB962C8B-B14F-4D97-AF65-F5344CB8AC3E}">
        <p14:creationId xmlns:p14="http://schemas.microsoft.com/office/powerpoint/2010/main" xmlns="" val="4027220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F51A1F-924C-4BCD-AE4C-3A5DD90B2C9D}" type="datetimeFigureOut">
              <a:rPr lang="en-US" smtClean="0"/>
              <a:pPr/>
              <a:t>9/14/2020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12B00-BF9F-4C8A-8D33-EED5BFD17111}" type="slidenum">
              <a:rPr lang="en-US" smtClean="0"/>
              <a:pPr/>
              <a:t>‹#›</a:t>
            </a:fld>
            <a:endParaRPr lang="en-US"/>
          </a:p>
        </p:txBody>
      </p:sp>
    </p:spTree>
    <p:extLst>
      <p:ext uri="{BB962C8B-B14F-4D97-AF65-F5344CB8AC3E}">
        <p14:creationId xmlns:p14="http://schemas.microsoft.com/office/powerpoint/2010/main" xmlns="" val="232312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 logic, necessity and sufficiency are terms used to describe a conditional or implicational relationship between statements. For example, in the conditional statement: "If P then Q", Q is necessary for P" because P cannot be true unless Q is true. Similarly, "P is sufficient for Q" because P being true always implies that Q is true, but P not being true does not always imply that Q is not true.</a:t>
            </a:r>
            <a:endParaRPr lang="zh-TW" altLang="en-US" dirty="0"/>
          </a:p>
        </p:txBody>
      </p:sp>
      <p:sp>
        <p:nvSpPr>
          <p:cNvPr id="4" name="投影片編號版面配置區 3"/>
          <p:cNvSpPr>
            <a:spLocks noGrp="1"/>
          </p:cNvSpPr>
          <p:nvPr>
            <p:ph type="sldNum" sz="quarter" idx="10"/>
          </p:nvPr>
        </p:nvSpPr>
        <p:spPr/>
        <p:txBody>
          <a:bodyPr/>
          <a:lstStyle/>
          <a:p>
            <a:fld id="{F0612B00-BF9F-4C8A-8D33-EED5BFD17111}" type="slidenum">
              <a:rPr lang="en-US" smtClean="0"/>
              <a:pPr/>
              <a:t>13</a:t>
            </a:fld>
            <a:endParaRPr lang="en-US"/>
          </a:p>
        </p:txBody>
      </p:sp>
    </p:spTree>
    <p:extLst>
      <p:ext uri="{BB962C8B-B14F-4D97-AF65-F5344CB8AC3E}">
        <p14:creationId xmlns:p14="http://schemas.microsoft.com/office/powerpoint/2010/main" xmlns="" val="420159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57B6A7-1EA9-4BE6-974C-D49D9BB4E801}" type="slidenum">
              <a:rPr lang="en-US" smtClean="0"/>
              <a:pPr/>
              <a:t>52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57B6A7-1EA9-4BE6-974C-D49D9BB4E801}" type="slidenum">
              <a:rPr lang="en-US" smtClean="0"/>
              <a:pPr/>
              <a:t>53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a truth table would have 32 rows since we have 5 propositional variables.</a:t>
            </a:r>
            <a:endParaRPr lang="en-US" dirty="0"/>
          </a:p>
        </p:txBody>
      </p:sp>
      <p:sp>
        <p:nvSpPr>
          <p:cNvPr id="4" name="Slide Number Placeholder 3"/>
          <p:cNvSpPr>
            <a:spLocks noGrp="1"/>
          </p:cNvSpPr>
          <p:nvPr>
            <p:ph type="sldNum" sz="quarter" idx="10"/>
          </p:nvPr>
        </p:nvSpPr>
        <p:spPr/>
        <p:txBody>
          <a:bodyPr/>
          <a:lstStyle/>
          <a:p>
            <a:fld id="{F0612B00-BF9F-4C8A-8D33-EED5BFD17111}" type="slidenum">
              <a:rPr lang="en-US" smtClean="0"/>
              <a:pPr/>
              <a:t>85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QED, Quod </a:t>
            </a:r>
            <a:r>
              <a:rPr lang="en-US" altLang="zh-TW" sz="1200" b="0" i="0" kern="1200" dirty="0" err="1" smtClean="0">
                <a:solidFill>
                  <a:schemeClr val="tx1"/>
                </a:solidFill>
                <a:effectLst/>
                <a:latin typeface="+mn-lt"/>
                <a:ea typeface="+mn-ea"/>
                <a:cs typeface="+mn-cs"/>
              </a:rPr>
              <a:t>Erat</a:t>
            </a:r>
            <a:r>
              <a:rPr lang="en-US" altLang="zh-TW" sz="1200" b="0" i="0" kern="1200" dirty="0" smtClean="0">
                <a:solidFill>
                  <a:schemeClr val="tx1"/>
                </a:solidFill>
                <a:effectLst/>
                <a:latin typeface="+mn-lt"/>
                <a:ea typeface="+mn-ea"/>
                <a:cs typeface="+mn-cs"/>
              </a:rPr>
              <a:t> Demonstrandum (Latin: Which Was to Be Demonstrated)</a:t>
            </a:r>
            <a:endParaRPr lang="zh-TW" altLang="en-US" dirty="0"/>
          </a:p>
        </p:txBody>
      </p:sp>
      <p:sp>
        <p:nvSpPr>
          <p:cNvPr id="4" name="投影片編號版面配置區 3"/>
          <p:cNvSpPr>
            <a:spLocks noGrp="1"/>
          </p:cNvSpPr>
          <p:nvPr>
            <p:ph type="sldNum" sz="quarter" idx="10"/>
          </p:nvPr>
        </p:nvSpPr>
        <p:spPr/>
        <p:txBody>
          <a:bodyPr/>
          <a:lstStyle/>
          <a:p>
            <a:fld id="{F0612B00-BF9F-4C8A-8D33-EED5BFD17111}" type="slidenum">
              <a:rPr lang="en-US" smtClean="0"/>
              <a:pPr/>
              <a:t>98</a:t>
            </a:fld>
            <a:endParaRPr lang="en-US"/>
          </a:p>
        </p:txBody>
      </p:sp>
    </p:spTree>
    <p:extLst>
      <p:ext uri="{BB962C8B-B14F-4D97-AF65-F5344CB8AC3E}">
        <p14:creationId xmlns:p14="http://schemas.microsoft.com/office/powerpoint/2010/main" xmlns="" val="1455059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3D15220D-0BB5-4C71-B862-812B075D02FE}" type="datetimeFigureOut">
              <a:rPr lang="en-US" smtClean="0"/>
              <a:pPr/>
              <a:t>9/14/2020</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D15220D-0BB5-4C71-B862-812B075D02FE}" type="datetimeFigureOut">
              <a:rPr lang="en-US" smtClean="0"/>
              <a:pPr/>
              <a:t>9/14/2020</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D15220D-0BB5-4C71-B862-812B075D02FE}" type="datetimeFigureOut">
              <a:rPr lang="en-US" smtClean="0"/>
              <a:pPr/>
              <a:t>9/14/2020</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D15220D-0BB5-4C71-B862-812B075D02FE}" type="datetimeFigureOut">
              <a:rPr lang="en-US" smtClean="0"/>
              <a:pPr/>
              <a:t>9/14/2020</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3D15220D-0BB5-4C71-B862-812B075D02FE}" type="datetimeFigureOut">
              <a:rPr lang="en-US" smtClean="0"/>
              <a:pPr/>
              <a:t>9/14/2020</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3D15220D-0BB5-4C71-B862-812B075D02FE}" type="datetimeFigureOut">
              <a:rPr lang="en-US" smtClean="0"/>
              <a:pPr/>
              <a:t>9/14/2020</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3D15220D-0BB5-4C71-B862-812B075D02FE}" type="datetimeFigureOut">
              <a:rPr lang="en-US" smtClean="0"/>
              <a:pPr/>
              <a:t>9/14/2020</a:t>
            </a:fld>
            <a:endParaRPr lang="en-US"/>
          </a:p>
        </p:txBody>
      </p:sp>
      <p:sp>
        <p:nvSpPr>
          <p:cNvPr id="8" name="頁尾版面配置區 7"/>
          <p:cNvSpPr>
            <a:spLocks noGrp="1"/>
          </p:cNvSpPr>
          <p:nvPr>
            <p:ph type="ftr" sz="quarter" idx="11"/>
          </p:nvPr>
        </p:nvSpPr>
        <p:spPr/>
        <p:txBody>
          <a:bodyPr/>
          <a:lstStyle/>
          <a:p>
            <a:endParaRPr lang="en-US"/>
          </a:p>
        </p:txBody>
      </p:sp>
      <p:sp>
        <p:nvSpPr>
          <p:cNvPr id="9" name="投影片編號版面配置區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3D15220D-0BB5-4C71-B862-812B075D02FE}" type="datetimeFigureOut">
              <a:rPr lang="en-US" smtClean="0"/>
              <a:pPr/>
              <a:t>9/14/2020</a:t>
            </a:fld>
            <a:endParaRPr lang="en-US"/>
          </a:p>
        </p:txBody>
      </p:sp>
      <p:sp>
        <p:nvSpPr>
          <p:cNvPr id="4" name="頁尾版面配置區 3"/>
          <p:cNvSpPr>
            <a:spLocks noGrp="1"/>
          </p:cNvSpPr>
          <p:nvPr>
            <p:ph type="ftr" sz="quarter" idx="11"/>
          </p:nvPr>
        </p:nvSpPr>
        <p:spPr/>
        <p:txBody>
          <a:bodyPr/>
          <a:lstStyle/>
          <a:p>
            <a:endParaRPr lang="en-US"/>
          </a:p>
        </p:txBody>
      </p:sp>
      <p:sp>
        <p:nvSpPr>
          <p:cNvPr id="5" name="投影片編號版面配置區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D15220D-0BB5-4C71-B862-812B075D02FE}" type="datetimeFigureOut">
              <a:rPr lang="en-US" smtClean="0"/>
              <a:pPr/>
              <a:t>9/14/2020</a:t>
            </a:fld>
            <a:endParaRPr lang="en-US"/>
          </a:p>
        </p:txBody>
      </p:sp>
      <p:sp>
        <p:nvSpPr>
          <p:cNvPr id="3" name="頁尾版面配置區 2"/>
          <p:cNvSpPr>
            <a:spLocks noGrp="1"/>
          </p:cNvSpPr>
          <p:nvPr>
            <p:ph type="ftr" sz="quarter" idx="11"/>
          </p:nvPr>
        </p:nvSpPr>
        <p:spPr/>
        <p:txBody>
          <a:bodyPr/>
          <a:lstStyle/>
          <a:p>
            <a:endParaRPr lang="en-US"/>
          </a:p>
        </p:txBody>
      </p:sp>
      <p:sp>
        <p:nvSpPr>
          <p:cNvPr id="4" name="投影片編號版面配置區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D15220D-0BB5-4C71-B862-812B075D02FE}" type="datetimeFigureOut">
              <a:rPr lang="en-US" smtClean="0"/>
              <a:pPr/>
              <a:t>9/14/2020</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D15220D-0BB5-4C71-B862-812B075D02FE}" type="datetimeFigureOut">
              <a:rPr lang="en-US" smtClean="0"/>
              <a:pPr/>
              <a:t>9/14/2020</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5220D-0BB5-4C71-B862-812B075D02FE}" type="datetimeFigureOut">
              <a:rPr lang="en-US" smtClean="0"/>
              <a:pPr/>
              <a:t>9/14/2020</a:t>
            </a:fld>
            <a:endParaRPr 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A217EF-0505-4C33-BB20-8A8DF203902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tags" Target="../tags/tag77.xml"/><Relationship Id="rId7" Type="http://schemas.openxmlformats.org/officeDocument/2006/relationships/image" Target="../media/image81.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80.png"/><Relationship Id="rId5" Type="http://schemas.openxmlformats.org/officeDocument/2006/relationships/slideLayout" Target="../slideLayouts/slideLayout2.xml"/><Relationship Id="rId4" Type="http://schemas.openxmlformats.org/officeDocument/2006/relationships/tags" Target="../tags/tag78.xml"/><Relationship Id="rId9" Type="http://schemas.openxmlformats.org/officeDocument/2006/relationships/image" Target="../media/image8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tags" Target="../tags/tag81.xml"/><Relationship Id="rId7" Type="http://schemas.openxmlformats.org/officeDocument/2006/relationships/image" Target="../media/image86.pn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89.jpeg"/><Relationship Id="rId5" Type="http://schemas.openxmlformats.org/officeDocument/2006/relationships/image" Target="../media/image88.jpeg"/><Relationship Id="rId4" Type="http://schemas.openxmlformats.org/officeDocument/2006/relationships/image" Target="../media/image87.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tags" Target="../tags/tag86.xml"/><Relationship Id="rId7" Type="http://schemas.openxmlformats.org/officeDocument/2006/relationships/image" Target="../media/image91.png"/><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90.png"/><Relationship Id="rId5" Type="http://schemas.openxmlformats.org/officeDocument/2006/relationships/slideLayout" Target="../slideLayouts/slideLayout2.xml"/><Relationship Id="rId4" Type="http://schemas.openxmlformats.org/officeDocument/2006/relationships/tags" Target="../tags/tag8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94.jpeg"/><Relationship Id="rId2" Type="http://schemas.openxmlformats.org/officeDocument/2006/relationships/image" Target="../media/image93.jpeg"/><Relationship Id="rId1" Type="http://schemas.openxmlformats.org/officeDocument/2006/relationships/slideLayout" Target="../slideLayouts/slideLayout2.xml"/><Relationship Id="rId4" Type="http://schemas.openxmlformats.org/officeDocument/2006/relationships/image" Target="../media/image95.jpe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94.jpeg"/><Relationship Id="rId2" Type="http://schemas.openxmlformats.org/officeDocument/2006/relationships/image" Target="../media/image9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tags" Target="../tags/tag6.xml"/><Relationship Id="rId16" Type="http://schemas.openxmlformats.org/officeDocument/2006/relationships/image" Target="../media/image14.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9.png"/><Relationship Id="rId5" Type="http://schemas.openxmlformats.org/officeDocument/2006/relationships/tags" Target="../tags/tag9.xml"/><Relationship Id="rId15" Type="http://schemas.openxmlformats.org/officeDocument/2006/relationships/image" Target="../media/image13.png"/><Relationship Id="rId10" Type="http://schemas.openxmlformats.org/officeDocument/2006/relationships/slideLayout" Target="../slideLayouts/slideLayout2.xml"/><Relationship Id="rId19" Type="http://schemas.openxmlformats.org/officeDocument/2006/relationships/image" Target="../media/image17.pn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12.png"/></Relationships>
</file>

<file path=ppt/slides/_rels/slide35.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tags" Target="../tags/tag15.xml"/><Relationship Id="rId16" Type="http://schemas.openxmlformats.org/officeDocument/2006/relationships/image" Target="../media/image23.png"/><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18.png"/><Relationship Id="rId5" Type="http://schemas.openxmlformats.org/officeDocument/2006/relationships/tags" Target="../tags/tag18.xml"/><Relationship Id="rId15" Type="http://schemas.openxmlformats.org/officeDocument/2006/relationships/image" Target="../media/image22.png"/><Relationship Id="rId10" Type="http://schemas.openxmlformats.org/officeDocument/2006/relationships/slideLayout" Target="../slideLayouts/slideLayout2.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25.xml"/><Relationship Id="rId7" Type="http://schemas.openxmlformats.org/officeDocument/2006/relationships/image" Target="../media/image29.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28.png"/><Relationship Id="rId5" Type="http://schemas.openxmlformats.org/officeDocument/2006/relationships/slideLayout" Target="../slideLayouts/slideLayout2.xml"/><Relationship Id="rId4" Type="http://schemas.openxmlformats.org/officeDocument/2006/relationships/tags" Target="../tags/tag26.xml"/><Relationship Id="rId9"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34.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8.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notesSlide" Target="../notesSlides/notesSlide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46.png"/><Relationship Id="rId4" Type="http://schemas.openxmlformats.org/officeDocument/2006/relationships/image" Target="../media/image45.png"/></Relationships>
</file>

<file path=ppt/slides/_rels/slide5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3" Type="http://schemas.openxmlformats.org/officeDocument/2006/relationships/tags" Target="../tags/tag41.xml"/><Relationship Id="rId7" Type="http://schemas.openxmlformats.org/officeDocument/2006/relationships/slideLayout" Target="../slideLayouts/slideLayout2.xml"/><Relationship Id="rId12" Type="http://schemas.openxmlformats.org/officeDocument/2006/relationships/image" Target="../media/image52.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image" Target="../media/image51.png"/><Relationship Id="rId5" Type="http://schemas.openxmlformats.org/officeDocument/2006/relationships/tags" Target="../tags/tag43.xml"/><Relationship Id="rId10" Type="http://schemas.openxmlformats.org/officeDocument/2006/relationships/image" Target="../media/image50.png"/><Relationship Id="rId4" Type="http://schemas.openxmlformats.org/officeDocument/2006/relationships/tags" Target="../tags/tag42.xml"/><Relationship Id="rId9" Type="http://schemas.openxmlformats.org/officeDocument/2006/relationships/image" Target="../media/image4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56.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7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7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7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7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8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8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66.png"/><Relationship Id="rId4" Type="http://schemas.openxmlformats.org/officeDocument/2006/relationships/image" Target="../media/image65.png"/></Relationships>
</file>

<file path=ppt/slides/_rels/slide8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67.png"/><Relationship Id="rId5" Type="http://schemas.openxmlformats.org/officeDocument/2006/relationships/image" Target="../media/image68.png"/><Relationship Id="rId4" Type="http://schemas.openxmlformats.org/officeDocument/2006/relationships/notesSlide" Target="../notesSlides/notesSlide4.xml"/></Relationships>
</file>

<file path=ppt/slides/_rels/slide86.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8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71.png"/><Relationship Id="rId4" Type="http://schemas.openxmlformats.org/officeDocument/2006/relationships/image" Target="../media/image7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56.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54.png"/><Relationship Id="rId5" Type="http://schemas.openxmlformats.org/officeDocument/2006/relationships/image" Target="../media/image55.png"/><Relationship Id="rId4"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9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77.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image" Target="../media/image79.png"/><Relationship Id="rId4" Type="http://schemas.openxmlformats.org/officeDocument/2006/relationships/image" Target="../media/image7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Foundations: Logic and Proofs</a:t>
            </a:r>
            <a:endParaRPr lang="en-US" dirty="0"/>
          </a:p>
        </p:txBody>
      </p:sp>
      <p:sp>
        <p:nvSpPr>
          <p:cNvPr id="3" name="Subtitle 2"/>
          <p:cNvSpPr>
            <a:spLocks noGrp="1"/>
          </p:cNvSpPr>
          <p:nvPr>
            <p:ph type="subTitle" idx="1"/>
          </p:nvPr>
        </p:nvSpPr>
        <p:spPr/>
        <p:txBody>
          <a:bodyPr/>
          <a:lstStyle/>
          <a:p>
            <a:r>
              <a:rPr lang="en-US" dirty="0" smtClean="0"/>
              <a:t>Chapter </a:t>
            </a:r>
            <a:r>
              <a:rPr lang="en-US" dirty="0" smtClean="0">
                <a:latin typeface="Cambria Math" pitchFamily="18" charset="0"/>
                <a:ea typeface="Cambria Math" pitchFamily="18" charset="0"/>
              </a:rPr>
              <a:t>1</a:t>
            </a:r>
            <a:r>
              <a:rPr lang="en-US" dirty="0" smtClean="0"/>
              <a:t>, Part I: Propositional Logic</a:t>
            </a:r>
            <a:endParaRPr lang="en-US" dirty="0"/>
          </a:p>
        </p:txBody>
      </p:sp>
      <p:sp>
        <p:nvSpPr>
          <p:cNvPr id="5" name="TextBox 4"/>
          <p:cNvSpPr txBox="1"/>
          <p:nvPr/>
        </p:nvSpPr>
        <p:spPr>
          <a:xfrm>
            <a:off x="2286000" y="4953000"/>
            <a:ext cx="4191000" cy="369332"/>
          </a:xfrm>
          <a:prstGeom prst="rect">
            <a:avLst/>
          </a:prstGeom>
          <a:noFill/>
        </p:spPr>
        <p:txBody>
          <a:bodyPr wrap="square" rtlCol="0">
            <a:spAutoFit/>
          </a:bodyPr>
          <a:lstStyle/>
          <a:p>
            <a:r>
              <a:rPr lang="en-US" dirty="0" smtClean="0"/>
              <a:t>Edited by Shih-</a:t>
            </a:r>
            <a:r>
              <a:rPr lang="en-US" dirty="0" err="1" smtClean="0"/>
              <a:t>Tsung</a:t>
            </a:r>
            <a:r>
              <a:rPr lang="en-US" dirty="0" smtClean="0"/>
              <a:t> Liang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Implication</a:t>
            </a:r>
            <a:r>
              <a:rPr lang="en-US" altLang="zh-TW" dirty="0" smtClean="0"/>
              <a:t>(</a:t>
            </a:r>
            <a:r>
              <a:rPr lang="zh-TW" altLang="en-US" dirty="0" smtClean="0"/>
              <a:t>蘊涵</a:t>
            </a:r>
            <a:r>
              <a:rPr lang="en-US" altLang="zh-TW" dirty="0" smtClean="0"/>
              <a:t>)</a:t>
            </a:r>
            <a:endParaRPr lang="en-US" dirty="0"/>
          </a:p>
        </p:txBody>
      </p:sp>
      <p:sp>
        <p:nvSpPr>
          <p:cNvPr id="3" name="Content Placeholder 2"/>
          <p:cNvSpPr>
            <a:spLocks noGrp="1"/>
          </p:cNvSpPr>
          <p:nvPr>
            <p:ph idx="1"/>
          </p:nvPr>
        </p:nvSpPr>
        <p:spPr/>
        <p:txBody>
          <a:bodyPr>
            <a:normAutofit/>
          </a:bodyPr>
          <a:lstStyle/>
          <a:p>
            <a:r>
              <a:rPr lang="en-US" sz="2000" dirty="0" smtClean="0"/>
              <a:t>If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propositions, then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is a </a:t>
            </a:r>
            <a:r>
              <a:rPr lang="en-US" sz="2000" i="1" dirty="0" smtClean="0"/>
              <a:t>conditional statement </a:t>
            </a:r>
            <a:r>
              <a:rPr lang="en-US" sz="2000" dirty="0" smtClean="0"/>
              <a:t>or </a:t>
            </a:r>
            <a:r>
              <a:rPr lang="en-US" sz="2000" i="1" dirty="0" smtClean="0"/>
              <a:t>implication </a:t>
            </a:r>
            <a:r>
              <a:rPr lang="en-US" sz="2000" dirty="0" smtClean="0"/>
              <a:t> which is read as “if </a:t>
            </a:r>
            <a:r>
              <a:rPr lang="en-US" sz="2000" i="1" dirty="0" smtClean="0">
                <a:latin typeface="Cambria Math" pitchFamily="18" charset="0"/>
                <a:ea typeface="Cambria Math" pitchFamily="18" charset="0"/>
              </a:rPr>
              <a:t>p</a:t>
            </a:r>
            <a:r>
              <a:rPr lang="en-US" sz="2000" dirty="0" smtClean="0"/>
              <a:t>, then </a:t>
            </a:r>
            <a:r>
              <a:rPr lang="en-US" sz="2000" i="1" dirty="0" smtClean="0">
                <a:latin typeface="Cambria Math" pitchFamily="18" charset="0"/>
                <a:ea typeface="Cambria Math" pitchFamily="18" charset="0"/>
              </a:rPr>
              <a:t>q</a:t>
            </a:r>
            <a:r>
              <a:rPr lang="en-US" sz="2000" dirty="0" smtClean="0"/>
              <a:t> ” and has this truth table: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200" b="1" dirty="0" smtClean="0"/>
              <a:t>Example</a:t>
            </a:r>
            <a:r>
              <a:rPr lang="en-US" sz="2200" dirty="0" smtClean="0"/>
              <a:t>: If </a:t>
            </a:r>
            <a:r>
              <a:rPr lang="en-US" sz="2200" i="1" dirty="0" smtClean="0">
                <a:latin typeface="Cambria Math" pitchFamily="18" charset="0"/>
                <a:ea typeface="Cambria Math" pitchFamily="18" charset="0"/>
              </a:rPr>
              <a:t>p</a:t>
            </a:r>
            <a:r>
              <a:rPr lang="en-US" sz="2200" dirty="0" smtClean="0"/>
              <a:t>  denotes “I am at home.” and </a:t>
            </a:r>
            <a:r>
              <a:rPr lang="en-US" sz="2200" i="1" dirty="0" smtClean="0">
                <a:latin typeface="Cambria Math" pitchFamily="18" charset="0"/>
                <a:ea typeface="Cambria Math" pitchFamily="18" charset="0"/>
              </a:rPr>
              <a:t>q</a:t>
            </a:r>
            <a:r>
              <a:rPr lang="en-US" sz="2200" dirty="0" smtClean="0"/>
              <a:t>  denotes “It is raining.” then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denotes “If I am at home then it is raining.” </a:t>
            </a:r>
          </a:p>
          <a:p>
            <a:r>
              <a:rPr lang="en-US" sz="2200" dirty="0" smtClean="0"/>
              <a:t>In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 </a:t>
            </a:r>
            <a:r>
              <a:rPr lang="en-US" sz="2000" i="1" dirty="0" smtClean="0">
                <a:latin typeface="Cambria Math" pitchFamily="18" charset="0"/>
                <a:ea typeface="Cambria Math" pitchFamily="18" charset="0"/>
              </a:rPr>
              <a:t>p</a:t>
            </a:r>
            <a:r>
              <a:rPr lang="en-US" sz="2200" dirty="0" smtClean="0"/>
              <a:t>  is the </a:t>
            </a:r>
            <a:r>
              <a:rPr lang="en-US" sz="2200" i="1" dirty="0" smtClean="0"/>
              <a:t>hypothesis</a:t>
            </a:r>
            <a:r>
              <a:rPr lang="en-US" sz="2200" dirty="0" smtClean="0"/>
              <a:t> (</a:t>
            </a:r>
            <a:r>
              <a:rPr lang="en-US" sz="2200" i="1" dirty="0" smtClean="0"/>
              <a:t>antecedent</a:t>
            </a:r>
            <a:r>
              <a:rPr lang="en-US" sz="2200" dirty="0" smtClean="0"/>
              <a:t> or </a:t>
            </a:r>
            <a:r>
              <a:rPr lang="en-US" sz="2200" i="1" dirty="0" smtClean="0"/>
              <a:t>premise</a:t>
            </a:r>
            <a:r>
              <a:rPr lang="en-US" sz="2200" dirty="0" smtClean="0"/>
              <a:t>) and </a:t>
            </a:r>
            <a:r>
              <a:rPr lang="en-US" sz="2000" i="1" dirty="0" smtClean="0">
                <a:latin typeface="Cambria Math" pitchFamily="18" charset="0"/>
                <a:ea typeface="Cambria Math" pitchFamily="18" charset="0"/>
              </a:rPr>
              <a:t>q</a:t>
            </a:r>
            <a:r>
              <a:rPr lang="en-US" sz="2200" dirty="0" smtClean="0"/>
              <a:t>  is the </a:t>
            </a:r>
            <a:r>
              <a:rPr lang="en-US" sz="2200" i="1" dirty="0" smtClean="0"/>
              <a:t>conclusion</a:t>
            </a:r>
            <a:r>
              <a:rPr lang="en-US" sz="2200" dirty="0" smtClean="0"/>
              <a:t> (or </a:t>
            </a:r>
            <a:r>
              <a:rPr lang="en-US" sz="2200" i="1" dirty="0" smtClean="0"/>
              <a:t>consequence</a:t>
            </a:r>
            <a:r>
              <a:rPr lang="en-US" sz="2200" dirty="0" smtClean="0"/>
              <a:t>). </a:t>
            </a:r>
          </a:p>
          <a:p>
            <a:pPr lvl="1"/>
            <a:endParaRPr lang="en-US" sz="2000" dirty="0" smtClean="0"/>
          </a:p>
        </p:txBody>
      </p:sp>
      <p:graphicFrame>
        <p:nvGraphicFramePr>
          <p:cNvPr id="18" name="Content Placeholder 3"/>
          <p:cNvGraphicFramePr>
            <a:graphicFrameLocks/>
          </p:cNvGraphicFramePr>
          <p:nvPr/>
        </p:nvGraphicFramePr>
        <p:xfrm>
          <a:off x="2057400" y="2514600"/>
          <a:ext cx="5181601" cy="1828800"/>
        </p:xfrm>
        <a:graphic>
          <a:graphicData uri="http://schemas.openxmlformats.org/drawingml/2006/table">
            <a:tbl>
              <a:tblPr firstRow="1" bandRow="1">
                <a:tableStyleId>{5C22544A-7EE6-4342-B048-85BDC9FD1C3A}</a:tableStyleId>
              </a:tblPr>
              <a:tblGrid>
                <a:gridCol w="1843903"/>
                <a:gridCol w="1843903"/>
                <a:gridCol w="1493795"/>
              </a:tblGrid>
              <a:tr h="350520">
                <a:tc>
                  <a:txBody>
                    <a:bodyPr/>
                    <a:lstStyle/>
                    <a:p>
                      <a:r>
                        <a:rPr lang="en-US" sz="1800" i="1" dirty="0" smtClean="0">
                          <a:latin typeface="Cambria Math" pitchFamily="18" charset="0"/>
                          <a:ea typeface="Cambria Math" pitchFamily="18" charset="0"/>
                        </a:rPr>
                        <a:t>p</a:t>
                      </a:r>
                      <a:r>
                        <a:rPr lang="en-US" sz="1800" dirty="0" smtClean="0"/>
                        <a:t> </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endParaRPr lang="en-US" dirty="0"/>
                    </a:p>
                  </a:txBody>
                  <a:tcPr marL="91441" marR="91441"/>
                </a:tc>
              </a:tr>
              <a:tr h="3505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505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3505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505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Autofit/>
          </a:bodyPr>
          <a:lstStyle/>
          <a:p>
            <a:r>
              <a:rPr lang="en-US" sz="4000" dirty="0" smtClean="0"/>
              <a:t>Proving Conditional Statements: </a:t>
            </a:r>
            <a:r>
              <a:rPr lang="en-US" sz="4000" i="1" dirty="0" smtClean="0"/>
              <a:t>p </a:t>
            </a:r>
            <a:r>
              <a:rPr lang="en-US" sz="4000" dirty="0" smtClean="0">
                <a:latin typeface="Cambria Math"/>
                <a:ea typeface="Cambria Math"/>
              </a:rPr>
              <a:t>→ </a:t>
            </a:r>
            <a:r>
              <a:rPr lang="en-US" sz="4000" i="1" dirty="0" smtClean="0">
                <a:latin typeface="Cambria Math"/>
                <a:ea typeface="Cambria Math"/>
              </a:rPr>
              <a:t>q</a:t>
            </a:r>
            <a:r>
              <a:rPr lang="en-US" sz="4000" dirty="0" smtClean="0"/>
              <a:t> </a:t>
            </a:r>
            <a:endParaRPr lang="en-US" sz="4000" dirty="0"/>
          </a:p>
        </p:txBody>
      </p:sp>
      <p:sp>
        <p:nvSpPr>
          <p:cNvPr id="3" name="Content Placeholder 2"/>
          <p:cNvSpPr>
            <a:spLocks noGrp="1"/>
          </p:cNvSpPr>
          <p:nvPr>
            <p:ph idx="1"/>
          </p:nvPr>
        </p:nvSpPr>
        <p:spPr>
          <a:xfrm>
            <a:off x="533400" y="1600200"/>
            <a:ext cx="8229600" cy="4983163"/>
          </a:xfrm>
        </p:spPr>
        <p:txBody>
          <a:bodyPr>
            <a:normAutofit fontScale="55000" lnSpcReduction="20000"/>
          </a:bodyPr>
          <a:lstStyle/>
          <a:p>
            <a:pPr marL="274320" lvl="1" indent="-274320">
              <a:buClr>
                <a:schemeClr val="accent3"/>
              </a:buClr>
              <a:buSzPct val="95000"/>
            </a:pPr>
            <a:r>
              <a:rPr lang="en-US" dirty="0" smtClean="0"/>
              <a:t> </a:t>
            </a:r>
            <a:r>
              <a:rPr lang="en-US" sz="4400" i="1" u="sng" dirty="0" smtClean="0">
                <a:solidFill>
                  <a:srgbClr val="FF0000"/>
                </a:solidFill>
              </a:rPr>
              <a:t>Proof by Contraposition(</a:t>
            </a:r>
            <a:r>
              <a:rPr lang="zh-TW" altLang="en-US" sz="4400" i="1" u="sng" dirty="0" smtClean="0">
                <a:solidFill>
                  <a:srgbClr val="FF0000"/>
                </a:solidFill>
              </a:rPr>
              <a:t>對位</a:t>
            </a:r>
            <a:r>
              <a:rPr lang="en-US" sz="4400" i="1" u="sng" dirty="0" smtClean="0">
                <a:solidFill>
                  <a:srgbClr val="FF0000"/>
                </a:solidFill>
              </a:rPr>
              <a:t>)</a:t>
            </a:r>
            <a:r>
              <a:rPr lang="en-US" sz="4400" dirty="0" smtClean="0"/>
              <a:t>: Assume </a:t>
            </a:r>
            <a:r>
              <a:rPr lang="en-US" sz="4400" dirty="0" smtClean="0">
                <a:latin typeface="Cambria Math"/>
                <a:ea typeface="Cambria Math"/>
              </a:rPr>
              <a:t>¬</a:t>
            </a:r>
            <a:r>
              <a:rPr lang="en-US" sz="4400" i="1" dirty="0" smtClean="0"/>
              <a:t>q</a:t>
            </a:r>
            <a:r>
              <a:rPr lang="en-US" sz="4400" dirty="0" smtClean="0"/>
              <a:t>  and show </a:t>
            </a:r>
            <a:r>
              <a:rPr lang="en-US" sz="4400" dirty="0" smtClean="0">
                <a:latin typeface="Cambria Math"/>
                <a:ea typeface="Cambria Math"/>
              </a:rPr>
              <a:t>¬</a:t>
            </a:r>
            <a:r>
              <a:rPr lang="en-US" sz="4400" i="1" dirty="0" smtClean="0">
                <a:latin typeface="Cambria Math"/>
                <a:ea typeface="Cambria Math"/>
              </a:rPr>
              <a:t>p</a:t>
            </a:r>
            <a:r>
              <a:rPr lang="en-US" sz="4400" dirty="0" smtClean="0"/>
              <a:t>  is true also. This is sometimes called an </a:t>
            </a:r>
            <a:r>
              <a:rPr lang="en-US" sz="4400" i="1" dirty="0" smtClean="0"/>
              <a:t>indirect proof </a:t>
            </a:r>
            <a:r>
              <a:rPr lang="en-US" sz="4400" dirty="0" smtClean="0"/>
              <a:t>method. If we give a direct proof of </a:t>
            </a:r>
            <a:r>
              <a:rPr lang="en-US" sz="4400" dirty="0" smtClean="0">
                <a:latin typeface="Cambria Math"/>
                <a:ea typeface="Cambria Math"/>
              </a:rPr>
              <a:t>¬</a:t>
            </a:r>
            <a:r>
              <a:rPr lang="en-US" sz="4400" i="1" dirty="0" smtClean="0"/>
              <a:t>q</a:t>
            </a:r>
            <a:r>
              <a:rPr lang="en-US" sz="4400" dirty="0" smtClean="0"/>
              <a:t> </a:t>
            </a:r>
            <a:r>
              <a:rPr lang="en-US" sz="4400" dirty="0" smtClean="0">
                <a:latin typeface="Cambria Math"/>
                <a:ea typeface="Cambria Math"/>
              </a:rPr>
              <a:t>→ ¬</a:t>
            </a:r>
            <a:r>
              <a:rPr lang="en-US" sz="4400" i="1" dirty="0" smtClean="0">
                <a:latin typeface="Cambria Math"/>
                <a:ea typeface="Cambria Math"/>
              </a:rPr>
              <a:t>p </a:t>
            </a:r>
            <a:r>
              <a:rPr lang="en-US" sz="4400" dirty="0" smtClean="0">
                <a:latin typeface="Cambria Math"/>
                <a:ea typeface="Cambria Math"/>
              </a:rPr>
              <a:t>then we have a proof of </a:t>
            </a:r>
            <a:r>
              <a:rPr lang="en-US" sz="4400" i="1" dirty="0" smtClean="0"/>
              <a:t>p</a:t>
            </a:r>
            <a:r>
              <a:rPr lang="en-US" sz="4400" dirty="0" smtClean="0"/>
              <a:t> </a:t>
            </a:r>
            <a:r>
              <a:rPr lang="en-US" sz="4400" dirty="0" smtClean="0">
                <a:latin typeface="Cambria Math"/>
                <a:ea typeface="Cambria Math"/>
              </a:rPr>
              <a:t>→ q</a:t>
            </a:r>
            <a:r>
              <a:rPr lang="en-US" sz="4400" i="1" dirty="0" smtClean="0">
                <a:latin typeface="Cambria Math"/>
                <a:ea typeface="Cambria Math"/>
              </a:rPr>
              <a:t>.</a:t>
            </a:r>
          </a:p>
          <a:p>
            <a:pPr marL="548640" lvl="2" indent="-274320">
              <a:buClr>
                <a:schemeClr val="accent3"/>
              </a:buClr>
              <a:buSzPct val="95000"/>
              <a:buNone/>
            </a:pPr>
            <a:r>
              <a:rPr lang="en-US" sz="4400" i="1" dirty="0" smtClean="0">
                <a:ea typeface="Cambria Math"/>
              </a:rPr>
              <a:t>     Why does this work?</a:t>
            </a:r>
            <a:r>
              <a:rPr lang="zh-TW" altLang="en-US" sz="4400" i="1" dirty="0" smtClean="0">
                <a:ea typeface="Cambria Math"/>
              </a:rPr>
              <a:t> </a:t>
            </a:r>
            <a:r>
              <a:rPr lang="en-US" altLang="zh-TW" sz="4400" i="1" dirty="0" smtClean="0">
                <a:ea typeface="Cambria Math"/>
              </a:rPr>
              <a:t>(Recall text p.8, or Lecture p.14 )</a:t>
            </a:r>
            <a:endParaRPr lang="en-US" sz="4400" dirty="0" smtClean="0"/>
          </a:p>
          <a:p>
            <a:pPr>
              <a:buNone/>
            </a:pPr>
            <a:r>
              <a:rPr lang="en-US" sz="4400" b="1" dirty="0" smtClean="0"/>
              <a:t>   Example</a:t>
            </a:r>
            <a:r>
              <a:rPr lang="en-US" sz="4400" dirty="0" smtClean="0"/>
              <a:t>: Prove that if </a:t>
            </a:r>
            <a:r>
              <a:rPr lang="en-US" sz="4400" i="1" dirty="0" smtClean="0"/>
              <a:t>n </a:t>
            </a:r>
            <a:r>
              <a:rPr lang="en-US" sz="4400" dirty="0" smtClean="0"/>
              <a:t>is an integer and </a:t>
            </a:r>
            <a:r>
              <a:rPr lang="en-US" sz="4400" dirty="0" smtClean="0">
                <a:latin typeface="Cambria Math" pitchFamily="18" charset="0"/>
                <a:ea typeface="Cambria Math" pitchFamily="18" charset="0"/>
              </a:rPr>
              <a:t>3</a:t>
            </a:r>
            <a:r>
              <a:rPr lang="en-US" sz="4400" i="1" dirty="0" smtClean="0"/>
              <a:t>n + </a:t>
            </a:r>
            <a:r>
              <a:rPr lang="en-US" sz="4400" dirty="0" smtClean="0">
                <a:latin typeface="Cambria Math" pitchFamily="18" charset="0"/>
                <a:ea typeface="Cambria Math" pitchFamily="18" charset="0"/>
              </a:rPr>
              <a:t>2</a:t>
            </a:r>
            <a:r>
              <a:rPr lang="en-US" sz="4400" i="1" dirty="0" smtClean="0"/>
              <a:t> </a:t>
            </a:r>
            <a:r>
              <a:rPr lang="en-US" sz="4400" dirty="0" smtClean="0"/>
              <a:t>is odd</a:t>
            </a:r>
            <a:r>
              <a:rPr lang="en-US" sz="4400" i="1" dirty="0" smtClean="0"/>
              <a:t>, </a:t>
            </a:r>
            <a:r>
              <a:rPr lang="en-US" sz="4400" dirty="0" smtClean="0"/>
              <a:t>then</a:t>
            </a:r>
            <a:r>
              <a:rPr lang="en-US" sz="4400" i="1" dirty="0" smtClean="0"/>
              <a:t> n </a:t>
            </a:r>
            <a:r>
              <a:rPr lang="en-US" sz="4400" dirty="0" smtClean="0"/>
              <a:t>is odd.</a:t>
            </a:r>
          </a:p>
          <a:p>
            <a:pPr>
              <a:buNone/>
            </a:pPr>
            <a:r>
              <a:rPr lang="en-US" sz="4400" b="1" dirty="0" smtClean="0"/>
              <a:t>   Solution</a:t>
            </a:r>
            <a:r>
              <a:rPr lang="en-US" sz="4400" i="1" dirty="0" smtClean="0"/>
              <a:t>: </a:t>
            </a:r>
            <a:r>
              <a:rPr lang="en-US" sz="4400" dirty="0" smtClean="0"/>
              <a:t>Assume </a:t>
            </a:r>
            <a:r>
              <a:rPr lang="en-US" sz="4400" i="1" dirty="0" smtClean="0"/>
              <a:t>n</a:t>
            </a:r>
            <a:r>
              <a:rPr lang="en-US" sz="4400" dirty="0" smtClean="0"/>
              <a:t> is even. So, </a:t>
            </a:r>
            <a:r>
              <a:rPr lang="en-US" sz="4400" i="1" dirty="0" smtClean="0"/>
              <a:t>n = </a:t>
            </a:r>
            <a:r>
              <a:rPr lang="en-US" sz="4400" dirty="0" smtClean="0">
                <a:latin typeface="Cambria Math" pitchFamily="18" charset="0"/>
                <a:ea typeface="Cambria Math" pitchFamily="18" charset="0"/>
              </a:rPr>
              <a:t>2</a:t>
            </a:r>
            <a:r>
              <a:rPr lang="en-US" sz="4400" i="1" dirty="0" smtClean="0"/>
              <a:t>k </a:t>
            </a:r>
            <a:r>
              <a:rPr lang="en-US" sz="4400" dirty="0" smtClean="0"/>
              <a:t>for some integer </a:t>
            </a:r>
            <a:r>
              <a:rPr lang="en-US" sz="4400" i="1" dirty="0" smtClean="0"/>
              <a:t>k</a:t>
            </a:r>
            <a:r>
              <a:rPr lang="en-US" sz="4400" dirty="0" smtClean="0"/>
              <a:t>. Thus </a:t>
            </a:r>
          </a:p>
          <a:p>
            <a:pPr>
              <a:buNone/>
            </a:pPr>
            <a:r>
              <a:rPr lang="en-US" sz="4400" dirty="0" smtClean="0">
                <a:latin typeface="Cambria Math" pitchFamily="18" charset="0"/>
                <a:ea typeface="Cambria Math" pitchFamily="18" charset="0"/>
              </a:rPr>
              <a:t>     3</a:t>
            </a:r>
            <a:r>
              <a:rPr lang="en-US" sz="4400" i="1" dirty="0" smtClean="0"/>
              <a:t>n</a:t>
            </a:r>
            <a:r>
              <a:rPr lang="en-US" sz="4400" dirty="0" smtClean="0"/>
              <a:t> + </a:t>
            </a:r>
            <a:r>
              <a:rPr lang="en-US" sz="4400" dirty="0" smtClean="0">
                <a:latin typeface="Cambria Math" pitchFamily="18" charset="0"/>
                <a:ea typeface="Cambria Math" pitchFamily="18" charset="0"/>
              </a:rPr>
              <a:t>2 = 3(2</a:t>
            </a:r>
            <a:r>
              <a:rPr lang="en-US" sz="4400" i="1" dirty="0" smtClean="0">
                <a:latin typeface="Cambria Math" pitchFamily="18" charset="0"/>
                <a:ea typeface="Cambria Math" pitchFamily="18" charset="0"/>
              </a:rPr>
              <a:t>k</a:t>
            </a:r>
            <a:r>
              <a:rPr lang="en-US" sz="4400" dirty="0" smtClean="0">
                <a:latin typeface="Cambria Math" pitchFamily="18" charset="0"/>
                <a:ea typeface="Cambria Math" pitchFamily="18" charset="0"/>
              </a:rPr>
              <a:t>) + 2 =6</a:t>
            </a:r>
            <a:r>
              <a:rPr lang="en-US" sz="4400" i="1" dirty="0" smtClean="0">
                <a:latin typeface="Cambria Math" pitchFamily="18" charset="0"/>
                <a:ea typeface="Cambria Math" pitchFamily="18" charset="0"/>
              </a:rPr>
              <a:t>k</a:t>
            </a:r>
            <a:r>
              <a:rPr lang="en-US" sz="4400" dirty="0" smtClean="0">
                <a:latin typeface="Cambria Math" pitchFamily="18" charset="0"/>
                <a:ea typeface="Cambria Math" pitchFamily="18" charset="0"/>
              </a:rPr>
              <a:t> +2 = 2(3</a:t>
            </a:r>
            <a:r>
              <a:rPr lang="en-US" sz="4400" i="1" dirty="0" smtClean="0">
                <a:latin typeface="Cambria Math" pitchFamily="18" charset="0"/>
                <a:ea typeface="Cambria Math" pitchFamily="18" charset="0"/>
              </a:rPr>
              <a:t>k</a:t>
            </a:r>
            <a:r>
              <a:rPr lang="en-US" sz="4400" dirty="0" smtClean="0">
                <a:latin typeface="Cambria Math" pitchFamily="18" charset="0"/>
                <a:ea typeface="Cambria Math" pitchFamily="18" charset="0"/>
              </a:rPr>
              <a:t> + 1) = 2</a:t>
            </a:r>
            <a:r>
              <a:rPr lang="en-US" sz="4400" i="1" dirty="0" smtClean="0">
                <a:latin typeface="Cambria Math" pitchFamily="18" charset="0"/>
                <a:ea typeface="Cambria Math" pitchFamily="18" charset="0"/>
              </a:rPr>
              <a:t>j  </a:t>
            </a:r>
            <a:r>
              <a:rPr lang="en-US" sz="4400" dirty="0" smtClean="0">
                <a:latin typeface="Cambria Math" pitchFamily="18" charset="0"/>
                <a:ea typeface="Cambria Math" pitchFamily="18" charset="0"/>
              </a:rPr>
              <a:t>for </a:t>
            </a:r>
            <a:r>
              <a:rPr lang="en-US" sz="4400" i="1" dirty="0" smtClean="0"/>
              <a:t>j</a:t>
            </a:r>
            <a:r>
              <a:rPr lang="en-US" sz="4400" dirty="0" smtClean="0"/>
              <a:t> = </a:t>
            </a:r>
            <a:r>
              <a:rPr lang="en-US" sz="4400" dirty="0" smtClean="0">
                <a:latin typeface="Cambria Math" pitchFamily="18" charset="0"/>
                <a:ea typeface="Cambria Math" pitchFamily="18" charset="0"/>
              </a:rPr>
              <a:t>3</a:t>
            </a:r>
            <a:r>
              <a:rPr lang="en-US" sz="4400" i="1" dirty="0" smtClean="0"/>
              <a:t>k</a:t>
            </a:r>
            <a:r>
              <a:rPr lang="en-US" sz="4400" dirty="0" smtClean="0"/>
              <a:t> +</a:t>
            </a:r>
            <a:r>
              <a:rPr lang="en-US" sz="4400" dirty="0" smtClean="0">
                <a:latin typeface="Cambria Math" pitchFamily="18" charset="0"/>
                <a:ea typeface="Cambria Math" pitchFamily="18" charset="0"/>
              </a:rPr>
              <a:t>1</a:t>
            </a:r>
            <a:endParaRPr lang="en-US" sz="4400" i="1" dirty="0" smtClean="0">
              <a:latin typeface="Cambria Math" pitchFamily="18" charset="0"/>
              <a:ea typeface="Cambria Math" pitchFamily="18" charset="0"/>
            </a:endParaRPr>
          </a:p>
          <a:p>
            <a:pPr>
              <a:buNone/>
            </a:pPr>
            <a:r>
              <a:rPr lang="en-US" sz="4400" dirty="0" smtClean="0"/>
              <a:t>   Therefore </a:t>
            </a:r>
            <a:r>
              <a:rPr lang="en-US" sz="4400" dirty="0" smtClean="0">
                <a:latin typeface="Cambria Math" pitchFamily="18" charset="0"/>
                <a:ea typeface="Cambria Math" pitchFamily="18" charset="0"/>
              </a:rPr>
              <a:t>3</a:t>
            </a:r>
            <a:r>
              <a:rPr lang="en-US" sz="4400" i="1" dirty="0" smtClean="0"/>
              <a:t>n</a:t>
            </a:r>
            <a:r>
              <a:rPr lang="en-US" sz="4400" dirty="0" smtClean="0"/>
              <a:t> + </a:t>
            </a:r>
            <a:r>
              <a:rPr lang="en-US" sz="4400" dirty="0" smtClean="0">
                <a:latin typeface="Cambria Math" pitchFamily="18" charset="0"/>
                <a:ea typeface="Cambria Math" pitchFamily="18" charset="0"/>
              </a:rPr>
              <a:t>2 </a:t>
            </a:r>
            <a:r>
              <a:rPr lang="en-US" sz="4400" dirty="0" smtClean="0">
                <a:ea typeface="Cambria Math" pitchFamily="18" charset="0"/>
              </a:rPr>
              <a:t>is even</a:t>
            </a:r>
            <a:r>
              <a:rPr lang="en-US" sz="4400" dirty="0" smtClean="0">
                <a:latin typeface="Cambria Math" pitchFamily="18" charset="0"/>
                <a:ea typeface="Cambria Math" pitchFamily="18" charset="0"/>
              </a:rPr>
              <a:t>. Since we have shown ¬</a:t>
            </a:r>
            <a:r>
              <a:rPr lang="en-US" sz="4400" i="1" dirty="0" smtClean="0">
                <a:latin typeface="Cambria Math" pitchFamily="18" charset="0"/>
                <a:ea typeface="Cambria Math" pitchFamily="18" charset="0"/>
              </a:rPr>
              <a:t>q</a:t>
            </a:r>
            <a:r>
              <a:rPr lang="en-US" sz="4400" dirty="0" smtClean="0">
                <a:latin typeface="Cambria Math" pitchFamily="18" charset="0"/>
                <a:ea typeface="Cambria Math" pitchFamily="18" charset="0"/>
              </a:rPr>
              <a:t> → ¬</a:t>
            </a:r>
            <a:r>
              <a:rPr lang="en-US" sz="4400" i="1" dirty="0" smtClean="0">
                <a:latin typeface="Cambria Math" pitchFamily="18" charset="0"/>
                <a:ea typeface="Cambria Math" pitchFamily="18" charset="0"/>
              </a:rPr>
              <a:t>p</a:t>
            </a:r>
            <a:r>
              <a:rPr lang="en-US" sz="4400" dirty="0" smtClean="0">
                <a:latin typeface="Cambria Math" pitchFamily="18" charset="0"/>
                <a:ea typeface="Cambria Math" pitchFamily="18" charset="0"/>
              </a:rPr>
              <a:t> </a:t>
            </a:r>
            <a:r>
              <a:rPr lang="en-US" sz="4400" dirty="0" smtClean="0"/>
              <a:t>,  </a:t>
            </a:r>
            <a:r>
              <a:rPr lang="en-US" sz="4400" i="1" dirty="0" smtClean="0">
                <a:latin typeface="Cambria Math" pitchFamily="18" charset="0"/>
                <a:ea typeface="Cambria Math" pitchFamily="18" charset="0"/>
              </a:rPr>
              <a:t>p </a:t>
            </a:r>
            <a:r>
              <a:rPr lang="en-US" sz="4400" dirty="0" smtClean="0">
                <a:latin typeface="Cambria Math" pitchFamily="18" charset="0"/>
                <a:ea typeface="Cambria Math" pitchFamily="18" charset="0"/>
              </a:rPr>
              <a:t>→ </a:t>
            </a:r>
            <a:r>
              <a:rPr lang="en-US" sz="4400" i="1" dirty="0" smtClean="0">
                <a:latin typeface="Cambria Math" pitchFamily="18" charset="0"/>
                <a:ea typeface="Cambria Math" pitchFamily="18" charset="0"/>
              </a:rPr>
              <a:t>q</a:t>
            </a:r>
            <a:r>
              <a:rPr lang="en-US" sz="4400" dirty="0" smtClean="0">
                <a:latin typeface="Cambria Math" pitchFamily="18" charset="0"/>
                <a:ea typeface="Cambria Math" pitchFamily="18" charset="0"/>
              </a:rPr>
              <a:t>  must hold as well. </a:t>
            </a:r>
            <a:r>
              <a:rPr lang="en-US" sz="4400" dirty="0" smtClean="0"/>
              <a:t>If </a:t>
            </a:r>
            <a:r>
              <a:rPr lang="en-US" sz="4400" i="1" dirty="0" smtClean="0"/>
              <a:t>n </a:t>
            </a:r>
            <a:r>
              <a:rPr lang="en-US" sz="4400" dirty="0" smtClean="0"/>
              <a:t>is an integer and </a:t>
            </a:r>
            <a:r>
              <a:rPr lang="en-US" sz="4400" dirty="0" smtClean="0">
                <a:latin typeface="Cambria Math" pitchFamily="18" charset="0"/>
                <a:ea typeface="Cambria Math" pitchFamily="18" charset="0"/>
              </a:rPr>
              <a:t>3</a:t>
            </a:r>
            <a:r>
              <a:rPr lang="en-US" sz="4400" i="1" dirty="0" smtClean="0"/>
              <a:t>n + </a:t>
            </a:r>
            <a:r>
              <a:rPr lang="en-US" sz="4400" dirty="0" smtClean="0">
                <a:latin typeface="Cambria Math" pitchFamily="18" charset="0"/>
                <a:ea typeface="Cambria Math" pitchFamily="18" charset="0"/>
              </a:rPr>
              <a:t>2</a:t>
            </a:r>
            <a:r>
              <a:rPr lang="en-US" sz="4400" i="1" dirty="0" smtClean="0"/>
              <a:t> </a:t>
            </a:r>
            <a:r>
              <a:rPr lang="en-US" sz="4400" dirty="0" smtClean="0"/>
              <a:t>is odd (not even) </a:t>
            </a:r>
            <a:r>
              <a:rPr lang="en-US" sz="4400" i="1" dirty="0" smtClean="0"/>
              <a:t>, </a:t>
            </a:r>
            <a:r>
              <a:rPr lang="en-US" sz="4400" dirty="0" smtClean="0"/>
              <a:t>then</a:t>
            </a:r>
            <a:r>
              <a:rPr lang="en-US" sz="4400" i="1" dirty="0" smtClean="0"/>
              <a:t> n </a:t>
            </a:r>
            <a:r>
              <a:rPr lang="en-US" sz="4400" dirty="0" smtClean="0"/>
              <a:t>is odd (not even).</a:t>
            </a:r>
            <a:endParaRPr lang="en-US" sz="4400" dirty="0" smtClean="0">
              <a:latin typeface="Cambria Math" pitchFamily="18" charset="0"/>
              <a:ea typeface="Cambria Math" pitchFamily="18" charset="0"/>
            </a:endParaRPr>
          </a:p>
        </p:txBody>
      </p:sp>
      <p:sp>
        <p:nvSpPr>
          <p:cNvPr id="5" name="Isosceles Triangle 4"/>
          <p:cNvSpPr/>
          <p:nvPr/>
        </p:nvSpPr>
        <p:spPr>
          <a:xfrm rot="5400000" flipV="1">
            <a:off x="8305800" y="5334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Proving Conditional Statements: </a:t>
            </a:r>
            <a:r>
              <a:rPr lang="en-US" sz="4000" i="1" dirty="0" smtClean="0"/>
              <a:t>p </a:t>
            </a:r>
            <a:r>
              <a:rPr lang="en-US" sz="4000" dirty="0" smtClean="0">
                <a:latin typeface="Cambria Math"/>
                <a:ea typeface="Cambria Math"/>
              </a:rPr>
              <a:t>→ </a:t>
            </a:r>
            <a:r>
              <a:rPr lang="en-US" sz="4000" i="1" dirty="0" smtClean="0">
                <a:latin typeface="Cambria Math"/>
                <a:ea typeface="Cambria Math"/>
              </a:rPr>
              <a:t>q</a:t>
            </a:r>
            <a:br>
              <a:rPr lang="en-US" sz="4000" i="1" dirty="0" smtClean="0">
                <a:latin typeface="Cambria Math"/>
                <a:ea typeface="Cambria Math"/>
              </a:rPr>
            </a:br>
            <a:r>
              <a:rPr lang="en-US" sz="4000" dirty="0" smtClean="0">
                <a:solidFill>
                  <a:srgbClr val="FF0000"/>
                </a:solidFill>
                <a:latin typeface="Cambria Math"/>
                <a:ea typeface="Cambria Math"/>
              </a:rPr>
              <a:t>(Reading Exercise)</a:t>
            </a:r>
            <a:r>
              <a:rPr lang="en-US" sz="4000" dirty="0" smtClean="0">
                <a:solidFill>
                  <a:srgbClr val="FF0000"/>
                </a:solidFill>
              </a:rPr>
              <a:t> </a:t>
            </a:r>
            <a:endParaRPr lang="en-US" sz="4000"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Prove that for an integer </a:t>
            </a:r>
            <a:r>
              <a:rPr lang="en-US" i="1" dirty="0" smtClean="0"/>
              <a:t>n,</a:t>
            </a:r>
            <a:r>
              <a:rPr lang="en-US" dirty="0" smtClean="0"/>
              <a:t> if </a:t>
            </a:r>
            <a:r>
              <a:rPr lang="en-US" i="1" dirty="0" smtClean="0"/>
              <a:t>n</a:t>
            </a:r>
            <a:r>
              <a:rPr lang="en-US" baseline="30000" dirty="0" smtClean="0">
                <a:latin typeface="Cambria Math" pitchFamily="18" charset="0"/>
                <a:ea typeface="Cambria Math" pitchFamily="18" charset="0"/>
              </a:rPr>
              <a:t>2</a:t>
            </a:r>
            <a:r>
              <a:rPr lang="en-US" baseline="30000" dirty="0" smtClean="0"/>
              <a:t> </a:t>
            </a:r>
            <a:r>
              <a:rPr lang="en-US" dirty="0" smtClean="0"/>
              <a:t> is odd, then </a:t>
            </a:r>
            <a:r>
              <a:rPr lang="en-US" i="1" dirty="0" smtClean="0"/>
              <a:t>n</a:t>
            </a:r>
            <a:r>
              <a:rPr lang="en-US" dirty="0" smtClean="0"/>
              <a:t> is odd. </a:t>
            </a:r>
          </a:p>
          <a:p>
            <a:pPr>
              <a:buNone/>
            </a:pPr>
            <a:r>
              <a:rPr lang="en-US" dirty="0" smtClean="0"/>
              <a:t>   </a:t>
            </a:r>
            <a:r>
              <a:rPr lang="en-US" b="1" dirty="0" smtClean="0"/>
              <a:t>Solution</a:t>
            </a:r>
            <a:r>
              <a:rPr lang="en-US" dirty="0" smtClean="0"/>
              <a:t>:  Use </a:t>
            </a:r>
            <a:r>
              <a:rPr lang="en-US" u="sng" dirty="0" smtClean="0">
                <a:solidFill>
                  <a:srgbClr val="FF0000"/>
                </a:solidFill>
              </a:rPr>
              <a:t>proof by contraposition</a:t>
            </a:r>
            <a:r>
              <a:rPr lang="en-US" dirty="0" smtClean="0"/>
              <a:t>. Assume </a:t>
            </a:r>
            <a:r>
              <a:rPr lang="en-US" i="1" dirty="0" smtClean="0"/>
              <a:t>n</a:t>
            </a:r>
            <a:r>
              <a:rPr lang="en-US" dirty="0" smtClean="0"/>
              <a:t> is even (i.e., not odd).  Therefore, there exists an integer </a:t>
            </a:r>
            <a:r>
              <a:rPr lang="en-US" i="1" dirty="0" smtClean="0"/>
              <a:t>k</a:t>
            </a:r>
            <a:r>
              <a:rPr lang="en-US" dirty="0" smtClean="0"/>
              <a:t> such that </a:t>
            </a:r>
            <a:r>
              <a:rPr lang="en-US" i="1" dirty="0" smtClean="0"/>
              <a:t>n</a:t>
            </a:r>
            <a:r>
              <a:rPr lang="en-US" dirty="0" smtClean="0"/>
              <a:t> = </a:t>
            </a:r>
            <a:r>
              <a:rPr lang="en-US" dirty="0" smtClean="0">
                <a:latin typeface="Cambria Math" pitchFamily="18" charset="0"/>
                <a:ea typeface="Cambria Math" pitchFamily="18" charset="0"/>
              </a:rPr>
              <a:t>2</a:t>
            </a:r>
            <a:r>
              <a:rPr lang="en-US" i="1" dirty="0" smtClean="0"/>
              <a:t>k</a:t>
            </a:r>
            <a:r>
              <a:rPr lang="en-US" dirty="0" smtClean="0"/>
              <a:t>. Hence,</a:t>
            </a:r>
          </a:p>
          <a:p>
            <a:pPr>
              <a:buNone/>
            </a:pPr>
            <a:r>
              <a:rPr lang="en-US" dirty="0" smtClean="0"/>
              <a:t>               </a:t>
            </a:r>
            <a:r>
              <a:rPr lang="en-US" i="1" dirty="0" smtClean="0"/>
              <a:t>n</a:t>
            </a:r>
            <a:r>
              <a:rPr lang="en-US" baseline="30000" dirty="0" smtClean="0">
                <a:latin typeface="Cambria Math" pitchFamily="18" charset="0"/>
                <a:ea typeface="Cambria Math" pitchFamily="18" charset="0"/>
              </a:rPr>
              <a:t>2</a:t>
            </a:r>
            <a:r>
              <a:rPr lang="en-US" baseline="30000" dirty="0" smtClean="0"/>
              <a:t>  </a:t>
            </a:r>
            <a:r>
              <a:rPr lang="en-US" dirty="0" smtClean="0"/>
              <a:t> =  </a:t>
            </a:r>
            <a:r>
              <a:rPr lang="en-US" dirty="0" smtClean="0">
                <a:latin typeface="Cambria Math" pitchFamily="18" charset="0"/>
                <a:ea typeface="Cambria Math" pitchFamily="18" charset="0"/>
              </a:rPr>
              <a:t>4</a:t>
            </a:r>
            <a:r>
              <a:rPr lang="en-US" i="1" dirty="0" smtClean="0"/>
              <a:t>k</a:t>
            </a:r>
            <a:r>
              <a:rPr lang="en-US" baseline="30000"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2 </a:t>
            </a:r>
            <a:r>
              <a:rPr lang="en-US" dirty="0" smtClean="0"/>
              <a:t>(</a:t>
            </a:r>
            <a:r>
              <a:rPr lang="en-US" dirty="0" smtClean="0">
                <a:latin typeface="Cambria Math" pitchFamily="18" charset="0"/>
                <a:ea typeface="Cambria Math" pitchFamily="18" charset="0"/>
              </a:rPr>
              <a:t>2</a:t>
            </a:r>
            <a:r>
              <a:rPr lang="en-US" i="1" dirty="0" smtClean="0"/>
              <a:t>k</a:t>
            </a:r>
            <a:r>
              <a:rPr lang="en-US" baseline="30000" dirty="0" smtClean="0">
                <a:latin typeface="Cambria Math" pitchFamily="18" charset="0"/>
                <a:ea typeface="Cambria Math" pitchFamily="18" charset="0"/>
              </a:rPr>
              <a:t>2</a:t>
            </a:r>
            <a:r>
              <a:rPr lang="en-US" dirty="0" smtClean="0">
                <a:ea typeface="Cambria Math" pitchFamily="18" charset="0"/>
              </a:rPr>
              <a:t>) </a:t>
            </a:r>
          </a:p>
          <a:p>
            <a:pPr>
              <a:buNone/>
            </a:pPr>
            <a:r>
              <a:rPr lang="en-US" dirty="0" smtClean="0">
                <a:ea typeface="Cambria Math" pitchFamily="18" charset="0"/>
              </a:rPr>
              <a:t>    and </a:t>
            </a:r>
            <a:r>
              <a:rPr lang="en-US" i="1" dirty="0" smtClean="0"/>
              <a:t>n</a:t>
            </a:r>
            <a:r>
              <a:rPr lang="en-US" baseline="30000" dirty="0" smtClean="0">
                <a:latin typeface="Cambria Math" pitchFamily="18" charset="0"/>
                <a:ea typeface="Cambria Math" pitchFamily="18" charset="0"/>
              </a:rPr>
              <a:t>2</a:t>
            </a:r>
            <a:r>
              <a:rPr lang="en-US" baseline="30000" dirty="0" smtClean="0"/>
              <a:t>   </a:t>
            </a:r>
            <a:r>
              <a:rPr lang="en-US" dirty="0" smtClean="0"/>
              <a:t>is even(i.e., not odd).</a:t>
            </a:r>
          </a:p>
          <a:p>
            <a:pPr>
              <a:buNone/>
            </a:pPr>
            <a:r>
              <a:rPr lang="en-US" dirty="0" smtClean="0"/>
              <a:t>    We have shown that if </a:t>
            </a:r>
            <a:r>
              <a:rPr lang="en-US" i="1" dirty="0" smtClean="0"/>
              <a:t>n </a:t>
            </a:r>
            <a:r>
              <a:rPr lang="en-US" dirty="0" smtClean="0"/>
              <a:t>is an even integer, then </a:t>
            </a:r>
            <a:r>
              <a:rPr lang="en-US" i="1" dirty="0" smtClean="0"/>
              <a:t>n</a:t>
            </a:r>
            <a:r>
              <a:rPr lang="en-US" baseline="30000" dirty="0" smtClean="0">
                <a:latin typeface="Cambria Math" pitchFamily="18" charset="0"/>
                <a:ea typeface="Cambria Math" pitchFamily="18" charset="0"/>
              </a:rPr>
              <a:t>2</a:t>
            </a:r>
            <a:r>
              <a:rPr lang="en-US" baseline="30000" dirty="0" smtClean="0"/>
              <a:t>  </a:t>
            </a:r>
            <a:r>
              <a:rPr lang="en-US" dirty="0" smtClean="0"/>
              <a:t>is even. Therefore by contraposition, for an integer</a:t>
            </a:r>
            <a:r>
              <a:rPr lang="en-US" i="1" dirty="0" smtClean="0"/>
              <a:t> n,</a:t>
            </a:r>
            <a:r>
              <a:rPr lang="en-US" dirty="0" smtClean="0"/>
              <a:t> if </a:t>
            </a:r>
            <a:r>
              <a:rPr lang="en-US" i="1" dirty="0" smtClean="0"/>
              <a:t>n</a:t>
            </a:r>
            <a:r>
              <a:rPr lang="en-US" baseline="30000" dirty="0" smtClean="0">
                <a:latin typeface="Cambria Math" pitchFamily="18" charset="0"/>
                <a:ea typeface="Cambria Math" pitchFamily="18" charset="0"/>
              </a:rPr>
              <a:t>2</a:t>
            </a:r>
            <a:r>
              <a:rPr lang="en-US" baseline="30000" dirty="0" smtClean="0"/>
              <a:t> </a:t>
            </a:r>
            <a:r>
              <a:rPr lang="en-US" dirty="0" smtClean="0"/>
              <a:t> is odd, then </a:t>
            </a:r>
            <a:r>
              <a:rPr lang="en-US" i="1" dirty="0" smtClean="0"/>
              <a:t>n</a:t>
            </a:r>
            <a:r>
              <a:rPr lang="en-US" dirty="0" smtClean="0"/>
              <a:t> is odd. </a:t>
            </a:r>
          </a:p>
          <a:p>
            <a:pPr>
              <a:buNone/>
            </a:pPr>
            <a:r>
              <a:rPr lang="en-US" dirty="0" smtClean="0"/>
              <a:t>    </a:t>
            </a:r>
            <a:endParaRPr lang="en-US" b="1" dirty="0"/>
          </a:p>
        </p:txBody>
      </p:sp>
      <p:sp>
        <p:nvSpPr>
          <p:cNvPr id="4" name="Isosceles Triangle 3"/>
          <p:cNvSpPr/>
          <p:nvPr/>
        </p:nvSpPr>
        <p:spPr>
          <a:xfrm rot="5400000" flipV="1">
            <a:off x="8305800" y="5334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Proof by Contradiction</a:t>
            </a:r>
            <a:endParaRPr lang="en-US" dirty="0">
              <a:solidFill>
                <a:srgbClr val="FF0000"/>
              </a:solidFill>
            </a:endParaRPr>
          </a:p>
        </p:txBody>
      </p:sp>
      <p:sp>
        <p:nvSpPr>
          <p:cNvPr id="3" name="Content Placeholder 2"/>
          <p:cNvSpPr>
            <a:spLocks noGrp="1"/>
          </p:cNvSpPr>
          <p:nvPr>
            <p:ph idx="1"/>
          </p:nvPr>
        </p:nvSpPr>
        <p:spPr>
          <a:xfrm>
            <a:off x="533400" y="1447800"/>
            <a:ext cx="8229600" cy="4922520"/>
          </a:xfrm>
        </p:spPr>
        <p:txBody>
          <a:bodyPr>
            <a:normAutofit fontScale="25000" lnSpcReduction="20000"/>
          </a:bodyPr>
          <a:lstStyle/>
          <a:p>
            <a:r>
              <a:rPr lang="en-US" sz="8000" b="1" dirty="0" smtClean="0"/>
              <a:t>Example</a:t>
            </a:r>
            <a:r>
              <a:rPr lang="en-US" sz="8000" dirty="0" smtClean="0"/>
              <a:t>: Use a proof by contradiction to give a proof that  </a:t>
            </a:r>
            <a:r>
              <a:rPr lang="en-US" sz="8000" dirty="0" smtClean="0">
                <a:latin typeface="Cambria Math"/>
                <a:ea typeface="Cambria Math"/>
              </a:rPr>
              <a:t>√2 is irrational.</a:t>
            </a:r>
          </a:p>
          <a:p>
            <a:pPr>
              <a:buNone/>
            </a:pPr>
            <a:r>
              <a:rPr lang="en-US" sz="8000" b="1" dirty="0" smtClean="0">
                <a:latin typeface="Cambria Math"/>
                <a:ea typeface="Cambria Math"/>
              </a:rPr>
              <a:t>     </a:t>
            </a:r>
            <a:r>
              <a:rPr lang="en-US" sz="8000" b="1" dirty="0" smtClean="0">
                <a:ea typeface="Cambria Math"/>
              </a:rPr>
              <a:t>Solution</a:t>
            </a:r>
            <a:r>
              <a:rPr lang="en-US" sz="8000" b="1" dirty="0" smtClean="0">
                <a:latin typeface="Cambria Math"/>
                <a:ea typeface="Cambria Math"/>
              </a:rPr>
              <a:t>: </a:t>
            </a:r>
            <a:r>
              <a:rPr lang="en-US" sz="8000" dirty="0" smtClean="0">
                <a:latin typeface="Cambria Math"/>
                <a:ea typeface="Cambria Math"/>
              </a:rPr>
              <a:t>Suppose √2 is rational. Then there exists integers </a:t>
            </a:r>
            <a:r>
              <a:rPr lang="en-US" sz="8000" i="1" dirty="0" smtClean="0">
                <a:latin typeface="Cambria Math"/>
                <a:ea typeface="Cambria Math"/>
              </a:rPr>
              <a:t>a</a:t>
            </a:r>
            <a:r>
              <a:rPr lang="en-US" sz="8000" dirty="0" smtClean="0">
                <a:latin typeface="Cambria Math"/>
                <a:ea typeface="Cambria Math"/>
              </a:rPr>
              <a:t> and </a:t>
            </a:r>
            <a:r>
              <a:rPr lang="en-US" sz="8000" i="1" dirty="0" smtClean="0">
                <a:latin typeface="Cambria Math"/>
                <a:ea typeface="Cambria Math"/>
              </a:rPr>
              <a:t>b</a:t>
            </a:r>
            <a:r>
              <a:rPr lang="en-US" sz="8000" dirty="0" smtClean="0">
                <a:latin typeface="Cambria Math"/>
                <a:ea typeface="Cambria Math"/>
              </a:rPr>
              <a:t> with √2  </a:t>
            </a:r>
            <a:r>
              <a:rPr lang="en-US" sz="8000" i="1" dirty="0" smtClean="0">
                <a:latin typeface="Cambria Math"/>
                <a:ea typeface="Cambria Math"/>
              </a:rPr>
              <a:t>= a/b</a:t>
            </a:r>
            <a:r>
              <a:rPr lang="en-US" sz="8000" dirty="0" smtClean="0">
                <a:latin typeface="Cambria Math"/>
                <a:ea typeface="Cambria Math"/>
              </a:rPr>
              <a:t>, where </a:t>
            </a:r>
            <a:r>
              <a:rPr lang="en-US" sz="8000" i="1" dirty="0" smtClean="0">
                <a:latin typeface="Cambria Math"/>
                <a:ea typeface="Cambria Math"/>
              </a:rPr>
              <a:t>b≠ 0 </a:t>
            </a:r>
            <a:r>
              <a:rPr lang="en-US" sz="8000" dirty="0" smtClean="0">
                <a:latin typeface="Cambria Math"/>
                <a:ea typeface="Cambria Math"/>
              </a:rPr>
              <a:t>and </a:t>
            </a:r>
            <a:r>
              <a:rPr lang="en-US" sz="8000" i="1" dirty="0" smtClean="0">
                <a:solidFill>
                  <a:srgbClr val="FF0000"/>
                </a:solidFill>
                <a:latin typeface="Cambria Math"/>
                <a:ea typeface="Cambria Math"/>
              </a:rPr>
              <a:t>a</a:t>
            </a:r>
            <a:r>
              <a:rPr lang="en-US" sz="8000" dirty="0" smtClean="0">
                <a:solidFill>
                  <a:srgbClr val="FF0000"/>
                </a:solidFill>
                <a:latin typeface="Cambria Math"/>
                <a:ea typeface="Cambria Math"/>
              </a:rPr>
              <a:t> and </a:t>
            </a:r>
            <a:r>
              <a:rPr lang="en-US" sz="8000" i="1" dirty="0" smtClean="0">
                <a:solidFill>
                  <a:srgbClr val="FF0000"/>
                </a:solidFill>
                <a:latin typeface="Cambria Math"/>
                <a:ea typeface="Cambria Math"/>
              </a:rPr>
              <a:t>b </a:t>
            </a:r>
            <a:r>
              <a:rPr lang="en-US" sz="8000" dirty="0" smtClean="0">
                <a:solidFill>
                  <a:srgbClr val="FF0000"/>
                </a:solidFill>
                <a:latin typeface="Cambria Math"/>
                <a:ea typeface="Cambria Math"/>
              </a:rPr>
              <a:t>have no common factors </a:t>
            </a:r>
            <a:r>
              <a:rPr lang="en-US" sz="8000" dirty="0" smtClean="0">
                <a:latin typeface="Cambria Math"/>
                <a:ea typeface="Cambria Math"/>
              </a:rPr>
              <a:t>Then</a:t>
            </a:r>
          </a:p>
          <a:p>
            <a:pPr>
              <a:buNone/>
            </a:pPr>
            <a:r>
              <a:rPr lang="en-US" sz="8000" dirty="0" smtClean="0">
                <a:latin typeface="Cambria Math"/>
                <a:ea typeface="Cambria Math"/>
              </a:rPr>
              <a:t>                                                  </a:t>
            </a:r>
          </a:p>
          <a:p>
            <a:pPr>
              <a:buNone/>
            </a:pPr>
            <a:r>
              <a:rPr lang="en-US" sz="8000" dirty="0" smtClean="0">
                <a:latin typeface="Cambria Math"/>
                <a:ea typeface="Cambria Math"/>
              </a:rPr>
              <a:t>     </a:t>
            </a:r>
          </a:p>
          <a:p>
            <a:pPr indent="15875">
              <a:buNone/>
            </a:pPr>
            <a:r>
              <a:rPr lang="en-US" sz="8000" dirty="0" smtClean="0">
                <a:latin typeface="Cambria Math"/>
                <a:ea typeface="Cambria Math"/>
              </a:rPr>
              <a:t>Therefore </a:t>
            </a:r>
            <a:r>
              <a:rPr lang="en-US" sz="8000" i="1" dirty="0" smtClean="0">
                <a:latin typeface="Cambria Math"/>
                <a:ea typeface="Cambria Math"/>
              </a:rPr>
              <a:t>a</a:t>
            </a:r>
            <a:r>
              <a:rPr lang="en-US" sz="8000" i="1" baseline="30000" dirty="0" smtClean="0">
                <a:latin typeface="Cambria Math"/>
                <a:ea typeface="Cambria Math"/>
              </a:rPr>
              <a:t>2</a:t>
            </a:r>
            <a:r>
              <a:rPr lang="en-US" sz="8000" baseline="30000" dirty="0" smtClean="0">
                <a:latin typeface="Cambria Math"/>
                <a:ea typeface="Cambria Math"/>
              </a:rPr>
              <a:t> </a:t>
            </a:r>
            <a:r>
              <a:rPr lang="en-US" sz="8000" dirty="0" smtClean="0">
                <a:latin typeface="Cambria Math"/>
                <a:ea typeface="Cambria Math"/>
              </a:rPr>
              <a:t> must be even. If </a:t>
            </a:r>
            <a:r>
              <a:rPr lang="en-US" sz="8000" i="1" dirty="0" smtClean="0">
                <a:latin typeface="Cambria Math"/>
                <a:ea typeface="Cambria Math"/>
              </a:rPr>
              <a:t>a</a:t>
            </a:r>
            <a:r>
              <a:rPr lang="en-US" sz="8000" i="1" baseline="30000" dirty="0" smtClean="0">
                <a:latin typeface="Cambria Math"/>
                <a:ea typeface="Cambria Math"/>
              </a:rPr>
              <a:t>2</a:t>
            </a:r>
            <a:r>
              <a:rPr lang="en-US" sz="8000" baseline="30000" dirty="0" smtClean="0">
                <a:latin typeface="Cambria Math"/>
                <a:ea typeface="Cambria Math"/>
              </a:rPr>
              <a:t> </a:t>
            </a:r>
            <a:r>
              <a:rPr lang="en-US" sz="8000" dirty="0" smtClean="0">
                <a:latin typeface="Cambria Math"/>
                <a:ea typeface="Cambria Math"/>
              </a:rPr>
              <a:t> is even then </a:t>
            </a:r>
            <a:r>
              <a:rPr lang="en-US" sz="8000" i="1" dirty="0" smtClean="0">
                <a:latin typeface="Cambria Math"/>
                <a:ea typeface="Cambria Math"/>
              </a:rPr>
              <a:t>a</a:t>
            </a:r>
            <a:r>
              <a:rPr lang="en-US" sz="8000" dirty="0" smtClean="0">
                <a:latin typeface="Cambria Math"/>
                <a:ea typeface="Cambria Math"/>
              </a:rPr>
              <a:t> must be even (an exercise). Since </a:t>
            </a:r>
            <a:r>
              <a:rPr lang="en-US" sz="8000" i="1" dirty="0" smtClean="0">
                <a:latin typeface="Cambria Math"/>
                <a:ea typeface="Cambria Math"/>
              </a:rPr>
              <a:t>a</a:t>
            </a:r>
            <a:r>
              <a:rPr lang="en-US" sz="8000" dirty="0" smtClean="0">
                <a:latin typeface="Cambria Math"/>
                <a:ea typeface="Cambria Math"/>
              </a:rPr>
              <a:t> is even, </a:t>
            </a:r>
            <a:r>
              <a:rPr lang="en-US" sz="8000" i="1" dirty="0" smtClean="0">
                <a:latin typeface="Cambria Math"/>
                <a:ea typeface="Cambria Math"/>
              </a:rPr>
              <a:t>a = </a:t>
            </a:r>
            <a:r>
              <a:rPr lang="en-US" sz="8000" dirty="0" smtClean="0">
                <a:latin typeface="Cambria Math"/>
                <a:ea typeface="Cambria Math"/>
              </a:rPr>
              <a:t>2</a:t>
            </a:r>
            <a:r>
              <a:rPr lang="en-US" sz="8000" i="1" dirty="0" smtClean="0">
                <a:latin typeface="Cambria Math"/>
                <a:ea typeface="Cambria Math"/>
              </a:rPr>
              <a:t>c  </a:t>
            </a:r>
            <a:r>
              <a:rPr lang="en-US" sz="8000" dirty="0" smtClean="0">
                <a:latin typeface="Cambria Math"/>
                <a:ea typeface="Cambria Math"/>
              </a:rPr>
              <a:t>for some integer </a:t>
            </a:r>
            <a:r>
              <a:rPr lang="en-US" sz="8000" i="1" dirty="0" smtClean="0">
                <a:latin typeface="Cambria Math"/>
                <a:ea typeface="Cambria Math"/>
              </a:rPr>
              <a:t>c</a:t>
            </a:r>
            <a:r>
              <a:rPr lang="en-US" sz="8000" dirty="0" smtClean="0">
                <a:latin typeface="Cambria Math"/>
                <a:ea typeface="Cambria Math"/>
              </a:rPr>
              <a:t>. Thus,</a:t>
            </a:r>
          </a:p>
          <a:p>
            <a:pPr indent="15875">
              <a:buNone/>
            </a:pPr>
            <a:endParaRPr lang="en-US" sz="8000" dirty="0" smtClean="0">
              <a:latin typeface="Cambria Math"/>
              <a:ea typeface="Cambria Math"/>
            </a:endParaRPr>
          </a:p>
          <a:p>
            <a:pPr indent="15875">
              <a:buNone/>
            </a:pPr>
            <a:r>
              <a:rPr lang="en-US" sz="8000" dirty="0" smtClean="0">
                <a:latin typeface="Cambria Math"/>
                <a:ea typeface="Cambria Math"/>
              </a:rPr>
              <a:t>Therefore </a:t>
            </a:r>
            <a:r>
              <a:rPr lang="en-US" sz="8000" i="1" dirty="0" smtClean="0">
                <a:latin typeface="Cambria Math"/>
                <a:ea typeface="Cambria Math"/>
              </a:rPr>
              <a:t>b</a:t>
            </a:r>
            <a:r>
              <a:rPr lang="en-US" sz="8000" baseline="30000" dirty="0" smtClean="0">
                <a:latin typeface="Cambria Math"/>
                <a:ea typeface="Cambria Math"/>
              </a:rPr>
              <a:t>2 </a:t>
            </a:r>
            <a:r>
              <a:rPr lang="en-US" sz="8000" dirty="0" smtClean="0">
                <a:latin typeface="Cambria Math"/>
                <a:ea typeface="Cambria Math"/>
              </a:rPr>
              <a:t> is even.  Again then </a:t>
            </a:r>
            <a:r>
              <a:rPr lang="en-US" sz="8000" i="1" dirty="0" smtClean="0">
                <a:latin typeface="Cambria Math"/>
                <a:ea typeface="Cambria Math"/>
              </a:rPr>
              <a:t>b</a:t>
            </a:r>
            <a:r>
              <a:rPr lang="en-US" sz="8000" dirty="0" smtClean="0">
                <a:latin typeface="Cambria Math"/>
                <a:ea typeface="Cambria Math"/>
              </a:rPr>
              <a:t> must be even as well.</a:t>
            </a:r>
          </a:p>
          <a:p>
            <a:pPr indent="15875">
              <a:buNone/>
            </a:pPr>
            <a:r>
              <a:rPr lang="en-US" sz="8000" dirty="0" smtClean="0">
                <a:latin typeface="Cambria Math"/>
                <a:ea typeface="Cambria Math"/>
              </a:rPr>
              <a:t>But then 2 must divide both </a:t>
            </a:r>
            <a:r>
              <a:rPr lang="en-US" sz="8000" i="1" dirty="0" smtClean="0">
                <a:latin typeface="Cambria Math"/>
                <a:ea typeface="Cambria Math"/>
              </a:rPr>
              <a:t>a</a:t>
            </a:r>
            <a:r>
              <a:rPr lang="en-US" sz="8000" dirty="0" smtClean="0">
                <a:latin typeface="Cambria Math"/>
                <a:ea typeface="Cambria Math"/>
              </a:rPr>
              <a:t> and </a:t>
            </a:r>
            <a:r>
              <a:rPr lang="en-US" sz="8000" i="1" dirty="0" smtClean="0">
                <a:latin typeface="Cambria Math"/>
                <a:ea typeface="Cambria Math"/>
              </a:rPr>
              <a:t>b</a:t>
            </a:r>
            <a:r>
              <a:rPr lang="en-US" sz="8000" dirty="0" smtClean="0">
                <a:latin typeface="Cambria Math"/>
                <a:ea typeface="Cambria Math"/>
              </a:rPr>
              <a:t>. This contradicts our assumption that </a:t>
            </a:r>
            <a:r>
              <a:rPr lang="en-US" sz="8000" i="1" dirty="0" smtClean="0">
                <a:latin typeface="Cambria Math"/>
                <a:ea typeface="Cambria Math"/>
              </a:rPr>
              <a:t>a</a:t>
            </a:r>
            <a:r>
              <a:rPr lang="en-US" sz="8000" dirty="0" smtClean="0">
                <a:latin typeface="Cambria Math"/>
                <a:ea typeface="Cambria Math"/>
              </a:rPr>
              <a:t> and </a:t>
            </a:r>
            <a:r>
              <a:rPr lang="en-US" sz="8000" i="1" dirty="0" smtClean="0">
                <a:latin typeface="Cambria Math"/>
                <a:ea typeface="Cambria Math"/>
              </a:rPr>
              <a:t>b</a:t>
            </a:r>
            <a:r>
              <a:rPr lang="en-US" sz="8000" dirty="0" smtClean="0">
                <a:latin typeface="Cambria Math"/>
                <a:ea typeface="Cambria Math"/>
              </a:rPr>
              <a:t> have no common factors. </a:t>
            </a:r>
          </a:p>
          <a:p>
            <a:pPr indent="15875">
              <a:buNone/>
            </a:pPr>
            <a:r>
              <a:rPr lang="en-US" sz="8000" dirty="0" smtClean="0">
                <a:latin typeface="Cambria Math"/>
                <a:ea typeface="Cambria Math"/>
              </a:rPr>
              <a:t>We have proved by contradiction  that our initial assumption must be false  and  therefore  √2 is  irrational . </a:t>
            </a:r>
            <a:endParaRPr lang="en-US" dirty="0" smtClean="0">
              <a:latin typeface="Cambria Math"/>
              <a:ea typeface="Cambria Math"/>
            </a:endParaRPr>
          </a:p>
          <a:p>
            <a:pPr>
              <a:buNone/>
            </a:pPr>
            <a:r>
              <a:rPr lang="en-US" dirty="0" smtClean="0">
                <a:latin typeface="Cambria Math"/>
                <a:ea typeface="Cambria Math"/>
              </a:rPr>
              <a:t>           </a:t>
            </a:r>
            <a:endParaRPr lang="en-US" dirty="0"/>
          </a:p>
        </p:txBody>
      </p:sp>
      <p:pic>
        <p:nvPicPr>
          <p:cNvPr id="14" name="Picture 13" descr="addin_tmp.png"/>
          <p:cNvPicPr>
            <a:picLocks noChangeAspect="1"/>
          </p:cNvPicPr>
          <p:nvPr>
            <p:custDataLst>
              <p:tags r:id="rId1"/>
            </p:custDataLst>
          </p:nvPr>
        </p:nvPicPr>
        <p:blipFill>
          <a:blip r:embed="rId6" cstate="print"/>
          <a:stretch>
            <a:fillRect/>
          </a:stretch>
        </p:blipFill>
        <p:spPr>
          <a:xfrm>
            <a:off x="2590800" y="2590800"/>
            <a:ext cx="866775" cy="438150"/>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4343400" y="2743200"/>
            <a:ext cx="1121569" cy="266700"/>
          </a:xfrm>
          <a:prstGeom prst="rect">
            <a:avLst/>
          </a:prstGeom>
        </p:spPr>
      </p:pic>
      <p:pic>
        <p:nvPicPr>
          <p:cNvPr id="10" name="Picture 9" descr="addin_tmp.png"/>
          <p:cNvPicPr>
            <a:picLocks noChangeAspect="1"/>
          </p:cNvPicPr>
          <p:nvPr>
            <p:custDataLst>
              <p:tags r:id="rId3"/>
            </p:custDataLst>
          </p:nvPr>
        </p:nvPicPr>
        <p:blipFill>
          <a:blip r:embed="rId8" cstate="print"/>
          <a:stretch>
            <a:fillRect/>
          </a:stretch>
        </p:blipFill>
        <p:spPr>
          <a:xfrm>
            <a:off x="2667000" y="3733800"/>
            <a:ext cx="1250156" cy="266700"/>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4419600" y="3733800"/>
            <a:ext cx="1092994" cy="266700"/>
          </a:xfrm>
          <a:prstGeom prst="rect">
            <a:avLst/>
          </a:prstGeom>
        </p:spPr>
      </p:pic>
      <p:sp>
        <p:nvSpPr>
          <p:cNvPr id="12" name="Isosceles Triangle 11"/>
          <p:cNvSpPr/>
          <p:nvPr/>
        </p:nvSpPr>
        <p:spPr>
          <a:xfrm rot="5400000" flipV="1">
            <a:off x="8382000" y="6096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sz="4000" dirty="0" smtClean="0"/>
              <a:t>Proof by Contradiction</a:t>
            </a:r>
            <a:br>
              <a:rPr lang="en-US" altLang="zh-TW" sz="4000" dirty="0" smtClean="0"/>
            </a:br>
            <a:r>
              <a:rPr lang="en-US" altLang="zh-TW" sz="4000" dirty="0" smtClean="0">
                <a:solidFill>
                  <a:srgbClr val="FF0000"/>
                </a:solidFill>
              </a:rPr>
              <a:t>(Reading Exercise)</a:t>
            </a:r>
            <a:endParaRPr lang="en-US" sz="4000"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en-US" i="1" u="sng" dirty="0" smtClean="0">
                <a:solidFill>
                  <a:srgbClr val="FF0000"/>
                </a:solidFill>
              </a:rPr>
              <a:t>Proof by Contradiction(</a:t>
            </a:r>
            <a:r>
              <a:rPr lang="zh-TW" altLang="en-US" i="1" u="sng" dirty="0" smtClean="0">
                <a:solidFill>
                  <a:srgbClr val="FF0000"/>
                </a:solidFill>
              </a:rPr>
              <a:t>矛盾</a:t>
            </a:r>
            <a:r>
              <a:rPr lang="en-US" i="1" u="sng" dirty="0" smtClean="0">
                <a:solidFill>
                  <a:srgbClr val="FF0000"/>
                </a:solidFill>
              </a:rPr>
              <a:t>)</a:t>
            </a:r>
            <a:r>
              <a:rPr lang="en-US" dirty="0" smtClean="0"/>
              <a:t>:</a:t>
            </a:r>
          </a:p>
          <a:p>
            <a:pPr algn="just">
              <a:buNone/>
            </a:pPr>
            <a:r>
              <a:rPr lang="en-US" dirty="0" smtClean="0"/>
              <a:t>   To prove  </a:t>
            </a:r>
            <a:r>
              <a:rPr lang="en-US" i="1" dirty="0" smtClean="0"/>
              <a:t>p</a:t>
            </a:r>
            <a:r>
              <a:rPr lang="en-US" dirty="0" smtClean="0"/>
              <a:t>, assume  </a:t>
            </a:r>
            <a:r>
              <a:rPr lang="en-US" dirty="0" smtClean="0">
                <a:latin typeface="Cambria Math"/>
                <a:ea typeface="Cambria Math"/>
              </a:rPr>
              <a:t>¬</a:t>
            </a:r>
            <a:r>
              <a:rPr lang="en-US" i="1" dirty="0" smtClean="0">
                <a:latin typeface="Cambria Math"/>
                <a:ea typeface="Cambria Math"/>
              </a:rPr>
              <a:t>p</a:t>
            </a:r>
            <a:r>
              <a:rPr lang="en-US" dirty="0" smtClean="0"/>
              <a:t>  and derive a contradiction such as    </a:t>
            </a:r>
            <a:r>
              <a:rPr lang="en-US" i="1" dirty="0" smtClean="0"/>
              <a:t>r</a:t>
            </a:r>
            <a:r>
              <a:rPr lang="en-US" dirty="0" smtClean="0">
                <a:latin typeface="Cambria Math"/>
                <a:ea typeface="Cambria Math"/>
              </a:rPr>
              <a:t>∧¬</a:t>
            </a:r>
            <a:r>
              <a:rPr lang="en-US" i="1" dirty="0" smtClean="0">
                <a:latin typeface="Cambria Math"/>
                <a:ea typeface="Cambria Math"/>
              </a:rPr>
              <a:t>r </a:t>
            </a:r>
            <a:r>
              <a:rPr lang="en-US" dirty="0" smtClean="0">
                <a:latin typeface="Cambria Math"/>
                <a:ea typeface="Cambria Math"/>
              </a:rPr>
              <a:t>(an indirect form of proof).</a:t>
            </a:r>
            <a:r>
              <a:rPr lang="en-US" dirty="0" smtClean="0"/>
              <a:t> Since we have shown that </a:t>
            </a:r>
            <a:r>
              <a:rPr lang="en-US" dirty="0" smtClean="0">
                <a:latin typeface="Cambria Math"/>
                <a:ea typeface="Cambria Math"/>
              </a:rPr>
              <a:t>¬</a:t>
            </a:r>
            <a:r>
              <a:rPr lang="en-US" i="1" dirty="0" smtClean="0">
                <a:latin typeface="Cambria Math"/>
                <a:ea typeface="Cambria Math"/>
              </a:rPr>
              <a:t>p</a:t>
            </a:r>
            <a:r>
              <a:rPr lang="en-US" dirty="0" smtClean="0"/>
              <a:t> </a:t>
            </a:r>
            <a:r>
              <a:rPr lang="en-US" dirty="0" smtClean="0">
                <a:latin typeface="Cambria Math"/>
                <a:ea typeface="Cambria Math"/>
              </a:rPr>
              <a:t>→</a:t>
            </a:r>
            <a:r>
              <a:rPr lang="en-US" b="1" dirty="0" smtClean="0">
                <a:latin typeface="Cambria Math"/>
                <a:ea typeface="Cambria Math"/>
              </a:rPr>
              <a:t>F</a:t>
            </a:r>
            <a:r>
              <a:rPr lang="en-US" dirty="0" smtClean="0"/>
              <a:t> is true , it follows that the </a:t>
            </a:r>
            <a:r>
              <a:rPr lang="en-US" dirty="0" err="1" smtClean="0"/>
              <a:t>contrapositive</a:t>
            </a:r>
            <a:r>
              <a:rPr lang="en-US" dirty="0" smtClean="0"/>
              <a:t>(</a:t>
            </a:r>
            <a:r>
              <a:rPr lang="zh-TW" altLang="en-US" dirty="0" smtClean="0"/>
              <a:t>對位命題</a:t>
            </a:r>
            <a:r>
              <a:rPr lang="en-US" dirty="0" smtClean="0"/>
              <a:t>)  </a:t>
            </a:r>
            <a:r>
              <a:rPr lang="en-US" b="1" dirty="0" err="1" smtClean="0"/>
              <a:t>T</a:t>
            </a:r>
            <a:r>
              <a:rPr lang="en-US" dirty="0" err="1" smtClean="0">
                <a:latin typeface="Cambria Math"/>
                <a:ea typeface="Cambria Math"/>
              </a:rPr>
              <a:t>→</a:t>
            </a:r>
            <a:r>
              <a:rPr lang="en-US" i="1" dirty="0" err="1" smtClean="0">
                <a:latin typeface="Cambria Math"/>
                <a:ea typeface="Cambria Math"/>
              </a:rPr>
              <a:t>p</a:t>
            </a:r>
            <a:r>
              <a:rPr lang="en-US" dirty="0" smtClean="0">
                <a:latin typeface="Cambria Math"/>
                <a:ea typeface="Cambria Math"/>
              </a:rPr>
              <a:t> also holds.</a:t>
            </a:r>
            <a:r>
              <a:rPr lang="en-US" dirty="0" smtClean="0"/>
              <a:t> </a:t>
            </a:r>
          </a:p>
          <a:p>
            <a:pPr>
              <a:buNone/>
            </a:pPr>
            <a:r>
              <a:rPr lang="en-US" b="1" dirty="0" smtClean="0"/>
              <a:t>   Example</a:t>
            </a:r>
            <a:r>
              <a:rPr lang="en-US" dirty="0" smtClean="0"/>
              <a:t>: </a:t>
            </a:r>
            <a:r>
              <a:rPr lang="en-US" i="1" dirty="0" smtClean="0"/>
              <a:t> </a:t>
            </a:r>
            <a:r>
              <a:rPr lang="en-US" altLang="zh-TW" i="1" dirty="0" smtClean="0"/>
              <a:t>Show</a:t>
            </a:r>
            <a:r>
              <a:rPr lang="en-US" dirty="0" smtClean="0"/>
              <a:t> that </a:t>
            </a:r>
            <a:r>
              <a:rPr lang="en-US" altLang="zh-TW" dirty="0" smtClean="0"/>
              <a:t>at least 4 of</a:t>
            </a:r>
            <a:r>
              <a:rPr lang="en-US" dirty="0" smtClean="0"/>
              <a:t> any 22 days must fall on the same </a:t>
            </a:r>
            <a:r>
              <a:rPr lang="en-US" dirty="0" smtClean="0">
                <a:solidFill>
                  <a:srgbClr val="0070C0"/>
                </a:solidFill>
              </a:rPr>
              <a:t>day of the week</a:t>
            </a:r>
            <a:r>
              <a:rPr lang="en-US" dirty="0" smtClean="0"/>
              <a:t>.</a:t>
            </a:r>
          </a:p>
          <a:p>
            <a:pPr>
              <a:buNone/>
            </a:pPr>
            <a:r>
              <a:rPr lang="en-US" b="1" dirty="0" smtClean="0"/>
              <a:t>    Solution</a:t>
            </a:r>
            <a:r>
              <a:rPr lang="en-US" dirty="0" smtClean="0"/>
              <a:t>: </a:t>
            </a:r>
            <a:r>
              <a:rPr lang="en-US" altLang="zh-TW" dirty="0" smtClean="0"/>
              <a:t>Let p be the proposition “at least 4 of any 22 days must fall on the same </a:t>
            </a:r>
            <a:r>
              <a:rPr lang="en-US" altLang="zh-TW" dirty="0" smtClean="0">
                <a:solidFill>
                  <a:srgbClr val="0070C0"/>
                </a:solidFill>
              </a:rPr>
              <a:t>day of the week“ and r be the proposition “22 days are chosen”</a:t>
            </a:r>
          </a:p>
          <a:p>
            <a:pPr indent="15875">
              <a:buNone/>
            </a:pPr>
            <a:r>
              <a:rPr lang="en-US" altLang="zh-TW" dirty="0" smtClean="0">
                <a:solidFill>
                  <a:srgbClr val="0070C0"/>
                </a:solidFill>
              </a:rPr>
              <a:t>Suppose that  </a:t>
            </a:r>
            <a:r>
              <a:rPr lang="en-US" altLang="zh-TW" dirty="0" smtClean="0">
                <a:latin typeface="Cambria Math"/>
                <a:ea typeface="Cambria Math"/>
              </a:rPr>
              <a:t>¬</a:t>
            </a:r>
            <a:r>
              <a:rPr lang="en-US" altLang="zh-TW" i="1" dirty="0" smtClean="0">
                <a:latin typeface="Cambria Math"/>
                <a:ea typeface="Cambria Math"/>
              </a:rPr>
              <a:t>p  is True . This means that </a:t>
            </a:r>
            <a:r>
              <a:rPr lang="en-US" dirty="0" smtClean="0"/>
              <a:t>no more than 3  of the 22 days fall on the same day of the week. Because there are 7 days of the week, we could only have picked 21 days. This contradicts the assumption that we have picked 22 days.</a:t>
            </a:r>
          </a:p>
          <a:p>
            <a:pPr>
              <a:buNone/>
            </a:pPr>
            <a:r>
              <a:rPr lang="en-US" dirty="0" smtClean="0"/>
              <a:t>                 </a:t>
            </a:r>
            <a:endParaRPr lang="en-US" dirty="0"/>
          </a:p>
        </p:txBody>
      </p:sp>
      <p:sp>
        <p:nvSpPr>
          <p:cNvPr id="4" name="Isosceles Triangle 3"/>
          <p:cNvSpPr/>
          <p:nvPr/>
        </p:nvSpPr>
        <p:spPr>
          <a:xfrm rot="5400000" flipV="1">
            <a:off x="8229600" y="5638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Theorems that are </a:t>
            </a:r>
            <a:r>
              <a:rPr lang="en-US" dirty="0" err="1" smtClean="0"/>
              <a:t>Biconditional</a:t>
            </a:r>
            <a:r>
              <a:rPr lang="en-US" dirty="0" smtClean="0"/>
              <a:t> Statements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 prove a theorem that is a </a:t>
            </a:r>
            <a:r>
              <a:rPr lang="en-US" dirty="0" err="1" smtClean="0"/>
              <a:t>biconditional</a:t>
            </a:r>
            <a:r>
              <a:rPr lang="en-US" dirty="0" smtClean="0"/>
              <a:t> statement, that is, a statement of the form </a:t>
            </a:r>
            <a:r>
              <a:rPr lang="en-US" i="1" dirty="0" smtClean="0"/>
              <a:t>p </a:t>
            </a:r>
            <a:r>
              <a:rPr lang="en-US" dirty="0" smtClean="0">
                <a:latin typeface="Cambria Math"/>
                <a:ea typeface="Cambria Math"/>
              </a:rPr>
              <a:t>↔ </a:t>
            </a:r>
            <a:r>
              <a:rPr lang="en-US" i="1" dirty="0" smtClean="0">
                <a:latin typeface="Cambria Math"/>
                <a:ea typeface="Cambria Math"/>
              </a:rPr>
              <a:t>q</a:t>
            </a:r>
            <a:r>
              <a:rPr lang="en-US" dirty="0" smtClean="0">
                <a:latin typeface="Cambria Math"/>
                <a:ea typeface="Cambria Math"/>
              </a:rPr>
              <a:t>, we show that     </a:t>
            </a:r>
            <a:r>
              <a:rPr lang="en-US" i="1" dirty="0" smtClean="0">
                <a:latin typeface="Cambria Math"/>
                <a:ea typeface="Cambria Math"/>
              </a:rPr>
              <a:t>p </a:t>
            </a:r>
            <a:r>
              <a:rPr lang="en-US" dirty="0" smtClean="0">
                <a:latin typeface="Cambria Math"/>
                <a:ea typeface="Cambria Math"/>
              </a:rPr>
              <a:t>→ </a:t>
            </a:r>
            <a:r>
              <a:rPr lang="en-US" i="1" dirty="0" smtClean="0">
                <a:latin typeface="Cambria Math"/>
                <a:ea typeface="Cambria Math"/>
              </a:rPr>
              <a:t>q</a:t>
            </a:r>
            <a:r>
              <a:rPr lang="en-US" dirty="0" smtClean="0">
                <a:latin typeface="Cambria Math"/>
                <a:ea typeface="Cambria Math"/>
              </a:rPr>
              <a:t> and </a:t>
            </a:r>
            <a:r>
              <a:rPr lang="en-US" i="1" dirty="0" smtClean="0">
                <a:latin typeface="Cambria Math"/>
                <a:ea typeface="Cambria Math"/>
              </a:rPr>
              <a:t>q </a:t>
            </a:r>
            <a:r>
              <a:rPr lang="en-US" dirty="0" smtClean="0">
                <a:latin typeface="Cambria Math"/>
                <a:ea typeface="Cambria Math"/>
              </a:rPr>
              <a:t>→</a:t>
            </a:r>
            <a:r>
              <a:rPr lang="en-US" i="1" dirty="0" smtClean="0">
                <a:latin typeface="Cambria Math"/>
                <a:ea typeface="Cambria Math"/>
              </a:rPr>
              <a:t>p</a:t>
            </a:r>
            <a:r>
              <a:rPr lang="en-US" dirty="0" smtClean="0">
                <a:latin typeface="Cambria Math"/>
                <a:ea typeface="Cambria Math"/>
              </a:rPr>
              <a:t> are both true. </a:t>
            </a:r>
          </a:p>
          <a:p>
            <a:pPr>
              <a:buNone/>
            </a:pPr>
            <a:r>
              <a:rPr lang="en-US" dirty="0" smtClean="0">
                <a:latin typeface="Cambria Math"/>
                <a:ea typeface="Cambria Math"/>
              </a:rPr>
              <a:t>   </a:t>
            </a:r>
            <a:r>
              <a:rPr lang="en-US" b="1" dirty="0" smtClean="0">
                <a:latin typeface="Cambria Math"/>
                <a:ea typeface="Cambria Math"/>
              </a:rPr>
              <a:t>Example</a:t>
            </a:r>
            <a:r>
              <a:rPr lang="en-US" dirty="0" smtClean="0">
                <a:latin typeface="Cambria Math"/>
                <a:ea typeface="Cambria Math"/>
              </a:rPr>
              <a:t>: Prove the theorem: “If </a:t>
            </a:r>
            <a:r>
              <a:rPr lang="en-US" i="1" dirty="0" smtClean="0">
                <a:latin typeface="Cambria Math"/>
                <a:ea typeface="Cambria Math"/>
              </a:rPr>
              <a:t>n</a:t>
            </a:r>
            <a:r>
              <a:rPr lang="en-US" dirty="0" smtClean="0">
                <a:latin typeface="Cambria Math"/>
                <a:ea typeface="Cambria Math"/>
              </a:rPr>
              <a:t> is an integer, then </a:t>
            </a:r>
            <a:r>
              <a:rPr lang="en-US" i="1" dirty="0" smtClean="0">
                <a:latin typeface="Cambria Math"/>
                <a:ea typeface="Cambria Math"/>
              </a:rPr>
              <a:t>n</a:t>
            </a:r>
            <a:r>
              <a:rPr lang="en-US" dirty="0" smtClean="0">
                <a:latin typeface="Cambria Math"/>
                <a:ea typeface="Cambria Math"/>
              </a:rPr>
              <a:t> is odd </a:t>
            </a:r>
            <a:r>
              <a:rPr lang="en-US" dirty="0" smtClean="0">
                <a:solidFill>
                  <a:srgbClr val="FF0000"/>
                </a:solidFill>
                <a:latin typeface="Cambria Math"/>
                <a:ea typeface="Cambria Math"/>
              </a:rPr>
              <a:t>if and only </a:t>
            </a:r>
            <a:r>
              <a:rPr lang="en-US" dirty="0" smtClean="0">
                <a:latin typeface="Cambria Math"/>
                <a:ea typeface="Cambria Math"/>
              </a:rPr>
              <a:t>if </a:t>
            </a:r>
            <a:r>
              <a:rPr lang="en-US" i="1" dirty="0" smtClean="0">
                <a:latin typeface="Cambria Math"/>
                <a:ea typeface="Cambria Math"/>
              </a:rPr>
              <a:t>n</a:t>
            </a:r>
            <a:r>
              <a:rPr lang="en-US" baseline="30000" dirty="0" smtClean="0">
                <a:latin typeface="Cambria Math"/>
                <a:ea typeface="Cambria Math"/>
              </a:rPr>
              <a:t>2 </a:t>
            </a:r>
            <a:r>
              <a:rPr lang="en-US" dirty="0" smtClean="0">
                <a:latin typeface="Cambria Math"/>
                <a:ea typeface="Cambria Math"/>
              </a:rPr>
              <a:t> is odd.”</a:t>
            </a:r>
          </a:p>
          <a:p>
            <a:pPr>
              <a:buNone/>
            </a:pPr>
            <a:r>
              <a:rPr lang="en-US" dirty="0" smtClean="0">
                <a:latin typeface="Cambria Math"/>
                <a:ea typeface="Cambria Math"/>
              </a:rPr>
              <a:t>  </a:t>
            </a:r>
            <a:r>
              <a:rPr lang="en-US" b="1" dirty="0" smtClean="0">
                <a:latin typeface="Cambria Math"/>
                <a:ea typeface="Cambria Math"/>
              </a:rPr>
              <a:t> Solution:  </a:t>
            </a:r>
            <a:r>
              <a:rPr lang="en-US" dirty="0" smtClean="0">
                <a:latin typeface="Cambria Math"/>
                <a:ea typeface="Cambria Math"/>
              </a:rPr>
              <a:t>We have already shown (Lecture P98 &amp; P101) that both </a:t>
            </a:r>
            <a:r>
              <a:rPr lang="en-US" i="1" dirty="0" smtClean="0">
                <a:latin typeface="Cambria Math"/>
                <a:ea typeface="Cambria Math"/>
              </a:rPr>
              <a:t>p </a:t>
            </a:r>
            <a:r>
              <a:rPr lang="en-US" dirty="0" smtClean="0">
                <a:latin typeface="Cambria Math"/>
                <a:ea typeface="Cambria Math"/>
              </a:rPr>
              <a:t>→</a:t>
            </a:r>
            <a:r>
              <a:rPr lang="en-US" i="1" dirty="0" smtClean="0">
                <a:latin typeface="Cambria Math"/>
                <a:ea typeface="Cambria Math"/>
              </a:rPr>
              <a:t>q</a:t>
            </a:r>
            <a:r>
              <a:rPr lang="en-US" dirty="0" smtClean="0">
                <a:latin typeface="Cambria Math"/>
                <a:ea typeface="Cambria Math"/>
              </a:rPr>
              <a:t> and </a:t>
            </a:r>
            <a:r>
              <a:rPr lang="en-US" i="1" dirty="0" smtClean="0">
                <a:latin typeface="Cambria Math"/>
                <a:ea typeface="Cambria Math"/>
              </a:rPr>
              <a:t>q </a:t>
            </a:r>
            <a:r>
              <a:rPr lang="en-US" dirty="0" smtClean="0">
                <a:latin typeface="Cambria Math"/>
                <a:ea typeface="Cambria Math"/>
              </a:rPr>
              <a:t>→</a:t>
            </a:r>
            <a:r>
              <a:rPr lang="en-US" i="1" dirty="0" smtClean="0">
                <a:latin typeface="Cambria Math"/>
                <a:ea typeface="Cambria Math"/>
              </a:rPr>
              <a:t>p</a:t>
            </a:r>
            <a:r>
              <a:rPr lang="en-US" dirty="0" smtClean="0">
                <a:latin typeface="Cambria Math"/>
                <a:ea typeface="Cambria Math"/>
              </a:rPr>
              <a:t>. Therefore we can conclude </a:t>
            </a:r>
            <a:r>
              <a:rPr lang="en-US" i="1" dirty="0" smtClean="0"/>
              <a:t>p </a:t>
            </a:r>
            <a:r>
              <a:rPr lang="en-US" dirty="0" smtClean="0">
                <a:latin typeface="Cambria Math"/>
                <a:ea typeface="Cambria Math"/>
              </a:rPr>
              <a:t>↔ </a:t>
            </a:r>
            <a:r>
              <a:rPr lang="en-US" i="1" dirty="0" smtClean="0">
                <a:latin typeface="Cambria Math"/>
                <a:ea typeface="Cambria Math"/>
              </a:rPr>
              <a:t>q.</a:t>
            </a:r>
          </a:p>
          <a:p>
            <a:pPr>
              <a:buNone/>
            </a:pPr>
            <a:r>
              <a:rPr lang="en-US" dirty="0" smtClean="0">
                <a:latin typeface="Cambria Math"/>
                <a:ea typeface="Cambria Math"/>
              </a:rPr>
              <a:t>  </a:t>
            </a:r>
          </a:p>
          <a:p>
            <a:pPr>
              <a:buNone/>
            </a:pPr>
            <a:r>
              <a:rPr lang="en-US" dirty="0" smtClean="0">
                <a:latin typeface="Cambria Math"/>
                <a:ea typeface="Cambria Math"/>
              </a:rPr>
              <a:t>   </a:t>
            </a:r>
            <a:r>
              <a:rPr lang="en-US" sz="2000" dirty="0" smtClean="0">
                <a:latin typeface="Cambria Math"/>
                <a:ea typeface="Cambria Math"/>
              </a:rPr>
              <a:t>Sometimes </a:t>
            </a:r>
            <a:r>
              <a:rPr lang="en-US" sz="2000" i="1" dirty="0" err="1" smtClean="0">
                <a:solidFill>
                  <a:srgbClr val="FF0000"/>
                </a:solidFill>
                <a:latin typeface="Cambria Math"/>
                <a:ea typeface="Cambria Math"/>
              </a:rPr>
              <a:t>iff</a:t>
            </a:r>
            <a:r>
              <a:rPr lang="en-US" sz="2000" i="1" dirty="0" smtClean="0">
                <a:solidFill>
                  <a:srgbClr val="FF0000"/>
                </a:solidFill>
                <a:latin typeface="Cambria Math"/>
                <a:ea typeface="Cambria Math"/>
              </a:rPr>
              <a:t>  </a:t>
            </a:r>
            <a:r>
              <a:rPr lang="en-US" sz="2000" i="1" dirty="0" smtClean="0">
                <a:latin typeface="Cambria Math"/>
                <a:ea typeface="Cambria Math"/>
              </a:rPr>
              <a:t> </a:t>
            </a:r>
            <a:r>
              <a:rPr lang="en-US" sz="2000" dirty="0" smtClean="0">
                <a:latin typeface="Cambria Math"/>
                <a:ea typeface="Cambria Math"/>
              </a:rPr>
              <a:t>is used as an abbreviation for “</a:t>
            </a:r>
            <a:r>
              <a:rPr lang="en-US" sz="2000" dirty="0" smtClean="0">
                <a:solidFill>
                  <a:srgbClr val="FF0000"/>
                </a:solidFill>
                <a:latin typeface="Cambria Math"/>
                <a:ea typeface="Cambria Math"/>
              </a:rPr>
              <a:t>if an only if</a:t>
            </a:r>
            <a:r>
              <a:rPr lang="en-US" sz="2000" dirty="0" smtClean="0">
                <a:latin typeface="Cambria Math"/>
                <a:ea typeface="Cambria Math"/>
              </a:rPr>
              <a:t>,” as in</a:t>
            </a:r>
          </a:p>
          <a:p>
            <a:pPr>
              <a:buNone/>
            </a:pPr>
            <a:r>
              <a:rPr lang="en-US" sz="2000" dirty="0" smtClean="0">
                <a:latin typeface="Cambria Math"/>
                <a:ea typeface="Cambria Math"/>
              </a:rPr>
              <a:t>                  “If </a:t>
            </a:r>
            <a:r>
              <a:rPr lang="en-US" sz="2000" i="1" dirty="0" smtClean="0">
                <a:latin typeface="Cambria Math"/>
                <a:ea typeface="Cambria Math"/>
              </a:rPr>
              <a:t>n</a:t>
            </a:r>
            <a:r>
              <a:rPr lang="en-US" sz="2000" dirty="0" smtClean="0">
                <a:latin typeface="Cambria Math"/>
                <a:ea typeface="Cambria Math"/>
              </a:rPr>
              <a:t> is an integer, then </a:t>
            </a:r>
            <a:r>
              <a:rPr lang="en-US" sz="2000" i="1" dirty="0" smtClean="0">
                <a:latin typeface="Cambria Math"/>
                <a:ea typeface="Cambria Math"/>
              </a:rPr>
              <a:t>n</a:t>
            </a:r>
            <a:r>
              <a:rPr lang="en-US" sz="2000" dirty="0" smtClean="0">
                <a:latin typeface="Cambria Math"/>
                <a:ea typeface="Cambria Math"/>
              </a:rPr>
              <a:t> is odd </a:t>
            </a:r>
            <a:r>
              <a:rPr lang="en-US" sz="2000" dirty="0" err="1" smtClean="0">
                <a:latin typeface="Cambria Math"/>
                <a:ea typeface="Cambria Math"/>
              </a:rPr>
              <a:t>iff</a:t>
            </a:r>
            <a:r>
              <a:rPr lang="en-US" sz="2000" dirty="0" smtClean="0">
                <a:latin typeface="Cambria Math"/>
                <a:ea typeface="Cambria Math"/>
              </a:rPr>
              <a:t> </a:t>
            </a:r>
            <a:r>
              <a:rPr lang="en-US" sz="2000" i="1" dirty="0" smtClean="0">
                <a:latin typeface="Cambria Math"/>
                <a:ea typeface="Cambria Math"/>
              </a:rPr>
              <a:t>n</a:t>
            </a:r>
            <a:r>
              <a:rPr lang="en-US" sz="2000" baseline="30000" dirty="0" smtClean="0">
                <a:latin typeface="Cambria Math"/>
                <a:ea typeface="Cambria Math"/>
              </a:rPr>
              <a:t>2 </a:t>
            </a:r>
            <a:r>
              <a:rPr lang="en-US" sz="2000" dirty="0" smtClean="0">
                <a:latin typeface="Cambria Math"/>
                <a:ea typeface="Cambria Math"/>
              </a:rPr>
              <a:t> is odd.”</a:t>
            </a:r>
            <a:endParaRPr lang="en-US" sz="2000" i="1"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Ahead</a:t>
            </a:r>
            <a:endParaRPr lang="en-US" dirty="0"/>
          </a:p>
        </p:txBody>
      </p:sp>
      <p:sp>
        <p:nvSpPr>
          <p:cNvPr id="3" name="Content Placeholder 2"/>
          <p:cNvSpPr>
            <a:spLocks noGrp="1"/>
          </p:cNvSpPr>
          <p:nvPr>
            <p:ph idx="1"/>
          </p:nvPr>
        </p:nvSpPr>
        <p:spPr/>
        <p:txBody>
          <a:bodyPr>
            <a:normAutofit lnSpcReduction="10000"/>
          </a:bodyPr>
          <a:lstStyle/>
          <a:p>
            <a:r>
              <a:rPr lang="en-US" dirty="0" smtClean="0"/>
              <a:t> If direct methods of proof do not work: </a:t>
            </a:r>
          </a:p>
          <a:p>
            <a:pPr lvl="1"/>
            <a:r>
              <a:rPr lang="en-US" dirty="0" smtClean="0"/>
              <a:t>We may need  a clever use of a proof by </a:t>
            </a:r>
            <a:r>
              <a:rPr lang="en-US" dirty="0" smtClean="0">
                <a:solidFill>
                  <a:srgbClr val="FF0000"/>
                </a:solidFill>
              </a:rPr>
              <a:t>contraposition</a:t>
            </a:r>
            <a:r>
              <a:rPr lang="en-US" dirty="0" smtClean="0"/>
              <a:t>.</a:t>
            </a:r>
          </a:p>
          <a:p>
            <a:pPr lvl="1"/>
            <a:r>
              <a:rPr lang="en-US" dirty="0" smtClean="0"/>
              <a:t> Or a proof by </a:t>
            </a:r>
            <a:r>
              <a:rPr lang="en-US" dirty="0" smtClean="0">
                <a:solidFill>
                  <a:srgbClr val="FF0000"/>
                </a:solidFill>
              </a:rPr>
              <a:t>contradiction</a:t>
            </a:r>
            <a:r>
              <a:rPr lang="en-US" dirty="0" smtClean="0"/>
              <a:t>.</a:t>
            </a:r>
          </a:p>
          <a:p>
            <a:pPr lvl="1"/>
            <a:r>
              <a:rPr lang="en-US" dirty="0" smtClean="0"/>
              <a:t> In the next section, we will see  </a:t>
            </a:r>
            <a:r>
              <a:rPr lang="en-US" dirty="0" smtClean="0">
                <a:solidFill>
                  <a:srgbClr val="FF0000"/>
                </a:solidFill>
              </a:rPr>
              <a:t>strategies</a:t>
            </a:r>
            <a:r>
              <a:rPr lang="en-US" dirty="0" smtClean="0"/>
              <a:t> that can be used when straightforward approaches do not work.</a:t>
            </a:r>
          </a:p>
          <a:p>
            <a:pPr lvl="1"/>
            <a:r>
              <a:rPr lang="en-US" dirty="0" smtClean="0"/>
              <a:t>In Chapter 5, we will see </a:t>
            </a:r>
            <a:r>
              <a:rPr lang="en-US" dirty="0" smtClean="0">
                <a:solidFill>
                  <a:srgbClr val="FF0000"/>
                </a:solidFill>
              </a:rPr>
              <a:t>mathematical induction </a:t>
            </a:r>
            <a:r>
              <a:rPr lang="en-US" dirty="0" smtClean="0"/>
              <a:t>and related techniques.</a:t>
            </a:r>
          </a:p>
          <a:p>
            <a:pPr lvl="1"/>
            <a:r>
              <a:rPr lang="en-US" dirty="0" smtClean="0"/>
              <a:t>In Chapter 6, we will see  </a:t>
            </a:r>
            <a:r>
              <a:rPr lang="en-US" dirty="0" smtClean="0">
                <a:solidFill>
                  <a:srgbClr val="FF0000"/>
                </a:solidFill>
              </a:rPr>
              <a:t>combinatorial proofs</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Proof Methods and Strategy</a:t>
            </a:r>
            <a:endParaRPr lang="en-US" dirty="0"/>
          </a:p>
        </p:txBody>
      </p:sp>
      <p:sp>
        <p:nvSpPr>
          <p:cNvPr id="3" name="Subtitle 2"/>
          <p:cNvSpPr>
            <a:spLocks noGrp="1"/>
          </p:cNvSpPr>
          <p:nvPr>
            <p:ph type="subTitle" idx="1"/>
          </p:nvPr>
        </p:nvSpPr>
        <p:spPr/>
        <p:txBody>
          <a:bodyPr/>
          <a:lstStyle/>
          <a:p>
            <a:r>
              <a:rPr lang="en-US" dirty="0" smtClean="0"/>
              <a:t>Section 1.8</a:t>
            </a:r>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by Cases</a:t>
            </a:r>
            <a:endParaRPr lang="en-US" dirty="0"/>
          </a:p>
        </p:txBody>
      </p:sp>
      <p:sp>
        <p:nvSpPr>
          <p:cNvPr id="3" name="Content Placeholder 2"/>
          <p:cNvSpPr>
            <a:spLocks noGrp="1"/>
          </p:cNvSpPr>
          <p:nvPr>
            <p:ph idx="1"/>
          </p:nvPr>
        </p:nvSpPr>
        <p:spPr/>
        <p:txBody>
          <a:bodyPr/>
          <a:lstStyle/>
          <a:p>
            <a:r>
              <a:rPr lang="en-US" dirty="0" smtClean="0"/>
              <a:t>To prove a conditional statement of the form:</a:t>
            </a:r>
          </a:p>
          <a:p>
            <a:endParaRPr lang="en-US" dirty="0" smtClean="0"/>
          </a:p>
          <a:p>
            <a:r>
              <a:rPr lang="en-US" dirty="0" smtClean="0"/>
              <a:t>Use the tautology</a:t>
            </a:r>
          </a:p>
          <a:p>
            <a:endParaRPr lang="en-US" dirty="0" smtClean="0"/>
          </a:p>
          <a:p>
            <a:endParaRPr lang="en-US" dirty="0" smtClean="0"/>
          </a:p>
          <a:p>
            <a:pPr>
              <a:buNone/>
            </a:pPr>
            <a:endParaRPr lang="en-US" dirty="0" smtClean="0"/>
          </a:p>
          <a:p>
            <a:r>
              <a:rPr lang="en-US" dirty="0" smtClean="0"/>
              <a:t>Each of the implications                   is a </a:t>
            </a:r>
            <a:r>
              <a:rPr lang="en-US" i="1" dirty="0" smtClean="0"/>
              <a:t>case</a:t>
            </a:r>
            <a:r>
              <a:rPr lang="en-US" dirty="0" smtClean="0"/>
              <a:t>. </a:t>
            </a:r>
            <a:endParaRPr lang="en-US" dirty="0"/>
          </a:p>
        </p:txBody>
      </p:sp>
      <p:pic>
        <p:nvPicPr>
          <p:cNvPr id="4" name="Picture 3" descr="addin_tmp.png"/>
          <p:cNvPicPr>
            <a:picLocks noChangeAspect="1"/>
          </p:cNvPicPr>
          <p:nvPr>
            <p:custDataLst>
              <p:tags r:id="rId1"/>
            </p:custDataLst>
          </p:nvPr>
        </p:nvPicPr>
        <p:blipFill>
          <a:blip r:embed="rId5" cstate="print"/>
          <a:stretch>
            <a:fillRect/>
          </a:stretch>
        </p:blipFill>
        <p:spPr>
          <a:xfrm>
            <a:off x="1143000" y="3505200"/>
            <a:ext cx="6675120" cy="840105"/>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2133600" y="2438400"/>
            <a:ext cx="3849053" cy="382905"/>
          </a:xfrm>
          <a:prstGeom prst="rect">
            <a:avLst/>
          </a:prstGeom>
        </p:spPr>
      </p:pic>
      <p:pic>
        <p:nvPicPr>
          <p:cNvPr id="6" name="Picture 5" descr="addin_tmp.png"/>
          <p:cNvPicPr>
            <a:picLocks noChangeAspect="1"/>
          </p:cNvPicPr>
          <p:nvPr>
            <p:custDataLst>
              <p:tags r:id="rId3"/>
            </p:custDataLst>
          </p:nvPr>
        </p:nvPicPr>
        <p:blipFill>
          <a:blip r:embed="rId7" cstate="print"/>
          <a:stretch>
            <a:fillRect/>
          </a:stretch>
        </p:blipFill>
        <p:spPr>
          <a:xfrm>
            <a:off x="5105400" y="5334000"/>
            <a:ext cx="1094423" cy="268605"/>
          </a:xfrm>
          <a:prstGeom prst="rect">
            <a:avLst/>
          </a:prstGeom>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by Cases</a:t>
            </a:r>
            <a:endParaRPr lang="en-US" dirty="0"/>
          </a:p>
        </p:txBody>
      </p:sp>
      <p:sp>
        <p:nvSpPr>
          <p:cNvPr id="3" name="Content Placeholder 2"/>
          <p:cNvSpPr>
            <a:spLocks noGrp="1"/>
          </p:cNvSpPr>
          <p:nvPr>
            <p:ph idx="1"/>
          </p:nvPr>
        </p:nvSpPr>
        <p:spPr>
          <a:xfrm>
            <a:off x="76200" y="1600200"/>
            <a:ext cx="9067800" cy="4525963"/>
          </a:xfrm>
        </p:spPr>
        <p:txBody>
          <a:bodyPr>
            <a:normAutofit fontScale="70000" lnSpcReduction="20000"/>
          </a:bodyPr>
          <a:lstStyle/>
          <a:p>
            <a:pPr>
              <a:buNone/>
            </a:pPr>
            <a:r>
              <a:rPr lang="en-US" b="1" dirty="0" smtClean="0"/>
              <a:t>Example</a:t>
            </a:r>
            <a:r>
              <a:rPr lang="en-US" dirty="0" smtClean="0"/>
              <a:t>: Let  </a:t>
            </a:r>
            <a:r>
              <a:rPr lang="en-US" i="1" dirty="0" smtClean="0"/>
              <a:t>a</a:t>
            </a:r>
            <a:r>
              <a:rPr lang="en-US" dirty="0" smtClean="0">
                <a:sym typeface="Symbol"/>
              </a:rPr>
              <a:t> @ </a:t>
            </a:r>
            <a:r>
              <a:rPr lang="en-US" i="1" dirty="0" smtClean="0">
                <a:sym typeface="Symbol"/>
              </a:rPr>
              <a:t>b</a:t>
            </a:r>
            <a:r>
              <a:rPr lang="en-US" dirty="0" smtClean="0">
                <a:sym typeface="Symbol"/>
              </a:rPr>
              <a:t> = max{</a:t>
            </a:r>
            <a:r>
              <a:rPr lang="en-US" i="1" dirty="0" smtClean="0">
                <a:sym typeface="Symbol"/>
              </a:rPr>
              <a:t>a</a:t>
            </a:r>
            <a:r>
              <a:rPr lang="en-US" dirty="0" smtClean="0">
                <a:sym typeface="Symbol"/>
              </a:rPr>
              <a:t>, </a:t>
            </a:r>
            <a:r>
              <a:rPr lang="en-US" i="1" dirty="0" smtClean="0">
                <a:sym typeface="Symbol"/>
              </a:rPr>
              <a:t>b</a:t>
            </a:r>
            <a:r>
              <a:rPr lang="en-US" dirty="0" smtClean="0">
                <a:sym typeface="Symbol"/>
              </a:rPr>
              <a:t>} = a</a:t>
            </a:r>
            <a:r>
              <a:rPr lang="en-US" i="1" dirty="0" smtClean="0">
                <a:sym typeface="Symbol"/>
              </a:rPr>
              <a:t>  </a:t>
            </a:r>
            <a:r>
              <a:rPr lang="en-US" dirty="0" smtClean="0">
                <a:sym typeface="Symbol"/>
              </a:rPr>
              <a:t>if</a:t>
            </a:r>
            <a:r>
              <a:rPr lang="en-US" dirty="0" smtClean="0"/>
              <a:t> </a:t>
            </a:r>
            <a:r>
              <a:rPr lang="en-US" i="1" dirty="0" smtClean="0"/>
              <a:t>a</a:t>
            </a:r>
            <a:r>
              <a:rPr lang="en-US" dirty="0" smtClean="0">
                <a:latin typeface="Cambria Math"/>
                <a:ea typeface="Cambria Math"/>
              </a:rPr>
              <a:t> ≥ </a:t>
            </a:r>
            <a:r>
              <a:rPr lang="en-US" i="1" dirty="0" smtClean="0"/>
              <a:t>b, </a:t>
            </a:r>
            <a:r>
              <a:rPr lang="en-US" dirty="0" smtClean="0"/>
              <a:t> </a:t>
            </a:r>
            <a:r>
              <a:rPr lang="en-US" dirty="0" smtClean="0">
                <a:sym typeface="Symbol"/>
              </a:rPr>
              <a:t>otherwise</a:t>
            </a:r>
            <a:r>
              <a:rPr lang="en-US" dirty="0" smtClean="0"/>
              <a:t> </a:t>
            </a:r>
            <a:r>
              <a:rPr lang="en-US" i="1" dirty="0" smtClean="0"/>
              <a:t>a</a:t>
            </a:r>
            <a:r>
              <a:rPr lang="en-US" dirty="0" smtClean="0">
                <a:sym typeface="Symbol"/>
              </a:rPr>
              <a:t> @ </a:t>
            </a:r>
            <a:r>
              <a:rPr lang="en-US" i="1" dirty="0" smtClean="0">
                <a:sym typeface="Symbol"/>
              </a:rPr>
              <a:t>b</a:t>
            </a:r>
            <a:r>
              <a:rPr lang="en-US" dirty="0" smtClean="0">
                <a:sym typeface="Symbol"/>
              </a:rPr>
              <a:t> = max{</a:t>
            </a:r>
            <a:r>
              <a:rPr lang="en-US" i="1" dirty="0" smtClean="0">
                <a:sym typeface="Symbol"/>
              </a:rPr>
              <a:t>a</a:t>
            </a:r>
            <a:r>
              <a:rPr lang="en-US" dirty="0" smtClean="0">
                <a:sym typeface="Symbol"/>
              </a:rPr>
              <a:t>, </a:t>
            </a:r>
            <a:r>
              <a:rPr lang="en-US" i="1" dirty="0" smtClean="0">
                <a:sym typeface="Symbol"/>
              </a:rPr>
              <a:t>b</a:t>
            </a:r>
            <a:r>
              <a:rPr lang="en-US" dirty="0" smtClean="0">
                <a:sym typeface="Symbol"/>
              </a:rPr>
              <a:t>} = </a:t>
            </a:r>
            <a:r>
              <a:rPr lang="en-US" i="1" dirty="0" smtClean="0">
                <a:sym typeface="Symbol"/>
              </a:rPr>
              <a:t>b.</a:t>
            </a:r>
            <a:r>
              <a:rPr lang="en-US" dirty="0" smtClean="0">
                <a:sym typeface="Symbol"/>
              </a:rPr>
              <a:t> </a:t>
            </a:r>
            <a:endParaRPr lang="en-US" i="1" dirty="0" smtClean="0">
              <a:sym typeface="Symbol"/>
            </a:endParaRPr>
          </a:p>
          <a:p>
            <a:pPr>
              <a:buNone/>
            </a:pPr>
            <a:r>
              <a:rPr lang="en-US" dirty="0" smtClean="0">
                <a:sym typeface="Symbol"/>
              </a:rPr>
              <a:t>Show that for all  real numbers </a:t>
            </a:r>
            <a:r>
              <a:rPr lang="en-US" i="1" dirty="0" smtClean="0">
                <a:sym typeface="Symbol"/>
              </a:rPr>
              <a:t>a</a:t>
            </a:r>
            <a:r>
              <a:rPr lang="en-US" dirty="0" smtClean="0">
                <a:sym typeface="Symbol"/>
              </a:rPr>
              <a:t>, </a:t>
            </a:r>
            <a:r>
              <a:rPr lang="en-US" i="1" dirty="0" smtClean="0">
                <a:sym typeface="Symbol"/>
              </a:rPr>
              <a:t>b</a:t>
            </a:r>
            <a:r>
              <a:rPr lang="en-US" dirty="0" smtClean="0">
                <a:sym typeface="Symbol"/>
              </a:rPr>
              <a:t>, </a:t>
            </a:r>
            <a:r>
              <a:rPr lang="en-US" i="1" dirty="0" smtClean="0">
                <a:sym typeface="Symbol"/>
              </a:rPr>
              <a:t>c</a:t>
            </a:r>
            <a:r>
              <a:rPr lang="en-US" dirty="0" smtClean="0">
                <a:sym typeface="Symbol"/>
              </a:rPr>
              <a:t> </a:t>
            </a:r>
          </a:p>
          <a:p>
            <a:pPr>
              <a:buNone/>
            </a:pPr>
            <a:r>
              <a:rPr lang="en-US" dirty="0" smtClean="0">
                <a:sym typeface="Symbol"/>
              </a:rPr>
              <a:t>                (a @b) @ c = a @ (b @ c)</a:t>
            </a:r>
          </a:p>
          <a:p>
            <a:pPr>
              <a:buNone/>
            </a:pPr>
            <a:r>
              <a:rPr lang="en-US" dirty="0" smtClean="0">
                <a:sym typeface="Symbol"/>
              </a:rPr>
              <a:t>(This means the operation @ is associative.)</a:t>
            </a:r>
          </a:p>
          <a:p>
            <a:pPr>
              <a:buNone/>
            </a:pPr>
            <a:r>
              <a:rPr lang="en-US" b="1" dirty="0" smtClean="0">
                <a:sym typeface="Symbol"/>
              </a:rPr>
              <a:t>Proof</a:t>
            </a:r>
            <a:r>
              <a:rPr lang="en-US" dirty="0" smtClean="0">
                <a:sym typeface="Symbol"/>
              </a:rPr>
              <a:t>: Let </a:t>
            </a:r>
            <a:r>
              <a:rPr lang="en-US" i="1" dirty="0" smtClean="0">
                <a:sym typeface="Symbol"/>
              </a:rPr>
              <a:t>a</a:t>
            </a:r>
            <a:r>
              <a:rPr lang="en-US" dirty="0" smtClean="0">
                <a:sym typeface="Symbol"/>
              </a:rPr>
              <a:t>, </a:t>
            </a:r>
            <a:r>
              <a:rPr lang="en-US" i="1" dirty="0" smtClean="0">
                <a:sym typeface="Symbol"/>
              </a:rPr>
              <a:t>b</a:t>
            </a:r>
            <a:r>
              <a:rPr lang="en-US" dirty="0" smtClean="0">
                <a:sym typeface="Symbol"/>
              </a:rPr>
              <a:t>, and </a:t>
            </a:r>
            <a:r>
              <a:rPr lang="en-US" i="1" dirty="0" smtClean="0">
                <a:sym typeface="Symbol"/>
              </a:rPr>
              <a:t>c</a:t>
            </a:r>
            <a:r>
              <a:rPr lang="en-US" dirty="0" smtClean="0">
                <a:sym typeface="Symbol"/>
              </a:rPr>
              <a:t> be arbitrary real numbers.</a:t>
            </a:r>
          </a:p>
          <a:p>
            <a:pPr>
              <a:buNone/>
            </a:pPr>
            <a:r>
              <a:rPr lang="en-US" dirty="0" smtClean="0">
                <a:sym typeface="Symbol"/>
              </a:rPr>
              <a:t>Then one of the following 6 cases must hold. </a:t>
            </a:r>
          </a:p>
          <a:p>
            <a:pPr marL="514350" indent="-514350">
              <a:buFont typeface="+mj-lt"/>
              <a:buAutoNum type="arabicPeriod"/>
            </a:pPr>
            <a:r>
              <a:rPr lang="en-US" i="1" dirty="0" smtClean="0">
                <a:sym typeface="Symbol"/>
              </a:rPr>
              <a:t>a</a:t>
            </a:r>
            <a:r>
              <a:rPr lang="en-US" dirty="0" smtClean="0">
                <a:sym typeface="Symbol"/>
              </a:rPr>
              <a:t> </a:t>
            </a:r>
            <a:r>
              <a:rPr lang="en-US" dirty="0" smtClean="0">
                <a:latin typeface="Cambria Math"/>
                <a:ea typeface="Cambria Math"/>
                <a:sym typeface="Symbol"/>
              </a:rPr>
              <a:t>≥ </a:t>
            </a:r>
            <a:r>
              <a:rPr lang="en-US" i="1" dirty="0" smtClean="0">
                <a:latin typeface="Cambria Math"/>
                <a:ea typeface="Cambria Math"/>
                <a:sym typeface="Symbol"/>
              </a:rPr>
              <a:t>b</a:t>
            </a:r>
            <a:r>
              <a:rPr lang="en-US" dirty="0" smtClean="0">
                <a:latin typeface="Cambria Math"/>
                <a:ea typeface="Cambria Math"/>
                <a:sym typeface="Symbol"/>
              </a:rPr>
              <a:t> ≥ </a:t>
            </a:r>
            <a:r>
              <a:rPr lang="en-US" i="1" dirty="0" smtClean="0">
                <a:latin typeface="Cambria Math"/>
                <a:ea typeface="Cambria Math"/>
                <a:sym typeface="Symbol"/>
              </a:rPr>
              <a:t>c</a:t>
            </a:r>
          </a:p>
          <a:p>
            <a:pPr marL="514350" indent="-514350">
              <a:buFont typeface="+mj-lt"/>
              <a:buAutoNum type="arabicPeriod"/>
            </a:pPr>
            <a:r>
              <a:rPr lang="en-US" i="1" dirty="0" smtClean="0">
                <a:sym typeface="Symbol"/>
              </a:rPr>
              <a:t>a</a:t>
            </a:r>
            <a:r>
              <a:rPr lang="en-US" dirty="0" smtClean="0">
                <a:sym typeface="Symbol"/>
              </a:rPr>
              <a:t> </a:t>
            </a:r>
            <a:r>
              <a:rPr lang="en-US" dirty="0" smtClean="0">
                <a:latin typeface="Cambria Math"/>
                <a:ea typeface="Cambria Math"/>
                <a:sym typeface="Symbol"/>
              </a:rPr>
              <a:t>≥ </a:t>
            </a:r>
            <a:r>
              <a:rPr lang="en-US" i="1" dirty="0" smtClean="0">
                <a:latin typeface="Cambria Math"/>
                <a:ea typeface="Cambria Math"/>
                <a:sym typeface="Symbol"/>
              </a:rPr>
              <a:t>c</a:t>
            </a:r>
            <a:r>
              <a:rPr lang="en-US" dirty="0" smtClean="0">
                <a:latin typeface="Cambria Math"/>
                <a:ea typeface="Cambria Math"/>
                <a:sym typeface="Symbol"/>
              </a:rPr>
              <a:t> ≥ </a:t>
            </a:r>
            <a:r>
              <a:rPr lang="en-US" i="1" dirty="0" smtClean="0">
                <a:latin typeface="Cambria Math"/>
                <a:ea typeface="Cambria Math"/>
                <a:sym typeface="Symbol"/>
              </a:rPr>
              <a:t>b</a:t>
            </a:r>
          </a:p>
          <a:p>
            <a:pPr marL="514350" indent="-514350">
              <a:buFont typeface="+mj-lt"/>
              <a:buAutoNum type="arabicPeriod"/>
            </a:pPr>
            <a:r>
              <a:rPr lang="en-US" i="1" dirty="0" smtClean="0">
                <a:sym typeface="Symbol"/>
              </a:rPr>
              <a:t>b</a:t>
            </a:r>
            <a:r>
              <a:rPr lang="en-US" dirty="0" smtClean="0">
                <a:sym typeface="Symbol"/>
              </a:rPr>
              <a:t> </a:t>
            </a:r>
            <a:r>
              <a:rPr lang="en-US" dirty="0" smtClean="0">
                <a:latin typeface="Cambria Math"/>
                <a:ea typeface="Cambria Math"/>
                <a:sym typeface="Symbol"/>
              </a:rPr>
              <a:t>≥ </a:t>
            </a:r>
            <a:r>
              <a:rPr lang="en-US" i="1" dirty="0" smtClean="0">
                <a:latin typeface="Cambria Math"/>
                <a:ea typeface="Cambria Math"/>
                <a:sym typeface="Symbol"/>
              </a:rPr>
              <a:t>a</a:t>
            </a:r>
            <a:r>
              <a:rPr lang="en-US" dirty="0" smtClean="0">
                <a:latin typeface="Cambria Math"/>
                <a:ea typeface="Cambria Math"/>
                <a:sym typeface="Symbol"/>
              </a:rPr>
              <a:t> ≥</a:t>
            </a:r>
            <a:r>
              <a:rPr lang="en-US" i="1" dirty="0" smtClean="0">
                <a:latin typeface="Cambria Math"/>
                <a:ea typeface="Cambria Math"/>
                <a:sym typeface="Symbol"/>
              </a:rPr>
              <a:t>c</a:t>
            </a:r>
          </a:p>
          <a:p>
            <a:pPr marL="514350" indent="-514350">
              <a:buFont typeface="+mj-lt"/>
              <a:buAutoNum type="arabicPeriod"/>
            </a:pPr>
            <a:r>
              <a:rPr lang="en-US" i="1" dirty="0" smtClean="0">
                <a:sym typeface="Symbol"/>
              </a:rPr>
              <a:t>b</a:t>
            </a:r>
            <a:r>
              <a:rPr lang="en-US" dirty="0" smtClean="0">
                <a:sym typeface="Symbol"/>
              </a:rPr>
              <a:t> </a:t>
            </a:r>
            <a:r>
              <a:rPr lang="en-US" dirty="0" smtClean="0">
                <a:latin typeface="Cambria Math"/>
                <a:ea typeface="Cambria Math"/>
                <a:sym typeface="Symbol"/>
              </a:rPr>
              <a:t>≥ </a:t>
            </a:r>
            <a:r>
              <a:rPr lang="en-US" i="1" dirty="0" smtClean="0">
                <a:latin typeface="Cambria Math"/>
                <a:ea typeface="Cambria Math"/>
                <a:sym typeface="Symbol"/>
              </a:rPr>
              <a:t>c</a:t>
            </a:r>
            <a:r>
              <a:rPr lang="en-US" dirty="0" smtClean="0">
                <a:latin typeface="Cambria Math"/>
                <a:ea typeface="Cambria Math"/>
                <a:sym typeface="Symbol"/>
              </a:rPr>
              <a:t> ≥</a:t>
            </a:r>
            <a:r>
              <a:rPr lang="en-US" i="1" dirty="0" smtClean="0">
                <a:latin typeface="Cambria Math"/>
                <a:ea typeface="Cambria Math"/>
                <a:sym typeface="Symbol"/>
              </a:rPr>
              <a:t>a</a:t>
            </a:r>
          </a:p>
          <a:p>
            <a:pPr marL="514350" indent="-514350">
              <a:buFont typeface="+mj-lt"/>
              <a:buAutoNum type="arabicPeriod"/>
            </a:pPr>
            <a:r>
              <a:rPr lang="en-US" i="1" dirty="0" smtClean="0">
                <a:sym typeface="Symbol"/>
              </a:rPr>
              <a:t>c</a:t>
            </a:r>
            <a:r>
              <a:rPr lang="en-US" dirty="0" smtClean="0">
                <a:sym typeface="Symbol"/>
              </a:rPr>
              <a:t> </a:t>
            </a:r>
            <a:r>
              <a:rPr lang="en-US" dirty="0" smtClean="0">
                <a:latin typeface="Cambria Math"/>
                <a:ea typeface="Cambria Math"/>
                <a:sym typeface="Symbol"/>
              </a:rPr>
              <a:t>≥ </a:t>
            </a:r>
            <a:r>
              <a:rPr lang="en-US" i="1" dirty="0" smtClean="0">
                <a:latin typeface="Cambria Math"/>
                <a:ea typeface="Cambria Math"/>
                <a:sym typeface="Symbol"/>
              </a:rPr>
              <a:t>a</a:t>
            </a:r>
            <a:r>
              <a:rPr lang="en-US" dirty="0" smtClean="0">
                <a:latin typeface="Cambria Math"/>
                <a:ea typeface="Cambria Math"/>
                <a:sym typeface="Symbol"/>
              </a:rPr>
              <a:t> ≥ </a:t>
            </a:r>
            <a:r>
              <a:rPr lang="en-US" i="1" dirty="0" smtClean="0">
                <a:latin typeface="Cambria Math"/>
                <a:ea typeface="Cambria Math"/>
                <a:sym typeface="Symbol"/>
              </a:rPr>
              <a:t>b</a:t>
            </a:r>
          </a:p>
          <a:p>
            <a:pPr marL="514350" indent="-514350">
              <a:buFont typeface="+mj-lt"/>
              <a:buAutoNum type="arabicPeriod"/>
            </a:pPr>
            <a:r>
              <a:rPr lang="en-US" i="1" dirty="0" smtClean="0">
                <a:sym typeface="Symbol"/>
              </a:rPr>
              <a:t>c</a:t>
            </a:r>
            <a:r>
              <a:rPr lang="en-US" dirty="0" smtClean="0">
                <a:sym typeface="Symbol"/>
              </a:rPr>
              <a:t> </a:t>
            </a:r>
            <a:r>
              <a:rPr lang="en-US" dirty="0" smtClean="0">
                <a:latin typeface="Cambria Math"/>
                <a:ea typeface="Cambria Math"/>
                <a:sym typeface="Symbol"/>
              </a:rPr>
              <a:t>≥ </a:t>
            </a:r>
            <a:r>
              <a:rPr lang="en-US" i="1" dirty="0" smtClean="0">
                <a:latin typeface="Cambria Math"/>
                <a:ea typeface="Cambria Math"/>
                <a:sym typeface="Symbol"/>
              </a:rPr>
              <a:t>b</a:t>
            </a:r>
            <a:r>
              <a:rPr lang="en-US" dirty="0" smtClean="0">
                <a:latin typeface="Cambria Math"/>
                <a:ea typeface="Cambria Math"/>
                <a:sym typeface="Symbol"/>
              </a:rPr>
              <a:t> ≥ </a:t>
            </a:r>
            <a:r>
              <a:rPr lang="en-US" i="1" dirty="0" smtClean="0">
                <a:latin typeface="Cambria Math"/>
                <a:ea typeface="Cambria Math"/>
                <a:sym typeface="Symbol"/>
              </a:rPr>
              <a:t>a</a:t>
            </a:r>
          </a:p>
          <a:p>
            <a:pPr marL="514350" indent="-514350">
              <a:buFont typeface="+mj-lt"/>
              <a:buAutoNum type="arabicPeriod"/>
            </a:pPr>
            <a:endParaRPr lang="en-US" dirty="0" smtClean="0">
              <a:latin typeface="Cambria Math"/>
              <a:ea typeface="Cambria Math"/>
              <a:sym typeface="Symbol"/>
            </a:endParaRPr>
          </a:p>
          <a:p>
            <a:pPr marL="514350" indent="-514350">
              <a:buFont typeface="+mj-lt"/>
              <a:buAutoNum type="arabicPeriod"/>
            </a:pPr>
            <a:endParaRPr lang="en-US" dirty="0"/>
          </a:p>
        </p:txBody>
      </p:sp>
      <p:sp>
        <p:nvSpPr>
          <p:cNvPr id="4" name="TextBox 3"/>
          <p:cNvSpPr txBox="1"/>
          <p:nvPr/>
        </p:nvSpPr>
        <p:spPr>
          <a:xfrm>
            <a:off x="3886200" y="6019800"/>
            <a:ext cx="3276600" cy="369332"/>
          </a:xfrm>
          <a:prstGeom prst="rect">
            <a:avLst/>
          </a:prstGeom>
          <a:noFill/>
        </p:spPr>
        <p:txBody>
          <a:bodyPr wrap="square" rtlCol="0">
            <a:spAutoFit/>
          </a:bodyPr>
          <a:lstStyle/>
          <a:p>
            <a:r>
              <a:rPr lang="en-US" i="1" dirty="0" smtClean="0"/>
              <a:t>Continued on next slide</a:t>
            </a:r>
            <a:r>
              <a:rPr lang="en-US" dirty="0" smtClean="0"/>
              <a:t> </a:t>
            </a:r>
            <a:r>
              <a:rPr lang="en-US" dirty="0" smtClean="0">
                <a:sym typeface="Wingdings" pitchFamily="2" charset="2"/>
              </a:rPr>
              <a:t></a:t>
            </a:r>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by Cases</a:t>
            </a:r>
            <a:endParaRPr lang="en-US" dirty="0"/>
          </a:p>
        </p:txBody>
      </p:sp>
      <p:sp>
        <p:nvSpPr>
          <p:cNvPr id="3" name="Content Placeholder 2"/>
          <p:cNvSpPr>
            <a:spLocks noGrp="1"/>
          </p:cNvSpPr>
          <p:nvPr>
            <p:ph idx="1"/>
          </p:nvPr>
        </p:nvSpPr>
        <p:spPr/>
        <p:txBody>
          <a:bodyPr>
            <a:normAutofit fontScale="92500"/>
          </a:bodyPr>
          <a:lstStyle/>
          <a:p>
            <a:pPr marL="514350" indent="-514350">
              <a:buNone/>
            </a:pPr>
            <a:r>
              <a:rPr lang="en-US" dirty="0" smtClean="0">
                <a:sym typeface="Symbol"/>
              </a:rPr>
              <a:t>Case </a:t>
            </a:r>
            <a:r>
              <a:rPr lang="en-US" dirty="0" smtClean="0">
                <a:latin typeface="Cambria Math" pitchFamily="18" charset="0"/>
                <a:ea typeface="Cambria Math" pitchFamily="18" charset="0"/>
                <a:sym typeface="Symbol"/>
              </a:rPr>
              <a:t>1</a:t>
            </a:r>
            <a:r>
              <a:rPr lang="en-US" dirty="0" smtClean="0">
                <a:sym typeface="Symbol"/>
              </a:rPr>
              <a:t>: a </a:t>
            </a:r>
            <a:r>
              <a:rPr lang="en-US" dirty="0" smtClean="0">
                <a:latin typeface="Cambria Math"/>
                <a:ea typeface="Cambria Math"/>
                <a:sym typeface="Symbol"/>
              </a:rPr>
              <a:t>≥ b ≥ c</a:t>
            </a:r>
            <a:endParaRPr lang="en-US" dirty="0" smtClean="0">
              <a:sym typeface="Symbol"/>
            </a:endParaRPr>
          </a:p>
          <a:p>
            <a:pPr marL="514350" indent="-514350">
              <a:buNone/>
            </a:pPr>
            <a:r>
              <a:rPr lang="en-US" dirty="0" smtClean="0">
                <a:sym typeface="Symbol"/>
              </a:rPr>
              <a:t>(a @ b) = a, a @ c = a, b @ c = b</a:t>
            </a:r>
          </a:p>
          <a:p>
            <a:pPr marL="514350" indent="-514350">
              <a:buNone/>
            </a:pPr>
            <a:r>
              <a:rPr lang="en-US" dirty="0" smtClean="0">
                <a:sym typeface="Symbol"/>
              </a:rPr>
              <a:t>Hence (a @ b) @ c = a = a @ (b @ c)</a:t>
            </a:r>
          </a:p>
          <a:p>
            <a:pPr marL="514350" indent="-514350">
              <a:buNone/>
            </a:pPr>
            <a:r>
              <a:rPr lang="en-US" dirty="0" smtClean="0">
                <a:sym typeface="Symbol"/>
              </a:rPr>
              <a:t>Therefore the equality holds for the first case.</a:t>
            </a:r>
          </a:p>
          <a:p>
            <a:pPr marL="514350" indent="-514350">
              <a:buNone/>
            </a:pPr>
            <a:endParaRPr lang="en-US" dirty="0" smtClean="0">
              <a:sym typeface="Symbol"/>
            </a:endParaRPr>
          </a:p>
          <a:p>
            <a:pPr marL="514350" indent="-514350">
              <a:buNone/>
            </a:pPr>
            <a:r>
              <a:rPr lang="en-US" dirty="0" smtClean="0">
                <a:sym typeface="Symbol"/>
              </a:rPr>
              <a:t>      A complete proof requires that the equality be shown to hold for all 6 cases. But the proofs of the remaining cases are similar. Try them.</a:t>
            </a:r>
          </a:p>
        </p:txBody>
      </p:sp>
      <p:sp>
        <p:nvSpPr>
          <p:cNvPr id="4" name="Isosceles Triangle 3"/>
          <p:cNvSpPr/>
          <p:nvPr/>
        </p:nvSpPr>
        <p:spPr>
          <a:xfrm rot="5400000" flipV="1">
            <a:off x="82296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Understanding Implication</a:t>
            </a:r>
            <a:endParaRPr lang="en-US" dirty="0"/>
          </a:p>
        </p:txBody>
      </p:sp>
      <p:sp>
        <p:nvSpPr>
          <p:cNvPr id="3" name="Content Placeholder 2"/>
          <p:cNvSpPr>
            <a:spLocks noGrp="1"/>
          </p:cNvSpPr>
          <p:nvPr>
            <p:ph idx="1"/>
          </p:nvPr>
        </p:nvSpPr>
        <p:spPr/>
        <p:txBody>
          <a:bodyPr>
            <a:normAutofit fontScale="92500"/>
          </a:bodyPr>
          <a:lstStyle/>
          <a:p>
            <a:pPr marL="274320" lvl="1" indent="-274320">
              <a:buClr>
                <a:schemeClr val="accent3"/>
              </a:buClr>
              <a:buSzPct val="95000"/>
            </a:pPr>
            <a:r>
              <a:rPr lang="en-US" sz="2600" dirty="0" smtClean="0"/>
              <a:t>In </a:t>
            </a:r>
            <a:r>
              <a:rPr lang="en-US" sz="2600" i="1" dirty="0" smtClean="0">
                <a:latin typeface="Cambria Math" pitchFamily="18" charset="0"/>
                <a:ea typeface="Cambria Math" pitchFamily="18" charset="0"/>
              </a:rPr>
              <a:t>p </a:t>
            </a:r>
            <a:r>
              <a:rPr lang="en-US" sz="2600" dirty="0" smtClean="0">
                <a:latin typeface="Cambria Math"/>
                <a:ea typeface="Cambria Math"/>
              </a:rPr>
              <a:t>→</a:t>
            </a:r>
            <a:r>
              <a:rPr lang="en-US" sz="2600" i="1" dirty="0" smtClean="0">
                <a:latin typeface="Cambria Math" pitchFamily="18" charset="0"/>
                <a:ea typeface="Cambria Math" pitchFamily="18" charset="0"/>
              </a:rPr>
              <a:t>q </a:t>
            </a:r>
            <a:r>
              <a:rPr lang="en-US" sz="2600" dirty="0" smtClean="0">
                <a:ea typeface="Cambria Math" pitchFamily="18" charset="0"/>
              </a:rPr>
              <a:t>there does not need to be any connection between the antecedent or the consequent</a:t>
            </a:r>
            <a:r>
              <a:rPr lang="en-US" sz="2600" dirty="0" smtClean="0">
                <a:latin typeface="Cambria Math" pitchFamily="18" charset="0"/>
                <a:ea typeface="Cambria Math" pitchFamily="18" charset="0"/>
              </a:rPr>
              <a:t>. The “meaning” of </a:t>
            </a:r>
            <a:r>
              <a:rPr lang="en-US" sz="2600" i="1" dirty="0" smtClean="0">
                <a:latin typeface="Cambria Math" pitchFamily="18" charset="0"/>
                <a:ea typeface="Cambria Math" pitchFamily="18" charset="0"/>
              </a:rPr>
              <a:t>p </a:t>
            </a:r>
            <a:r>
              <a:rPr lang="en-US" sz="2600" dirty="0" smtClean="0">
                <a:latin typeface="Cambria Math"/>
                <a:ea typeface="Cambria Math"/>
              </a:rPr>
              <a:t>→</a:t>
            </a:r>
            <a:r>
              <a:rPr lang="en-US" sz="2600" i="1" dirty="0" smtClean="0">
                <a:latin typeface="Cambria Math" pitchFamily="18" charset="0"/>
                <a:ea typeface="Cambria Math" pitchFamily="18" charset="0"/>
              </a:rPr>
              <a:t>q </a:t>
            </a:r>
            <a:r>
              <a:rPr lang="en-US" sz="2600" dirty="0" smtClean="0">
                <a:ea typeface="Cambria Math" pitchFamily="18" charset="0"/>
              </a:rPr>
              <a:t>depends only on the truth values of </a:t>
            </a:r>
            <a:r>
              <a:rPr lang="en-US" sz="2600" i="1" dirty="0" smtClean="0">
                <a:latin typeface="Cambria Math" pitchFamily="18" charset="0"/>
                <a:ea typeface="Cambria Math" pitchFamily="18" charset="0"/>
              </a:rPr>
              <a:t>p</a:t>
            </a:r>
            <a:r>
              <a:rPr lang="en-US" sz="2600" dirty="0" smtClean="0">
                <a:ea typeface="Cambria Math" pitchFamily="18" charset="0"/>
              </a:rPr>
              <a:t> and </a:t>
            </a:r>
            <a:r>
              <a:rPr lang="en-US" sz="2600" i="1" dirty="0" smtClean="0">
                <a:latin typeface="Cambria Math" pitchFamily="18" charset="0"/>
                <a:ea typeface="Cambria Math" pitchFamily="18" charset="0"/>
              </a:rPr>
              <a:t>q</a:t>
            </a:r>
            <a:r>
              <a:rPr lang="en-US" sz="2600" dirty="0" smtClean="0">
                <a:ea typeface="Cambria Math" pitchFamily="18" charset="0"/>
              </a:rPr>
              <a:t>. </a:t>
            </a:r>
            <a:endParaRPr lang="en-US" sz="2600" dirty="0" smtClean="0"/>
          </a:p>
          <a:p>
            <a:r>
              <a:rPr lang="en-US" dirty="0" smtClean="0"/>
              <a:t>These implications are perfectly fine, but would not be used in ordinary English.</a:t>
            </a:r>
          </a:p>
          <a:p>
            <a:pPr lvl="1"/>
            <a:r>
              <a:rPr lang="en-US" dirty="0" smtClean="0"/>
              <a:t>“If the moon is made of green cheese, then I have more money than Bill Gates. ”</a:t>
            </a:r>
          </a:p>
          <a:p>
            <a:pPr lvl="1"/>
            <a:r>
              <a:rPr lang="en-US" dirty="0" smtClean="0"/>
              <a:t> “If the moon is made of green cheese then I’m on welfare.”</a:t>
            </a:r>
          </a:p>
          <a:p>
            <a:pPr lvl="1"/>
            <a:r>
              <a:rPr lang="en-US" dirty="0" smtClean="0"/>
              <a:t>“If 1 + 1 = 3, then your grandma wears combat boots.”</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Loss of Generality</a:t>
            </a:r>
            <a:endParaRPr lang="en-US" dirty="0"/>
          </a:p>
        </p:txBody>
      </p:sp>
      <p:sp>
        <p:nvSpPr>
          <p:cNvPr id="3" name="Content Placeholder 2"/>
          <p:cNvSpPr>
            <a:spLocks noGrp="1"/>
          </p:cNvSpPr>
          <p:nvPr>
            <p:ph idx="1"/>
          </p:nvPr>
        </p:nvSpPr>
        <p:spPr>
          <a:xfrm>
            <a:off x="457200" y="1447800"/>
            <a:ext cx="8229600" cy="4830763"/>
          </a:xfrm>
        </p:spPr>
        <p:txBody>
          <a:bodyPr>
            <a:normAutofit fontScale="62500" lnSpcReduction="20000"/>
          </a:bodyPr>
          <a:lstStyle/>
          <a:p>
            <a:pPr>
              <a:buNone/>
            </a:pPr>
            <a:r>
              <a:rPr lang="en-US" sz="3400" b="1" dirty="0" smtClean="0"/>
              <a:t>    Example</a:t>
            </a:r>
            <a:r>
              <a:rPr lang="en-US" sz="3400" dirty="0" smtClean="0"/>
              <a:t>: Show that if </a:t>
            </a:r>
            <a:r>
              <a:rPr lang="en-US" sz="3400" i="1" dirty="0" smtClean="0"/>
              <a:t>x</a:t>
            </a:r>
            <a:r>
              <a:rPr lang="en-US" sz="3400" dirty="0" smtClean="0"/>
              <a:t> and </a:t>
            </a:r>
            <a:r>
              <a:rPr lang="en-US" sz="3400" i="1" dirty="0" smtClean="0"/>
              <a:t>y</a:t>
            </a:r>
            <a:r>
              <a:rPr lang="en-US" sz="3400" dirty="0" smtClean="0"/>
              <a:t> are integers  and both </a:t>
            </a:r>
            <a:r>
              <a:rPr lang="en-US" sz="3400" i="1" dirty="0" err="1" smtClean="0"/>
              <a:t>x</a:t>
            </a:r>
            <a:r>
              <a:rPr lang="en-US" sz="3400" dirty="0" err="1" smtClean="0">
                <a:latin typeface="Cambria Math"/>
                <a:ea typeface="Cambria Math"/>
              </a:rPr>
              <a:t>∙</a:t>
            </a:r>
            <a:r>
              <a:rPr lang="en-US" sz="3400" i="1" dirty="0" err="1" smtClean="0"/>
              <a:t>y</a:t>
            </a:r>
            <a:r>
              <a:rPr lang="en-US" sz="3400" dirty="0" smtClean="0"/>
              <a:t> </a:t>
            </a:r>
            <a:r>
              <a:rPr lang="en-US" sz="3400" i="1" dirty="0" smtClean="0"/>
              <a:t>and </a:t>
            </a:r>
            <a:r>
              <a:rPr lang="en-US" sz="3400" i="1" dirty="0" err="1" smtClean="0"/>
              <a:t>x</a:t>
            </a:r>
            <a:r>
              <a:rPr lang="en-US" sz="3400" dirty="0" err="1" smtClean="0"/>
              <a:t>+</a:t>
            </a:r>
            <a:r>
              <a:rPr lang="en-US" sz="3400" i="1" dirty="0" err="1" smtClean="0"/>
              <a:t>y</a:t>
            </a:r>
            <a:r>
              <a:rPr lang="en-US" sz="3400" dirty="0" smtClean="0"/>
              <a:t> are even, then both </a:t>
            </a:r>
            <a:r>
              <a:rPr lang="en-US" sz="3400" i="1" dirty="0" smtClean="0"/>
              <a:t>x</a:t>
            </a:r>
            <a:r>
              <a:rPr lang="en-US" sz="3400" dirty="0" smtClean="0"/>
              <a:t> and </a:t>
            </a:r>
            <a:r>
              <a:rPr lang="en-US" sz="3400" i="1" dirty="0" smtClean="0"/>
              <a:t>y</a:t>
            </a:r>
            <a:r>
              <a:rPr lang="en-US" sz="3400" dirty="0" smtClean="0"/>
              <a:t> are even.</a:t>
            </a:r>
          </a:p>
          <a:p>
            <a:pPr>
              <a:buNone/>
            </a:pPr>
            <a:r>
              <a:rPr lang="en-US" sz="3400" dirty="0" smtClean="0"/>
              <a:t>    </a:t>
            </a:r>
            <a:r>
              <a:rPr lang="en-US" sz="3400" b="1" dirty="0" smtClean="0"/>
              <a:t> Proof</a:t>
            </a:r>
            <a:r>
              <a:rPr lang="en-US" sz="3400" dirty="0" smtClean="0"/>
              <a:t>: Use a proof by contraposition(</a:t>
            </a:r>
            <a:r>
              <a:rPr lang="zh-TW" altLang="en-US" sz="3400" dirty="0" smtClean="0"/>
              <a:t>對位</a:t>
            </a:r>
            <a:r>
              <a:rPr lang="en-US" sz="3400" dirty="0" smtClean="0"/>
              <a:t>). Suppose  </a:t>
            </a:r>
            <a:r>
              <a:rPr lang="en-US" sz="3400" i="1" dirty="0" smtClean="0"/>
              <a:t>x </a:t>
            </a:r>
            <a:r>
              <a:rPr lang="en-US" sz="3400" dirty="0" smtClean="0"/>
              <a:t>and </a:t>
            </a:r>
            <a:r>
              <a:rPr lang="en-US" sz="3400" i="1" dirty="0" smtClean="0"/>
              <a:t>y</a:t>
            </a:r>
            <a:r>
              <a:rPr lang="en-US" sz="3400" dirty="0" smtClean="0"/>
              <a:t> are not both even. Then, one or both are odd. </a:t>
            </a:r>
            <a:r>
              <a:rPr lang="en-US" sz="3400" dirty="0" smtClean="0">
                <a:solidFill>
                  <a:srgbClr val="FF0000"/>
                </a:solidFill>
              </a:rPr>
              <a:t>Without loss of generality</a:t>
            </a:r>
            <a:r>
              <a:rPr lang="en-US" sz="3400" dirty="0" smtClean="0"/>
              <a:t>, assume that </a:t>
            </a:r>
            <a:r>
              <a:rPr lang="en-US" sz="3400" i="1" dirty="0" smtClean="0">
                <a:ea typeface="Cambria Math" pitchFamily="18" charset="0"/>
              </a:rPr>
              <a:t>x</a:t>
            </a:r>
            <a:r>
              <a:rPr lang="en-US" sz="3400" dirty="0" smtClean="0"/>
              <a:t> is odd. Then  </a:t>
            </a:r>
            <a:r>
              <a:rPr lang="en-US" sz="3400" i="1" dirty="0" smtClean="0">
                <a:ea typeface="Cambria Math" pitchFamily="18" charset="0"/>
              </a:rPr>
              <a:t>x</a:t>
            </a:r>
            <a:r>
              <a:rPr lang="en-US" sz="3400" dirty="0" smtClean="0">
                <a:latin typeface="Cambria Math" pitchFamily="18" charset="0"/>
                <a:ea typeface="Cambria Math" pitchFamily="18" charset="0"/>
              </a:rPr>
              <a:t> = 2</a:t>
            </a:r>
            <a:r>
              <a:rPr lang="en-US" sz="3400" i="1" dirty="0" smtClean="0">
                <a:ea typeface="Cambria Math" pitchFamily="18" charset="0"/>
              </a:rPr>
              <a:t>m</a:t>
            </a:r>
            <a:r>
              <a:rPr lang="en-US" sz="3400" dirty="0" smtClean="0">
                <a:latin typeface="Cambria Math" pitchFamily="18" charset="0"/>
                <a:ea typeface="Cambria Math" pitchFamily="18" charset="0"/>
              </a:rPr>
              <a:t> + 1 </a:t>
            </a:r>
            <a:r>
              <a:rPr lang="en-US" sz="3400" dirty="0" smtClean="0"/>
              <a:t>for some integer </a:t>
            </a:r>
            <a:r>
              <a:rPr lang="en-US" sz="3400" i="1" dirty="0" smtClean="0"/>
              <a:t>k</a:t>
            </a:r>
            <a:r>
              <a:rPr lang="en-US" sz="3400" dirty="0" smtClean="0"/>
              <a:t>. </a:t>
            </a:r>
          </a:p>
          <a:p>
            <a:pPr lvl="1">
              <a:buNone/>
            </a:pPr>
            <a:r>
              <a:rPr lang="en-US" sz="3400" dirty="0" smtClean="0"/>
              <a:t>    </a:t>
            </a:r>
            <a:r>
              <a:rPr lang="en-US" sz="3400" i="1" dirty="0" smtClean="0"/>
              <a:t>Case </a:t>
            </a:r>
            <a:r>
              <a:rPr lang="en-US" sz="3400" i="1" dirty="0" smtClean="0">
                <a:latin typeface="Cambria Math" pitchFamily="18" charset="0"/>
                <a:ea typeface="Cambria Math" pitchFamily="18" charset="0"/>
              </a:rPr>
              <a:t>1</a:t>
            </a:r>
            <a:r>
              <a:rPr lang="en-US" sz="3400" dirty="0" smtClean="0"/>
              <a:t>: </a:t>
            </a:r>
            <a:r>
              <a:rPr lang="en-US" sz="3400" i="1" dirty="0" smtClean="0"/>
              <a:t>y</a:t>
            </a:r>
            <a:r>
              <a:rPr lang="en-US" sz="3400" dirty="0" smtClean="0"/>
              <a:t> is even. Then </a:t>
            </a:r>
            <a:r>
              <a:rPr lang="en-US" sz="3400" i="1" dirty="0" smtClean="0">
                <a:latin typeface="Cambria Math" pitchFamily="18" charset="0"/>
                <a:ea typeface="Cambria Math" pitchFamily="18" charset="0"/>
              </a:rPr>
              <a:t>y</a:t>
            </a:r>
            <a:r>
              <a:rPr lang="en-US" sz="3400" dirty="0" smtClean="0">
                <a:latin typeface="Cambria Math" pitchFamily="18" charset="0"/>
                <a:ea typeface="Cambria Math" pitchFamily="18" charset="0"/>
              </a:rPr>
              <a:t> = 2</a:t>
            </a:r>
            <a:r>
              <a:rPr lang="en-US" sz="3400" i="1" dirty="0" smtClean="0">
                <a:latin typeface="Cambria Math" pitchFamily="18" charset="0"/>
                <a:ea typeface="Cambria Math" pitchFamily="18" charset="0"/>
              </a:rPr>
              <a:t>n</a:t>
            </a:r>
            <a:r>
              <a:rPr lang="en-US" sz="3400" dirty="0" smtClean="0">
                <a:latin typeface="Cambria Math" pitchFamily="18" charset="0"/>
                <a:ea typeface="Cambria Math" pitchFamily="18" charset="0"/>
              </a:rPr>
              <a:t> </a:t>
            </a:r>
            <a:r>
              <a:rPr lang="en-US" sz="3400" dirty="0" smtClean="0"/>
              <a:t>for some integer </a:t>
            </a:r>
            <a:r>
              <a:rPr lang="en-US" sz="3400" i="1" dirty="0" smtClean="0"/>
              <a:t>n</a:t>
            </a:r>
            <a:r>
              <a:rPr lang="en-US" sz="3400" dirty="0" smtClean="0"/>
              <a:t>, so                                                  </a:t>
            </a:r>
            <a:r>
              <a:rPr lang="en-US" sz="3400" i="1" dirty="0" smtClean="0">
                <a:ea typeface="Cambria Math" pitchFamily="18" charset="0"/>
              </a:rPr>
              <a:t>x</a:t>
            </a:r>
            <a:r>
              <a:rPr lang="en-US" sz="3400" dirty="0" smtClean="0">
                <a:latin typeface="Cambria Math" pitchFamily="18" charset="0"/>
                <a:ea typeface="Cambria Math" pitchFamily="18" charset="0"/>
              </a:rPr>
              <a:t> +</a:t>
            </a:r>
            <a:r>
              <a:rPr lang="en-US" sz="3400" i="1" dirty="0" smtClean="0">
                <a:latin typeface="Cambria Math" pitchFamily="18" charset="0"/>
                <a:ea typeface="Cambria Math" pitchFamily="18" charset="0"/>
              </a:rPr>
              <a:t> </a:t>
            </a:r>
            <a:r>
              <a:rPr lang="en-US" sz="3400" i="1" dirty="0" smtClean="0">
                <a:ea typeface="Cambria Math" pitchFamily="18" charset="0"/>
              </a:rPr>
              <a:t>y</a:t>
            </a:r>
            <a:r>
              <a:rPr lang="en-US" sz="3400" dirty="0" smtClean="0">
                <a:latin typeface="Cambria Math" pitchFamily="18" charset="0"/>
                <a:ea typeface="Cambria Math" pitchFamily="18" charset="0"/>
              </a:rPr>
              <a:t> = (2</a:t>
            </a:r>
            <a:r>
              <a:rPr lang="en-US" sz="3400" i="1" dirty="0" smtClean="0">
                <a:ea typeface="Cambria Math" pitchFamily="18" charset="0"/>
              </a:rPr>
              <a:t>m</a:t>
            </a:r>
            <a:r>
              <a:rPr lang="en-US" sz="3400" dirty="0" smtClean="0">
                <a:ea typeface="Cambria Math" pitchFamily="18" charset="0"/>
              </a:rPr>
              <a:t> </a:t>
            </a:r>
            <a:r>
              <a:rPr lang="en-US" sz="3400" dirty="0" smtClean="0">
                <a:latin typeface="Cambria Math" pitchFamily="18" charset="0"/>
                <a:ea typeface="Cambria Math" pitchFamily="18" charset="0"/>
              </a:rPr>
              <a:t>+ 1) + 2</a:t>
            </a:r>
            <a:r>
              <a:rPr lang="en-US" sz="3400" i="1" dirty="0" smtClean="0">
                <a:ea typeface="Cambria Math" pitchFamily="18" charset="0"/>
              </a:rPr>
              <a:t>n</a:t>
            </a:r>
            <a:r>
              <a:rPr lang="en-US" sz="3400" dirty="0" smtClean="0">
                <a:latin typeface="Cambria Math" pitchFamily="18" charset="0"/>
                <a:ea typeface="Cambria Math" pitchFamily="18" charset="0"/>
              </a:rPr>
              <a:t> = 2(</a:t>
            </a:r>
            <a:r>
              <a:rPr lang="en-US" sz="3400" i="1" dirty="0" smtClean="0">
                <a:ea typeface="Cambria Math" pitchFamily="18" charset="0"/>
              </a:rPr>
              <a:t>m</a:t>
            </a:r>
            <a:r>
              <a:rPr lang="en-US" sz="3400" dirty="0" smtClean="0">
                <a:latin typeface="Cambria Math" pitchFamily="18" charset="0"/>
                <a:ea typeface="Cambria Math" pitchFamily="18" charset="0"/>
              </a:rPr>
              <a:t> + </a:t>
            </a:r>
            <a:r>
              <a:rPr lang="en-US" sz="3400" i="1" dirty="0" smtClean="0">
                <a:ea typeface="Cambria Math" pitchFamily="18" charset="0"/>
              </a:rPr>
              <a:t>n</a:t>
            </a:r>
            <a:r>
              <a:rPr lang="en-US" sz="3400" dirty="0" smtClean="0">
                <a:latin typeface="Cambria Math" pitchFamily="18" charset="0"/>
                <a:ea typeface="Cambria Math" pitchFamily="18" charset="0"/>
              </a:rPr>
              <a:t>) + 1 is odd.</a:t>
            </a:r>
          </a:p>
          <a:p>
            <a:pPr lvl="1">
              <a:buNone/>
            </a:pPr>
            <a:r>
              <a:rPr lang="en-US" sz="3400" dirty="0" smtClean="0">
                <a:latin typeface="Cambria Math" pitchFamily="18" charset="0"/>
                <a:ea typeface="Cambria Math" pitchFamily="18" charset="0"/>
              </a:rPr>
              <a:t>    </a:t>
            </a:r>
            <a:r>
              <a:rPr lang="en-US" sz="3400" i="1" dirty="0" smtClean="0">
                <a:latin typeface="Cambria Math" pitchFamily="18" charset="0"/>
                <a:ea typeface="Cambria Math" pitchFamily="18" charset="0"/>
              </a:rPr>
              <a:t>Case 2</a:t>
            </a:r>
            <a:r>
              <a:rPr lang="en-US" sz="3400" dirty="0" smtClean="0">
                <a:latin typeface="Cambria Math" pitchFamily="18" charset="0"/>
                <a:ea typeface="Cambria Math" pitchFamily="18" charset="0"/>
              </a:rPr>
              <a:t>:</a:t>
            </a:r>
            <a:r>
              <a:rPr lang="en-US" sz="3400" i="1" dirty="0" smtClean="0"/>
              <a:t> y</a:t>
            </a:r>
            <a:r>
              <a:rPr lang="en-US" sz="3400" dirty="0" smtClean="0"/>
              <a:t> is odd. Then </a:t>
            </a:r>
            <a:r>
              <a:rPr lang="en-US" sz="3400" i="1" dirty="0" smtClean="0">
                <a:latin typeface="Cambria Math" pitchFamily="18" charset="0"/>
                <a:ea typeface="Cambria Math" pitchFamily="18" charset="0"/>
              </a:rPr>
              <a:t>y</a:t>
            </a:r>
            <a:r>
              <a:rPr lang="en-US" sz="3400" dirty="0" smtClean="0">
                <a:latin typeface="Cambria Math" pitchFamily="18" charset="0"/>
                <a:ea typeface="Cambria Math" pitchFamily="18" charset="0"/>
              </a:rPr>
              <a:t> = 2</a:t>
            </a:r>
            <a:r>
              <a:rPr lang="en-US" sz="3400" i="1" dirty="0" smtClean="0">
                <a:latin typeface="Cambria Math" pitchFamily="18" charset="0"/>
                <a:ea typeface="Cambria Math" pitchFamily="18" charset="0"/>
              </a:rPr>
              <a:t>n </a:t>
            </a:r>
            <a:r>
              <a:rPr lang="en-US" sz="3400" i="1" dirty="0" smtClean="0">
                <a:ea typeface="Cambria Math" pitchFamily="18" charset="0"/>
              </a:rPr>
              <a:t>+</a:t>
            </a:r>
            <a:r>
              <a:rPr lang="en-US" sz="3400" i="1" dirty="0" smtClean="0">
                <a:latin typeface="Cambria Math" pitchFamily="18" charset="0"/>
                <a:ea typeface="Cambria Math" pitchFamily="18" charset="0"/>
              </a:rPr>
              <a:t> </a:t>
            </a:r>
            <a:r>
              <a:rPr lang="en-US" sz="3400" dirty="0" smtClean="0">
                <a:latin typeface="Cambria Math" pitchFamily="18" charset="0"/>
                <a:ea typeface="Cambria Math" pitchFamily="18" charset="0"/>
              </a:rPr>
              <a:t>1 </a:t>
            </a:r>
            <a:r>
              <a:rPr lang="en-US" sz="3400" dirty="0" smtClean="0"/>
              <a:t>for some integer </a:t>
            </a:r>
            <a:r>
              <a:rPr lang="en-US" sz="3400" i="1" dirty="0" smtClean="0"/>
              <a:t>n</a:t>
            </a:r>
            <a:r>
              <a:rPr lang="en-US" sz="3400" dirty="0" smtClean="0"/>
              <a:t>, so                                            </a:t>
            </a:r>
            <a:r>
              <a:rPr lang="en-US" sz="3400" i="1" dirty="0" smtClean="0">
                <a:ea typeface="Cambria Math" pitchFamily="18" charset="0"/>
              </a:rPr>
              <a:t>x</a:t>
            </a:r>
            <a:r>
              <a:rPr lang="en-US" sz="3400" dirty="0" smtClean="0">
                <a:latin typeface="Cambria Math" pitchFamily="18" charset="0"/>
                <a:ea typeface="Cambria Math" pitchFamily="18" charset="0"/>
              </a:rPr>
              <a:t> </a:t>
            </a:r>
            <a:r>
              <a:rPr lang="en-US" sz="3400" dirty="0" smtClean="0">
                <a:latin typeface="Cambria Math"/>
                <a:ea typeface="Cambria Math"/>
              </a:rPr>
              <a:t>∙ </a:t>
            </a:r>
            <a:r>
              <a:rPr lang="en-US" sz="3400" i="1" dirty="0" smtClean="0">
                <a:ea typeface="Cambria Math" pitchFamily="18" charset="0"/>
              </a:rPr>
              <a:t>y</a:t>
            </a:r>
            <a:r>
              <a:rPr lang="en-US" sz="3400" dirty="0" smtClean="0">
                <a:latin typeface="Cambria Math" pitchFamily="18" charset="0"/>
                <a:ea typeface="Cambria Math" pitchFamily="18" charset="0"/>
              </a:rPr>
              <a:t> = (2</a:t>
            </a:r>
            <a:r>
              <a:rPr lang="en-US" sz="3400" i="1" dirty="0" smtClean="0">
                <a:ea typeface="Cambria Math" pitchFamily="18" charset="0"/>
              </a:rPr>
              <a:t>m</a:t>
            </a:r>
            <a:r>
              <a:rPr lang="en-US" sz="3400" dirty="0" smtClean="0">
                <a:ea typeface="Cambria Math" pitchFamily="18" charset="0"/>
              </a:rPr>
              <a:t> </a:t>
            </a:r>
            <a:r>
              <a:rPr lang="en-US" sz="3400" dirty="0" smtClean="0">
                <a:latin typeface="Cambria Math" pitchFamily="18" charset="0"/>
                <a:ea typeface="Cambria Math" pitchFamily="18" charset="0"/>
              </a:rPr>
              <a:t>+ 1) (2</a:t>
            </a:r>
            <a:r>
              <a:rPr lang="en-US" sz="3400" i="1" dirty="0" smtClean="0">
                <a:ea typeface="Cambria Math" pitchFamily="18" charset="0"/>
              </a:rPr>
              <a:t>n</a:t>
            </a:r>
            <a:r>
              <a:rPr lang="en-US" sz="3400" dirty="0" smtClean="0">
                <a:latin typeface="Cambria Math" pitchFamily="18" charset="0"/>
                <a:ea typeface="Cambria Math" pitchFamily="18" charset="0"/>
              </a:rPr>
              <a:t> + 1) = 2(2</a:t>
            </a:r>
            <a:r>
              <a:rPr lang="en-US" sz="3400" i="1" dirty="0" smtClean="0">
                <a:ea typeface="Cambria Math" pitchFamily="18" charset="0"/>
              </a:rPr>
              <a:t>m</a:t>
            </a:r>
            <a:r>
              <a:rPr lang="en-US" sz="3400" dirty="0" smtClean="0">
                <a:latin typeface="Cambria Math"/>
                <a:ea typeface="Cambria Math"/>
              </a:rPr>
              <a:t> ∙</a:t>
            </a:r>
            <a:r>
              <a:rPr lang="en-US" sz="3400" i="1" dirty="0" smtClean="0">
                <a:ea typeface="Cambria Math" pitchFamily="18" charset="0"/>
              </a:rPr>
              <a:t> n</a:t>
            </a:r>
            <a:r>
              <a:rPr lang="en-US" sz="3400" dirty="0" smtClean="0">
                <a:latin typeface="Cambria Math" pitchFamily="18" charset="0"/>
                <a:ea typeface="Cambria Math" pitchFamily="18" charset="0"/>
              </a:rPr>
              <a:t> +</a:t>
            </a:r>
            <a:r>
              <a:rPr lang="en-US" sz="3400" i="1" dirty="0" smtClean="0">
                <a:ea typeface="Cambria Math" pitchFamily="18" charset="0"/>
              </a:rPr>
              <a:t>m</a:t>
            </a:r>
            <a:r>
              <a:rPr lang="en-US" sz="3400" dirty="0" smtClean="0">
                <a:latin typeface="Cambria Math" pitchFamily="18" charset="0"/>
                <a:ea typeface="Cambria Math" pitchFamily="18" charset="0"/>
              </a:rPr>
              <a:t> + </a:t>
            </a:r>
            <a:r>
              <a:rPr lang="en-US" sz="3400" i="1" dirty="0" smtClean="0">
                <a:ea typeface="Cambria Math" pitchFamily="18" charset="0"/>
              </a:rPr>
              <a:t>n</a:t>
            </a:r>
            <a:r>
              <a:rPr lang="en-US" sz="3400" dirty="0" smtClean="0">
                <a:latin typeface="Cambria Math" pitchFamily="18" charset="0"/>
                <a:ea typeface="Cambria Math" pitchFamily="18" charset="0"/>
              </a:rPr>
              <a:t>) + 1 is odd.</a:t>
            </a:r>
          </a:p>
          <a:p>
            <a:pPr>
              <a:buNone/>
            </a:pPr>
            <a:endParaRPr lang="en-US" sz="3400" dirty="0" smtClean="0">
              <a:latin typeface="Cambria Math" pitchFamily="18" charset="0"/>
              <a:ea typeface="Cambria Math" pitchFamily="18" charset="0"/>
            </a:endParaRPr>
          </a:p>
          <a:p>
            <a:pPr>
              <a:buNone/>
            </a:pPr>
            <a:r>
              <a:rPr lang="en-US" sz="3400" b="1" dirty="0" smtClean="0">
                <a:latin typeface="Cambria Math" pitchFamily="18" charset="0"/>
                <a:ea typeface="Cambria Math" pitchFamily="18" charset="0"/>
              </a:rPr>
              <a:t>     </a:t>
            </a:r>
          </a:p>
          <a:p>
            <a:pPr>
              <a:buNone/>
            </a:pPr>
            <a:r>
              <a:rPr lang="en-US" sz="3400" b="1" dirty="0" smtClean="0">
                <a:latin typeface="Cambria Math" pitchFamily="18" charset="0"/>
                <a:ea typeface="Cambria Math" pitchFamily="18" charset="0"/>
              </a:rPr>
              <a:t>    </a:t>
            </a:r>
            <a:r>
              <a:rPr lang="en-US" sz="3400" dirty="0" smtClean="0">
                <a:latin typeface="Cambria Math" pitchFamily="18" charset="0"/>
                <a:ea typeface="Cambria Math" pitchFamily="18" charset="0"/>
              </a:rPr>
              <a:t>We only cover the case where </a:t>
            </a:r>
            <a:r>
              <a:rPr lang="en-US" sz="3400" i="1" dirty="0" smtClean="0">
                <a:latin typeface="Cambria Math" pitchFamily="18" charset="0"/>
                <a:ea typeface="Cambria Math" pitchFamily="18" charset="0"/>
              </a:rPr>
              <a:t>x</a:t>
            </a:r>
            <a:r>
              <a:rPr lang="en-US" sz="3400" dirty="0" smtClean="0">
                <a:latin typeface="Cambria Math" pitchFamily="18" charset="0"/>
                <a:ea typeface="Cambria Math" pitchFamily="18" charset="0"/>
              </a:rPr>
              <a:t> is odd because the case where </a:t>
            </a:r>
            <a:r>
              <a:rPr lang="en-US" sz="3400" i="1" dirty="0" smtClean="0">
                <a:latin typeface="Cambria Math" pitchFamily="18" charset="0"/>
                <a:ea typeface="Cambria Math" pitchFamily="18" charset="0"/>
              </a:rPr>
              <a:t>y</a:t>
            </a:r>
            <a:r>
              <a:rPr lang="en-US" sz="3400" dirty="0" smtClean="0">
                <a:latin typeface="Cambria Math" pitchFamily="18" charset="0"/>
                <a:ea typeface="Cambria Math" pitchFamily="18" charset="0"/>
              </a:rPr>
              <a:t> is odd is  similar. The use phrase </a:t>
            </a:r>
            <a:r>
              <a:rPr lang="en-US" sz="3400" i="1" dirty="0" smtClean="0">
                <a:latin typeface="Cambria Math" pitchFamily="18" charset="0"/>
                <a:ea typeface="Cambria Math" pitchFamily="18" charset="0"/>
              </a:rPr>
              <a:t>without  loss of generality</a:t>
            </a:r>
            <a:r>
              <a:rPr lang="en-US" sz="3400" b="1" dirty="0" smtClean="0">
                <a:latin typeface="Cambria Math" pitchFamily="18" charset="0"/>
                <a:ea typeface="Cambria Math" pitchFamily="18" charset="0"/>
              </a:rPr>
              <a:t> </a:t>
            </a:r>
            <a:r>
              <a:rPr lang="en-US" sz="3400" dirty="0" smtClean="0">
                <a:latin typeface="Cambria Math" pitchFamily="18" charset="0"/>
                <a:ea typeface="Cambria Math" pitchFamily="18" charset="0"/>
              </a:rPr>
              <a:t>(WLOG) indicates this. </a:t>
            </a:r>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a:t>
            </a:r>
          </a:p>
        </p:txBody>
      </p:sp>
      <p:sp>
        <p:nvSpPr>
          <p:cNvPr id="4" name="Isosceles Triangle 3"/>
          <p:cNvSpPr/>
          <p:nvPr/>
        </p:nvSpPr>
        <p:spPr>
          <a:xfrm rot="5400000" flipV="1">
            <a:off x="8305800" y="3962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Existence Proofs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Proof of theorems of the form                   .</a:t>
            </a:r>
          </a:p>
          <a:p>
            <a:r>
              <a:rPr lang="en-US" b="1" dirty="0" smtClean="0">
                <a:solidFill>
                  <a:srgbClr val="FF0000"/>
                </a:solidFill>
              </a:rPr>
              <a:t>Constructive</a:t>
            </a:r>
            <a:r>
              <a:rPr lang="en-US" dirty="0" smtClean="0">
                <a:solidFill>
                  <a:srgbClr val="FF0000"/>
                </a:solidFill>
              </a:rPr>
              <a:t> existence proof</a:t>
            </a:r>
            <a:r>
              <a:rPr lang="en-US" dirty="0" smtClean="0"/>
              <a:t>: </a:t>
            </a:r>
          </a:p>
          <a:p>
            <a:pPr lvl="1"/>
            <a:r>
              <a:rPr lang="en-US" dirty="0" smtClean="0"/>
              <a:t>Find an explicit value of </a:t>
            </a:r>
            <a:r>
              <a:rPr lang="en-US" i="1" dirty="0" smtClean="0"/>
              <a:t>c</a:t>
            </a:r>
            <a:r>
              <a:rPr lang="en-US" dirty="0" smtClean="0"/>
              <a:t>, for which  </a:t>
            </a:r>
            <a:r>
              <a:rPr lang="en-US" i="1" dirty="0" smtClean="0"/>
              <a:t>P(c) </a:t>
            </a:r>
            <a:r>
              <a:rPr lang="en-US" dirty="0" smtClean="0"/>
              <a:t>is true.</a:t>
            </a:r>
          </a:p>
          <a:p>
            <a:pPr lvl="1"/>
            <a:r>
              <a:rPr lang="en-US" dirty="0" smtClean="0"/>
              <a:t>Then                   is   true by Existential Generalization (EG).</a:t>
            </a:r>
          </a:p>
          <a:p>
            <a:pPr>
              <a:buNone/>
            </a:pPr>
            <a:r>
              <a:rPr lang="en-US" b="1" dirty="0" smtClean="0"/>
              <a:t>    Example</a:t>
            </a:r>
            <a:r>
              <a:rPr lang="en-US" dirty="0" smtClean="0"/>
              <a:t>: Show that there is a positive integer that can be  written as the sum of cubes of positive integers in two different ways:</a:t>
            </a:r>
          </a:p>
          <a:p>
            <a:pPr>
              <a:buNone/>
            </a:pPr>
            <a:r>
              <a:rPr lang="en-US" dirty="0" smtClean="0"/>
              <a:t>    </a:t>
            </a:r>
            <a:r>
              <a:rPr lang="en-US" b="1" dirty="0" smtClean="0"/>
              <a:t>Proof</a:t>
            </a:r>
            <a:r>
              <a:rPr lang="en-US" dirty="0" smtClean="0"/>
              <a:t>:        </a:t>
            </a:r>
            <a:r>
              <a:rPr lang="en-US" dirty="0" smtClean="0">
                <a:latin typeface="Cambria Math" pitchFamily="18" charset="0"/>
                <a:ea typeface="Cambria Math" pitchFamily="18" charset="0"/>
              </a:rPr>
              <a:t>1729 is such a number since </a:t>
            </a:r>
          </a:p>
          <a:p>
            <a:pPr>
              <a:buNone/>
            </a:pPr>
            <a:r>
              <a:rPr lang="en-US" dirty="0" smtClean="0">
                <a:latin typeface="Cambria Math" pitchFamily="18" charset="0"/>
                <a:ea typeface="Cambria Math" pitchFamily="18" charset="0"/>
              </a:rPr>
              <a:t>                         1729 = 10</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+ 9</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 12</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+ 1</a:t>
            </a:r>
            <a:r>
              <a:rPr lang="en-US" baseline="30000" dirty="0" smtClean="0">
                <a:latin typeface="Cambria Math" pitchFamily="18" charset="0"/>
                <a:ea typeface="Cambria Math" pitchFamily="18" charset="0"/>
              </a:rPr>
              <a:t>3</a:t>
            </a:r>
          </a:p>
          <a:p>
            <a:endParaRPr lang="en-US" dirty="0" smtClean="0"/>
          </a:p>
          <a:p>
            <a:pPr>
              <a:buNone/>
            </a:pPr>
            <a:r>
              <a:rPr lang="en-US" b="1" dirty="0" smtClean="0"/>
              <a:t>   </a:t>
            </a:r>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5181600" y="1676400"/>
            <a:ext cx="947581" cy="306705"/>
          </a:xfrm>
          <a:prstGeom prst="rect">
            <a:avLst/>
          </a:prstGeom>
        </p:spPr>
      </p:pic>
      <p:pic>
        <p:nvPicPr>
          <p:cNvPr id="7" name="Picture 6" descr="addin_tmp.png"/>
          <p:cNvPicPr>
            <a:picLocks noChangeAspect="1"/>
          </p:cNvPicPr>
          <p:nvPr>
            <p:custDataLst>
              <p:tags r:id="rId2"/>
            </p:custDataLst>
          </p:nvPr>
        </p:nvPicPr>
        <p:blipFill>
          <a:blip r:embed="rId4" cstate="print"/>
          <a:stretch>
            <a:fillRect/>
          </a:stretch>
        </p:blipFill>
        <p:spPr>
          <a:xfrm>
            <a:off x="1981200" y="2819400"/>
            <a:ext cx="990600" cy="320629"/>
          </a:xfrm>
          <a:prstGeom prst="rect">
            <a:avLst/>
          </a:prstGeom>
        </p:spPr>
      </p:pic>
      <p:sp>
        <p:nvSpPr>
          <p:cNvPr id="8" name="Isosceles Triangle 7"/>
          <p:cNvSpPr/>
          <p:nvPr/>
        </p:nvSpPr>
        <p:spPr>
          <a:xfrm rot="5400000" flipV="1">
            <a:off x="6781800" y="5105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0112.jpg"/>
          <p:cNvPicPr>
            <a:picLocks noChangeAspect="1"/>
          </p:cNvPicPr>
          <p:nvPr/>
        </p:nvPicPr>
        <p:blipFill>
          <a:blip r:embed="rId5" cstate="print"/>
          <a:stretch>
            <a:fillRect/>
          </a:stretch>
        </p:blipFill>
        <p:spPr>
          <a:xfrm>
            <a:off x="838200" y="5410200"/>
            <a:ext cx="886968" cy="1030224"/>
          </a:xfrm>
          <a:prstGeom prst="rect">
            <a:avLst/>
          </a:prstGeom>
        </p:spPr>
      </p:pic>
      <p:sp>
        <p:nvSpPr>
          <p:cNvPr id="11" name="TextBox 10"/>
          <p:cNvSpPr txBox="1"/>
          <p:nvPr/>
        </p:nvSpPr>
        <p:spPr>
          <a:xfrm>
            <a:off x="1752600" y="5715000"/>
            <a:ext cx="2895600" cy="646331"/>
          </a:xfrm>
          <a:prstGeom prst="rect">
            <a:avLst/>
          </a:prstGeom>
          <a:noFill/>
        </p:spPr>
        <p:txBody>
          <a:bodyPr wrap="square" rtlCol="0">
            <a:spAutoFit/>
          </a:bodyPr>
          <a:lstStyle/>
          <a:p>
            <a:r>
              <a:rPr lang="en-US" dirty="0" smtClean="0"/>
              <a:t>Godfrey Harold Hardy</a:t>
            </a:r>
          </a:p>
          <a:p>
            <a:r>
              <a:rPr lang="en-US" dirty="0" smtClean="0"/>
              <a:t>  </a:t>
            </a:r>
            <a:r>
              <a:rPr lang="en-US" dirty="0" smtClean="0">
                <a:latin typeface="Cambria Math" pitchFamily="18" charset="0"/>
                <a:ea typeface="Cambria Math" pitchFamily="18" charset="0"/>
              </a:rPr>
              <a:t>(1877-1947)</a:t>
            </a:r>
            <a:endParaRPr lang="en-US" dirty="0"/>
          </a:p>
        </p:txBody>
      </p:sp>
      <p:pic>
        <p:nvPicPr>
          <p:cNvPr id="12" name="Picture 11" descr="0113.jpg"/>
          <p:cNvPicPr>
            <a:picLocks noChangeAspect="1"/>
          </p:cNvPicPr>
          <p:nvPr/>
        </p:nvPicPr>
        <p:blipFill>
          <a:blip r:embed="rId6" cstate="print"/>
          <a:stretch>
            <a:fillRect/>
          </a:stretch>
        </p:blipFill>
        <p:spPr>
          <a:xfrm>
            <a:off x="7162800" y="228600"/>
            <a:ext cx="887730" cy="1025652"/>
          </a:xfrm>
          <a:prstGeom prst="rect">
            <a:avLst/>
          </a:prstGeom>
        </p:spPr>
      </p:pic>
      <p:sp>
        <p:nvSpPr>
          <p:cNvPr id="13" name="TextBox 12"/>
          <p:cNvSpPr txBox="1"/>
          <p:nvPr/>
        </p:nvSpPr>
        <p:spPr>
          <a:xfrm>
            <a:off x="6629400" y="1219200"/>
            <a:ext cx="2133600" cy="646331"/>
          </a:xfrm>
          <a:prstGeom prst="rect">
            <a:avLst/>
          </a:prstGeom>
          <a:noFill/>
        </p:spPr>
        <p:txBody>
          <a:bodyPr wrap="square" rtlCol="0">
            <a:spAutoFit/>
          </a:bodyPr>
          <a:lstStyle/>
          <a:p>
            <a:r>
              <a:rPr lang="en-US" dirty="0" err="1" smtClean="0"/>
              <a:t>Srinivasa</a:t>
            </a:r>
            <a:r>
              <a:rPr lang="en-US" dirty="0" smtClean="0"/>
              <a:t> </a:t>
            </a:r>
            <a:r>
              <a:rPr lang="en-US" dirty="0" err="1" smtClean="0"/>
              <a:t>Ramanujan</a:t>
            </a:r>
            <a:endParaRPr lang="en-US" dirty="0" smtClean="0"/>
          </a:p>
          <a:p>
            <a:r>
              <a:rPr lang="en-US" dirty="0" smtClean="0"/>
              <a:t>  </a:t>
            </a:r>
            <a:r>
              <a:rPr lang="en-US" dirty="0" smtClean="0">
                <a:latin typeface="Cambria Math" pitchFamily="18" charset="0"/>
                <a:ea typeface="Cambria Math" pitchFamily="18" charset="0"/>
              </a:rPr>
              <a:t>(1887-1920)</a:t>
            </a:r>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Nonconstructive</a:t>
            </a:r>
            <a:r>
              <a:rPr lang="en-US" dirty="0" smtClean="0"/>
              <a:t> Existence Proofs</a:t>
            </a:r>
            <a:endParaRPr lang="en-US" dirty="0"/>
          </a:p>
        </p:txBody>
      </p:sp>
      <p:sp>
        <p:nvSpPr>
          <p:cNvPr id="3" name="Content Placeholder 2"/>
          <p:cNvSpPr>
            <a:spLocks noGrp="1"/>
          </p:cNvSpPr>
          <p:nvPr>
            <p:ph idx="1"/>
          </p:nvPr>
        </p:nvSpPr>
        <p:spPr>
          <a:ln>
            <a:solidFill>
              <a:schemeClr val="bg1"/>
            </a:solidFill>
          </a:ln>
        </p:spPr>
        <p:txBody>
          <a:bodyPr>
            <a:normAutofit fontScale="92500" lnSpcReduction="20000"/>
          </a:bodyPr>
          <a:lstStyle/>
          <a:p>
            <a:r>
              <a:rPr lang="en-US" dirty="0" smtClean="0">
                <a:latin typeface="Calibri" pitchFamily="34" charset="0"/>
              </a:rPr>
              <a:t>In a </a:t>
            </a:r>
            <a:r>
              <a:rPr lang="en-US" i="1" dirty="0" err="1" smtClean="0">
                <a:solidFill>
                  <a:srgbClr val="FF0000"/>
                </a:solidFill>
                <a:latin typeface="Calibri" pitchFamily="34" charset="0"/>
              </a:rPr>
              <a:t>nonconstructive</a:t>
            </a:r>
            <a:r>
              <a:rPr lang="en-US" dirty="0" smtClean="0">
                <a:solidFill>
                  <a:srgbClr val="FF0000"/>
                </a:solidFill>
                <a:latin typeface="Calibri" pitchFamily="34" charset="0"/>
              </a:rPr>
              <a:t> existence proof</a:t>
            </a:r>
            <a:r>
              <a:rPr lang="en-US" dirty="0" smtClean="0">
                <a:latin typeface="Calibri" pitchFamily="34" charset="0"/>
              </a:rPr>
              <a:t>, we </a:t>
            </a:r>
            <a:r>
              <a:rPr lang="en-US" dirty="0" smtClean="0">
                <a:solidFill>
                  <a:srgbClr val="FF0000"/>
                </a:solidFill>
                <a:latin typeface="Calibri" pitchFamily="34" charset="0"/>
              </a:rPr>
              <a:t>assume</a:t>
            </a:r>
            <a:r>
              <a:rPr lang="en-US" dirty="0" smtClean="0">
                <a:latin typeface="Calibri" pitchFamily="34" charset="0"/>
              </a:rPr>
              <a:t> </a:t>
            </a:r>
            <a:r>
              <a:rPr lang="en-US" u="sng" dirty="0" smtClean="0">
                <a:latin typeface="Calibri" pitchFamily="34" charset="0"/>
              </a:rPr>
              <a:t>no </a:t>
            </a:r>
            <a:r>
              <a:rPr lang="en-US" i="1" u="sng" dirty="0" smtClean="0">
                <a:latin typeface="Calibri" pitchFamily="34" charset="0"/>
              </a:rPr>
              <a:t>c</a:t>
            </a:r>
            <a:r>
              <a:rPr lang="en-US" u="sng" dirty="0" smtClean="0">
                <a:latin typeface="Calibri" pitchFamily="34" charset="0"/>
              </a:rPr>
              <a:t> exists which makes </a:t>
            </a:r>
            <a:r>
              <a:rPr lang="en-US" i="1" u="sng" dirty="0" smtClean="0">
                <a:latin typeface="Calibri" pitchFamily="34" charset="0"/>
              </a:rPr>
              <a:t>P(c)</a:t>
            </a:r>
            <a:r>
              <a:rPr lang="en-US" u="sng" dirty="0" smtClean="0">
                <a:latin typeface="Calibri" pitchFamily="34" charset="0"/>
              </a:rPr>
              <a:t> true </a:t>
            </a:r>
            <a:r>
              <a:rPr lang="en-US" dirty="0" smtClean="0">
                <a:latin typeface="Calibri" pitchFamily="34" charset="0"/>
              </a:rPr>
              <a:t>and derive  a contradiction.</a:t>
            </a:r>
          </a:p>
          <a:p>
            <a:pPr>
              <a:buNone/>
            </a:pPr>
            <a:r>
              <a:rPr lang="en-US" b="1" dirty="0" smtClean="0">
                <a:latin typeface="Calibri" pitchFamily="34" charset="0"/>
              </a:rPr>
              <a:t>   Example</a:t>
            </a:r>
            <a:r>
              <a:rPr lang="en-US" dirty="0" smtClean="0">
                <a:latin typeface="Calibri" pitchFamily="34" charset="0"/>
              </a:rPr>
              <a:t>: Show that there exist irrational numbers </a:t>
            </a:r>
            <a:r>
              <a:rPr lang="en-US" i="1" dirty="0" smtClean="0">
                <a:latin typeface="Calibri" pitchFamily="34" charset="0"/>
              </a:rPr>
              <a:t>x</a:t>
            </a:r>
            <a:r>
              <a:rPr lang="en-US" dirty="0" smtClean="0">
                <a:latin typeface="Calibri" pitchFamily="34" charset="0"/>
              </a:rPr>
              <a:t> and </a:t>
            </a:r>
            <a:r>
              <a:rPr lang="en-US" i="1" dirty="0" smtClean="0">
                <a:latin typeface="Calibri" pitchFamily="34" charset="0"/>
              </a:rPr>
              <a:t>y</a:t>
            </a:r>
            <a:r>
              <a:rPr lang="en-US" dirty="0" smtClean="0">
                <a:latin typeface="Calibri" pitchFamily="34" charset="0"/>
              </a:rPr>
              <a:t> such that </a:t>
            </a:r>
            <a:r>
              <a:rPr lang="en-US" i="1" dirty="0" err="1" smtClean="0">
                <a:latin typeface="Calibri" pitchFamily="34" charset="0"/>
              </a:rPr>
              <a:t>x</a:t>
            </a:r>
            <a:r>
              <a:rPr lang="en-US" i="1" baseline="30000" dirty="0" err="1" smtClean="0">
                <a:latin typeface="Calibri" pitchFamily="34" charset="0"/>
              </a:rPr>
              <a:t>y</a:t>
            </a:r>
            <a:r>
              <a:rPr lang="en-US" dirty="0" smtClean="0">
                <a:latin typeface="Calibri" pitchFamily="34" charset="0"/>
              </a:rPr>
              <a:t> is rational.</a:t>
            </a:r>
          </a:p>
          <a:p>
            <a:pPr>
              <a:buNone/>
            </a:pPr>
            <a:r>
              <a:rPr lang="en-US" b="1" dirty="0" smtClean="0">
                <a:latin typeface="Calibri" pitchFamily="34" charset="0"/>
              </a:rPr>
              <a:t>   Proof:</a:t>
            </a:r>
            <a:r>
              <a:rPr lang="en-US" dirty="0" smtClean="0">
                <a:latin typeface="Calibri" pitchFamily="34" charset="0"/>
              </a:rPr>
              <a:t> We know that </a:t>
            </a:r>
            <a:r>
              <a:rPr lang="en-US" dirty="0" smtClean="0">
                <a:latin typeface="Calibri" pitchFamily="34" charset="0"/>
                <a:ea typeface="Cambria Math"/>
              </a:rPr>
              <a:t>√2 is irrational. Consider the number √2 </a:t>
            </a:r>
            <a:r>
              <a:rPr lang="en-US" baseline="30000" dirty="0" smtClean="0">
                <a:latin typeface="Calibri" pitchFamily="34" charset="0"/>
                <a:ea typeface="Cambria Math"/>
              </a:rPr>
              <a:t>√2 </a:t>
            </a:r>
            <a:r>
              <a:rPr lang="en-US" dirty="0" smtClean="0">
                <a:latin typeface="Calibri" pitchFamily="34" charset="0"/>
                <a:ea typeface="Cambria Math"/>
              </a:rPr>
              <a:t>. </a:t>
            </a:r>
          </a:p>
          <a:p>
            <a:pPr>
              <a:buNone/>
            </a:pPr>
            <a:r>
              <a:rPr lang="en-US" dirty="0">
                <a:latin typeface="Calibri" pitchFamily="34" charset="0"/>
                <a:ea typeface="Cambria Math"/>
              </a:rPr>
              <a:t>	</a:t>
            </a:r>
            <a:r>
              <a:rPr lang="en-US" dirty="0" smtClean="0">
                <a:latin typeface="Calibri" pitchFamily="34" charset="0"/>
                <a:ea typeface="Cambria Math"/>
              </a:rPr>
              <a:t>If it is rational, we have two irrational numbers x and y with </a:t>
            </a:r>
            <a:r>
              <a:rPr lang="en-US" i="1" dirty="0" err="1" smtClean="0">
                <a:latin typeface="Calibri" pitchFamily="34" charset="0"/>
              </a:rPr>
              <a:t>x</a:t>
            </a:r>
            <a:r>
              <a:rPr lang="en-US" i="1" baseline="30000" dirty="0" err="1" smtClean="0">
                <a:latin typeface="Calibri" pitchFamily="34" charset="0"/>
              </a:rPr>
              <a:t>y</a:t>
            </a:r>
            <a:r>
              <a:rPr lang="en-US" i="1" baseline="30000" dirty="0" smtClean="0">
                <a:latin typeface="Calibri" pitchFamily="34" charset="0"/>
              </a:rPr>
              <a:t> </a:t>
            </a:r>
            <a:r>
              <a:rPr lang="en-US" i="1" dirty="0" smtClean="0">
                <a:latin typeface="Calibri" pitchFamily="34" charset="0"/>
              </a:rPr>
              <a:t> </a:t>
            </a:r>
            <a:r>
              <a:rPr lang="en-US" dirty="0" smtClean="0">
                <a:latin typeface="Calibri" pitchFamily="34" charset="0"/>
              </a:rPr>
              <a:t>rational, namely </a:t>
            </a:r>
            <a:r>
              <a:rPr lang="en-US" i="1" dirty="0" smtClean="0">
                <a:latin typeface="Calibri" pitchFamily="34" charset="0"/>
              </a:rPr>
              <a:t>x</a:t>
            </a:r>
            <a:r>
              <a:rPr lang="en-US" dirty="0" smtClean="0">
                <a:latin typeface="Calibri" pitchFamily="34" charset="0"/>
              </a:rPr>
              <a:t> = </a:t>
            </a:r>
            <a:r>
              <a:rPr lang="en-US" dirty="0" smtClean="0">
                <a:latin typeface="Calibri" pitchFamily="34" charset="0"/>
                <a:ea typeface="Cambria Math"/>
              </a:rPr>
              <a:t>√2 and </a:t>
            </a:r>
            <a:r>
              <a:rPr lang="en-US" i="1" dirty="0" smtClean="0">
                <a:latin typeface="Calibri" pitchFamily="34" charset="0"/>
                <a:ea typeface="Cambria Math"/>
              </a:rPr>
              <a:t>y</a:t>
            </a:r>
            <a:r>
              <a:rPr lang="en-US" dirty="0" smtClean="0">
                <a:latin typeface="Calibri" pitchFamily="34" charset="0"/>
                <a:ea typeface="Cambria Math"/>
              </a:rPr>
              <a:t> = √2.</a:t>
            </a:r>
            <a:r>
              <a:rPr lang="en-US" dirty="0" smtClean="0">
                <a:latin typeface="Calibri" pitchFamily="34" charset="0"/>
              </a:rPr>
              <a:t> </a:t>
            </a:r>
          </a:p>
          <a:p>
            <a:pPr>
              <a:buNone/>
            </a:pPr>
            <a:r>
              <a:rPr lang="en-US" dirty="0">
                <a:latin typeface="Calibri" pitchFamily="34" charset="0"/>
              </a:rPr>
              <a:t>	</a:t>
            </a:r>
            <a:r>
              <a:rPr lang="en-US" dirty="0" smtClean="0">
                <a:latin typeface="Calibri" pitchFamily="34" charset="0"/>
              </a:rPr>
              <a:t>But if </a:t>
            </a:r>
            <a:r>
              <a:rPr lang="en-US" dirty="0" smtClean="0">
                <a:latin typeface="Calibri" pitchFamily="34" charset="0"/>
                <a:ea typeface="Cambria Math"/>
              </a:rPr>
              <a:t>√2 </a:t>
            </a:r>
            <a:r>
              <a:rPr lang="en-US" baseline="30000" dirty="0" smtClean="0">
                <a:latin typeface="Calibri" pitchFamily="34" charset="0"/>
                <a:ea typeface="Cambria Math"/>
              </a:rPr>
              <a:t>√2  </a:t>
            </a:r>
            <a:r>
              <a:rPr lang="en-US" dirty="0" smtClean="0">
                <a:latin typeface="Calibri" pitchFamily="34" charset="0"/>
                <a:ea typeface="Cambria Math"/>
              </a:rPr>
              <a:t> is irrational, then we can let  </a:t>
            </a:r>
            <a:r>
              <a:rPr lang="en-US" i="1" dirty="0" smtClean="0">
                <a:latin typeface="Calibri" pitchFamily="34" charset="0"/>
                <a:ea typeface="Cambria Math"/>
              </a:rPr>
              <a:t>x</a:t>
            </a:r>
            <a:r>
              <a:rPr lang="en-US" dirty="0" smtClean="0">
                <a:latin typeface="Calibri" pitchFamily="34" charset="0"/>
                <a:ea typeface="Cambria Math"/>
              </a:rPr>
              <a:t> = √2 </a:t>
            </a:r>
            <a:r>
              <a:rPr lang="en-US" baseline="30000" dirty="0" smtClean="0">
                <a:latin typeface="Calibri" pitchFamily="34" charset="0"/>
                <a:ea typeface="Cambria Math"/>
              </a:rPr>
              <a:t>√2 </a:t>
            </a:r>
            <a:r>
              <a:rPr lang="en-US" dirty="0" smtClean="0">
                <a:latin typeface="Calibri" pitchFamily="34" charset="0"/>
                <a:ea typeface="Cambria Math"/>
              </a:rPr>
              <a:t> and </a:t>
            </a:r>
            <a:r>
              <a:rPr lang="en-US" i="1" dirty="0" smtClean="0">
                <a:latin typeface="Calibri" pitchFamily="34" charset="0"/>
                <a:ea typeface="Cambria Math"/>
              </a:rPr>
              <a:t>y</a:t>
            </a:r>
            <a:r>
              <a:rPr lang="en-US" dirty="0" smtClean="0">
                <a:latin typeface="Calibri" pitchFamily="34" charset="0"/>
                <a:ea typeface="Cambria Math"/>
              </a:rPr>
              <a:t> = √2 so </a:t>
            </a:r>
            <a:r>
              <a:rPr lang="en-US" i="1" dirty="0" err="1" smtClean="0">
                <a:latin typeface="Calibri" pitchFamily="34" charset="0"/>
              </a:rPr>
              <a:t>x</a:t>
            </a:r>
            <a:r>
              <a:rPr lang="en-US" i="1" baseline="30000" dirty="0" err="1" smtClean="0">
                <a:latin typeface="Calibri" pitchFamily="34" charset="0"/>
              </a:rPr>
              <a:t>y</a:t>
            </a:r>
            <a:r>
              <a:rPr lang="en-US" i="1" baseline="30000" dirty="0" smtClean="0">
                <a:latin typeface="Calibri" pitchFamily="34" charset="0"/>
              </a:rPr>
              <a:t> </a:t>
            </a:r>
            <a:r>
              <a:rPr lang="en-US" baseline="30000" dirty="0" smtClean="0">
                <a:latin typeface="Calibri" pitchFamily="34" charset="0"/>
              </a:rPr>
              <a:t> </a:t>
            </a:r>
            <a:r>
              <a:rPr lang="en-US" dirty="0" smtClean="0">
                <a:latin typeface="Calibri" pitchFamily="34" charset="0"/>
              </a:rPr>
              <a:t> =</a:t>
            </a:r>
            <a:r>
              <a:rPr lang="en-US" dirty="0" smtClean="0">
                <a:latin typeface="Calibri" pitchFamily="34" charset="0"/>
                <a:ea typeface="Cambria Math"/>
              </a:rPr>
              <a:t> (√2 </a:t>
            </a:r>
            <a:r>
              <a:rPr lang="en-US" baseline="30000" dirty="0" smtClean="0">
                <a:latin typeface="Calibri" pitchFamily="34" charset="0"/>
                <a:ea typeface="Cambria Math"/>
              </a:rPr>
              <a:t>√2  </a:t>
            </a:r>
            <a:r>
              <a:rPr lang="en-US" dirty="0" smtClean="0">
                <a:latin typeface="Calibri" pitchFamily="34" charset="0"/>
                <a:ea typeface="Cambria Math"/>
              </a:rPr>
              <a:t>)</a:t>
            </a:r>
            <a:r>
              <a:rPr lang="en-US" baseline="30000" dirty="0" smtClean="0">
                <a:latin typeface="Calibri" pitchFamily="34" charset="0"/>
                <a:ea typeface="Cambria Math"/>
              </a:rPr>
              <a:t>√2 </a:t>
            </a:r>
            <a:r>
              <a:rPr lang="en-US" dirty="0" smtClean="0">
                <a:latin typeface="Calibri" pitchFamily="34" charset="0"/>
                <a:ea typeface="Cambria Math"/>
              </a:rPr>
              <a:t> = √2 </a:t>
            </a:r>
            <a:r>
              <a:rPr lang="en-US" baseline="30000" dirty="0" smtClean="0">
                <a:latin typeface="Calibri" pitchFamily="34" charset="0"/>
                <a:ea typeface="Cambria Math"/>
              </a:rPr>
              <a:t>(√2 √2) </a:t>
            </a:r>
            <a:r>
              <a:rPr lang="en-US" dirty="0" smtClean="0">
                <a:latin typeface="Calibri" pitchFamily="34" charset="0"/>
                <a:ea typeface="Cambria Math"/>
              </a:rPr>
              <a:t> = √2 </a:t>
            </a:r>
            <a:r>
              <a:rPr lang="en-US" baseline="30000" dirty="0" smtClean="0">
                <a:latin typeface="Calibri" pitchFamily="34" charset="0"/>
                <a:ea typeface="Cambria Math"/>
              </a:rPr>
              <a:t>2 </a:t>
            </a:r>
            <a:r>
              <a:rPr lang="en-US" dirty="0" smtClean="0">
                <a:latin typeface="Calibri" pitchFamily="34" charset="0"/>
                <a:ea typeface="Cambria Math"/>
              </a:rPr>
              <a:t> = 2.</a:t>
            </a:r>
          </a:p>
          <a:p>
            <a:endParaRPr lang="en-US" dirty="0" smtClean="0"/>
          </a:p>
          <a:p>
            <a:endParaRPr lang="en-US" dirty="0"/>
          </a:p>
        </p:txBody>
      </p:sp>
      <p:sp>
        <p:nvSpPr>
          <p:cNvPr id="4" name="Isosceles Triangle 3"/>
          <p:cNvSpPr/>
          <p:nvPr/>
        </p:nvSpPr>
        <p:spPr>
          <a:xfrm rot="5400000" flipV="1">
            <a:off x="8534400" y="6324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Uniqueness Proofs</a:t>
            </a:r>
            <a:endParaRPr lang="en-US" dirty="0"/>
          </a:p>
        </p:txBody>
      </p:sp>
      <p:sp>
        <p:nvSpPr>
          <p:cNvPr id="3" name="Content Placeholder 2"/>
          <p:cNvSpPr>
            <a:spLocks noGrp="1"/>
          </p:cNvSpPr>
          <p:nvPr>
            <p:ph idx="1"/>
          </p:nvPr>
        </p:nvSpPr>
        <p:spPr>
          <a:xfrm>
            <a:off x="457200" y="1371600"/>
            <a:ext cx="8382000" cy="5105400"/>
          </a:xfrm>
        </p:spPr>
        <p:txBody>
          <a:bodyPr>
            <a:normAutofit fontScale="77500" lnSpcReduction="20000"/>
          </a:bodyPr>
          <a:lstStyle/>
          <a:p>
            <a:r>
              <a:rPr lang="en-US" dirty="0" smtClean="0"/>
              <a:t>Some theorems asset the existence of a unique element with a particular property, </a:t>
            </a:r>
            <a:r>
              <a:rPr lang="en-US" dirty="0" smtClean="0">
                <a:solidFill>
                  <a:srgbClr val="FF0000"/>
                </a:solidFill>
                <a:sym typeface="Symbol"/>
              </a:rPr>
              <a:t></a:t>
            </a:r>
            <a:r>
              <a:rPr lang="en-US" dirty="0" smtClean="0">
                <a:solidFill>
                  <a:srgbClr val="00B050"/>
                </a:solidFill>
                <a:sym typeface="Symbol"/>
              </a:rPr>
              <a:t>!</a:t>
            </a:r>
            <a:r>
              <a:rPr lang="en-US" i="1" dirty="0" smtClean="0">
                <a:sym typeface="Symbol"/>
              </a:rPr>
              <a:t>x</a:t>
            </a:r>
            <a:r>
              <a:rPr lang="en-US" dirty="0" smtClean="0">
                <a:sym typeface="Symbol"/>
              </a:rPr>
              <a:t> </a:t>
            </a:r>
            <a:r>
              <a:rPr lang="en-US" i="1" dirty="0" smtClean="0">
                <a:sym typeface="Symbol"/>
              </a:rPr>
              <a:t>P</a:t>
            </a:r>
            <a:r>
              <a:rPr lang="en-US" dirty="0" smtClean="0">
                <a:sym typeface="Symbol"/>
              </a:rPr>
              <a:t>(</a:t>
            </a:r>
            <a:r>
              <a:rPr lang="en-US" i="1" dirty="0" smtClean="0">
                <a:sym typeface="Symbol"/>
              </a:rPr>
              <a:t>x</a:t>
            </a:r>
            <a:r>
              <a:rPr lang="en-US" dirty="0" smtClean="0">
                <a:sym typeface="Symbol"/>
              </a:rPr>
              <a:t>). The two parts of a </a:t>
            </a:r>
            <a:r>
              <a:rPr lang="en-US" i="1" dirty="0" smtClean="0">
                <a:sym typeface="Symbol"/>
              </a:rPr>
              <a:t>uniqueness proof </a:t>
            </a:r>
            <a:r>
              <a:rPr lang="en-US" dirty="0" smtClean="0">
                <a:sym typeface="Symbol"/>
              </a:rPr>
              <a:t>are </a:t>
            </a:r>
          </a:p>
          <a:p>
            <a:pPr lvl="1"/>
            <a:r>
              <a:rPr lang="en-US" i="1" dirty="0" smtClean="0">
                <a:solidFill>
                  <a:srgbClr val="FF0000"/>
                </a:solidFill>
                <a:sym typeface="Symbol"/>
              </a:rPr>
              <a:t>Existence</a:t>
            </a:r>
            <a:r>
              <a:rPr lang="en-US" dirty="0" smtClean="0">
                <a:sym typeface="Symbol"/>
              </a:rPr>
              <a:t>: We show that an element </a:t>
            </a:r>
            <a:r>
              <a:rPr lang="en-US" i="1" dirty="0" smtClean="0">
                <a:sym typeface="Symbol"/>
              </a:rPr>
              <a:t>x</a:t>
            </a:r>
            <a:r>
              <a:rPr lang="en-US" dirty="0" smtClean="0">
                <a:sym typeface="Symbol"/>
              </a:rPr>
              <a:t> with the property exists.</a:t>
            </a:r>
          </a:p>
          <a:p>
            <a:pPr lvl="1"/>
            <a:r>
              <a:rPr lang="en-US" i="1" dirty="0" smtClean="0">
                <a:solidFill>
                  <a:srgbClr val="00B050"/>
                </a:solidFill>
                <a:sym typeface="Symbol"/>
              </a:rPr>
              <a:t>Uniqueness</a:t>
            </a:r>
            <a:r>
              <a:rPr lang="en-US" dirty="0" smtClean="0">
                <a:sym typeface="Symbol"/>
              </a:rPr>
              <a:t>: We show that if </a:t>
            </a:r>
            <a:r>
              <a:rPr lang="en-US" i="1" dirty="0" err="1" smtClean="0">
                <a:sym typeface="Symbol"/>
              </a:rPr>
              <a:t>y</a:t>
            </a:r>
            <a:r>
              <a:rPr lang="en-US" dirty="0" err="1" smtClean="0">
                <a:ea typeface="Cambria Math"/>
                <a:sym typeface="Symbol"/>
              </a:rPr>
              <a:t>≠</a:t>
            </a:r>
            <a:r>
              <a:rPr lang="en-US" i="1" dirty="0" err="1" smtClean="0">
                <a:ea typeface="Cambria Math"/>
                <a:sym typeface="Symbol"/>
              </a:rPr>
              <a:t>x</a:t>
            </a:r>
            <a:r>
              <a:rPr lang="en-US" dirty="0" smtClean="0">
                <a:ea typeface="Cambria Math"/>
                <a:sym typeface="Symbol"/>
              </a:rPr>
              <a:t>, then </a:t>
            </a:r>
            <a:r>
              <a:rPr lang="en-US" i="1" dirty="0" smtClean="0">
                <a:ea typeface="Cambria Math"/>
                <a:sym typeface="Symbol"/>
              </a:rPr>
              <a:t>y</a:t>
            </a:r>
            <a:r>
              <a:rPr lang="en-US" dirty="0" smtClean="0">
                <a:ea typeface="Cambria Math"/>
                <a:sym typeface="Symbol"/>
              </a:rPr>
              <a:t> does not have the property.</a:t>
            </a:r>
          </a:p>
          <a:p>
            <a:pPr>
              <a:buNone/>
            </a:pPr>
            <a:r>
              <a:rPr lang="en-US" b="1" dirty="0" smtClean="0">
                <a:ea typeface="Cambria Math"/>
                <a:sym typeface="Symbol"/>
              </a:rPr>
              <a:t>    Example</a:t>
            </a:r>
            <a:r>
              <a:rPr lang="en-US" dirty="0" smtClean="0">
                <a:ea typeface="Cambria Math"/>
                <a:sym typeface="Symbol"/>
              </a:rPr>
              <a:t>: Show that if </a:t>
            </a:r>
            <a:r>
              <a:rPr lang="en-US" i="1" dirty="0" smtClean="0">
                <a:ea typeface="Cambria Math"/>
                <a:sym typeface="Symbol"/>
              </a:rPr>
              <a:t>a</a:t>
            </a:r>
            <a:r>
              <a:rPr lang="en-US" dirty="0" smtClean="0">
                <a:ea typeface="Cambria Math"/>
                <a:sym typeface="Symbol"/>
              </a:rPr>
              <a:t> and </a:t>
            </a:r>
            <a:r>
              <a:rPr lang="en-US" i="1" dirty="0" smtClean="0">
                <a:ea typeface="Cambria Math"/>
                <a:sym typeface="Symbol"/>
              </a:rPr>
              <a:t>b</a:t>
            </a:r>
            <a:r>
              <a:rPr lang="en-US" dirty="0" smtClean="0">
                <a:ea typeface="Cambria Math"/>
                <a:sym typeface="Symbol"/>
              </a:rPr>
              <a:t> are real numbers and  </a:t>
            </a:r>
            <a:r>
              <a:rPr lang="en-US" i="1" dirty="0" smtClean="0">
                <a:ea typeface="Cambria Math"/>
                <a:sym typeface="Symbol"/>
              </a:rPr>
              <a:t>a</a:t>
            </a:r>
            <a:r>
              <a:rPr lang="en-US" dirty="0" smtClean="0">
                <a:ea typeface="Cambria Math"/>
                <a:sym typeface="Symbol"/>
              </a:rPr>
              <a:t> ≠0, then there is a unique real number r  such that  </a:t>
            </a:r>
            <a:r>
              <a:rPr lang="en-US" i="1" dirty="0" err="1" smtClean="0">
                <a:ea typeface="Cambria Math"/>
                <a:sym typeface="Symbol"/>
              </a:rPr>
              <a:t>ar</a:t>
            </a:r>
            <a:r>
              <a:rPr lang="en-US" dirty="0" smtClean="0">
                <a:ea typeface="Cambria Math"/>
                <a:sym typeface="Symbol"/>
              </a:rPr>
              <a:t> </a:t>
            </a:r>
            <a:r>
              <a:rPr lang="en-US" i="1" dirty="0" smtClean="0">
                <a:ea typeface="Cambria Math"/>
                <a:sym typeface="Symbol"/>
              </a:rPr>
              <a:t>+ b</a:t>
            </a:r>
            <a:r>
              <a:rPr lang="en-US" dirty="0" smtClean="0">
                <a:ea typeface="Cambria Math"/>
                <a:sym typeface="Symbol"/>
              </a:rPr>
              <a:t> = 0.</a:t>
            </a:r>
          </a:p>
          <a:p>
            <a:pPr>
              <a:buNone/>
            </a:pPr>
            <a:r>
              <a:rPr lang="en-US" dirty="0" smtClean="0">
                <a:ea typeface="Cambria Math"/>
                <a:sym typeface="Symbol"/>
              </a:rPr>
              <a:t>    </a:t>
            </a:r>
            <a:r>
              <a:rPr lang="en-US" b="1" dirty="0" smtClean="0">
                <a:ea typeface="Cambria Math"/>
                <a:sym typeface="Symbol"/>
              </a:rPr>
              <a:t>Solution</a:t>
            </a:r>
            <a:r>
              <a:rPr lang="en-US" dirty="0" smtClean="0">
                <a:ea typeface="Cambria Math"/>
                <a:sym typeface="Symbol"/>
              </a:rPr>
              <a:t>:</a:t>
            </a:r>
          </a:p>
          <a:p>
            <a:pPr lvl="1"/>
            <a:r>
              <a:rPr lang="en-US" dirty="0" smtClean="0">
                <a:ea typeface="Cambria Math"/>
                <a:sym typeface="Symbol"/>
              </a:rPr>
              <a:t>Existence: The real number </a:t>
            </a:r>
            <a:r>
              <a:rPr lang="en-US" i="1" dirty="0" smtClean="0">
                <a:ea typeface="Cambria Math"/>
                <a:sym typeface="Symbol"/>
              </a:rPr>
              <a:t>r</a:t>
            </a:r>
            <a:r>
              <a:rPr lang="en-US" dirty="0" smtClean="0">
                <a:ea typeface="Cambria Math"/>
                <a:sym typeface="Symbol"/>
              </a:rPr>
              <a:t> = −</a:t>
            </a:r>
            <a:r>
              <a:rPr lang="en-US" i="1" dirty="0" smtClean="0">
                <a:ea typeface="Cambria Math"/>
                <a:sym typeface="Symbol"/>
              </a:rPr>
              <a:t>b</a:t>
            </a:r>
            <a:r>
              <a:rPr lang="en-US" dirty="0" smtClean="0">
                <a:ea typeface="Cambria Math"/>
                <a:sym typeface="Symbol"/>
              </a:rPr>
              <a:t>/</a:t>
            </a:r>
            <a:r>
              <a:rPr lang="en-US" i="1" dirty="0" smtClean="0">
                <a:ea typeface="Cambria Math"/>
                <a:sym typeface="Symbol"/>
              </a:rPr>
              <a:t>a</a:t>
            </a:r>
            <a:r>
              <a:rPr lang="en-US" dirty="0" smtClean="0">
                <a:ea typeface="Cambria Math"/>
                <a:sym typeface="Symbol"/>
              </a:rPr>
              <a:t> is a solution of </a:t>
            </a:r>
            <a:r>
              <a:rPr lang="en-US" i="1" dirty="0" err="1" smtClean="0">
                <a:ea typeface="Cambria Math"/>
                <a:sym typeface="Symbol"/>
              </a:rPr>
              <a:t>ar</a:t>
            </a:r>
            <a:r>
              <a:rPr lang="en-US" i="1" dirty="0" smtClean="0">
                <a:ea typeface="Cambria Math"/>
                <a:sym typeface="Symbol"/>
              </a:rPr>
              <a:t> </a:t>
            </a:r>
            <a:r>
              <a:rPr lang="en-US" dirty="0" smtClean="0">
                <a:ea typeface="Cambria Math"/>
                <a:sym typeface="Symbol"/>
              </a:rPr>
              <a:t>+ </a:t>
            </a:r>
            <a:r>
              <a:rPr lang="en-US" i="1" dirty="0" smtClean="0">
                <a:ea typeface="Cambria Math"/>
                <a:sym typeface="Symbol"/>
              </a:rPr>
              <a:t>b</a:t>
            </a:r>
            <a:r>
              <a:rPr lang="en-US" dirty="0" smtClean="0">
                <a:ea typeface="Cambria Math"/>
                <a:sym typeface="Symbol"/>
              </a:rPr>
              <a:t> = 0 because </a:t>
            </a:r>
            <a:r>
              <a:rPr lang="en-US" i="1" dirty="0" smtClean="0">
                <a:ea typeface="Cambria Math"/>
                <a:sym typeface="Symbol"/>
              </a:rPr>
              <a:t>a</a:t>
            </a:r>
            <a:r>
              <a:rPr lang="en-US" dirty="0" smtClean="0">
                <a:ea typeface="Cambria Math"/>
                <a:sym typeface="Symbol"/>
              </a:rPr>
              <a:t>(−</a:t>
            </a:r>
            <a:r>
              <a:rPr lang="en-US" i="1" dirty="0" smtClean="0">
                <a:ea typeface="Cambria Math"/>
                <a:sym typeface="Symbol"/>
              </a:rPr>
              <a:t>b</a:t>
            </a:r>
            <a:r>
              <a:rPr lang="en-US" dirty="0" smtClean="0">
                <a:ea typeface="Cambria Math"/>
                <a:sym typeface="Symbol"/>
              </a:rPr>
              <a:t>/</a:t>
            </a:r>
            <a:r>
              <a:rPr lang="en-US" i="1" dirty="0" smtClean="0">
                <a:ea typeface="Cambria Math"/>
                <a:sym typeface="Symbol"/>
              </a:rPr>
              <a:t>a</a:t>
            </a:r>
            <a:r>
              <a:rPr lang="en-US" dirty="0" smtClean="0">
                <a:ea typeface="Cambria Math"/>
                <a:sym typeface="Symbol"/>
              </a:rPr>
              <a:t>) + </a:t>
            </a:r>
            <a:r>
              <a:rPr lang="en-US" i="1" dirty="0" smtClean="0">
                <a:ea typeface="Cambria Math"/>
                <a:sym typeface="Symbol"/>
              </a:rPr>
              <a:t>b</a:t>
            </a:r>
            <a:r>
              <a:rPr lang="en-US" dirty="0" smtClean="0">
                <a:ea typeface="Cambria Math"/>
                <a:sym typeface="Symbol"/>
              </a:rPr>
              <a:t> = −</a:t>
            </a:r>
            <a:r>
              <a:rPr lang="en-US" i="1" dirty="0" smtClean="0">
                <a:ea typeface="Cambria Math"/>
                <a:sym typeface="Symbol"/>
              </a:rPr>
              <a:t>b</a:t>
            </a:r>
            <a:r>
              <a:rPr lang="en-US" dirty="0" smtClean="0">
                <a:ea typeface="Cambria Math"/>
                <a:sym typeface="Symbol"/>
              </a:rPr>
              <a:t> + </a:t>
            </a:r>
            <a:r>
              <a:rPr lang="en-US" i="1" dirty="0" smtClean="0">
                <a:ea typeface="Cambria Math"/>
                <a:sym typeface="Symbol"/>
              </a:rPr>
              <a:t>b</a:t>
            </a:r>
            <a:r>
              <a:rPr lang="en-US" dirty="0" smtClean="0">
                <a:ea typeface="Cambria Math"/>
                <a:sym typeface="Symbol"/>
              </a:rPr>
              <a:t> =0.</a:t>
            </a:r>
          </a:p>
          <a:p>
            <a:pPr lvl="1"/>
            <a:r>
              <a:rPr lang="en-US" dirty="0" smtClean="0">
                <a:ea typeface="Cambria Math"/>
                <a:sym typeface="Symbol"/>
              </a:rPr>
              <a:t>Uniqueness: Suppose that </a:t>
            </a:r>
            <a:r>
              <a:rPr lang="en-US" i="1" dirty="0" smtClean="0">
                <a:ea typeface="Cambria Math"/>
                <a:sym typeface="Symbol"/>
              </a:rPr>
              <a:t>s</a:t>
            </a:r>
            <a:r>
              <a:rPr lang="en-US" dirty="0" smtClean="0">
                <a:ea typeface="Cambria Math"/>
                <a:sym typeface="Symbol"/>
              </a:rPr>
              <a:t> is a real number such that   </a:t>
            </a:r>
            <a:r>
              <a:rPr lang="en-US" i="1" dirty="0" smtClean="0">
                <a:ea typeface="Cambria Math"/>
                <a:sym typeface="Symbol"/>
              </a:rPr>
              <a:t>as </a:t>
            </a:r>
            <a:r>
              <a:rPr lang="en-US" dirty="0" smtClean="0">
                <a:ea typeface="Cambria Math"/>
                <a:sym typeface="Symbol"/>
              </a:rPr>
              <a:t>+ </a:t>
            </a:r>
            <a:r>
              <a:rPr lang="en-US" i="1" dirty="0" smtClean="0">
                <a:ea typeface="Cambria Math"/>
                <a:sym typeface="Symbol"/>
              </a:rPr>
              <a:t>b</a:t>
            </a:r>
            <a:r>
              <a:rPr lang="en-US" dirty="0" smtClean="0">
                <a:ea typeface="Cambria Math"/>
                <a:sym typeface="Symbol"/>
              </a:rPr>
              <a:t> = 0. Then </a:t>
            </a:r>
            <a:r>
              <a:rPr lang="en-US" i="1" dirty="0" err="1" smtClean="0">
                <a:ea typeface="Cambria Math"/>
                <a:sym typeface="Symbol"/>
              </a:rPr>
              <a:t>ar</a:t>
            </a:r>
            <a:r>
              <a:rPr lang="en-US" dirty="0" smtClean="0">
                <a:ea typeface="Cambria Math"/>
                <a:sym typeface="Symbol"/>
              </a:rPr>
              <a:t> + </a:t>
            </a:r>
            <a:r>
              <a:rPr lang="en-US" i="1" dirty="0" smtClean="0">
                <a:ea typeface="Cambria Math"/>
                <a:sym typeface="Symbol"/>
              </a:rPr>
              <a:t>b</a:t>
            </a:r>
            <a:r>
              <a:rPr lang="en-US" dirty="0" smtClean="0">
                <a:ea typeface="Cambria Math"/>
                <a:sym typeface="Symbol"/>
              </a:rPr>
              <a:t> = </a:t>
            </a:r>
            <a:r>
              <a:rPr lang="en-US" i="1" dirty="0" smtClean="0">
                <a:ea typeface="Cambria Math"/>
                <a:sym typeface="Symbol"/>
              </a:rPr>
              <a:t>as</a:t>
            </a:r>
            <a:r>
              <a:rPr lang="en-US" dirty="0" smtClean="0">
                <a:ea typeface="Cambria Math"/>
                <a:sym typeface="Symbol"/>
              </a:rPr>
              <a:t> + </a:t>
            </a:r>
            <a:r>
              <a:rPr lang="en-US" i="1" dirty="0" smtClean="0">
                <a:ea typeface="Cambria Math"/>
                <a:sym typeface="Symbol"/>
              </a:rPr>
              <a:t>b</a:t>
            </a:r>
            <a:r>
              <a:rPr lang="en-US" dirty="0" smtClean="0">
                <a:ea typeface="Cambria Math"/>
                <a:sym typeface="Symbol"/>
              </a:rPr>
              <a:t>, where </a:t>
            </a:r>
            <a:r>
              <a:rPr lang="en-US" i="1" dirty="0" smtClean="0">
                <a:ea typeface="Cambria Math"/>
                <a:sym typeface="Symbol"/>
              </a:rPr>
              <a:t>r</a:t>
            </a:r>
            <a:r>
              <a:rPr lang="en-US" dirty="0" smtClean="0">
                <a:ea typeface="Cambria Math"/>
                <a:sym typeface="Symbol"/>
              </a:rPr>
              <a:t> = −</a:t>
            </a:r>
            <a:r>
              <a:rPr lang="en-US" i="1" dirty="0" smtClean="0">
                <a:ea typeface="Cambria Math"/>
                <a:sym typeface="Symbol"/>
              </a:rPr>
              <a:t>b</a:t>
            </a:r>
            <a:r>
              <a:rPr lang="en-US" dirty="0" smtClean="0">
                <a:ea typeface="Cambria Math"/>
                <a:sym typeface="Symbol"/>
              </a:rPr>
              <a:t>/</a:t>
            </a:r>
            <a:r>
              <a:rPr lang="en-US" i="1" dirty="0" smtClean="0">
                <a:ea typeface="Cambria Math"/>
                <a:sym typeface="Symbol"/>
              </a:rPr>
              <a:t>a</a:t>
            </a:r>
            <a:r>
              <a:rPr lang="en-US" dirty="0" smtClean="0">
                <a:ea typeface="Cambria Math"/>
                <a:sym typeface="Symbol"/>
              </a:rPr>
              <a:t>.  Subtracting </a:t>
            </a:r>
            <a:r>
              <a:rPr lang="en-US" i="1" dirty="0" smtClean="0">
                <a:ea typeface="Cambria Math"/>
                <a:sym typeface="Symbol"/>
              </a:rPr>
              <a:t>b </a:t>
            </a:r>
            <a:r>
              <a:rPr lang="en-US" dirty="0" smtClean="0">
                <a:ea typeface="Cambria Math"/>
                <a:sym typeface="Symbol"/>
              </a:rPr>
              <a:t>from both sides and dividing by </a:t>
            </a:r>
            <a:r>
              <a:rPr lang="en-US" i="1" dirty="0" smtClean="0">
                <a:ea typeface="Cambria Math"/>
                <a:sym typeface="Symbol"/>
              </a:rPr>
              <a:t>a</a:t>
            </a:r>
            <a:r>
              <a:rPr lang="en-US" dirty="0" smtClean="0">
                <a:ea typeface="Cambria Math"/>
                <a:sym typeface="Symbol"/>
              </a:rPr>
              <a:t> shows that </a:t>
            </a:r>
            <a:r>
              <a:rPr lang="en-US" i="1" dirty="0" smtClean="0">
                <a:ea typeface="Cambria Math"/>
                <a:sym typeface="Symbol"/>
              </a:rPr>
              <a:t>r</a:t>
            </a:r>
            <a:r>
              <a:rPr lang="en-US" dirty="0" smtClean="0">
                <a:ea typeface="Cambria Math"/>
                <a:sym typeface="Symbol"/>
              </a:rPr>
              <a:t> = </a:t>
            </a:r>
            <a:r>
              <a:rPr lang="en-US" i="1" dirty="0" smtClean="0">
                <a:ea typeface="Cambria Math"/>
                <a:sym typeface="Symbol"/>
              </a:rPr>
              <a:t>s</a:t>
            </a:r>
            <a:r>
              <a:rPr lang="en-US" dirty="0" smtClean="0">
                <a:ea typeface="Cambria Math"/>
                <a:sym typeface="Symbol"/>
              </a:rPr>
              <a:t>.  </a:t>
            </a:r>
            <a:endParaRPr lang="en-US" dirty="0"/>
          </a:p>
        </p:txBody>
      </p:sp>
      <p:sp>
        <p:nvSpPr>
          <p:cNvPr id="4" name="Isosceles Triangle 3"/>
          <p:cNvSpPr/>
          <p:nvPr/>
        </p:nvSpPr>
        <p:spPr>
          <a:xfrm rot="5400000" flipV="1">
            <a:off x="81534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Counterexamples</a:t>
            </a:r>
            <a:r>
              <a:rPr lang="zh-TW" altLang="en-US" dirty="0" smtClean="0"/>
              <a:t> </a:t>
            </a:r>
            <a:r>
              <a:rPr lang="en-US" altLang="zh-TW" dirty="0" smtClean="0"/>
              <a:t>(</a:t>
            </a:r>
            <a:r>
              <a:rPr lang="zh-TW" altLang="en-US" dirty="0" smtClean="0"/>
              <a:t>反例</a:t>
            </a:r>
            <a:r>
              <a:rPr lang="en-US" altLang="zh-TW" dirty="0" smtClean="0"/>
              <a:t>)</a:t>
            </a:r>
            <a:endParaRPr lang="en-US" dirty="0"/>
          </a:p>
        </p:txBody>
      </p:sp>
      <p:sp>
        <p:nvSpPr>
          <p:cNvPr id="3" name="Content Placeholder 2"/>
          <p:cNvSpPr>
            <a:spLocks noGrp="1"/>
          </p:cNvSpPr>
          <p:nvPr>
            <p:ph idx="1"/>
          </p:nvPr>
        </p:nvSpPr>
        <p:spPr>
          <a:xfrm>
            <a:off x="228600" y="1600200"/>
            <a:ext cx="8763000" cy="4525963"/>
          </a:xfrm>
        </p:spPr>
        <p:txBody>
          <a:bodyPr>
            <a:normAutofit/>
          </a:bodyPr>
          <a:lstStyle/>
          <a:p>
            <a:r>
              <a:rPr lang="en-US" dirty="0" smtClean="0"/>
              <a:t>Recall                                     .  </a:t>
            </a:r>
          </a:p>
          <a:p>
            <a:r>
              <a:rPr lang="en-US" dirty="0" smtClean="0"/>
              <a:t>To establish that              is </a:t>
            </a:r>
            <a:r>
              <a:rPr lang="en-US" altLang="zh-TW" dirty="0" smtClean="0"/>
              <a:t>false</a:t>
            </a:r>
            <a:r>
              <a:rPr lang="en-US" dirty="0" smtClean="0"/>
              <a:t> (or               is</a:t>
            </a:r>
            <a:r>
              <a:rPr lang="zh-TW" altLang="en-US" dirty="0" smtClean="0"/>
              <a:t> </a:t>
            </a:r>
            <a:r>
              <a:rPr lang="en-US" altLang="zh-TW" dirty="0" smtClean="0"/>
              <a:t>true</a:t>
            </a:r>
            <a:r>
              <a:rPr lang="en-US" dirty="0" smtClean="0"/>
              <a:t>) find a </a:t>
            </a:r>
            <a:r>
              <a:rPr lang="en-US" i="1" dirty="0" smtClean="0"/>
              <a:t>c</a:t>
            </a:r>
            <a:r>
              <a:rPr lang="en-US" dirty="0" smtClean="0"/>
              <a:t> such that </a:t>
            </a:r>
            <a:r>
              <a:rPr lang="en-US" dirty="0" smtClean="0">
                <a:sym typeface="Symbol"/>
              </a:rPr>
              <a:t></a:t>
            </a:r>
            <a:r>
              <a:rPr lang="en-US" i="1" dirty="0" smtClean="0">
                <a:sym typeface="Symbol"/>
              </a:rPr>
              <a:t>P</a:t>
            </a:r>
            <a:r>
              <a:rPr lang="en-US" dirty="0" smtClean="0">
                <a:sym typeface="Symbol"/>
              </a:rPr>
              <a:t>(</a:t>
            </a:r>
            <a:r>
              <a:rPr lang="en-US" i="1" dirty="0" smtClean="0">
                <a:sym typeface="Symbol"/>
              </a:rPr>
              <a:t>c</a:t>
            </a:r>
            <a:r>
              <a:rPr lang="en-US" dirty="0" smtClean="0">
                <a:sym typeface="Symbol"/>
              </a:rPr>
              <a:t>) is true </a:t>
            </a:r>
            <a:r>
              <a:rPr lang="en-US" altLang="zh-TW" dirty="0" smtClean="0">
                <a:sym typeface="Symbol"/>
              </a:rPr>
              <a:t>(</a:t>
            </a:r>
            <a:r>
              <a:rPr lang="en-US" dirty="0" smtClean="0">
                <a:sym typeface="Symbol"/>
              </a:rPr>
              <a:t>or </a:t>
            </a:r>
            <a:r>
              <a:rPr lang="en-US" i="1" dirty="0" smtClean="0">
                <a:sym typeface="Symbol"/>
              </a:rPr>
              <a:t>P</a:t>
            </a:r>
            <a:r>
              <a:rPr lang="en-US" dirty="0" smtClean="0">
                <a:sym typeface="Symbol"/>
              </a:rPr>
              <a:t>(</a:t>
            </a:r>
            <a:r>
              <a:rPr lang="en-US" i="1" dirty="0" smtClean="0">
                <a:sym typeface="Symbol"/>
              </a:rPr>
              <a:t>c</a:t>
            </a:r>
            <a:r>
              <a:rPr lang="en-US" dirty="0" smtClean="0">
                <a:sym typeface="Symbol"/>
              </a:rPr>
              <a:t>) is false</a:t>
            </a:r>
            <a:r>
              <a:rPr lang="en-US" altLang="zh-TW" dirty="0" smtClean="0">
                <a:sym typeface="Symbol"/>
              </a:rPr>
              <a:t>)</a:t>
            </a:r>
            <a:r>
              <a:rPr lang="en-US" dirty="0" smtClean="0">
                <a:sym typeface="Symbol"/>
              </a:rPr>
              <a:t>. </a:t>
            </a:r>
          </a:p>
          <a:p>
            <a:r>
              <a:rPr lang="en-US" dirty="0" smtClean="0"/>
              <a:t>In this case </a:t>
            </a:r>
            <a:r>
              <a:rPr lang="en-US" i="1" dirty="0" smtClean="0"/>
              <a:t>c</a:t>
            </a:r>
            <a:r>
              <a:rPr lang="en-US" dirty="0" smtClean="0"/>
              <a:t> is called a </a:t>
            </a:r>
            <a:r>
              <a:rPr lang="en-US" i="1" dirty="0" smtClean="0">
                <a:solidFill>
                  <a:srgbClr val="FF0000"/>
                </a:solidFill>
              </a:rPr>
              <a:t>counterexample</a:t>
            </a:r>
            <a:r>
              <a:rPr lang="en-US" dirty="0" smtClean="0"/>
              <a:t> to the assertion              .</a:t>
            </a:r>
          </a:p>
          <a:p>
            <a:pPr>
              <a:buNone/>
            </a:pPr>
            <a:r>
              <a:rPr lang="en-US" b="1" dirty="0" smtClean="0"/>
              <a:t>   Example</a:t>
            </a:r>
            <a:r>
              <a:rPr lang="en-US" dirty="0" smtClean="0"/>
              <a:t>: “Every positive integer is the sum of the squares of 3 integers.” The integer 7 is a counterexample.  So the claim is false.</a:t>
            </a:r>
            <a:endParaRPr lang="en-US" dirty="0"/>
          </a:p>
        </p:txBody>
      </p:sp>
      <p:pic>
        <p:nvPicPr>
          <p:cNvPr id="12" name="Picture 11" descr="addin_tmp.png"/>
          <p:cNvPicPr>
            <a:picLocks noChangeAspect="1"/>
          </p:cNvPicPr>
          <p:nvPr>
            <p:custDataLst>
              <p:tags r:id="rId1"/>
            </p:custDataLst>
          </p:nvPr>
        </p:nvPicPr>
        <p:blipFill>
          <a:blip r:embed="rId6" cstate="print"/>
          <a:stretch>
            <a:fillRect/>
          </a:stretch>
        </p:blipFill>
        <p:spPr>
          <a:xfrm>
            <a:off x="2057400" y="1752600"/>
            <a:ext cx="2859881" cy="319088"/>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6400800" y="2362200"/>
            <a:ext cx="1195388" cy="319088"/>
          </a:xfrm>
          <a:prstGeom prst="rect">
            <a:avLst/>
          </a:prstGeom>
        </p:spPr>
      </p:pic>
      <p:pic>
        <p:nvPicPr>
          <p:cNvPr id="10" name="Picture 9" descr="addin_tmp.png"/>
          <p:cNvPicPr>
            <a:picLocks noChangeAspect="1"/>
          </p:cNvPicPr>
          <p:nvPr>
            <p:custDataLst>
              <p:tags r:id="rId3"/>
            </p:custDataLst>
          </p:nvPr>
        </p:nvPicPr>
        <p:blipFill>
          <a:blip r:embed="rId8" cstate="print"/>
          <a:stretch>
            <a:fillRect/>
          </a:stretch>
        </p:blipFill>
        <p:spPr>
          <a:xfrm>
            <a:off x="3493294" y="2362200"/>
            <a:ext cx="1002506" cy="319088"/>
          </a:xfrm>
          <a:prstGeom prst="rect">
            <a:avLst/>
          </a:prstGeom>
        </p:spPr>
      </p:pic>
      <p:pic>
        <p:nvPicPr>
          <p:cNvPr id="11" name="Picture 10" descr="addin_tmp.png"/>
          <p:cNvPicPr>
            <a:picLocks noChangeAspect="1"/>
          </p:cNvPicPr>
          <p:nvPr>
            <p:custDataLst>
              <p:tags r:id="rId4"/>
            </p:custDataLst>
          </p:nvPr>
        </p:nvPicPr>
        <p:blipFill>
          <a:blip r:embed="rId8" cstate="print"/>
          <a:stretch>
            <a:fillRect/>
          </a:stretch>
        </p:blipFill>
        <p:spPr>
          <a:xfrm>
            <a:off x="2286000" y="3941936"/>
            <a:ext cx="1066800" cy="339552"/>
          </a:xfrm>
          <a:prstGeom prst="rect">
            <a:avLst/>
          </a:prstGeom>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Proof Strategies for proving </a:t>
            </a:r>
            <a:r>
              <a:rPr lang="en-US" i="1" dirty="0" smtClean="0"/>
              <a:t>p</a:t>
            </a:r>
            <a:r>
              <a:rPr lang="en-US" dirty="0" smtClean="0"/>
              <a:t> </a:t>
            </a:r>
            <a:r>
              <a:rPr lang="en-US" dirty="0" smtClean="0">
                <a:latin typeface="Cambria Math"/>
                <a:ea typeface="Cambria Math"/>
              </a:rPr>
              <a:t>→ </a:t>
            </a:r>
            <a:r>
              <a:rPr lang="en-US" i="1" dirty="0" smtClean="0">
                <a:latin typeface="Cambria Math"/>
                <a:ea typeface="Cambria Math"/>
              </a:rPr>
              <a:t>q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ea typeface="Cambria Math"/>
              </a:rPr>
              <a:t>Choose a method.</a:t>
            </a:r>
          </a:p>
          <a:p>
            <a:pPr marL="850392" lvl="1" indent="-457200">
              <a:buFont typeface="+mj-lt"/>
              <a:buAutoNum type="arabicPeriod"/>
            </a:pPr>
            <a:r>
              <a:rPr lang="en-US" dirty="0" smtClean="0">
                <a:ea typeface="Cambria Math"/>
              </a:rPr>
              <a:t>First try a </a:t>
            </a:r>
            <a:r>
              <a:rPr lang="en-US" dirty="0" smtClean="0">
                <a:solidFill>
                  <a:srgbClr val="FF0000"/>
                </a:solidFill>
                <a:ea typeface="Cambria Math"/>
              </a:rPr>
              <a:t>direct method of proof</a:t>
            </a:r>
            <a:r>
              <a:rPr lang="en-US" dirty="0" smtClean="0">
                <a:ea typeface="Cambria Math"/>
              </a:rPr>
              <a:t>.  </a:t>
            </a:r>
          </a:p>
          <a:p>
            <a:pPr marL="850392" lvl="1" indent="-457200">
              <a:buFont typeface="+mj-lt"/>
              <a:buAutoNum type="arabicPeriod"/>
            </a:pPr>
            <a:r>
              <a:rPr lang="en-US" dirty="0" smtClean="0">
                <a:ea typeface="Cambria Math"/>
              </a:rPr>
              <a:t>If this does not work, try an </a:t>
            </a:r>
            <a:r>
              <a:rPr lang="en-US" dirty="0" smtClean="0">
                <a:solidFill>
                  <a:srgbClr val="FF0000"/>
                </a:solidFill>
                <a:ea typeface="Cambria Math"/>
              </a:rPr>
              <a:t>indirect method </a:t>
            </a:r>
            <a:r>
              <a:rPr lang="en-US" dirty="0" smtClean="0">
                <a:ea typeface="Cambria Math"/>
              </a:rPr>
              <a:t>(e.g., try to prove the </a:t>
            </a:r>
            <a:r>
              <a:rPr lang="en-US" dirty="0" err="1" smtClean="0">
                <a:ea typeface="Cambria Math"/>
              </a:rPr>
              <a:t>contrapositive</a:t>
            </a:r>
            <a:r>
              <a:rPr lang="en-US" dirty="0" smtClean="0">
                <a:ea typeface="Cambria Math"/>
              </a:rPr>
              <a:t>).</a:t>
            </a:r>
          </a:p>
          <a:p>
            <a:pPr marL="484632" indent="-457200"/>
            <a:r>
              <a:rPr lang="en-US" dirty="0" smtClean="0">
                <a:ea typeface="Cambria Math"/>
              </a:rPr>
              <a:t>For whichever method you are trying, choose a strategy.</a:t>
            </a:r>
          </a:p>
          <a:p>
            <a:pPr marL="850392" lvl="1" indent="-457200">
              <a:buFont typeface="+mj-lt"/>
              <a:buAutoNum type="arabicPeriod"/>
            </a:pPr>
            <a:r>
              <a:rPr lang="en-US" dirty="0" smtClean="0"/>
              <a:t>First try </a:t>
            </a:r>
            <a:r>
              <a:rPr lang="en-US" i="1" dirty="0" smtClean="0">
                <a:solidFill>
                  <a:srgbClr val="FF0000"/>
                </a:solidFill>
              </a:rPr>
              <a:t>forward reasoning</a:t>
            </a:r>
            <a:r>
              <a:rPr lang="en-US" i="1" dirty="0" smtClean="0"/>
              <a:t>. </a:t>
            </a:r>
            <a:r>
              <a:rPr lang="en-US" dirty="0" smtClean="0"/>
              <a:t> Start with the axioms and known theorems and construct a sequence of steps that end in the conclusion.  Start with </a:t>
            </a:r>
            <a:r>
              <a:rPr lang="en-US" i="1" dirty="0" smtClean="0"/>
              <a:t>p</a:t>
            </a:r>
            <a:r>
              <a:rPr lang="en-US" dirty="0" smtClean="0"/>
              <a:t> and prove </a:t>
            </a:r>
            <a:r>
              <a:rPr lang="en-US" i="1" dirty="0" smtClean="0"/>
              <a:t>q</a:t>
            </a:r>
            <a:r>
              <a:rPr lang="en-US" dirty="0" smtClean="0"/>
              <a:t>, or start with </a:t>
            </a:r>
            <a:r>
              <a:rPr lang="en-US" dirty="0" smtClean="0">
                <a:ea typeface="Cambria Math"/>
              </a:rPr>
              <a:t>¬</a:t>
            </a:r>
            <a:r>
              <a:rPr lang="en-US" i="1" dirty="0" smtClean="0"/>
              <a:t>q</a:t>
            </a:r>
            <a:r>
              <a:rPr lang="en-US" dirty="0" smtClean="0"/>
              <a:t> and prove </a:t>
            </a:r>
            <a:r>
              <a:rPr lang="en-US" dirty="0" smtClean="0">
                <a:ea typeface="Cambria Math"/>
              </a:rPr>
              <a:t>¬</a:t>
            </a:r>
            <a:r>
              <a:rPr lang="en-US" i="1" dirty="0" smtClean="0"/>
              <a:t>p</a:t>
            </a:r>
            <a:r>
              <a:rPr lang="en-US" dirty="0" smtClean="0"/>
              <a:t>.</a:t>
            </a:r>
          </a:p>
          <a:p>
            <a:pPr marL="850392" lvl="1" indent="-457200">
              <a:buFont typeface="+mj-lt"/>
              <a:buAutoNum type="arabicPeriod"/>
            </a:pPr>
            <a:r>
              <a:rPr lang="en-US" dirty="0" smtClean="0"/>
              <a:t>If this doesn’t work, try </a:t>
            </a:r>
            <a:r>
              <a:rPr lang="en-US" i="1" dirty="0" smtClean="0">
                <a:solidFill>
                  <a:srgbClr val="FF0000"/>
                </a:solidFill>
              </a:rPr>
              <a:t>backward reasoning</a:t>
            </a:r>
            <a:r>
              <a:rPr lang="en-US" dirty="0" smtClean="0"/>
              <a:t>. When trying to prove </a:t>
            </a:r>
            <a:r>
              <a:rPr lang="en-US" i="1" dirty="0" smtClean="0"/>
              <a:t>q</a:t>
            </a:r>
            <a:r>
              <a:rPr lang="en-US" dirty="0" smtClean="0"/>
              <a:t>,  find a statement p that we can prove with the  property </a:t>
            </a:r>
            <a:r>
              <a:rPr lang="en-US" i="1" dirty="0" smtClean="0"/>
              <a:t>p </a:t>
            </a:r>
            <a:r>
              <a:rPr lang="en-US" dirty="0" smtClean="0">
                <a:ea typeface="Cambria Math"/>
              </a:rPr>
              <a:t>→ </a:t>
            </a:r>
            <a:r>
              <a:rPr lang="en-US" i="1" dirty="0" smtClean="0">
                <a:ea typeface="Cambria Math"/>
              </a:rPr>
              <a:t>q</a:t>
            </a:r>
            <a:r>
              <a:rPr lang="en-US" dirty="0" smtClean="0">
                <a:ea typeface="Cambria Math"/>
              </a:rPr>
              <a:t>.</a:t>
            </a:r>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 Reasoning </a:t>
            </a:r>
            <a:endParaRPr lang="en-US" dirty="0"/>
          </a:p>
        </p:txBody>
      </p:sp>
      <p:sp>
        <p:nvSpPr>
          <p:cNvPr id="3" name="Content Placeholder 2"/>
          <p:cNvSpPr>
            <a:spLocks noGrp="1"/>
          </p:cNvSpPr>
          <p:nvPr>
            <p:ph idx="1"/>
          </p:nvPr>
        </p:nvSpPr>
        <p:spPr>
          <a:xfrm>
            <a:off x="304800" y="1371600"/>
            <a:ext cx="8686800" cy="5105400"/>
          </a:xfrm>
        </p:spPr>
        <p:txBody>
          <a:bodyPr>
            <a:normAutofit fontScale="62500" lnSpcReduction="20000"/>
          </a:bodyPr>
          <a:lstStyle/>
          <a:p>
            <a:pPr>
              <a:buNone/>
            </a:pPr>
            <a:r>
              <a:rPr lang="en-US" dirty="0" smtClean="0"/>
              <a:t>    </a:t>
            </a:r>
            <a:r>
              <a:rPr lang="en-US" b="1" dirty="0" smtClean="0"/>
              <a:t>Example</a:t>
            </a:r>
            <a:r>
              <a:rPr lang="en-US" dirty="0" smtClean="0"/>
              <a:t>: Suppose that two people play a game </a:t>
            </a:r>
            <a:r>
              <a:rPr lang="en-US" dirty="0" smtClean="0">
                <a:solidFill>
                  <a:srgbClr val="FF0000"/>
                </a:solidFill>
              </a:rPr>
              <a:t>taking turns removing, </a:t>
            </a:r>
            <a:r>
              <a:rPr lang="en-US" dirty="0" smtClean="0">
                <a:solidFill>
                  <a:srgbClr val="FF0000"/>
                </a:solidFill>
                <a:ea typeface="Cambria Math" pitchFamily="18" charset="0"/>
              </a:rPr>
              <a:t>1</a:t>
            </a:r>
            <a:r>
              <a:rPr lang="en-US" dirty="0" smtClean="0">
                <a:solidFill>
                  <a:srgbClr val="FF0000"/>
                </a:solidFill>
              </a:rPr>
              <a:t>, </a:t>
            </a:r>
            <a:r>
              <a:rPr lang="en-US" dirty="0" smtClean="0">
                <a:solidFill>
                  <a:srgbClr val="FF0000"/>
                </a:solidFill>
                <a:ea typeface="Cambria Math" pitchFamily="18" charset="0"/>
              </a:rPr>
              <a:t>2</a:t>
            </a:r>
            <a:r>
              <a:rPr lang="en-US" dirty="0" smtClean="0">
                <a:solidFill>
                  <a:srgbClr val="FF0000"/>
                </a:solidFill>
              </a:rPr>
              <a:t>, or </a:t>
            </a:r>
            <a:r>
              <a:rPr lang="en-US" dirty="0" smtClean="0">
                <a:solidFill>
                  <a:srgbClr val="FF0000"/>
                </a:solidFill>
                <a:ea typeface="Cambria Math" pitchFamily="18" charset="0"/>
              </a:rPr>
              <a:t>3 </a:t>
            </a:r>
            <a:r>
              <a:rPr lang="en-US" dirty="0" smtClean="0">
                <a:solidFill>
                  <a:srgbClr val="FF0000"/>
                </a:solidFill>
              </a:rPr>
              <a:t>stones</a:t>
            </a:r>
            <a:r>
              <a:rPr lang="en-US" dirty="0" smtClean="0"/>
              <a:t> at a time from a pile that </a:t>
            </a:r>
            <a:r>
              <a:rPr lang="en-US" dirty="0" smtClean="0">
                <a:solidFill>
                  <a:srgbClr val="FF0000"/>
                </a:solidFill>
              </a:rPr>
              <a:t>begins with </a:t>
            </a:r>
            <a:r>
              <a:rPr lang="en-US" dirty="0" smtClean="0">
                <a:solidFill>
                  <a:srgbClr val="FF0000"/>
                </a:solidFill>
                <a:ea typeface="Cambria Math" pitchFamily="18" charset="0"/>
              </a:rPr>
              <a:t>15</a:t>
            </a:r>
            <a:r>
              <a:rPr lang="en-US" dirty="0" smtClean="0">
                <a:solidFill>
                  <a:srgbClr val="FF0000"/>
                </a:solidFill>
              </a:rPr>
              <a:t> stones</a:t>
            </a:r>
            <a:r>
              <a:rPr lang="en-US" dirty="0" smtClean="0"/>
              <a:t>. The person who </a:t>
            </a:r>
            <a:r>
              <a:rPr lang="en-US" dirty="0" smtClean="0">
                <a:solidFill>
                  <a:srgbClr val="0070C0"/>
                </a:solidFill>
              </a:rPr>
              <a:t>removes the last stone wins the game</a:t>
            </a:r>
            <a:r>
              <a:rPr lang="en-US" dirty="0" smtClean="0"/>
              <a:t>. Show that the first player can win the game no matter what the second player does.</a:t>
            </a:r>
          </a:p>
          <a:p>
            <a:pPr>
              <a:buNone/>
            </a:pPr>
            <a:endParaRPr lang="en-US" dirty="0" smtClean="0"/>
          </a:p>
          <a:p>
            <a:pPr>
              <a:buNone/>
            </a:pPr>
            <a:r>
              <a:rPr lang="en-US" dirty="0" smtClean="0"/>
              <a:t>    </a:t>
            </a:r>
            <a:r>
              <a:rPr lang="en-US" b="1" dirty="0" smtClean="0"/>
              <a:t>Proof</a:t>
            </a:r>
            <a:r>
              <a:rPr lang="en-US" dirty="0" smtClean="0"/>
              <a:t>: Let </a:t>
            </a:r>
            <a:r>
              <a:rPr lang="en-US" i="1" dirty="0" smtClean="0"/>
              <a:t>n</a:t>
            </a:r>
            <a:r>
              <a:rPr lang="en-US" dirty="0" smtClean="0"/>
              <a:t> be the last step of the game.</a:t>
            </a:r>
          </a:p>
          <a:p>
            <a:pPr lvl="1">
              <a:buNone/>
            </a:pPr>
            <a:r>
              <a:rPr lang="en-US" b="1" dirty="0" smtClean="0"/>
              <a:t>Step n:    </a:t>
            </a:r>
            <a:r>
              <a:rPr lang="en-US" dirty="0" smtClean="0"/>
              <a:t>Player</a:t>
            </a:r>
            <a:r>
              <a:rPr lang="en-US" baseline="-25000" dirty="0" smtClean="0">
                <a:ea typeface="Cambria Math" pitchFamily="18" charset="0"/>
              </a:rPr>
              <a:t>1</a:t>
            </a:r>
            <a:r>
              <a:rPr lang="en-US" dirty="0" smtClean="0"/>
              <a:t> can win if the pile contains </a:t>
            </a:r>
            <a:r>
              <a:rPr lang="en-US" dirty="0" smtClean="0">
                <a:ea typeface="Cambria Math" pitchFamily="18" charset="0"/>
              </a:rPr>
              <a:t>1</a:t>
            </a:r>
            <a:r>
              <a:rPr lang="en-US" dirty="0" smtClean="0"/>
              <a:t>,</a:t>
            </a:r>
            <a:r>
              <a:rPr lang="en-US" dirty="0" smtClean="0">
                <a:ea typeface="Cambria Math" pitchFamily="18" charset="0"/>
              </a:rPr>
              <a:t>2</a:t>
            </a:r>
            <a:r>
              <a:rPr lang="en-US" dirty="0" smtClean="0"/>
              <a:t>, or </a:t>
            </a:r>
            <a:r>
              <a:rPr lang="en-US" dirty="0" smtClean="0">
                <a:ea typeface="Cambria Math" pitchFamily="18" charset="0"/>
              </a:rPr>
              <a:t>3</a:t>
            </a:r>
            <a:r>
              <a:rPr lang="en-US" dirty="0" smtClean="0"/>
              <a:t> stones. </a:t>
            </a:r>
          </a:p>
          <a:p>
            <a:pPr lvl="1">
              <a:buNone/>
            </a:pPr>
            <a:r>
              <a:rPr lang="en-US" b="1" dirty="0" smtClean="0">
                <a:solidFill>
                  <a:srgbClr val="FF0000"/>
                </a:solidFill>
              </a:rPr>
              <a:t>Step n-</a:t>
            </a:r>
            <a:r>
              <a:rPr lang="en-US" b="1" dirty="0" smtClean="0">
                <a:solidFill>
                  <a:srgbClr val="FF0000"/>
                </a:solidFill>
                <a:ea typeface="Cambria Math" pitchFamily="18" charset="0"/>
              </a:rPr>
              <a:t>1</a:t>
            </a:r>
            <a:r>
              <a:rPr lang="en-US" dirty="0" smtClean="0">
                <a:solidFill>
                  <a:srgbClr val="FF0000"/>
                </a:solidFill>
              </a:rPr>
              <a:t>: Player</a:t>
            </a:r>
            <a:r>
              <a:rPr lang="en-US" baseline="-25000" dirty="0" smtClean="0">
                <a:solidFill>
                  <a:srgbClr val="FF0000"/>
                </a:solidFill>
                <a:ea typeface="Cambria Math" pitchFamily="18" charset="0"/>
              </a:rPr>
              <a:t>2</a:t>
            </a:r>
            <a:r>
              <a:rPr lang="en-US" dirty="0" smtClean="0">
                <a:solidFill>
                  <a:srgbClr val="FF0000"/>
                </a:solidFill>
              </a:rPr>
              <a:t> will have to leave such a pile if the pile that he/she is faced with has </a:t>
            </a:r>
            <a:r>
              <a:rPr lang="en-US" dirty="0" smtClean="0">
                <a:solidFill>
                  <a:srgbClr val="FF0000"/>
                </a:solidFill>
                <a:ea typeface="Cambria Math" pitchFamily="18" charset="0"/>
              </a:rPr>
              <a:t>4</a:t>
            </a:r>
            <a:r>
              <a:rPr lang="en-US" dirty="0" smtClean="0">
                <a:solidFill>
                  <a:srgbClr val="FF0000"/>
                </a:solidFill>
              </a:rPr>
              <a:t> stones. </a:t>
            </a:r>
          </a:p>
          <a:p>
            <a:pPr lvl="1">
              <a:buNone/>
            </a:pPr>
            <a:r>
              <a:rPr lang="en-US" b="1" dirty="0" smtClean="0"/>
              <a:t>Step n-</a:t>
            </a:r>
            <a:r>
              <a:rPr lang="en-US" b="1" dirty="0" smtClean="0">
                <a:ea typeface="Cambria Math" pitchFamily="18" charset="0"/>
              </a:rPr>
              <a:t>2</a:t>
            </a:r>
            <a:r>
              <a:rPr lang="en-US" dirty="0" smtClean="0"/>
              <a:t>: Player</a:t>
            </a:r>
            <a:r>
              <a:rPr lang="en-US" baseline="-25000" dirty="0" smtClean="0">
                <a:ea typeface="Cambria Math" pitchFamily="18" charset="0"/>
              </a:rPr>
              <a:t>1</a:t>
            </a:r>
            <a:r>
              <a:rPr lang="en-US" dirty="0" smtClean="0"/>
              <a:t>  can leave 4 stones when there are </a:t>
            </a:r>
            <a:r>
              <a:rPr lang="en-US" dirty="0" smtClean="0">
                <a:ea typeface="Cambria Math" pitchFamily="18" charset="0"/>
              </a:rPr>
              <a:t>5</a:t>
            </a:r>
            <a:r>
              <a:rPr lang="en-US" dirty="0" smtClean="0"/>
              <a:t>,</a:t>
            </a:r>
            <a:r>
              <a:rPr lang="en-US" dirty="0" smtClean="0">
                <a:ea typeface="Cambria Math" pitchFamily="18" charset="0"/>
              </a:rPr>
              <a:t>6</a:t>
            </a:r>
            <a:r>
              <a:rPr lang="en-US" dirty="0" smtClean="0"/>
              <a:t>, or </a:t>
            </a:r>
            <a:r>
              <a:rPr lang="en-US" dirty="0" smtClean="0">
                <a:ea typeface="Cambria Math" pitchFamily="18" charset="0"/>
              </a:rPr>
              <a:t>7</a:t>
            </a:r>
            <a:r>
              <a:rPr lang="en-US" dirty="0" smtClean="0"/>
              <a:t> stones left at the beginning of his/her turn. </a:t>
            </a:r>
          </a:p>
          <a:p>
            <a:pPr lvl="1">
              <a:buNone/>
            </a:pPr>
            <a:r>
              <a:rPr lang="en-US" b="1" dirty="0" smtClean="0">
                <a:solidFill>
                  <a:srgbClr val="FF0000"/>
                </a:solidFill>
              </a:rPr>
              <a:t>Step n-</a:t>
            </a:r>
            <a:r>
              <a:rPr lang="en-US" b="1" dirty="0" smtClean="0">
                <a:solidFill>
                  <a:srgbClr val="FF0000"/>
                </a:solidFill>
                <a:ea typeface="Cambria Math" pitchFamily="18" charset="0"/>
              </a:rPr>
              <a:t>3</a:t>
            </a:r>
            <a:r>
              <a:rPr lang="en-US" dirty="0" smtClean="0">
                <a:solidFill>
                  <a:srgbClr val="FF0000"/>
                </a:solidFill>
              </a:rPr>
              <a:t>: Player</a:t>
            </a:r>
            <a:r>
              <a:rPr lang="en-US" baseline="-25000" dirty="0" smtClean="0">
                <a:solidFill>
                  <a:srgbClr val="FF0000"/>
                </a:solidFill>
                <a:ea typeface="Cambria Math" pitchFamily="18" charset="0"/>
              </a:rPr>
              <a:t>2</a:t>
            </a:r>
            <a:r>
              <a:rPr lang="en-US" dirty="0" smtClean="0">
                <a:solidFill>
                  <a:srgbClr val="FF0000"/>
                </a:solidFill>
              </a:rPr>
              <a:t>  must leave  such a pile, if there are  8 stones </a:t>
            </a:r>
            <a:r>
              <a:rPr lang="en-US" dirty="0" smtClean="0"/>
              <a:t>. </a:t>
            </a:r>
          </a:p>
          <a:p>
            <a:pPr lvl="1">
              <a:buNone/>
            </a:pPr>
            <a:r>
              <a:rPr lang="en-US" b="1" dirty="0" smtClean="0"/>
              <a:t>Step n-</a:t>
            </a:r>
            <a:r>
              <a:rPr lang="en-US" b="1" dirty="0" smtClean="0">
                <a:ea typeface="Cambria Math" pitchFamily="18" charset="0"/>
              </a:rPr>
              <a:t>4</a:t>
            </a:r>
            <a:r>
              <a:rPr lang="en-US" dirty="0" smtClean="0"/>
              <a:t>: Player</a:t>
            </a:r>
            <a:r>
              <a:rPr lang="en-US" baseline="-25000" dirty="0" smtClean="0">
                <a:ea typeface="Cambria Math" pitchFamily="18" charset="0"/>
              </a:rPr>
              <a:t>1</a:t>
            </a:r>
            <a:r>
              <a:rPr lang="en-US" b="1" baseline="-25000" dirty="0" smtClean="0">
                <a:ea typeface="Cambria Math" pitchFamily="18" charset="0"/>
              </a:rPr>
              <a:t> </a:t>
            </a:r>
            <a:r>
              <a:rPr lang="en-US" dirty="0" smtClean="0"/>
              <a:t>has to have a pile with </a:t>
            </a:r>
            <a:r>
              <a:rPr lang="en-US" dirty="0" smtClean="0">
                <a:ea typeface="Cambria Math" pitchFamily="18" charset="0"/>
              </a:rPr>
              <a:t>9,10</a:t>
            </a:r>
            <a:r>
              <a:rPr lang="en-US" dirty="0" smtClean="0"/>
              <a:t>, or </a:t>
            </a:r>
            <a:r>
              <a:rPr lang="en-US" dirty="0" smtClean="0">
                <a:ea typeface="Cambria Math" pitchFamily="18" charset="0"/>
              </a:rPr>
              <a:t>11</a:t>
            </a:r>
            <a:r>
              <a:rPr lang="en-US" dirty="0" smtClean="0"/>
              <a:t> stones to ensure that there are 8 left. </a:t>
            </a:r>
          </a:p>
          <a:p>
            <a:pPr lvl="1">
              <a:buNone/>
            </a:pPr>
            <a:r>
              <a:rPr lang="en-US" b="1" dirty="0" smtClean="0">
                <a:solidFill>
                  <a:srgbClr val="FF0000"/>
                </a:solidFill>
              </a:rPr>
              <a:t>Step n-</a:t>
            </a:r>
            <a:r>
              <a:rPr lang="en-US" b="1" dirty="0" smtClean="0">
                <a:solidFill>
                  <a:srgbClr val="FF0000"/>
                </a:solidFill>
                <a:ea typeface="Cambria Math" pitchFamily="18" charset="0"/>
              </a:rPr>
              <a:t>5</a:t>
            </a:r>
            <a:r>
              <a:rPr lang="en-US" dirty="0" smtClean="0">
                <a:solidFill>
                  <a:srgbClr val="FF0000"/>
                </a:solidFill>
              </a:rPr>
              <a:t>: Player</a:t>
            </a:r>
            <a:r>
              <a:rPr lang="en-US" baseline="-25000" dirty="0" smtClean="0">
                <a:solidFill>
                  <a:srgbClr val="FF0000"/>
                </a:solidFill>
                <a:ea typeface="Cambria Math" pitchFamily="18" charset="0"/>
              </a:rPr>
              <a:t>2</a:t>
            </a:r>
            <a:r>
              <a:rPr lang="en-US" dirty="0" smtClean="0">
                <a:solidFill>
                  <a:srgbClr val="FF0000"/>
                </a:solidFill>
              </a:rPr>
              <a:t>  needs to be faced with  </a:t>
            </a:r>
            <a:r>
              <a:rPr lang="en-US" dirty="0" smtClean="0">
                <a:solidFill>
                  <a:srgbClr val="FF0000"/>
                </a:solidFill>
                <a:ea typeface="Cambria Math" pitchFamily="18" charset="0"/>
              </a:rPr>
              <a:t>12</a:t>
            </a:r>
            <a:r>
              <a:rPr lang="en-US" dirty="0" smtClean="0">
                <a:solidFill>
                  <a:srgbClr val="FF0000"/>
                </a:solidFill>
              </a:rPr>
              <a:t> stones to be forced to leave </a:t>
            </a:r>
            <a:r>
              <a:rPr lang="en-US" dirty="0" smtClean="0">
                <a:solidFill>
                  <a:srgbClr val="FF0000"/>
                </a:solidFill>
                <a:ea typeface="Cambria Math" pitchFamily="18" charset="0"/>
              </a:rPr>
              <a:t>9,10,</a:t>
            </a:r>
            <a:r>
              <a:rPr lang="en-US" dirty="0" smtClean="0">
                <a:solidFill>
                  <a:srgbClr val="FF0000"/>
                </a:solidFill>
              </a:rPr>
              <a:t> or </a:t>
            </a:r>
            <a:r>
              <a:rPr lang="en-US" dirty="0" smtClean="0">
                <a:solidFill>
                  <a:srgbClr val="FF0000"/>
                </a:solidFill>
                <a:ea typeface="Cambria Math" pitchFamily="18" charset="0"/>
              </a:rPr>
              <a:t>11</a:t>
            </a:r>
            <a:r>
              <a:rPr lang="en-US" dirty="0" smtClean="0">
                <a:solidFill>
                  <a:srgbClr val="FF0000"/>
                </a:solidFill>
              </a:rPr>
              <a:t>. </a:t>
            </a:r>
          </a:p>
          <a:p>
            <a:pPr lvl="1">
              <a:buNone/>
            </a:pPr>
            <a:r>
              <a:rPr lang="en-US" b="1" dirty="0" smtClean="0"/>
              <a:t>Step n-</a:t>
            </a:r>
            <a:r>
              <a:rPr lang="en-US" b="1" dirty="0" smtClean="0">
                <a:ea typeface="Cambria Math" pitchFamily="18" charset="0"/>
              </a:rPr>
              <a:t>6</a:t>
            </a:r>
            <a:r>
              <a:rPr lang="en-US" dirty="0" smtClean="0"/>
              <a:t>: Player</a:t>
            </a:r>
            <a:r>
              <a:rPr lang="en-US" baseline="-25000" dirty="0" smtClean="0">
                <a:ea typeface="Cambria Math" pitchFamily="18" charset="0"/>
              </a:rPr>
              <a:t>1</a:t>
            </a:r>
            <a:r>
              <a:rPr lang="en-US" b="1" baseline="-25000" dirty="0" smtClean="0">
                <a:ea typeface="Cambria Math" pitchFamily="18" charset="0"/>
              </a:rPr>
              <a:t>  </a:t>
            </a:r>
            <a:r>
              <a:rPr lang="en-US" dirty="0" smtClean="0"/>
              <a:t>can leave  </a:t>
            </a:r>
            <a:r>
              <a:rPr lang="en-US" dirty="0" smtClean="0">
                <a:ea typeface="Cambria Math" pitchFamily="18" charset="0"/>
              </a:rPr>
              <a:t>12</a:t>
            </a:r>
            <a:r>
              <a:rPr lang="en-US" dirty="0" smtClean="0"/>
              <a:t> stones by removing </a:t>
            </a:r>
            <a:r>
              <a:rPr lang="en-US" dirty="0" smtClean="0">
                <a:ea typeface="Cambria Math" pitchFamily="18" charset="0"/>
              </a:rPr>
              <a:t>3</a:t>
            </a:r>
            <a:r>
              <a:rPr lang="en-US" dirty="0" smtClean="0"/>
              <a:t> stones. </a:t>
            </a:r>
          </a:p>
          <a:p>
            <a:pPr>
              <a:buNone/>
            </a:pPr>
            <a:r>
              <a:rPr lang="en-US" dirty="0" smtClean="0"/>
              <a:t>    Now reasoning forward, the first player can ensure a win by removing </a:t>
            </a:r>
            <a:r>
              <a:rPr lang="en-US" dirty="0" smtClean="0">
                <a:ea typeface="Cambria Math" pitchFamily="18" charset="0"/>
              </a:rPr>
              <a:t>3</a:t>
            </a:r>
            <a:r>
              <a:rPr lang="en-US" dirty="0" smtClean="0"/>
              <a:t> stones and leaving </a:t>
            </a:r>
            <a:r>
              <a:rPr lang="en-US" dirty="0" smtClean="0">
                <a:ea typeface="Cambria Math" pitchFamily="18" charset="0"/>
              </a:rPr>
              <a:t>12</a:t>
            </a:r>
            <a:r>
              <a:rPr lang="en-US" dirty="0" smtClean="0"/>
              <a:t>.</a:t>
            </a:r>
            <a:endParaRPr 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and Disproof: </a:t>
            </a:r>
            <a:r>
              <a:rPr lang="en-US" dirty="0" err="1" smtClean="0"/>
              <a:t>Tilings</a:t>
            </a:r>
            <a:endParaRPr lang="en-US" dirty="0"/>
          </a:p>
        </p:txBody>
      </p:sp>
      <p:sp>
        <p:nvSpPr>
          <p:cNvPr id="3" name="Content Placeholder 2"/>
          <p:cNvSpPr>
            <a:spLocks noGrp="1"/>
          </p:cNvSpPr>
          <p:nvPr>
            <p:ph idx="1"/>
          </p:nvPr>
        </p:nvSpPr>
        <p:spPr/>
        <p:txBody>
          <a:bodyPr/>
          <a:lstStyle/>
          <a:p>
            <a:pPr>
              <a:buNone/>
            </a:pPr>
            <a:r>
              <a:rPr lang="en-US" b="1" dirty="0" smtClean="0"/>
              <a:t>Example </a:t>
            </a:r>
            <a:r>
              <a:rPr lang="en-US" b="1" dirty="0" smtClean="0">
                <a:latin typeface="Cambria Math" pitchFamily="18" charset="0"/>
                <a:ea typeface="Cambria Math" pitchFamily="18" charset="0"/>
              </a:rPr>
              <a:t>1</a:t>
            </a:r>
            <a:r>
              <a:rPr lang="en-US" dirty="0" smtClean="0"/>
              <a:t>: Can we tile the standard checkerboard using dominos?</a:t>
            </a:r>
          </a:p>
          <a:p>
            <a:pPr>
              <a:buNone/>
            </a:pPr>
            <a:r>
              <a:rPr lang="en-US" b="1" dirty="0" smtClean="0"/>
              <a:t>Solution</a:t>
            </a:r>
            <a:r>
              <a:rPr lang="en-US" dirty="0" smtClean="0"/>
              <a:t>: Yes! One example provides a constructive existence proof.</a:t>
            </a:r>
            <a:endParaRPr lang="en-US" dirty="0"/>
          </a:p>
        </p:txBody>
      </p:sp>
      <p:pic>
        <p:nvPicPr>
          <p:cNvPr id="4" name="Picture 3" descr="0114.jpg"/>
          <p:cNvPicPr>
            <a:picLocks noChangeAspect="1"/>
          </p:cNvPicPr>
          <p:nvPr/>
        </p:nvPicPr>
        <p:blipFill>
          <a:blip r:embed="rId2" cstate="print"/>
          <a:stretch>
            <a:fillRect/>
          </a:stretch>
        </p:blipFill>
        <p:spPr>
          <a:xfrm>
            <a:off x="990600" y="3810000"/>
            <a:ext cx="2056729" cy="2057400"/>
          </a:xfrm>
          <a:prstGeom prst="rect">
            <a:avLst/>
          </a:prstGeom>
        </p:spPr>
      </p:pic>
      <p:pic>
        <p:nvPicPr>
          <p:cNvPr id="5" name="Picture 4" descr="0115.jpg"/>
          <p:cNvPicPr>
            <a:picLocks noChangeAspect="1"/>
          </p:cNvPicPr>
          <p:nvPr/>
        </p:nvPicPr>
        <p:blipFill>
          <a:blip r:embed="rId3" cstate="print"/>
          <a:stretch>
            <a:fillRect/>
          </a:stretch>
        </p:blipFill>
        <p:spPr>
          <a:xfrm>
            <a:off x="3657600" y="3810000"/>
            <a:ext cx="574548" cy="1011936"/>
          </a:xfrm>
          <a:prstGeom prst="rect">
            <a:avLst/>
          </a:prstGeom>
        </p:spPr>
      </p:pic>
      <p:pic>
        <p:nvPicPr>
          <p:cNvPr id="6" name="Picture 5" descr="0116.jpg"/>
          <p:cNvPicPr>
            <a:picLocks noChangeAspect="1"/>
          </p:cNvPicPr>
          <p:nvPr/>
        </p:nvPicPr>
        <p:blipFill>
          <a:blip r:embed="rId4" cstate="print"/>
          <a:stretch>
            <a:fillRect/>
          </a:stretch>
        </p:blipFill>
        <p:spPr>
          <a:xfrm>
            <a:off x="5791200" y="3810000"/>
            <a:ext cx="1905000" cy="2011052"/>
          </a:xfrm>
          <a:prstGeom prst="rect">
            <a:avLst/>
          </a:prstGeom>
        </p:spPr>
      </p:pic>
      <p:sp>
        <p:nvSpPr>
          <p:cNvPr id="7" name="TextBox 6"/>
          <p:cNvSpPr txBox="1"/>
          <p:nvPr/>
        </p:nvSpPr>
        <p:spPr>
          <a:xfrm>
            <a:off x="609600" y="5867400"/>
            <a:ext cx="3200400" cy="369332"/>
          </a:xfrm>
          <a:prstGeom prst="rect">
            <a:avLst/>
          </a:prstGeom>
          <a:noFill/>
        </p:spPr>
        <p:txBody>
          <a:bodyPr wrap="square" rtlCol="0">
            <a:spAutoFit/>
          </a:bodyPr>
          <a:lstStyle/>
          <a:p>
            <a:r>
              <a:rPr lang="en-US" dirty="0" smtClean="0"/>
              <a:t>The Standard Checkerboard</a:t>
            </a:r>
            <a:endParaRPr lang="en-US" dirty="0"/>
          </a:p>
        </p:txBody>
      </p:sp>
      <p:sp>
        <p:nvSpPr>
          <p:cNvPr id="8" name="TextBox 7"/>
          <p:cNvSpPr txBox="1"/>
          <p:nvPr/>
        </p:nvSpPr>
        <p:spPr>
          <a:xfrm>
            <a:off x="3352800" y="4876800"/>
            <a:ext cx="1752600" cy="369332"/>
          </a:xfrm>
          <a:prstGeom prst="rect">
            <a:avLst/>
          </a:prstGeom>
          <a:noFill/>
        </p:spPr>
        <p:txBody>
          <a:bodyPr wrap="square" rtlCol="0">
            <a:spAutoFit/>
          </a:bodyPr>
          <a:lstStyle/>
          <a:p>
            <a:r>
              <a:rPr lang="en-US" dirty="0" smtClean="0"/>
              <a:t>Two Dominoes</a:t>
            </a:r>
            <a:endParaRPr lang="en-US" dirty="0"/>
          </a:p>
        </p:txBody>
      </p:sp>
      <p:sp>
        <p:nvSpPr>
          <p:cNvPr id="9" name="TextBox 8"/>
          <p:cNvSpPr txBox="1"/>
          <p:nvPr/>
        </p:nvSpPr>
        <p:spPr>
          <a:xfrm>
            <a:off x="5715000" y="5943600"/>
            <a:ext cx="2514600" cy="369332"/>
          </a:xfrm>
          <a:prstGeom prst="rect">
            <a:avLst/>
          </a:prstGeom>
          <a:noFill/>
        </p:spPr>
        <p:txBody>
          <a:bodyPr wrap="square" rtlCol="0">
            <a:spAutoFit/>
          </a:bodyPr>
          <a:lstStyle/>
          <a:p>
            <a:r>
              <a:rPr lang="en-US" dirty="0" smtClean="0"/>
              <a:t>One Possible Solution</a:t>
            </a:r>
            <a:endParaRPr 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Tilings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Example </a:t>
            </a:r>
            <a:r>
              <a:rPr lang="en-US" b="1" dirty="0" smtClean="0">
                <a:latin typeface="Cambria Math" pitchFamily="18" charset="0"/>
                <a:ea typeface="Cambria Math" pitchFamily="18" charset="0"/>
              </a:rPr>
              <a:t>2</a:t>
            </a:r>
            <a:r>
              <a:rPr lang="en-US" dirty="0" smtClean="0"/>
              <a:t>: Can we tile a checkerboard obtained by removing one of the four corner squares of a standard checkerboard?</a:t>
            </a:r>
          </a:p>
          <a:p>
            <a:pPr>
              <a:buNone/>
            </a:pPr>
            <a:r>
              <a:rPr lang="en-US" dirty="0" smtClean="0"/>
              <a:t>    </a:t>
            </a:r>
            <a:r>
              <a:rPr lang="en-US" b="1" dirty="0" smtClean="0"/>
              <a:t>Solution</a:t>
            </a:r>
            <a:r>
              <a:rPr lang="en-US" dirty="0" smtClean="0"/>
              <a:t>: </a:t>
            </a:r>
          </a:p>
          <a:p>
            <a:r>
              <a:rPr lang="en-US" dirty="0" smtClean="0"/>
              <a:t>Our checkerboard has </a:t>
            </a:r>
            <a:r>
              <a:rPr lang="en-US" dirty="0" smtClean="0">
                <a:latin typeface="Cambria Math" pitchFamily="18" charset="0"/>
                <a:ea typeface="Cambria Math" pitchFamily="18" charset="0"/>
              </a:rPr>
              <a:t>64 </a:t>
            </a:r>
            <a:r>
              <a:rPr lang="en-US" dirty="0" smtClean="0">
                <a:latin typeface="Cambria Math"/>
                <a:ea typeface="Cambria Math"/>
              </a:rPr>
              <a:t>−</a:t>
            </a:r>
            <a:r>
              <a:rPr lang="en-US" dirty="0" smtClean="0">
                <a:latin typeface="Cambria Math" pitchFamily="18" charset="0"/>
                <a:ea typeface="Cambria Math" pitchFamily="18" charset="0"/>
              </a:rPr>
              <a:t> 1</a:t>
            </a:r>
            <a:r>
              <a:rPr lang="en-US" dirty="0" smtClean="0"/>
              <a:t> = </a:t>
            </a:r>
            <a:r>
              <a:rPr lang="en-US" dirty="0" smtClean="0">
                <a:latin typeface="Cambria Math" pitchFamily="18" charset="0"/>
                <a:ea typeface="Cambria Math" pitchFamily="18" charset="0"/>
              </a:rPr>
              <a:t>63</a:t>
            </a:r>
            <a:r>
              <a:rPr lang="en-US" dirty="0" smtClean="0"/>
              <a:t> squares. </a:t>
            </a:r>
          </a:p>
          <a:p>
            <a:r>
              <a:rPr lang="en-US" dirty="0" smtClean="0"/>
              <a:t>Since each domino has two squares, a board with a tiling must have an even number of squares.</a:t>
            </a:r>
          </a:p>
          <a:p>
            <a:r>
              <a:rPr lang="en-US" dirty="0" smtClean="0"/>
              <a:t>The number  63 is not even. </a:t>
            </a:r>
          </a:p>
          <a:p>
            <a:r>
              <a:rPr lang="en-US" dirty="0" smtClean="0"/>
              <a:t>We have a contradiction.</a:t>
            </a:r>
          </a:p>
          <a:p>
            <a:endParaRPr lang="en-US" dirty="0"/>
          </a:p>
        </p:txBody>
      </p:sp>
      <p:sp>
        <p:nvSpPr>
          <p:cNvPr id="8" name="Isosceles Triangle 7"/>
          <p:cNvSpPr/>
          <p:nvPr/>
        </p:nvSpPr>
        <p:spPr>
          <a:xfrm rot="5400000" flipV="1">
            <a:off x="81534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Tilings</a:t>
            </a:r>
            <a:r>
              <a:rPr lang="en-US" dirty="0" smtClean="0"/>
              <a:t> </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 </a:t>
            </a:r>
            <a:r>
              <a:rPr lang="en-US" b="1" dirty="0" smtClean="0">
                <a:latin typeface="Cambria Math" pitchFamily="18" charset="0"/>
                <a:ea typeface="Cambria Math" pitchFamily="18" charset="0"/>
              </a:rPr>
              <a:t>3</a:t>
            </a:r>
            <a:r>
              <a:rPr lang="en-US" dirty="0" smtClean="0"/>
              <a:t>: Can we tile a board obtained by removing both the upper left and the lower right squares of a standard checkerboard? </a:t>
            </a:r>
          </a:p>
        </p:txBody>
      </p:sp>
      <p:pic>
        <p:nvPicPr>
          <p:cNvPr id="4" name="Picture 3" descr="0117.jpg"/>
          <p:cNvPicPr>
            <a:picLocks noChangeAspect="1"/>
          </p:cNvPicPr>
          <p:nvPr/>
        </p:nvPicPr>
        <p:blipFill>
          <a:blip r:embed="rId2" cstate="print"/>
          <a:stretch>
            <a:fillRect/>
          </a:stretch>
        </p:blipFill>
        <p:spPr>
          <a:xfrm>
            <a:off x="1752600" y="3352800"/>
            <a:ext cx="2180006" cy="2212086"/>
          </a:xfrm>
          <a:prstGeom prst="rect">
            <a:avLst/>
          </a:prstGeom>
        </p:spPr>
      </p:pic>
      <p:pic>
        <p:nvPicPr>
          <p:cNvPr id="5" name="Picture 4" descr="0115.jpg"/>
          <p:cNvPicPr>
            <a:picLocks noChangeAspect="1"/>
          </p:cNvPicPr>
          <p:nvPr/>
        </p:nvPicPr>
        <p:blipFill>
          <a:blip r:embed="rId3" cstate="print"/>
          <a:stretch>
            <a:fillRect/>
          </a:stretch>
        </p:blipFill>
        <p:spPr>
          <a:xfrm>
            <a:off x="6400800" y="4343400"/>
            <a:ext cx="574548" cy="1011936"/>
          </a:xfrm>
          <a:prstGeom prst="rect">
            <a:avLst/>
          </a:prstGeom>
        </p:spPr>
      </p:pic>
      <p:sp>
        <p:nvSpPr>
          <p:cNvPr id="6" name="TextBox 5"/>
          <p:cNvSpPr txBox="1"/>
          <p:nvPr/>
        </p:nvSpPr>
        <p:spPr>
          <a:xfrm>
            <a:off x="1524000" y="5715000"/>
            <a:ext cx="3276600" cy="381000"/>
          </a:xfrm>
          <a:prstGeom prst="rect">
            <a:avLst/>
          </a:prstGeom>
          <a:noFill/>
        </p:spPr>
        <p:txBody>
          <a:bodyPr wrap="square" rtlCol="0">
            <a:spAutoFit/>
          </a:bodyPr>
          <a:lstStyle/>
          <a:p>
            <a:r>
              <a:rPr lang="en-US" dirty="0" smtClean="0"/>
              <a:t>Nonstandard Checkerboard</a:t>
            </a:r>
            <a:endParaRPr lang="en-US" dirty="0"/>
          </a:p>
        </p:txBody>
      </p:sp>
      <p:sp>
        <p:nvSpPr>
          <p:cNvPr id="7" name="TextBox 6"/>
          <p:cNvSpPr txBox="1"/>
          <p:nvPr/>
        </p:nvSpPr>
        <p:spPr>
          <a:xfrm>
            <a:off x="5943600" y="5715000"/>
            <a:ext cx="1600200" cy="369332"/>
          </a:xfrm>
          <a:prstGeom prst="rect">
            <a:avLst/>
          </a:prstGeom>
          <a:noFill/>
        </p:spPr>
        <p:txBody>
          <a:bodyPr wrap="square" rtlCol="0">
            <a:spAutoFit/>
          </a:bodyPr>
          <a:lstStyle/>
          <a:p>
            <a:r>
              <a:rPr lang="en-US" dirty="0" smtClean="0"/>
              <a:t>Dominoes</a:t>
            </a:r>
            <a:endParaRPr lang="en-US" dirty="0"/>
          </a:p>
        </p:txBody>
      </p:sp>
      <p:sp>
        <p:nvSpPr>
          <p:cNvPr id="8" name="TextBox 7"/>
          <p:cNvSpPr txBox="1"/>
          <p:nvPr/>
        </p:nvSpPr>
        <p:spPr>
          <a:xfrm>
            <a:off x="4724400" y="6324600"/>
            <a:ext cx="3276600" cy="369332"/>
          </a:xfrm>
          <a:prstGeom prst="rect">
            <a:avLst/>
          </a:prstGeom>
          <a:noFill/>
        </p:spPr>
        <p:txBody>
          <a:bodyPr wrap="square" rtlCol="0">
            <a:spAutoFit/>
          </a:bodyPr>
          <a:lstStyle/>
          <a:p>
            <a:r>
              <a:rPr lang="en-US" i="1" dirty="0" smtClean="0"/>
              <a:t>Continued on next slide</a:t>
            </a:r>
            <a:r>
              <a:rPr lang="en-US" dirty="0" smtClean="0"/>
              <a:t> </a:t>
            </a:r>
            <a:r>
              <a:rPr lang="en-US" dirty="0" smtClean="0">
                <a:sym typeface="Wingdings" pitchFamily="2" charset="2"/>
              </a:rPr>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Understanding Implication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One way to view the logical conditional is to think of an obligation or contract.</a:t>
            </a:r>
          </a:p>
          <a:p>
            <a:pPr lvl="1"/>
            <a:r>
              <a:rPr lang="en-US" dirty="0" smtClean="0"/>
              <a:t>“If I am elected, then I will lower taxes.”</a:t>
            </a:r>
          </a:p>
          <a:p>
            <a:pPr lvl="1"/>
            <a:r>
              <a:rPr lang="en-US" dirty="0" smtClean="0"/>
              <a:t>“If you get 100% on the final, then you will get an A.”</a:t>
            </a:r>
          </a:p>
          <a:p>
            <a:r>
              <a:rPr lang="en-US" dirty="0" smtClean="0"/>
              <a:t>If the politician is elected and does not lower taxes, then the voters can say that he or she has broken the campaign pledge. Something similar holds for the professor. This corresponds to the case where </a:t>
            </a:r>
            <a:r>
              <a:rPr lang="en-US" i="1" dirty="0" smtClean="0">
                <a:latin typeface="Cambria Math" pitchFamily="18" charset="0"/>
                <a:ea typeface="Cambria Math" pitchFamily="18" charset="0"/>
              </a:rPr>
              <a:t>p</a:t>
            </a:r>
            <a:r>
              <a:rPr lang="en-US" dirty="0" smtClean="0"/>
              <a:t> is true and </a:t>
            </a:r>
            <a:r>
              <a:rPr lang="en-US" i="1" dirty="0" smtClean="0">
                <a:latin typeface="Cambria Math" pitchFamily="18" charset="0"/>
                <a:ea typeface="Cambria Math" pitchFamily="18" charset="0"/>
              </a:rPr>
              <a:t>q</a:t>
            </a:r>
            <a:r>
              <a:rPr lang="en-US" dirty="0" smtClean="0"/>
              <a:t> is false. </a:t>
            </a:r>
          </a:p>
          <a:p>
            <a:pPr>
              <a:buNone/>
            </a:pPr>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Tilings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  </a:t>
            </a:r>
            <a:r>
              <a:rPr lang="en-US" b="1" dirty="0" smtClean="0"/>
              <a:t>Solution</a:t>
            </a:r>
            <a:r>
              <a:rPr lang="en-US" dirty="0" smtClean="0"/>
              <a:t>: </a:t>
            </a:r>
          </a:p>
          <a:p>
            <a:r>
              <a:rPr lang="en-US" dirty="0" smtClean="0"/>
              <a:t>There are 62 squares in this board. </a:t>
            </a:r>
          </a:p>
          <a:p>
            <a:r>
              <a:rPr lang="en-US" dirty="0" smtClean="0"/>
              <a:t>To tile it we need </a:t>
            </a:r>
            <a:r>
              <a:rPr lang="en-US" dirty="0" smtClean="0">
                <a:latin typeface="Cambria Math" pitchFamily="18" charset="0"/>
                <a:ea typeface="Cambria Math" pitchFamily="18" charset="0"/>
              </a:rPr>
              <a:t>31 </a:t>
            </a:r>
            <a:r>
              <a:rPr lang="en-US" dirty="0" smtClean="0"/>
              <a:t>dominos. </a:t>
            </a:r>
          </a:p>
          <a:p>
            <a:r>
              <a:rPr lang="en-US" i="1" dirty="0" smtClean="0"/>
              <a:t>Key fact</a:t>
            </a:r>
            <a:r>
              <a:rPr lang="en-US" dirty="0" smtClean="0"/>
              <a:t>: Each domino covers one black and one white square. </a:t>
            </a:r>
          </a:p>
          <a:p>
            <a:r>
              <a:rPr lang="en-US" dirty="0" smtClean="0"/>
              <a:t>Therefore the tiling covers 31 black squares and 31 white squares.</a:t>
            </a:r>
          </a:p>
          <a:p>
            <a:r>
              <a:rPr lang="en-US" dirty="0" smtClean="0"/>
              <a:t>Our board has either 30 black squares and 32 white squares or 32 black squares and 30 white squares.  </a:t>
            </a:r>
          </a:p>
          <a:p>
            <a:r>
              <a:rPr lang="en-US" dirty="0" smtClean="0"/>
              <a:t>Contradiction!</a:t>
            </a:r>
            <a:endParaRPr lang="en-US" dirty="0"/>
          </a:p>
        </p:txBody>
      </p:sp>
      <p:sp>
        <p:nvSpPr>
          <p:cNvPr id="4" name="Isosceles Triangle 3"/>
          <p:cNvSpPr/>
          <p:nvPr/>
        </p:nvSpPr>
        <p:spPr>
          <a:xfrm rot="5400000" flipV="1">
            <a:off x="84582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Role of Open Problems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Unsolved problems have motivated much work in mathematics. </a:t>
            </a:r>
            <a:r>
              <a:rPr lang="en-US" dirty="0" smtClean="0">
                <a:solidFill>
                  <a:srgbClr val="FF0000"/>
                </a:solidFill>
              </a:rPr>
              <a:t>Fermat’s Last Theorem </a:t>
            </a:r>
            <a:r>
              <a:rPr lang="en-US" dirty="0" smtClean="0"/>
              <a:t>was conjectured more than 300 years ago. It has only recently been finally solved.</a:t>
            </a:r>
          </a:p>
          <a:p>
            <a:pPr>
              <a:buNone/>
            </a:pPr>
            <a:r>
              <a:rPr lang="en-US" dirty="0" smtClean="0"/>
              <a:t>   </a:t>
            </a:r>
            <a:r>
              <a:rPr lang="en-US" b="1" dirty="0" smtClean="0"/>
              <a:t>Fermat’s Last Theorem</a:t>
            </a:r>
            <a:r>
              <a:rPr lang="en-US" dirty="0" smtClean="0"/>
              <a:t>: The equation </a:t>
            </a:r>
            <a:r>
              <a:rPr lang="en-US" i="1" dirty="0" err="1" smtClean="0">
                <a:ea typeface="Cambria Math" pitchFamily="18" charset="0"/>
              </a:rPr>
              <a:t>x</a:t>
            </a:r>
            <a:r>
              <a:rPr lang="en-US" i="1" baseline="30000" dirty="0" err="1" smtClean="0">
                <a:ea typeface="Cambria Math" pitchFamily="18" charset="0"/>
              </a:rPr>
              <a:t>n</a:t>
            </a:r>
            <a:r>
              <a:rPr lang="en-US" baseline="30000" dirty="0" smtClean="0"/>
              <a:t>  </a:t>
            </a:r>
            <a:r>
              <a:rPr lang="en-US" dirty="0" smtClean="0"/>
              <a:t>+ </a:t>
            </a:r>
            <a:r>
              <a:rPr lang="en-US" i="1" dirty="0" err="1" smtClean="0">
                <a:ea typeface="Cambria Math" pitchFamily="18" charset="0"/>
              </a:rPr>
              <a:t>y</a:t>
            </a:r>
            <a:r>
              <a:rPr lang="en-US" i="1" baseline="30000" dirty="0" err="1" smtClean="0">
                <a:ea typeface="Cambria Math" pitchFamily="18" charset="0"/>
              </a:rPr>
              <a:t>n</a:t>
            </a:r>
            <a:r>
              <a:rPr lang="en-US" i="1" baseline="30000" dirty="0" smtClean="0">
                <a:ea typeface="Cambria Math" pitchFamily="18" charset="0"/>
              </a:rPr>
              <a:t> </a:t>
            </a:r>
            <a:r>
              <a:rPr lang="en-US" baseline="30000" dirty="0" smtClean="0"/>
              <a:t>  </a:t>
            </a:r>
            <a:r>
              <a:rPr lang="en-US" dirty="0" smtClean="0"/>
              <a:t>= </a:t>
            </a:r>
            <a:r>
              <a:rPr lang="en-US" i="1" dirty="0" err="1" smtClean="0">
                <a:ea typeface="Cambria Math" pitchFamily="18" charset="0"/>
              </a:rPr>
              <a:t>z</a:t>
            </a:r>
            <a:r>
              <a:rPr lang="en-US" i="1" baseline="30000" dirty="0" err="1" smtClean="0">
                <a:ea typeface="Cambria Math" pitchFamily="18" charset="0"/>
              </a:rPr>
              <a:t>n</a:t>
            </a:r>
            <a:endParaRPr lang="en-US" i="1" baseline="30000" dirty="0" smtClean="0">
              <a:ea typeface="Cambria Math" pitchFamily="18" charset="0"/>
            </a:endParaRPr>
          </a:p>
          <a:p>
            <a:pPr>
              <a:buNone/>
            </a:pPr>
            <a:r>
              <a:rPr lang="en-US" i="1" baseline="30000" dirty="0" smtClean="0">
                <a:ea typeface="Cambria Math" pitchFamily="18" charset="0"/>
              </a:rPr>
              <a:t>     </a:t>
            </a:r>
            <a:r>
              <a:rPr lang="en-US" dirty="0" smtClean="0">
                <a:ea typeface="Cambria Math" pitchFamily="18" charset="0"/>
              </a:rPr>
              <a:t>has no solutions in integers </a:t>
            </a:r>
            <a:r>
              <a:rPr lang="en-US" i="1" dirty="0" smtClean="0">
                <a:ea typeface="Cambria Math" pitchFamily="18" charset="0"/>
              </a:rPr>
              <a:t>x</a:t>
            </a:r>
            <a:r>
              <a:rPr lang="en-US" dirty="0" smtClean="0">
                <a:ea typeface="Cambria Math" pitchFamily="18" charset="0"/>
              </a:rPr>
              <a:t>, </a:t>
            </a:r>
            <a:r>
              <a:rPr lang="en-US" i="1" dirty="0" smtClean="0">
                <a:ea typeface="Cambria Math" pitchFamily="18" charset="0"/>
              </a:rPr>
              <a:t>y</a:t>
            </a:r>
            <a:r>
              <a:rPr lang="en-US" dirty="0" smtClean="0">
                <a:ea typeface="Cambria Math" pitchFamily="18" charset="0"/>
              </a:rPr>
              <a:t>, and </a:t>
            </a:r>
            <a:r>
              <a:rPr lang="en-US" i="1" dirty="0" smtClean="0">
                <a:ea typeface="Cambria Math" pitchFamily="18" charset="0"/>
              </a:rPr>
              <a:t>z</a:t>
            </a:r>
            <a:r>
              <a:rPr lang="en-US" dirty="0" smtClean="0">
                <a:ea typeface="Cambria Math" pitchFamily="18" charset="0"/>
              </a:rPr>
              <a:t>, with </a:t>
            </a:r>
            <a:r>
              <a:rPr lang="en-US" i="1" dirty="0" smtClean="0">
                <a:ea typeface="Cambria Math" pitchFamily="18" charset="0"/>
              </a:rPr>
              <a:t>xyz</a:t>
            </a:r>
            <a:r>
              <a:rPr lang="en-US" dirty="0" smtClean="0">
                <a:ea typeface="Cambria Math"/>
              </a:rPr>
              <a:t>≠0 whenever n is an integer with </a:t>
            </a:r>
            <a:r>
              <a:rPr lang="en-US" i="1" dirty="0" smtClean="0">
                <a:ea typeface="Cambria Math"/>
              </a:rPr>
              <a:t>n</a:t>
            </a:r>
            <a:r>
              <a:rPr lang="en-US" dirty="0" smtClean="0">
                <a:ea typeface="Cambria Math"/>
              </a:rPr>
              <a:t> &gt; 2.</a:t>
            </a:r>
          </a:p>
          <a:p>
            <a:pPr>
              <a:buNone/>
            </a:pPr>
            <a:endParaRPr lang="en-US" dirty="0" smtClean="0">
              <a:ea typeface="Cambria Math"/>
            </a:endParaRPr>
          </a:p>
          <a:p>
            <a:pPr>
              <a:buNone/>
            </a:pPr>
            <a:r>
              <a:rPr lang="en-US" dirty="0" smtClean="0">
                <a:ea typeface="Cambria Math"/>
              </a:rPr>
              <a:t>   A proof was found by Andrew Wiles in the 1990s. </a:t>
            </a:r>
            <a:endParaRPr lang="en-US" dirty="0">
              <a:ea typeface="Cambria Math" pitchFamily="18" charset="0"/>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Open Problem</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solidFill>
                  <a:srgbClr val="FF0000"/>
                </a:solidFill>
              </a:rPr>
              <a:t>The </a:t>
            </a:r>
            <a:r>
              <a:rPr lang="en-US" b="1" dirty="0" smtClean="0">
                <a:solidFill>
                  <a:srgbClr val="FF0000"/>
                </a:solidFill>
                <a:latin typeface="Cambria Math" pitchFamily="18" charset="0"/>
                <a:ea typeface="Cambria Math" pitchFamily="18" charset="0"/>
              </a:rPr>
              <a:t>3</a:t>
            </a:r>
            <a:r>
              <a:rPr lang="en-US" b="1" i="1" dirty="0" smtClean="0">
                <a:solidFill>
                  <a:srgbClr val="FF0000"/>
                </a:solidFill>
              </a:rPr>
              <a:t>x</a:t>
            </a:r>
            <a:r>
              <a:rPr lang="en-US" b="1" dirty="0" smtClean="0">
                <a:solidFill>
                  <a:srgbClr val="FF0000"/>
                </a:solidFill>
              </a:rPr>
              <a:t> + </a:t>
            </a:r>
            <a:r>
              <a:rPr lang="en-US" b="1" dirty="0" smtClean="0">
                <a:solidFill>
                  <a:srgbClr val="FF0000"/>
                </a:solidFill>
                <a:latin typeface="Cambria Math" pitchFamily="18" charset="0"/>
                <a:ea typeface="Cambria Math" pitchFamily="18" charset="0"/>
              </a:rPr>
              <a:t>1</a:t>
            </a:r>
            <a:r>
              <a:rPr lang="en-US" b="1" dirty="0" smtClean="0">
                <a:solidFill>
                  <a:srgbClr val="FF0000"/>
                </a:solidFill>
              </a:rPr>
              <a:t> Conjecture</a:t>
            </a:r>
            <a:r>
              <a:rPr lang="en-US" dirty="0" smtClean="0"/>
              <a:t>: Let T be the transformation that sends an even integer </a:t>
            </a:r>
            <a:r>
              <a:rPr lang="en-US" i="1" dirty="0" smtClean="0"/>
              <a:t>x</a:t>
            </a:r>
            <a:r>
              <a:rPr lang="en-US" dirty="0" smtClean="0"/>
              <a:t> to </a:t>
            </a:r>
            <a:r>
              <a:rPr lang="en-US" i="1" dirty="0" smtClean="0"/>
              <a:t>x</a:t>
            </a:r>
            <a:r>
              <a:rPr lang="en-US" dirty="0" smtClean="0"/>
              <a:t>/</a:t>
            </a:r>
            <a:r>
              <a:rPr lang="en-US" dirty="0" smtClean="0">
                <a:latin typeface="Cambria Math" pitchFamily="18" charset="0"/>
                <a:ea typeface="Cambria Math" pitchFamily="18" charset="0"/>
              </a:rPr>
              <a:t>2 </a:t>
            </a:r>
            <a:r>
              <a:rPr lang="en-US" dirty="0" smtClean="0"/>
              <a:t>and an odd integer </a:t>
            </a:r>
            <a:r>
              <a:rPr lang="en-US" i="1" dirty="0" smtClean="0"/>
              <a:t>x</a:t>
            </a:r>
            <a:r>
              <a:rPr lang="en-US" dirty="0" smtClean="0"/>
              <a:t> to </a:t>
            </a:r>
            <a:r>
              <a:rPr lang="en-US" dirty="0" smtClean="0">
                <a:latin typeface="Cambria Math" pitchFamily="18" charset="0"/>
                <a:ea typeface="Cambria Math" pitchFamily="18" charset="0"/>
              </a:rPr>
              <a:t>3</a:t>
            </a:r>
            <a:r>
              <a:rPr lang="en-US" i="1" dirty="0" smtClean="0"/>
              <a:t>x</a:t>
            </a:r>
            <a:r>
              <a:rPr lang="en-US" dirty="0" smtClean="0"/>
              <a:t> + </a:t>
            </a:r>
            <a:r>
              <a:rPr lang="en-US" dirty="0" smtClean="0">
                <a:latin typeface="Cambria Math" pitchFamily="18" charset="0"/>
                <a:ea typeface="Cambria Math" pitchFamily="18" charset="0"/>
              </a:rPr>
              <a:t>1</a:t>
            </a:r>
            <a:r>
              <a:rPr lang="en-US" dirty="0" smtClean="0"/>
              <a:t>. For all positive integers </a:t>
            </a:r>
            <a:r>
              <a:rPr lang="en-US" i="1" dirty="0" smtClean="0"/>
              <a:t>x</a:t>
            </a:r>
            <a:r>
              <a:rPr lang="en-US" dirty="0" smtClean="0"/>
              <a:t>, when we repeatedly apply the transformation T, we will eventually reach the integer </a:t>
            </a:r>
            <a:r>
              <a:rPr lang="en-US" dirty="0" smtClean="0">
                <a:latin typeface="Cambria Math" pitchFamily="18" charset="0"/>
                <a:ea typeface="Cambria Math" pitchFamily="18" charset="0"/>
              </a:rPr>
              <a:t>1</a:t>
            </a:r>
            <a:r>
              <a:rPr lang="en-US" dirty="0" smtClean="0"/>
              <a:t>. </a:t>
            </a:r>
          </a:p>
          <a:p>
            <a:pPr>
              <a:buNone/>
            </a:pPr>
            <a:r>
              <a:rPr lang="en-US" dirty="0" smtClean="0"/>
              <a:t>    For example, starting with </a:t>
            </a:r>
            <a:r>
              <a:rPr lang="en-US" i="1" dirty="0" smtClean="0"/>
              <a:t>x</a:t>
            </a:r>
            <a:r>
              <a:rPr lang="en-US" dirty="0" smtClean="0"/>
              <a:t> = </a:t>
            </a:r>
            <a:r>
              <a:rPr lang="en-US" dirty="0" smtClean="0">
                <a:latin typeface="Cambria Math" pitchFamily="18" charset="0"/>
                <a:ea typeface="Cambria Math" pitchFamily="18" charset="0"/>
              </a:rPr>
              <a:t>13</a:t>
            </a:r>
            <a:r>
              <a:rPr lang="en-US" dirty="0" smtClean="0"/>
              <a:t>:</a:t>
            </a:r>
          </a:p>
          <a:p>
            <a:pPr>
              <a:buNone/>
            </a:pPr>
            <a:r>
              <a:rPr lang="en-US" dirty="0" smtClean="0"/>
              <a:t>    </a:t>
            </a:r>
            <a:r>
              <a:rPr lang="en-US" sz="2200" dirty="0" smtClean="0"/>
              <a:t>T(</a:t>
            </a:r>
            <a:r>
              <a:rPr lang="en-US" sz="2200" dirty="0" smtClean="0">
                <a:latin typeface="Cambria Math" pitchFamily="18" charset="0"/>
                <a:ea typeface="Cambria Math" pitchFamily="18" charset="0"/>
              </a:rPr>
              <a:t>13</a:t>
            </a:r>
            <a:r>
              <a:rPr lang="en-US" sz="2200" dirty="0" smtClean="0"/>
              <a:t>) = </a:t>
            </a:r>
            <a:r>
              <a:rPr lang="en-US" sz="2200" dirty="0" smtClean="0">
                <a:latin typeface="Cambria Math" pitchFamily="18" charset="0"/>
                <a:ea typeface="Cambria Math" pitchFamily="18" charset="0"/>
              </a:rPr>
              <a:t>3∙13 + 1 </a:t>
            </a:r>
            <a:r>
              <a:rPr lang="en-US" sz="2200" dirty="0" smtClean="0">
                <a:latin typeface="Cambria Math"/>
                <a:ea typeface="Cambria Math"/>
              </a:rPr>
              <a:t>= 40, </a:t>
            </a:r>
            <a:r>
              <a:rPr lang="en-US" sz="2200" dirty="0" smtClean="0"/>
              <a:t>T(</a:t>
            </a:r>
            <a:r>
              <a:rPr lang="en-US" sz="2200" dirty="0" smtClean="0">
                <a:latin typeface="Cambria Math" pitchFamily="18" charset="0"/>
                <a:ea typeface="Cambria Math" pitchFamily="18" charset="0"/>
              </a:rPr>
              <a:t>40</a:t>
            </a:r>
            <a:r>
              <a:rPr lang="en-US" sz="2200" dirty="0" smtClean="0"/>
              <a:t>) = </a:t>
            </a:r>
            <a:r>
              <a:rPr lang="en-US" sz="2200" dirty="0" smtClean="0">
                <a:latin typeface="Cambria Math" pitchFamily="18" charset="0"/>
                <a:ea typeface="Cambria Math" pitchFamily="18" charset="0"/>
              </a:rPr>
              <a:t>40/2  </a:t>
            </a:r>
            <a:r>
              <a:rPr lang="en-US" sz="2200" dirty="0" smtClean="0">
                <a:latin typeface="Cambria Math"/>
                <a:ea typeface="Cambria Math"/>
              </a:rPr>
              <a:t>= 20, </a:t>
            </a:r>
            <a:r>
              <a:rPr lang="en-US" sz="2200" dirty="0" smtClean="0"/>
              <a:t>T(</a:t>
            </a:r>
            <a:r>
              <a:rPr lang="en-US" sz="2200" dirty="0" smtClean="0">
                <a:latin typeface="Cambria Math" pitchFamily="18" charset="0"/>
                <a:ea typeface="Cambria Math" pitchFamily="18" charset="0"/>
              </a:rPr>
              <a:t>20</a:t>
            </a:r>
            <a:r>
              <a:rPr lang="en-US" sz="2200" dirty="0" smtClean="0"/>
              <a:t>) = </a:t>
            </a:r>
            <a:r>
              <a:rPr lang="en-US" sz="2200" dirty="0" smtClean="0">
                <a:latin typeface="Cambria Math" pitchFamily="18" charset="0"/>
                <a:ea typeface="Cambria Math" pitchFamily="18" charset="0"/>
              </a:rPr>
              <a:t>20/2  </a:t>
            </a:r>
            <a:r>
              <a:rPr lang="en-US" sz="2200" dirty="0" smtClean="0">
                <a:latin typeface="Cambria Math"/>
                <a:ea typeface="Cambria Math"/>
              </a:rPr>
              <a:t>= 10, </a:t>
            </a:r>
          </a:p>
          <a:p>
            <a:pPr>
              <a:buNone/>
            </a:pPr>
            <a:r>
              <a:rPr lang="en-US" sz="2200" dirty="0" smtClean="0">
                <a:latin typeface="Cambria Math"/>
                <a:ea typeface="Cambria Math"/>
              </a:rPr>
              <a:t>      </a:t>
            </a:r>
            <a:r>
              <a:rPr lang="en-US" sz="2200" dirty="0" smtClean="0"/>
              <a:t>T(</a:t>
            </a:r>
            <a:r>
              <a:rPr lang="en-US" sz="2200" dirty="0" smtClean="0">
                <a:latin typeface="Cambria Math" pitchFamily="18" charset="0"/>
                <a:ea typeface="Cambria Math" pitchFamily="18" charset="0"/>
              </a:rPr>
              <a:t>10</a:t>
            </a:r>
            <a:r>
              <a:rPr lang="en-US" sz="2200" dirty="0" smtClean="0"/>
              <a:t>) = </a:t>
            </a:r>
            <a:r>
              <a:rPr lang="en-US" sz="2200" dirty="0" smtClean="0">
                <a:latin typeface="Cambria Math" pitchFamily="18" charset="0"/>
                <a:ea typeface="Cambria Math" pitchFamily="18" charset="0"/>
              </a:rPr>
              <a:t>10/2  </a:t>
            </a:r>
            <a:r>
              <a:rPr lang="en-US" sz="2200" dirty="0" smtClean="0">
                <a:latin typeface="Cambria Math"/>
                <a:ea typeface="Cambria Math"/>
              </a:rPr>
              <a:t>= 5, </a:t>
            </a:r>
            <a:r>
              <a:rPr lang="en-US" sz="2200" dirty="0" smtClean="0"/>
              <a:t>T(</a:t>
            </a:r>
            <a:r>
              <a:rPr lang="en-US" sz="2200" dirty="0" smtClean="0">
                <a:latin typeface="Cambria Math" pitchFamily="18" charset="0"/>
                <a:ea typeface="Cambria Math" pitchFamily="18" charset="0"/>
              </a:rPr>
              <a:t>5</a:t>
            </a:r>
            <a:r>
              <a:rPr lang="en-US" sz="2200" dirty="0" smtClean="0"/>
              <a:t>) = </a:t>
            </a:r>
            <a:r>
              <a:rPr lang="en-US" sz="2200" dirty="0" smtClean="0">
                <a:latin typeface="Cambria Math" pitchFamily="18" charset="0"/>
                <a:ea typeface="Cambria Math" pitchFamily="18" charset="0"/>
              </a:rPr>
              <a:t>3∙5 + 1 </a:t>
            </a:r>
            <a:r>
              <a:rPr lang="en-US" sz="2200" dirty="0" smtClean="0">
                <a:latin typeface="Cambria Math"/>
                <a:ea typeface="Cambria Math"/>
              </a:rPr>
              <a:t>= 16,</a:t>
            </a:r>
            <a:r>
              <a:rPr lang="en-US" sz="2200" dirty="0" smtClean="0"/>
              <a:t>T(</a:t>
            </a:r>
            <a:r>
              <a:rPr lang="en-US" sz="2200" dirty="0" smtClean="0">
                <a:latin typeface="Cambria Math" pitchFamily="18" charset="0"/>
                <a:ea typeface="Cambria Math" pitchFamily="18" charset="0"/>
              </a:rPr>
              <a:t>16</a:t>
            </a:r>
            <a:r>
              <a:rPr lang="en-US" sz="2200" dirty="0" smtClean="0"/>
              <a:t>) = </a:t>
            </a:r>
            <a:r>
              <a:rPr lang="en-US" sz="2200" dirty="0" smtClean="0">
                <a:latin typeface="Cambria Math" pitchFamily="18" charset="0"/>
                <a:ea typeface="Cambria Math" pitchFamily="18" charset="0"/>
              </a:rPr>
              <a:t>16/2  </a:t>
            </a:r>
            <a:r>
              <a:rPr lang="en-US" sz="2200" dirty="0" smtClean="0">
                <a:latin typeface="Cambria Math"/>
                <a:ea typeface="Cambria Math"/>
              </a:rPr>
              <a:t>= 8, </a:t>
            </a:r>
          </a:p>
          <a:p>
            <a:pPr>
              <a:buNone/>
            </a:pPr>
            <a:r>
              <a:rPr lang="en-US" sz="2200" dirty="0" smtClean="0">
                <a:latin typeface="Cambria Math"/>
                <a:ea typeface="Cambria Math"/>
              </a:rPr>
              <a:t>      </a:t>
            </a:r>
            <a:r>
              <a:rPr lang="en-US" sz="2200" dirty="0" smtClean="0"/>
              <a:t>T(</a:t>
            </a:r>
            <a:r>
              <a:rPr lang="en-US" sz="2200" dirty="0" smtClean="0">
                <a:latin typeface="Cambria Math" pitchFamily="18" charset="0"/>
                <a:ea typeface="Cambria Math" pitchFamily="18" charset="0"/>
              </a:rPr>
              <a:t>8</a:t>
            </a:r>
            <a:r>
              <a:rPr lang="en-US" sz="2200" dirty="0" smtClean="0"/>
              <a:t>) = </a:t>
            </a:r>
            <a:r>
              <a:rPr lang="en-US" sz="2200" dirty="0" smtClean="0">
                <a:latin typeface="Cambria Math" pitchFamily="18" charset="0"/>
                <a:ea typeface="Cambria Math" pitchFamily="18" charset="0"/>
              </a:rPr>
              <a:t>8/2  </a:t>
            </a:r>
            <a:r>
              <a:rPr lang="en-US" sz="2200" dirty="0" smtClean="0">
                <a:latin typeface="Cambria Math"/>
                <a:ea typeface="Cambria Math"/>
              </a:rPr>
              <a:t>= 4, </a:t>
            </a:r>
            <a:r>
              <a:rPr lang="en-US" sz="2200" dirty="0" smtClean="0"/>
              <a:t>T(</a:t>
            </a:r>
            <a:r>
              <a:rPr lang="en-US" sz="2200" dirty="0" smtClean="0">
                <a:latin typeface="Cambria Math" pitchFamily="18" charset="0"/>
                <a:ea typeface="Cambria Math" pitchFamily="18" charset="0"/>
              </a:rPr>
              <a:t>4</a:t>
            </a:r>
            <a:r>
              <a:rPr lang="en-US" sz="2200" dirty="0" smtClean="0"/>
              <a:t>) = </a:t>
            </a:r>
            <a:r>
              <a:rPr lang="en-US" sz="2200" dirty="0" smtClean="0">
                <a:latin typeface="Cambria Math" pitchFamily="18" charset="0"/>
                <a:ea typeface="Cambria Math" pitchFamily="18" charset="0"/>
              </a:rPr>
              <a:t>4/2  </a:t>
            </a:r>
            <a:r>
              <a:rPr lang="en-US" sz="2200" dirty="0" smtClean="0">
                <a:latin typeface="Cambria Math"/>
                <a:ea typeface="Cambria Math"/>
              </a:rPr>
              <a:t>= 2, </a:t>
            </a:r>
            <a:r>
              <a:rPr lang="en-US" sz="2200" dirty="0" smtClean="0"/>
              <a:t>T(</a:t>
            </a:r>
            <a:r>
              <a:rPr lang="en-US" sz="2200" dirty="0" smtClean="0">
                <a:latin typeface="Cambria Math" pitchFamily="18" charset="0"/>
                <a:ea typeface="Cambria Math" pitchFamily="18" charset="0"/>
              </a:rPr>
              <a:t>2</a:t>
            </a:r>
            <a:r>
              <a:rPr lang="en-US" sz="2200" dirty="0" smtClean="0"/>
              <a:t>) = </a:t>
            </a:r>
            <a:r>
              <a:rPr lang="en-US" sz="2200" dirty="0" smtClean="0">
                <a:latin typeface="Cambria Math" pitchFamily="18" charset="0"/>
                <a:ea typeface="Cambria Math" pitchFamily="18" charset="0"/>
              </a:rPr>
              <a:t>2/2  </a:t>
            </a:r>
            <a:r>
              <a:rPr lang="en-US" sz="2200" dirty="0" smtClean="0">
                <a:latin typeface="Cambria Math"/>
                <a:ea typeface="Cambria Math"/>
              </a:rPr>
              <a:t>= 1</a:t>
            </a:r>
          </a:p>
          <a:p>
            <a:pPr>
              <a:buNone/>
            </a:pPr>
            <a:r>
              <a:rPr lang="en-US" dirty="0" smtClean="0">
                <a:latin typeface="Cambria Math"/>
                <a:ea typeface="Cambria Math"/>
              </a:rPr>
              <a:t>    The conjecture has been verified using computers up to    5.6 ∙ 10</a:t>
            </a:r>
            <a:r>
              <a:rPr lang="en-US" baseline="30000" dirty="0" smtClean="0">
                <a:latin typeface="Cambria Math"/>
                <a:ea typeface="Cambria Math"/>
              </a:rPr>
              <a:t>13 </a:t>
            </a:r>
            <a:r>
              <a:rPr lang="en-US" dirty="0" smtClean="0">
                <a:latin typeface="Cambria Math"/>
                <a:ea typeface="Cambria Math"/>
              </a:rPr>
              <a:t> .</a:t>
            </a:r>
            <a:endParaRPr lang="en-US"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Proof Methods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Later we will see many other proof methods:</a:t>
            </a:r>
          </a:p>
          <a:p>
            <a:pPr lvl="1"/>
            <a:r>
              <a:rPr lang="en-US" dirty="0" smtClean="0">
                <a:solidFill>
                  <a:srgbClr val="FF0000"/>
                </a:solidFill>
              </a:rPr>
              <a:t>Mathematical induction</a:t>
            </a:r>
            <a:r>
              <a:rPr lang="zh-TW" altLang="en-US" dirty="0" smtClean="0">
                <a:solidFill>
                  <a:srgbClr val="FF0000"/>
                </a:solidFill>
              </a:rPr>
              <a:t> </a:t>
            </a:r>
            <a:r>
              <a:rPr lang="en-US" altLang="zh-TW" dirty="0" smtClean="0">
                <a:solidFill>
                  <a:srgbClr val="FF0000"/>
                </a:solidFill>
              </a:rPr>
              <a:t>(</a:t>
            </a:r>
            <a:r>
              <a:rPr lang="zh-TW" altLang="en-US" dirty="0" smtClean="0">
                <a:solidFill>
                  <a:srgbClr val="FF0000"/>
                </a:solidFill>
              </a:rPr>
              <a:t>數學歸納法</a:t>
            </a:r>
            <a:r>
              <a:rPr lang="en-US" altLang="zh-TW" dirty="0" smtClean="0">
                <a:solidFill>
                  <a:srgbClr val="FF0000"/>
                </a:solidFill>
              </a:rPr>
              <a:t>)</a:t>
            </a:r>
            <a:r>
              <a:rPr lang="en-US" dirty="0" smtClean="0"/>
              <a:t>, which is a useful method for proving statements of the form </a:t>
            </a:r>
            <a:r>
              <a:rPr lang="en-US" dirty="0" smtClean="0">
                <a:sym typeface="Symbol"/>
              </a:rPr>
              <a:t></a:t>
            </a:r>
            <a:r>
              <a:rPr lang="en-US" i="1" dirty="0" smtClean="0">
                <a:sym typeface="Symbol"/>
              </a:rPr>
              <a:t>n P</a:t>
            </a:r>
            <a:r>
              <a:rPr lang="en-US" dirty="0" smtClean="0">
                <a:sym typeface="Symbol"/>
              </a:rPr>
              <a:t>(</a:t>
            </a:r>
            <a:r>
              <a:rPr lang="en-US" i="1" dirty="0" smtClean="0">
                <a:sym typeface="Symbol"/>
              </a:rPr>
              <a:t>n</a:t>
            </a:r>
            <a:r>
              <a:rPr lang="en-US" dirty="0" smtClean="0">
                <a:sym typeface="Symbol"/>
              </a:rPr>
              <a:t>), where the domain consists of all </a:t>
            </a:r>
            <a:r>
              <a:rPr lang="en-US" dirty="0" smtClean="0">
                <a:solidFill>
                  <a:srgbClr val="FF0000"/>
                </a:solidFill>
                <a:sym typeface="Symbol"/>
              </a:rPr>
              <a:t>positive integers</a:t>
            </a:r>
            <a:r>
              <a:rPr lang="en-US" dirty="0" smtClean="0">
                <a:sym typeface="Symbol"/>
              </a:rPr>
              <a:t>.</a:t>
            </a:r>
          </a:p>
          <a:p>
            <a:pPr lvl="1"/>
            <a:r>
              <a:rPr lang="en-US" dirty="0" smtClean="0">
                <a:solidFill>
                  <a:srgbClr val="FF0000"/>
                </a:solidFill>
                <a:sym typeface="Symbol"/>
              </a:rPr>
              <a:t>Structural induction</a:t>
            </a:r>
            <a:r>
              <a:rPr lang="en-US" altLang="zh-TW" dirty="0" smtClean="0">
                <a:solidFill>
                  <a:srgbClr val="FF0000"/>
                </a:solidFill>
              </a:rPr>
              <a:t>(</a:t>
            </a:r>
            <a:r>
              <a:rPr lang="zh-TW" altLang="en-US" dirty="0" smtClean="0">
                <a:solidFill>
                  <a:srgbClr val="FF0000"/>
                </a:solidFill>
              </a:rPr>
              <a:t>結構歸納法</a:t>
            </a:r>
            <a:r>
              <a:rPr lang="en-US" altLang="zh-TW" dirty="0" smtClean="0">
                <a:solidFill>
                  <a:srgbClr val="FF0000"/>
                </a:solidFill>
              </a:rPr>
              <a:t>)</a:t>
            </a:r>
            <a:r>
              <a:rPr lang="en-US" dirty="0" smtClean="0">
                <a:sym typeface="Symbol"/>
              </a:rPr>
              <a:t>, which can be used to prove such results about recursively defined </a:t>
            </a:r>
            <a:r>
              <a:rPr lang="en-US" dirty="0" smtClean="0">
                <a:solidFill>
                  <a:srgbClr val="FF0000"/>
                </a:solidFill>
                <a:sym typeface="Symbol"/>
              </a:rPr>
              <a:t>sets</a:t>
            </a:r>
            <a:r>
              <a:rPr lang="en-US" dirty="0" smtClean="0">
                <a:sym typeface="Symbol"/>
              </a:rPr>
              <a:t>.</a:t>
            </a:r>
          </a:p>
          <a:p>
            <a:pPr lvl="1"/>
            <a:r>
              <a:rPr lang="en-US" dirty="0" smtClean="0">
                <a:solidFill>
                  <a:srgbClr val="FF0000"/>
                </a:solidFill>
                <a:sym typeface="Symbol"/>
              </a:rPr>
              <a:t>Cantor </a:t>
            </a:r>
            <a:r>
              <a:rPr lang="en-US" dirty="0" err="1" smtClean="0">
                <a:solidFill>
                  <a:srgbClr val="FF0000"/>
                </a:solidFill>
                <a:sym typeface="Symbol"/>
              </a:rPr>
              <a:t>diagonalization</a:t>
            </a:r>
            <a:r>
              <a:rPr lang="en-US" dirty="0" smtClean="0">
                <a:solidFill>
                  <a:srgbClr val="FF0000"/>
                </a:solidFill>
                <a:sym typeface="Symbol"/>
              </a:rPr>
              <a:t> </a:t>
            </a:r>
            <a:r>
              <a:rPr lang="en-US" altLang="zh-TW" dirty="0" smtClean="0">
                <a:solidFill>
                  <a:srgbClr val="FF0000"/>
                </a:solidFill>
                <a:sym typeface="Symbol"/>
              </a:rPr>
              <a:t>(Cantor</a:t>
            </a:r>
            <a:r>
              <a:rPr lang="zh-TW" altLang="en-US" dirty="0" smtClean="0">
                <a:solidFill>
                  <a:srgbClr val="FF0000"/>
                </a:solidFill>
                <a:sym typeface="Symbol"/>
              </a:rPr>
              <a:t>對角法</a:t>
            </a:r>
            <a:r>
              <a:rPr lang="en-US" altLang="zh-TW" dirty="0" smtClean="0">
                <a:solidFill>
                  <a:srgbClr val="FF0000"/>
                </a:solidFill>
                <a:sym typeface="Symbol"/>
              </a:rPr>
              <a:t>)</a:t>
            </a:r>
            <a:r>
              <a:rPr lang="zh-TW" altLang="en-US" dirty="0" smtClean="0">
                <a:solidFill>
                  <a:srgbClr val="FF0000"/>
                </a:solidFill>
                <a:sym typeface="Symbol"/>
              </a:rPr>
              <a:t> </a:t>
            </a:r>
            <a:r>
              <a:rPr lang="en-US" dirty="0" smtClean="0">
                <a:sym typeface="Symbol"/>
              </a:rPr>
              <a:t>is used to prove results about the size of infinite sets.</a:t>
            </a:r>
          </a:p>
          <a:p>
            <a:pPr lvl="1"/>
            <a:r>
              <a:rPr lang="en-US" dirty="0" smtClean="0">
                <a:solidFill>
                  <a:srgbClr val="FF0000"/>
                </a:solidFill>
                <a:sym typeface="Symbol"/>
              </a:rPr>
              <a:t>Combinatorial proofs (</a:t>
            </a:r>
            <a:r>
              <a:rPr lang="zh-TW" altLang="en-US" dirty="0" smtClean="0">
                <a:solidFill>
                  <a:srgbClr val="FF0000"/>
                </a:solidFill>
                <a:sym typeface="Symbol"/>
              </a:rPr>
              <a:t>組合證明法</a:t>
            </a:r>
            <a:r>
              <a:rPr lang="en-US" dirty="0" smtClean="0">
                <a:solidFill>
                  <a:srgbClr val="FF0000"/>
                </a:solidFill>
                <a:sym typeface="Symbol"/>
              </a:rPr>
              <a:t>)</a:t>
            </a:r>
            <a:r>
              <a:rPr lang="en-US" dirty="0" smtClean="0">
                <a:sym typeface="Symbol"/>
              </a:rPr>
              <a:t>use counting arguments.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Ways of Expressing </a:t>
            </a:r>
            <a:r>
              <a:rPr lang="en-US" sz="5400" i="1" dirty="0" smtClean="0">
                <a:latin typeface="Cambria Math" pitchFamily="18" charset="0"/>
                <a:ea typeface="Cambria Math" pitchFamily="18" charset="0"/>
              </a:rPr>
              <a:t>p </a:t>
            </a:r>
            <a:r>
              <a:rPr lang="en-US" sz="5400" dirty="0" smtClean="0">
                <a:latin typeface="Cambria Math"/>
                <a:ea typeface="Cambria Math"/>
              </a:rPr>
              <a:t>→</a:t>
            </a:r>
            <a:r>
              <a:rPr lang="en-US" sz="5400" i="1" dirty="0" smtClean="0">
                <a:latin typeface="Cambria Math" pitchFamily="18" charset="0"/>
                <a:ea typeface="Cambria Math" pitchFamily="18" charset="0"/>
              </a:rPr>
              <a:t>q</a:t>
            </a:r>
            <a:r>
              <a:rPr lang="en-US" dirty="0" smtClean="0"/>
              <a:t>  </a:t>
            </a:r>
            <a:endParaRPr lang="en-US" dirty="0"/>
          </a:p>
        </p:txBody>
      </p:sp>
      <p:sp>
        <p:nvSpPr>
          <p:cNvPr id="3" name="Content Placeholder 2"/>
          <p:cNvSpPr>
            <a:spLocks noGrp="1"/>
          </p:cNvSpPr>
          <p:nvPr>
            <p:ph idx="1"/>
          </p:nvPr>
        </p:nvSpPr>
        <p:spPr>
          <a:xfrm>
            <a:off x="304800" y="1600200"/>
            <a:ext cx="8610600" cy="4525963"/>
          </a:xfrm>
        </p:spPr>
        <p:txBody>
          <a:bodyPr>
            <a:normAutofit fontScale="85000" lnSpcReduction="20000"/>
          </a:bodyPr>
          <a:lstStyle/>
          <a:p>
            <a:pPr>
              <a:buNone/>
            </a:pPr>
            <a:r>
              <a:rPr lang="en-US" dirty="0" smtClean="0"/>
              <a:t>    </a:t>
            </a:r>
          </a:p>
          <a:p>
            <a:pPr>
              <a:buNone/>
            </a:pPr>
            <a:r>
              <a:rPr lang="en-US" b="1" dirty="0" smtClean="0"/>
              <a:t>    if</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then</a:t>
            </a:r>
            <a:r>
              <a:rPr lang="en-US" dirty="0" smtClean="0"/>
              <a:t> </a:t>
            </a:r>
            <a:r>
              <a:rPr lang="en-US" i="1" dirty="0" smtClean="0">
                <a:latin typeface="Cambria Math" pitchFamily="18" charset="0"/>
                <a:ea typeface="Cambria Math" pitchFamily="18" charset="0"/>
              </a:rPr>
              <a:t>q</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implies</a:t>
            </a:r>
            <a:r>
              <a:rPr lang="en-US" dirty="0" smtClean="0"/>
              <a:t> </a:t>
            </a:r>
            <a:r>
              <a:rPr lang="en-US" i="1" dirty="0" smtClean="0">
                <a:latin typeface="Cambria Math" pitchFamily="18" charset="0"/>
                <a:ea typeface="Cambria Math" pitchFamily="18" charset="0"/>
              </a:rPr>
              <a:t>q</a:t>
            </a:r>
            <a:r>
              <a:rPr lang="en-US" dirty="0" smtClean="0"/>
              <a:t> </a:t>
            </a:r>
          </a:p>
          <a:p>
            <a:pPr>
              <a:buNone/>
            </a:pPr>
            <a:r>
              <a:rPr lang="en-US" dirty="0" smtClean="0"/>
              <a:t>    </a:t>
            </a:r>
            <a:r>
              <a:rPr lang="en-US" b="1" dirty="0" smtClean="0"/>
              <a:t>if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only if </a:t>
            </a:r>
            <a:r>
              <a:rPr lang="en-US" i="1" dirty="0" smtClean="0">
                <a:latin typeface="Cambria Math" pitchFamily="18" charset="0"/>
                <a:ea typeface="Cambria Math" pitchFamily="18" charset="0"/>
              </a:rPr>
              <a:t>q</a:t>
            </a:r>
            <a:r>
              <a:rPr lang="en-US" dirty="0" smtClean="0"/>
              <a:t>         </a:t>
            </a:r>
          </a:p>
          <a:p>
            <a:pPr>
              <a:buNone/>
            </a:pPr>
            <a:r>
              <a:rPr lang="en-US" dirty="0" smtClean="0">
                <a:latin typeface="Cambria Math" pitchFamily="18" charset="0"/>
                <a:ea typeface="Cambria Math" pitchFamily="18" charset="0"/>
              </a:rPr>
              <a:t>    q</a:t>
            </a:r>
            <a:r>
              <a:rPr lang="en-US" dirty="0" smtClean="0"/>
              <a:t> </a:t>
            </a:r>
            <a:r>
              <a:rPr lang="en-US" b="1" dirty="0" smtClean="0"/>
              <a:t>unless </a:t>
            </a:r>
            <a:r>
              <a:rPr lang="en-US" dirty="0" smtClean="0"/>
              <a:t>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b="1" dirty="0" smtClean="0"/>
              <a:t>when</a:t>
            </a:r>
            <a:r>
              <a:rPr lang="en-US" dirty="0" smtClean="0"/>
              <a:t> </a:t>
            </a:r>
            <a:r>
              <a:rPr lang="en-US" i="1" dirty="0" smtClean="0">
                <a:latin typeface="Cambria Math" pitchFamily="18" charset="0"/>
                <a:ea typeface="Cambria Math" pitchFamily="18" charset="0"/>
              </a:rPr>
              <a:t>p</a:t>
            </a:r>
            <a:endParaRPr lang="en-US" dirty="0" smtClean="0"/>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if</a:t>
            </a:r>
            <a:r>
              <a:rPr lang="en-US" dirty="0" smtClean="0"/>
              <a:t> </a:t>
            </a:r>
            <a:r>
              <a:rPr lang="en-US" i="1" dirty="0" smtClean="0">
                <a:latin typeface="Cambria Math" pitchFamily="18" charset="0"/>
                <a:ea typeface="Cambria Math" pitchFamily="18" charset="0"/>
              </a:rPr>
              <a:t>p                               q</a:t>
            </a:r>
            <a:r>
              <a:rPr lang="en-US" dirty="0" smtClean="0"/>
              <a:t> </a:t>
            </a:r>
            <a:r>
              <a:rPr lang="en-US" b="1" dirty="0" smtClean="0"/>
              <a:t>when</a:t>
            </a:r>
            <a:r>
              <a:rPr lang="en-US" dirty="0" smtClean="0"/>
              <a:t> </a:t>
            </a:r>
            <a:r>
              <a:rPr lang="en-US" i="1" dirty="0" smtClean="0">
                <a:latin typeface="Cambria Math" pitchFamily="18" charset="0"/>
                <a:ea typeface="Cambria Math" pitchFamily="18" charset="0"/>
              </a:rPr>
              <a:t>p  </a:t>
            </a:r>
            <a:endParaRPr lang="en-US" dirty="0" smtClean="0"/>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whenever</a:t>
            </a:r>
            <a:r>
              <a:rPr lang="en-US" dirty="0" smtClean="0"/>
              <a:t>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      </a:t>
            </a:r>
            <a:r>
              <a:rPr lang="en-US" i="1" dirty="0" err="1" smtClean="0">
                <a:latin typeface="Cambria Math" pitchFamily="18" charset="0"/>
                <a:ea typeface="Cambria Math" pitchFamily="18" charset="0"/>
              </a:rPr>
              <a:t>p</a:t>
            </a:r>
            <a:r>
              <a:rPr lang="en-US" dirty="0" smtClean="0"/>
              <a:t> </a:t>
            </a:r>
            <a:r>
              <a:rPr lang="en-US" b="1" dirty="0" smtClean="0"/>
              <a:t>is sufficient for </a:t>
            </a:r>
            <a:r>
              <a:rPr lang="en-US" i="1" dirty="0" smtClean="0">
                <a:latin typeface="Cambria Math" pitchFamily="18" charset="0"/>
                <a:ea typeface="Cambria Math" pitchFamily="18" charset="0"/>
              </a:rPr>
              <a:t>q</a:t>
            </a:r>
            <a:r>
              <a:rPr lang="en-US" dirty="0" smtClean="0"/>
              <a:t> </a:t>
            </a:r>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follows from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b="1" dirty="0" smtClean="0"/>
              <a:t>is necessary for </a:t>
            </a:r>
            <a:r>
              <a:rPr lang="en-US" i="1" dirty="0" smtClean="0">
                <a:latin typeface="Cambria Math" pitchFamily="18" charset="0"/>
                <a:ea typeface="Cambria Math" pitchFamily="18" charset="0"/>
              </a:rPr>
              <a:t>p</a:t>
            </a:r>
          </a:p>
          <a:p>
            <a:pPr>
              <a:buNone/>
            </a:pPr>
            <a:endParaRPr lang="en-US" dirty="0" smtClean="0"/>
          </a:p>
          <a:p>
            <a:pPr>
              <a:buNone/>
            </a:pPr>
            <a:r>
              <a:rPr lang="en-US" dirty="0" smtClean="0"/>
              <a:t>     </a:t>
            </a:r>
            <a:r>
              <a:rPr lang="en-US" b="1" dirty="0" smtClean="0"/>
              <a:t>a necessary condition for </a:t>
            </a:r>
            <a:r>
              <a:rPr lang="en-US" i="1" dirty="0" smtClean="0">
                <a:latin typeface="Cambria Math" pitchFamily="18" charset="0"/>
                <a:ea typeface="Cambria Math" pitchFamily="18" charset="0"/>
              </a:rPr>
              <a:t>p</a:t>
            </a:r>
            <a:r>
              <a:rPr lang="en-US" dirty="0" smtClean="0"/>
              <a:t> </a:t>
            </a:r>
            <a:r>
              <a:rPr lang="en-US" b="1" dirty="0" smtClean="0"/>
              <a:t>is</a:t>
            </a:r>
            <a:r>
              <a:rPr lang="en-US" dirty="0" smtClean="0"/>
              <a:t> </a:t>
            </a:r>
            <a:r>
              <a:rPr lang="en-US" i="1" dirty="0" smtClean="0"/>
              <a:t>q</a:t>
            </a:r>
            <a:endParaRPr lang="en-US" dirty="0" smtClean="0"/>
          </a:p>
          <a:p>
            <a:pPr>
              <a:buNone/>
            </a:pPr>
            <a:r>
              <a:rPr lang="en-US" dirty="0" smtClean="0"/>
              <a:t>     </a:t>
            </a:r>
            <a:r>
              <a:rPr lang="en-US" b="1" dirty="0" smtClean="0"/>
              <a:t>a sufficient condition for </a:t>
            </a:r>
            <a:r>
              <a:rPr lang="en-US" i="1" dirty="0" smtClean="0">
                <a:latin typeface="Cambria Math" pitchFamily="18" charset="0"/>
                <a:ea typeface="Cambria Math" pitchFamily="18" charset="0"/>
              </a:rPr>
              <a:t>q</a:t>
            </a:r>
            <a:r>
              <a:rPr lang="en-US" dirty="0" smtClean="0"/>
              <a:t> </a:t>
            </a:r>
            <a:r>
              <a:rPr lang="en-US" b="1" dirty="0" smtClean="0"/>
              <a:t>is</a:t>
            </a:r>
            <a:r>
              <a:rPr lang="en-US" dirty="0" smtClean="0"/>
              <a:t> </a:t>
            </a:r>
            <a:r>
              <a:rPr lang="en-US" i="1" dirty="0" smtClean="0">
                <a:latin typeface="Cambria Math" pitchFamily="18" charset="0"/>
                <a:ea typeface="Cambria Math" pitchFamily="18" charset="0"/>
              </a:rPr>
              <a:t>p</a:t>
            </a:r>
            <a:endParaRPr lang="en-US" dirty="0" smtClean="0"/>
          </a:p>
          <a:p>
            <a:pPr>
              <a:buNone/>
            </a:pPr>
            <a:endParaRPr lang="en-US" dirty="0"/>
          </a:p>
        </p:txBody>
      </p:sp>
      <p:sp>
        <p:nvSpPr>
          <p:cNvPr id="6" name="Oval 5"/>
          <p:cNvSpPr/>
          <p:nvPr/>
        </p:nvSpPr>
        <p:spPr>
          <a:xfrm>
            <a:off x="533400" y="2209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3400" y="2590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3400" y="3048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33400" y="3429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33400" y="3810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33400" y="4191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3400" y="50292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3400" y="54102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81400" y="2209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581400" y="3429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581400" y="2971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581400" y="4191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81400" y="3810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581400" y="2590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rmAutofit fontScale="90000"/>
          </a:bodyPr>
          <a:lstStyle/>
          <a:p>
            <a:r>
              <a:rPr lang="en-US" sz="4000" dirty="0" smtClean="0"/>
              <a:t>Converse</a:t>
            </a:r>
            <a:r>
              <a:rPr lang="zh-TW" altLang="en-US" sz="4000" dirty="0" smtClean="0"/>
              <a:t> </a:t>
            </a:r>
            <a:r>
              <a:rPr lang="en-US" altLang="zh-TW" sz="4000" dirty="0" smtClean="0"/>
              <a:t>(</a:t>
            </a:r>
            <a:r>
              <a:rPr lang="zh-TW" altLang="en-US" sz="4000" dirty="0" smtClean="0"/>
              <a:t>逆命題</a:t>
            </a:r>
            <a:r>
              <a:rPr lang="en-US" altLang="zh-TW" sz="4000" dirty="0" smtClean="0"/>
              <a:t>)</a:t>
            </a:r>
            <a:r>
              <a:rPr lang="en-US" sz="4000" dirty="0" smtClean="0"/>
              <a:t>, </a:t>
            </a:r>
            <a:r>
              <a:rPr lang="en-US" sz="4000" dirty="0" err="1" smtClean="0"/>
              <a:t>Contrapositive</a:t>
            </a:r>
            <a:r>
              <a:rPr lang="en-US" altLang="zh-TW" sz="4000" dirty="0" smtClean="0"/>
              <a:t>(</a:t>
            </a:r>
            <a:r>
              <a:rPr lang="zh-TW" altLang="en-US" sz="4000" dirty="0" smtClean="0"/>
              <a:t>對位命題</a:t>
            </a:r>
            <a:r>
              <a:rPr lang="en-US" altLang="zh-TW" sz="4000" dirty="0" smtClean="0"/>
              <a:t>)</a:t>
            </a:r>
            <a:r>
              <a:rPr lang="en-US" sz="4000" dirty="0" smtClean="0"/>
              <a:t>, and Inverse</a:t>
            </a:r>
            <a:r>
              <a:rPr lang="en-US" altLang="zh-TW" sz="4000" dirty="0" smtClean="0"/>
              <a:t>(</a:t>
            </a:r>
            <a:r>
              <a:rPr lang="zh-TW" altLang="en-US" sz="4000" dirty="0" smtClean="0"/>
              <a:t>反命題</a:t>
            </a:r>
            <a:r>
              <a:rPr lang="en-US" altLang="zh-TW" sz="4000" dirty="0" smtClean="0"/>
              <a:t>)</a:t>
            </a:r>
            <a:endParaRPr lang="en-US" sz="4000" dirty="0"/>
          </a:p>
        </p:txBody>
      </p:sp>
      <p:sp>
        <p:nvSpPr>
          <p:cNvPr id="3" name="Content Placeholder 2"/>
          <p:cNvSpPr>
            <a:spLocks noGrp="1"/>
          </p:cNvSpPr>
          <p:nvPr>
            <p:ph idx="1"/>
          </p:nvPr>
        </p:nvSpPr>
        <p:spPr/>
        <p:txBody>
          <a:bodyPr>
            <a:normAutofit fontScale="85000" lnSpcReduction="10000"/>
          </a:bodyPr>
          <a:lstStyle/>
          <a:p>
            <a:r>
              <a:rPr lang="en-US" dirty="0" smtClean="0"/>
              <a:t>From </a:t>
            </a:r>
            <a:r>
              <a:rPr lang="en-US" sz="2400" i="1" dirty="0" smtClean="0">
                <a:latin typeface="Cambria Math" pitchFamily="18" charset="0"/>
                <a:ea typeface="Cambria Math" pitchFamily="18" charset="0"/>
              </a:rPr>
              <a:t>p </a:t>
            </a:r>
            <a:r>
              <a:rPr lang="en-US" sz="2400" dirty="0" smtClean="0">
                <a:latin typeface="Cambria Math"/>
                <a:ea typeface="Cambria Math"/>
              </a:rPr>
              <a:t>→</a:t>
            </a:r>
            <a:r>
              <a:rPr lang="en-US" sz="2400" i="1" dirty="0" smtClean="0">
                <a:latin typeface="Cambria Math" pitchFamily="18" charset="0"/>
                <a:ea typeface="Cambria Math" pitchFamily="18" charset="0"/>
              </a:rPr>
              <a:t>q</a:t>
            </a:r>
            <a:r>
              <a:rPr lang="en-US" dirty="0" smtClean="0"/>
              <a:t>  we can form new conditional statements .</a:t>
            </a:r>
          </a:p>
          <a:p>
            <a:pPr lvl="1"/>
            <a:r>
              <a:rPr lang="en-US" dirty="0" smtClean="0"/>
              <a:t> </a:t>
            </a:r>
            <a:r>
              <a:rPr lang="en-US" i="1" dirty="0" smtClean="0">
                <a:latin typeface="Cambria Math" pitchFamily="18" charset="0"/>
                <a:ea typeface="Cambria Math" pitchFamily="18" charset="0"/>
              </a:rPr>
              <a:t>q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is the </a:t>
            </a:r>
            <a:r>
              <a:rPr lang="en-US" b="1" dirty="0" smtClean="0"/>
              <a:t>converse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r>
              <a:rPr lang="en-US" dirty="0" smtClean="0"/>
              <a:t> </a:t>
            </a:r>
          </a:p>
          <a:p>
            <a:pPr lvl="1"/>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q </a:t>
            </a:r>
            <a:r>
              <a:rPr lang="en-US" dirty="0" smtClean="0">
                <a:latin typeface="Cambria Math"/>
                <a:ea typeface="Cambria Math"/>
              </a:rPr>
              <a:t>→ ¬ </a:t>
            </a:r>
            <a:r>
              <a:rPr lang="en-US" i="1" dirty="0" smtClean="0">
                <a:latin typeface="Cambria Math" pitchFamily="18" charset="0"/>
                <a:ea typeface="Cambria Math" pitchFamily="18" charset="0"/>
              </a:rPr>
              <a:t>p</a:t>
            </a:r>
            <a:r>
              <a:rPr lang="en-US" dirty="0" smtClean="0"/>
              <a:t>    is the </a:t>
            </a:r>
            <a:r>
              <a:rPr lang="en-US" b="1" dirty="0" err="1" smtClean="0"/>
              <a:t>contrapositive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endParaRPr lang="en-US" dirty="0" smtClean="0"/>
          </a:p>
          <a:p>
            <a:pPr lvl="1"/>
            <a:r>
              <a:rPr lang="en-US" dirty="0" smtClean="0">
                <a:latin typeface="Cambria Math"/>
                <a:ea typeface="Cambria Math"/>
              </a:rPr>
              <a:t>¬ </a:t>
            </a:r>
            <a:r>
              <a:rPr lang="en-US" i="1" dirty="0" smtClean="0">
                <a:latin typeface="Cambria Math" pitchFamily="18" charset="0"/>
                <a:ea typeface="Cambria Math" pitchFamily="18" charset="0"/>
              </a:rPr>
              <a:t>p </a:t>
            </a:r>
            <a:r>
              <a:rPr lang="en-US" dirty="0" smtClean="0">
                <a:latin typeface="Cambria Math"/>
                <a:ea typeface="Cambria Math"/>
              </a:rPr>
              <a:t>→ ¬ </a:t>
            </a:r>
            <a:r>
              <a:rPr lang="en-US" i="1" dirty="0" smtClean="0">
                <a:latin typeface="Cambria Math" pitchFamily="18" charset="0"/>
                <a:ea typeface="Cambria Math" pitchFamily="18" charset="0"/>
              </a:rPr>
              <a:t>q</a:t>
            </a:r>
            <a:r>
              <a:rPr lang="en-US" dirty="0" smtClean="0"/>
              <a:t>     is the </a:t>
            </a:r>
            <a:r>
              <a:rPr lang="en-US" b="1" dirty="0" smtClean="0"/>
              <a:t>inverse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endParaRPr lang="en-US" dirty="0" smtClean="0"/>
          </a:p>
          <a:p>
            <a:pPr>
              <a:buNone/>
            </a:pPr>
            <a:r>
              <a:rPr lang="en-US" b="1" dirty="0" smtClean="0"/>
              <a:t>   Example</a:t>
            </a:r>
            <a:r>
              <a:rPr lang="en-US" dirty="0" smtClean="0"/>
              <a:t>: Find the converse, inverse, and </a:t>
            </a:r>
            <a:r>
              <a:rPr lang="en-US" dirty="0" err="1" smtClean="0"/>
              <a:t>contrapositive</a:t>
            </a:r>
            <a:r>
              <a:rPr lang="en-US" dirty="0" smtClean="0"/>
              <a:t> of “It raining is a sufficient condition for my not going to town.”</a:t>
            </a:r>
          </a:p>
          <a:p>
            <a:pPr>
              <a:buNone/>
            </a:pPr>
            <a:r>
              <a:rPr lang="en-US" b="1" dirty="0" smtClean="0"/>
              <a:t>    Solution:</a:t>
            </a:r>
            <a:r>
              <a:rPr lang="en-US" dirty="0" smtClean="0"/>
              <a:t> </a:t>
            </a:r>
          </a:p>
          <a:p>
            <a:pPr lvl="1">
              <a:buNone/>
            </a:pPr>
            <a:r>
              <a:rPr lang="en-US" b="1" dirty="0" smtClean="0"/>
              <a:t>converse</a:t>
            </a:r>
            <a:r>
              <a:rPr lang="en-US" dirty="0" smtClean="0"/>
              <a:t>: If I do not go to town, then it is  raining.</a:t>
            </a:r>
          </a:p>
          <a:p>
            <a:pPr lvl="1">
              <a:buNone/>
            </a:pPr>
            <a:r>
              <a:rPr lang="en-US" b="1" dirty="0" smtClean="0"/>
              <a:t>inverse</a:t>
            </a:r>
            <a:r>
              <a:rPr lang="en-US" dirty="0" smtClean="0"/>
              <a:t>:  If it is not raining, then I will go to town.</a:t>
            </a:r>
          </a:p>
          <a:p>
            <a:pPr lvl="1">
              <a:buNone/>
            </a:pPr>
            <a:r>
              <a:rPr lang="en-US" b="1" dirty="0" err="1" smtClean="0"/>
              <a:t>contrapositive</a:t>
            </a:r>
            <a:r>
              <a:rPr lang="en-US" dirty="0" smtClean="0"/>
              <a:t>: If I go to town, then it is not raining.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Biconditional</a:t>
            </a:r>
            <a:r>
              <a:rPr lang="zh-TW" altLang="en-US" dirty="0" smtClean="0"/>
              <a:t> </a:t>
            </a:r>
            <a:r>
              <a:rPr lang="en-US" altLang="zh-TW" dirty="0" smtClean="0"/>
              <a:t>(</a:t>
            </a:r>
            <a:r>
              <a:rPr lang="zh-TW" altLang="en-US" dirty="0" smtClean="0"/>
              <a:t>若且唯若</a:t>
            </a:r>
            <a:r>
              <a:rPr lang="en-US" altLang="zh-TW" dirty="0" smtClean="0"/>
              <a:t>)</a:t>
            </a:r>
            <a:endParaRPr lang="en-US" dirty="0"/>
          </a:p>
        </p:txBody>
      </p:sp>
      <p:sp>
        <p:nvSpPr>
          <p:cNvPr id="3" name="Content Placeholder 2"/>
          <p:cNvSpPr>
            <a:spLocks noGrp="1"/>
          </p:cNvSpPr>
          <p:nvPr>
            <p:ph idx="1"/>
          </p:nvPr>
        </p:nvSpPr>
        <p:spPr>
          <a:xfrm>
            <a:off x="457200" y="1600200"/>
            <a:ext cx="7848600" cy="4525963"/>
          </a:xfrm>
        </p:spPr>
        <p:txBody>
          <a:bodyPr/>
          <a:lstStyle/>
          <a:p>
            <a:r>
              <a:rPr lang="en-US" sz="2000" dirty="0" smtClean="0"/>
              <a:t>If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propositions, then  we can form the </a:t>
            </a:r>
            <a:r>
              <a:rPr lang="en-US" sz="2000" i="1" dirty="0" err="1" smtClean="0">
                <a:solidFill>
                  <a:srgbClr val="FF0000"/>
                </a:solidFill>
              </a:rPr>
              <a:t>biconditional</a:t>
            </a:r>
            <a:r>
              <a:rPr lang="en-US" sz="2000" i="1" dirty="0" smtClean="0"/>
              <a:t> </a:t>
            </a:r>
            <a:r>
              <a:rPr lang="en-US" sz="2000" dirty="0" smtClean="0"/>
              <a:t>proposition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 read as “</a:t>
            </a:r>
            <a:r>
              <a:rPr lang="en-US" sz="2000" i="1" dirty="0" smtClean="0">
                <a:latin typeface="Cambria Math" pitchFamily="18" charset="0"/>
                <a:ea typeface="Cambria Math" pitchFamily="18" charset="0"/>
              </a:rPr>
              <a:t>p</a:t>
            </a:r>
            <a:r>
              <a:rPr lang="en-US" sz="2000" dirty="0" smtClean="0"/>
              <a:t>  </a:t>
            </a:r>
            <a:r>
              <a:rPr lang="en-US" sz="2000" dirty="0" smtClean="0">
                <a:solidFill>
                  <a:srgbClr val="FF0000"/>
                </a:solidFill>
              </a:rPr>
              <a:t>if and only if </a:t>
            </a:r>
            <a:r>
              <a:rPr lang="en-US" sz="2000" i="1" dirty="0" smtClean="0">
                <a:latin typeface="Cambria Math" pitchFamily="18" charset="0"/>
                <a:ea typeface="Cambria Math" pitchFamily="18" charset="0"/>
              </a:rPr>
              <a:t>q</a:t>
            </a:r>
            <a:r>
              <a:rPr lang="en-US" sz="2000" dirty="0" smtClean="0"/>
              <a:t> .” The  </a:t>
            </a:r>
            <a:r>
              <a:rPr lang="en-US" sz="2000" dirty="0" err="1" smtClean="0"/>
              <a:t>biconditional</a:t>
            </a:r>
            <a:r>
              <a:rPr lang="en-US" sz="2000" dirty="0" smtClean="0"/>
              <a:t>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denotes the proposition with this truth table: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200" dirty="0" smtClean="0"/>
              <a:t> If </a:t>
            </a:r>
            <a:r>
              <a:rPr lang="en-US" sz="2200" i="1" dirty="0" smtClean="0">
                <a:latin typeface="Cambria Math" pitchFamily="18" charset="0"/>
                <a:ea typeface="Cambria Math" pitchFamily="18" charset="0"/>
              </a:rPr>
              <a:t>p</a:t>
            </a:r>
            <a:r>
              <a:rPr lang="en-US" sz="2200" dirty="0" smtClean="0"/>
              <a:t>  denotes “I am at home.” and </a:t>
            </a:r>
            <a:r>
              <a:rPr lang="en-US" sz="2200" i="1" dirty="0" smtClean="0">
                <a:latin typeface="Cambria Math" pitchFamily="18" charset="0"/>
                <a:ea typeface="Cambria Math" pitchFamily="18" charset="0"/>
              </a:rPr>
              <a:t>q</a:t>
            </a:r>
            <a:r>
              <a:rPr lang="en-US" sz="2200" dirty="0" smtClean="0"/>
              <a:t>   denotes “It is raining.” then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denotes “I am at home if and only if it is raining.”</a:t>
            </a:r>
          </a:p>
        </p:txBody>
      </p:sp>
      <p:graphicFrame>
        <p:nvGraphicFramePr>
          <p:cNvPr id="13" name="Content Placeholder 3"/>
          <p:cNvGraphicFramePr>
            <a:graphicFrameLocks/>
          </p:cNvGraphicFramePr>
          <p:nvPr/>
        </p:nvGraphicFramePr>
        <p:xfrm>
          <a:off x="1600200" y="2743200"/>
          <a:ext cx="5791200" cy="1828800"/>
        </p:xfrm>
        <a:graphic>
          <a:graphicData uri="http://schemas.openxmlformats.org/drawingml/2006/table">
            <a:tbl>
              <a:tblPr firstRow="1" bandRow="1">
                <a:tableStyleId>{5C22544A-7EE6-4342-B048-85BDC9FD1C3A}</a:tableStyleId>
              </a:tblPr>
              <a:tblGrid>
                <a:gridCol w="1930400"/>
                <a:gridCol w="1930400"/>
                <a:gridCol w="1930400"/>
              </a:tblGrid>
              <a:tr h="299720">
                <a:tc>
                  <a:txBody>
                    <a:bodyPr/>
                    <a:lstStyle/>
                    <a:p>
                      <a:r>
                        <a:rPr lang="en-US" sz="1800" i="1" dirty="0" smtClean="0">
                          <a:latin typeface="Cambria Math" pitchFamily="18" charset="0"/>
                          <a:ea typeface="Cambria Math" pitchFamily="18" charset="0"/>
                        </a:rPr>
                        <a:t>p</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sz="1800" dirty="0" smtClean="0"/>
                        <a:t> </a:t>
                      </a:r>
                      <a:endParaRPr lang="en-US" dirty="0"/>
                    </a:p>
                  </a:txBody>
                  <a:tcPr marL="91441" marR="91441"/>
                </a:tc>
              </a:tr>
              <a:tr h="2997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2997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2997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2997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the </a:t>
            </a:r>
            <a:r>
              <a:rPr lang="en-US" dirty="0" err="1" smtClean="0"/>
              <a:t>Biconditional</a:t>
            </a:r>
            <a:endParaRPr lang="en-US" dirty="0"/>
          </a:p>
        </p:txBody>
      </p:sp>
      <p:sp>
        <p:nvSpPr>
          <p:cNvPr id="3" name="Content Placeholder 2"/>
          <p:cNvSpPr>
            <a:spLocks noGrp="1"/>
          </p:cNvSpPr>
          <p:nvPr>
            <p:ph idx="1"/>
          </p:nvPr>
        </p:nvSpPr>
        <p:spPr/>
        <p:txBody>
          <a:bodyPr/>
          <a:lstStyle/>
          <a:p>
            <a:r>
              <a:rPr lang="en-US" dirty="0" smtClean="0"/>
              <a:t>Some alternative ways “</a:t>
            </a:r>
            <a:r>
              <a:rPr lang="en-US" i="1" dirty="0" smtClean="0"/>
              <a:t>p</a:t>
            </a:r>
            <a:r>
              <a:rPr lang="en-US" dirty="0" smtClean="0"/>
              <a:t> </a:t>
            </a:r>
            <a:r>
              <a:rPr lang="en-US" dirty="0" smtClean="0">
                <a:solidFill>
                  <a:srgbClr val="FF0000"/>
                </a:solidFill>
              </a:rPr>
              <a:t>if and only if </a:t>
            </a:r>
            <a:r>
              <a:rPr lang="en-US" i="1" dirty="0" smtClean="0"/>
              <a:t>q</a:t>
            </a:r>
            <a:r>
              <a:rPr lang="en-US" dirty="0" smtClean="0"/>
              <a:t>” is expressed in English:</a:t>
            </a:r>
          </a:p>
          <a:p>
            <a:pPr>
              <a:buNone/>
            </a:pPr>
            <a:endParaRPr lang="en-US" dirty="0" smtClean="0"/>
          </a:p>
          <a:p>
            <a:pPr lvl="1"/>
            <a:r>
              <a:rPr lang="en-US" dirty="0" smtClean="0"/>
              <a:t>  </a:t>
            </a:r>
            <a:r>
              <a:rPr lang="en-US" i="1" dirty="0" smtClean="0"/>
              <a:t>p</a:t>
            </a:r>
            <a:r>
              <a:rPr lang="en-US" dirty="0" smtClean="0"/>
              <a:t> </a:t>
            </a:r>
            <a:r>
              <a:rPr lang="en-US" b="1" dirty="0" smtClean="0"/>
              <a:t>is </a:t>
            </a:r>
            <a:r>
              <a:rPr lang="en-US" b="1" dirty="0" smtClean="0">
                <a:solidFill>
                  <a:srgbClr val="FF0000"/>
                </a:solidFill>
              </a:rPr>
              <a:t>necessary and sufficient </a:t>
            </a:r>
            <a:r>
              <a:rPr lang="en-US" b="1" dirty="0" smtClean="0"/>
              <a:t>for </a:t>
            </a:r>
            <a:r>
              <a:rPr lang="en-US" i="1" dirty="0" smtClean="0"/>
              <a:t>q</a:t>
            </a:r>
            <a:endParaRPr lang="en-US" dirty="0" smtClean="0"/>
          </a:p>
          <a:p>
            <a:pPr lvl="1"/>
            <a:r>
              <a:rPr lang="en-US" dirty="0" smtClean="0"/>
              <a:t>  </a:t>
            </a:r>
            <a:r>
              <a:rPr lang="en-US" b="1" dirty="0" smtClean="0"/>
              <a:t>if</a:t>
            </a:r>
            <a:r>
              <a:rPr lang="en-US" dirty="0" smtClean="0"/>
              <a:t> </a:t>
            </a:r>
            <a:r>
              <a:rPr lang="en-US" i="1" dirty="0" smtClean="0"/>
              <a:t>p</a:t>
            </a:r>
            <a:r>
              <a:rPr lang="en-US" dirty="0" smtClean="0"/>
              <a:t> </a:t>
            </a:r>
            <a:r>
              <a:rPr lang="en-US" b="1" dirty="0" smtClean="0"/>
              <a:t>then</a:t>
            </a:r>
            <a:r>
              <a:rPr lang="en-US" dirty="0" smtClean="0"/>
              <a:t> </a:t>
            </a:r>
            <a:r>
              <a:rPr lang="en-US" i="1" dirty="0" smtClean="0"/>
              <a:t>q</a:t>
            </a:r>
            <a:r>
              <a:rPr lang="en-US" dirty="0" smtClean="0"/>
              <a:t> , </a:t>
            </a:r>
            <a:r>
              <a:rPr lang="en-US" b="1" dirty="0" smtClean="0"/>
              <a:t>and </a:t>
            </a:r>
            <a:r>
              <a:rPr lang="en-US" b="1" dirty="0" smtClean="0">
                <a:solidFill>
                  <a:srgbClr val="FF0000"/>
                </a:solidFill>
              </a:rPr>
              <a:t>conversely</a:t>
            </a:r>
          </a:p>
          <a:p>
            <a:pPr lvl="1"/>
            <a:r>
              <a:rPr lang="en-US" dirty="0" smtClean="0"/>
              <a:t>  </a:t>
            </a:r>
            <a:r>
              <a:rPr lang="en-US" i="1" dirty="0" smtClean="0"/>
              <a:t>p</a:t>
            </a:r>
            <a:r>
              <a:rPr lang="en-US" dirty="0" smtClean="0"/>
              <a:t> </a:t>
            </a:r>
            <a:r>
              <a:rPr lang="en-US" b="1" dirty="0" err="1" smtClean="0"/>
              <a:t>if</a:t>
            </a:r>
            <a:r>
              <a:rPr lang="en-US" b="1" dirty="0" err="1" smtClean="0">
                <a:solidFill>
                  <a:srgbClr val="FF0000"/>
                </a:solidFill>
              </a:rPr>
              <a:t>f</a:t>
            </a:r>
            <a:r>
              <a:rPr lang="en-US" dirty="0" smtClean="0"/>
              <a:t> </a:t>
            </a:r>
            <a:r>
              <a:rPr lang="en-US" i="1" dirty="0" smtClean="0"/>
              <a:t>q</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1143000"/>
          </a:xfrm>
        </p:spPr>
        <p:txBody>
          <a:bodyPr>
            <a:normAutofit fontScale="90000"/>
          </a:bodyPr>
          <a:lstStyle/>
          <a:p>
            <a:r>
              <a:rPr lang="en-US" dirty="0" smtClean="0"/>
              <a:t>Truth Tables For Compound Propositions</a:t>
            </a:r>
            <a:endParaRPr lang="en-US" dirty="0"/>
          </a:p>
        </p:txBody>
      </p:sp>
      <p:sp>
        <p:nvSpPr>
          <p:cNvPr id="3" name="Content Placeholder 2"/>
          <p:cNvSpPr>
            <a:spLocks noGrp="1"/>
          </p:cNvSpPr>
          <p:nvPr>
            <p:ph idx="1"/>
          </p:nvPr>
        </p:nvSpPr>
        <p:spPr>
          <a:xfrm>
            <a:off x="457200" y="1600200"/>
            <a:ext cx="8458200" cy="4525963"/>
          </a:xfrm>
        </p:spPr>
        <p:txBody>
          <a:bodyPr>
            <a:normAutofit fontScale="92500" lnSpcReduction="20000"/>
          </a:bodyPr>
          <a:lstStyle/>
          <a:p>
            <a:r>
              <a:rPr lang="en-US" dirty="0" smtClean="0"/>
              <a:t>Construction of a </a:t>
            </a:r>
            <a:r>
              <a:rPr lang="en-US" dirty="0" smtClean="0">
                <a:solidFill>
                  <a:srgbClr val="FF0000"/>
                </a:solidFill>
              </a:rPr>
              <a:t>truth table</a:t>
            </a:r>
            <a:r>
              <a:rPr lang="en-US" dirty="0" smtClean="0"/>
              <a:t>:</a:t>
            </a:r>
          </a:p>
          <a:p>
            <a:r>
              <a:rPr lang="en-US" dirty="0" smtClean="0"/>
              <a:t>Rows</a:t>
            </a:r>
          </a:p>
          <a:p>
            <a:pPr lvl="1"/>
            <a:r>
              <a:rPr lang="en-US" dirty="0" smtClean="0"/>
              <a:t> Need a row for </a:t>
            </a:r>
            <a:r>
              <a:rPr lang="en-US" dirty="0" smtClean="0">
                <a:solidFill>
                  <a:srgbClr val="FF0000"/>
                </a:solidFill>
              </a:rPr>
              <a:t>every possible combination </a:t>
            </a:r>
            <a:r>
              <a:rPr lang="en-US" dirty="0" smtClean="0"/>
              <a:t>of values  </a:t>
            </a:r>
            <a:r>
              <a:rPr lang="en-US" dirty="0" smtClean="0">
                <a:solidFill>
                  <a:schemeClr val="tx1">
                    <a:lumMod val="95000"/>
                    <a:lumOff val="5000"/>
                  </a:schemeClr>
                </a:solidFill>
              </a:rPr>
              <a:t>for the  </a:t>
            </a:r>
            <a:r>
              <a:rPr lang="en-US" dirty="0" smtClean="0">
                <a:solidFill>
                  <a:srgbClr val="FF0000"/>
                </a:solidFill>
              </a:rPr>
              <a:t>atomic propositions</a:t>
            </a:r>
            <a:r>
              <a:rPr lang="en-US" dirty="0" smtClean="0"/>
              <a:t>.</a:t>
            </a:r>
          </a:p>
          <a:p>
            <a:r>
              <a:rPr lang="en-US" dirty="0" smtClean="0"/>
              <a:t>Columns</a:t>
            </a:r>
          </a:p>
          <a:p>
            <a:pPr lvl="1"/>
            <a:r>
              <a:rPr lang="en-US" dirty="0" smtClean="0"/>
              <a:t>Need a column for the compound proposition (usually at far right)</a:t>
            </a:r>
          </a:p>
          <a:p>
            <a:pPr lvl="1"/>
            <a:r>
              <a:rPr lang="en-US" dirty="0" smtClean="0"/>
              <a:t>Need a column for the truth value of each expression that occurs in the compound proposition as it is built up.</a:t>
            </a:r>
          </a:p>
          <a:p>
            <a:pPr lvl="2"/>
            <a:r>
              <a:rPr lang="en-US" dirty="0" smtClean="0"/>
              <a:t>This includes the atomic propositions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Truth Table</a:t>
            </a:r>
            <a:endParaRPr lang="en-US" dirty="0"/>
          </a:p>
        </p:txBody>
      </p:sp>
      <p:sp>
        <p:nvSpPr>
          <p:cNvPr id="3" name="Content Placeholder 2"/>
          <p:cNvSpPr>
            <a:spLocks noGrp="1"/>
          </p:cNvSpPr>
          <p:nvPr>
            <p:ph idx="1"/>
          </p:nvPr>
        </p:nvSpPr>
        <p:spPr/>
        <p:txBody>
          <a:bodyPr/>
          <a:lstStyle/>
          <a:p>
            <a:r>
              <a:rPr lang="en-US" dirty="0" smtClean="0"/>
              <a:t>Construct a truth table for  </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5410200" y="1752600"/>
            <a:ext cx="2747514" cy="457200"/>
          </a:xfrm>
          <a:prstGeom prst="rect">
            <a:avLst/>
          </a:prstGeom>
        </p:spPr>
      </p:pic>
      <p:graphicFrame>
        <p:nvGraphicFramePr>
          <p:cNvPr id="9" name="Table 8"/>
          <p:cNvGraphicFramePr>
            <a:graphicFrameLocks noGrp="1"/>
          </p:cNvGraphicFramePr>
          <p:nvPr/>
        </p:nvGraphicFramePr>
        <p:xfrm>
          <a:off x="914400" y="2590800"/>
          <a:ext cx="7467600" cy="3337560"/>
        </p:xfrm>
        <a:graphic>
          <a:graphicData uri="http://schemas.openxmlformats.org/drawingml/2006/table">
            <a:tbl>
              <a:tblPr firstRow="1" bandRow="1">
                <a:tableStyleId>{5C22544A-7EE6-4342-B048-85BDC9FD1C3A}</a:tableStyleId>
              </a:tblPr>
              <a:tblGrid>
                <a:gridCol w="1244600"/>
                <a:gridCol w="1244600"/>
                <a:gridCol w="1244600"/>
                <a:gridCol w="1244600"/>
                <a:gridCol w="1244600"/>
                <a:gridCol w="1244600"/>
              </a:tblGrid>
              <a:tr h="370840">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t>r</a:t>
                      </a:r>
                      <a:endParaRPr lang="en-US" dirty="0"/>
                    </a:p>
                  </a:txBody>
                  <a:tcPr/>
                </a:tc>
                <a:tc>
                  <a:txBody>
                    <a:bodyPr/>
                    <a:lstStyle/>
                    <a:p>
                      <a:r>
                        <a:rPr lang="en-US" dirty="0" smtClean="0">
                          <a:latin typeface="Cambria Math"/>
                          <a:ea typeface="Cambria Math"/>
                          <a:sym typeface="Symbol"/>
                        </a:rPr>
                        <a:t></a:t>
                      </a:r>
                      <a:r>
                        <a:rPr lang="en-US" dirty="0" smtClean="0">
                          <a:latin typeface="Cambria Math"/>
                          <a:ea typeface="Cambria Math"/>
                        </a:rPr>
                        <a:t>r</a:t>
                      </a:r>
                      <a:endParaRPr lang="en-US" dirty="0"/>
                    </a:p>
                  </a:txBody>
                  <a:tcPr/>
                </a:tc>
                <a:tc>
                  <a:txBody>
                    <a:bodyPr/>
                    <a:lstStyle/>
                    <a:p>
                      <a:r>
                        <a:rPr lang="en-US" dirty="0" smtClean="0">
                          <a:latin typeface="+mn-lt"/>
                          <a:ea typeface="+mn-ea"/>
                        </a:rPr>
                        <a:t>p </a:t>
                      </a:r>
                      <a:r>
                        <a:rPr lang="en-US" dirty="0" smtClean="0">
                          <a:latin typeface="Cambria Math"/>
                          <a:ea typeface="Cambria Math"/>
                          <a:sym typeface="Symbol"/>
                        </a:rPr>
                        <a:t> </a:t>
                      </a:r>
                      <a:r>
                        <a:rPr lang="en-US" dirty="0" smtClean="0">
                          <a:latin typeface="Cambria Math"/>
                          <a:ea typeface="Cambria Math"/>
                        </a:rPr>
                        <a:t>q</a:t>
                      </a:r>
                      <a:endParaRPr lang="en-US" dirty="0"/>
                    </a:p>
                  </a:txBody>
                  <a:tcPr/>
                </a:tc>
                <a:tc>
                  <a:txBody>
                    <a:bodyPr/>
                    <a:lstStyle/>
                    <a:p>
                      <a:r>
                        <a:rPr lang="en-US" dirty="0" smtClean="0">
                          <a:latin typeface="+mn-lt"/>
                          <a:ea typeface="+mn-ea"/>
                        </a:rPr>
                        <a:t>p </a:t>
                      </a:r>
                      <a:r>
                        <a:rPr lang="en-US" dirty="0" smtClean="0">
                          <a:latin typeface="Cambria Math"/>
                          <a:ea typeface="Cambria Math"/>
                          <a:sym typeface="Symbol"/>
                        </a:rPr>
                        <a:t> </a:t>
                      </a:r>
                      <a:r>
                        <a:rPr lang="en-US" dirty="0" smtClean="0">
                          <a:latin typeface="Cambria Math"/>
                          <a:ea typeface="Cambria Math"/>
                        </a:rPr>
                        <a:t>q → </a:t>
                      </a:r>
                      <a:r>
                        <a:rPr lang="en-US" dirty="0" smtClean="0">
                          <a:latin typeface="Cambria Math"/>
                          <a:ea typeface="Cambria Math"/>
                          <a:sym typeface="Symbol"/>
                        </a:rPr>
                        <a:t></a:t>
                      </a:r>
                      <a:r>
                        <a:rPr lang="en-US" dirty="0" smtClean="0">
                          <a:latin typeface="Cambria Math"/>
                          <a:ea typeface="Cambria Math"/>
                        </a:rPr>
                        <a:t>r</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 </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Equivalent </a:t>
            </a:r>
            <a:r>
              <a:rPr lang="en-US" altLang="zh-TW" dirty="0" smtClean="0"/>
              <a:t>(</a:t>
            </a:r>
            <a:r>
              <a:rPr lang="zh-TW" altLang="en-US" dirty="0" smtClean="0"/>
              <a:t>等價</a:t>
            </a:r>
            <a:r>
              <a:rPr lang="en-US" altLang="zh-TW" dirty="0" smtClean="0"/>
              <a:t>)</a:t>
            </a:r>
            <a:r>
              <a:rPr lang="en-US" dirty="0" smtClean="0"/>
              <a:t>Propositions</a:t>
            </a:r>
            <a:endParaRPr lang="en-US" dirty="0"/>
          </a:p>
        </p:txBody>
      </p:sp>
      <p:sp>
        <p:nvSpPr>
          <p:cNvPr id="3" name="Content Placeholder 2"/>
          <p:cNvSpPr>
            <a:spLocks noGrp="1"/>
          </p:cNvSpPr>
          <p:nvPr>
            <p:ph idx="1"/>
          </p:nvPr>
        </p:nvSpPr>
        <p:spPr>
          <a:xfrm>
            <a:off x="304800" y="1600200"/>
            <a:ext cx="8610600" cy="4525963"/>
          </a:xfrm>
        </p:spPr>
        <p:txBody>
          <a:bodyPr/>
          <a:lstStyle/>
          <a:p>
            <a:r>
              <a:rPr lang="en-US" dirty="0" smtClean="0"/>
              <a:t>Two propositions are </a:t>
            </a:r>
            <a:r>
              <a:rPr lang="en-US" b="1" dirty="0" smtClean="0">
                <a:solidFill>
                  <a:srgbClr val="FF0000"/>
                </a:solidFill>
              </a:rPr>
              <a:t>e</a:t>
            </a:r>
            <a:r>
              <a:rPr lang="en-US" i="1" dirty="0" smtClean="0">
                <a:solidFill>
                  <a:srgbClr val="FF0000"/>
                </a:solidFill>
              </a:rPr>
              <a:t>quivalent</a:t>
            </a:r>
            <a:r>
              <a:rPr lang="en-US" b="1" dirty="0" smtClean="0"/>
              <a:t> </a:t>
            </a:r>
            <a:r>
              <a:rPr lang="en-US" dirty="0" smtClean="0"/>
              <a:t>if they always have the same truth value.</a:t>
            </a:r>
            <a:endParaRPr lang="en-US" b="1" dirty="0" smtClean="0"/>
          </a:p>
          <a:p>
            <a:r>
              <a:rPr lang="en-US" b="1" dirty="0" smtClean="0"/>
              <a:t>Example</a:t>
            </a:r>
            <a:r>
              <a:rPr lang="en-US" dirty="0" smtClean="0"/>
              <a:t>: Show using a truth table that the </a:t>
            </a:r>
            <a:r>
              <a:rPr lang="en-US" dirty="0" smtClean="0">
                <a:solidFill>
                  <a:srgbClr val="00B0F0"/>
                </a:solidFill>
              </a:rPr>
              <a:t>implication</a:t>
            </a:r>
            <a:r>
              <a:rPr lang="en-US" dirty="0" smtClean="0"/>
              <a:t> is equivalent to its </a:t>
            </a:r>
            <a:r>
              <a:rPr lang="en-US" dirty="0" err="1" smtClean="0">
                <a:solidFill>
                  <a:srgbClr val="00B0F0"/>
                </a:solidFill>
              </a:rPr>
              <a:t>contrapositive</a:t>
            </a:r>
            <a:r>
              <a:rPr lang="en-US" dirty="0" smtClean="0"/>
              <a:t>.</a:t>
            </a:r>
          </a:p>
          <a:p>
            <a:pPr>
              <a:buNone/>
            </a:pPr>
            <a:r>
              <a:rPr lang="en-US" dirty="0" smtClean="0"/>
              <a:t>   </a:t>
            </a:r>
            <a:r>
              <a:rPr lang="en-US" b="1" dirty="0" smtClean="0"/>
              <a:t>Solution:</a:t>
            </a:r>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2057260976"/>
              </p:ext>
            </p:extLst>
          </p:nvPr>
        </p:nvGraphicFramePr>
        <p:xfrm>
          <a:off x="838200" y="4343400"/>
          <a:ext cx="7315200" cy="1849120"/>
        </p:xfrm>
        <a:graphic>
          <a:graphicData uri="http://schemas.openxmlformats.org/drawingml/2006/table">
            <a:tbl>
              <a:tblPr firstRow="1" bandRow="1">
                <a:tableStyleId>{5C22544A-7EE6-4342-B048-85BDC9FD1C3A}</a:tableStyleId>
              </a:tblPr>
              <a:tblGrid>
                <a:gridCol w="1219200"/>
                <a:gridCol w="1219200"/>
                <a:gridCol w="1219200"/>
                <a:gridCol w="1219200"/>
                <a:gridCol w="1219200"/>
                <a:gridCol w="1219200"/>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q</a:t>
                      </a:r>
                      <a:endParaRPr lang="en-US" dirty="0" smtClean="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a:p>
                  </a:txBody>
                  <a:tcPr/>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dirty="0" smtClean="0"/>
                        <a:t> </a:t>
                      </a:r>
                      <a:endParaRPr lang="en-US" dirty="0"/>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q </a:t>
                      </a:r>
                      <a:r>
                        <a:rPr lang="en-US" dirty="0" smtClean="0">
                          <a:latin typeface="Cambria Math"/>
                          <a:ea typeface="Cambria Math"/>
                        </a:rPr>
                        <a:t>→ ¬ </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Propositional Logic</a:t>
            </a:r>
            <a:r>
              <a:rPr lang="zh-TW" altLang="en-US" dirty="0" smtClean="0"/>
              <a:t> </a:t>
            </a:r>
            <a:r>
              <a:rPr lang="en-US" altLang="zh-TW" dirty="0" smtClean="0"/>
              <a:t>( </a:t>
            </a:r>
            <a:r>
              <a:rPr lang="zh-TW" altLang="en-US" dirty="0" smtClean="0"/>
              <a:t>命題邏輯</a:t>
            </a:r>
            <a:r>
              <a:rPr lang="en-US" altLang="zh-TW" dirty="0" smtClean="0"/>
              <a:t>)</a:t>
            </a:r>
            <a:endParaRPr lang="en-US" dirty="0" smtClean="0"/>
          </a:p>
          <a:p>
            <a:pPr lvl="1"/>
            <a:r>
              <a:rPr lang="en-US" dirty="0" smtClean="0"/>
              <a:t>The Language of Propositions</a:t>
            </a:r>
          </a:p>
          <a:p>
            <a:pPr lvl="1"/>
            <a:r>
              <a:rPr lang="en-US" dirty="0" smtClean="0"/>
              <a:t>Applications</a:t>
            </a:r>
          </a:p>
          <a:p>
            <a:pPr lvl="1"/>
            <a:r>
              <a:rPr lang="en-US" dirty="0" smtClean="0"/>
              <a:t>Logical Equivalences</a:t>
            </a:r>
          </a:p>
          <a:p>
            <a:r>
              <a:rPr lang="en-US" dirty="0" smtClean="0"/>
              <a:t>Predicate Logic</a:t>
            </a:r>
            <a:r>
              <a:rPr lang="zh-TW" altLang="en-US" dirty="0" smtClean="0"/>
              <a:t> </a:t>
            </a:r>
            <a:r>
              <a:rPr lang="en-US" altLang="zh-TW" dirty="0" smtClean="0"/>
              <a:t>(</a:t>
            </a:r>
            <a:r>
              <a:rPr lang="zh-TW" altLang="en-US" dirty="0"/>
              <a:t>述</a:t>
            </a:r>
            <a:r>
              <a:rPr lang="zh-TW" altLang="en-US" dirty="0" smtClean="0"/>
              <a:t>詞邏輯</a:t>
            </a:r>
            <a:r>
              <a:rPr lang="en-US" altLang="zh-TW" dirty="0" smtClean="0"/>
              <a:t>)</a:t>
            </a:r>
            <a:endParaRPr lang="en-US" dirty="0" smtClean="0"/>
          </a:p>
          <a:p>
            <a:pPr lvl="1"/>
            <a:r>
              <a:rPr lang="en-US" altLang="zh-TW" dirty="0" smtClean="0"/>
              <a:t>Predicates(</a:t>
            </a:r>
            <a:r>
              <a:rPr lang="zh-TW" altLang="en-US" dirty="0"/>
              <a:t>述</a:t>
            </a:r>
            <a:r>
              <a:rPr lang="zh-TW" altLang="en-US" dirty="0" smtClean="0"/>
              <a:t>詞</a:t>
            </a:r>
            <a:r>
              <a:rPr lang="en-US" altLang="zh-TW" dirty="0" smtClean="0"/>
              <a:t>) and </a:t>
            </a:r>
            <a:r>
              <a:rPr lang="en-US" dirty="0" smtClean="0"/>
              <a:t>Quantifiers</a:t>
            </a:r>
            <a:r>
              <a:rPr lang="en-US" altLang="zh-TW" dirty="0" smtClean="0"/>
              <a:t>(</a:t>
            </a:r>
            <a:r>
              <a:rPr lang="zh-TW" altLang="en-US" dirty="0" smtClean="0"/>
              <a:t>量詞</a:t>
            </a:r>
            <a:r>
              <a:rPr lang="en-US" altLang="zh-TW" dirty="0" smtClean="0"/>
              <a:t>)</a:t>
            </a:r>
            <a:endParaRPr lang="en-US" dirty="0" smtClean="0"/>
          </a:p>
          <a:p>
            <a:pPr lvl="1"/>
            <a:r>
              <a:rPr lang="en-US" dirty="0" smtClean="0"/>
              <a:t>Logical Equivalences</a:t>
            </a:r>
            <a:r>
              <a:rPr lang="zh-TW" altLang="en-US" dirty="0" smtClean="0"/>
              <a:t> </a:t>
            </a:r>
            <a:r>
              <a:rPr lang="en-US" altLang="zh-TW" dirty="0" smtClean="0"/>
              <a:t>(</a:t>
            </a:r>
            <a:r>
              <a:rPr lang="zh-TW" altLang="en-US" dirty="0" smtClean="0"/>
              <a:t>等價</a:t>
            </a:r>
            <a:r>
              <a:rPr lang="en-US" altLang="zh-TW" dirty="0" smtClean="0"/>
              <a:t>)</a:t>
            </a:r>
            <a:endParaRPr lang="en-US" dirty="0" smtClean="0"/>
          </a:p>
          <a:p>
            <a:pPr lvl="1"/>
            <a:r>
              <a:rPr lang="en-US" dirty="0" smtClean="0"/>
              <a:t>Nested Quantifiers</a:t>
            </a:r>
          </a:p>
          <a:p>
            <a:r>
              <a:rPr lang="en-US" dirty="0" smtClean="0"/>
              <a:t>Proofs</a:t>
            </a:r>
          </a:p>
          <a:p>
            <a:pPr lvl="1"/>
            <a:r>
              <a:rPr lang="en-US" dirty="0" smtClean="0"/>
              <a:t>Rules of Inference</a:t>
            </a:r>
          </a:p>
          <a:p>
            <a:pPr lvl="1"/>
            <a:r>
              <a:rPr lang="en-US" dirty="0" smtClean="0"/>
              <a:t>Proof Methods</a:t>
            </a:r>
          </a:p>
          <a:p>
            <a:pPr lvl="1"/>
            <a:r>
              <a:rPr lang="en-US" dirty="0" smtClean="0"/>
              <a:t>Proof Strategy</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 Truth Table to Show  Non-Equivalence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Show using truth tables that neither  the </a:t>
            </a:r>
            <a:r>
              <a:rPr lang="en-US" dirty="0" smtClean="0">
                <a:solidFill>
                  <a:srgbClr val="00B0F0"/>
                </a:solidFill>
              </a:rPr>
              <a:t>converse</a:t>
            </a:r>
            <a:r>
              <a:rPr lang="en-US" dirty="0" smtClean="0"/>
              <a:t> nor </a:t>
            </a:r>
            <a:r>
              <a:rPr lang="en-US" dirty="0" smtClean="0">
                <a:solidFill>
                  <a:srgbClr val="00B0F0"/>
                </a:solidFill>
              </a:rPr>
              <a:t>inverse</a:t>
            </a:r>
            <a:r>
              <a:rPr lang="en-US" dirty="0" smtClean="0"/>
              <a:t> of an implication are not equivalent to the implication.</a:t>
            </a:r>
          </a:p>
          <a:p>
            <a:pPr>
              <a:buNone/>
            </a:pPr>
            <a:r>
              <a:rPr lang="en-US" dirty="0" smtClean="0"/>
              <a:t>   </a:t>
            </a:r>
            <a:r>
              <a:rPr lang="en-US" b="1" dirty="0" smtClean="0"/>
              <a:t>Solution:</a:t>
            </a:r>
            <a:r>
              <a:rPr lang="en-US" dirty="0" smtClean="0"/>
              <a:t> </a:t>
            </a:r>
            <a:endParaRPr lang="en-US" dirty="0"/>
          </a:p>
        </p:txBody>
      </p:sp>
      <p:graphicFrame>
        <p:nvGraphicFramePr>
          <p:cNvPr id="4" name="Table 3"/>
          <p:cNvGraphicFramePr>
            <a:graphicFrameLocks noGrp="1"/>
          </p:cNvGraphicFramePr>
          <p:nvPr/>
        </p:nvGraphicFramePr>
        <p:xfrm>
          <a:off x="533401" y="3733800"/>
          <a:ext cx="8458198" cy="1940560"/>
        </p:xfrm>
        <a:graphic>
          <a:graphicData uri="http://schemas.openxmlformats.org/drawingml/2006/table">
            <a:tbl>
              <a:tblPr firstRow="1" bandRow="1">
                <a:tableStyleId>{5C22544A-7EE6-4342-B048-85BDC9FD1C3A}</a:tableStyleId>
              </a:tblPr>
              <a:tblGrid>
                <a:gridCol w="1208314"/>
                <a:gridCol w="1208314"/>
                <a:gridCol w="1208314"/>
                <a:gridCol w="1208314"/>
                <a:gridCol w="1208314"/>
                <a:gridCol w="1208314"/>
                <a:gridCol w="1208314"/>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q</a:t>
                      </a:r>
                      <a:endParaRPr lang="en-US" dirty="0" smtClean="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a:p>
                  </a:txBody>
                  <a:tcPr/>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 </a:t>
                      </a:r>
                      <a:r>
                        <a:rPr lang="en-US" i="1" dirty="0" smtClean="0">
                          <a:latin typeface="Cambria Math" pitchFamily="18" charset="0"/>
                          <a:ea typeface="Cambria Math" pitchFamily="18" charset="0"/>
                        </a:rPr>
                        <a:t>p </a:t>
                      </a:r>
                      <a:r>
                        <a:rPr lang="en-US" sz="1800" dirty="0" smtClean="0">
                          <a:latin typeface="Cambria Math"/>
                          <a:ea typeface="Cambria Math"/>
                        </a:rPr>
                        <a:t>→</a:t>
                      </a:r>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smtClean="0"/>
                    </a:p>
                  </a:txBody>
                  <a:tcPr/>
                </a:tc>
                <a:tc>
                  <a:txBody>
                    <a:bodyPr/>
                    <a:lstStyle/>
                    <a:p>
                      <a:r>
                        <a:rPr lang="en-US" i="1" dirty="0" smtClean="0">
                          <a:latin typeface="Cambria Math" pitchFamily="18" charset="0"/>
                          <a:ea typeface="Cambria Math" pitchFamily="18" charset="0"/>
                        </a:rPr>
                        <a:t>q </a:t>
                      </a:r>
                      <a:r>
                        <a:rPr lang="en-US" dirty="0" smtClean="0">
                          <a:latin typeface="Cambria Math"/>
                          <a:ea typeface="Cambria Math"/>
                        </a:rPr>
                        <a:t>→ </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5" name="Rectangle 4"/>
          <p:cNvSpPr/>
          <p:nvPr/>
        </p:nvSpPr>
        <p:spPr>
          <a:xfrm>
            <a:off x="5410200" y="4572000"/>
            <a:ext cx="3581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How many rows are there in a truth table with </a:t>
            </a:r>
            <a:r>
              <a:rPr lang="en-US" i="1" dirty="0" smtClean="0"/>
              <a:t>n</a:t>
            </a:r>
            <a:r>
              <a:rPr lang="en-US" dirty="0" smtClean="0"/>
              <a:t> propositional variables?</a:t>
            </a:r>
          </a:p>
          <a:p>
            <a:pPr>
              <a:buNone/>
            </a:pPr>
            <a:endParaRPr lang="en-US" b="1" dirty="0" smtClean="0"/>
          </a:p>
          <a:p>
            <a:pPr>
              <a:buNone/>
            </a:pPr>
            <a:r>
              <a:rPr lang="en-US" b="1" dirty="0" smtClean="0"/>
              <a:t>    Solution</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n  </a:t>
            </a:r>
            <a:r>
              <a:rPr lang="en-US" dirty="0" smtClean="0">
                <a:latin typeface="Cambria Math" pitchFamily="18" charset="0"/>
                <a:ea typeface="Cambria Math" pitchFamily="18" charset="0"/>
              </a:rPr>
              <a:t> We will see how to do this in Chapter 6.</a:t>
            </a:r>
          </a:p>
          <a:p>
            <a:endParaRPr lang="en-US" dirty="0" smtClean="0"/>
          </a:p>
          <a:p>
            <a:r>
              <a:rPr lang="en-US" dirty="0" smtClean="0"/>
              <a:t>Note that this means that with n propositional variables, we can construct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n    </a:t>
            </a:r>
            <a:r>
              <a:rPr lang="en-US" dirty="0" smtClean="0">
                <a:latin typeface="Cambria Math" pitchFamily="18" charset="0"/>
                <a:ea typeface="Cambria Math" pitchFamily="18" charset="0"/>
              </a:rPr>
              <a:t> distinct (i.e., not equivalent) propositions. </a:t>
            </a:r>
            <a:endParaRPr lang="en-US" dirty="0" smtClean="0"/>
          </a:p>
          <a:p>
            <a:pPr>
              <a:buNone/>
            </a:pPr>
            <a:r>
              <a:rPr lang="en-US"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sz="3900" dirty="0" smtClean="0"/>
              <a:t>Precedence(</a:t>
            </a:r>
            <a:r>
              <a:rPr lang="zh-TW" altLang="en-US" sz="3900" dirty="0" smtClean="0"/>
              <a:t>優先順序</a:t>
            </a:r>
            <a:r>
              <a:rPr lang="en-US" sz="3900" dirty="0" smtClean="0"/>
              <a:t>) of Logical Operators</a:t>
            </a:r>
            <a:endParaRPr lang="en-US" sz="3900" dirty="0"/>
          </a:p>
        </p:txBody>
      </p:sp>
      <p:graphicFrame>
        <p:nvGraphicFramePr>
          <p:cNvPr id="4" name="Content Placeholder 3"/>
          <p:cNvGraphicFramePr>
            <a:graphicFrameLocks noGrp="1"/>
          </p:cNvGraphicFramePr>
          <p:nvPr>
            <p:ph idx="1"/>
          </p:nvPr>
        </p:nvGraphicFramePr>
        <p:xfrm>
          <a:off x="2590800" y="2057400"/>
          <a:ext cx="4038600" cy="2011680"/>
        </p:xfrm>
        <a:graphic>
          <a:graphicData uri="http://schemas.openxmlformats.org/drawingml/2006/table">
            <a:tbl>
              <a:tblPr firstRow="1" bandRow="1">
                <a:tableStyleId>{5C22544A-7EE6-4342-B048-85BDC9FD1C3A}</a:tableStyleId>
              </a:tblPr>
              <a:tblGrid>
                <a:gridCol w="2019300"/>
                <a:gridCol w="2019300"/>
              </a:tblGrid>
              <a:tr h="360218">
                <a:tc>
                  <a:txBody>
                    <a:bodyPr/>
                    <a:lstStyle/>
                    <a:p>
                      <a:r>
                        <a:rPr lang="en-US" dirty="0" smtClean="0"/>
                        <a:t>Operator</a:t>
                      </a:r>
                      <a:endParaRPr lang="en-US" dirty="0"/>
                    </a:p>
                  </a:txBody>
                  <a:tcPr marL="91441" marR="91441"/>
                </a:tc>
                <a:tc>
                  <a:txBody>
                    <a:bodyPr/>
                    <a:lstStyle/>
                    <a:p>
                      <a:r>
                        <a:rPr lang="en-US" dirty="0" smtClean="0"/>
                        <a:t>Precedence</a:t>
                      </a:r>
                      <a:endParaRPr lang="en-US" dirty="0"/>
                    </a:p>
                  </a:txBody>
                  <a:tcPr marL="91441" marR="91441"/>
                </a:tc>
              </a:tr>
              <a:tr h="3602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ym typeface="Symbol"/>
                        </a:rPr>
                        <a:t></a:t>
                      </a:r>
                      <a:endParaRPr lang="en-US" b="1" dirty="0" smtClean="0"/>
                    </a:p>
                  </a:txBody>
                  <a:tcPr marL="91441" marR="91441"/>
                </a:tc>
                <a:tc>
                  <a:txBody>
                    <a:bodyPr/>
                    <a:lstStyle/>
                    <a:p>
                      <a:r>
                        <a:rPr lang="en-US" dirty="0" smtClean="0"/>
                        <a:t>1</a:t>
                      </a:r>
                      <a:endParaRPr lang="en-US" dirty="0"/>
                    </a:p>
                  </a:txBody>
                  <a:tcPr marL="91441" marR="91441"/>
                </a:tc>
              </a:tr>
              <a:tr h="630382">
                <a:tc>
                  <a:txBody>
                    <a:bodyPr/>
                    <a:lstStyle/>
                    <a:p>
                      <a:r>
                        <a:rPr lang="en-US" b="1" dirty="0" smtClean="0">
                          <a:sym typeface="Symbol"/>
                        </a:rPr>
                        <a:t>   </a:t>
                      </a:r>
                    </a:p>
                    <a:p>
                      <a:r>
                        <a:rPr lang="en-US" b="1" dirty="0" smtClean="0">
                          <a:sym typeface="Symbol"/>
                        </a:rPr>
                        <a:t> </a:t>
                      </a:r>
                      <a:endParaRPr lang="en-US" b="1" dirty="0"/>
                    </a:p>
                  </a:txBody>
                  <a:tcPr marL="91441" marR="91441"/>
                </a:tc>
                <a:tc>
                  <a:txBody>
                    <a:bodyPr/>
                    <a:lstStyle/>
                    <a:p>
                      <a:r>
                        <a:rPr lang="en-US" dirty="0" smtClean="0"/>
                        <a:t>2</a:t>
                      </a:r>
                    </a:p>
                    <a:p>
                      <a:r>
                        <a:rPr lang="en-US" dirty="0" smtClean="0"/>
                        <a:t>3</a:t>
                      </a:r>
                      <a:endParaRPr lang="en-US" dirty="0"/>
                    </a:p>
                  </a:txBody>
                  <a:tcPr marL="91441" marR="91441"/>
                </a:tc>
              </a:tr>
              <a:tr h="630382">
                <a:tc>
                  <a:txBody>
                    <a:bodyPr/>
                    <a:lstStyle/>
                    <a:p>
                      <a:r>
                        <a:rPr lang="en-US" b="1" dirty="0" smtClean="0">
                          <a:sym typeface="Symbol"/>
                        </a:rPr>
                        <a:t> </a:t>
                      </a:r>
                    </a:p>
                    <a:p>
                      <a:r>
                        <a:rPr lang="en-US" dirty="0" smtClean="0">
                          <a:sym typeface="Symbol"/>
                        </a:rPr>
                        <a:t> </a:t>
                      </a:r>
                      <a:endParaRPr lang="en-US" dirty="0"/>
                    </a:p>
                  </a:txBody>
                  <a:tcPr marL="91441" marR="91441"/>
                </a:tc>
                <a:tc>
                  <a:txBody>
                    <a:bodyPr/>
                    <a:lstStyle/>
                    <a:p>
                      <a:r>
                        <a:rPr lang="en-US" dirty="0" smtClean="0"/>
                        <a:t>4</a:t>
                      </a:r>
                    </a:p>
                    <a:p>
                      <a:r>
                        <a:rPr lang="en-US" dirty="0" smtClean="0"/>
                        <a:t>5</a:t>
                      </a:r>
                      <a:endParaRPr lang="en-US" dirty="0"/>
                    </a:p>
                  </a:txBody>
                  <a:tcPr marL="91441" marR="91441"/>
                </a:tc>
              </a:tr>
            </a:tbl>
          </a:graphicData>
        </a:graphic>
      </p:graphicFrame>
      <p:sp>
        <p:nvSpPr>
          <p:cNvPr id="5" name="TextBox 4"/>
          <p:cNvSpPr txBox="1"/>
          <p:nvPr/>
        </p:nvSpPr>
        <p:spPr>
          <a:xfrm>
            <a:off x="3505200" y="4800600"/>
            <a:ext cx="4343400" cy="369332"/>
          </a:xfrm>
          <a:prstGeom prst="rect">
            <a:avLst/>
          </a:prstGeom>
          <a:noFill/>
        </p:spPr>
        <p:txBody>
          <a:bodyPr wrap="square" rtlCol="0">
            <a:spAutoFit/>
          </a:bodyPr>
          <a:lstStyle/>
          <a:p>
            <a:endParaRPr lang="en-US" dirty="0"/>
          </a:p>
        </p:txBody>
      </p:sp>
      <p:sp>
        <p:nvSpPr>
          <p:cNvPr id="6" name="TextBox 5"/>
          <p:cNvSpPr txBox="1"/>
          <p:nvPr/>
        </p:nvSpPr>
        <p:spPr>
          <a:xfrm>
            <a:off x="1828800" y="4343400"/>
            <a:ext cx="5715000" cy="1938992"/>
          </a:xfrm>
          <a:prstGeom prst="rect">
            <a:avLst/>
          </a:prstGeom>
          <a:noFill/>
        </p:spPr>
        <p:txBody>
          <a:bodyPr wrap="square" rtlCol="0">
            <a:spAutoFit/>
          </a:bodyPr>
          <a:lstStyle/>
          <a:p>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 </a:t>
            </a:r>
            <a:r>
              <a:rPr lang="en-US" sz="2400" b="1" i="1" dirty="0" smtClean="0">
                <a:latin typeface="Cambria Math" pitchFamily="18" charset="0"/>
                <a:ea typeface="Cambria Math" pitchFamily="18" charset="0"/>
                <a:sym typeface="Symbol"/>
              </a:rPr>
              <a:t>  </a:t>
            </a:r>
            <a:r>
              <a:rPr lang="en-US" sz="2400" i="1" dirty="0" smtClean="0">
                <a:latin typeface="Cambria Math" pitchFamily="18" charset="0"/>
                <a:ea typeface="Cambria Math" pitchFamily="18" charset="0"/>
                <a:sym typeface="Symbol"/>
              </a:rPr>
              <a:t>r   </a:t>
            </a:r>
            <a:r>
              <a:rPr lang="en-US" sz="2400" dirty="0" smtClean="0">
                <a:ea typeface="Cambria Math" pitchFamily="18" charset="0"/>
                <a:sym typeface="Symbol"/>
              </a:rPr>
              <a:t>is equivalent to</a:t>
            </a:r>
            <a:r>
              <a:rPr lang="en-US" sz="2400" dirty="0" smtClean="0">
                <a:ea typeface="Cambria Math" pitchFamily="18" charset="0"/>
              </a:rPr>
              <a:t> </a:t>
            </a:r>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a:t>
            </a:r>
            <a:r>
              <a:rPr lang="en-US" sz="2400" b="1" i="1" dirty="0" smtClean="0">
                <a:latin typeface="Cambria Math" pitchFamily="18" charset="0"/>
                <a:ea typeface="Cambria Math" pitchFamily="18" charset="0"/>
                <a:sym typeface="Symbol"/>
              </a:rPr>
              <a:t>   </a:t>
            </a:r>
            <a:r>
              <a:rPr lang="en-US" sz="2400" i="1" dirty="0" smtClean="0">
                <a:latin typeface="Cambria Math" pitchFamily="18" charset="0"/>
                <a:ea typeface="Cambria Math" pitchFamily="18" charset="0"/>
                <a:sym typeface="Symbol"/>
              </a:rPr>
              <a:t>r</a:t>
            </a:r>
          </a:p>
          <a:p>
            <a:r>
              <a:rPr lang="en-US" sz="2400" dirty="0" smtClean="0">
                <a:ea typeface="Cambria Math" pitchFamily="18" charset="0"/>
                <a:sym typeface="Symbol"/>
              </a:rPr>
              <a:t>If the intended meaning is </a:t>
            </a:r>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 </a:t>
            </a:r>
            <a:r>
              <a:rPr lang="en-US" sz="2400" b="1" i="1" dirty="0" smtClean="0">
                <a:latin typeface="Cambria Math" pitchFamily="18" charset="0"/>
                <a:ea typeface="Cambria Math" pitchFamily="18" charset="0"/>
                <a:sym typeface="Symbol"/>
              </a:rPr>
              <a:t>  </a:t>
            </a:r>
            <a:r>
              <a:rPr lang="en-US" sz="2400" i="1" dirty="0" smtClean="0">
                <a:latin typeface="Cambria Math" pitchFamily="18" charset="0"/>
                <a:ea typeface="Cambria Math" pitchFamily="18" charset="0"/>
                <a:sym typeface="Symbol"/>
              </a:rPr>
              <a:t>r )</a:t>
            </a:r>
          </a:p>
          <a:p>
            <a:r>
              <a:rPr lang="en-US" sz="2400" dirty="0" smtClean="0">
                <a:ea typeface="Cambria Math" pitchFamily="18" charset="0"/>
                <a:sym typeface="Symbol"/>
              </a:rPr>
              <a:t>then parentheses must be used.</a:t>
            </a:r>
          </a:p>
          <a:p>
            <a:endParaRPr lang="en-US" sz="2400" i="1" dirty="0" smtClean="0">
              <a:ea typeface="Cambria Math" pitchFamily="18" charset="0"/>
              <a:sym typeface="Symbol"/>
            </a:endParaRPr>
          </a:p>
          <a:p>
            <a:r>
              <a:rPr lang="en-US" sz="2400" i="1" dirty="0" smtClean="0">
                <a:ea typeface="Cambria Math" pitchFamily="18" charset="0"/>
                <a:sym typeface="Symbol"/>
              </a:rPr>
              <a:t>    </a:t>
            </a:r>
            <a:endParaRPr lang="en-US" sz="2400" i="1" dirty="0" smtClean="0">
              <a:ea typeface="Cambria Math"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8153400" cy="1470025"/>
          </a:xfrm>
        </p:spPr>
        <p:txBody>
          <a:bodyPr/>
          <a:lstStyle/>
          <a:p>
            <a:r>
              <a:rPr lang="en-US" dirty="0" smtClean="0"/>
              <a:t>Applications of Propositional Logic</a:t>
            </a:r>
            <a:endParaRPr lang="en-US" dirty="0"/>
          </a:p>
        </p:txBody>
      </p:sp>
      <p:sp>
        <p:nvSpPr>
          <p:cNvPr id="3" name="Subtitle 2"/>
          <p:cNvSpPr>
            <a:spLocks noGrp="1"/>
          </p:cNvSpPr>
          <p:nvPr>
            <p:ph type="subTitle" idx="1"/>
          </p:nvPr>
        </p:nvSpPr>
        <p:spPr/>
        <p:txBody>
          <a:bodyPr/>
          <a:lstStyle/>
          <a:p>
            <a:r>
              <a:rPr lang="en-US" dirty="0" smtClean="0"/>
              <a:t>Section 1.2</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English Sentences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Steps to convert an English sentence to a statement in propositional logic</a:t>
            </a:r>
          </a:p>
          <a:p>
            <a:pPr marL="971550" lvl="1" indent="-514350">
              <a:buFont typeface="+mj-lt"/>
              <a:buAutoNum type="arabicPeriod"/>
            </a:pPr>
            <a:r>
              <a:rPr lang="en-US" dirty="0" smtClean="0"/>
              <a:t>Identify </a:t>
            </a:r>
            <a:r>
              <a:rPr lang="en-US" dirty="0" smtClean="0">
                <a:solidFill>
                  <a:srgbClr val="00B050"/>
                </a:solidFill>
              </a:rPr>
              <a:t>atomic propositions</a:t>
            </a:r>
            <a:r>
              <a:rPr lang="en-US" dirty="0" smtClean="0"/>
              <a:t> and represent using </a:t>
            </a:r>
            <a:r>
              <a:rPr lang="en-US" dirty="0" smtClean="0">
                <a:solidFill>
                  <a:srgbClr val="FF0000"/>
                </a:solidFill>
              </a:rPr>
              <a:t>propositional variables</a:t>
            </a:r>
            <a:r>
              <a:rPr lang="en-US" dirty="0" smtClean="0"/>
              <a:t>.</a:t>
            </a:r>
          </a:p>
          <a:p>
            <a:pPr marL="971550" lvl="1" indent="-514350">
              <a:buFont typeface="+mj-lt"/>
              <a:buAutoNum type="arabicPeriod"/>
            </a:pPr>
            <a:r>
              <a:rPr lang="en-US" dirty="0" smtClean="0"/>
              <a:t>Determine appropriate </a:t>
            </a:r>
            <a:r>
              <a:rPr lang="en-US" dirty="0" smtClean="0">
                <a:solidFill>
                  <a:srgbClr val="00B0F0"/>
                </a:solidFill>
              </a:rPr>
              <a:t>logical connectives</a:t>
            </a:r>
          </a:p>
          <a:p>
            <a:r>
              <a:rPr lang="en-US" dirty="0" smtClean="0"/>
              <a:t>“If I go to </a:t>
            </a:r>
            <a:r>
              <a:rPr lang="en-US" dirty="0" err="1" smtClean="0"/>
              <a:t>Harry’s</a:t>
            </a:r>
            <a:r>
              <a:rPr lang="en-US" dirty="0" smtClean="0"/>
              <a:t> or to the country, I will not go shopping.”</a:t>
            </a:r>
          </a:p>
          <a:p>
            <a:pPr lvl="1"/>
            <a:r>
              <a:rPr lang="en-US" i="1" dirty="0" smtClean="0">
                <a:solidFill>
                  <a:srgbClr val="FF0000"/>
                </a:solidFill>
              </a:rPr>
              <a:t>p</a:t>
            </a:r>
            <a:r>
              <a:rPr lang="en-US" dirty="0" smtClean="0"/>
              <a:t>: </a:t>
            </a:r>
            <a:r>
              <a:rPr lang="en-US" dirty="0" smtClean="0">
                <a:solidFill>
                  <a:srgbClr val="00B050"/>
                </a:solidFill>
              </a:rPr>
              <a:t>I go to </a:t>
            </a:r>
            <a:r>
              <a:rPr lang="en-US" dirty="0" err="1" smtClean="0">
                <a:solidFill>
                  <a:srgbClr val="00B050"/>
                </a:solidFill>
              </a:rPr>
              <a:t>Harry’s</a:t>
            </a:r>
            <a:endParaRPr lang="en-US" dirty="0" smtClean="0">
              <a:solidFill>
                <a:srgbClr val="00B050"/>
              </a:solidFill>
            </a:endParaRPr>
          </a:p>
          <a:p>
            <a:pPr lvl="1"/>
            <a:r>
              <a:rPr lang="en-US" dirty="0" smtClean="0">
                <a:solidFill>
                  <a:srgbClr val="FF0000"/>
                </a:solidFill>
              </a:rPr>
              <a:t>q</a:t>
            </a:r>
            <a:r>
              <a:rPr lang="en-US" dirty="0" smtClean="0"/>
              <a:t>: </a:t>
            </a:r>
            <a:r>
              <a:rPr lang="en-US" dirty="0" smtClean="0">
                <a:solidFill>
                  <a:srgbClr val="00B050"/>
                </a:solidFill>
              </a:rPr>
              <a:t>I go to the country</a:t>
            </a:r>
            <a:r>
              <a:rPr lang="en-US" dirty="0" smtClean="0"/>
              <a:t>.</a:t>
            </a:r>
          </a:p>
          <a:p>
            <a:pPr lvl="1"/>
            <a:r>
              <a:rPr lang="en-US" i="1" dirty="0" smtClean="0">
                <a:solidFill>
                  <a:srgbClr val="FF0000"/>
                </a:solidFill>
              </a:rPr>
              <a:t>r</a:t>
            </a:r>
            <a:r>
              <a:rPr lang="en-US" dirty="0" smtClean="0"/>
              <a:t>:  </a:t>
            </a:r>
            <a:r>
              <a:rPr lang="en-US" dirty="0" smtClean="0">
                <a:solidFill>
                  <a:srgbClr val="00B050"/>
                </a:solidFill>
              </a:rPr>
              <a:t>I will go shopping</a:t>
            </a:r>
            <a:r>
              <a:rPr lang="en-US" dirty="0" smtClean="0"/>
              <a:t>.</a:t>
            </a:r>
          </a:p>
          <a:p>
            <a:pPr lvl="1"/>
            <a:endParaRPr lang="en-US" b="1" dirty="0" smtClean="0"/>
          </a:p>
          <a:p>
            <a:pPr lvl="1">
              <a:buNone/>
            </a:pPr>
            <a:endParaRPr lang="en-US" b="1"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5562600" y="5562600"/>
            <a:ext cx="2065973" cy="382905"/>
          </a:xfrm>
          <a:prstGeom prst="rect">
            <a:avLst/>
          </a:prstGeom>
        </p:spPr>
      </p:pic>
      <p:sp>
        <p:nvSpPr>
          <p:cNvPr id="7" name="TextBox 6"/>
          <p:cNvSpPr txBox="1"/>
          <p:nvPr/>
        </p:nvSpPr>
        <p:spPr>
          <a:xfrm>
            <a:off x="4876800" y="4419600"/>
            <a:ext cx="1676400" cy="381000"/>
          </a:xfrm>
          <a:prstGeom prst="rect">
            <a:avLst/>
          </a:prstGeom>
          <a:noFill/>
        </p:spPr>
        <p:txBody>
          <a:bodyPr wrap="square" rtlCol="0">
            <a:spAutoFit/>
          </a:bodyPr>
          <a:lstStyle/>
          <a:p>
            <a:endParaRPr lang="en-US" dirty="0"/>
          </a:p>
        </p:txBody>
      </p:sp>
      <p:sp>
        <p:nvSpPr>
          <p:cNvPr id="8" name="TextBox 7"/>
          <p:cNvSpPr txBox="1"/>
          <p:nvPr/>
        </p:nvSpPr>
        <p:spPr>
          <a:xfrm>
            <a:off x="5029200" y="4876800"/>
            <a:ext cx="3200400" cy="523220"/>
          </a:xfrm>
          <a:prstGeom prst="rect">
            <a:avLst/>
          </a:prstGeom>
          <a:noFill/>
        </p:spPr>
        <p:txBody>
          <a:bodyPr wrap="square" rtlCol="0">
            <a:spAutoFit/>
          </a:bodyPr>
          <a:lstStyle/>
          <a:p>
            <a:r>
              <a:rPr lang="en-US" sz="2800" dirty="0" smtClean="0">
                <a:solidFill>
                  <a:srgbClr val="00B0F0"/>
                </a:solidFill>
              </a:rPr>
              <a:t>If</a:t>
            </a:r>
            <a:r>
              <a:rPr lang="en-US" sz="2800" dirty="0" smtClean="0"/>
              <a:t> </a:t>
            </a:r>
            <a:r>
              <a:rPr lang="en-US" sz="2800" i="1" dirty="0" smtClean="0"/>
              <a:t>p</a:t>
            </a:r>
            <a:r>
              <a:rPr lang="en-US" sz="2800" dirty="0" smtClean="0"/>
              <a:t> </a:t>
            </a:r>
            <a:r>
              <a:rPr lang="en-US" sz="2800" dirty="0" smtClean="0">
                <a:solidFill>
                  <a:srgbClr val="00B0F0"/>
                </a:solidFill>
              </a:rPr>
              <a:t>or</a:t>
            </a:r>
            <a:r>
              <a:rPr lang="en-US" sz="2800" dirty="0" smtClean="0"/>
              <a:t> </a:t>
            </a:r>
            <a:r>
              <a:rPr lang="en-US" sz="2800" i="1" dirty="0" smtClean="0"/>
              <a:t>q</a:t>
            </a:r>
            <a:r>
              <a:rPr lang="en-US" sz="2800" dirty="0" smtClean="0"/>
              <a:t> </a:t>
            </a:r>
            <a:r>
              <a:rPr lang="en-US" sz="2800" dirty="0" smtClean="0">
                <a:solidFill>
                  <a:srgbClr val="00B0F0"/>
                </a:solidFill>
              </a:rPr>
              <a:t>then</a:t>
            </a:r>
            <a:r>
              <a:rPr lang="en-US" sz="2800" dirty="0" smtClean="0"/>
              <a:t> </a:t>
            </a:r>
            <a:r>
              <a:rPr lang="en-US" sz="2800" dirty="0" smtClean="0">
                <a:solidFill>
                  <a:srgbClr val="00B0F0"/>
                </a:solidFill>
              </a:rPr>
              <a:t>not</a:t>
            </a:r>
            <a:r>
              <a:rPr lang="en-US" sz="2800" dirty="0" smtClean="0"/>
              <a:t> </a:t>
            </a:r>
            <a:r>
              <a:rPr lang="en-US" sz="2800" i="1" dirty="0" smtClean="0"/>
              <a:t>r</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Problem:</a:t>
            </a:r>
            <a:r>
              <a:rPr lang="en-US" dirty="0" smtClean="0"/>
              <a:t> Translate the following sentence into propositional logic:</a:t>
            </a:r>
          </a:p>
          <a:p>
            <a:pPr>
              <a:buNone/>
            </a:pPr>
            <a:r>
              <a:rPr lang="en-US" dirty="0" smtClean="0"/>
              <a:t> “You can access the Internet from campus only if you are a computer science major or you are not a freshman.”</a:t>
            </a:r>
          </a:p>
          <a:p>
            <a:pPr>
              <a:buNone/>
            </a:pPr>
            <a:r>
              <a:rPr lang="en-US" b="1" dirty="0" smtClean="0"/>
              <a:t>  One Solution</a:t>
            </a:r>
            <a:r>
              <a:rPr lang="en-US" dirty="0" smtClean="0"/>
              <a:t>: Let </a:t>
            </a:r>
            <a:r>
              <a:rPr lang="en-US" altLang="zh-TW" i="1" dirty="0" smtClean="0">
                <a:latin typeface="Cambria Math" pitchFamily="18" charset="0"/>
                <a:ea typeface="Cambria Math" pitchFamily="18" charset="0"/>
              </a:rPr>
              <a:t>a</a:t>
            </a:r>
            <a:r>
              <a:rPr lang="en-US" altLang="zh-TW" dirty="0" smtClean="0"/>
              <a:t>, </a:t>
            </a:r>
            <a:r>
              <a:rPr lang="en-US" altLang="zh-TW" i="1" dirty="0" smtClean="0">
                <a:latin typeface="Cambria Math" pitchFamily="18" charset="0"/>
                <a:ea typeface="Cambria Math" pitchFamily="18" charset="0"/>
              </a:rPr>
              <a:t>c</a:t>
            </a:r>
            <a:r>
              <a:rPr lang="en-US" altLang="zh-TW" dirty="0" smtClean="0"/>
              <a:t>, and </a:t>
            </a:r>
            <a:r>
              <a:rPr lang="en-US" altLang="zh-TW" i="1" dirty="0" smtClean="0">
                <a:latin typeface="Cambria Math" pitchFamily="18" charset="0"/>
                <a:ea typeface="Cambria Math" pitchFamily="18" charset="0"/>
              </a:rPr>
              <a:t>f</a:t>
            </a:r>
            <a:r>
              <a:rPr lang="en-US" altLang="zh-TW" dirty="0" smtClean="0"/>
              <a:t> </a:t>
            </a:r>
            <a:r>
              <a:rPr lang="zh-TW" altLang="en-US" dirty="0"/>
              <a:t> </a:t>
            </a:r>
            <a:r>
              <a:rPr lang="en-US" altLang="zh-TW" dirty="0" smtClean="0"/>
              <a:t>be propositions</a:t>
            </a:r>
            <a:endParaRPr lang="en-US" dirty="0" smtClean="0"/>
          </a:p>
          <a:p>
            <a:pPr lvl="1">
              <a:buNone/>
            </a:pPr>
            <a:r>
              <a:rPr lang="en-US" dirty="0" smtClean="0"/>
              <a:t>a: “You can access the internet from campus,” </a:t>
            </a:r>
          </a:p>
          <a:p>
            <a:pPr lvl="1">
              <a:buNone/>
            </a:pPr>
            <a:r>
              <a:rPr lang="en-US" dirty="0" smtClean="0"/>
              <a:t>c: “You are a computer science major,” and </a:t>
            </a:r>
          </a:p>
          <a:p>
            <a:pPr lvl="1">
              <a:buNone/>
            </a:pPr>
            <a:r>
              <a:rPr lang="en-US" dirty="0" smtClean="0"/>
              <a:t>f: “You are a freshman.”</a:t>
            </a:r>
          </a:p>
          <a:p>
            <a:pPr>
              <a:buNone/>
            </a:pPr>
            <a:r>
              <a:rPr lang="en-US" dirty="0" smtClean="0"/>
              <a:t>     =&gt;</a:t>
            </a:r>
            <a:r>
              <a:rPr lang="en-US" dirty="0" err="1" smtClean="0"/>
              <a:t>ans</a:t>
            </a:r>
            <a:r>
              <a:rPr lang="en-US" dirty="0" smtClean="0"/>
              <a:t>:  </a:t>
            </a:r>
            <a:r>
              <a:rPr lang="en-US" dirty="0" smtClean="0">
                <a:latin typeface="Cambria Math"/>
                <a:ea typeface="Cambria Math"/>
              </a:rPr>
              <a:t>a→ (c ∨ ¬ </a:t>
            </a:r>
            <a:r>
              <a:rPr lang="en-US" i="1" dirty="0" smtClean="0">
                <a:latin typeface="Cambria Math" pitchFamily="18" charset="0"/>
                <a:ea typeface="Cambria Math" pitchFamily="18" charset="0"/>
              </a:rPr>
              <a:t>f</a:t>
            </a:r>
            <a:r>
              <a:rPr lang="en-US" dirty="0" smtClean="0"/>
              <a:t> )</a:t>
            </a:r>
          </a:p>
          <a:p>
            <a:endParaRPr lang="en-US" dirty="0" smtClean="0"/>
          </a:p>
          <a:p>
            <a:pPr>
              <a:buNone/>
            </a:pPr>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Specifications (</a:t>
            </a:r>
            <a:r>
              <a:rPr lang="zh-TW" altLang="en-US" dirty="0" smtClean="0"/>
              <a:t>規格</a:t>
            </a:r>
            <a:r>
              <a:rPr lang="en-US" dirty="0" smtClean="0"/>
              <a:t>)</a:t>
            </a:r>
            <a:endParaRPr lang="en-US" dirty="0"/>
          </a:p>
        </p:txBody>
      </p:sp>
      <p:sp>
        <p:nvSpPr>
          <p:cNvPr id="3" name="Content Placeholder 2"/>
          <p:cNvSpPr>
            <a:spLocks noGrp="1"/>
          </p:cNvSpPr>
          <p:nvPr>
            <p:ph idx="1"/>
          </p:nvPr>
        </p:nvSpPr>
        <p:spPr>
          <a:xfrm>
            <a:off x="304800" y="1600200"/>
            <a:ext cx="8686800" cy="4525963"/>
          </a:xfrm>
        </p:spPr>
        <p:txBody>
          <a:bodyPr>
            <a:normAutofit fontScale="92500" lnSpcReduction="20000"/>
          </a:bodyPr>
          <a:lstStyle/>
          <a:p>
            <a:r>
              <a:rPr lang="en-US" dirty="0" smtClean="0"/>
              <a:t>System and Software engineers take requirements in English and express them in a precise specification language based on logic.</a:t>
            </a:r>
          </a:p>
          <a:p>
            <a:pPr>
              <a:buNone/>
            </a:pPr>
            <a:r>
              <a:rPr lang="en-US" b="1" dirty="0" smtClean="0"/>
              <a:t>   Example</a:t>
            </a:r>
            <a:r>
              <a:rPr lang="en-US" dirty="0" smtClean="0"/>
              <a:t>: Express in propositional logic:</a:t>
            </a:r>
          </a:p>
          <a:p>
            <a:pPr>
              <a:buNone/>
            </a:pPr>
            <a:r>
              <a:rPr lang="en-US" dirty="0" smtClean="0"/>
              <a:t>  “The automated reply cannot be sent </a:t>
            </a:r>
            <a:r>
              <a:rPr lang="en-US" dirty="0" smtClean="0">
                <a:solidFill>
                  <a:srgbClr val="FF0000"/>
                </a:solidFill>
              </a:rPr>
              <a:t>when</a:t>
            </a:r>
            <a:r>
              <a:rPr lang="en-US" dirty="0" smtClean="0"/>
              <a:t> the file system is full”</a:t>
            </a:r>
          </a:p>
          <a:p>
            <a:pPr>
              <a:buNone/>
            </a:pPr>
            <a:r>
              <a:rPr lang="en-US" dirty="0" smtClean="0"/>
              <a:t>    </a:t>
            </a:r>
            <a:r>
              <a:rPr lang="en-US" b="1" dirty="0" smtClean="0"/>
              <a:t>Solution</a:t>
            </a:r>
            <a:r>
              <a:rPr lang="en-US" dirty="0" smtClean="0"/>
              <a:t>: One possible solution: Let </a:t>
            </a:r>
            <a:r>
              <a:rPr lang="en-US" i="1" dirty="0" smtClean="0"/>
              <a:t>p</a:t>
            </a:r>
            <a:r>
              <a:rPr lang="en-US" dirty="0" smtClean="0"/>
              <a:t> denote “The automated reply can be sent” and </a:t>
            </a:r>
            <a:r>
              <a:rPr lang="en-US" i="1" dirty="0" smtClean="0"/>
              <a:t>q</a:t>
            </a:r>
            <a:r>
              <a:rPr lang="en-US" dirty="0" smtClean="0"/>
              <a:t> denote “The file system is full.”</a:t>
            </a:r>
            <a:r>
              <a:rPr lang="en-US" dirty="0" smtClean="0">
                <a:latin typeface="Cambria Math"/>
                <a:ea typeface="Cambria Math"/>
              </a:rPr>
              <a:t> </a:t>
            </a:r>
          </a:p>
          <a:p>
            <a:pPr>
              <a:buNone/>
            </a:pPr>
            <a:r>
              <a:rPr lang="en-US" dirty="0" smtClean="0">
                <a:latin typeface="Cambria Math"/>
                <a:ea typeface="Cambria Math"/>
              </a:rPr>
              <a:t>                              q→ ¬ </a:t>
            </a:r>
            <a:r>
              <a:rPr lang="en-US" i="1" dirty="0" smtClean="0">
                <a:latin typeface="Cambria Math" pitchFamily="18" charset="0"/>
                <a:ea typeface="Cambria Math" pitchFamily="18" charset="0"/>
              </a:rPr>
              <a:t>p</a:t>
            </a: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763000" cy="1143000"/>
          </a:xfrm>
        </p:spPr>
        <p:txBody>
          <a:bodyPr>
            <a:normAutofit fontScale="90000"/>
          </a:bodyPr>
          <a:lstStyle/>
          <a:p>
            <a:r>
              <a:rPr lang="en-US" dirty="0" smtClean="0"/>
              <a:t>Consistent</a:t>
            </a:r>
            <a:r>
              <a:rPr lang="en-US" altLang="zh-TW" dirty="0" smtClean="0"/>
              <a:t>(</a:t>
            </a:r>
            <a:r>
              <a:rPr lang="zh-TW" altLang="en-US" dirty="0" smtClean="0"/>
              <a:t>一致性</a:t>
            </a:r>
            <a:r>
              <a:rPr lang="en-US" altLang="zh-TW" dirty="0" smtClean="0"/>
              <a:t>)</a:t>
            </a:r>
            <a:r>
              <a:rPr lang="en-US" dirty="0" smtClean="0"/>
              <a:t> System Specifications</a:t>
            </a:r>
            <a:endParaRPr lang="en-US" dirty="0"/>
          </a:p>
        </p:txBody>
      </p:sp>
      <p:sp>
        <p:nvSpPr>
          <p:cNvPr id="3" name="Content Placeholder 2"/>
          <p:cNvSpPr>
            <a:spLocks noGrp="1"/>
          </p:cNvSpPr>
          <p:nvPr>
            <p:ph idx="1"/>
          </p:nvPr>
        </p:nvSpPr>
        <p:spPr>
          <a:xfrm>
            <a:off x="533400" y="1447800"/>
            <a:ext cx="8229600" cy="5257800"/>
          </a:xfrm>
        </p:spPr>
        <p:txBody>
          <a:bodyPr>
            <a:normAutofit fontScale="77500" lnSpcReduction="20000"/>
          </a:bodyPr>
          <a:lstStyle/>
          <a:p>
            <a:pPr>
              <a:buNone/>
            </a:pPr>
            <a:r>
              <a:rPr lang="en-US" dirty="0" smtClean="0"/>
              <a:t>   </a:t>
            </a:r>
            <a:r>
              <a:rPr lang="en-US" b="1" dirty="0" smtClean="0"/>
              <a:t>Definition</a:t>
            </a:r>
            <a:r>
              <a:rPr lang="en-US" dirty="0" smtClean="0"/>
              <a:t>: A list of propositions is </a:t>
            </a:r>
            <a:r>
              <a:rPr lang="en-US" i="1" dirty="0" smtClean="0">
                <a:solidFill>
                  <a:srgbClr val="FF0000"/>
                </a:solidFill>
              </a:rPr>
              <a:t>consistent</a:t>
            </a:r>
            <a:r>
              <a:rPr lang="en-US" dirty="0" smtClean="0"/>
              <a:t> if </a:t>
            </a:r>
            <a:r>
              <a:rPr lang="en-US" dirty="0" smtClean="0">
                <a:solidFill>
                  <a:srgbClr val="0070C0"/>
                </a:solidFill>
              </a:rPr>
              <a:t>it is possible to assign truth values to the proposition variables </a:t>
            </a:r>
            <a:r>
              <a:rPr lang="en-US" dirty="0" smtClean="0"/>
              <a:t>so that </a:t>
            </a:r>
            <a:r>
              <a:rPr lang="en-US" dirty="0" smtClean="0">
                <a:solidFill>
                  <a:srgbClr val="FF0000"/>
                </a:solidFill>
              </a:rPr>
              <a:t>each proposition is true</a:t>
            </a:r>
            <a:r>
              <a:rPr lang="en-US" dirty="0" smtClean="0"/>
              <a:t>.</a:t>
            </a:r>
          </a:p>
          <a:p>
            <a:pPr>
              <a:buNone/>
            </a:pPr>
            <a:r>
              <a:rPr lang="en-US" b="1" dirty="0" smtClean="0"/>
              <a:t>   Exercise</a:t>
            </a:r>
            <a:r>
              <a:rPr lang="en-US" dirty="0" smtClean="0"/>
              <a:t>: Are these specifications consistent?</a:t>
            </a:r>
          </a:p>
          <a:p>
            <a:pPr lvl="1"/>
            <a:r>
              <a:rPr lang="en-US" sz="2100" dirty="0" smtClean="0">
                <a:solidFill>
                  <a:srgbClr val="0070C0"/>
                </a:solidFill>
              </a:rPr>
              <a:t>“The diagnostic message is  stored in the buffer or it is retransmitted.”</a:t>
            </a:r>
          </a:p>
          <a:p>
            <a:pPr lvl="1"/>
            <a:r>
              <a:rPr lang="en-US" sz="2100" dirty="0" smtClean="0">
                <a:solidFill>
                  <a:srgbClr val="0070C0"/>
                </a:solidFill>
              </a:rPr>
              <a:t>“The diagnostic message is not stored in the buffer.”</a:t>
            </a:r>
          </a:p>
          <a:p>
            <a:pPr lvl="1"/>
            <a:r>
              <a:rPr lang="en-US" sz="2100" dirty="0" smtClean="0">
                <a:solidFill>
                  <a:srgbClr val="0070C0"/>
                </a:solidFill>
              </a:rPr>
              <a:t>“If the diagnostic message is stored in the buffer, then it is retransmitted.”</a:t>
            </a:r>
          </a:p>
          <a:p>
            <a:pPr>
              <a:buNone/>
            </a:pPr>
            <a:r>
              <a:rPr lang="en-US" sz="2000" b="1" dirty="0" smtClean="0"/>
              <a:t>      Solution</a:t>
            </a:r>
            <a:r>
              <a:rPr lang="en-US" sz="2000" dirty="0" smtClean="0"/>
              <a:t>: </a:t>
            </a:r>
          </a:p>
          <a:p>
            <a:pPr lvl="1">
              <a:buNone/>
            </a:pPr>
            <a:r>
              <a:rPr lang="en-US" dirty="0" smtClean="0"/>
              <a:t>Let p and q be propositions and</a:t>
            </a:r>
          </a:p>
          <a:p>
            <a:pPr lvl="2" indent="-425450">
              <a:buNone/>
            </a:pPr>
            <a:r>
              <a:rPr lang="en-US" sz="2800" dirty="0" smtClean="0"/>
              <a:t>p: “The diagnostic message is stored in the buffer.” </a:t>
            </a:r>
          </a:p>
          <a:p>
            <a:pPr lvl="2" indent="-425450">
              <a:buNone/>
            </a:pPr>
            <a:r>
              <a:rPr lang="en-US" sz="2800" dirty="0"/>
              <a:t>q</a:t>
            </a:r>
            <a:r>
              <a:rPr lang="en-US" sz="2800" dirty="0" smtClean="0"/>
              <a:t>: “The diagnostic message is retransmitted” </a:t>
            </a:r>
          </a:p>
          <a:p>
            <a:pPr lvl="1">
              <a:buNone/>
            </a:pPr>
            <a:r>
              <a:rPr lang="en-US" sz="2600" dirty="0" smtClean="0"/>
              <a:t>The specification can be written as:</a:t>
            </a:r>
            <a:r>
              <a:rPr lang="en-US" sz="2600" dirty="0" smtClean="0">
                <a:latin typeface="Cambria Math"/>
                <a:ea typeface="Cambria Math"/>
              </a:rPr>
              <a:t> p ∨ </a:t>
            </a:r>
            <a:r>
              <a:rPr lang="en-US" sz="2600" i="1" dirty="0" smtClean="0">
                <a:latin typeface="Cambria Math" pitchFamily="18" charset="0"/>
                <a:ea typeface="Cambria Math" pitchFamily="18" charset="0"/>
              </a:rPr>
              <a:t>q,</a:t>
            </a:r>
            <a:r>
              <a:rPr lang="en-US" sz="2600" dirty="0" smtClean="0"/>
              <a:t>  </a:t>
            </a:r>
            <a:r>
              <a:rPr lang="en-US" sz="2600" i="1" dirty="0" smtClean="0">
                <a:latin typeface="Cambria Math"/>
                <a:ea typeface="Cambria Math"/>
              </a:rPr>
              <a:t>p→ q</a:t>
            </a:r>
            <a:r>
              <a:rPr lang="en-US" sz="2600" dirty="0" smtClean="0">
                <a:latin typeface="Cambria Math"/>
                <a:ea typeface="Cambria Math"/>
              </a:rPr>
              <a:t>,  ¬</a:t>
            </a:r>
            <a:r>
              <a:rPr lang="en-US" sz="2600" i="1" dirty="0" smtClean="0">
                <a:latin typeface="Cambria Math" pitchFamily="18" charset="0"/>
                <a:ea typeface="Cambria Math" pitchFamily="18" charset="0"/>
              </a:rPr>
              <a:t>p</a:t>
            </a:r>
            <a:r>
              <a:rPr lang="en-US" sz="2600" dirty="0" smtClean="0"/>
              <a:t>.   </a:t>
            </a:r>
            <a:endParaRPr lang="en-US" sz="1600" dirty="0" smtClean="0"/>
          </a:p>
          <a:p>
            <a:pPr lvl="1">
              <a:buNone/>
            </a:pPr>
            <a:r>
              <a:rPr lang="en-US" sz="2600" dirty="0" smtClean="0"/>
              <a:t>=&gt;When p is false and q is true all three statements are true. So the specification is consistent.</a:t>
            </a:r>
          </a:p>
          <a:p>
            <a:pPr marL="176213" lvl="1" indent="0">
              <a:buNone/>
            </a:pPr>
            <a:r>
              <a:rPr lang="en-US" sz="2600" dirty="0" smtClean="0"/>
              <a:t>  What if “The diagnostic message is not retransmitted is added.” ?</a:t>
            </a:r>
            <a:endParaRPr lang="en-US" sz="2600" dirty="0"/>
          </a:p>
          <a:p>
            <a:pPr marL="1257300" lvl="1" indent="-1081088">
              <a:buNone/>
            </a:pPr>
            <a:r>
              <a:rPr lang="en-US" sz="3000" b="1" dirty="0" smtClean="0"/>
              <a:t>  </a:t>
            </a:r>
            <a:r>
              <a:rPr lang="en-US" sz="2600" b="1" dirty="0" smtClean="0"/>
              <a:t>Solution</a:t>
            </a:r>
            <a:r>
              <a:rPr lang="en-US" sz="2600" dirty="0" smtClean="0"/>
              <a:t>: Now we are adding </a:t>
            </a:r>
            <a:r>
              <a:rPr lang="en-US" sz="2600" dirty="0" smtClean="0">
                <a:latin typeface="Cambria Math"/>
                <a:ea typeface="Cambria Math"/>
              </a:rPr>
              <a:t>¬</a:t>
            </a:r>
            <a:r>
              <a:rPr lang="en-US" sz="2600" i="1" dirty="0" smtClean="0">
                <a:latin typeface="Cambria Math" pitchFamily="18" charset="0"/>
                <a:ea typeface="Cambria Math" pitchFamily="18" charset="0"/>
              </a:rPr>
              <a:t>q</a:t>
            </a:r>
            <a:r>
              <a:rPr lang="en-US" sz="2600" dirty="0" smtClean="0"/>
              <a:t> and there is no satisfying assignment. So the specification is not consistent. </a:t>
            </a:r>
          </a:p>
          <a:p>
            <a:endParaRPr lang="en-US" dirty="0" smtClean="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Logic Puzzles</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20000"/>
          </a:bodyPr>
          <a:lstStyle/>
          <a:p>
            <a:r>
              <a:rPr lang="en-US" sz="2000" dirty="0" smtClean="0"/>
              <a:t>An island has two kinds of inhabitants, </a:t>
            </a:r>
            <a:r>
              <a:rPr lang="en-US" sz="2000" i="1" dirty="0" smtClean="0"/>
              <a:t>knights(</a:t>
            </a:r>
            <a:r>
              <a:rPr lang="zh-TW" altLang="en-US" sz="2000" i="1" dirty="0" smtClean="0"/>
              <a:t>武士</a:t>
            </a:r>
            <a:r>
              <a:rPr lang="en-US" sz="2000" i="1" dirty="0" smtClean="0"/>
              <a:t>)</a:t>
            </a:r>
            <a:r>
              <a:rPr lang="en-US" sz="2000" dirty="0" smtClean="0"/>
              <a:t>, who always tell the truth, and </a:t>
            </a:r>
            <a:r>
              <a:rPr lang="en-US" sz="2000" i="1" dirty="0" smtClean="0"/>
              <a:t>knaves</a:t>
            </a:r>
            <a:r>
              <a:rPr lang="en-US" altLang="zh-TW" sz="2000" i="1" dirty="0" smtClean="0"/>
              <a:t>(</a:t>
            </a:r>
            <a:r>
              <a:rPr lang="zh-TW" altLang="en-US" sz="2000" i="1" dirty="0" smtClean="0"/>
              <a:t>無賴</a:t>
            </a:r>
            <a:r>
              <a:rPr lang="en-US" altLang="zh-TW" sz="2000" i="1" dirty="0" smtClean="0"/>
              <a:t>)</a:t>
            </a:r>
            <a:r>
              <a:rPr lang="en-US" sz="2000" dirty="0" smtClean="0"/>
              <a:t>, who always lie. </a:t>
            </a:r>
          </a:p>
          <a:p>
            <a:r>
              <a:rPr lang="en-US" sz="2000" dirty="0" smtClean="0"/>
              <a:t>You go to the island and meet A and B. </a:t>
            </a:r>
          </a:p>
          <a:p>
            <a:pPr lvl="1"/>
            <a:r>
              <a:rPr lang="en-US" sz="2000" dirty="0" smtClean="0">
                <a:solidFill>
                  <a:srgbClr val="FF0000"/>
                </a:solidFill>
              </a:rPr>
              <a:t>A says “B is a knight.”</a:t>
            </a:r>
          </a:p>
          <a:p>
            <a:pPr lvl="1"/>
            <a:r>
              <a:rPr lang="en-US" sz="2000" dirty="0" smtClean="0">
                <a:solidFill>
                  <a:srgbClr val="00B050"/>
                </a:solidFill>
              </a:rPr>
              <a:t>B says “The two of us are of opposite types.”</a:t>
            </a:r>
          </a:p>
          <a:p>
            <a:pPr>
              <a:buNone/>
            </a:pPr>
            <a:r>
              <a:rPr lang="en-US" sz="2000" b="1" dirty="0" smtClean="0"/>
              <a:t>    Example</a:t>
            </a:r>
            <a:r>
              <a:rPr lang="en-US" sz="2000" dirty="0" smtClean="0"/>
              <a:t>: What are the types of A and B?</a:t>
            </a:r>
          </a:p>
          <a:p>
            <a:pPr>
              <a:buNone/>
            </a:pPr>
            <a:r>
              <a:rPr lang="en-US" sz="2000" b="1" dirty="0" smtClean="0"/>
              <a:t>    Solution: </a:t>
            </a:r>
            <a:r>
              <a:rPr lang="en-US" sz="2000" dirty="0" smtClean="0"/>
              <a:t>Let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be propositions and</a:t>
            </a:r>
          </a:p>
          <a:p>
            <a:pPr lvl="1">
              <a:buNone/>
            </a:pPr>
            <a:r>
              <a:rPr lang="en-US" sz="2100" dirty="0" smtClean="0"/>
              <a:t>P: “A is a knight” </a:t>
            </a:r>
          </a:p>
          <a:p>
            <a:pPr lvl="1">
              <a:buNone/>
            </a:pPr>
            <a:r>
              <a:rPr lang="en-US" sz="2100" dirty="0"/>
              <a:t>q</a:t>
            </a:r>
            <a:r>
              <a:rPr lang="en-US" sz="2100" dirty="0" smtClean="0"/>
              <a:t>: “B is a knight”</a:t>
            </a:r>
          </a:p>
          <a:p>
            <a:pPr>
              <a:buNone/>
            </a:pPr>
            <a:r>
              <a:rPr lang="en-US" sz="2000" dirty="0" smtClean="0"/>
              <a:t>	=&gt;</a:t>
            </a:r>
            <a:r>
              <a:rPr lang="en-US" sz="2000" i="1" dirty="0" smtClean="0">
                <a:sym typeface="Symbol"/>
              </a:rPr>
              <a:t>p</a:t>
            </a:r>
            <a:r>
              <a:rPr lang="en-US" sz="2000" dirty="0" smtClean="0">
                <a:sym typeface="Symbol"/>
              </a:rPr>
              <a:t>: “A is a knave” and</a:t>
            </a:r>
          </a:p>
          <a:p>
            <a:pPr>
              <a:buNone/>
            </a:pPr>
            <a:r>
              <a:rPr lang="en-US" sz="2000" dirty="0">
                <a:sym typeface="Symbol"/>
              </a:rPr>
              <a:t>	 </a:t>
            </a:r>
            <a:r>
              <a:rPr lang="en-US" sz="2000" dirty="0" smtClean="0">
                <a:sym typeface="Symbol"/>
              </a:rPr>
              <a:t>   </a:t>
            </a:r>
            <a:r>
              <a:rPr lang="en-US" sz="2000" i="1" dirty="0" smtClean="0">
                <a:sym typeface="Symbol"/>
              </a:rPr>
              <a:t>q: “</a:t>
            </a:r>
            <a:r>
              <a:rPr lang="en-US" sz="2000" dirty="0" smtClean="0">
                <a:sym typeface="Symbol"/>
              </a:rPr>
              <a:t>B is a knave”.</a:t>
            </a:r>
          </a:p>
          <a:p>
            <a:pPr lvl="1"/>
            <a:r>
              <a:rPr lang="en-US" sz="1800" dirty="0" smtClean="0">
                <a:sym typeface="Symbol"/>
              </a:rPr>
              <a:t>If A is a knight, then </a:t>
            </a:r>
            <a:r>
              <a:rPr lang="en-US" sz="1800" i="1" dirty="0" smtClean="0">
                <a:latin typeface="Cambria Math" pitchFamily="18" charset="0"/>
                <a:ea typeface="Cambria Math" pitchFamily="18" charset="0"/>
                <a:sym typeface="Symbol"/>
              </a:rPr>
              <a:t>p</a:t>
            </a:r>
            <a:r>
              <a:rPr lang="en-US" sz="1800" dirty="0" smtClean="0">
                <a:sym typeface="Symbol"/>
              </a:rPr>
              <a:t> is  true. Since knights tell the truth, </a:t>
            </a:r>
            <a:r>
              <a:rPr lang="en-US" sz="1800" i="1" dirty="0" smtClean="0">
                <a:solidFill>
                  <a:srgbClr val="FF0000"/>
                </a:solidFill>
                <a:sym typeface="Symbol"/>
              </a:rPr>
              <a:t>q </a:t>
            </a:r>
            <a:r>
              <a:rPr lang="en-US" sz="1800" dirty="0" smtClean="0">
                <a:solidFill>
                  <a:srgbClr val="FF0000"/>
                </a:solidFill>
                <a:sym typeface="Symbol"/>
              </a:rPr>
              <a:t>must also be true</a:t>
            </a:r>
            <a:r>
              <a:rPr lang="en-US" sz="1800" dirty="0" smtClean="0">
                <a:sym typeface="Symbol"/>
              </a:rPr>
              <a:t>. Then (</a:t>
            </a:r>
            <a:r>
              <a:rPr lang="en-US" sz="1800" dirty="0" smtClean="0">
                <a:latin typeface="Cambria Math"/>
                <a:ea typeface="Cambria Math"/>
              </a:rPr>
              <a:t>p ∧</a:t>
            </a:r>
            <a:r>
              <a:rPr lang="en-US" sz="1800" i="1" dirty="0" smtClean="0">
                <a:sym typeface="Symbol"/>
              </a:rPr>
              <a:t>  </a:t>
            </a:r>
            <a:r>
              <a:rPr lang="en-US" sz="1800" dirty="0" smtClean="0">
                <a:latin typeface="Cambria Math"/>
                <a:ea typeface="Cambria Math"/>
              </a:rPr>
              <a:t>q)∨ (</a:t>
            </a:r>
            <a:r>
              <a:rPr lang="en-US" sz="1800" i="1" dirty="0" smtClean="0">
                <a:sym typeface="Symbol"/>
              </a:rPr>
              <a:t></a:t>
            </a:r>
            <a:r>
              <a:rPr lang="en-US" sz="1800" dirty="0" smtClean="0">
                <a:latin typeface="Cambria Math"/>
                <a:ea typeface="Cambria Math"/>
              </a:rPr>
              <a:t> p ∧</a:t>
            </a:r>
            <a:r>
              <a:rPr lang="en-US" sz="1800" i="1" dirty="0" smtClean="0">
                <a:sym typeface="Symbol"/>
              </a:rPr>
              <a:t> </a:t>
            </a:r>
            <a:r>
              <a:rPr lang="en-US" sz="1800" i="1" dirty="0" smtClean="0">
                <a:latin typeface="Cambria Math" pitchFamily="18" charset="0"/>
                <a:ea typeface="Cambria Math" pitchFamily="18" charset="0"/>
              </a:rPr>
              <a:t>q) </a:t>
            </a:r>
            <a:r>
              <a:rPr lang="en-US" sz="1800" dirty="0" smtClean="0">
                <a:ea typeface="Cambria Math" pitchFamily="18" charset="0"/>
              </a:rPr>
              <a:t>would have to be true, but it is not. So, A is not a knight and therefore </a:t>
            </a:r>
            <a:r>
              <a:rPr lang="en-US" sz="1800" i="1" dirty="0" smtClean="0">
                <a:sym typeface="Symbol"/>
              </a:rPr>
              <a:t>p </a:t>
            </a:r>
            <a:r>
              <a:rPr lang="en-US" sz="1800" dirty="0" smtClean="0">
                <a:sym typeface="Symbol"/>
              </a:rPr>
              <a:t>must be true</a:t>
            </a:r>
            <a:r>
              <a:rPr lang="en-US" sz="1800" i="1" dirty="0" smtClean="0">
                <a:sym typeface="Symbol"/>
              </a:rPr>
              <a:t>.</a:t>
            </a:r>
          </a:p>
          <a:p>
            <a:pPr lvl="1"/>
            <a:r>
              <a:rPr lang="en-US" sz="1800" dirty="0" smtClean="0">
                <a:sym typeface="Symbol"/>
              </a:rPr>
              <a:t>If A is a knave, then B must not be a knight since knaves always lie. So, then both </a:t>
            </a:r>
            <a:r>
              <a:rPr lang="en-US" sz="1800" i="1" dirty="0" smtClean="0">
                <a:sym typeface="Symbol"/>
              </a:rPr>
              <a:t>p </a:t>
            </a:r>
            <a:r>
              <a:rPr lang="en-US" sz="1800" dirty="0" smtClean="0">
                <a:sym typeface="Symbol"/>
              </a:rPr>
              <a:t>and</a:t>
            </a:r>
            <a:r>
              <a:rPr lang="en-US" sz="1800" i="1" dirty="0" smtClean="0">
                <a:sym typeface="Symbol"/>
              </a:rPr>
              <a:t> q </a:t>
            </a:r>
            <a:r>
              <a:rPr lang="en-US" sz="1800" dirty="0" smtClean="0">
                <a:sym typeface="Symbol"/>
              </a:rPr>
              <a:t>hold since both are knaves</a:t>
            </a:r>
            <a:r>
              <a:rPr lang="en-US" sz="1800" i="1" dirty="0" smtClean="0">
                <a:sym typeface="Symbol"/>
              </a:rPr>
              <a:t>.</a:t>
            </a:r>
            <a:endParaRPr lang="en-US" sz="1800" dirty="0" smtClean="0">
              <a:sym typeface="Symbol"/>
            </a:endParaRPr>
          </a:p>
          <a:p>
            <a:endParaRPr lang="en-US" dirty="0"/>
          </a:p>
        </p:txBody>
      </p:sp>
      <p:pic>
        <p:nvPicPr>
          <p:cNvPr id="4" name="Picture 3" descr="0104.jpg"/>
          <p:cNvPicPr>
            <a:picLocks noChangeAspect="1"/>
          </p:cNvPicPr>
          <p:nvPr/>
        </p:nvPicPr>
        <p:blipFill>
          <a:blip r:embed="rId2" cstate="print"/>
          <a:stretch>
            <a:fillRect/>
          </a:stretch>
        </p:blipFill>
        <p:spPr>
          <a:xfrm>
            <a:off x="6400800" y="228600"/>
            <a:ext cx="1102614" cy="1298720"/>
          </a:xfrm>
          <a:prstGeom prst="rect">
            <a:avLst/>
          </a:prstGeom>
        </p:spPr>
      </p:pic>
      <p:sp>
        <p:nvSpPr>
          <p:cNvPr id="6" name="TextBox 5"/>
          <p:cNvSpPr txBox="1"/>
          <p:nvPr/>
        </p:nvSpPr>
        <p:spPr>
          <a:xfrm>
            <a:off x="7543800" y="381000"/>
            <a:ext cx="1371600" cy="923330"/>
          </a:xfrm>
          <a:prstGeom prst="rect">
            <a:avLst/>
          </a:prstGeom>
          <a:noFill/>
        </p:spPr>
        <p:txBody>
          <a:bodyPr wrap="square" rtlCol="0">
            <a:spAutoFit/>
          </a:bodyPr>
          <a:lstStyle/>
          <a:p>
            <a:r>
              <a:rPr lang="en-US" dirty="0" smtClean="0"/>
              <a:t>Raymond </a:t>
            </a:r>
            <a:r>
              <a:rPr lang="en-US" dirty="0" err="1" smtClean="0"/>
              <a:t>Smullyan</a:t>
            </a:r>
            <a:endParaRPr lang="en-US" dirty="0" smtClean="0"/>
          </a:p>
          <a:p>
            <a:r>
              <a:rPr lang="en-US" dirty="0" smtClean="0"/>
              <a:t>(Born 1919)</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Logic Circuits </a:t>
            </a:r>
            <a:br>
              <a:rPr lang="en-US" dirty="0" smtClean="0"/>
            </a:br>
            <a:r>
              <a:rPr lang="en-US" dirty="0" smtClean="0"/>
              <a:t>(Studied in depth in Chapter 12)</a:t>
            </a:r>
            <a:endParaRPr lang="en-US" dirty="0"/>
          </a:p>
        </p:txBody>
      </p:sp>
      <p:sp>
        <p:nvSpPr>
          <p:cNvPr id="3" name="Content Placeholder 2"/>
          <p:cNvSpPr>
            <a:spLocks noGrp="1"/>
          </p:cNvSpPr>
          <p:nvPr>
            <p:ph idx="1"/>
          </p:nvPr>
        </p:nvSpPr>
        <p:spPr/>
        <p:txBody>
          <a:bodyPr>
            <a:normAutofit/>
          </a:bodyPr>
          <a:lstStyle/>
          <a:p>
            <a:r>
              <a:rPr lang="en-US" sz="1600" dirty="0" smtClean="0"/>
              <a:t>Electronic circuits; each input/output signal  can be viewed as a 0 or 1. </a:t>
            </a:r>
          </a:p>
          <a:p>
            <a:pPr lvl="1"/>
            <a:r>
              <a:rPr lang="en-US" sz="1600" dirty="0" smtClean="0"/>
              <a:t>0    represents </a:t>
            </a:r>
            <a:r>
              <a:rPr lang="en-US" sz="1600" b="1" dirty="0" smtClean="0"/>
              <a:t>False</a:t>
            </a:r>
          </a:p>
          <a:p>
            <a:pPr lvl="1"/>
            <a:r>
              <a:rPr lang="en-US" sz="1600" dirty="0" smtClean="0"/>
              <a:t>1    represents </a:t>
            </a:r>
            <a:r>
              <a:rPr lang="en-US" sz="1600" b="1" dirty="0" smtClean="0"/>
              <a:t>True</a:t>
            </a:r>
          </a:p>
          <a:p>
            <a:r>
              <a:rPr lang="en-US" sz="1600" dirty="0" smtClean="0"/>
              <a:t>Complicated circuits are constructed from three basic circuits called gates.</a:t>
            </a:r>
          </a:p>
          <a:p>
            <a:pPr>
              <a:buNone/>
            </a:pPr>
            <a:endParaRPr lang="en-US" sz="1600" dirty="0" smtClean="0"/>
          </a:p>
          <a:p>
            <a:pPr>
              <a:buNone/>
            </a:pPr>
            <a:endParaRPr lang="en-US" sz="1600" dirty="0" smtClean="0"/>
          </a:p>
          <a:p>
            <a:pPr lvl="1"/>
            <a:r>
              <a:rPr lang="en-US" sz="1400" dirty="0" smtClean="0"/>
              <a:t>The inverter  (</a:t>
            </a:r>
            <a:r>
              <a:rPr lang="en-US" sz="1400" b="1" dirty="0" smtClean="0"/>
              <a:t>NOT gate</a:t>
            </a:r>
            <a:r>
              <a:rPr lang="en-US" sz="1400" dirty="0" smtClean="0"/>
              <a:t>)takes an input bit and produces the negation of that bit.</a:t>
            </a:r>
          </a:p>
          <a:p>
            <a:pPr lvl="1"/>
            <a:r>
              <a:rPr lang="en-US" sz="1400" dirty="0" smtClean="0"/>
              <a:t>The </a:t>
            </a:r>
            <a:r>
              <a:rPr lang="en-US" sz="1400" b="1" dirty="0" smtClean="0"/>
              <a:t>OR gate </a:t>
            </a:r>
            <a:r>
              <a:rPr lang="en-US" sz="1400" dirty="0" smtClean="0"/>
              <a:t>takes two input bits and produces the value equivalent to the disjunction of the two bits.</a:t>
            </a:r>
          </a:p>
          <a:p>
            <a:pPr lvl="1"/>
            <a:r>
              <a:rPr lang="en-US" sz="1400" dirty="0" smtClean="0"/>
              <a:t>The </a:t>
            </a:r>
            <a:r>
              <a:rPr lang="en-US" sz="1400" b="1" dirty="0" smtClean="0"/>
              <a:t>AND gate </a:t>
            </a:r>
            <a:r>
              <a:rPr lang="en-US" sz="1400" dirty="0" smtClean="0"/>
              <a:t>takes two input bits and produces the value equivalent to the conjunction of the two bits.</a:t>
            </a:r>
          </a:p>
          <a:p>
            <a:r>
              <a:rPr lang="en-US" sz="1600" dirty="0" smtClean="0"/>
              <a:t>More complicated digital circuits can be constructed by combining these basic circuits  to produce the desired output given the input signals by building a circuit for each piece of the output expression and then combining them. For example:</a:t>
            </a:r>
          </a:p>
        </p:txBody>
      </p:sp>
      <p:pic>
        <p:nvPicPr>
          <p:cNvPr id="4" name="Picture 3" descr="new_figure_2_1.jpg"/>
          <p:cNvPicPr>
            <a:picLocks noChangeAspect="1"/>
          </p:cNvPicPr>
          <p:nvPr/>
        </p:nvPicPr>
        <p:blipFill>
          <a:blip r:embed="rId2" cstate="print"/>
          <a:stretch>
            <a:fillRect/>
          </a:stretch>
        </p:blipFill>
        <p:spPr>
          <a:xfrm>
            <a:off x="1828800" y="3200400"/>
            <a:ext cx="4210812" cy="543306"/>
          </a:xfrm>
          <a:prstGeom prst="rect">
            <a:avLst/>
          </a:prstGeom>
        </p:spPr>
      </p:pic>
      <p:pic>
        <p:nvPicPr>
          <p:cNvPr id="5" name="Picture 4" descr="new_figure_2_2.jpg"/>
          <p:cNvPicPr>
            <a:picLocks noChangeAspect="1"/>
          </p:cNvPicPr>
          <p:nvPr/>
        </p:nvPicPr>
        <p:blipFill>
          <a:blip r:embed="rId3" cstate="print"/>
          <a:stretch>
            <a:fillRect/>
          </a:stretch>
        </p:blipFill>
        <p:spPr>
          <a:xfrm>
            <a:off x="3276600" y="5715000"/>
            <a:ext cx="3016758" cy="68808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Propositional Logic</a:t>
            </a:r>
            <a:br>
              <a:rPr lang="en-US" dirty="0" smtClean="0"/>
            </a:br>
            <a:r>
              <a:rPr lang="en-US" dirty="0" smtClean="0"/>
              <a:t>(</a:t>
            </a:r>
            <a:r>
              <a:rPr lang="zh-TW" altLang="en-US" dirty="0" smtClean="0"/>
              <a:t>命題邏輯</a:t>
            </a:r>
            <a:r>
              <a:rPr lang="en-US" dirty="0" smtClean="0"/>
              <a:t>)</a:t>
            </a:r>
            <a:endParaRPr lang="en-US" dirty="0"/>
          </a:p>
        </p:txBody>
      </p:sp>
      <p:sp>
        <p:nvSpPr>
          <p:cNvPr id="3" name="Subtitle 2"/>
          <p:cNvSpPr>
            <a:spLocks noGrp="1"/>
          </p:cNvSpPr>
          <p:nvPr>
            <p:ph type="subTitle" idx="1"/>
          </p:nvPr>
        </p:nvSpPr>
        <p:spPr/>
        <p:txBody>
          <a:bodyPr/>
          <a:lstStyle/>
          <a:p>
            <a:r>
              <a:rPr lang="en-US" dirty="0" smtClean="0"/>
              <a:t>Section 1.1</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Propositional Equivalences</a:t>
            </a:r>
            <a:endParaRPr lang="en-US" dirty="0"/>
          </a:p>
        </p:txBody>
      </p:sp>
      <p:sp>
        <p:nvSpPr>
          <p:cNvPr id="3" name="Subtitle 2"/>
          <p:cNvSpPr>
            <a:spLocks noGrp="1"/>
          </p:cNvSpPr>
          <p:nvPr>
            <p:ph type="subTitle" idx="1"/>
          </p:nvPr>
        </p:nvSpPr>
        <p:spPr/>
        <p:txBody>
          <a:bodyPr/>
          <a:lstStyle/>
          <a:p>
            <a:r>
              <a:rPr lang="en-US" dirty="0" smtClean="0"/>
              <a:t>Section 1.3</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rmAutofit fontScale="90000"/>
          </a:bodyPr>
          <a:lstStyle/>
          <a:p>
            <a:r>
              <a:rPr lang="en-US" dirty="0" smtClean="0"/>
              <a:t>Tautologies</a:t>
            </a:r>
            <a:r>
              <a:rPr lang="en-US" altLang="zh-TW" dirty="0" smtClean="0"/>
              <a:t>(</a:t>
            </a:r>
            <a:r>
              <a:rPr lang="zh-TW" altLang="en-US" dirty="0" smtClean="0"/>
              <a:t>恆真</a:t>
            </a:r>
            <a:r>
              <a:rPr lang="en-US" altLang="zh-TW" dirty="0" smtClean="0"/>
              <a:t>) </a:t>
            </a:r>
            <a:r>
              <a:rPr lang="en-US" dirty="0" smtClean="0"/>
              <a:t>, Contradictions</a:t>
            </a:r>
            <a:r>
              <a:rPr lang="en-US" altLang="zh-TW" dirty="0" smtClean="0"/>
              <a:t>(</a:t>
            </a:r>
            <a:r>
              <a:rPr lang="zh-TW" altLang="en-US" dirty="0" smtClean="0"/>
              <a:t>矛盾</a:t>
            </a:r>
            <a:r>
              <a:rPr lang="en-US" altLang="zh-TW" dirty="0" smtClean="0"/>
              <a:t>)</a:t>
            </a:r>
            <a:r>
              <a:rPr lang="en-US" dirty="0" smtClean="0"/>
              <a:t>, and Contingencies</a:t>
            </a:r>
            <a:r>
              <a:rPr lang="en-US" altLang="zh-TW" dirty="0" smtClean="0"/>
              <a:t>(</a:t>
            </a:r>
            <a:r>
              <a:rPr lang="zh-TW" altLang="en-US" dirty="0" smtClean="0"/>
              <a:t>偶發</a:t>
            </a:r>
            <a:r>
              <a:rPr lang="en-US" altLang="zh-TW" dirty="0" smtClean="0"/>
              <a:t>)</a:t>
            </a:r>
            <a:endParaRPr lang="en-US" dirty="0"/>
          </a:p>
        </p:txBody>
      </p:sp>
      <p:sp>
        <p:nvSpPr>
          <p:cNvPr id="3" name="Content Placeholder 2"/>
          <p:cNvSpPr>
            <a:spLocks noGrp="1"/>
          </p:cNvSpPr>
          <p:nvPr>
            <p:ph idx="1"/>
          </p:nvPr>
        </p:nvSpPr>
        <p:spPr>
          <a:xfrm>
            <a:off x="228600" y="1600200"/>
            <a:ext cx="8915400" cy="3657600"/>
          </a:xfrm>
        </p:spPr>
        <p:txBody>
          <a:bodyPr>
            <a:normAutofit fontScale="92500"/>
          </a:bodyPr>
          <a:lstStyle/>
          <a:p>
            <a:r>
              <a:rPr lang="en-US" dirty="0" smtClean="0"/>
              <a:t>A  </a:t>
            </a:r>
            <a:r>
              <a:rPr lang="en-US" dirty="0" err="1" smtClean="0">
                <a:solidFill>
                  <a:srgbClr val="FF0000"/>
                </a:solidFill>
              </a:rPr>
              <a:t>tautology</a:t>
            </a:r>
            <a:r>
              <a:rPr lang="en-US" dirty="0" err="1" smtClean="0"/>
              <a:t>is</a:t>
            </a:r>
            <a:r>
              <a:rPr lang="en-US" dirty="0" smtClean="0"/>
              <a:t> a proposition which is </a:t>
            </a:r>
            <a:r>
              <a:rPr lang="en-US" dirty="0" smtClean="0">
                <a:solidFill>
                  <a:srgbClr val="FF0000"/>
                </a:solidFill>
              </a:rPr>
              <a:t>always true</a:t>
            </a:r>
            <a:r>
              <a:rPr lang="en-US" dirty="0" smtClean="0"/>
              <a:t>.</a:t>
            </a:r>
          </a:p>
          <a:p>
            <a:pPr lvl="1"/>
            <a:r>
              <a:rPr lang="en-US" dirty="0" smtClean="0"/>
              <a:t>Example: </a:t>
            </a: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p>
            <a:r>
              <a:rPr lang="en-US" dirty="0" smtClean="0"/>
              <a:t>A  </a:t>
            </a:r>
            <a:r>
              <a:rPr lang="en-US" i="1" dirty="0" smtClean="0">
                <a:solidFill>
                  <a:srgbClr val="FF0000"/>
                </a:solidFill>
              </a:rPr>
              <a:t>contradiction</a:t>
            </a:r>
            <a:r>
              <a:rPr lang="en-US" dirty="0" smtClean="0"/>
              <a:t> is a proposition which is </a:t>
            </a:r>
            <a:r>
              <a:rPr lang="en-US" dirty="0" smtClean="0">
                <a:solidFill>
                  <a:srgbClr val="FF0000"/>
                </a:solidFill>
              </a:rPr>
              <a:t>always false</a:t>
            </a:r>
            <a:r>
              <a:rPr lang="en-US" dirty="0" smtClean="0"/>
              <a:t>.</a:t>
            </a:r>
          </a:p>
          <a:p>
            <a:pPr lvl="1"/>
            <a:r>
              <a:rPr lang="en-US" dirty="0" smtClean="0"/>
              <a:t>Example: </a:t>
            </a: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p>
            <a:r>
              <a:rPr lang="en-US" dirty="0" smtClean="0"/>
              <a:t>A  </a:t>
            </a:r>
            <a:r>
              <a:rPr lang="en-US" i="1" dirty="0" smtClean="0">
                <a:solidFill>
                  <a:srgbClr val="FF0000"/>
                </a:solidFill>
              </a:rPr>
              <a:t>contingency</a:t>
            </a:r>
            <a:r>
              <a:rPr lang="en-US" dirty="0" smtClean="0"/>
              <a:t> is a proposition which is </a:t>
            </a:r>
            <a:r>
              <a:rPr lang="en-US" dirty="0" smtClean="0">
                <a:solidFill>
                  <a:srgbClr val="FF0000"/>
                </a:solidFill>
              </a:rPr>
              <a:t>neither a tautology nor a contradiction</a:t>
            </a:r>
            <a:r>
              <a:rPr lang="en-US" dirty="0" smtClean="0"/>
              <a:t>, such as  </a:t>
            </a:r>
            <a:r>
              <a:rPr lang="en-US" i="1" dirty="0" smtClean="0"/>
              <a:t>p</a:t>
            </a:r>
          </a:p>
          <a:p>
            <a:pPr>
              <a:buNone/>
            </a:pPr>
            <a:r>
              <a:rPr lang="en-US" dirty="0" smtClean="0"/>
              <a:t>                   </a:t>
            </a:r>
          </a:p>
        </p:txBody>
      </p:sp>
      <p:sp>
        <p:nvSpPr>
          <p:cNvPr id="4" name="TextBox 3"/>
          <p:cNvSpPr txBox="1"/>
          <p:nvPr/>
        </p:nvSpPr>
        <p:spPr>
          <a:xfrm>
            <a:off x="5997889" y="954882"/>
            <a:ext cx="184666" cy="369332"/>
          </a:xfrm>
          <a:prstGeom prst="rect">
            <a:avLst/>
          </a:prstGeom>
          <a:noFill/>
        </p:spPr>
        <p:txBody>
          <a:bodyPr wrap="none" rtlCol="0">
            <a:spAutoFit/>
          </a:bodyPr>
          <a:lstStyle/>
          <a:p>
            <a:endParaRPr lang="en-US" dirty="0"/>
          </a:p>
        </p:txBody>
      </p:sp>
      <p:graphicFrame>
        <p:nvGraphicFramePr>
          <p:cNvPr id="7" name="Table 6"/>
          <p:cNvGraphicFramePr>
            <a:graphicFrameLocks noGrp="1"/>
          </p:cNvGraphicFramePr>
          <p:nvPr/>
        </p:nvGraphicFramePr>
        <p:xfrm>
          <a:off x="1524000" y="4876800"/>
          <a:ext cx="6096000" cy="1097280"/>
        </p:xfrm>
        <a:graphic>
          <a:graphicData uri="http://schemas.openxmlformats.org/drawingml/2006/table">
            <a:tbl>
              <a:tblPr firstRow="1" bandRow="1">
                <a:tableStyleId>{5C22544A-7EE6-4342-B048-85BDC9FD1C3A}</a:tableStyleId>
              </a:tblPr>
              <a:tblGrid>
                <a:gridCol w="1543050"/>
                <a:gridCol w="1504950"/>
                <a:gridCol w="1524000"/>
                <a:gridCol w="1524000"/>
              </a:tblGrid>
              <a:tr h="137160">
                <a:tc>
                  <a:txBody>
                    <a:bodyPr/>
                    <a:lstStyle/>
                    <a:p>
                      <a:r>
                        <a:rPr lang="en-US" i="1" dirty="0" smtClean="0">
                          <a:latin typeface="Cambria Math" pitchFamily="18" charset="0"/>
                          <a:ea typeface="Cambria Math" pitchFamily="18" charset="0"/>
                        </a:rPr>
                        <a:t>P</a:t>
                      </a:r>
                      <a:endParaRPr lang="en-US" b="0" i="1" dirty="0">
                        <a:solidFill>
                          <a:schemeClr val="tx1"/>
                        </a:solidFill>
                      </a:endParaRPr>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p</a:t>
                      </a:r>
                      <a:endParaRPr lang="en-US" dirty="0"/>
                    </a:p>
                  </a:txBody>
                  <a:tcPr/>
                </a:tc>
                <a:tc>
                  <a:txBody>
                    <a:bodyPr/>
                    <a:lstStyle/>
                    <a:p>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txBody>
                  <a:tcPr/>
                </a:tc>
              </a:tr>
              <a:tr h="268612">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213137">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Logically Equivalent</a:t>
            </a:r>
            <a:endParaRPr lang="en-US" dirty="0"/>
          </a:p>
        </p:txBody>
      </p:sp>
      <p:sp>
        <p:nvSpPr>
          <p:cNvPr id="3" name="Content Placeholder 2"/>
          <p:cNvSpPr>
            <a:spLocks noGrp="1"/>
          </p:cNvSpPr>
          <p:nvPr>
            <p:ph idx="1"/>
          </p:nvPr>
        </p:nvSpPr>
        <p:spPr/>
        <p:txBody>
          <a:bodyPr>
            <a:normAutofit/>
          </a:bodyPr>
          <a:lstStyle/>
          <a:p>
            <a:pPr marL="514350" indent="-514350"/>
            <a:r>
              <a:rPr lang="en-US" sz="2000" dirty="0" smtClean="0"/>
              <a:t>Two compound propositions </a:t>
            </a:r>
            <a:r>
              <a:rPr lang="en-US" sz="2000" dirty="0" smtClean="0">
                <a:solidFill>
                  <a:srgbClr val="FF0000"/>
                </a:solidFill>
              </a:rPr>
              <a:t>p and q are logically equivalent</a:t>
            </a:r>
            <a:r>
              <a:rPr lang="en-US" sz="2000" dirty="0" smtClean="0"/>
              <a:t> if  </a:t>
            </a:r>
            <a:r>
              <a:rPr lang="en-US" sz="2000" i="1" dirty="0" err="1" smtClean="0">
                <a:solidFill>
                  <a:srgbClr val="FF0000"/>
                </a:solidFill>
                <a:latin typeface="Cambria Math" pitchFamily="18" charset="0"/>
                <a:ea typeface="Cambria Math" pitchFamily="18" charset="0"/>
              </a:rPr>
              <a:t>p↔q</a:t>
            </a:r>
            <a:r>
              <a:rPr lang="en-US" sz="2000" dirty="0" smtClean="0">
                <a:solidFill>
                  <a:srgbClr val="FF0000"/>
                </a:solidFill>
              </a:rPr>
              <a:t>  is a tautology</a:t>
            </a:r>
            <a:r>
              <a:rPr lang="en-US" sz="2000" dirty="0" smtClean="0"/>
              <a:t>.</a:t>
            </a:r>
          </a:p>
          <a:p>
            <a:pPr marL="514350" indent="-514350"/>
            <a:r>
              <a:rPr lang="en-US" sz="2000" dirty="0" smtClean="0"/>
              <a:t>We write this as </a:t>
            </a:r>
            <a:r>
              <a:rPr lang="en-US" sz="2000" i="1" dirty="0" err="1" smtClean="0">
                <a:latin typeface="Cambria Math" pitchFamily="18" charset="0"/>
                <a:ea typeface="Cambria Math" pitchFamily="18" charset="0"/>
              </a:rPr>
              <a:t>p</a:t>
            </a:r>
            <a:r>
              <a:rPr lang="en-US" sz="2000" i="1" dirty="0" err="1" smtClean="0">
                <a:latin typeface="Cambria Math"/>
                <a:ea typeface="Cambria Math"/>
              </a:rPr>
              <a:t>⇔</a:t>
            </a:r>
            <a:r>
              <a:rPr lang="en-US" sz="2000" i="1" dirty="0" err="1" smtClean="0">
                <a:latin typeface="Cambria Math" pitchFamily="18" charset="0"/>
                <a:ea typeface="Cambria Math" pitchFamily="18" charset="0"/>
              </a:rPr>
              <a:t>q</a:t>
            </a:r>
            <a:r>
              <a:rPr lang="en-US" sz="2000" dirty="0" smtClean="0"/>
              <a:t>   or as </a:t>
            </a:r>
            <a:r>
              <a:rPr lang="en-US" sz="2000" i="1" dirty="0" err="1" smtClean="0">
                <a:latin typeface="Cambria Math" pitchFamily="18" charset="0"/>
                <a:ea typeface="Cambria Math" pitchFamily="18" charset="0"/>
              </a:rPr>
              <a:t>p</a:t>
            </a:r>
            <a:r>
              <a:rPr lang="en-US" sz="2000" i="1" dirty="0" err="1" smtClean="0">
                <a:latin typeface="Cambria Math"/>
                <a:ea typeface="Cambria Math"/>
              </a:rPr>
              <a:t>≡</a:t>
            </a:r>
            <a:r>
              <a:rPr lang="en-US" sz="2000" i="1" dirty="0" err="1" smtClean="0">
                <a:latin typeface="Cambria Math" pitchFamily="18" charset="0"/>
                <a:ea typeface="Cambria Math" pitchFamily="18" charset="0"/>
              </a:rPr>
              <a:t>q</a:t>
            </a:r>
            <a:r>
              <a:rPr lang="en-US" sz="2000" dirty="0" smtClean="0"/>
              <a:t> where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compound propositions.</a:t>
            </a:r>
          </a:p>
          <a:p>
            <a:pPr marL="514350" indent="-514350"/>
            <a:r>
              <a:rPr lang="en-US" sz="2000" dirty="0" smtClean="0"/>
              <a:t>Two compound propositions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equivalent if and only if the columns in a truth table giving their truth values agree.</a:t>
            </a:r>
          </a:p>
          <a:p>
            <a:pPr marL="514350" indent="-514350"/>
            <a:r>
              <a:rPr lang="en-US" sz="2000" dirty="0" smtClean="0"/>
              <a:t>This truth table show </a:t>
            </a:r>
            <a:r>
              <a:rPr lang="en-US" sz="2000" dirty="0" smtClean="0">
                <a:latin typeface="Cambria Math"/>
                <a:ea typeface="Cambria Math"/>
              </a:rPr>
              <a:t>¬</a:t>
            </a:r>
            <a:r>
              <a:rPr lang="en-US" sz="2000" i="1" dirty="0" smtClean="0">
                <a:latin typeface="Cambria Math" pitchFamily="18" charset="0"/>
                <a:ea typeface="Cambria Math" pitchFamily="18" charset="0"/>
              </a:rPr>
              <a:t>p </a:t>
            </a:r>
            <a:r>
              <a:rPr lang="en-US" sz="2000" dirty="0" smtClean="0">
                <a:latin typeface="Cambria Math"/>
                <a:ea typeface="Cambria Math"/>
              </a:rPr>
              <a:t>∨ </a:t>
            </a:r>
            <a:r>
              <a:rPr lang="en-US" sz="2000" i="1" dirty="0" smtClean="0">
                <a:latin typeface="Cambria Math" pitchFamily="18" charset="0"/>
                <a:ea typeface="Cambria Math" pitchFamily="18" charset="0"/>
              </a:rPr>
              <a:t>q  </a:t>
            </a:r>
            <a:r>
              <a:rPr lang="en-US" sz="2000" dirty="0" smtClean="0">
                <a:ea typeface="Cambria Math" pitchFamily="18" charset="0"/>
              </a:rPr>
              <a:t>is equivalent to </a:t>
            </a:r>
            <a:r>
              <a:rPr lang="en-US" sz="2000" i="1" dirty="0" smtClean="0">
                <a:latin typeface="Cambria Math" pitchFamily="18" charset="0"/>
                <a:ea typeface="Cambria Math" pitchFamily="18" charset="0"/>
              </a:rPr>
              <a:t>p </a:t>
            </a:r>
            <a:r>
              <a:rPr lang="en-US" sz="2000" i="1" dirty="0" smtClean="0">
                <a:latin typeface="Cambria Math"/>
                <a:ea typeface="Cambria Math"/>
              </a:rPr>
              <a:t>→ </a:t>
            </a:r>
            <a:r>
              <a:rPr lang="en-US" sz="2000" i="1" dirty="0" smtClean="0">
                <a:latin typeface="Cambria Math" pitchFamily="18" charset="0"/>
                <a:ea typeface="Cambria Math" pitchFamily="18" charset="0"/>
              </a:rPr>
              <a:t>q.</a:t>
            </a:r>
            <a:endParaRPr lang="en-US" sz="2000" dirty="0" smtClean="0"/>
          </a:p>
          <a:p>
            <a:pPr marL="514350" indent="-514350"/>
            <a:endParaRPr lang="en-US" sz="2000" dirty="0" smtClean="0"/>
          </a:p>
          <a:p>
            <a:pPr marL="514350" indent="-514350"/>
            <a:endParaRPr lang="en-US" sz="2000" dirty="0" smtClean="0"/>
          </a:p>
        </p:txBody>
      </p:sp>
      <p:graphicFrame>
        <p:nvGraphicFramePr>
          <p:cNvPr id="9" name="Content Placeholder 3"/>
          <p:cNvGraphicFramePr>
            <a:graphicFrameLocks/>
          </p:cNvGraphicFramePr>
          <p:nvPr/>
        </p:nvGraphicFramePr>
        <p:xfrm>
          <a:off x="1447800" y="4495800"/>
          <a:ext cx="6248401" cy="1854200"/>
        </p:xfrm>
        <a:graphic>
          <a:graphicData uri="http://schemas.openxmlformats.org/drawingml/2006/table">
            <a:tbl>
              <a:tblPr firstRow="1" bandRow="1">
                <a:tableStyleId>{5C22544A-7EE6-4342-B048-85BDC9FD1C3A}</a:tableStyleId>
              </a:tblPr>
              <a:tblGrid>
                <a:gridCol w="914400"/>
                <a:gridCol w="914400"/>
                <a:gridCol w="1219200"/>
                <a:gridCol w="1447800"/>
                <a:gridCol w="1752601"/>
              </a:tblGrid>
              <a:tr h="370840">
                <a:tc>
                  <a:txBody>
                    <a:bodyPr/>
                    <a:lstStyle/>
                    <a:p>
                      <a:r>
                        <a:rPr lang="en-US" sz="1800" i="1" dirty="0" smtClean="0">
                          <a:latin typeface="Cambria Math" pitchFamily="18" charset="0"/>
                          <a:ea typeface="Cambria Math" pitchFamily="18" charset="0"/>
                        </a:rPr>
                        <a:t>p</a:t>
                      </a:r>
                      <a:endParaRPr lang="en-US" dirty="0"/>
                    </a:p>
                  </a:txBody>
                  <a:tcPr/>
                </a:tc>
                <a:tc>
                  <a:txBody>
                    <a:bodyPr/>
                    <a:lstStyle/>
                    <a:p>
                      <a:r>
                        <a:rPr lang="en-US" sz="1800" i="1" dirty="0" smtClean="0">
                          <a:latin typeface="Cambria Math" pitchFamily="18" charset="0"/>
                          <a:ea typeface="Cambria Math" pitchFamily="18" charset="0"/>
                        </a:rPr>
                        <a:t>q</a:t>
                      </a:r>
                      <a:r>
                        <a:rPr lang="en-US" sz="1800"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latin typeface="Cambria Math"/>
                          <a:ea typeface="Cambria Math"/>
                        </a:rPr>
                        <a:t>¬</a:t>
                      </a:r>
                      <a:r>
                        <a:rPr lang="en-US" sz="1800" i="1" dirty="0" smtClean="0">
                          <a:solidFill>
                            <a:srgbClr val="FF0000"/>
                          </a:solidFill>
                          <a:latin typeface="Cambria Math" pitchFamily="18" charset="0"/>
                          <a:ea typeface="Cambria Math" pitchFamily="18" charset="0"/>
                        </a:rPr>
                        <a:t>p </a:t>
                      </a:r>
                      <a:r>
                        <a:rPr lang="en-US" sz="1800" i="0" dirty="0" smtClean="0">
                          <a:solidFill>
                            <a:srgbClr val="FF0000"/>
                          </a:solidFill>
                          <a:latin typeface="Cambria Math"/>
                          <a:ea typeface="Cambria Math"/>
                        </a:rPr>
                        <a:t>∨ </a:t>
                      </a:r>
                      <a:r>
                        <a:rPr lang="en-US" sz="1800" i="1" dirty="0" smtClean="0">
                          <a:solidFill>
                            <a:srgbClr val="FF0000"/>
                          </a:solidFill>
                          <a:latin typeface="Cambria Math" pitchFamily="18" charset="0"/>
                          <a:ea typeface="Cambria Math" pitchFamily="18" charset="0"/>
                        </a:rPr>
                        <a:t>q</a:t>
                      </a:r>
                      <a:endParaRPr lang="en-US" dirty="0" smtClean="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solidFill>
                            <a:srgbClr val="FF0000"/>
                          </a:solidFill>
                          <a:latin typeface="Cambria Math" pitchFamily="18" charset="0"/>
                          <a:ea typeface="Cambria Math" pitchFamily="18" charset="0"/>
                        </a:rPr>
                        <a:t>p</a:t>
                      </a:r>
                      <a:r>
                        <a:rPr lang="en-US" sz="1800" i="1" dirty="0" smtClean="0">
                          <a:solidFill>
                            <a:srgbClr val="FF0000"/>
                          </a:solidFill>
                          <a:latin typeface="Cambria Math"/>
                          <a:ea typeface="Cambria Math"/>
                        </a:rPr>
                        <a:t>→ </a:t>
                      </a:r>
                      <a:r>
                        <a:rPr lang="en-US" sz="1800" i="1" dirty="0" smtClean="0">
                          <a:solidFill>
                            <a:srgbClr val="FF0000"/>
                          </a:solidFill>
                          <a:latin typeface="Cambria Math" pitchFamily="18" charset="0"/>
                          <a:ea typeface="Cambria Math" pitchFamily="18" charset="0"/>
                        </a:rPr>
                        <a:t>q</a:t>
                      </a:r>
                      <a:endParaRPr lang="en-US" dirty="0" smtClean="0">
                        <a:solidFill>
                          <a:srgbClr val="FF0000"/>
                        </a:solidFill>
                      </a:endParaRPr>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 Morgan’s Laws</a:t>
            </a:r>
            <a:endParaRPr lang="en-US" dirty="0"/>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2819400" y="1524000"/>
            <a:ext cx="3123248" cy="382905"/>
          </a:xfrm>
        </p:spPr>
      </p:pic>
      <p:pic>
        <p:nvPicPr>
          <p:cNvPr id="6" name="Picture 5" descr="addin_tmp.png"/>
          <p:cNvPicPr>
            <a:picLocks noChangeAspect="1"/>
          </p:cNvPicPr>
          <p:nvPr>
            <p:custDataLst>
              <p:tags r:id="rId2"/>
            </p:custDataLst>
          </p:nvPr>
        </p:nvPicPr>
        <p:blipFill>
          <a:blip r:embed="rId5" cstate="print"/>
          <a:stretch>
            <a:fillRect/>
          </a:stretch>
        </p:blipFill>
        <p:spPr>
          <a:xfrm>
            <a:off x="2819400" y="2362200"/>
            <a:ext cx="3123248" cy="382905"/>
          </a:xfrm>
          <a:prstGeom prst="rect">
            <a:avLst/>
          </a:prstGeom>
        </p:spPr>
      </p:pic>
      <p:graphicFrame>
        <p:nvGraphicFramePr>
          <p:cNvPr id="9" name="Content Placeholder 3"/>
          <p:cNvGraphicFramePr>
            <a:graphicFrameLocks/>
          </p:cNvGraphicFramePr>
          <p:nvPr/>
        </p:nvGraphicFramePr>
        <p:xfrm>
          <a:off x="228600" y="4419600"/>
          <a:ext cx="8610601" cy="2006600"/>
        </p:xfrm>
        <a:graphic>
          <a:graphicData uri="http://schemas.openxmlformats.org/drawingml/2006/table">
            <a:tbl>
              <a:tblPr firstRow="1" bandRow="1">
                <a:tableStyleId>{5C22544A-7EE6-4342-B048-85BDC9FD1C3A}</a:tableStyleId>
              </a:tblPr>
              <a:tblGrid>
                <a:gridCol w="914400"/>
                <a:gridCol w="914400"/>
                <a:gridCol w="1219200"/>
                <a:gridCol w="990600"/>
                <a:gridCol w="1371600"/>
                <a:gridCol w="1447800"/>
                <a:gridCol w="1752601"/>
              </a:tblGrid>
              <a:tr h="401320">
                <a:tc>
                  <a:txBody>
                    <a:bodyPr/>
                    <a:lstStyle/>
                    <a:p>
                      <a:r>
                        <a:rPr lang="en-US" b="0" i="1" dirty="0" smtClean="0">
                          <a:latin typeface="Cambria Math" pitchFamily="18" charset="0"/>
                          <a:ea typeface="Cambria Math" pitchFamily="18" charset="0"/>
                        </a:rPr>
                        <a:t>p</a:t>
                      </a:r>
                      <a:endParaRPr lang="en-US" b="0" i="1" dirty="0">
                        <a:latin typeface="Cambria Math" pitchFamily="18" charset="0"/>
                        <a:ea typeface="Cambria Math" pitchFamily="18" charset="0"/>
                      </a:endParaRPr>
                    </a:p>
                  </a:txBody>
                  <a:tcPr/>
                </a:tc>
                <a:tc>
                  <a:txBody>
                    <a:bodyPr/>
                    <a:lstStyle/>
                    <a:p>
                      <a:r>
                        <a:rPr lang="en-US" b="0" i="1" dirty="0" smtClean="0">
                          <a:latin typeface="Cambria Math" pitchFamily="18" charset="0"/>
                          <a:ea typeface="Cambria Math" pitchFamily="18" charset="0"/>
                        </a:rPr>
                        <a:t>q</a:t>
                      </a:r>
                      <a:endParaRPr lang="en-US" b="0" i="1"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Cambria Math" pitchFamily="18" charset="0"/>
                          <a:ea typeface="Cambria Math" pitchFamily="18" charset="0"/>
                        </a:rPr>
                        <a:t>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0" i="1" dirty="0" err="1" smtClean="0">
                          <a:latin typeface="Cambria Math" pitchFamily="18" charset="0"/>
                          <a:ea typeface="Cambria Math" pitchFamily="18" charset="0"/>
                        </a:rPr>
                        <a:t>p</a:t>
                      </a:r>
                      <a:r>
                        <a:rPr lang="en-US" b="0" i="1" dirty="0" err="1" smtClean="0">
                          <a:latin typeface="Cambria Math"/>
                          <a:ea typeface="Cambria Math"/>
                        </a:rPr>
                        <a:t>∨q</a:t>
                      </a:r>
                      <a:r>
                        <a:rPr lang="en-US" b="0" i="1" dirty="0" smtClean="0">
                          <a:latin typeface="Cambria Math"/>
                          <a:ea typeface="Cambria Math"/>
                        </a:rPr>
                        <a:t>)</a:t>
                      </a:r>
                      <a:endParaRPr lang="en-US" b="0" i="1" dirty="0" smtClean="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dirty="0" smtClean="0"/>
                        <a:t>(</a:t>
                      </a:r>
                      <a:r>
                        <a:rPr lang="en-US" b="0" i="1" dirty="0" err="1" smtClean="0">
                          <a:latin typeface="Cambria Math" pitchFamily="18" charset="0"/>
                          <a:ea typeface="Cambria Math" pitchFamily="18" charset="0"/>
                        </a:rPr>
                        <a:t>p</a:t>
                      </a:r>
                      <a:r>
                        <a:rPr lang="en-US" b="0" i="1" dirty="0" err="1" smtClean="0">
                          <a:latin typeface="Cambria Math"/>
                          <a:ea typeface="Cambria Math"/>
                        </a:rPr>
                        <a:t>∨q</a:t>
                      </a:r>
                      <a:r>
                        <a:rPr lang="en-US" b="0" i="1" dirty="0" smtClean="0">
                          <a:latin typeface="Cambria Math"/>
                          <a:ea typeface="Cambria Math"/>
                        </a:rPr>
                        <a:t>)</a:t>
                      </a:r>
                      <a:endParaRPr lang="en-US" b="0" i="1" dirty="0" smtClean="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Cambria Math" pitchFamily="18" charset="0"/>
                          <a:ea typeface="Cambria Math" pitchFamily="18" charset="0"/>
                        </a:rPr>
                        <a:t>p</a:t>
                      </a:r>
                      <a:r>
                        <a:rPr lang="en-US" b="0" i="1" dirty="0" smtClean="0">
                          <a:latin typeface="Cambria Math"/>
                          <a:ea typeface="Cambria Math"/>
                        </a:rPr>
                        <a:t>∧¬</a:t>
                      </a:r>
                      <a:r>
                        <a:rPr lang="en-US" b="0" i="1" dirty="0" smtClean="0">
                          <a:latin typeface="Cambria Math" pitchFamily="18" charset="0"/>
                          <a:ea typeface="Cambria Math" pitchFamily="18" charset="0"/>
                        </a:rPr>
                        <a:t>q</a:t>
                      </a:r>
                    </a:p>
                  </a:txBody>
                  <a:tcPr/>
                </a:tc>
              </a:tr>
              <a:tr h="40132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p>
                  </a:txBody>
                  <a:tcPr/>
                </a:tc>
                <a:tc>
                  <a:txBody>
                    <a:bodyPr/>
                    <a:lstStyle/>
                    <a:p>
                      <a:r>
                        <a:rPr lang="en-US" dirty="0" smtClean="0"/>
                        <a:t>T</a:t>
                      </a:r>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40132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10" name="TextBox 9"/>
          <p:cNvSpPr txBox="1"/>
          <p:nvPr/>
        </p:nvSpPr>
        <p:spPr>
          <a:xfrm>
            <a:off x="457200" y="3581400"/>
            <a:ext cx="7239000" cy="369332"/>
          </a:xfrm>
          <a:prstGeom prst="rect">
            <a:avLst/>
          </a:prstGeom>
          <a:noFill/>
        </p:spPr>
        <p:txBody>
          <a:bodyPr wrap="square" rtlCol="0">
            <a:spAutoFit/>
          </a:bodyPr>
          <a:lstStyle/>
          <a:p>
            <a:r>
              <a:rPr lang="en-US" dirty="0" smtClean="0"/>
              <a:t>This truth table shows that De Morgan’s 2</a:t>
            </a:r>
            <a:r>
              <a:rPr lang="en-US" baseline="30000" dirty="0" smtClean="0"/>
              <a:t>ND</a:t>
            </a:r>
            <a:r>
              <a:rPr lang="en-US" dirty="0" smtClean="0"/>
              <a:t>  Law holds.</a:t>
            </a:r>
            <a:endParaRPr lang="en-US" dirty="0"/>
          </a:p>
        </p:txBody>
      </p:sp>
      <p:pic>
        <p:nvPicPr>
          <p:cNvPr id="11" name="Picture 10" descr="0106.jpg"/>
          <p:cNvPicPr>
            <a:picLocks noChangeAspect="1"/>
          </p:cNvPicPr>
          <p:nvPr/>
        </p:nvPicPr>
        <p:blipFill>
          <a:blip r:embed="rId6" cstate="print"/>
          <a:stretch>
            <a:fillRect/>
          </a:stretch>
        </p:blipFill>
        <p:spPr>
          <a:xfrm>
            <a:off x="6934200" y="914400"/>
            <a:ext cx="874014" cy="1021080"/>
          </a:xfrm>
          <a:prstGeom prst="rect">
            <a:avLst/>
          </a:prstGeom>
        </p:spPr>
      </p:pic>
      <p:sp>
        <p:nvSpPr>
          <p:cNvPr id="12" name="TextBox 11"/>
          <p:cNvSpPr txBox="1"/>
          <p:nvPr/>
        </p:nvSpPr>
        <p:spPr>
          <a:xfrm>
            <a:off x="6324600" y="2209800"/>
            <a:ext cx="2438400" cy="369332"/>
          </a:xfrm>
          <a:prstGeom prst="rect">
            <a:avLst/>
          </a:prstGeom>
          <a:noFill/>
        </p:spPr>
        <p:txBody>
          <a:bodyPr wrap="square" rtlCol="0">
            <a:spAutoFit/>
          </a:bodyPr>
          <a:lstStyle/>
          <a:p>
            <a:r>
              <a:rPr lang="en-US" dirty="0" smtClean="0"/>
              <a:t>Augustus De Morgan</a:t>
            </a:r>
            <a:endParaRPr lang="en-US" dirty="0"/>
          </a:p>
        </p:txBody>
      </p:sp>
      <p:sp>
        <p:nvSpPr>
          <p:cNvPr id="13" name="TextBox 12"/>
          <p:cNvSpPr txBox="1"/>
          <p:nvPr/>
        </p:nvSpPr>
        <p:spPr>
          <a:xfrm>
            <a:off x="6934200" y="2667000"/>
            <a:ext cx="1371600" cy="369332"/>
          </a:xfrm>
          <a:prstGeom prst="rect">
            <a:avLst/>
          </a:prstGeom>
          <a:noFill/>
        </p:spPr>
        <p:txBody>
          <a:bodyPr wrap="square" rtlCol="0">
            <a:spAutoFit/>
          </a:bodyPr>
          <a:lstStyle/>
          <a:p>
            <a:r>
              <a:rPr lang="en-US" dirty="0" smtClean="0"/>
              <a:t>1806-1871</a:t>
            </a:r>
            <a:endParaRPr lang="en-US" dirty="0"/>
          </a:p>
        </p:txBody>
      </p:sp>
      <p:sp>
        <p:nvSpPr>
          <p:cNvPr id="14" name="矩形 13"/>
          <p:cNvSpPr/>
          <p:nvPr/>
        </p:nvSpPr>
        <p:spPr>
          <a:xfrm>
            <a:off x="381000" y="1524000"/>
            <a:ext cx="2286000" cy="369332"/>
          </a:xfrm>
          <a:prstGeom prst="rect">
            <a:avLst/>
          </a:prstGeom>
        </p:spPr>
        <p:txBody>
          <a:bodyPr wrap="square">
            <a:spAutoFit/>
          </a:bodyPr>
          <a:lstStyle/>
          <a:p>
            <a:pPr lvl="0" algn="ctr">
              <a:spcBef>
                <a:spcPct val="0"/>
              </a:spcBef>
            </a:pPr>
            <a:r>
              <a:rPr lang="en-US" altLang="zh-TW" dirty="0" smtClean="0">
                <a:solidFill>
                  <a:prstClr val="black"/>
                </a:solidFill>
                <a:ea typeface="+mj-ea"/>
                <a:cs typeface="+mj-cs"/>
              </a:rPr>
              <a:t>De Morgan’s 1</a:t>
            </a:r>
            <a:r>
              <a:rPr lang="en-US" altLang="zh-TW" baseline="30000" dirty="0" smtClean="0">
                <a:solidFill>
                  <a:prstClr val="black"/>
                </a:solidFill>
                <a:ea typeface="+mj-ea"/>
                <a:cs typeface="+mj-cs"/>
              </a:rPr>
              <a:t>ST </a:t>
            </a:r>
            <a:r>
              <a:rPr lang="en-US" altLang="zh-TW" dirty="0" smtClean="0">
                <a:solidFill>
                  <a:prstClr val="black"/>
                </a:solidFill>
                <a:ea typeface="+mj-ea"/>
                <a:cs typeface="+mj-cs"/>
              </a:rPr>
              <a:t>Laws</a:t>
            </a:r>
            <a:endParaRPr lang="en-US" altLang="zh-TW" dirty="0">
              <a:solidFill>
                <a:prstClr val="black"/>
              </a:solidFill>
              <a:ea typeface="+mj-ea"/>
              <a:cs typeface="+mj-cs"/>
            </a:endParaRPr>
          </a:p>
        </p:txBody>
      </p:sp>
      <p:sp>
        <p:nvSpPr>
          <p:cNvPr id="15" name="矩形 14"/>
          <p:cNvSpPr/>
          <p:nvPr/>
        </p:nvSpPr>
        <p:spPr>
          <a:xfrm>
            <a:off x="457200" y="2362200"/>
            <a:ext cx="2286000" cy="369332"/>
          </a:xfrm>
          <a:prstGeom prst="rect">
            <a:avLst/>
          </a:prstGeom>
        </p:spPr>
        <p:txBody>
          <a:bodyPr wrap="square">
            <a:spAutoFit/>
          </a:bodyPr>
          <a:lstStyle/>
          <a:p>
            <a:pPr lvl="0" algn="ctr">
              <a:spcBef>
                <a:spcPct val="0"/>
              </a:spcBef>
            </a:pPr>
            <a:r>
              <a:rPr lang="en-US" altLang="zh-TW" dirty="0" smtClean="0">
                <a:solidFill>
                  <a:prstClr val="black"/>
                </a:solidFill>
                <a:ea typeface="+mj-ea"/>
                <a:cs typeface="+mj-cs"/>
              </a:rPr>
              <a:t>De Morgan’s 2</a:t>
            </a:r>
            <a:r>
              <a:rPr lang="en-US" altLang="zh-TW" baseline="30000" dirty="0" smtClean="0">
                <a:solidFill>
                  <a:prstClr val="black"/>
                </a:solidFill>
                <a:ea typeface="+mj-ea"/>
                <a:cs typeface="+mj-cs"/>
              </a:rPr>
              <a:t>ND </a:t>
            </a:r>
            <a:r>
              <a:rPr lang="en-US" altLang="zh-TW" dirty="0" smtClean="0">
                <a:solidFill>
                  <a:prstClr val="black"/>
                </a:solidFill>
                <a:ea typeface="+mj-ea"/>
                <a:cs typeface="+mj-cs"/>
              </a:rPr>
              <a:t>Laws</a:t>
            </a:r>
            <a:endParaRPr lang="en-US" altLang="zh-TW" dirty="0">
              <a:solidFill>
                <a:prstClr val="black"/>
              </a:solidFill>
              <a:ea typeface="+mj-ea"/>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Logical Equivalences</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r>
              <a:rPr lang="en-US" dirty="0" smtClean="0"/>
              <a:t>Identity Laws:                                  ,</a:t>
            </a:r>
          </a:p>
          <a:p>
            <a:pPr>
              <a:buNone/>
            </a:pPr>
            <a:r>
              <a:rPr lang="en-US" altLang="zh-TW" dirty="0" smtClean="0"/>
              <a:t>	(</a:t>
            </a:r>
            <a:r>
              <a:rPr lang="zh-TW" altLang="en-US" dirty="0" smtClean="0"/>
              <a:t>同一律</a:t>
            </a:r>
            <a:r>
              <a:rPr lang="en-US" altLang="zh-TW" dirty="0" smtClean="0"/>
              <a:t>)</a:t>
            </a:r>
            <a:endParaRPr lang="en-US" dirty="0" smtClean="0"/>
          </a:p>
          <a:p>
            <a:r>
              <a:rPr lang="en-US" dirty="0" smtClean="0"/>
              <a:t>Domination Laws:                           ,</a:t>
            </a:r>
          </a:p>
          <a:p>
            <a:pPr>
              <a:buNone/>
            </a:pPr>
            <a:r>
              <a:rPr lang="en-US" dirty="0" smtClean="0"/>
              <a:t>	</a:t>
            </a:r>
            <a:r>
              <a:rPr lang="en-US" altLang="zh-TW" dirty="0" smtClean="0"/>
              <a:t>(</a:t>
            </a:r>
            <a:r>
              <a:rPr lang="zh-TW" altLang="en-US" dirty="0" smtClean="0"/>
              <a:t>支配律</a:t>
            </a:r>
            <a:r>
              <a:rPr lang="en-US" altLang="zh-TW" dirty="0" smtClean="0"/>
              <a:t>)</a:t>
            </a:r>
            <a:endParaRPr lang="en-US" dirty="0" smtClean="0"/>
          </a:p>
          <a:p>
            <a:r>
              <a:rPr lang="en-US" dirty="0" smtClean="0"/>
              <a:t>Idempotent laws:                              ,  </a:t>
            </a:r>
          </a:p>
          <a:p>
            <a:pPr>
              <a:buNone/>
            </a:pPr>
            <a:r>
              <a:rPr lang="en-US" altLang="zh-TW" dirty="0" smtClean="0"/>
              <a:t>	(</a:t>
            </a:r>
            <a:r>
              <a:rPr lang="zh-TW" altLang="en-US" dirty="0" smtClean="0"/>
              <a:t>幂</a:t>
            </a:r>
            <a:r>
              <a:rPr lang="zh-TW" altLang="en-US" dirty="0"/>
              <a:t>等</a:t>
            </a:r>
            <a:r>
              <a:rPr lang="zh-TW" altLang="en-US" dirty="0" smtClean="0"/>
              <a:t>律</a:t>
            </a:r>
            <a:r>
              <a:rPr lang="en-US" altLang="zh-TW" dirty="0" smtClean="0"/>
              <a:t>)</a:t>
            </a:r>
            <a:endParaRPr lang="en-US" dirty="0" smtClean="0"/>
          </a:p>
          <a:p>
            <a:r>
              <a:rPr lang="en-US" dirty="0" smtClean="0"/>
              <a:t>Double Negation Law:</a:t>
            </a:r>
          </a:p>
          <a:p>
            <a:pPr>
              <a:buNone/>
            </a:pPr>
            <a:r>
              <a:rPr lang="en-US" dirty="0" smtClean="0"/>
              <a:t>	</a:t>
            </a:r>
            <a:r>
              <a:rPr lang="en-US" altLang="zh-TW" dirty="0" smtClean="0"/>
              <a:t>(</a:t>
            </a:r>
            <a:r>
              <a:rPr lang="zh-TW" altLang="en-US" dirty="0" smtClean="0"/>
              <a:t>雙重否定律</a:t>
            </a:r>
            <a:r>
              <a:rPr lang="en-US" altLang="zh-TW" dirty="0" smtClean="0"/>
              <a:t>)</a:t>
            </a:r>
            <a:endParaRPr lang="en-US" dirty="0" smtClean="0"/>
          </a:p>
          <a:p>
            <a:r>
              <a:rPr lang="en-US" dirty="0" smtClean="0"/>
              <a:t>Negation Laws:                                   ,</a:t>
            </a:r>
          </a:p>
          <a:p>
            <a:pPr>
              <a:buNone/>
            </a:pPr>
            <a:r>
              <a:rPr lang="en-US" dirty="0" smtClean="0"/>
              <a:t>	</a:t>
            </a:r>
            <a:r>
              <a:rPr lang="en-US" altLang="zh-TW" dirty="0" smtClean="0"/>
              <a:t>(</a:t>
            </a:r>
            <a:r>
              <a:rPr lang="zh-TW" altLang="en-US" dirty="0" smtClean="0"/>
              <a:t>否定律</a:t>
            </a:r>
            <a:r>
              <a:rPr lang="en-US" altLang="zh-TW" dirty="0" smtClean="0"/>
              <a:t>)</a:t>
            </a:r>
            <a:endParaRPr lang="en-US" dirty="0" smtClean="0"/>
          </a:p>
          <a:p>
            <a:pPr>
              <a:buNone/>
            </a:pPr>
            <a:endParaRPr lang="en-US" dirty="0" smtClean="0"/>
          </a:p>
          <a:p>
            <a:endParaRPr lang="en-US" dirty="0" smtClean="0"/>
          </a:p>
          <a:p>
            <a:pPr>
              <a:buNone/>
            </a:pPr>
            <a:endParaRPr lang="en-US" dirty="0"/>
          </a:p>
        </p:txBody>
      </p:sp>
      <p:pic>
        <p:nvPicPr>
          <p:cNvPr id="4" name="Picture 3" descr="addin_tmp.png"/>
          <p:cNvPicPr>
            <a:picLocks noChangeAspect="1"/>
          </p:cNvPicPr>
          <p:nvPr>
            <p:custDataLst>
              <p:tags r:id="rId1"/>
            </p:custDataLst>
          </p:nvPr>
        </p:nvPicPr>
        <p:blipFill>
          <a:blip r:embed="rId11" cstate="print"/>
          <a:stretch>
            <a:fillRect/>
          </a:stretch>
        </p:blipFill>
        <p:spPr>
          <a:xfrm>
            <a:off x="3886200" y="2057400"/>
            <a:ext cx="1591628" cy="331470"/>
          </a:xfrm>
          <a:prstGeom prst="rect">
            <a:avLst/>
          </a:prstGeom>
        </p:spPr>
      </p:pic>
      <p:pic>
        <p:nvPicPr>
          <p:cNvPr id="6" name="Picture 5" descr="addin_tmp.png"/>
          <p:cNvPicPr>
            <a:picLocks noChangeAspect="1"/>
          </p:cNvPicPr>
          <p:nvPr>
            <p:custDataLst>
              <p:tags r:id="rId2"/>
            </p:custDataLst>
          </p:nvPr>
        </p:nvPicPr>
        <p:blipFill>
          <a:blip r:embed="rId12" cstate="print"/>
          <a:stretch>
            <a:fillRect/>
          </a:stretch>
        </p:blipFill>
        <p:spPr>
          <a:xfrm>
            <a:off x="6172200" y="2057400"/>
            <a:ext cx="1614488" cy="334328"/>
          </a:xfrm>
          <a:prstGeom prst="rect">
            <a:avLst/>
          </a:prstGeom>
        </p:spPr>
      </p:pic>
      <p:pic>
        <p:nvPicPr>
          <p:cNvPr id="8" name="Picture 7" descr="addin_tmp.png"/>
          <p:cNvPicPr>
            <a:picLocks noChangeAspect="1"/>
          </p:cNvPicPr>
          <p:nvPr>
            <p:custDataLst>
              <p:tags r:id="rId3"/>
            </p:custDataLst>
          </p:nvPr>
        </p:nvPicPr>
        <p:blipFill>
          <a:blip r:embed="rId13" cstate="print"/>
          <a:stretch>
            <a:fillRect/>
          </a:stretch>
        </p:blipFill>
        <p:spPr>
          <a:xfrm>
            <a:off x="3810000" y="2971800"/>
            <a:ext cx="1674495" cy="331470"/>
          </a:xfrm>
          <a:prstGeom prst="rect">
            <a:avLst/>
          </a:prstGeom>
        </p:spPr>
      </p:pic>
      <p:pic>
        <p:nvPicPr>
          <p:cNvPr id="9" name="Picture 8" descr="addin_tmp.png"/>
          <p:cNvPicPr>
            <a:picLocks noChangeAspect="1"/>
          </p:cNvPicPr>
          <p:nvPr>
            <p:custDataLst>
              <p:tags r:id="rId4"/>
            </p:custDataLst>
          </p:nvPr>
        </p:nvPicPr>
        <p:blipFill>
          <a:blip r:embed="rId14" cstate="print"/>
          <a:stretch>
            <a:fillRect/>
          </a:stretch>
        </p:blipFill>
        <p:spPr>
          <a:xfrm>
            <a:off x="6172200" y="2895600"/>
            <a:ext cx="1714500" cy="334328"/>
          </a:xfrm>
          <a:prstGeom prst="rect">
            <a:avLst/>
          </a:prstGeom>
        </p:spPr>
      </p:pic>
      <p:pic>
        <p:nvPicPr>
          <p:cNvPr id="10" name="Picture 9" descr="addin_tmp.png"/>
          <p:cNvPicPr>
            <a:picLocks noChangeAspect="1"/>
          </p:cNvPicPr>
          <p:nvPr>
            <p:custDataLst>
              <p:tags r:id="rId5"/>
            </p:custDataLst>
          </p:nvPr>
        </p:nvPicPr>
        <p:blipFill>
          <a:blip r:embed="rId15" cstate="print"/>
          <a:stretch>
            <a:fillRect/>
          </a:stretch>
        </p:blipFill>
        <p:spPr>
          <a:xfrm>
            <a:off x="3962400" y="3886200"/>
            <a:ext cx="1508760" cy="300038"/>
          </a:xfrm>
          <a:prstGeom prst="rect">
            <a:avLst/>
          </a:prstGeom>
        </p:spPr>
      </p:pic>
      <p:pic>
        <p:nvPicPr>
          <p:cNvPr id="11" name="Picture 10" descr="addin_tmp.png"/>
          <p:cNvPicPr>
            <a:picLocks noChangeAspect="1"/>
          </p:cNvPicPr>
          <p:nvPr>
            <p:custDataLst>
              <p:tags r:id="rId6"/>
            </p:custDataLst>
          </p:nvPr>
        </p:nvPicPr>
        <p:blipFill>
          <a:blip r:embed="rId16" cstate="print"/>
          <a:stretch>
            <a:fillRect/>
          </a:stretch>
        </p:blipFill>
        <p:spPr>
          <a:xfrm>
            <a:off x="6248400" y="3886200"/>
            <a:ext cx="1508760" cy="300038"/>
          </a:xfrm>
          <a:prstGeom prst="rect">
            <a:avLst/>
          </a:prstGeom>
        </p:spPr>
      </p:pic>
      <p:pic>
        <p:nvPicPr>
          <p:cNvPr id="12" name="Picture 11" descr="addin_tmp.png"/>
          <p:cNvPicPr>
            <a:picLocks noChangeAspect="1"/>
          </p:cNvPicPr>
          <p:nvPr>
            <p:custDataLst>
              <p:tags r:id="rId7"/>
            </p:custDataLst>
          </p:nvPr>
        </p:nvPicPr>
        <p:blipFill>
          <a:blip r:embed="rId17" cstate="print"/>
          <a:stretch>
            <a:fillRect/>
          </a:stretch>
        </p:blipFill>
        <p:spPr>
          <a:xfrm>
            <a:off x="5029200" y="4724400"/>
            <a:ext cx="1665923" cy="382905"/>
          </a:xfrm>
          <a:prstGeom prst="rect">
            <a:avLst/>
          </a:prstGeom>
        </p:spPr>
      </p:pic>
      <p:pic>
        <p:nvPicPr>
          <p:cNvPr id="13" name="Picture 12" descr="addin_tmp.png"/>
          <p:cNvPicPr>
            <a:picLocks noChangeAspect="1"/>
          </p:cNvPicPr>
          <p:nvPr>
            <p:custDataLst>
              <p:tags r:id="rId8"/>
            </p:custDataLst>
          </p:nvPr>
        </p:nvPicPr>
        <p:blipFill>
          <a:blip r:embed="rId18" cstate="print"/>
          <a:stretch>
            <a:fillRect/>
          </a:stretch>
        </p:blipFill>
        <p:spPr>
          <a:xfrm>
            <a:off x="3962400" y="5791200"/>
            <a:ext cx="1843088" cy="331470"/>
          </a:xfrm>
          <a:prstGeom prst="rect">
            <a:avLst/>
          </a:prstGeom>
        </p:spPr>
      </p:pic>
      <p:pic>
        <p:nvPicPr>
          <p:cNvPr id="14" name="Picture 13" descr="addin_tmp.png"/>
          <p:cNvPicPr>
            <a:picLocks noChangeAspect="1"/>
          </p:cNvPicPr>
          <p:nvPr>
            <p:custDataLst>
              <p:tags r:id="rId9"/>
            </p:custDataLst>
          </p:nvPr>
        </p:nvPicPr>
        <p:blipFill>
          <a:blip r:embed="rId19" cstate="print"/>
          <a:stretch>
            <a:fillRect/>
          </a:stretch>
        </p:blipFill>
        <p:spPr>
          <a:xfrm>
            <a:off x="6553200" y="5791200"/>
            <a:ext cx="1860233" cy="334328"/>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Logical Equivalences (</a:t>
            </a:r>
            <a:r>
              <a:rPr lang="en-US" i="1" dirty="0" smtClean="0"/>
              <a:t>cont</a:t>
            </a:r>
            <a:r>
              <a:rPr lang="en-US" dirty="0" smtClean="0"/>
              <a:t>)</a:t>
            </a:r>
            <a:endParaRPr lang="en-US" dirty="0"/>
          </a:p>
        </p:txBody>
      </p:sp>
      <p:sp>
        <p:nvSpPr>
          <p:cNvPr id="3" name="Content Placeholder 2"/>
          <p:cNvSpPr>
            <a:spLocks noGrp="1"/>
          </p:cNvSpPr>
          <p:nvPr>
            <p:ph idx="1"/>
          </p:nvPr>
        </p:nvSpPr>
        <p:spPr>
          <a:xfrm>
            <a:off x="457200" y="1600200"/>
            <a:ext cx="8229600" cy="4648200"/>
          </a:xfrm>
        </p:spPr>
        <p:txBody>
          <a:bodyPr>
            <a:normAutofit fontScale="92500" lnSpcReduction="10000"/>
          </a:bodyPr>
          <a:lstStyle/>
          <a:p>
            <a:r>
              <a:rPr lang="en-US" dirty="0" smtClean="0"/>
              <a:t>Commutative Laws:                              </a:t>
            </a:r>
          </a:p>
          <a:p>
            <a:pPr>
              <a:buNone/>
            </a:pPr>
            <a:r>
              <a:rPr lang="en-US" dirty="0" smtClean="0"/>
              <a:t>	</a:t>
            </a:r>
            <a:r>
              <a:rPr lang="en-US" altLang="zh-TW" dirty="0" smtClean="0"/>
              <a:t>(</a:t>
            </a:r>
            <a:r>
              <a:rPr lang="zh-TW" altLang="en-US" dirty="0" smtClean="0"/>
              <a:t>交換律</a:t>
            </a:r>
            <a:r>
              <a:rPr lang="en-US" altLang="zh-TW" dirty="0" smtClean="0"/>
              <a:t>)</a:t>
            </a:r>
            <a:endParaRPr lang="en-US" dirty="0" smtClean="0"/>
          </a:p>
          <a:p>
            <a:r>
              <a:rPr lang="en-US" dirty="0" smtClean="0"/>
              <a:t>Associative Laws:</a:t>
            </a:r>
          </a:p>
          <a:p>
            <a:pPr>
              <a:buNone/>
            </a:pPr>
            <a:r>
              <a:rPr lang="en-US" dirty="0" smtClean="0"/>
              <a:t>	</a:t>
            </a:r>
            <a:r>
              <a:rPr lang="en-US" altLang="zh-TW" dirty="0" smtClean="0"/>
              <a:t>(</a:t>
            </a:r>
            <a:r>
              <a:rPr lang="zh-TW" altLang="en-US" dirty="0" smtClean="0"/>
              <a:t>結合律</a:t>
            </a:r>
            <a:r>
              <a:rPr lang="en-US" altLang="zh-TW" dirty="0" smtClean="0"/>
              <a:t>)</a:t>
            </a:r>
            <a:endParaRPr lang="en-US" dirty="0" smtClean="0"/>
          </a:p>
          <a:p>
            <a:r>
              <a:rPr lang="en-US" dirty="0" smtClean="0"/>
              <a:t>Distributive Laws:</a:t>
            </a:r>
          </a:p>
          <a:p>
            <a:pPr>
              <a:buNone/>
            </a:pPr>
            <a:r>
              <a:rPr lang="en-US" dirty="0" smtClean="0"/>
              <a:t>	</a:t>
            </a:r>
            <a:r>
              <a:rPr lang="en-US" altLang="zh-TW" dirty="0" smtClean="0"/>
              <a:t>(</a:t>
            </a:r>
            <a:r>
              <a:rPr lang="zh-TW" altLang="en-US" dirty="0" smtClean="0"/>
              <a:t>分配律</a:t>
            </a:r>
            <a:r>
              <a:rPr lang="en-US" altLang="zh-TW" dirty="0" smtClean="0"/>
              <a:t>)</a:t>
            </a:r>
            <a:endParaRPr lang="en-US" dirty="0" smtClean="0"/>
          </a:p>
          <a:p>
            <a:endParaRPr lang="en-US" dirty="0" smtClean="0"/>
          </a:p>
          <a:p>
            <a:r>
              <a:rPr lang="en-US" dirty="0" smtClean="0"/>
              <a:t>Absorption Laws:</a:t>
            </a:r>
          </a:p>
          <a:p>
            <a:pPr>
              <a:buNone/>
            </a:pPr>
            <a:r>
              <a:rPr lang="en-US" altLang="zh-TW" dirty="0" smtClean="0"/>
              <a:t>	(</a:t>
            </a:r>
            <a:r>
              <a:rPr lang="zh-TW" altLang="en-US" dirty="0" smtClean="0"/>
              <a:t>吸收律</a:t>
            </a:r>
            <a:r>
              <a:rPr lang="en-US" altLang="zh-TW" dirty="0" smtClean="0"/>
              <a:t>)</a:t>
            </a:r>
            <a:endParaRPr lang="en-US" dirty="0" smtClean="0"/>
          </a:p>
          <a:p>
            <a:endParaRPr lang="en-US" dirty="0" smtClean="0"/>
          </a:p>
          <a:p>
            <a:endParaRPr lang="en-US" dirty="0" smtClean="0"/>
          </a:p>
          <a:p>
            <a:pPr>
              <a:buNone/>
            </a:pPr>
            <a:endParaRPr lang="en-US" dirty="0"/>
          </a:p>
        </p:txBody>
      </p:sp>
      <p:pic>
        <p:nvPicPr>
          <p:cNvPr id="8" name="Picture 7" descr="addin_tmp.png"/>
          <p:cNvPicPr>
            <a:picLocks noChangeAspect="1"/>
          </p:cNvPicPr>
          <p:nvPr>
            <p:custDataLst>
              <p:tags r:id="rId1"/>
            </p:custDataLst>
          </p:nvPr>
        </p:nvPicPr>
        <p:blipFill>
          <a:blip r:embed="rId11" cstate="print"/>
          <a:stretch>
            <a:fillRect/>
          </a:stretch>
        </p:blipFill>
        <p:spPr>
          <a:xfrm>
            <a:off x="4038600" y="1828800"/>
            <a:ext cx="2105978" cy="300038"/>
          </a:xfrm>
          <a:prstGeom prst="rect">
            <a:avLst/>
          </a:prstGeom>
        </p:spPr>
      </p:pic>
      <p:pic>
        <p:nvPicPr>
          <p:cNvPr id="12" name="Picture 11" descr="addin_tmp.png"/>
          <p:cNvPicPr>
            <a:picLocks noChangeAspect="1"/>
          </p:cNvPicPr>
          <p:nvPr>
            <p:custDataLst>
              <p:tags r:id="rId2"/>
            </p:custDataLst>
          </p:nvPr>
        </p:nvPicPr>
        <p:blipFill>
          <a:blip r:embed="rId12" cstate="print"/>
          <a:stretch>
            <a:fillRect/>
          </a:stretch>
        </p:blipFill>
        <p:spPr>
          <a:xfrm>
            <a:off x="4038600" y="2209800"/>
            <a:ext cx="2105978" cy="300038"/>
          </a:xfrm>
          <a:prstGeom prst="rect">
            <a:avLst/>
          </a:prstGeom>
        </p:spPr>
      </p:pic>
      <p:pic>
        <p:nvPicPr>
          <p:cNvPr id="9" name="Picture 8" descr="addin_tmp.png"/>
          <p:cNvPicPr>
            <a:picLocks noChangeAspect="1"/>
          </p:cNvPicPr>
          <p:nvPr>
            <p:custDataLst>
              <p:tags r:id="rId3"/>
            </p:custDataLst>
          </p:nvPr>
        </p:nvPicPr>
        <p:blipFill>
          <a:blip r:embed="rId13" cstate="print"/>
          <a:stretch>
            <a:fillRect/>
          </a:stretch>
        </p:blipFill>
        <p:spPr>
          <a:xfrm>
            <a:off x="3810000" y="3274695"/>
            <a:ext cx="3823335" cy="382905"/>
          </a:xfrm>
          <a:prstGeom prst="rect">
            <a:avLst/>
          </a:prstGeom>
        </p:spPr>
      </p:pic>
      <p:pic>
        <p:nvPicPr>
          <p:cNvPr id="10" name="Picture 9" descr="addin_tmp.png"/>
          <p:cNvPicPr>
            <a:picLocks noChangeAspect="1"/>
          </p:cNvPicPr>
          <p:nvPr>
            <p:custDataLst>
              <p:tags r:id="rId4"/>
            </p:custDataLst>
          </p:nvPr>
        </p:nvPicPr>
        <p:blipFill>
          <a:blip r:embed="rId14" cstate="print"/>
          <a:stretch>
            <a:fillRect/>
          </a:stretch>
        </p:blipFill>
        <p:spPr>
          <a:xfrm>
            <a:off x="3810000" y="2817495"/>
            <a:ext cx="3823335" cy="382905"/>
          </a:xfrm>
          <a:prstGeom prst="rect">
            <a:avLst/>
          </a:prstGeom>
        </p:spPr>
      </p:pic>
      <p:pic>
        <p:nvPicPr>
          <p:cNvPr id="13" name="Picture 12" descr="addin_tmp.png"/>
          <p:cNvPicPr>
            <a:picLocks noChangeAspect="1"/>
          </p:cNvPicPr>
          <p:nvPr>
            <p:custDataLst>
              <p:tags r:id="rId5"/>
            </p:custDataLst>
          </p:nvPr>
        </p:nvPicPr>
        <p:blipFill>
          <a:blip r:embed="rId15" cstate="print"/>
          <a:srcRect r="31779" b="498"/>
          <a:stretch>
            <a:fillRect/>
          </a:stretch>
        </p:blipFill>
        <p:spPr>
          <a:xfrm>
            <a:off x="3733800" y="3886200"/>
            <a:ext cx="3429000" cy="381000"/>
          </a:xfrm>
          <a:prstGeom prst="rect">
            <a:avLst/>
          </a:prstGeom>
        </p:spPr>
      </p:pic>
      <p:pic>
        <p:nvPicPr>
          <p:cNvPr id="14" name="Picture 13" descr="addin_tmp.png"/>
          <p:cNvPicPr>
            <a:picLocks noChangeAspect="1"/>
          </p:cNvPicPr>
          <p:nvPr>
            <p:custDataLst>
              <p:tags r:id="rId6"/>
            </p:custDataLst>
          </p:nvPr>
        </p:nvPicPr>
        <p:blipFill>
          <a:blip r:embed="rId16" cstate="print"/>
          <a:stretch>
            <a:fillRect/>
          </a:stretch>
        </p:blipFill>
        <p:spPr>
          <a:xfrm>
            <a:off x="3736657" y="4343400"/>
            <a:ext cx="5026343" cy="382905"/>
          </a:xfrm>
          <a:prstGeom prst="rect">
            <a:avLst/>
          </a:prstGeom>
        </p:spPr>
      </p:pic>
      <p:pic>
        <p:nvPicPr>
          <p:cNvPr id="15" name="Picture 14" descr="addin_tmp.png"/>
          <p:cNvPicPr>
            <a:picLocks noChangeAspect="1"/>
          </p:cNvPicPr>
          <p:nvPr>
            <p:custDataLst>
              <p:tags r:id="rId7"/>
            </p:custDataLst>
          </p:nvPr>
        </p:nvPicPr>
        <p:blipFill>
          <a:blip r:embed="rId17" cstate="print"/>
          <a:stretch>
            <a:fillRect/>
          </a:stretch>
        </p:blipFill>
        <p:spPr>
          <a:xfrm>
            <a:off x="3733800" y="5334000"/>
            <a:ext cx="2408873" cy="382905"/>
          </a:xfrm>
          <a:prstGeom prst="rect">
            <a:avLst/>
          </a:prstGeom>
        </p:spPr>
      </p:pic>
      <p:pic>
        <p:nvPicPr>
          <p:cNvPr id="16" name="Picture 15" descr="addin_tmp.png"/>
          <p:cNvPicPr>
            <a:picLocks noChangeAspect="1"/>
          </p:cNvPicPr>
          <p:nvPr>
            <p:custDataLst>
              <p:tags r:id="rId8"/>
            </p:custDataLst>
          </p:nvPr>
        </p:nvPicPr>
        <p:blipFill>
          <a:blip r:embed="rId18" cstate="print"/>
          <a:stretch>
            <a:fillRect/>
          </a:stretch>
        </p:blipFill>
        <p:spPr>
          <a:xfrm>
            <a:off x="3733800" y="5715000"/>
            <a:ext cx="2408873" cy="382905"/>
          </a:xfrm>
          <a:prstGeom prst="rect">
            <a:avLst/>
          </a:prstGeom>
        </p:spPr>
      </p:pic>
      <p:pic>
        <p:nvPicPr>
          <p:cNvPr id="17" name="Picture 12" descr="addin_tmp.png"/>
          <p:cNvPicPr>
            <a:picLocks noChangeAspect="1"/>
          </p:cNvPicPr>
          <p:nvPr>
            <p:custDataLst>
              <p:tags r:id="rId9"/>
            </p:custDataLst>
          </p:nvPr>
        </p:nvPicPr>
        <p:blipFill>
          <a:blip r:embed="rId15" cstate="print"/>
          <a:srcRect l="71253" b="498"/>
          <a:stretch>
            <a:fillRect/>
          </a:stretch>
        </p:blipFill>
        <p:spPr>
          <a:xfrm>
            <a:off x="7162800" y="3886200"/>
            <a:ext cx="1444943" cy="3810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Logical Equivalences</a:t>
            </a:r>
            <a:endParaRPr lang="en-US" dirty="0"/>
          </a:p>
        </p:txBody>
      </p:sp>
      <p:pic>
        <p:nvPicPr>
          <p:cNvPr id="4" name="Content Placeholder 3" descr="table17.jpg"/>
          <p:cNvPicPr>
            <a:picLocks noGrp="1" noChangeAspect="1"/>
          </p:cNvPicPr>
          <p:nvPr>
            <p:ph idx="1"/>
          </p:nvPr>
        </p:nvPicPr>
        <p:blipFill>
          <a:blip r:embed="rId2" cstate="print"/>
          <a:stretch>
            <a:fillRect/>
          </a:stretch>
        </p:blipFill>
        <p:spPr>
          <a:xfrm>
            <a:off x="838200" y="1828800"/>
            <a:ext cx="3733800" cy="3982720"/>
          </a:xfrm>
        </p:spPr>
      </p:pic>
      <p:pic>
        <p:nvPicPr>
          <p:cNvPr id="5" name="Picture 4" descr="table18.jpg"/>
          <p:cNvPicPr>
            <a:picLocks noChangeAspect="1"/>
          </p:cNvPicPr>
          <p:nvPr/>
        </p:nvPicPr>
        <p:blipFill>
          <a:blip r:embed="rId3" cstate="print"/>
          <a:stretch>
            <a:fillRect/>
          </a:stretch>
        </p:blipFill>
        <p:spPr>
          <a:xfrm>
            <a:off x="4648200" y="1828800"/>
            <a:ext cx="3276600" cy="2772508"/>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Constructing New Logical Equivalences</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10000"/>
          </a:bodyPr>
          <a:lstStyle/>
          <a:p>
            <a:r>
              <a:rPr lang="en-US" dirty="0" smtClean="0"/>
              <a:t>We can show that two expressions are logically equivalent by developing a series of logically equivalent statements.</a:t>
            </a:r>
          </a:p>
          <a:p>
            <a:r>
              <a:rPr lang="en-US" dirty="0" smtClean="0"/>
              <a:t>To prove that                 we produce a series of equivalences beginning with A and ending with B.</a:t>
            </a:r>
          </a:p>
          <a:p>
            <a:endParaRPr lang="en-US" dirty="0" smtClean="0"/>
          </a:p>
          <a:p>
            <a:endParaRPr lang="en-US" dirty="0" smtClean="0"/>
          </a:p>
          <a:p>
            <a:endParaRPr lang="en-US" dirty="0" smtClean="0"/>
          </a:p>
          <a:p>
            <a:r>
              <a:rPr lang="en-US" dirty="0" smtClean="0"/>
              <a:t>Keep in mind that whenever a proposition (represented by a propositional variable) occurs in the equivalences listed earlier, it may be replaced by an arbitrarily complex compound proposition.</a:t>
            </a:r>
            <a:endParaRPr lang="en-US" dirty="0"/>
          </a:p>
        </p:txBody>
      </p:sp>
      <p:pic>
        <p:nvPicPr>
          <p:cNvPr id="8" name="Picture 7" descr="addin_tmp.png"/>
          <p:cNvPicPr>
            <a:picLocks noChangeAspect="1"/>
          </p:cNvPicPr>
          <p:nvPr>
            <p:custDataLst>
              <p:tags r:id="rId1"/>
            </p:custDataLst>
          </p:nvPr>
        </p:nvPicPr>
        <p:blipFill>
          <a:blip r:embed="rId6" cstate="print"/>
          <a:stretch>
            <a:fillRect/>
          </a:stretch>
        </p:blipFill>
        <p:spPr>
          <a:xfrm>
            <a:off x="2895600" y="2971800"/>
            <a:ext cx="890588" cy="228600"/>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3429000" y="3759995"/>
            <a:ext cx="992981" cy="27622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3429000" y="4445794"/>
            <a:ext cx="1062038" cy="278606"/>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3886200" y="4064794"/>
            <a:ext cx="35719" cy="288131"/>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Proofs</a:t>
            </a:r>
            <a:endParaRPr lang="en-US" dirty="0"/>
          </a:p>
        </p:txBody>
      </p:sp>
      <p:sp>
        <p:nvSpPr>
          <p:cNvPr id="8" name="Content Placeholder 7"/>
          <p:cNvSpPr>
            <a:spLocks noGrp="1"/>
          </p:cNvSpPr>
          <p:nvPr>
            <p:ph idx="1"/>
          </p:nvPr>
        </p:nvSpPr>
        <p:spPr/>
        <p:txBody>
          <a:bodyPr/>
          <a:lstStyle/>
          <a:p>
            <a:pPr>
              <a:buNone/>
            </a:pPr>
            <a:r>
              <a:rPr lang="en-US" b="1" dirty="0" smtClean="0"/>
              <a:t>Example</a:t>
            </a:r>
            <a:r>
              <a:rPr lang="en-US" dirty="0" smtClean="0"/>
              <a:t>: Show that                               </a:t>
            </a:r>
          </a:p>
          <a:p>
            <a:pPr>
              <a:buNone/>
            </a:pPr>
            <a:r>
              <a:rPr lang="en-US" dirty="0" smtClean="0"/>
              <a:t>            is logically equivalent to </a:t>
            </a:r>
          </a:p>
          <a:p>
            <a:pPr>
              <a:buNone/>
            </a:pPr>
            <a:r>
              <a:rPr lang="en-US" b="1" dirty="0" smtClean="0"/>
              <a:t>Solution</a:t>
            </a:r>
            <a:r>
              <a:rPr lang="en-US" dirty="0" smtClean="0"/>
              <a:t>:</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533401" y="3429000"/>
            <a:ext cx="8338185" cy="2381250"/>
          </a:xfrm>
          <a:prstGeom prst="rect">
            <a:avLst/>
          </a:prstGeom>
        </p:spPr>
      </p:pic>
      <p:pic>
        <p:nvPicPr>
          <p:cNvPr id="12" name="Picture 11" descr="addin_tmp.png"/>
          <p:cNvPicPr>
            <a:picLocks noChangeAspect="1"/>
          </p:cNvPicPr>
          <p:nvPr>
            <p:custDataLst>
              <p:tags r:id="rId2"/>
            </p:custDataLst>
          </p:nvPr>
        </p:nvPicPr>
        <p:blipFill>
          <a:blip r:embed="rId6" cstate="print"/>
          <a:stretch>
            <a:fillRect/>
          </a:stretch>
        </p:blipFill>
        <p:spPr>
          <a:xfrm>
            <a:off x="3962400" y="1752600"/>
            <a:ext cx="2451735" cy="382905"/>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5943600" y="2362200"/>
            <a:ext cx="1271588" cy="30289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Equivalence Proofs</a:t>
            </a:r>
            <a:endParaRPr lang="en-US" dirty="0"/>
          </a:p>
        </p:txBody>
      </p:sp>
      <p:sp>
        <p:nvSpPr>
          <p:cNvPr id="8" name="Content Placeholder 7"/>
          <p:cNvSpPr>
            <a:spLocks noGrp="1"/>
          </p:cNvSpPr>
          <p:nvPr>
            <p:ph idx="1"/>
          </p:nvPr>
        </p:nvSpPr>
        <p:spPr/>
        <p:txBody>
          <a:bodyPr/>
          <a:lstStyle/>
          <a:p>
            <a:pPr>
              <a:buNone/>
            </a:pPr>
            <a:r>
              <a:rPr lang="en-US" b="1" dirty="0" smtClean="0"/>
              <a:t>Example</a:t>
            </a:r>
            <a:r>
              <a:rPr lang="en-US" dirty="0" smtClean="0"/>
              <a:t>: Show that                               </a:t>
            </a:r>
          </a:p>
          <a:p>
            <a:pPr>
              <a:buNone/>
            </a:pPr>
            <a:r>
              <a:rPr lang="en-US" dirty="0" smtClean="0"/>
              <a:t>            is a tautology. </a:t>
            </a:r>
          </a:p>
          <a:p>
            <a:pPr>
              <a:buNone/>
            </a:pPr>
            <a:r>
              <a:rPr lang="en-US" b="1" dirty="0" smtClean="0"/>
              <a:t>Solution</a:t>
            </a:r>
            <a:r>
              <a:rPr lang="en-US" dirty="0" smtClean="0"/>
              <a:t>:</a:t>
            </a:r>
          </a:p>
          <a:p>
            <a:pPr>
              <a:buNone/>
            </a:pPr>
            <a:endParaRPr lang="en-US" dirty="0"/>
          </a:p>
        </p:txBody>
      </p:sp>
      <p:pic>
        <p:nvPicPr>
          <p:cNvPr id="16" name="Picture 15" descr="addin_tmp.png"/>
          <p:cNvPicPr>
            <a:picLocks noChangeAspect="1"/>
          </p:cNvPicPr>
          <p:nvPr>
            <p:custDataLst>
              <p:tags r:id="rId1"/>
            </p:custDataLst>
          </p:nvPr>
        </p:nvPicPr>
        <p:blipFill>
          <a:blip r:embed="rId4" cstate="print"/>
          <a:stretch>
            <a:fillRect/>
          </a:stretch>
        </p:blipFill>
        <p:spPr>
          <a:xfrm>
            <a:off x="647701" y="3428998"/>
            <a:ext cx="8185785" cy="2066925"/>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4114800" y="1752600"/>
            <a:ext cx="2700338" cy="382905"/>
          </a:xfrm>
          <a:prstGeom prst="rect">
            <a:avLst/>
          </a:prstGeom>
        </p:spPr>
      </p:pic>
      <p:grpSp>
        <p:nvGrpSpPr>
          <p:cNvPr id="4" name="群組 3"/>
          <p:cNvGrpSpPr/>
          <p:nvPr/>
        </p:nvGrpSpPr>
        <p:grpSpPr>
          <a:xfrm>
            <a:off x="4572000" y="4038600"/>
            <a:ext cx="304800" cy="333008"/>
            <a:chOff x="4572000" y="4038600"/>
            <a:chExt cx="304800" cy="333008"/>
          </a:xfrm>
        </p:grpSpPr>
        <p:pic>
          <p:nvPicPr>
            <p:cNvPr id="1027" name="Picture 3"/>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657725" y="4038600"/>
              <a:ext cx="219075" cy="228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8" name="Picture 4"/>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572000" y="4086225"/>
              <a:ext cx="168593" cy="28538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Propositions</a:t>
            </a:r>
            <a:endParaRPr lang="en-US" dirty="0"/>
          </a:p>
        </p:txBody>
      </p:sp>
      <p:sp>
        <p:nvSpPr>
          <p:cNvPr id="3" name="Content Placeholder 2"/>
          <p:cNvSpPr>
            <a:spLocks noGrp="1"/>
          </p:cNvSpPr>
          <p:nvPr>
            <p:ph idx="1"/>
          </p:nvPr>
        </p:nvSpPr>
        <p:spPr>
          <a:xfrm>
            <a:off x="457200" y="1600200"/>
            <a:ext cx="8534400" cy="4525963"/>
          </a:xfrm>
        </p:spPr>
        <p:txBody>
          <a:bodyPr>
            <a:normAutofit fontScale="77500" lnSpcReduction="20000"/>
          </a:bodyPr>
          <a:lstStyle/>
          <a:p>
            <a:r>
              <a:rPr lang="en-US" dirty="0" smtClean="0"/>
              <a:t>A </a:t>
            </a:r>
            <a:r>
              <a:rPr lang="en-US" i="1" dirty="0" smtClean="0">
                <a:solidFill>
                  <a:srgbClr val="FF0000"/>
                </a:solidFill>
              </a:rPr>
              <a:t>proposition</a:t>
            </a:r>
            <a:r>
              <a:rPr lang="en-US" dirty="0" smtClean="0"/>
              <a:t>(</a:t>
            </a:r>
            <a:r>
              <a:rPr lang="zh-TW" altLang="en-US" dirty="0" smtClean="0"/>
              <a:t>命題</a:t>
            </a:r>
            <a:r>
              <a:rPr lang="en-US" dirty="0" smtClean="0"/>
              <a:t>)</a:t>
            </a:r>
            <a:r>
              <a:rPr lang="zh-TW" altLang="en-US" dirty="0" smtClean="0"/>
              <a:t> </a:t>
            </a:r>
            <a:r>
              <a:rPr lang="en-US" dirty="0" smtClean="0"/>
              <a:t>is a </a:t>
            </a:r>
            <a:r>
              <a:rPr lang="en-US" u="sng" dirty="0" smtClean="0"/>
              <a:t>declarative sentence </a:t>
            </a:r>
            <a:r>
              <a:rPr lang="en-US" altLang="zh-TW" u="sng" dirty="0" smtClean="0"/>
              <a:t>(</a:t>
            </a:r>
            <a:r>
              <a:rPr lang="zh-TW" altLang="en-US" u="sng" dirty="0" smtClean="0"/>
              <a:t>陳述句</a:t>
            </a:r>
            <a:r>
              <a:rPr lang="en-US" altLang="zh-TW" u="sng" dirty="0" smtClean="0"/>
              <a:t>)</a:t>
            </a:r>
            <a:r>
              <a:rPr lang="zh-TW" altLang="en-US" dirty="0" smtClean="0"/>
              <a:t> </a:t>
            </a:r>
            <a:r>
              <a:rPr lang="en-US" altLang="zh-TW" dirty="0" smtClean="0"/>
              <a:t>t</a:t>
            </a:r>
            <a:r>
              <a:rPr lang="en-US" dirty="0" smtClean="0"/>
              <a:t>hat is either </a:t>
            </a:r>
            <a:r>
              <a:rPr lang="en-US" dirty="0" smtClean="0">
                <a:solidFill>
                  <a:srgbClr val="00B0F0"/>
                </a:solidFill>
              </a:rPr>
              <a:t>true or false</a:t>
            </a:r>
            <a:r>
              <a:rPr lang="en-US" dirty="0" smtClean="0"/>
              <a:t>.</a:t>
            </a:r>
          </a:p>
          <a:p>
            <a:r>
              <a:rPr lang="en-US" dirty="0" smtClean="0"/>
              <a:t>Examples of propositions:</a:t>
            </a:r>
          </a:p>
          <a:p>
            <a:pPr marL="880110" lvl="1" indent="-514350">
              <a:buFont typeface="+mj-lt"/>
              <a:buAutoNum type="alphaLcParenR"/>
            </a:pPr>
            <a:r>
              <a:rPr lang="en-US" dirty="0" smtClean="0"/>
              <a:t>The Moon is made of green cheese.</a:t>
            </a:r>
          </a:p>
          <a:p>
            <a:pPr marL="880110" lvl="1" indent="-514350">
              <a:buFont typeface="+mj-lt"/>
              <a:buAutoNum type="alphaLcParenR"/>
            </a:pPr>
            <a:r>
              <a:rPr lang="en-US" dirty="0" smtClean="0"/>
              <a:t>Trenton is the capital of New Jersey.</a:t>
            </a:r>
          </a:p>
          <a:p>
            <a:pPr marL="880110" lvl="1" indent="-514350">
              <a:buFont typeface="+mj-lt"/>
              <a:buAutoNum type="alphaLcParenR"/>
            </a:pPr>
            <a:r>
              <a:rPr lang="en-US" dirty="0" smtClean="0"/>
              <a:t>Toronto is the capital of Canada.</a:t>
            </a:r>
          </a:p>
          <a:p>
            <a:pPr marL="880110" lvl="1" indent="-514350">
              <a:buFont typeface="+mj-lt"/>
              <a:buAutoNum type="alphaLcParenR"/>
            </a:pP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p>
          <a:p>
            <a:pPr marL="880110" lvl="1" indent="-514350">
              <a:buFont typeface="+mj-lt"/>
              <a:buAutoNum type="alphaLcParenR"/>
            </a:pP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2</a:t>
            </a:r>
          </a:p>
          <a:p>
            <a:r>
              <a:rPr lang="en-US" dirty="0" smtClean="0"/>
              <a:t>Examples that are not propositions.</a:t>
            </a:r>
          </a:p>
          <a:p>
            <a:pPr marL="880110" lvl="1" indent="-514350">
              <a:buFont typeface="+mj-lt"/>
              <a:buAutoNum type="alphaLcParenR"/>
            </a:pPr>
            <a:r>
              <a:rPr lang="en-US" dirty="0" smtClean="0"/>
              <a:t>Sit down!</a:t>
            </a:r>
          </a:p>
          <a:p>
            <a:pPr marL="880110" lvl="1" indent="-514350">
              <a:buFont typeface="+mj-lt"/>
              <a:buAutoNum type="alphaLcParenR"/>
            </a:pPr>
            <a:r>
              <a:rPr lang="en-US" dirty="0" smtClean="0"/>
              <a:t>What time is it?</a:t>
            </a:r>
          </a:p>
          <a:p>
            <a:pPr marL="880110" lvl="1" indent="-514350">
              <a:buFont typeface="+mj-lt"/>
              <a:buAutoNum type="alphaLcParenR"/>
            </a:pPr>
            <a:r>
              <a:rPr lang="en-US" i="1" dirty="0" smtClean="0"/>
              <a:t>x</a:t>
            </a:r>
            <a:r>
              <a:rPr lang="en-US" dirty="0" smtClean="0"/>
              <a:t> + 1 = 2</a:t>
            </a:r>
          </a:p>
          <a:p>
            <a:pPr marL="880110" lvl="1" indent="-514350">
              <a:buFont typeface="+mj-lt"/>
              <a:buAutoNum type="alphaLcParenR"/>
            </a:pPr>
            <a:r>
              <a:rPr lang="en-US" i="1" dirty="0" smtClean="0"/>
              <a:t>x</a:t>
            </a:r>
            <a:r>
              <a:rPr lang="en-US" dirty="0" smtClean="0"/>
              <a:t> + </a:t>
            </a:r>
            <a:r>
              <a:rPr lang="en-US" i="1" dirty="0" smtClean="0"/>
              <a:t>y </a:t>
            </a:r>
            <a:r>
              <a:rPr lang="en-US" dirty="0" smtClean="0"/>
              <a:t>= </a:t>
            </a:r>
            <a:r>
              <a:rPr lang="en-US" i="1" dirty="0" smtClean="0"/>
              <a:t>z</a:t>
            </a:r>
          </a:p>
          <a:p>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Foundations: Logic and Proofs</a:t>
            </a:r>
            <a:endParaRPr lang="en-US" dirty="0"/>
          </a:p>
        </p:txBody>
      </p:sp>
      <p:sp>
        <p:nvSpPr>
          <p:cNvPr id="3" name="Subtitle 2"/>
          <p:cNvSpPr>
            <a:spLocks noGrp="1"/>
          </p:cNvSpPr>
          <p:nvPr>
            <p:ph type="subTitle" idx="1"/>
          </p:nvPr>
        </p:nvSpPr>
        <p:spPr>
          <a:xfrm>
            <a:off x="914400" y="3886200"/>
            <a:ext cx="7848600" cy="1752600"/>
          </a:xfrm>
        </p:spPr>
        <p:txBody>
          <a:bodyPr/>
          <a:lstStyle/>
          <a:p>
            <a:r>
              <a:rPr lang="en-US" dirty="0" smtClean="0"/>
              <a:t>Chapter 1, Part II: Predicate Logic</a:t>
            </a:r>
            <a:r>
              <a:rPr lang="zh-TW" altLang="en-US" dirty="0" smtClean="0"/>
              <a:t> </a:t>
            </a:r>
            <a:r>
              <a:rPr lang="en-US" altLang="zh-TW" dirty="0" smtClean="0"/>
              <a:t>(</a:t>
            </a:r>
            <a:r>
              <a:rPr lang="zh-TW" altLang="en-US" dirty="0" smtClean="0"/>
              <a:t>述詞邏輯</a:t>
            </a:r>
            <a:r>
              <a:rPr lang="en-US" altLang="zh-TW" dirty="0" smtClean="0"/>
              <a:t>)</a:t>
            </a:r>
            <a:endParaRPr lang="en-US" dirty="0"/>
          </a:p>
        </p:txBody>
      </p:sp>
      <p:sp>
        <p:nvSpPr>
          <p:cNvPr id="6" name="TextBox 5"/>
          <p:cNvSpPr txBox="1"/>
          <p:nvPr/>
        </p:nvSpPr>
        <p:spPr>
          <a:xfrm>
            <a:off x="2286000" y="4572000"/>
            <a:ext cx="4343400" cy="369332"/>
          </a:xfrm>
          <a:prstGeom prst="rect">
            <a:avLst/>
          </a:prstGeom>
          <a:noFill/>
        </p:spPr>
        <p:txBody>
          <a:bodyPr wrap="square" rtlCol="0">
            <a:spAutoFit/>
          </a:bodyPr>
          <a:lstStyle/>
          <a:p>
            <a:r>
              <a:rPr lang="en-US" dirty="0" smtClean="0"/>
              <a:t>Edited by </a:t>
            </a:r>
            <a:r>
              <a:rPr lang="en-US" dirty="0" err="1" smtClean="0"/>
              <a:t>ShihTsung</a:t>
            </a:r>
            <a:r>
              <a:rPr lang="en-US" dirty="0" smtClean="0"/>
              <a:t> Liang</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130425"/>
            <a:ext cx="8991600" cy="1470025"/>
          </a:xfrm>
        </p:spPr>
        <p:txBody>
          <a:bodyPr/>
          <a:lstStyle/>
          <a:p>
            <a:r>
              <a:rPr lang="en-US" dirty="0" smtClean="0"/>
              <a:t>Predicates</a:t>
            </a:r>
            <a:r>
              <a:rPr lang="en-US" altLang="zh-TW" dirty="0" smtClean="0"/>
              <a:t>(</a:t>
            </a:r>
            <a:r>
              <a:rPr lang="zh-TW" altLang="en-US" dirty="0" smtClean="0"/>
              <a:t>述詞</a:t>
            </a:r>
            <a:r>
              <a:rPr lang="en-US" altLang="zh-TW" dirty="0" smtClean="0"/>
              <a:t>)</a:t>
            </a:r>
            <a:r>
              <a:rPr lang="en-US" dirty="0" smtClean="0"/>
              <a:t> and Quantifiers</a:t>
            </a:r>
            <a:r>
              <a:rPr lang="en-US" altLang="zh-TW" dirty="0" smtClean="0"/>
              <a:t>(</a:t>
            </a:r>
            <a:r>
              <a:rPr lang="zh-TW" altLang="en-US" dirty="0" smtClean="0"/>
              <a:t>量詞</a:t>
            </a:r>
            <a:r>
              <a:rPr lang="en-US" altLang="zh-TW" dirty="0" smtClean="0"/>
              <a:t>)</a:t>
            </a:r>
            <a:endParaRPr lang="en-US" dirty="0"/>
          </a:p>
        </p:txBody>
      </p:sp>
      <p:sp>
        <p:nvSpPr>
          <p:cNvPr id="3" name="Subtitle 2"/>
          <p:cNvSpPr>
            <a:spLocks noGrp="1"/>
          </p:cNvSpPr>
          <p:nvPr>
            <p:ph type="subTitle" idx="1"/>
          </p:nvPr>
        </p:nvSpPr>
        <p:spPr/>
        <p:txBody>
          <a:bodyPr/>
          <a:lstStyle/>
          <a:p>
            <a:r>
              <a:rPr lang="en-US" dirty="0" smtClean="0"/>
              <a:t>Section 1.4</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Propositional Logic Not Enough</a:t>
            </a:r>
            <a:endParaRPr lang="en-US" dirty="0"/>
          </a:p>
        </p:txBody>
      </p:sp>
      <p:sp>
        <p:nvSpPr>
          <p:cNvPr id="3" name="Content Placeholder 2"/>
          <p:cNvSpPr>
            <a:spLocks noGrp="1"/>
          </p:cNvSpPr>
          <p:nvPr>
            <p:ph idx="1"/>
          </p:nvPr>
        </p:nvSpPr>
        <p:spPr/>
        <p:txBody>
          <a:bodyPr>
            <a:normAutofit/>
          </a:bodyPr>
          <a:lstStyle/>
          <a:p>
            <a:r>
              <a:rPr lang="en-US" dirty="0" smtClean="0"/>
              <a:t>If we have: </a:t>
            </a:r>
          </a:p>
          <a:p>
            <a:pPr lvl="1">
              <a:buNone/>
            </a:pPr>
            <a:r>
              <a:rPr lang="en-US" dirty="0" smtClean="0"/>
              <a:t>“All men are mortal.”</a:t>
            </a:r>
          </a:p>
          <a:p>
            <a:pPr lvl="1">
              <a:buNone/>
            </a:pPr>
            <a:r>
              <a:rPr lang="en-US" dirty="0" smtClean="0"/>
              <a:t>“Socrates is a man.”</a:t>
            </a:r>
          </a:p>
          <a:p>
            <a:r>
              <a:rPr lang="en-US" dirty="0" smtClean="0"/>
              <a:t>Does it follow that “Socrates is mortal?”</a:t>
            </a:r>
          </a:p>
          <a:p>
            <a:r>
              <a:rPr lang="en-US" dirty="0" smtClean="0"/>
              <a:t>Can’t  be represented in propositional logic. Need a language that talks about objects, their properties, and their relations. </a:t>
            </a:r>
          </a:p>
          <a:p>
            <a:r>
              <a:rPr lang="en-US" dirty="0" smtClean="0"/>
              <a:t>Later we’ll see how to draw inferences. </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Introducing Predicate Logic</a:t>
            </a:r>
            <a:endParaRPr lang="en-US" dirty="0"/>
          </a:p>
        </p:txBody>
      </p:sp>
      <p:sp>
        <p:nvSpPr>
          <p:cNvPr id="3" name="Content Placeholder 2"/>
          <p:cNvSpPr>
            <a:spLocks noGrp="1"/>
          </p:cNvSpPr>
          <p:nvPr>
            <p:ph idx="1"/>
          </p:nvPr>
        </p:nvSpPr>
        <p:spPr>
          <a:xfrm>
            <a:off x="457200" y="1600200"/>
            <a:ext cx="8534400" cy="4525963"/>
          </a:xfrm>
        </p:spPr>
        <p:txBody>
          <a:bodyPr>
            <a:normAutofit/>
          </a:bodyPr>
          <a:lstStyle/>
          <a:p>
            <a:r>
              <a:rPr lang="en-US" altLang="zh-TW" dirty="0" smtClean="0"/>
              <a:t>The atoms of </a:t>
            </a:r>
            <a:r>
              <a:rPr lang="en-US" altLang="zh-TW" b="1" dirty="0" smtClean="0"/>
              <a:t>propositional logic </a:t>
            </a:r>
            <a:r>
              <a:rPr lang="en-US" altLang="zh-TW" dirty="0" smtClean="0"/>
              <a:t>are </a:t>
            </a:r>
            <a:r>
              <a:rPr lang="en-US" altLang="zh-TW" dirty="0"/>
              <a:t>simple </a:t>
            </a:r>
            <a:r>
              <a:rPr lang="en-US" altLang="zh-TW" dirty="0" smtClean="0"/>
              <a:t>statements.</a:t>
            </a:r>
            <a:endParaRPr lang="en-US" altLang="zh-TW" dirty="0"/>
          </a:p>
          <a:p>
            <a:r>
              <a:rPr lang="en-US" altLang="zh-TW" dirty="0"/>
              <a:t>The atoms of </a:t>
            </a:r>
            <a:r>
              <a:rPr lang="en-US" altLang="zh-TW" b="1" dirty="0" smtClean="0"/>
              <a:t>predicate logic</a:t>
            </a:r>
            <a:r>
              <a:rPr lang="en-US" altLang="zh-TW" dirty="0"/>
              <a:t> are </a:t>
            </a:r>
            <a:r>
              <a:rPr lang="en-US" altLang="zh-TW" dirty="0" smtClean="0"/>
              <a:t>statements involving </a:t>
            </a:r>
            <a:r>
              <a:rPr lang="en-US" altLang="zh-TW" u="sng" dirty="0" smtClean="0"/>
              <a:t>variables</a:t>
            </a:r>
            <a:r>
              <a:rPr lang="en-US" altLang="zh-TW" dirty="0"/>
              <a:t> </a:t>
            </a:r>
            <a:r>
              <a:rPr lang="en-US" altLang="zh-TW" dirty="0" smtClean="0"/>
              <a:t>(which can be </a:t>
            </a:r>
            <a:r>
              <a:rPr lang="en-US" altLang="zh-TW" dirty="0" smtClean="0">
                <a:solidFill>
                  <a:srgbClr val="FF0000"/>
                </a:solidFill>
              </a:rPr>
              <a:t>quantified</a:t>
            </a:r>
            <a:r>
              <a:rPr lang="en-US" altLang="zh-TW" dirty="0" smtClean="0"/>
              <a:t>) and</a:t>
            </a:r>
            <a:r>
              <a:rPr lang="en-US" altLang="zh-TW" dirty="0"/>
              <a:t> </a:t>
            </a:r>
            <a:r>
              <a:rPr lang="en-US" altLang="zh-TW" u="sng" dirty="0"/>
              <a:t>predicates</a:t>
            </a:r>
            <a:r>
              <a:rPr lang="en-US" altLang="zh-TW" dirty="0"/>
              <a:t> </a:t>
            </a:r>
          </a:p>
          <a:p>
            <a:r>
              <a:rPr lang="en-US" dirty="0" smtClean="0"/>
              <a:t>An atomic statement is denoted by a </a:t>
            </a:r>
            <a:r>
              <a:rPr lang="en-US" b="1" dirty="0" smtClean="0"/>
              <a:t>propositional function</a:t>
            </a:r>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Functions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0070C0"/>
                </a:solidFill>
              </a:rPr>
              <a:t>Propositional functions </a:t>
            </a:r>
            <a:r>
              <a:rPr lang="en-US" dirty="0" smtClean="0"/>
              <a:t>become propositions (and have truth values) when their variables are each </a:t>
            </a:r>
            <a:r>
              <a:rPr lang="en-US" dirty="0" smtClean="0">
                <a:solidFill>
                  <a:srgbClr val="FF0000"/>
                </a:solidFill>
              </a:rPr>
              <a:t>replaced by a value </a:t>
            </a:r>
            <a:r>
              <a:rPr lang="en-US" dirty="0" smtClean="0"/>
              <a:t>from the </a:t>
            </a:r>
            <a:r>
              <a:rPr lang="en-US" i="1" dirty="0" smtClean="0"/>
              <a:t>domain </a:t>
            </a:r>
            <a:r>
              <a:rPr lang="en-US" dirty="0" smtClean="0"/>
              <a:t>(or  </a:t>
            </a:r>
            <a:r>
              <a:rPr lang="en-US" i="1" dirty="0" smtClean="0">
                <a:solidFill>
                  <a:srgbClr val="FF0000"/>
                </a:solidFill>
              </a:rPr>
              <a:t>bound</a:t>
            </a:r>
            <a:r>
              <a:rPr lang="en-US" dirty="0" smtClean="0">
                <a:solidFill>
                  <a:srgbClr val="FF0000"/>
                </a:solidFill>
              </a:rPr>
              <a:t> by a quantifier</a:t>
            </a:r>
            <a:r>
              <a:rPr lang="en-US" dirty="0" smtClean="0"/>
              <a:t>, as we will see later).</a:t>
            </a:r>
          </a:p>
          <a:p>
            <a:r>
              <a:rPr lang="en-US" dirty="0" smtClean="0"/>
              <a:t>For example, let</a:t>
            </a:r>
            <a:r>
              <a:rPr lang="en-US" i="1" dirty="0" smtClean="0"/>
              <a:t> P(x)</a:t>
            </a:r>
            <a:r>
              <a:rPr lang="en-US" dirty="0" smtClean="0"/>
              <a:t> denote  “</a:t>
            </a:r>
            <a:r>
              <a:rPr lang="en-US" i="1" dirty="0" smtClean="0"/>
              <a:t>x</a:t>
            </a:r>
            <a:r>
              <a:rPr lang="en-US" dirty="0" smtClean="0"/>
              <a:t> &gt; </a:t>
            </a:r>
            <a:r>
              <a:rPr lang="en-US" dirty="0" smtClean="0">
                <a:latin typeface="Cambria Math" pitchFamily="18" charset="0"/>
                <a:ea typeface="Cambria Math" pitchFamily="18" charset="0"/>
              </a:rPr>
              <a:t>0”</a:t>
            </a:r>
            <a:r>
              <a:rPr lang="en-US" dirty="0" smtClean="0"/>
              <a:t> and the domain be the integers. Then:</a:t>
            </a:r>
          </a:p>
          <a:p>
            <a:pPr marL="850392" lvl="1" indent="-457200">
              <a:buNone/>
            </a:pPr>
            <a:r>
              <a:rPr lang="en-US" dirty="0" smtClean="0"/>
              <a:t>P(-</a:t>
            </a:r>
            <a:r>
              <a:rPr lang="en-US" dirty="0" smtClean="0">
                <a:latin typeface="Cambria Math" pitchFamily="18" charset="0"/>
                <a:ea typeface="Cambria Math" pitchFamily="18" charset="0"/>
              </a:rPr>
              <a:t>3</a:t>
            </a:r>
            <a:r>
              <a:rPr lang="en-US" dirty="0" smtClean="0"/>
              <a:t>)   is false.</a:t>
            </a:r>
          </a:p>
          <a:p>
            <a:pPr marL="850392" lvl="1" indent="-457200">
              <a:buNone/>
            </a:pPr>
            <a:r>
              <a:rPr lang="en-US" dirty="0" smtClean="0"/>
              <a:t>P(</a:t>
            </a:r>
            <a:r>
              <a:rPr lang="en-US" dirty="0" smtClean="0">
                <a:latin typeface="Cambria Math" pitchFamily="18" charset="0"/>
                <a:ea typeface="Cambria Math" pitchFamily="18" charset="0"/>
              </a:rPr>
              <a:t>0</a:t>
            </a:r>
            <a:r>
              <a:rPr lang="en-US" dirty="0" smtClean="0"/>
              <a:t>)   is false.</a:t>
            </a:r>
          </a:p>
          <a:p>
            <a:pPr marL="850392" lvl="1" indent="-457200">
              <a:buNone/>
            </a:pPr>
            <a:r>
              <a:rPr lang="en-US" dirty="0" smtClean="0"/>
              <a:t>P(</a:t>
            </a:r>
            <a:r>
              <a:rPr lang="en-US" dirty="0" smtClean="0">
                <a:latin typeface="Cambria Math" pitchFamily="18" charset="0"/>
                <a:ea typeface="Cambria Math" pitchFamily="18" charset="0"/>
              </a:rPr>
              <a:t>3</a:t>
            </a:r>
            <a:r>
              <a:rPr lang="en-US" dirty="0" smtClean="0"/>
              <a:t>)  is true. </a:t>
            </a:r>
          </a:p>
          <a:p>
            <a:r>
              <a:rPr lang="en-US" dirty="0" smtClean="0"/>
              <a:t>Often the domain is denoted by </a:t>
            </a:r>
            <a:r>
              <a:rPr lang="en-US" i="1" dirty="0" smtClean="0"/>
              <a:t>U</a:t>
            </a:r>
            <a:r>
              <a:rPr lang="en-US" dirty="0" smtClean="0"/>
              <a:t>. So in this example </a:t>
            </a:r>
            <a:r>
              <a:rPr lang="en-US" i="1" dirty="0" smtClean="0"/>
              <a:t>U</a:t>
            </a:r>
            <a:r>
              <a:rPr lang="en-US" dirty="0" smtClean="0"/>
              <a:t> is the integers.</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Propositional Functions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Let “</a:t>
            </a:r>
            <a:r>
              <a:rPr lang="en-US" i="1" dirty="0" smtClean="0"/>
              <a:t>x</a:t>
            </a:r>
            <a:r>
              <a:rPr lang="en-US" dirty="0" smtClean="0"/>
              <a:t> + </a:t>
            </a:r>
            <a:r>
              <a:rPr lang="en-US" i="1" dirty="0" smtClean="0"/>
              <a:t>y</a:t>
            </a:r>
            <a:r>
              <a:rPr lang="en-US" dirty="0" smtClean="0"/>
              <a:t> = </a:t>
            </a:r>
            <a:r>
              <a:rPr lang="en-US" i="1" dirty="0" smtClean="0"/>
              <a:t>z” </a:t>
            </a:r>
            <a:r>
              <a:rPr lang="en-US" dirty="0" smtClean="0"/>
              <a:t>be denoted by  </a:t>
            </a:r>
            <a:r>
              <a:rPr lang="en-US" i="1" dirty="0" smtClean="0"/>
              <a:t>R</a:t>
            </a:r>
            <a:r>
              <a:rPr lang="en-US" dirty="0" smtClean="0"/>
              <a:t>(</a:t>
            </a:r>
            <a:r>
              <a:rPr lang="en-US" i="1" dirty="0" smtClean="0"/>
              <a:t>x, y, z</a:t>
            </a:r>
            <a:r>
              <a:rPr lang="en-US" dirty="0" smtClean="0"/>
              <a:t>)</a:t>
            </a:r>
            <a:r>
              <a:rPr lang="en-US" i="1" dirty="0" smtClean="0"/>
              <a:t> </a:t>
            </a:r>
            <a:r>
              <a:rPr lang="en-US" dirty="0" smtClean="0"/>
              <a:t>and </a:t>
            </a:r>
            <a:r>
              <a:rPr lang="en-US" i="1" dirty="0" smtClean="0"/>
              <a:t>U</a:t>
            </a:r>
            <a:r>
              <a:rPr lang="en-US" dirty="0" smtClean="0"/>
              <a:t> (for all three variables) be the integers. Find these truth values:</a:t>
            </a:r>
            <a:r>
              <a:rPr lang="en-US" i="1" dirty="0" smtClean="0"/>
              <a:t> </a:t>
            </a:r>
            <a:endParaRPr lang="en-US" dirty="0" smtClean="0"/>
          </a:p>
          <a:p>
            <a:pPr lvl="1">
              <a:buNone/>
            </a:pPr>
            <a:r>
              <a:rPr lang="en-US" dirty="0" smtClean="0"/>
              <a:t>R(</a:t>
            </a:r>
            <a:r>
              <a:rPr lang="en-US" dirty="0" smtClean="0">
                <a:latin typeface="Cambria Math" pitchFamily="18" charset="0"/>
                <a:ea typeface="Cambria Math" pitchFamily="18" charset="0"/>
              </a:rPr>
              <a:t>2,-1</a:t>
            </a:r>
            <a:r>
              <a:rPr lang="en-US" dirty="0" smtClean="0"/>
              <a:t>,</a:t>
            </a:r>
            <a:r>
              <a:rPr lang="en-US" dirty="0" smtClean="0">
                <a:latin typeface="Cambria Math" pitchFamily="18" charset="0"/>
                <a:ea typeface="Cambria Math" pitchFamily="18" charset="0"/>
              </a:rPr>
              <a:t>5</a:t>
            </a:r>
            <a:r>
              <a:rPr lang="en-US" dirty="0" smtClean="0"/>
              <a:t>)</a:t>
            </a:r>
          </a:p>
          <a:p>
            <a:pPr lvl="2">
              <a:buNone/>
            </a:pPr>
            <a:r>
              <a:rPr lang="en-US" b="1" dirty="0" smtClean="0"/>
              <a:t>Solution:  F</a:t>
            </a:r>
          </a:p>
          <a:p>
            <a:pPr lvl="1">
              <a:buNone/>
            </a:pPr>
            <a:r>
              <a:rPr lang="en-US" dirty="0" smtClean="0"/>
              <a:t>R(</a:t>
            </a:r>
            <a:r>
              <a:rPr lang="en-US" dirty="0" smtClean="0">
                <a:latin typeface="Cambria Math" pitchFamily="18" charset="0"/>
                <a:ea typeface="Cambria Math" pitchFamily="18" charset="0"/>
              </a:rPr>
              <a:t>3,4,7</a:t>
            </a:r>
            <a:r>
              <a:rPr lang="en-US" dirty="0" smtClean="0"/>
              <a:t>)</a:t>
            </a:r>
          </a:p>
          <a:p>
            <a:pPr lvl="2">
              <a:buNone/>
            </a:pPr>
            <a:r>
              <a:rPr lang="en-US" b="1" dirty="0" smtClean="0"/>
              <a:t>Solution: T</a:t>
            </a:r>
            <a:endParaRPr lang="en-US" dirty="0" smtClean="0"/>
          </a:p>
          <a:p>
            <a:pPr lvl="1">
              <a:buNone/>
            </a:pPr>
            <a:r>
              <a:rPr lang="en-US" dirty="0" smtClean="0"/>
              <a:t>R(</a:t>
            </a:r>
            <a:r>
              <a:rPr lang="en-US" i="1" dirty="0" smtClean="0"/>
              <a:t>x</a:t>
            </a:r>
            <a:r>
              <a:rPr lang="en-US" dirty="0" smtClean="0"/>
              <a:t>, </a:t>
            </a:r>
            <a:r>
              <a:rPr lang="en-US" dirty="0" smtClean="0">
                <a:latin typeface="Cambria Math" pitchFamily="18" charset="0"/>
                <a:ea typeface="Cambria Math" pitchFamily="18" charset="0"/>
              </a:rPr>
              <a:t>3</a:t>
            </a:r>
            <a:r>
              <a:rPr lang="en-US" dirty="0" smtClean="0"/>
              <a:t>, </a:t>
            </a:r>
            <a:r>
              <a:rPr lang="en-US" i="1" dirty="0" smtClean="0"/>
              <a:t>z</a:t>
            </a:r>
            <a:r>
              <a:rPr lang="en-US" dirty="0" smtClean="0"/>
              <a:t>)</a:t>
            </a:r>
          </a:p>
          <a:p>
            <a:pPr lvl="2">
              <a:buNone/>
            </a:pPr>
            <a:r>
              <a:rPr lang="en-US" b="1" dirty="0" smtClean="0"/>
              <a:t>Solution: Not a Proposition</a:t>
            </a:r>
          </a:p>
          <a:p>
            <a:r>
              <a:rPr lang="en-US" dirty="0" smtClean="0"/>
              <a:t>Now let  “</a:t>
            </a:r>
            <a:r>
              <a:rPr lang="en-US" i="1" dirty="0" smtClean="0"/>
              <a:t>x</a:t>
            </a:r>
            <a:r>
              <a:rPr lang="en-US" dirty="0" smtClean="0"/>
              <a:t> - </a:t>
            </a:r>
            <a:r>
              <a:rPr lang="en-US" i="1" dirty="0" smtClean="0"/>
              <a:t>y</a:t>
            </a:r>
            <a:r>
              <a:rPr lang="en-US" dirty="0" smtClean="0"/>
              <a:t> = </a:t>
            </a:r>
            <a:r>
              <a:rPr lang="en-US" i="1" dirty="0" smtClean="0"/>
              <a:t>z” </a:t>
            </a:r>
            <a:r>
              <a:rPr lang="en-US" dirty="0" smtClean="0"/>
              <a:t>be denoted by </a:t>
            </a:r>
            <a:r>
              <a:rPr lang="en-US" i="1" dirty="0" smtClean="0"/>
              <a:t>Q</a:t>
            </a:r>
            <a:r>
              <a:rPr lang="en-US" dirty="0" smtClean="0"/>
              <a:t>(</a:t>
            </a:r>
            <a:r>
              <a:rPr lang="en-US" i="1" dirty="0" smtClean="0"/>
              <a:t>x</a:t>
            </a:r>
            <a:r>
              <a:rPr lang="en-US" dirty="0" smtClean="0"/>
              <a:t>, </a:t>
            </a:r>
            <a:r>
              <a:rPr lang="en-US" i="1" dirty="0" smtClean="0"/>
              <a:t>y</a:t>
            </a:r>
            <a:r>
              <a:rPr lang="en-US" dirty="0" smtClean="0"/>
              <a:t>, </a:t>
            </a:r>
            <a:r>
              <a:rPr lang="en-US" i="1" dirty="0" smtClean="0"/>
              <a:t>z</a:t>
            </a:r>
            <a:r>
              <a:rPr lang="en-US" dirty="0" smtClean="0"/>
              <a:t>), with U as the integers.</a:t>
            </a:r>
            <a:r>
              <a:rPr lang="en-US" i="1" dirty="0" smtClean="0"/>
              <a:t> </a:t>
            </a:r>
            <a:r>
              <a:rPr lang="en-US" dirty="0" smtClean="0"/>
              <a:t>Find</a:t>
            </a:r>
            <a:r>
              <a:rPr lang="en-US" b="1" dirty="0" smtClean="0"/>
              <a:t> </a:t>
            </a:r>
            <a:r>
              <a:rPr lang="en-US" dirty="0" smtClean="0"/>
              <a:t>these truth values:</a:t>
            </a:r>
          </a:p>
          <a:p>
            <a:pPr lvl="1">
              <a:buNone/>
            </a:pPr>
            <a:r>
              <a:rPr lang="en-US" dirty="0" smtClean="0"/>
              <a:t>Q(</a:t>
            </a:r>
            <a:r>
              <a:rPr lang="en-US" dirty="0" smtClean="0">
                <a:latin typeface="Cambria Math" pitchFamily="18" charset="0"/>
                <a:ea typeface="Cambria Math" pitchFamily="18" charset="0"/>
              </a:rPr>
              <a:t>2,-1,3</a:t>
            </a:r>
            <a:r>
              <a:rPr lang="en-US" dirty="0" smtClean="0"/>
              <a:t>)</a:t>
            </a:r>
          </a:p>
          <a:p>
            <a:pPr lvl="2">
              <a:buNone/>
            </a:pPr>
            <a:r>
              <a:rPr lang="en-US" b="1" dirty="0" smtClean="0"/>
              <a:t> Solution:  T</a:t>
            </a:r>
          </a:p>
          <a:p>
            <a:pPr lvl="1">
              <a:buNone/>
            </a:pPr>
            <a:r>
              <a:rPr lang="en-US" dirty="0" smtClean="0"/>
              <a:t>Q(</a:t>
            </a:r>
            <a:r>
              <a:rPr lang="en-US" dirty="0" smtClean="0">
                <a:latin typeface="Cambria Math" pitchFamily="18" charset="0"/>
                <a:ea typeface="Cambria Math" pitchFamily="18" charset="0"/>
              </a:rPr>
              <a:t>3,4,7</a:t>
            </a:r>
            <a:r>
              <a:rPr lang="en-US" dirty="0" smtClean="0"/>
              <a:t>)</a:t>
            </a:r>
          </a:p>
          <a:p>
            <a:pPr lvl="2">
              <a:buNone/>
            </a:pPr>
            <a:r>
              <a:rPr lang="en-US" b="1" dirty="0" smtClean="0"/>
              <a:t> Solution: F</a:t>
            </a:r>
            <a:endParaRPr lang="en-US" dirty="0" smtClean="0"/>
          </a:p>
          <a:p>
            <a:pPr lvl="1">
              <a:buNone/>
            </a:pPr>
            <a:r>
              <a:rPr lang="en-US" dirty="0" smtClean="0"/>
              <a:t> Q(</a:t>
            </a:r>
            <a:r>
              <a:rPr lang="en-US" i="1" dirty="0" smtClean="0"/>
              <a:t>x</a:t>
            </a:r>
            <a:r>
              <a:rPr lang="en-US" dirty="0" smtClean="0"/>
              <a:t>, </a:t>
            </a:r>
            <a:r>
              <a:rPr lang="en-US" dirty="0" smtClean="0">
                <a:latin typeface="Cambria Math" pitchFamily="18" charset="0"/>
                <a:ea typeface="Cambria Math" pitchFamily="18" charset="0"/>
              </a:rPr>
              <a:t>3</a:t>
            </a:r>
            <a:r>
              <a:rPr lang="en-US" dirty="0" smtClean="0"/>
              <a:t>, </a:t>
            </a:r>
            <a:r>
              <a:rPr lang="en-US" i="1" dirty="0" smtClean="0"/>
              <a:t>z</a:t>
            </a:r>
            <a:r>
              <a:rPr lang="en-US" dirty="0" smtClean="0"/>
              <a:t>)</a:t>
            </a:r>
          </a:p>
          <a:p>
            <a:pPr lvl="2">
              <a:buNone/>
            </a:pPr>
            <a:r>
              <a:rPr lang="en-US" b="1" dirty="0" smtClean="0"/>
              <a:t> Solution:  Not a Proposition</a:t>
            </a:r>
          </a:p>
          <a:p>
            <a:endParaRPr lang="en-US" dirty="0" smtClean="0"/>
          </a:p>
          <a:p>
            <a:endParaRPr lang="en-US" dirty="0"/>
          </a:p>
        </p:txBody>
      </p:sp>
    </p:spTree>
    <p:custDataLst>
      <p:tags r:id="rId1"/>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Compound Expressions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solidFill>
                  <a:srgbClr val="FF0000"/>
                </a:solidFill>
              </a:rPr>
              <a:t>Connectives</a:t>
            </a:r>
            <a:r>
              <a:rPr lang="en-US" dirty="0" smtClean="0"/>
              <a:t> from propositional logic carry over to predicate logic. </a:t>
            </a:r>
          </a:p>
          <a:p>
            <a:r>
              <a:rPr lang="en-US" dirty="0" smtClean="0"/>
              <a:t>If </a:t>
            </a:r>
            <a:r>
              <a:rPr lang="en-US" i="1" dirty="0" smtClean="0"/>
              <a:t>P(x)</a:t>
            </a:r>
            <a:r>
              <a:rPr lang="en-US" dirty="0" smtClean="0"/>
              <a:t> denotes  “</a:t>
            </a:r>
            <a:r>
              <a:rPr lang="en-US" i="1" dirty="0" smtClean="0"/>
              <a:t>x</a:t>
            </a:r>
            <a:r>
              <a:rPr lang="en-US" dirty="0" smtClean="0"/>
              <a:t> &gt; </a:t>
            </a:r>
            <a:r>
              <a:rPr lang="en-US" dirty="0" smtClean="0">
                <a:latin typeface="Cambria Math" pitchFamily="18" charset="0"/>
                <a:ea typeface="Cambria Math" pitchFamily="18" charset="0"/>
              </a:rPr>
              <a:t>0,”</a:t>
            </a:r>
            <a:r>
              <a:rPr lang="en-US" dirty="0" smtClean="0"/>
              <a:t> find these truth values:</a:t>
            </a:r>
          </a:p>
          <a:p>
            <a:pPr lvl="1">
              <a:buNone/>
            </a:pPr>
            <a:r>
              <a:rPr lang="en-US" dirty="0" smtClean="0"/>
              <a:t>P(</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P(-1)      </a:t>
            </a:r>
            <a:r>
              <a:rPr lang="en-US" b="1" dirty="0" smtClean="0">
                <a:latin typeface="Cambria Math"/>
                <a:ea typeface="Cambria Math"/>
              </a:rPr>
              <a:t>Solution</a:t>
            </a:r>
            <a:r>
              <a:rPr lang="en-US" dirty="0" smtClean="0">
                <a:latin typeface="Cambria Math"/>
                <a:ea typeface="Cambria Math"/>
              </a:rPr>
              <a:t>: T</a:t>
            </a:r>
          </a:p>
          <a:p>
            <a:pPr lvl="1">
              <a:buNone/>
            </a:pPr>
            <a:r>
              <a:rPr lang="en-US" dirty="0" smtClean="0"/>
              <a:t>P(</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P(-1)      </a:t>
            </a:r>
            <a:r>
              <a:rPr lang="en-US" b="1" dirty="0" smtClean="0">
                <a:latin typeface="Cambria Math"/>
                <a:ea typeface="Cambria Math"/>
              </a:rPr>
              <a:t>Solution</a:t>
            </a:r>
            <a:r>
              <a:rPr lang="en-US" dirty="0" smtClean="0">
                <a:latin typeface="Cambria Math"/>
                <a:ea typeface="Cambria Math"/>
              </a:rPr>
              <a:t>: F</a:t>
            </a:r>
          </a:p>
          <a:p>
            <a:pPr lvl="1">
              <a:buNone/>
            </a:pPr>
            <a:r>
              <a:rPr lang="en-US" dirty="0" smtClean="0"/>
              <a:t>P(</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P(-1)     </a:t>
            </a:r>
            <a:r>
              <a:rPr lang="en-US" b="1" dirty="0" smtClean="0">
                <a:latin typeface="Cambria Math"/>
                <a:ea typeface="Cambria Math"/>
              </a:rPr>
              <a:t>Solution</a:t>
            </a:r>
            <a:r>
              <a:rPr lang="en-US" dirty="0" smtClean="0">
                <a:latin typeface="Cambria Math"/>
                <a:ea typeface="Cambria Math"/>
              </a:rPr>
              <a:t>: F</a:t>
            </a:r>
          </a:p>
          <a:p>
            <a:pPr lvl="1">
              <a:buNone/>
            </a:pPr>
            <a:r>
              <a:rPr lang="en-US" dirty="0" smtClean="0"/>
              <a:t>P(-</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P(-1)     </a:t>
            </a:r>
            <a:r>
              <a:rPr lang="en-US" b="1" dirty="0" smtClean="0">
                <a:latin typeface="Cambria Math"/>
                <a:ea typeface="Cambria Math"/>
              </a:rPr>
              <a:t>Solution</a:t>
            </a:r>
            <a:r>
              <a:rPr lang="en-US" dirty="0" smtClean="0">
                <a:latin typeface="Cambria Math"/>
                <a:ea typeface="Cambria Math"/>
              </a:rPr>
              <a:t>: T</a:t>
            </a:r>
            <a:endParaRPr lang="en-US" dirty="0" smtClean="0"/>
          </a:p>
          <a:p>
            <a:r>
              <a:rPr lang="en-US" dirty="0" smtClean="0"/>
              <a:t>Expressions </a:t>
            </a:r>
            <a:r>
              <a:rPr lang="en-US" dirty="0" smtClean="0">
                <a:solidFill>
                  <a:srgbClr val="FF0000"/>
                </a:solidFill>
              </a:rPr>
              <a:t>with variables </a:t>
            </a:r>
            <a:r>
              <a:rPr lang="en-US" dirty="0" smtClean="0"/>
              <a:t>are </a:t>
            </a:r>
            <a:r>
              <a:rPr lang="en-US" dirty="0" smtClean="0">
                <a:solidFill>
                  <a:srgbClr val="FF0000"/>
                </a:solidFill>
              </a:rPr>
              <a:t>not propositions </a:t>
            </a:r>
            <a:r>
              <a:rPr lang="en-US" dirty="0" smtClean="0"/>
              <a:t>and therefore do not have truth values.  For example,</a:t>
            </a:r>
          </a:p>
          <a:p>
            <a:pPr lvl="1">
              <a:buNone/>
            </a:pPr>
            <a:r>
              <a:rPr lang="en-US" dirty="0" smtClean="0"/>
              <a:t>P(</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P(</a:t>
            </a:r>
            <a:r>
              <a:rPr lang="en-US" i="1" dirty="0" smtClean="0">
                <a:latin typeface="Cambria Math"/>
                <a:ea typeface="Cambria Math"/>
              </a:rPr>
              <a:t>y</a:t>
            </a:r>
            <a:r>
              <a:rPr lang="en-US" dirty="0" smtClean="0">
                <a:latin typeface="Cambria Math"/>
                <a:ea typeface="Cambria Math"/>
              </a:rPr>
              <a:t>)      </a:t>
            </a:r>
          </a:p>
          <a:p>
            <a:pPr lvl="1">
              <a:buNone/>
            </a:pPr>
            <a:r>
              <a:rPr lang="en-US" dirty="0" smtClean="0"/>
              <a:t>P(</a:t>
            </a:r>
            <a:r>
              <a:rPr lang="en-US" i="1" dirty="0" smtClean="0">
                <a:latin typeface="Cambria Math" pitchFamily="18" charset="0"/>
                <a:ea typeface="Cambria Math" pitchFamily="18" charset="0"/>
              </a:rPr>
              <a:t>x</a:t>
            </a:r>
            <a:r>
              <a:rPr lang="en-US" dirty="0" smtClean="0"/>
              <a:t>) </a:t>
            </a:r>
            <a:r>
              <a:rPr lang="en-US" dirty="0" smtClean="0">
                <a:latin typeface="Cambria Math"/>
                <a:ea typeface="Cambria Math"/>
              </a:rPr>
              <a:t>→ P(</a:t>
            </a:r>
            <a:r>
              <a:rPr lang="en-US" i="1" dirty="0" smtClean="0">
                <a:latin typeface="Cambria Math"/>
                <a:ea typeface="Cambria Math"/>
              </a:rPr>
              <a:t>y</a:t>
            </a:r>
            <a:r>
              <a:rPr lang="en-US" dirty="0" smtClean="0">
                <a:latin typeface="Cambria Math"/>
                <a:ea typeface="Cambria Math"/>
              </a:rPr>
              <a:t>)     </a:t>
            </a:r>
          </a:p>
          <a:p>
            <a:r>
              <a:rPr lang="en-US" dirty="0" smtClean="0"/>
              <a:t>When used with </a:t>
            </a:r>
            <a:r>
              <a:rPr lang="en-US" dirty="0" smtClean="0">
                <a:solidFill>
                  <a:srgbClr val="FF0000"/>
                </a:solidFill>
              </a:rPr>
              <a:t>quantifiers</a:t>
            </a:r>
            <a:r>
              <a:rPr lang="en-US" dirty="0" smtClean="0"/>
              <a:t> (to be introduced next), these expressions (propositional functions) become propositions.</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Quantifiers</a:t>
            </a:r>
            <a:endParaRPr lang="en-US" dirty="0"/>
          </a:p>
        </p:txBody>
      </p:sp>
      <p:sp>
        <p:nvSpPr>
          <p:cNvPr id="3" name="Content Placeholder 2"/>
          <p:cNvSpPr>
            <a:spLocks noGrp="1"/>
          </p:cNvSpPr>
          <p:nvPr>
            <p:ph idx="1"/>
          </p:nvPr>
        </p:nvSpPr>
        <p:spPr>
          <a:xfrm>
            <a:off x="457200" y="1600200"/>
            <a:ext cx="8382000" cy="4525963"/>
          </a:xfrm>
        </p:spPr>
        <p:txBody>
          <a:bodyPr>
            <a:normAutofit fontScale="85000" lnSpcReduction="20000"/>
          </a:bodyPr>
          <a:lstStyle/>
          <a:p>
            <a:r>
              <a:rPr lang="en-US" dirty="0" smtClean="0"/>
              <a:t>We need </a:t>
            </a:r>
            <a:r>
              <a:rPr lang="en-US" i="1" dirty="0" smtClean="0"/>
              <a:t>quantifiers</a:t>
            </a:r>
            <a:r>
              <a:rPr lang="en-US" dirty="0" smtClean="0"/>
              <a:t> to express the meaning of English words including </a:t>
            </a:r>
            <a:r>
              <a:rPr lang="en-US" i="1" dirty="0" smtClean="0">
                <a:solidFill>
                  <a:srgbClr val="FF0000"/>
                </a:solidFill>
              </a:rPr>
              <a:t>all</a:t>
            </a:r>
            <a:r>
              <a:rPr lang="en-US" dirty="0" smtClean="0"/>
              <a:t> and </a:t>
            </a:r>
            <a:r>
              <a:rPr lang="en-US" i="1" dirty="0" smtClean="0">
                <a:solidFill>
                  <a:srgbClr val="FF0000"/>
                </a:solidFill>
              </a:rPr>
              <a:t>some</a:t>
            </a:r>
            <a:r>
              <a:rPr lang="en-US" dirty="0" smtClean="0"/>
              <a:t>:</a:t>
            </a:r>
          </a:p>
          <a:p>
            <a:pPr lvl="1"/>
            <a:r>
              <a:rPr lang="en-US" dirty="0" smtClean="0"/>
              <a:t>“All men are Mortal.”</a:t>
            </a:r>
          </a:p>
          <a:p>
            <a:pPr lvl="1"/>
            <a:r>
              <a:rPr lang="en-US" dirty="0" smtClean="0"/>
              <a:t>“Some cats do not have fur.”</a:t>
            </a:r>
          </a:p>
          <a:p>
            <a:r>
              <a:rPr lang="en-US" dirty="0" smtClean="0"/>
              <a:t>The two most important quantifiers are:</a:t>
            </a:r>
          </a:p>
          <a:p>
            <a:pPr lvl="1"/>
            <a:r>
              <a:rPr lang="en-US" i="1" dirty="0" smtClean="0">
                <a:solidFill>
                  <a:srgbClr val="FF0000"/>
                </a:solidFill>
              </a:rPr>
              <a:t>Universal</a:t>
            </a:r>
            <a:r>
              <a:rPr lang="en-US" i="1" dirty="0" smtClean="0"/>
              <a:t> Quantifier(</a:t>
            </a:r>
            <a:r>
              <a:rPr lang="zh-TW" altLang="en-US" i="1" dirty="0" smtClean="0"/>
              <a:t>全稱量詞</a:t>
            </a:r>
            <a:r>
              <a:rPr lang="en-US" i="1" dirty="0" smtClean="0"/>
              <a:t>), </a:t>
            </a:r>
            <a:r>
              <a:rPr lang="en-US" b="1" dirty="0" smtClean="0">
                <a:sym typeface="Symbol"/>
              </a:rPr>
              <a:t>“</a:t>
            </a:r>
            <a:r>
              <a:rPr lang="en-US" dirty="0" smtClean="0"/>
              <a:t>For all,”   symbol: </a:t>
            </a:r>
            <a:r>
              <a:rPr lang="en-US" sz="2800" b="1" dirty="0" smtClean="0">
                <a:sym typeface="Symbol"/>
              </a:rPr>
              <a:t></a:t>
            </a:r>
            <a:endParaRPr lang="en-US" dirty="0" smtClean="0"/>
          </a:p>
          <a:p>
            <a:pPr lvl="1"/>
            <a:r>
              <a:rPr lang="en-US" i="1" dirty="0" smtClean="0">
                <a:solidFill>
                  <a:srgbClr val="FF0000"/>
                </a:solidFill>
              </a:rPr>
              <a:t>Existential</a:t>
            </a:r>
            <a:r>
              <a:rPr lang="en-US" i="1" dirty="0" smtClean="0"/>
              <a:t> Quantifier</a:t>
            </a:r>
            <a:r>
              <a:rPr lang="en-US" altLang="zh-TW" i="1" dirty="0" smtClean="0"/>
              <a:t>(</a:t>
            </a:r>
            <a:r>
              <a:rPr lang="zh-TW" altLang="en-US" i="1" dirty="0" smtClean="0"/>
              <a:t>存在量詞</a:t>
            </a:r>
            <a:r>
              <a:rPr lang="en-US" altLang="zh-TW" i="1" dirty="0" smtClean="0"/>
              <a:t>)</a:t>
            </a:r>
            <a:r>
              <a:rPr lang="en-US" dirty="0" smtClean="0"/>
              <a:t>, “There exists,”  symbol: </a:t>
            </a:r>
            <a:r>
              <a:rPr lang="en-US" sz="2800" b="1" dirty="0" smtClean="0">
                <a:sym typeface="Symbol"/>
              </a:rPr>
              <a:t></a:t>
            </a:r>
            <a:endParaRPr lang="en-US" dirty="0" smtClean="0"/>
          </a:p>
          <a:p>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asserts </a:t>
            </a:r>
            <a:r>
              <a:rPr lang="en-US" i="1" dirty="0" smtClean="0">
                <a:sym typeface="Symbol"/>
              </a:rPr>
              <a:t>P</a:t>
            </a:r>
            <a:r>
              <a:rPr lang="en-US" dirty="0" smtClean="0">
                <a:sym typeface="Symbol"/>
              </a:rPr>
              <a:t>(</a:t>
            </a:r>
            <a:r>
              <a:rPr lang="en-US" i="1" dirty="0" smtClean="0">
                <a:sym typeface="Symbol"/>
              </a:rPr>
              <a:t>x</a:t>
            </a:r>
            <a:r>
              <a:rPr lang="en-US" dirty="0" smtClean="0">
                <a:sym typeface="Symbol"/>
              </a:rPr>
              <a:t>) is true for </a:t>
            </a:r>
            <a:r>
              <a:rPr lang="en-US" u="sng" dirty="0" smtClean="0">
                <a:sym typeface="Symbol"/>
              </a:rPr>
              <a:t>every</a:t>
            </a:r>
            <a:r>
              <a:rPr lang="en-US" dirty="0" smtClean="0">
                <a:sym typeface="Symbol"/>
              </a:rPr>
              <a:t> </a:t>
            </a:r>
            <a:r>
              <a:rPr lang="en-US" i="1" dirty="0" smtClean="0">
                <a:sym typeface="Symbol"/>
              </a:rPr>
              <a:t>x</a:t>
            </a:r>
            <a:r>
              <a:rPr lang="en-US" dirty="0" smtClean="0">
                <a:sym typeface="Symbol"/>
              </a:rPr>
              <a:t> in the </a:t>
            </a:r>
            <a:r>
              <a:rPr lang="en-US" i="1" dirty="0" smtClean="0">
                <a:sym typeface="Symbol"/>
              </a:rPr>
              <a:t>domain</a:t>
            </a:r>
            <a:r>
              <a:rPr lang="en-US" dirty="0" smtClean="0">
                <a:sym typeface="Symbol"/>
              </a:rPr>
              <a:t>.</a:t>
            </a:r>
          </a:p>
          <a:p>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asserts </a:t>
            </a:r>
            <a:r>
              <a:rPr lang="en-US" i="1" dirty="0" smtClean="0">
                <a:sym typeface="Symbol"/>
              </a:rPr>
              <a:t>P</a:t>
            </a:r>
            <a:r>
              <a:rPr lang="en-US" dirty="0" smtClean="0">
                <a:sym typeface="Symbol"/>
              </a:rPr>
              <a:t>(</a:t>
            </a:r>
            <a:r>
              <a:rPr lang="en-US" i="1" dirty="0" smtClean="0">
                <a:sym typeface="Symbol"/>
              </a:rPr>
              <a:t>x</a:t>
            </a:r>
            <a:r>
              <a:rPr lang="en-US" dirty="0" smtClean="0">
                <a:sym typeface="Symbol"/>
              </a:rPr>
              <a:t>) is true for </a:t>
            </a:r>
            <a:r>
              <a:rPr lang="en-US" u="sng" dirty="0" smtClean="0">
                <a:sym typeface="Symbol"/>
              </a:rPr>
              <a:t>some</a:t>
            </a:r>
            <a:r>
              <a:rPr lang="en-US" dirty="0" smtClean="0">
                <a:sym typeface="Symbol"/>
              </a:rPr>
              <a:t> </a:t>
            </a:r>
            <a:r>
              <a:rPr lang="en-US" i="1" dirty="0" smtClean="0">
                <a:sym typeface="Symbol"/>
              </a:rPr>
              <a:t>x</a:t>
            </a:r>
            <a:r>
              <a:rPr lang="en-US" dirty="0" smtClean="0">
                <a:sym typeface="Symbol"/>
              </a:rPr>
              <a:t> in the </a:t>
            </a:r>
            <a:r>
              <a:rPr lang="en-US" i="1" dirty="0" smtClean="0">
                <a:sym typeface="Symbol"/>
              </a:rPr>
              <a:t>domain</a:t>
            </a:r>
            <a:r>
              <a:rPr lang="en-US" dirty="0" smtClean="0">
                <a:sym typeface="Symbol"/>
              </a:rPr>
              <a:t>.</a:t>
            </a:r>
          </a:p>
          <a:p>
            <a:r>
              <a:rPr lang="en-US" dirty="0" smtClean="0">
                <a:sym typeface="Symbol"/>
              </a:rPr>
              <a:t>The </a:t>
            </a:r>
            <a:r>
              <a:rPr lang="en-US" dirty="0" smtClean="0">
                <a:solidFill>
                  <a:srgbClr val="FF0000"/>
                </a:solidFill>
                <a:sym typeface="Symbol"/>
              </a:rPr>
              <a:t>quantifiers</a:t>
            </a:r>
            <a:r>
              <a:rPr lang="en-US" dirty="0" smtClean="0">
                <a:sym typeface="Symbol"/>
              </a:rPr>
              <a:t> are said to </a:t>
            </a:r>
            <a:r>
              <a:rPr lang="en-US" dirty="0" smtClean="0">
                <a:solidFill>
                  <a:srgbClr val="FF0000"/>
                </a:solidFill>
                <a:sym typeface="Symbol"/>
              </a:rPr>
              <a:t>bind the variable </a:t>
            </a:r>
            <a:r>
              <a:rPr lang="en-US" i="1" dirty="0" smtClean="0">
                <a:solidFill>
                  <a:srgbClr val="FF0000"/>
                </a:solidFill>
                <a:sym typeface="Symbol"/>
              </a:rPr>
              <a:t>x </a:t>
            </a:r>
            <a:r>
              <a:rPr lang="en-US" dirty="0" smtClean="0">
                <a:sym typeface="Symbol"/>
              </a:rPr>
              <a:t>in these expressions. </a:t>
            </a:r>
          </a:p>
          <a:p>
            <a:pPr lvl="1"/>
            <a:endParaRPr lang="en-US" dirty="0" smtClean="0"/>
          </a:p>
          <a:p>
            <a:pPr lvl="1"/>
            <a:endParaRPr lang="en-US" dirty="0"/>
          </a:p>
        </p:txBody>
      </p:sp>
      <p:pic>
        <p:nvPicPr>
          <p:cNvPr id="4" name="Picture 3" descr="0109.jpg"/>
          <p:cNvPicPr>
            <a:picLocks noChangeAspect="1"/>
          </p:cNvPicPr>
          <p:nvPr/>
        </p:nvPicPr>
        <p:blipFill>
          <a:blip r:embed="rId2" cstate="print"/>
          <a:stretch>
            <a:fillRect/>
          </a:stretch>
        </p:blipFill>
        <p:spPr>
          <a:xfrm>
            <a:off x="6477000" y="228600"/>
            <a:ext cx="890778" cy="1030224"/>
          </a:xfrm>
          <a:prstGeom prst="rect">
            <a:avLst/>
          </a:prstGeom>
        </p:spPr>
      </p:pic>
      <p:sp>
        <p:nvSpPr>
          <p:cNvPr id="5" name="TextBox 4"/>
          <p:cNvSpPr txBox="1"/>
          <p:nvPr/>
        </p:nvSpPr>
        <p:spPr>
          <a:xfrm>
            <a:off x="5638800" y="1219200"/>
            <a:ext cx="2895600" cy="369332"/>
          </a:xfrm>
          <a:prstGeom prst="rect">
            <a:avLst/>
          </a:prstGeom>
          <a:noFill/>
        </p:spPr>
        <p:txBody>
          <a:bodyPr wrap="square" rtlCol="0">
            <a:spAutoFit/>
          </a:bodyPr>
          <a:lstStyle/>
          <a:p>
            <a:r>
              <a:rPr lang="en-US" dirty="0" smtClean="0"/>
              <a:t>Charles Peirce (1839-1914)</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Universal Quantifier</a:t>
            </a:r>
            <a:r>
              <a:rPr lang="en-US" altLang="zh-TW" i="1" dirty="0" smtClean="0"/>
              <a:t> (</a:t>
            </a:r>
            <a:r>
              <a:rPr lang="zh-TW" altLang="en-US" i="1" dirty="0" smtClean="0"/>
              <a:t>全稱量詞</a:t>
            </a:r>
            <a:r>
              <a:rPr lang="en-US" altLang="zh-TW" i="1" dirty="0" smtClean="0"/>
              <a:t>)</a:t>
            </a:r>
            <a:endParaRPr lang="en-US" dirty="0"/>
          </a:p>
        </p:txBody>
      </p:sp>
      <p:sp>
        <p:nvSpPr>
          <p:cNvPr id="3" name="Content Placeholder 2"/>
          <p:cNvSpPr>
            <a:spLocks noGrp="1"/>
          </p:cNvSpPr>
          <p:nvPr>
            <p:ph idx="1"/>
          </p:nvPr>
        </p:nvSpPr>
        <p:spPr/>
        <p:txBody>
          <a:bodyPr>
            <a:normAutofit/>
          </a:bodyPr>
          <a:lstStyle/>
          <a:p>
            <a:pPr marL="274320" lvl="1" indent="-274320">
              <a:buClr>
                <a:schemeClr val="accent3"/>
              </a:buClr>
              <a:buSzPct val="95000"/>
            </a:pP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a:t>
            </a:r>
            <a:r>
              <a:rPr lang="en-US" i="1" dirty="0" smtClean="0"/>
              <a:t>  </a:t>
            </a:r>
            <a:r>
              <a:rPr lang="en-US" dirty="0" smtClean="0"/>
              <a:t>is read as </a:t>
            </a:r>
            <a:r>
              <a:rPr lang="en-US" i="1" dirty="0" smtClean="0"/>
              <a:t>“</a:t>
            </a:r>
            <a:r>
              <a:rPr lang="en-US" dirty="0" smtClean="0"/>
              <a:t>For all </a:t>
            </a:r>
            <a:r>
              <a:rPr lang="en-US" i="1" dirty="0" smtClean="0"/>
              <a:t>x</a:t>
            </a:r>
            <a:r>
              <a:rPr lang="en-US" dirty="0" smtClean="0"/>
              <a:t>, P(</a:t>
            </a:r>
            <a:r>
              <a:rPr lang="en-US" i="1" dirty="0" smtClean="0"/>
              <a:t>x</a:t>
            </a:r>
            <a:r>
              <a:rPr lang="en-US" dirty="0" smtClean="0"/>
              <a:t>)” or “For every </a:t>
            </a:r>
            <a:r>
              <a:rPr lang="en-US" i="1" dirty="0" smtClean="0"/>
              <a:t>x</a:t>
            </a:r>
            <a:r>
              <a:rPr lang="en-US" dirty="0" smtClean="0"/>
              <a:t>, P(</a:t>
            </a:r>
            <a:r>
              <a:rPr lang="en-US" i="1" dirty="0" smtClean="0"/>
              <a:t>x</a:t>
            </a:r>
            <a:r>
              <a:rPr lang="en-US" dirty="0" smtClean="0"/>
              <a:t>)”</a:t>
            </a:r>
          </a:p>
          <a:p>
            <a:pPr lvl="1">
              <a:buNone/>
            </a:pPr>
            <a:r>
              <a:rPr lang="en-US" b="1" dirty="0" smtClean="0"/>
              <a:t>Examples</a:t>
            </a:r>
            <a:r>
              <a:rPr lang="en-US" dirty="0" smtClean="0"/>
              <a:t>:</a:t>
            </a:r>
          </a:p>
          <a:p>
            <a:pPr marL="1124712" lvl="2" indent="-457200">
              <a:buFont typeface="+mj-lt"/>
              <a:buAutoNum type="arabicParenR"/>
            </a:pPr>
            <a:r>
              <a:rPr lang="en-US" i="1" dirty="0" smtClean="0"/>
              <a:t> </a:t>
            </a:r>
            <a:r>
              <a:rPr lang="en-US" dirty="0" smtClean="0"/>
              <a:t>If</a:t>
            </a:r>
            <a:r>
              <a:rPr lang="en-US" i="1" dirty="0" smtClean="0"/>
              <a:t> P(x)</a:t>
            </a:r>
            <a:r>
              <a:rPr lang="en-US" dirty="0" smtClean="0"/>
              <a:t> denotes  “</a:t>
            </a:r>
            <a:r>
              <a:rPr lang="en-US" i="1" dirty="0" smtClean="0"/>
              <a:t>x</a:t>
            </a:r>
            <a:r>
              <a:rPr lang="en-US" dirty="0" smtClean="0"/>
              <a:t> &gt; </a:t>
            </a:r>
            <a:r>
              <a:rPr lang="en-US" dirty="0" smtClean="0">
                <a:latin typeface="Cambria Math" pitchFamily="18" charset="0"/>
                <a:ea typeface="Cambria Math" pitchFamily="18" charset="0"/>
              </a:rPr>
              <a:t>0”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integers, then </a:t>
            </a: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a:t>
            </a:r>
          </a:p>
          <a:p>
            <a:pPr marL="1124712" lvl="2" indent="-457200">
              <a:buFont typeface="+mj-lt"/>
              <a:buAutoNum type="arabicParenR"/>
            </a:pPr>
            <a:r>
              <a:rPr lang="en-US" dirty="0" smtClean="0"/>
              <a:t>If</a:t>
            </a:r>
            <a:r>
              <a:rPr lang="en-US" i="1" dirty="0" smtClean="0"/>
              <a:t> P(x)</a:t>
            </a:r>
            <a:r>
              <a:rPr lang="en-US" dirty="0" smtClean="0"/>
              <a:t> denotes  “</a:t>
            </a:r>
            <a:r>
              <a:rPr lang="en-US" i="1" dirty="0" smtClean="0"/>
              <a:t>x</a:t>
            </a:r>
            <a:r>
              <a:rPr lang="en-US" dirty="0" smtClean="0"/>
              <a:t> &gt; </a:t>
            </a:r>
            <a:r>
              <a:rPr lang="en-US" dirty="0" smtClean="0">
                <a:latin typeface="Cambria Math" pitchFamily="18" charset="0"/>
                <a:ea typeface="Cambria Math" pitchFamily="18" charset="0"/>
              </a:rPr>
              <a:t>0”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positive integers, then     </a:t>
            </a: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a:t>
            </a:r>
          </a:p>
          <a:p>
            <a:pPr marL="1124712" lvl="2" indent="-457200">
              <a:buFont typeface="+mj-lt"/>
              <a:buAutoNum type="arabicParenR"/>
            </a:pPr>
            <a:r>
              <a:rPr lang="en-US" dirty="0" smtClean="0"/>
              <a:t>If</a:t>
            </a:r>
            <a:r>
              <a:rPr lang="en-US" i="1" dirty="0" smtClean="0"/>
              <a:t> P(x)</a:t>
            </a:r>
            <a:r>
              <a:rPr lang="en-US" dirty="0" smtClean="0"/>
              <a:t> denotes  “</a:t>
            </a:r>
            <a:r>
              <a:rPr lang="en-US" i="1" dirty="0" smtClean="0"/>
              <a:t>x</a:t>
            </a:r>
            <a:r>
              <a:rPr lang="en-US" dirty="0" smtClean="0"/>
              <a:t> is even</a:t>
            </a:r>
            <a:r>
              <a:rPr lang="en-US" dirty="0" smtClean="0">
                <a:latin typeface="Cambria Math" pitchFamily="18" charset="0"/>
                <a:ea typeface="Cambria Math" pitchFamily="18" charset="0"/>
              </a:rPr>
              <a:t>”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integers,  then </a:t>
            </a:r>
            <a:r>
              <a:rPr lang="en-US" dirty="0" smtClean="0">
                <a:sym typeface="Symbol"/>
              </a:rPr>
              <a:t>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a:t>
            </a:r>
          </a:p>
          <a:p>
            <a:pPr lvl="2"/>
            <a:endParaRPr lang="en-US" dirty="0" smtClean="0"/>
          </a:p>
          <a:p>
            <a:pPr lvl="2"/>
            <a:endParaRPr lang="en-US" dirty="0" smtClean="0"/>
          </a:p>
          <a:p>
            <a:pPr lvl="2"/>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Existential Quantifier</a:t>
            </a:r>
            <a:r>
              <a:rPr lang="en-US" altLang="zh-TW" i="1" dirty="0" smtClean="0"/>
              <a:t> (</a:t>
            </a:r>
            <a:r>
              <a:rPr lang="zh-TW" altLang="en-US" i="1" dirty="0" smtClean="0"/>
              <a:t>存在量詞</a:t>
            </a:r>
            <a:r>
              <a:rPr lang="en-US" altLang="zh-TW" i="1" dirty="0" smtClean="0"/>
              <a:t>)</a:t>
            </a:r>
            <a:r>
              <a:rPr lang="en-US" altLang="zh-TW" dirty="0" smtClean="0"/>
              <a:t> </a:t>
            </a:r>
            <a:endParaRPr lang="en-US" dirty="0"/>
          </a:p>
        </p:txBody>
      </p:sp>
      <p:sp>
        <p:nvSpPr>
          <p:cNvPr id="3" name="Content Placeholder 2"/>
          <p:cNvSpPr>
            <a:spLocks noGrp="1"/>
          </p:cNvSpPr>
          <p:nvPr>
            <p:ph idx="1"/>
          </p:nvPr>
        </p:nvSpPr>
        <p:spPr>
          <a:xfrm>
            <a:off x="457200" y="1600200"/>
            <a:ext cx="7924800" cy="4525963"/>
          </a:xfrm>
        </p:spPr>
        <p:txBody>
          <a:bodyPr>
            <a:normAutofit lnSpcReduction="10000"/>
          </a:bodyPr>
          <a:lstStyle/>
          <a:p>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read as </a:t>
            </a:r>
            <a:r>
              <a:rPr lang="en-US" i="1" dirty="0" smtClean="0"/>
              <a:t>“</a:t>
            </a:r>
            <a:r>
              <a:rPr lang="en-US" dirty="0" smtClean="0"/>
              <a:t>For some </a:t>
            </a:r>
            <a:r>
              <a:rPr lang="en-US" i="1" dirty="0" smtClean="0"/>
              <a:t>x</a:t>
            </a:r>
            <a:r>
              <a:rPr lang="en-US" dirty="0" smtClean="0"/>
              <a:t>, P(</a:t>
            </a:r>
            <a:r>
              <a:rPr lang="en-US" i="1" dirty="0" smtClean="0"/>
              <a:t>x</a:t>
            </a:r>
            <a:r>
              <a:rPr lang="en-US" dirty="0" smtClean="0"/>
              <a:t>)”,  or as “There is an </a:t>
            </a:r>
            <a:r>
              <a:rPr lang="en-US" i="1" dirty="0" smtClean="0"/>
              <a:t>x</a:t>
            </a:r>
            <a:r>
              <a:rPr lang="en-US" dirty="0" smtClean="0"/>
              <a:t> such that P(</a:t>
            </a:r>
            <a:r>
              <a:rPr lang="en-US" i="1" dirty="0" smtClean="0"/>
              <a:t>x</a:t>
            </a:r>
            <a:r>
              <a:rPr lang="en-US" dirty="0" smtClean="0"/>
              <a:t>),”  or “For at least one </a:t>
            </a:r>
            <a:r>
              <a:rPr lang="en-US" i="1" dirty="0" smtClean="0"/>
              <a:t>x</a:t>
            </a:r>
            <a:r>
              <a:rPr lang="en-US" dirty="0" smtClean="0"/>
              <a:t>, P(</a:t>
            </a:r>
            <a:r>
              <a:rPr lang="en-US" i="1" dirty="0" smtClean="0"/>
              <a:t>x</a:t>
            </a:r>
            <a:r>
              <a:rPr lang="en-US" dirty="0" smtClean="0"/>
              <a:t>).” </a:t>
            </a:r>
          </a:p>
          <a:p>
            <a:pPr lvl="1">
              <a:buNone/>
            </a:pPr>
            <a:r>
              <a:rPr lang="en-US" b="1" dirty="0" smtClean="0"/>
              <a:t>Examples</a:t>
            </a:r>
            <a:r>
              <a:rPr lang="en-US" dirty="0" smtClean="0"/>
              <a:t>:</a:t>
            </a:r>
          </a:p>
          <a:p>
            <a:pPr marL="1124712" lvl="2" indent="-457200">
              <a:buFont typeface="+mj-lt"/>
              <a:buAutoNum type="arabicPeriod"/>
            </a:pPr>
            <a:r>
              <a:rPr lang="en-US" i="1" dirty="0" smtClean="0"/>
              <a:t> </a:t>
            </a:r>
            <a:r>
              <a:rPr lang="en-US" dirty="0" smtClean="0"/>
              <a:t>If</a:t>
            </a:r>
            <a:r>
              <a:rPr lang="en-US" i="1" dirty="0" smtClean="0"/>
              <a:t> P(x)</a:t>
            </a:r>
            <a:r>
              <a:rPr lang="en-US" dirty="0" smtClean="0"/>
              <a:t> denotes  “</a:t>
            </a:r>
            <a:r>
              <a:rPr lang="en-US" i="1" dirty="0" smtClean="0"/>
              <a:t>x</a:t>
            </a:r>
            <a:r>
              <a:rPr lang="en-US" dirty="0" smtClean="0"/>
              <a:t> &gt; </a:t>
            </a:r>
            <a:r>
              <a:rPr lang="en-US" dirty="0" smtClean="0">
                <a:latin typeface="Cambria Math" pitchFamily="18" charset="0"/>
                <a:ea typeface="Cambria Math" pitchFamily="18" charset="0"/>
              </a:rPr>
              <a:t>0”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integers, then </a:t>
            </a:r>
            <a:r>
              <a:rPr lang="en-US" dirty="0" smtClean="0">
                <a:latin typeface="Cambria Math" pitchFamily="18" charset="0"/>
                <a:ea typeface="Cambria Math" pitchFamily="18" charset="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 It is also true if U is the positive integers.</a:t>
            </a:r>
          </a:p>
          <a:p>
            <a:pPr marL="1124712" lvl="2" indent="-457200">
              <a:buFont typeface="+mj-lt"/>
              <a:buAutoNum type="arabicPeriod"/>
            </a:pPr>
            <a:r>
              <a:rPr lang="en-US" dirty="0" smtClean="0"/>
              <a:t>If</a:t>
            </a:r>
            <a:r>
              <a:rPr lang="en-US" i="1" dirty="0" smtClean="0"/>
              <a:t> P(x)</a:t>
            </a:r>
            <a:r>
              <a:rPr lang="en-US" dirty="0" smtClean="0"/>
              <a:t> denotes  “</a:t>
            </a:r>
            <a:r>
              <a:rPr lang="en-US" i="1" dirty="0" smtClean="0"/>
              <a:t>x</a:t>
            </a:r>
            <a:r>
              <a:rPr lang="en-US" dirty="0" smtClean="0"/>
              <a:t> &lt; </a:t>
            </a:r>
            <a:r>
              <a:rPr lang="en-US" dirty="0" smtClean="0">
                <a:latin typeface="Cambria Math" pitchFamily="18" charset="0"/>
                <a:ea typeface="Cambria Math" pitchFamily="18" charset="0"/>
              </a:rPr>
              <a:t>0”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positive integers,  then     </a:t>
            </a:r>
            <a:r>
              <a:rPr lang="en-US" dirty="0" smtClean="0">
                <a:latin typeface="Cambria Math" pitchFamily="18" charset="0"/>
                <a:ea typeface="Cambria Math" pitchFamily="18" charset="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a:t>
            </a:r>
          </a:p>
          <a:p>
            <a:pPr marL="1124712" lvl="2" indent="-457200">
              <a:buFont typeface="+mj-lt"/>
              <a:buAutoNum type="arabicPeriod"/>
            </a:pPr>
            <a:r>
              <a:rPr lang="en-US" dirty="0" smtClean="0"/>
              <a:t>If</a:t>
            </a:r>
            <a:r>
              <a:rPr lang="en-US" i="1" dirty="0" smtClean="0"/>
              <a:t> P(x)</a:t>
            </a:r>
            <a:r>
              <a:rPr lang="en-US" dirty="0" smtClean="0"/>
              <a:t> denotes  “</a:t>
            </a:r>
            <a:r>
              <a:rPr lang="en-US" i="1" dirty="0" smtClean="0"/>
              <a:t>x</a:t>
            </a:r>
            <a:r>
              <a:rPr lang="en-US" dirty="0" smtClean="0"/>
              <a:t> is even</a:t>
            </a:r>
            <a:r>
              <a:rPr lang="en-US" dirty="0" smtClean="0">
                <a:latin typeface="Cambria Math" pitchFamily="18" charset="0"/>
                <a:ea typeface="Cambria Math" pitchFamily="18" charset="0"/>
              </a:rPr>
              <a:t>”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integers,  then  </a:t>
            </a:r>
            <a:r>
              <a:rPr lang="en-US" dirty="0" smtClean="0">
                <a:latin typeface="Cambria Math" pitchFamily="18" charset="0"/>
                <a:ea typeface="Cambria Math" pitchFamily="18" charset="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a:t>
            </a:r>
          </a:p>
          <a:p>
            <a:pPr lvl="2"/>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smtClean="0"/>
              <a:t>Constructing Propositions</a:t>
            </a:r>
            <a:br>
              <a:rPr lang="en-US" altLang="zh-TW" dirty="0" smtClean="0"/>
            </a:br>
            <a:endParaRPr lang="en-US" dirty="0"/>
          </a:p>
        </p:txBody>
      </p:sp>
      <p:sp>
        <p:nvSpPr>
          <p:cNvPr id="3" name="Content Placeholder 2"/>
          <p:cNvSpPr>
            <a:spLocks noGrp="1"/>
          </p:cNvSpPr>
          <p:nvPr>
            <p:ph idx="1"/>
          </p:nvPr>
        </p:nvSpPr>
        <p:spPr>
          <a:xfrm>
            <a:off x="457200" y="1600200"/>
            <a:ext cx="8458200" cy="4525963"/>
          </a:xfrm>
        </p:spPr>
        <p:txBody>
          <a:bodyPr>
            <a:normAutofit fontScale="92500"/>
          </a:bodyPr>
          <a:lstStyle/>
          <a:p>
            <a:pPr lvl="1"/>
            <a:r>
              <a:rPr lang="en-US" dirty="0" smtClean="0"/>
              <a:t>Propositional Variables: </a:t>
            </a:r>
            <a:r>
              <a:rPr lang="en-US" i="1" dirty="0" smtClean="0"/>
              <a:t>p</a:t>
            </a:r>
            <a:r>
              <a:rPr lang="en-US" dirty="0" smtClean="0"/>
              <a:t>, </a:t>
            </a:r>
            <a:r>
              <a:rPr lang="en-US" i="1" dirty="0" smtClean="0"/>
              <a:t>q, r</a:t>
            </a:r>
            <a:r>
              <a:rPr lang="en-US" dirty="0" smtClean="0"/>
              <a:t>, </a:t>
            </a:r>
            <a:r>
              <a:rPr lang="en-US" i="1" dirty="0" smtClean="0"/>
              <a:t>s</a:t>
            </a:r>
            <a:r>
              <a:rPr lang="en-US" dirty="0" smtClean="0"/>
              <a:t>, …</a:t>
            </a:r>
          </a:p>
          <a:p>
            <a:pPr lvl="1"/>
            <a:r>
              <a:rPr lang="en-US" dirty="0" smtClean="0"/>
              <a:t>The proposition that is always true is denoted by </a:t>
            </a:r>
            <a:r>
              <a:rPr lang="en-US" b="1" dirty="0" smtClean="0"/>
              <a:t>T</a:t>
            </a:r>
            <a:r>
              <a:rPr lang="en-US" dirty="0" smtClean="0"/>
              <a:t> and the proposition that is always false is denoted by </a:t>
            </a:r>
            <a:r>
              <a:rPr lang="en-US" b="1" dirty="0" smtClean="0"/>
              <a:t>F</a:t>
            </a:r>
            <a:r>
              <a:rPr lang="en-US" dirty="0" smtClean="0"/>
              <a:t>.</a:t>
            </a:r>
          </a:p>
          <a:p>
            <a:pPr lvl="1"/>
            <a:r>
              <a:rPr lang="en-US" dirty="0" smtClean="0"/>
              <a:t>Compound Propositions; constructed from logical connectives and other propositions</a:t>
            </a:r>
          </a:p>
          <a:p>
            <a:pPr lvl="2"/>
            <a:r>
              <a:rPr lang="en-US" dirty="0" smtClean="0"/>
              <a:t>Negation </a:t>
            </a:r>
            <a:r>
              <a:rPr lang="en-US" altLang="zh-TW" dirty="0" smtClean="0"/>
              <a:t>(</a:t>
            </a:r>
            <a:r>
              <a:rPr lang="zh-TW" altLang="en-US" dirty="0" smtClean="0"/>
              <a:t>否定</a:t>
            </a:r>
            <a:r>
              <a:rPr lang="en-US" altLang="zh-TW" dirty="0" smtClean="0"/>
              <a:t>)</a:t>
            </a:r>
            <a:r>
              <a:rPr lang="zh-TW" altLang="en-US" dirty="0" smtClean="0"/>
              <a:t> </a:t>
            </a:r>
            <a:r>
              <a:rPr lang="en-US" dirty="0" smtClean="0">
                <a:solidFill>
                  <a:srgbClr val="FF0000"/>
                </a:solidFill>
                <a:latin typeface="Cambria Math"/>
                <a:ea typeface="Cambria Math"/>
              </a:rPr>
              <a:t>¬</a:t>
            </a:r>
            <a:endParaRPr lang="en-US" dirty="0" smtClean="0">
              <a:solidFill>
                <a:srgbClr val="FF0000"/>
              </a:solidFill>
            </a:endParaRPr>
          </a:p>
          <a:p>
            <a:pPr lvl="2"/>
            <a:r>
              <a:rPr lang="en-US" dirty="0" smtClean="0"/>
              <a:t>Conjunction </a:t>
            </a:r>
            <a:r>
              <a:rPr lang="en-US" altLang="zh-TW" dirty="0" smtClean="0"/>
              <a:t>(</a:t>
            </a:r>
            <a:r>
              <a:rPr lang="zh-TW" altLang="en-US" dirty="0" smtClean="0"/>
              <a:t>合取</a:t>
            </a:r>
            <a:r>
              <a:rPr lang="en-US" altLang="zh-TW" dirty="0" smtClean="0"/>
              <a:t>)</a:t>
            </a:r>
            <a:r>
              <a:rPr lang="zh-TW" altLang="en-US" dirty="0" smtClean="0"/>
              <a:t> </a:t>
            </a:r>
            <a:r>
              <a:rPr lang="en-US" dirty="0" smtClean="0">
                <a:solidFill>
                  <a:srgbClr val="FF0000"/>
                </a:solidFill>
                <a:latin typeface="Cambria Math" pitchFamily="18" charset="0"/>
                <a:ea typeface="Cambria Math" pitchFamily="18" charset="0"/>
              </a:rPr>
              <a:t>∧</a:t>
            </a:r>
            <a:endParaRPr lang="en-US" dirty="0" smtClean="0">
              <a:solidFill>
                <a:srgbClr val="FF0000"/>
              </a:solidFill>
            </a:endParaRPr>
          </a:p>
          <a:p>
            <a:pPr lvl="2"/>
            <a:r>
              <a:rPr lang="en-US" dirty="0" smtClean="0"/>
              <a:t>Disjunction </a:t>
            </a:r>
            <a:r>
              <a:rPr lang="en-US" altLang="zh-TW" dirty="0" smtClean="0"/>
              <a:t>(</a:t>
            </a:r>
            <a:r>
              <a:rPr lang="zh-TW" altLang="en-US" dirty="0" smtClean="0"/>
              <a:t>分取</a:t>
            </a:r>
            <a:r>
              <a:rPr lang="en-US" altLang="zh-TW" dirty="0" smtClean="0"/>
              <a:t>)</a:t>
            </a:r>
            <a:r>
              <a:rPr lang="zh-TW" altLang="en-US" dirty="0" smtClean="0"/>
              <a:t> </a:t>
            </a:r>
            <a:r>
              <a:rPr lang="en-US" dirty="0" smtClean="0">
                <a:solidFill>
                  <a:srgbClr val="FF0000"/>
                </a:solidFill>
                <a:latin typeface="Cambria Math" pitchFamily="18" charset="0"/>
                <a:ea typeface="Cambria Math" pitchFamily="18" charset="0"/>
              </a:rPr>
              <a:t>∨</a:t>
            </a:r>
            <a:endParaRPr lang="en-US" dirty="0" smtClean="0">
              <a:solidFill>
                <a:srgbClr val="FF0000"/>
              </a:solidFill>
            </a:endParaRPr>
          </a:p>
          <a:p>
            <a:pPr lvl="2"/>
            <a:r>
              <a:rPr lang="en-US" dirty="0" smtClean="0"/>
              <a:t>Implication</a:t>
            </a:r>
            <a:r>
              <a:rPr lang="zh-TW" altLang="en-US" dirty="0" smtClean="0"/>
              <a:t> </a:t>
            </a:r>
            <a:r>
              <a:rPr lang="en-US" altLang="zh-TW" dirty="0" smtClean="0"/>
              <a:t>(</a:t>
            </a:r>
            <a:r>
              <a:rPr lang="zh-TW" altLang="en-US" dirty="0" smtClean="0"/>
              <a:t>蘊涵</a:t>
            </a:r>
            <a:r>
              <a:rPr lang="en-US" altLang="zh-TW" dirty="0" smtClean="0"/>
              <a:t>)</a:t>
            </a:r>
            <a:r>
              <a:rPr lang="zh-TW" altLang="en-US" dirty="0" smtClean="0"/>
              <a:t> </a:t>
            </a:r>
            <a:r>
              <a:rPr lang="en-US" sz="2400" dirty="0" smtClean="0">
                <a:solidFill>
                  <a:srgbClr val="FF0000"/>
                </a:solidFill>
                <a:latin typeface="Cambria Math"/>
                <a:ea typeface="Cambria Math"/>
              </a:rPr>
              <a:t>→</a:t>
            </a:r>
            <a:endParaRPr lang="en-US" dirty="0" smtClean="0">
              <a:solidFill>
                <a:srgbClr val="FF0000"/>
              </a:solidFill>
            </a:endParaRPr>
          </a:p>
          <a:p>
            <a:pPr lvl="2"/>
            <a:r>
              <a:rPr lang="en-US" dirty="0" err="1" smtClean="0"/>
              <a:t>Biconditional</a:t>
            </a:r>
            <a:r>
              <a:rPr lang="en-US" dirty="0" smtClean="0"/>
              <a:t> </a:t>
            </a:r>
            <a:r>
              <a:rPr lang="en-US" altLang="zh-TW" dirty="0" smtClean="0"/>
              <a:t>(</a:t>
            </a:r>
            <a:r>
              <a:rPr lang="zh-TW" altLang="en-US" dirty="0" smtClean="0"/>
              <a:t>雙條件；若且唯若</a:t>
            </a:r>
            <a:r>
              <a:rPr lang="en-US" altLang="zh-TW" dirty="0" smtClean="0"/>
              <a:t>)</a:t>
            </a:r>
            <a:r>
              <a:rPr lang="zh-TW" altLang="en-US" dirty="0" smtClean="0"/>
              <a:t> </a:t>
            </a:r>
            <a:r>
              <a:rPr lang="en-US" sz="2400" dirty="0" smtClean="0">
                <a:solidFill>
                  <a:srgbClr val="FF0000"/>
                </a:solidFill>
                <a:latin typeface="Cambria Math"/>
                <a:ea typeface="Cambria Math"/>
              </a:rPr>
              <a:t>↔</a:t>
            </a:r>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Quantifiers</a:t>
            </a:r>
            <a:endParaRPr lang="en-US" dirty="0"/>
          </a:p>
        </p:txBody>
      </p:sp>
      <p:sp>
        <p:nvSpPr>
          <p:cNvPr id="3" name="Content Placeholder 2"/>
          <p:cNvSpPr>
            <a:spLocks noGrp="1"/>
          </p:cNvSpPr>
          <p:nvPr>
            <p:ph idx="1"/>
          </p:nvPr>
        </p:nvSpPr>
        <p:spPr>
          <a:xfrm>
            <a:off x="457200" y="1600200"/>
            <a:ext cx="8458200" cy="4525963"/>
          </a:xfrm>
        </p:spPr>
        <p:txBody>
          <a:bodyPr>
            <a:normAutofit fontScale="92500" lnSpcReduction="20000"/>
          </a:bodyPr>
          <a:lstStyle/>
          <a:p>
            <a:r>
              <a:rPr lang="en-US" dirty="0" smtClean="0"/>
              <a:t>The truth value of </a:t>
            </a:r>
            <a:r>
              <a:rPr lang="en-US" i="1" dirty="0" smtClean="0">
                <a:latin typeface="Cambria Math" pitchFamily="18" charset="0"/>
                <a:ea typeface="Cambria Math" pitchFamily="18" charset="0"/>
                <a:sym typeface="Symbol"/>
              </a:rPr>
              <a:t>x P(x)</a:t>
            </a:r>
            <a:r>
              <a:rPr lang="en-US" dirty="0" smtClean="0"/>
              <a:t>  and </a:t>
            </a:r>
            <a:r>
              <a:rPr lang="en-US" i="1" dirty="0" smtClean="0">
                <a:latin typeface="Cambria Math" pitchFamily="18" charset="0"/>
                <a:ea typeface="Cambria Math" pitchFamily="18" charset="0"/>
                <a:sym typeface="Symbol"/>
              </a:rPr>
              <a:t> x P(x)  </a:t>
            </a:r>
            <a:r>
              <a:rPr lang="en-US" dirty="0" smtClean="0">
                <a:latin typeface="Cambria Math" pitchFamily="18" charset="0"/>
                <a:ea typeface="Cambria Math" pitchFamily="18" charset="0"/>
                <a:sym typeface="Symbol"/>
              </a:rPr>
              <a:t>depends </a:t>
            </a:r>
            <a:r>
              <a:rPr lang="en-US" altLang="zh-TW" dirty="0" smtClean="0">
                <a:latin typeface="Cambria Math" pitchFamily="18" charset="0"/>
                <a:ea typeface="Cambria Math" pitchFamily="18" charset="0"/>
                <a:sym typeface="Symbol"/>
              </a:rPr>
              <a:t>both</a:t>
            </a:r>
            <a:r>
              <a:rPr lang="zh-TW" altLang="en-US"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on the propositional function </a:t>
            </a:r>
            <a:r>
              <a:rPr lang="en-US" i="1" dirty="0" smtClean="0">
                <a:latin typeface="Cambria Math" pitchFamily="18" charset="0"/>
                <a:ea typeface="Cambria Math" pitchFamily="18" charset="0"/>
                <a:sym typeface="Symbol"/>
              </a:rPr>
              <a:t>P(x) </a:t>
            </a:r>
            <a:r>
              <a:rPr lang="en-US" dirty="0" smtClean="0">
                <a:latin typeface="Cambria Math" pitchFamily="18" charset="0"/>
                <a:ea typeface="Cambria Math" pitchFamily="18" charset="0"/>
                <a:sym typeface="Symbol"/>
              </a:rPr>
              <a:t>and on  the domain </a:t>
            </a:r>
            <a:r>
              <a:rPr lang="en-US" i="1" dirty="0" smtClean="0">
                <a:latin typeface="Cambria Math" pitchFamily="18" charset="0"/>
                <a:ea typeface="Cambria Math" pitchFamily="18" charset="0"/>
                <a:sym typeface="Symbol"/>
              </a:rPr>
              <a:t>U</a:t>
            </a:r>
            <a:r>
              <a:rPr lang="en-US" dirty="0" smtClean="0">
                <a:latin typeface="Cambria Math" pitchFamily="18" charset="0"/>
                <a:ea typeface="Cambria Math" pitchFamily="18" charset="0"/>
                <a:sym typeface="Symbol"/>
              </a:rPr>
              <a:t>. </a:t>
            </a:r>
          </a:p>
          <a:p>
            <a:r>
              <a:rPr lang="en-US" b="1" dirty="0" smtClean="0">
                <a:latin typeface="Cambria Math" pitchFamily="18" charset="0"/>
                <a:ea typeface="Cambria Math" pitchFamily="18" charset="0"/>
                <a:sym typeface="Symbol"/>
              </a:rPr>
              <a:t>Examples</a:t>
            </a:r>
            <a:r>
              <a:rPr lang="en-US" dirty="0" smtClean="0">
                <a:latin typeface="Cambria Math" pitchFamily="18" charset="0"/>
                <a:ea typeface="Cambria Math" pitchFamily="18" charset="0"/>
                <a:sym typeface="Symbol"/>
              </a:rPr>
              <a:t>:</a:t>
            </a:r>
          </a:p>
          <a:p>
            <a:pPr marL="850392" lvl="1" indent="-457200">
              <a:buFont typeface="+mj-lt"/>
              <a:buAutoNum type="arabicPeriod"/>
            </a:pPr>
            <a:r>
              <a:rPr lang="en-US" dirty="0" smtClean="0"/>
              <a:t>If </a:t>
            </a:r>
            <a:r>
              <a:rPr lang="en-US" i="1" dirty="0" smtClean="0"/>
              <a:t>U</a:t>
            </a:r>
            <a:r>
              <a:rPr lang="en-US" dirty="0" smtClean="0"/>
              <a:t> is the  positive integers and </a:t>
            </a:r>
            <a:r>
              <a:rPr lang="en-US" i="1" dirty="0" smtClean="0"/>
              <a:t>P(x) </a:t>
            </a:r>
            <a:r>
              <a:rPr lang="en-US" dirty="0" smtClean="0"/>
              <a:t>is the statement           “</a:t>
            </a:r>
            <a:r>
              <a:rPr lang="en-US" i="1" dirty="0" smtClean="0"/>
              <a:t>x</a:t>
            </a:r>
            <a:r>
              <a:rPr lang="en-US" dirty="0" smtClean="0"/>
              <a:t> &lt; </a:t>
            </a:r>
            <a:r>
              <a:rPr lang="en-US" dirty="0" smtClean="0">
                <a:latin typeface="Cambria Math" pitchFamily="18" charset="0"/>
                <a:ea typeface="Cambria Math" pitchFamily="18" charset="0"/>
              </a:rPr>
              <a:t>2</a:t>
            </a:r>
            <a:r>
              <a:rPr lang="en-US" dirty="0" smtClean="0"/>
              <a:t>”, then </a:t>
            </a:r>
            <a:r>
              <a:rPr lang="en-US" i="1" dirty="0" smtClean="0">
                <a:latin typeface="Cambria Math" pitchFamily="18" charset="0"/>
                <a:ea typeface="Cambria Math" pitchFamily="18" charset="0"/>
                <a:sym typeface="Symbol"/>
              </a:rPr>
              <a:t>x P(x)</a:t>
            </a:r>
            <a:r>
              <a:rPr lang="en-US" dirty="0" smtClean="0"/>
              <a:t>   is true, but </a:t>
            </a:r>
            <a:r>
              <a:rPr lang="en-US" i="1" dirty="0" smtClean="0">
                <a:latin typeface="Cambria Math" pitchFamily="18" charset="0"/>
                <a:ea typeface="Cambria Math" pitchFamily="18" charset="0"/>
                <a:sym typeface="Symbol"/>
              </a:rPr>
              <a:t> x P(x)  </a:t>
            </a:r>
            <a:r>
              <a:rPr lang="en-US" dirty="0" smtClean="0">
                <a:latin typeface="Cambria Math" pitchFamily="18" charset="0"/>
                <a:ea typeface="Cambria Math" pitchFamily="18" charset="0"/>
                <a:sym typeface="Symbol"/>
              </a:rPr>
              <a:t>is false. </a:t>
            </a:r>
          </a:p>
          <a:p>
            <a:pPr marL="850392" lvl="1" indent="-457200">
              <a:buFont typeface="+mj-lt"/>
              <a:buAutoNum type="arabicPeriod"/>
            </a:pPr>
            <a:r>
              <a:rPr lang="en-US" dirty="0" smtClean="0"/>
              <a:t>If </a:t>
            </a:r>
            <a:r>
              <a:rPr lang="en-US" i="1" dirty="0" smtClean="0"/>
              <a:t>U</a:t>
            </a:r>
            <a:r>
              <a:rPr lang="en-US" dirty="0" smtClean="0"/>
              <a:t> is the negative integers and </a:t>
            </a:r>
            <a:r>
              <a:rPr lang="en-US" i="1" dirty="0" smtClean="0"/>
              <a:t>P(x) </a:t>
            </a:r>
            <a:r>
              <a:rPr lang="en-US" dirty="0" smtClean="0"/>
              <a:t>is the statement           “</a:t>
            </a:r>
            <a:r>
              <a:rPr lang="en-US" i="1" dirty="0" smtClean="0"/>
              <a:t>x</a:t>
            </a:r>
            <a:r>
              <a:rPr lang="en-US" dirty="0" smtClean="0"/>
              <a:t> &lt; </a:t>
            </a:r>
            <a:r>
              <a:rPr lang="en-US" dirty="0" smtClean="0">
                <a:latin typeface="Cambria Math" pitchFamily="18" charset="0"/>
                <a:ea typeface="Cambria Math" pitchFamily="18" charset="0"/>
              </a:rPr>
              <a:t>2</a:t>
            </a:r>
            <a:r>
              <a:rPr lang="en-US" dirty="0" smtClean="0"/>
              <a:t>”, then both </a:t>
            </a:r>
            <a:r>
              <a:rPr lang="en-US" i="1" dirty="0" smtClean="0">
                <a:latin typeface="Cambria Math" pitchFamily="18" charset="0"/>
                <a:ea typeface="Cambria Math" pitchFamily="18" charset="0"/>
                <a:sym typeface="Symbol"/>
              </a:rPr>
              <a:t>x P(x)</a:t>
            </a:r>
            <a:r>
              <a:rPr lang="en-US" dirty="0" smtClean="0"/>
              <a:t>  and  </a:t>
            </a:r>
            <a:r>
              <a:rPr lang="en-US" i="1" dirty="0" smtClean="0">
                <a:latin typeface="Cambria Math" pitchFamily="18" charset="0"/>
                <a:ea typeface="Cambria Math" pitchFamily="18" charset="0"/>
                <a:sym typeface="Symbol"/>
              </a:rPr>
              <a:t> x P(x)  </a:t>
            </a:r>
            <a:r>
              <a:rPr lang="en-US" dirty="0" smtClean="0">
                <a:latin typeface="Cambria Math" pitchFamily="18" charset="0"/>
                <a:ea typeface="Cambria Math" pitchFamily="18" charset="0"/>
                <a:sym typeface="Symbol"/>
              </a:rPr>
              <a:t>are true. </a:t>
            </a:r>
          </a:p>
          <a:p>
            <a:pPr marL="850392" lvl="1" indent="-457200">
              <a:buFont typeface="+mj-lt"/>
              <a:buAutoNum type="arabicPeriod"/>
            </a:pPr>
            <a:r>
              <a:rPr lang="en-US" dirty="0" smtClean="0"/>
              <a:t>If </a:t>
            </a:r>
            <a:r>
              <a:rPr lang="en-US" i="1" dirty="0" smtClean="0"/>
              <a:t>U</a:t>
            </a:r>
            <a:r>
              <a:rPr lang="en-US" dirty="0" smtClean="0"/>
              <a:t> consists of </a:t>
            </a:r>
            <a:r>
              <a:rPr lang="en-US" dirty="0" smtClean="0">
                <a:latin typeface="Cambria Math" pitchFamily="18" charset="0"/>
                <a:ea typeface="Cambria Math" pitchFamily="18" charset="0"/>
              </a:rPr>
              <a:t>3</a:t>
            </a:r>
            <a:r>
              <a:rPr lang="en-US" dirty="0" smtClean="0"/>
              <a:t>, </a:t>
            </a:r>
            <a:r>
              <a:rPr lang="en-US" dirty="0" smtClean="0">
                <a:latin typeface="Cambria Math" pitchFamily="18" charset="0"/>
                <a:ea typeface="Cambria Math" pitchFamily="18" charset="0"/>
              </a:rPr>
              <a:t>4</a:t>
            </a:r>
            <a:r>
              <a:rPr lang="en-US" dirty="0" smtClean="0"/>
              <a:t>, and </a:t>
            </a:r>
            <a:r>
              <a:rPr lang="en-US" dirty="0" smtClean="0">
                <a:latin typeface="Cambria Math" pitchFamily="18" charset="0"/>
                <a:ea typeface="Cambria Math" pitchFamily="18" charset="0"/>
              </a:rPr>
              <a:t>5</a:t>
            </a:r>
            <a:r>
              <a:rPr lang="en-US" dirty="0" smtClean="0"/>
              <a:t>,  and </a:t>
            </a:r>
            <a:r>
              <a:rPr lang="en-US" i="1" dirty="0" smtClean="0"/>
              <a:t>P(x) </a:t>
            </a:r>
            <a:r>
              <a:rPr lang="en-US" dirty="0" smtClean="0"/>
              <a:t>is the statement           “</a:t>
            </a:r>
            <a:r>
              <a:rPr lang="en-US" i="1" dirty="0" smtClean="0"/>
              <a:t>x</a:t>
            </a:r>
            <a:r>
              <a:rPr lang="en-US" dirty="0" smtClean="0"/>
              <a:t> &gt; </a:t>
            </a:r>
            <a:r>
              <a:rPr lang="en-US" dirty="0" smtClean="0">
                <a:latin typeface="Cambria Math" pitchFamily="18" charset="0"/>
                <a:ea typeface="Cambria Math" pitchFamily="18" charset="0"/>
              </a:rPr>
              <a:t>2</a:t>
            </a:r>
            <a:r>
              <a:rPr lang="en-US" dirty="0" smtClean="0"/>
              <a:t>”, then  both </a:t>
            </a:r>
            <a:r>
              <a:rPr lang="en-US" i="1" dirty="0" smtClean="0">
                <a:latin typeface="Cambria Math" pitchFamily="18" charset="0"/>
                <a:ea typeface="Cambria Math" pitchFamily="18" charset="0"/>
                <a:sym typeface="Symbol"/>
              </a:rPr>
              <a:t>x P(x)</a:t>
            </a:r>
            <a:r>
              <a:rPr lang="en-US" dirty="0" smtClean="0"/>
              <a:t>   and </a:t>
            </a:r>
            <a:r>
              <a:rPr lang="en-US" i="1" dirty="0" smtClean="0">
                <a:latin typeface="Cambria Math" pitchFamily="18" charset="0"/>
                <a:ea typeface="Cambria Math" pitchFamily="18" charset="0"/>
                <a:sym typeface="Symbol"/>
              </a:rPr>
              <a:t> x P(x)  </a:t>
            </a:r>
            <a:r>
              <a:rPr lang="en-US" dirty="0" smtClean="0">
                <a:latin typeface="Cambria Math" pitchFamily="18" charset="0"/>
                <a:ea typeface="Cambria Math" pitchFamily="18" charset="0"/>
                <a:sym typeface="Symbol"/>
              </a:rPr>
              <a:t>are true. But if </a:t>
            </a:r>
            <a:r>
              <a:rPr lang="en-US" i="1" dirty="0" smtClean="0"/>
              <a:t>P(x) </a:t>
            </a:r>
            <a:r>
              <a:rPr lang="en-US" dirty="0" smtClean="0"/>
              <a:t>is the statement “</a:t>
            </a:r>
            <a:r>
              <a:rPr lang="en-US" i="1" dirty="0" smtClean="0"/>
              <a:t>x</a:t>
            </a:r>
            <a:r>
              <a:rPr lang="en-US" dirty="0" smtClean="0"/>
              <a:t> &lt; </a:t>
            </a:r>
            <a:r>
              <a:rPr lang="en-US" dirty="0" smtClean="0">
                <a:latin typeface="Cambria Math" pitchFamily="18" charset="0"/>
                <a:ea typeface="Cambria Math" pitchFamily="18" charset="0"/>
              </a:rPr>
              <a:t>2</a:t>
            </a:r>
            <a:r>
              <a:rPr lang="en-US" dirty="0" smtClean="0"/>
              <a:t>”, then  both </a:t>
            </a:r>
            <a:r>
              <a:rPr lang="en-US" i="1" dirty="0" smtClean="0">
                <a:latin typeface="Cambria Math" pitchFamily="18" charset="0"/>
                <a:ea typeface="Cambria Math" pitchFamily="18" charset="0"/>
                <a:sym typeface="Symbol"/>
              </a:rPr>
              <a:t>x P(x)</a:t>
            </a:r>
            <a:r>
              <a:rPr lang="en-US" dirty="0" smtClean="0"/>
              <a:t>   and             </a:t>
            </a:r>
            <a:r>
              <a:rPr lang="en-US" i="1" dirty="0" smtClean="0">
                <a:latin typeface="Cambria Math" pitchFamily="18" charset="0"/>
                <a:ea typeface="Cambria Math" pitchFamily="18" charset="0"/>
                <a:sym typeface="Symbol"/>
              </a:rPr>
              <a:t> x P(x)  </a:t>
            </a:r>
            <a:r>
              <a:rPr lang="en-US" dirty="0" smtClean="0">
                <a:latin typeface="Cambria Math" pitchFamily="18" charset="0"/>
                <a:ea typeface="Cambria Math" pitchFamily="18" charset="0"/>
                <a:sym typeface="Symbol"/>
              </a:rPr>
              <a:t>are false. </a:t>
            </a:r>
            <a:endParaRPr lang="en-US" dirty="0" smtClean="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Precedence(</a:t>
            </a:r>
            <a:r>
              <a:rPr lang="zh-TW" altLang="en-US" dirty="0" smtClean="0"/>
              <a:t>優先順序</a:t>
            </a:r>
            <a:r>
              <a:rPr lang="en-US" dirty="0" smtClean="0"/>
              <a:t>) of Quantifiers</a:t>
            </a:r>
            <a:endParaRPr lang="en-US" dirty="0"/>
          </a:p>
        </p:txBody>
      </p:sp>
      <p:sp>
        <p:nvSpPr>
          <p:cNvPr id="3" name="Content Placeholder 2"/>
          <p:cNvSpPr>
            <a:spLocks noGrp="1"/>
          </p:cNvSpPr>
          <p:nvPr>
            <p:ph idx="1"/>
          </p:nvPr>
        </p:nvSpPr>
        <p:spPr/>
        <p:txBody>
          <a:bodyPr/>
          <a:lstStyle/>
          <a:p>
            <a:r>
              <a:rPr lang="en-US" dirty="0" smtClean="0"/>
              <a:t>The quantifiers </a:t>
            </a:r>
            <a:r>
              <a:rPr lang="en-US" dirty="0" smtClean="0">
                <a:sym typeface="Symbol"/>
              </a:rPr>
              <a:t> and   have higher precedence than all the logical operators.</a:t>
            </a:r>
          </a:p>
          <a:p>
            <a:r>
              <a:rPr lang="en-US" dirty="0" smtClean="0">
                <a:sym typeface="Symbol"/>
              </a:rPr>
              <a:t>For example, </a:t>
            </a:r>
            <a:r>
              <a:rPr lang="en-US" i="1" dirty="0" smtClean="0">
                <a:latin typeface="Cambria Math" pitchFamily="18" charset="0"/>
                <a:ea typeface="Cambria Math" pitchFamily="18" charset="0"/>
                <a:sym typeface="Symbol"/>
              </a:rPr>
              <a:t>x P(x)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Q(x)  </a:t>
            </a:r>
            <a:r>
              <a:rPr lang="en-US" dirty="0" smtClean="0">
                <a:sym typeface="Symbol"/>
              </a:rPr>
              <a:t>means</a:t>
            </a:r>
            <a:r>
              <a:rPr lang="en-US" i="1" dirty="0" smtClean="0">
                <a:latin typeface="Cambria Math" pitchFamily="18" charset="0"/>
                <a:ea typeface="Cambria Math" pitchFamily="18" charset="0"/>
                <a:sym typeface="Symbol"/>
              </a:rPr>
              <a:t> (x P(x))</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Q(x)</a:t>
            </a:r>
            <a:r>
              <a:rPr lang="en-US" dirty="0" smtClean="0">
                <a:sym typeface="Symbol"/>
              </a:rPr>
              <a:t>  </a:t>
            </a:r>
          </a:p>
          <a:p>
            <a:r>
              <a:rPr lang="en-US" i="1" dirty="0" smtClean="0">
                <a:latin typeface="Cambria Math" pitchFamily="18" charset="0"/>
                <a:ea typeface="Cambria Math" pitchFamily="18" charset="0"/>
                <a:sym typeface="Symbol"/>
              </a:rPr>
              <a:t>x (P(x)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Q(x)) </a:t>
            </a:r>
            <a:r>
              <a:rPr lang="en-US" dirty="0" smtClean="0">
                <a:latin typeface="Cambria Math" pitchFamily="18" charset="0"/>
                <a:ea typeface="Cambria Math" pitchFamily="18" charset="0"/>
                <a:sym typeface="Symbol"/>
              </a:rPr>
              <a:t>means something different.</a:t>
            </a:r>
          </a:p>
          <a:p>
            <a:r>
              <a:rPr lang="en-US" dirty="0" smtClean="0">
                <a:latin typeface="Cambria Math" pitchFamily="18" charset="0"/>
                <a:ea typeface="Cambria Math" pitchFamily="18" charset="0"/>
                <a:sym typeface="Symbol"/>
              </a:rPr>
              <a:t>Unfortunately, often people write </a:t>
            </a:r>
            <a:r>
              <a:rPr lang="en-US" i="1" dirty="0" smtClean="0">
                <a:latin typeface="Cambria Math" pitchFamily="18" charset="0"/>
                <a:ea typeface="Cambria Math" pitchFamily="18" charset="0"/>
                <a:sym typeface="Symbol"/>
              </a:rPr>
              <a:t>x P(x)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Q(x)  </a:t>
            </a:r>
            <a:r>
              <a:rPr lang="en-US" dirty="0" smtClean="0">
                <a:latin typeface="Cambria Math" pitchFamily="18" charset="0"/>
                <a:ea typeface="Cambria Math" pitchFamily="18" charset="0"/>
                <a:sym typeface="Symbol"/>
              </a:rPr>
              <a:t>when they mean </a:t>
            </a:r>
            <a:r>
              <a:rPr lang="en-US" i="1" dirty="0" smtClean="0">
                <a:latin typeface="Cambria Math" pitchFamily="18" charset="0"/>
                <a:ea typeface="Cambria Math" pitchFamily="18" charset="0"/>
                <a:sym typeface="Symbol"/>
              </a:rPr>
              <a:t> x (P(x)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Q(x)). </a:t>
            </a:r>
            <a:endParaRPr lang="en-US" dirty="0"/>
          </a:p>
        </p:txBody>
      </p:sp>
      <p:cxnSp>
        <p:nvCxnSpPr>
          <p:cNvPr id="5" name="直線接點 4"/>
          <p:cNvCxnSpPr/>
          <p:nvPr/>
        </p:nvCxnSpPr>
        <p:spPr>
          <a:xfrm>
            <a:off x="3124200" y="4876800"/>
            <a:ext cx="2514600" cy="1219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flipV="1">
            <a:off x="3200400" y="4724400"/>
            <a:ext cx="2133600" cy="1371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Equivalences in Predicate Logic</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Statements involving predicates and quantifiers are </a:t>
            </a:r>
            <a:r>
              <a:rPr lang="en-US" i="1" dirty="0" smtClean="0">
                <a:solidFill>
                  <a:srgbClr val="FF0000"/>
                </a:solidFill>
              </a:rPr>
              <a:t>logically equivalent </a:t>
            </a:r>
            <a:r>
              <a:rPr lang="en-US" dirty="0" smtClean="0"/>
              <a:t>if and only if they have the same truth value </a:t>
            </a:r>
          </a:p>
          <a:p>
            <a:pPr lvl="1"/>
            <a:r>
              <a:rPr lang="en-US" dirty="0" smtClean="0"/>
              <a:t>for every predicate substituted into these statements and </a:t>
            </a:r>
          </a:p>
          <a:p>
            <a:pPr lvl="1"/>
            <a:r>
              <a:rPr lang="en-US" dirty="0" smtClean="0"/>
              <a:t>for every domain of discourse used for the variables in the expressions. </a:t>
            </a:r>
          </a:p>
          <a:p>
            <a:r>
              <a:rPr lang="en-US" dirty="0" smtClean="0"/>
              <a:t>The notation </a:t>
            </a:r>
            <a:r>
              <a:rPr lang="en-US" i="1" dirty="0" smtClean="0"/>
              <a:t>S </a:t>
            </a:r>
            <a:r>
              <a:rPr lang="en-US" dirty="0" smtClean="0">
                <a:latin typeface="Cambria Math"/>
                <a:ea typeface="Cambria Math"/>
              </a:rPr>
              <a:t>≡</a:t>
            </a:r>
            <a:r>
              <a:rPr lang="en-US" i="1" dirty="0" smtClean="0">
                <a:latin typeface="Cambria Math"/>
                <a:ea typeface="Cambria Math"/>
              </a:rPr>
              <a:t>T</a:t>
            </a:r>
            <a:r>
              <a:rPr lang="en-US" dirty="0" smtClean="0">
                <a:latin typeface="Cambria Math"/>
                <a:ea typeface="Cambria Math"/>
              </a:rPr>
              <a:t>  indicates that </a:t>
            </a:r>
            <a:r>
              <a:rPr lang="en-US" i="1" dirty="0" smtClean="0">
                <a:latin typeface="Cambria Math"/>
                <a:ea typeface="Cambria Math"/>
              </a:rPr>
              <a:t>S</a:t>
            </a:r>
            <a:r>
              <a:rPr lang="en-US" dirty="0" smtClean="0">
                <a:latin typeface="Cambria Math"/>
                <a:ea typeface="Cambria Math"/>
              </a:rPr>
              <a:t> and </a:t>
            </a:r>
            <a:r>
              <a:rPr lang="en-US" i="1" dirty="0" smtClean="0">
                <a:latin typeface="Cambria Math"/>
                <a:ea typeface="Cambria Math"/>
              </a:rPr>
              <a:t>T</a:t>
            </a:r>
            <a:r>
              <a:rPr lang="en-US" dirty="0" smtClean="0">
                <a:latin typeface="Cambria Math"/>
                <a:ea typeface="Cambria Math"/>
              </a:rPr>
              <a:t>  are logically equivalent. </a:t>
            </a:r>
          </a:p>
          <a:p>
            <a:r>
              <a:rPr lang="en-US" b="1" dirty="0" smtClean="0">
                <a:latin typeface="Cambria Math"/>
                <a:ea typeface="Cambria Math"/>
              </a:rPr>
              <a:t>Example</a:t>
            </a:r>
            <a:r>
              <a:rPr lang="en-US" dirty="0" smtClean="0">
                <a:latin typeface="Cambria Math"/>
                <a:ea typeface="Cambria Math"/>
              </a:rPr>
              <a:t>:  </a:t>
            </a:r>
            <a:r>
              <a:rPr lang="en-US" dirty="0" smtClean="0">
                <a:latin typeface="Cambria Math"/>
                <a:ea typeface="Cambria Math"/>
                <a:sym typeface="Symbol"/>
              </a:rPr>
              <a:t></a:t>
            </a:r>
            <a:r>
              <a:rPr lang="en-US" i="1" dirty="0" smtClean="0">
                <a:latin typeface="Cambria Math"/>
                <a:ea typeface="Cambria Math"/>
                <a:sym typeface="Symbol"/>
              </a:rPr>
              <a:t>x</a:t>
            </a:r>
            <a:r>
              <a:rPr lang="en-US" dirty="0" smtClean="0">
                <a:latin typeface="Cambria Math"/>
                <a:ea typeface="Cambria Math"/>
                <a:sym typeface="Symbol"/>
              </a:rPr>
              <a:t> ¬¬</a:t>
            </a:r>
            <a:r>
              <a:rPr lang="en-US" i="1" dirty="0" smtClean="0">
                <a:latin typeface="Cambria Math"/>
                <a:ea typeface="Cambria Math"/>
                <a:sym typeface="Symbol"/>
              </a:rPr>
              <a:t>S(x) </a:t>
            </a:r>
            <a:r>
              <a:rPr lang="en-US" dirty="0" smtClean="0">
                <a:latin typeface="Cambria Math"/>
                <a:ea typeface="Cambria Math"/>
              </a:rPr>
              <a:t>≡</a:t>
            </a:r>
            <a:r>
              <a:rPr lang="en-US" dirty="0" smtClean="0">
                <a:latin typeface="Cambria Math"/>
                <a:ea typeface="Cambria Math"/>
                <a:sym typeface="Symbol"/>
              </a:rPr>
              <a:t> </a:t>
            </a:r>
            <a:r>
              <a:rPr lang="en-US" i="1" dirty="0" smtClean="0">
                <a:latin typeface="Cambria Math"/>
                <a:ea typeface="Cambria Math"/>
                <a:sym typeface="Symbol"/>
              </a:rPr>
              <a:t>x S(x)</a:t>
            </a:r>
            <a:endParaRPr lang="en-US" i="1"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991600" cy="1143000"/>
          </a:xfrm>
        </p:spPr>
        <p:txBody>
          <a:bodyPr>
            <a:normAutofit fontScale="90000"/>
          </a:bodyPr>
          <a:lstStyle/>
          <a:p>
            <a:r>
              <a:rPr lang="en-US" dirty="0" smtClean="0"/>
              <a:t>Thinking about Quantifiers as Conjunctions(</a:t>
            </a:r>
            <a:r>
              <a:rPr lang="zh-TW" altLang="en-US" dirty="0"/>
              <a:t>合</a:t>
            </a:r>
            <a:r>
              <a:rPr lang="zh-TW" altLang="en-US" dirty="0" smtClean="0"/>
              <a:t>取</a:t>
            </a:r>
            <a:r>
              <a:rPr lang="en-US" dirty="0" smtClean="0"/>
              <a:t>) and Disjunctions</a:t>
            </a:r>
            <a:r>
              <a:rPr lang="en-US" altLang="zh-TW" dirty="0" smtClean="0"/>
              <a:t>(</a:t>
            </a:r>
            <a:r>
              <a:rPr lang="zh-TW" altLang="en-US" dirty="0" smtClean="0"/>
              <a:t>分取</a:t>
            </a:r>
            <a:r>
              <a:rPr lang="en-US" altLang="zh-TW" dirty="0" smtClean="0"/>
              <a: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sym typeface="Symbol"/>
              </a:rPr>
              <a:t>If the </a:t>
            </a:r>
            <a:r>
              <a:rPr lang="en-US" dirty="0" smtClean="0">
                <a:solidFill>
                  <a:srgbClr val="FF0000"/>
                </a:solidFill>
                <a:sym typeface="Symbol"/>
              </a:rPr>
              <a:t>domain is finite</a:t>
            </a:r>
            <a:r>
              <a:rPr lang="en-US" dirty="0" smtClean="0">
                <a:sym typeface="Symbol"/>
              </a:rPr>
              <a:t>, a </a:t>
            </a:r>
            <a:r>
              <a:rPr lang="en-US" dirty="0" smtClean="0">
                <a:solidFill>
                  <a:srgbClr val="0070C0"/>
                </a:solidFill>
                <a:sym typeface="Symbol"/>
              </a:rPr>
              <a:t>universally quantified proposition</a:t>
            </a:r>
            <a:r>
              <a:rPr lang="en-US" dirty="0" smtClean="0">
                <a:sym typeface="Symbol"/>
              </a:rPr>
              <a:t> is equivalent to a </a:t>
            </a:r>
            <a:r>
              <a:rPr lang="en-US" dirty="0" smtClean="0">
                <a:solidFill>
                  <a:srgbClr val="0070C0"/>
                </a:solidFill>
                <a:sym typeface="Symbol"/>
              </a:rPr>
              <a:t>conjunction</a:t>
            </a:r>
            <a:r>
              <a:rPr lang="en-US" dirty="0" smtClean="0">
                <a:sym typeface="Symbol"/>
              </a:rPr>
              <a:t> of propositions without quantifiers and an </a:t>
            </a:r>
            <a:r>
              <a:rPr lang="en-US" dirty="0" smtClean="0">
                <a:solidFill>
                  <a:srgbClr val="00B050"/>
                </a:solidFill>
                <a:sym typeface="Symbol"/>
              </a:rPr>
              <a:t>existentially quantified proposition </a:t>
            </a:r>
            <a:r>
              <a:rPr lang="en-US" dirty="0" smtClean="0">
                <a:sym typeface="Symbol"/>
              </a:rPr>
              <a:t>is equivalent to  a </a:t>
            </a:r>
            <a:r>
              <a:rPr lang="en-US" dirty="0" smtClean="0">
                <a:solidFill>
                  <a:srgbClr val="00B050"/>
                </a:solidFill>
                <a:sym typeface="Symbol"/>
              </a:rPr>
              <a:t>disjunction</a:t>
            </a:r>
            <a:r>
              <a:rPr lang="en-US" dirty="0" smtClean="0">
                <a:sym typeface="Symbol"/>
              </a:rPr>
              <a:t> of propositions without quantifiers. </a:t>
            </a:r>
          </a:p>
          <a:p>
            <a:r>
              <a:rPr lang="en-US" dirty="0" smtClean="0">
                <a:sym typeface="Symbol"/>
              </a:rPr>
              <a:t>If </a:t>
            </a:r>
            <a:r>
              <a:rPr lang="en-US" i="1" dirty="0" smtClean="0">
                <a:sym typeface="Symbol"/>
              </a:rPr>
              <a:t>U</a:t>
            </a:r>
            <a:r>
              <a:rPr lang="en-US" dirty="0" smtClean="0">
                <a:sym typeface="Symbol"/>
              </a:rPr>
              <a:t> consists of the integers </a:t>
            </a:r>
            <a:r>
              <a:rPr lang="en-US" dirty="0" smtClean="0">
                <a:latin typeface="Cambria Math" pitchFamily="18" charset="0"/>
                <a:ea typeface="Cambria Math" pitchFamily="18" charset="0"/>
                <a:sym typeface="Symbol"/>
              </a:rPr>
              <a:t>1</a:t>
            </a:r>
            <a:r>
              <a:rPr lang="en-US" dirty="0" smtClean="0">
                <a:sym typeface="Symbol"/>
              </a:rPr>
              <a:t>,</a:t>
            </a:r>
            <a:r>
              <a:rPr lang="en-US" dirty="0" smtClean="0">
                <a:latin typeface="Cambria Math" pitchFamily="18" charset="0"/>
                <a:ea typeface="Cambria Math" pitchFamily="18" charset="0"/>
                <a:sym typeface="Symbol"/>
              </a:rPr>
              <a:t>2</a:t>
            </a:r>
            <a:r>
              <a:rPr lang="en-US" dirty="0" smtClean="0">
                <a:sym typeface="Symbol"/>
              </a:rPr>
              <a:t>, and </a:t>
            </a:r>
            <a:r>
              <a:rPr lang="en-US" dirty="0" smtClean="0">
                <a:latin typeface="Cambria Math" pitchFamily="18" charset="0"/>
                <a:ea typeface="Cambria Math" pitchFamily="18" charset="0"/>
                <a:sym typeface="Symbol"/>
              </a:rPr>
              <a:t>3</a:t>
            </a:r>
            <a:r>
              <a:rPr lang="en-US" dirty="0" smtClean="0">
                <a:sym typeface="Symbol"/>
              </a:rPr>
              <a:t>:</a:t>
            </a:r>
          </a:p>
          <a:p>
            <a:pPr>
              <a:buNone/>
            </a:pPr>
            <a:endParaRPr lang="en-US" dirty="0" smtClean="0">
              <a:sym typeface="Symbol"/>
            </a:endParaRPr>
          </a:p>
          <a:p>
            <a:pPr>
              <a:buNone/>
            </a:pPr>
            <a:endParaRPr lang="en-US" dirty="0" smtClean="0">
              <a:sym typeface="Symbol"/>
            </a:endParaRPr>
          </a:p>
          <a:p>
            <a:pPr>
              <a:buNone/>
            </a:pPr>
            <a:endParaRPr lang="en-US" dirty="0" smtClean="0">
              <a:sym typeface="Symbol"/>
            </a:endParaRPr>
          </a:p>
          <a:p>
            <a:pPr>
              <a:buNone/>
            </a:pPr>
            <a:endParaRPr lang="en-US" dirty="0" smtClean="0">
              <a:sym typeface="Symbol"/>
            </a:endParaRPr>
          </a:p>
          <a:p>
            <a:pPr>
              <a:buNone/>
            </a:pPr>
            <a:endParaRPr lang="en-US" dirty="0" smtClean="0">
              <a:sym typeface="Symbol"/>
            </a:endParaRPr>
          </a:p>
          <a:p>
            <a:r>
              <a:rPr lang="en-US" dirty="0" smtClean="0">
                <a:sym typeface="Symbol"/>
              </a:rPr>
              <a:t>Even if the domains are infinite, you can still think of the quantifiers in this fashion, but the equivalent expressions without quantifiers will be infinitely long.</a:t>
            </a:r>
          </a:p>
          <a:p>
            <a:endParaRPr lang="en-US" dirty="0" smtClean="0"/>
          </a:p>
          <a:p>
            <a:endParaRPr lang="en-US" dirty="0" smtClean="0"/>
          </a:p>
          <a:p>
            <a:pPr lvl="2"/>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2057400" y="3657600"/>
            <a:ext cx="4079081" cy="319088"/>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2133600" y="4343400"/>
            <a:ext cx="4062413" cy="319088"/>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Negating</a:t>
            </a:r>
            <a:r>
              <a:rPr lang="en-US" altLang="zh-TW" dirty="0" smtClean="0"/>
              <a:t>(</a:t>
            </a:r>
            <a:r>
              <a:rPr lang="zh-TW" altLang="en-US" dirty="0" smtClean="0"/>
              <a:t>否定</a:t>
            </a:r>
            <a:r>
              <a:rPr lang="en-US" altLang="zh-TW" dirty="0" smtClean="0"/>
              <a:t>)</a:t>
            </a:r>
            <a:r>
              <a:rPr lang="en-US" dirty="0" smtClean="0"/>
              <a:t> Quantified Expressions</a:t>
            </a:r>
            <a:endParaRPr lang="en-US" dirty="0"/>
          </a:p>
        </p:txBody>
      </p:sp>
      <p:sp>
        <p:nvSpPr>
          <p:cNvPr id="3" name="Content Placeholder 2"/>
          <p:cNvSpPr>
            <a:spLocks noGrp="1"/>
          </p:cNvSpPr>
          <p:nvPr>
            <p:ph idx="1"/>
          </p:nvPr>
        </p:nvSpPr>
        <p:spPr>
          <a:xfrm>
            <a:off x="381000" y="1600200"/>
            <a:ext cx="8534400" cy="4525963"/>
          </a:xfrm>
        </p:spPr>
        <p:txBody>
          <a:bodyPr>
            <a:normAutofit fontScale="92500" lnSpcReduction="10000"/>
          </a:bodyPr>
          <a:lstStyle/>
          <a:p>
            <a:r>
              <a:rPr lang="en-US" dirty="0" smtClean="0"/>
              <a:t>Consider </a:t>
            </a:r>
            <a:r>
              <a:rPr lang="en-US" i="1" dirty="0" smtClean="0">
                <a:latin typeface="Cambria Math" pitchFamily="18" charset="0"/>
                <a:ea typeface="Cambria Math" pitchFamily="18" charset="0"/>
                <a:sym typeface="Symbol"/>
              </a:rPr>
              <a:t>x J(x)</a:t>
            </a:r>
            <a:endParaRPr lang="en-US" dirty="0" smtClean="0"/>
          </a:p>
          <a:p>
            <a:pPr marL="850392" lvl="1" indent="-457200">
              <a:buNone/>
            </a:pPr>
            <a:r>
              <a:rPr lang="en-US" dirty="0" smtClean="0"/>
              <a:t>“</a:t>
            </a:r>
            <a:r>
              <a:rPr lang="en-US" dirty="0" smtClean="0">
                <a:solidFill>
                  <a:srgbClr val="00B050"/>
                </a:solidFill>
              </a:rPr>
              <a:t>Every student in your class has taken a course in </a:t>
            </a:r>
            <a:r>
              <a:rPr lang="en-US" altLang="zh-TW" dirty="0" smtClean="0">
                <a:solidFill>
                  <a:srgbClr val="00B050"/>
                </a:solidFill>
              </a:rPr>
              <a:t>calculus</a:t>
            </a:r>
            <a:r>
              <a:rPr lang="en-US" dirty="0" smtClean="0">
                <a:solidFill>
                  <a:srgbClr val="00B050"/>
                </a:solidFill>
              </a:rPr>
              <a:t>.</a:t>
            </a:r>
            <a:r>
              <a:rPr lang="en-US" dirty="0" smtClean="0"/>
              <a:t>”</a:t>
            </a:r>
          </a:p>
          <a:p>
            <a:pPr marL="850392" lvl="1" indent="-457200">
              <a:buNone/>
            </a:pPr>
            <a:r>
              <a:rPr lang="en-US" dirty="0" smtClean="0"/>
              <a:t> Here </a:t>
            </a:r>
            <a:r>
              <a:rPr lang="en-US" i="1" dirty="0" smtClean="0">
                <a:solidFill>
                  <a:srgbClr val="0070C0"/>
                </a:solidFill>
                <a:latin typeface="Cambria Math" pitchFamily="18" charset="0"/>
                <a:ea typeface="Cambria Math" pitchFamily="18" charset="0"/>
                <a:sym typeface="Symbol"/>
              </a:rPr>
              <a:t>J(x)</a:t>
            </a:r>
            <a:r>
              <a:rPr lang="en-US" dirty="0" smtClean="0"/>
              <a:t>  is “</a:t>
            </a:r>
            <a:r>
              <a:rPr lang="en-US" dirty="0" smtClean="0">
                <a:solidFill>
                  <a:srgbClr val="0070C0"/>
                </a:solidFill>
              </a:rPr>
              <a:t>x has taken a course in calculus</a:t>
            </a:r>
            <a:r>
              <a:rPr lang="en-US" dirty="0" smtClean="0"/>
              <a:t>” and </a:t>
            </a:r>
          </a:p>
          <a:p>
            <a:pPr marL="850392" lvl="1" indent="-457200">
              <a:buNone/>
            </a:pPr>
            <a:r>
              <a:rPr lang="en-US" dirty="0" smtClean="0"/>
              <a:t> the </a:t>
            </a:r>
            <a:r>
              <a:rPr lang="en-US" dirty="0" smtClean="0">
                <a:solidFill>
                  <a:srgbClr val="FF0000"/>
                </a:solidFill>
              </a:rPr>
              <a:t>domain</a:t>
            </a:r>
            <a:r>
              <a:rPr lang="en-US" dirty="0" smtClean="0"/>
              <a:t> is </a:t>
            </a:r>
            <a:r>
              <a:rPr lang="en-US" dirty="0" smtClean="0">
                <a:solidFill>
                  <a:srgbClr val="FF0000"/>
                </a:solidFill>
              </a:rPr>
              <a:t>students in your class</a:t>
            </a:r>
            <a:r>
              <a:rPr lang="en-US" dirty="0" smtClean="0"/>
              <a:t>. </a:t>
            </a:r>
          </a:p>
          <a:p>
            <a:r>
              <a:rPr lang="en-US" dirty="0" smtClean="0"/>
              <a:t>Negating the original statement gives “</a:t>
            </a:r>
            <a:r>
              <a:rPr lang="en-US" dirty="0" smtClean="0">
                <a:solidFill>
                  <a:srgbClr val="00B050"/>
                </a:solidFill>
              </a:rPr>
              <a:t>It is not the case that every student in your class has taken </a:t>
            </a:r>
            <a:r>
              <a:rPr lang="en-US" altLang="zh-TW" dirty="0" smtClean="0">
                <a:solidFill>
                  <a:srgbClr val="00B050"/>
                </a:solidFill>
              </a:rPr>
              <a:t>calculus</a:t>
            </a:r>
            <a:r>
              <a:rPr lang="en-US" dirty="0" smtClean="0">
                <a:solidFill>
                  <a:srgbClr val="00B050"/>
                </a:solidFill>
              </a:rPr>
              <a:t>.</a:t>
            </a:r>
            <a:r>
              <a:rPr lang="en-US" dirty="0" smtClean="0"/>
              <a:t>” This implies that “</a:t>
            </a:r>
            <a:r>
              <a:rPr lang="en-US" dirty="0" smtClean="0">
                <a:solidFill>
                  <a:srgbClr val="00B050"/>
                </a:solidFill>
              </a:rPr>
              <a:t>There is a student in your class who has not taken calculus.</a:t>
            </a:r>
            <a:r>
              <a:rPr lang="en-US" dirty="0" smtClean="0"/>
              <a:t>”</a:t>
            </a:r>
          </a:p>
          <a:p>
            <a:pPr>
              <a:buNone/>
            </a:pPr>
            <a:r>
              <a:rPr lang="en-US" i="1" dirty="0" smtClean="0">
                <a:latin typeface="Cambria Math"/>
                <a:ea typeface="Cambria Math"/>
                <a:sym typeface="Symbol"/>
              </a:rPr>
              <a:t>     </a:t>
            </a:r>
            <a:r>
              <a:rPr lang="en-US" dirty="0" smtClean="0">
                <a:latin typeface="Cambria Math"/>
                <a:ea typeface="Cambria Math"/>
                <a:sym typeface="Symbol"/>
              </a:rPr>
              <a:t>Symbolically</a:t>
            </a:r>
            <a:r>
              <a:rPr lang="en-US" i="1" dirty="0" smtClean="0">
                <a:latin typeface="Cambria Math"/>
                <a:ea typeface="Cambria Math"/>
                <a:sym typeface="Symbol"/>
              </a:rPr>
              <a:t>  ¬</a:t>
            </a:r>
            <a:r>
              <a:rPr lang="en-US" i="1" dirty="0" smtClean="0">
                <a:latin typeface="Cambria Math" pitchFamily="18" charset="0"/>
                <a:ea typeface="Cambria Math" pitchFamily="18" charset="0"/>
                <a:sym typeface="Symbol"/>
              </a:rPr>
              <a:t>x J(x)  </a:t>
            </a:r>
            <a:r>
              <a:rPr lang="en-US" dirty="0" smtClean="0">
                <a:latin typeface="Cambria Math" pitchFamily="18" charset="0"/>
                <a:ea typeface="Cambria Math" pitchFamily="18" charset="0"/>
                <a:sym typeface="Symbol"/>
              </a:rPr>
              <a:t>and </a:t>
            </a:r>
            <a:r>
              <a:rPr lang="en-US" i="1" dirty="0" smtClean="0">
                <a:latin typeface="Cambria Math" pitchFamily="18" charset="0"/>
                <a:ea typeface="Cambria Math" pitchFamily="18" charset="0"/>
                <a:sym typeface="Symbol"/>
              </a:rPr>
              <a:t>x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J(x) </a:t>
            </a:r>
            <a:r>
              <a:rPr lang="en-US" dirty="0" smtClean="0">
                <a:latin typeface="Cambria Math" pitchFamily="18" charset="0"/>
                <a:ea typeface="Cambria Math" pitchFamily="18" charset="0"/>
                <a:sym typeface="Symbol"/>
              </a:rPr>
              <a:t>are equivalent</a:t>
            </a:r>
          </a:p>
          <a:p>
            <a:pPr>
              <a:buNone/>
            </a:pP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Negating Quantified Expressions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Now Consider </a:t>
            </a:r>
            <a:r>
              <a:rPr lang="en-US" i="1" dirty="0" smtClean="0">
                <a:latin typeface="Cambria Math" pitchFamily="18" charset="0"/>
                <a:ea typeface="Cambria Math" pitchFamily="18" charset="0"/>
                <a:sym typeface="Symbol"/>
              </a:rPr>
              <a:t> x J(x)</a:t>
            </a:r>
            <a:endParaRPr lang="en-US" dirty="0" smtClean="0"/>
          </a:p>
          <a:p>
            <a:pPr lvl="1">
              <a:buNone/>
            </a:pPr>
            <a:r>
              <a:rPr lang="en-US" dirty="0" smtClean="0"/>
              <a:t>“There is a student in this class who has taken a course in Java.”</a:t>
            </a:r>
            <a:endParaRPr lang="en-US" i="1" dirty="0" smtClean="0">
              <a:latin typeface="Cambria Math" pitchFamily="18" charset="0"/>
              <a:ea typeface="Cambria Math" pitchFamily="18" charset="0"/>
              <a:sym typeface="Symbol"/>
            </a:endParaRPr>
          </a:p>
          <a:p>
            <a:pPr lvl="1">
              <a:buNone/>
            </a:pPr>
            <a:r>
              <a:rPr lang="en-US" dirty="0" smtClean="0"/>
              <a:t>Where </a:t>
            </a:r>
            <a:r>
              <a:rPr lang="en-US" i="1" dirty="0" smtClean="0">
                <a:latin typeface="Cambria Math" pitchFamily="18" charset="0"/>
                <a:ea typeface="Cambria Math" pitchFamily="18" charset="0"/>
                <a:sym typeface="Symbol"/>
              </a:rPr>
              <a:t>J(x)</a:t>
            </a:r>
            <a:r>
              <a:rPr lang="en-US" dirty="0" smtClean="0"/>
              <a:t>  is “x has taken a course in Java.”</a:t>
            </a:r>
          </a:p>
          <a:p>
            <a:r>
              <a:rPr lang="en-US" dirty="0" smtClean="0"/>
              <a:t>Negating the original statement gives “</a:t>
            </a:r>
            <a:r>
              <a:rPr lang="en-US" dirty="0" smtClean="0">
                <a:solidFill>
                  <a:srgbClr val="FF0000"/>
                </a:solidFill>
              </a:rPr>
              <a:t>It is not the case that</a:t>
            </a:r>
            <a:r>
              <a:rPr lang="en-US" dirty="0" smtClean="0">
                <a:solidFill>
                  <a:srgbClr val="00B050"/>
                </a:solidFill>
              </a:rPr>
              <a:t> there is a student in this class who has taken Java</a:t>
            </a:r>
            <a:r>
              <a:rPr lang="en-US" dirty="0" smtClean="0"/>
              <a:t>.” This implies that “</a:t>
            </a:r>
            <a:r>
              <a:rPr lang="en-US" dirty="0" smtClean="0">
                <a:solidFill>
                  <a:srgbClr val="00B050"/>
                </a:solidFill>
              </a:rPr>
              <a:t>Every student in this class has not taken Java</a:t>
            </a:r>
            <a:r>
              <a:rPr lang="en-US" dirty="0" smtClean="0"/>
              <a:t>”</a:t>
            </a:r>
          </a:p>
          <a:p>
            <a:pPr>
              <a:buNone/>
            </a:pPr>
            <a:r>
              <a:rPr lang="en-US" i="1" dirty="0" smtClean="0">
                <a:latin typeface="Cambria Math"/>
                <a:ea typeface="Cambria Math"/>
                <a:sym typeface="Symbol"/>
              </a:rPr>
              <a:t>     </a:t>
            </a:r>
            <a:r>
              <a:rPr lang="en-US" dirty="0" smtClean="0">
                <a:latin typeface="Cambria Math"/>
                <a:ea typeface="Cambria Math"/>
                <a:sym typeface="Symbol"/>
              </a:rPr>
              <a:t>Symbolically</a:t>
            </a:r>
            <a:r>
              <a:rPr lang="en-US" i="1" dirty="0" smtClean="0">
                <a:latin typeface="Cambria Math"/>
                <a:ea typeface="Cambria Math"/>
                <a:sym typeface="Symbol"/>
              </a:rPr>
              <a:t>  ¬</a:t>
            </a:r>
            <a:r>
              <a:rPr lang="en-US" i="1" dirty="0" smtClean="0">
                <a:latin typeface="Cambria Math" pitchFamily="18" charset="0"/>
                <a:ea typeface="Cambria Math" pitchFamily="18" charset="0"/>
                <a:sym typeface="Symbol"/>
              </a:rPr>
              <a:t> x J(x)  </a:t>
            </a:r>
            <a:r>
              <a:rPr lang="en-US" dirty="0" smtClean="0">
                <a:latin typeface="Cambria Math" pitchFamily="18" charset="0"/>
                <a:ea typeface="Cambria Math" pitchFamily="18" charset="0"/>
                <a:sym typeface="Symbol"/>
              </a:rPr>
              <a:t>and </a:t>
            </a:r>
            <a:r>
              <a:rPr lang="en-US" i="1" dirty="0" smtClean="0">
                <a:latin typeface="Cambria Math" pitchFamily="18" charset="0"/>
                <a:ea typeface="Cambria Math" pitchFamily="18" charset="0"/>
                <a:sym typeface="Symbol"/>
              </a:rPr>
              <a:t> 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J(x) </a:t>
            </a:r>
            <a:r>
              <a:rPr lang="en-US" dirty="0" smtClean="0">
                <a:latin typeface="Cambria Math" pitchFamily="18" charset="0"/>
                <a:ea typeface="Cambria Math" pitchFamily="18" charset="0"/>
                <a:sym typeface="Symbol"/>
              </a:rPr>
              <a:t>are equivalent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 Morgan’s Laws for Quantifiers</a:t>
            </a:r>
            <a:endParaRPr lang="en-US" dirty="0"/>
          </a:p>
        </p:txBody>
      </p:sp>
      <p:sp>
        <p:nvSpPr>
          <p:cNvPr id="3" name="Content Placeholder 2"/>
          <p:cNvSpPr>
            <a:spLocks noGrp="1"/>
          </p:cNvSpPr>
          <p:nvPr>
            <p:ph idx="1"/>
          </p:nvPr>
        </p:nvSpPr>
        <p:spPr/>
        <p:txBody>
          <a:bodyPr>
            <a:normAutofit/>
          </a:bodyPr>
          <a:lstStyle/>
          <a:p>
            <a:r>
              <a:rPr lang="en-US" dirty="0" smtClean="0"/>
              <a:t>The rules for negating quantifiers are:</a:t>
            </a:r>
          </a:p>
          <a:p>
            <a:endParaRPr lang="en-US" dirty="0" smtClean="0"/>
          </a:p>
          <a:p>
            <a:endParaRPr lang="en-US" dirty="0" smtClean="0"/>
          </a:p>
          <a:p>
            <a:endParaRPr lang="en-US" dirty="0" smtClean="0"/>
          </a:p>
          <a:p>
            <a:r>
              <a:rPr lang="en-US" altLang="zh-TW" dirty="0" smtClean="0"/>
              <a:t>Summary: </a:t>
            </a:r>
          </a:p>
          <a:p>
            <a:pPr>
              <a:buNone/>
            </a:pPr>
            <a:endParaRPr lang="en-US" dirty="0" smtClean="0"/>
          </a:p>
          <a:p>
            <a:pPr>
              <a:buNone/>
            </a:pPr>
            <a:endParaRPr lang="en-US" dirty="0" smtClean="0"/>
          </a:p>
          <a:p>
            <a:endParaRPr lang="en-US" dirty="0" smtClean="0"/>
          </a:p>
        </p:txBody>
      </p:sp>
      <p:pic>
        <p:nvPicPr>
          <p:cNvPr id="4" name="Picture 3" descr="table20.jpg"/>
          <p:cNvPicPr>
            <a:picLocks noChangeAspect="1"/>
          </p:cNvPicPr>
          <p:nvPr/>
        </p:nvPicPr>
        <p:blipFill>
          <a:blip r:embed="rId4" cstate="print"/>
          <a:stretch>
            <a:fillRect/>
          </a:stretch>
        </p:blipFill>
        <p:spPr>
          <a:xfrm>
            <a:off x="1143000" y="2286000"/>
            <a:ext cx="6926179" cy="1676400"/>
          </a:xfrm>
          <a:prstGeom prst="rect">
            <a:avLst/>
          </a:prstGeom>
        </p:spPr>
      </p:pic>
      <p:pic>
        <p:nvPicPr>
          <p:cNvPr id="6" name="Picture 5" descr="addin_tmp.png"/>
          <p:cNvPicPr>
            <a:picLocks noChangeAspect="1"/>
          </p:cNvPicPr>
          <p:nvPr>
            <p:custDataLst>
              <p:tags r:id="rId1"/>
            </p:custDataLst>
          </p:nvPr>
        </p:nvPicPr>
        <p:blipFill>
          <a:blip r:embed="rId5" cstate="print"/>
          <a:stretch>
            <a:fillRect/>
          </a:stretch>
        </p:blipFill>
        <p:spPr>
          <a:xfrm>
            <a:off x="2438400" y="4953000"/>
            <a:ext cx="3431858" cy="382905"/>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2438400" y="4495800"/>
            <a:ext cx="3431858" cy="382905"/>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Translation from English to Logic</a:t>
            </a:r>
            <a:endParaRPr lang="en-US" dirty="0"/>
          </a:p>
        </p:txBody>
      </p:sp>
      <p:sp>
        <p:nvSpPr>
          <p:cNvPr id="3" name="Content Placeholder 2"/>
          <p:cNvSpPr>
            <a:spLocks noGrp="1"/>
          </p:cNvSpPr>
          <p:nvPr>
            <p:ph idx="1"/>
          </p:nvPr>
        </p:nvSpPr>
        <p:spPr>
          <a:xfrm>
            <a:off x="457200" y="1600200"/>
            <a:ext cx="8534400" cy="4525963"/>
          </a:xfrm>
        </p:spPr>
        <p:txBody>
          <a:bodyPr>
            <a:normAutofit fontScale="85000" lnSpcReduction="20000"/>
          </a:bodyPr>
          <a:lstStyle/>
          <a:p>
            <a:pPr>
              <a:buNone/>
            </a:pPr>
            <a:r>
              <a:rPr lang="en-US" b="1" dirty="0" smtClean="0"/>
              <a:t>Examples</a:t>
            </a:r>
            <a:r>
              <a:rPr lang="en-US" dirty="0" smtClean="0"/>
              <a:t>:</a:t>
            </a:r>
          </a:p>
          <a:p>
            <a:pPr marL="514350" indent="-514350">
              <a:buFont typeface="+mj-lt"/>
              <a:buAutoNum type="arabicPeriod"/>
            </a:pPr>
            <a:r>
              <a:rPr lang="en-US" dirty="0" smtClean="0"/>
              <a:t>“Some student in this class has visited Mexico.”</a:t>
            </a:r>
          </a:p>
          <a:p>
            <a:pPr marL="850392" lvl="1" indent="-457200">
              <a:buNone/>
            </a:pPr>
            <a:r>
              <a:rPr lang="en-US" dirty="0" smtClean="0"/>
              <a:t>   </a:t>
            </a:r>
            <a:r>
              <a:rPr lang="en-US" b="1" dirty="0" smtClean="0"/>
              <a:t>Solution</a:t>
            </a:r>
            <a:r>
              <a:rPr lang="en-US" dirty="0" smtClean="0"/>
              <a:t>: Let </a:t>
            </a:r>
            <a:r>
              <a:rPr lang="en-US" i="1" dirty="0" smtClean="0"/>
              <a:t>M</a:t>
            </a:r>
            <a:r>
              <a:rPr lang="en-US" dirty="0" smtClean="0"/>
              <a:t>(</a:t>
            </a:r>
            <a:r>
              <a:rPr lang="en-US" i="1" dirty="0" smtClean="0"/>
              <a:t>x</a:t>
            </a:r>
            <a:r>
              <a:rPr lang="en-US" dirty="0" smtClean="0"/>
              <a:t>) denote “</a:t>
            </a:r>
            <a:r>
              <a:rPr lang="en-US" i="1" dirty="0" smtClean="0"/>
              <a:t>x</a:t>
            </a:r>
            <a:r>
              <a:rPr lang="en-US" dirty="0" smtClean="0"/>
              <a:t> has visited Mexico” and </a:t>
            </a:r>
            <a:r>
              <a:rPr lang="en-US" i="1" dirty="0" smtClean="0"/>
              <a:t>S</a:t>
            </a:r>
            <a:r>
              <a:rPr lang="en-US" dirty="0" smtClean="0"/>
              <a:t>(</a:t>
            </a:r>
            <a:r>
              <a:rPr lang="en-US" i="1" dirty="0" smtClean="0"/>
              <a:t>x</a:t>
            </a:r>
            <a:r>
              <a:rPr lang="en-US" dirty="0" smtClean="0"/>
              <a:t>) denote “</a:t>
            </a:r>
            <a:r>
              <a:rPr lang="en-US" i="1" dirty="0" smtClean="0"/>
              <a:t>x</a:t>
            </a:r>
            <a:r>
              <a:rPr lang="en-US" dirty="0" smtClean="0"/>
              <a:t> is a student in this class,”  and </a:t>
            </a:r>
            <a:r>
              <a:rPr lang="en-US" i="1" dirty="0" smtClean="0">
                <a:latin typeface="Cambria Math" pitchFamily="18" charset="0"/>
                <a:ea typeface="Cambria Math" pitchFamily="18" charset="0"/>
                <a:sym typeface="Symbol"/>
              </a:rPr>
              <a:t>U  </a:t>
            </a:r>
            <a:r>
              <a:rPr lang="en-US" dirty="0" smtClean="0">
                <a:latin typeface="Cambria Math" pitchFamily="18" charset="0"/>
                <a:ea typeface="Cambria Math" pitchFamily="18" charset="0"/>
                <a:sym typeface="Symbol"/>
              </a:rPr>
              <a:t>be all people.</a:t>
            </a:r>
            <a:endParaRPr lang="en-US" dirty="0" smtClean="0"/>
          </a:p>
          <a:p>
            <a:pPr marL="850392" lvl="1" indent="-457200">
              <a:buNone/>
            </a:pPr>
            <a:r>
              <a:rPr lang="en-US" dirty="0" smtClean="0"/>
              <a:t>                      </a:t>
            </a:r>
            <a:r>
              <a:rPr lang="en-US" dirty="0" smtClean="0">
                <a:sym typeface="Symbol"/>
              </a:rPr>
              <a:t></a:t>
            </a:r>
            <a:r>
              <a:rPr lang="en-US" i="1" dirty="0" smtClean="0">
                <a:latin typeface="Cambria Math" pitchFamily="18" charset="0"/>
                <a:ea typeface="Cambria Math" pitchFamily="18" charset="0"/>
                <a:sym typeface="Symbol"/>
              </a:rPr>
              <a:t>x  (S(x) </a:t>
            </a:r>
            <a:r>
              <a:rPr lang="en-US" dirty="0" smtClean="0">
                <a:latin typeface="Cambria Math"/>
                <a:ea typeface="Cambria Math"/>
                <a:sym typeface="Symbol"/>
              </a:rPr>
              <a:t>∧ </a:t>
            </a:r>
            <a:r>
              <a:rPr lang="en-US" i="1" dirty="0" smtClean="0">
                <a:latin typeface="Cambria Math" pitchFamily="18" charset="0"/>
                <a:ea typeface="Cambria Math" pitchFamily="18" charset="0"/>
                <a:sym typeface="Symbol"/>
              </a:rPr>
              <a:t>M(x))</a:t>
            </a:r>
          </a:p>
          <a:p>
            <a:pPr marL="850392" lvl="1" indent="-457200">
              <a:buNone/>
            </a:pPr>
            <a:r>
              <a:rPr lang="en-US" altLang="zh-TW" i="1" dirty="0" smtClean="0">
                <a:solidFill>
                  <a:srgbClr val="FF0000"/>
                </a:solidFill>
                <a:latin typeface="Cambria Math" pitchFamily="18" charset="0"/>
                <a:ea typeface="Cambria Math" pitchFamily="18" charset="0"/>
                <a:sym typeface="Symbol"/>
              </a:rPr>
              <a:t>**note: x (S(x)</a:t>
            </a:r>
            <a:r>
              <a:rPr lang="en-US" altLang="zh-TW" i="1" dirty="0" smtClean="0">
                <a:solidFill>
                  <a:srgbClr val="FF0000"/>
                </a:solidFill>
                <a:latin typeface="Cambria Math"/>
                <a:ea typeface="Cambria Math"/>
                <a:sym typeface="Symbol"/>
              </a:rPr>
              <a:t>→</a:t>
            </a:r>
            <a:r>
              <a:rPr lang="en-US" altLang="zh-TW" i="1" dirty="0" smtClean="0">
                <a:solidFill>
                  <a:srgbClr val="FF0000"/>
                </a:solidFill>
                <a:latin typeface="Cambria Math" pitchFamily="18" charset="0"/>
                <a:ea typeface="Cambria Math" pitchFamily="18" charset="0"/>
                <a:sym typeface="Symbol"/>
              </a:rPr>
              <a:t> M(x))</a:t>
            </a:r>
            <a:r>
              <a:rPr lang="en-US" altLang="zh-TW" dirty="0" smtClean="0">
                <a:solidFill>
                  <a:srgbClr val="FF0000"/>
                </a:solidFill>
                <a:latin typeface="Cambria Math" pitchFamily="18" charset="0"/>
                <a:ea typeface="Cambria Math" pitchFamily="18" charset="0"/>
                <a:sym typeface="Symbol"/>
              </a:rPr>
              <a:t> is incorrect. What does it mean?</a:t>
            </a:r>
            <a:endParaRPr lang="en-US" dirty="0" smtClean="0"/>
          </a:p>
          <a:p>
            <a:pPr marL="514350" indent="-514350">
              <a:buFont typeface="+mj-lt"/>
              <a:buAutoNum type="arabicPeriod"/>
            </a:pPr>
            <a:r>
              <a:rPr lang="en-US" dirty="0" smtClean="0"/>
              <a:t>“Every student in this class has visited Canada or Mexico.”</a:t>
            </a:r>
          </a:p>
          <a:p>
            <a:pPr marL="850392" lvl="1" indent="-457200">
              <a:buNone/>
            </a:pPr>
            <a:r>
              <a:rPr lang="en-US" dirty="0" smtClean="0"/>
              <a:t>  </a:t>
            </a:r>
            <a:r>
              <a:rPr lang="en-US" b="1" dirty="0" smtClean="0"/>
              <a:t>Solution</a:t>
            </a:r>
            <a:r>
              <a:rPr lang="en-US" dirty="0" smtClean="0"/>
              <a:t>: Add </a:t>
            </a:r>
            <a:r>
              <a:rPr lang="en-US" i="1" dirty="0" smtClean="0"/>
              <a:t>C</a:t>
            </a:r>
            <a:r>
              <a:rPr lang="en-US" dirty="0" smtClean="0"/>
              <a:t>(</a:t>
            </a:r>
            <a:r>
              <a:rPr lang="en-US" i="1" dirty="0" smtClean="0"/>
              <a:t>x</a:t>
            </a:r>
            <a:r>
              <a:rPr lang="en-US" dirty="0" smtClean="0"/>
              <a:t>) denoting “</a:t>
            </a:r>
            <a:r>
              <a:rPr lang="en-US" i="1" dirty="0" smtClean="0"/>
              <a:t>x</a:t>
            </a:r>
            <a:r>
              <a:rPr lang="en-US" dirty="0" smtClean="0"/>
              <a:t> has visited Canada.”</a:t>
            </a:r>
          </a:p>
          <a:p>
            <a:pPr marL="850392" lvl="1" indent="-457200">
              <a:buNone/>
            </a:pPr>
            <a:r>
              <a:rPr lang="en-US" i="1" dirty="0" smtClean="0">
                <a:latin typeface="Cambria Math" pitchFamily="18" charset="0"/>
                <a:ea typeface="Cambria Math" pitchFamily="18" charset="0"/>
                <a:sym typeface="Symbol"/>
              </a:rPr>
              <a:t>                    x (S(x)</a:t>
            </a:r>
            <a:r>
              <a:rPr lang="en-US" i="1" dirty="0" smtClean="0">
                <a:latin typeface="Cambria Math"/>
                <a:ea typeface="Cambria Math"/>
                <a:sym typeface="Symbol"/>
              </a:rPr>
              <a:t>→ (M(x)</a:t>
            </a:r>
            <a:r>
              <a:rPr lang="en-US" altLang="zh-TW" i="1" dirty="0" smtClean="0">
                <a:solidFill>
                  <a:srgbClr val="FF0000"/>
                </a:solidFill>
                <a:latin typeface="Cambria Math"/>
                <a:ea typeface="Cambria Math"/>
                <a:sym typeface="Symbol"/>
              </a:rPr>
              <a:t>∨C(x)))</a:t>
            </a:r>
            <a:endParaRPr lang="en-US" i="1" dirty="0" smtClean="0">
              <a:latin typeface="Cambria Math"/>
              <a:ea typeface="Cambria Math"/>
              <a:sym typeface="Symbol"/>
            </a:endParaRPr>
          </a:p>
          <a:p>
            <a:pPr marL="850392" lvl="1" indent="-457200">
              <a:buNone/>
            </a:pPr>
            <a:r>
              <a:rPr lang="en-US" altLang="zh-TW" i="1" dirty="0" smtClean="0">
                <a:solidFill>
                  <a:srgbClr val="FF0000"/>
                </a:solidFill>
                <a:latin typeface="Cambria Math" pitchFamily="18" charset="0"/>
                <a:ea typeface="Cambria Math" pitchFamily="18" charset="0"/>
                <a:sym typeface="Symbol"/>
              </a:rPr>
              <a:t>**note: x (S(x) </a:t>
            </a:r>
            <a:r>
              <a:rPr lang="en-US" altLang="zh-TW" dirty="0" smtClean="0">
                <a:solidFill>
                  <a:srgbClr val="FF0000"/>
                </a:solidFill>
                <a:latin typeface="Cambria Math"/>
                <a:ea typeface="Cambria Math"/>
                <a:sym typeface="Symbol"/>
              </a:rPr>
              <a:t>∧</a:t>
            </a:r>
            <a:r>
              <a:rPr lang="en-US" altLang="zh-TW" i="1" dirty="0" smtClean="0">
                <a:solidFill>
                  <a:srgbClr val="FF0000"/>
                </a:solidFill>
                <a:latin typeface="Cambria Math" pitchFamily="18" charset="0"/>
                <a:ea typeface="Cambria Math" pitchFamily="18" charset="0"/>
                <a:sym typeface="Symbol"/>
              </a:rPr>
              <a:t> (M(x)</a:t>
            </a:r>
            <a:r>
              <a:rPr lang="en-US" altLang="zh-TW" i="1" dirty="0" smtClean="0">
                <a:solidFill>
                  <a:srgbClr val="FF0000"/>
                </a:solidFill>
                <a:latin typeface="Cambria Math"/>
                <a:ea typeface="Cambria Math"/>
                <a:sym typeface="Symbol"/>
              </a:rPr>
              <a:t>∨C(x))</a:t>
            </a:r>
            <a:r>
              <a:rPr lang="en-US" altLang="zh-TW" i="1" dirty="0" smtClean="0">
                <a:solidFill>
                  <a:srgbClr val="FF0000"/>
                </a:solidFill>
                <a:latin typeface="Cambria Math" pitchFamily="18" charset="0"/>
                <a:ea typeface="Cambria Math" pitchFamily="18" charset="0"/>
                <a:sym typeface="Symbol"/>
              </a:rPr>
              <a:t>)</a:t>
            </a:r>
            <a:r>
              <a:rPr lang="en-US" altLang="zh-TW" dirty="0" smtClean="0">
                <a:solidFill>
                  <a:srgbClr val="FF0000"/>
                </a:solidFill>
                <a:latin typeface="Cambria Math" pitchFamily="18" charset="0"/>
                <a:ea typeface="Cambria Math" pitchFamily="18" charset="0"/>
                <a:sym typeface="Symbol"/>
              </a:rPr>
              <a:t>  is incorrect!!!  What does it mean?</a:t>
            </a:r>
            <a:endParaRPr lang="en-US" i="1" dirty="0" smtClean="0">
              <a:latin typeface="Cambria Math"/>
              <a:ea typeface="Cambria Math"/>
              <a:sym typeface="Symbol"/>
            </a:endParaRPr>
          </a:p>
          <a:p>
            <a:pPr marL="850392" lvl="1" indent="-457200">
              <a:buNone/>
            </a:pPr>
            <a:endParaRPr lang="en-US" i="1" dirty="0" smtClean="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System Specification Example</a:t>
            </a:r>
            <a:br>
              <a:rPr lang="en-US" dirty="0" smtClean="0"/>
            </a:br>
            <a:r>
              <a:rPr lang="en-US" dirty="0" smtClean="0">
                <a:solidFill>
                  <a:srgbClr val="FF0000"/>
                </a:solidFill>
              </a:rPr>
              <a:t>(Reading Exercise)</a:t>
            </a:r>
            <a:endParaRPr lang="en-US" dirty="0">
              <a:solidFill>
                <a:srgbClr val="FF0000"/>
              </a:solidFill>
            </a:endParaRPr>
          </a:p>
        </p:txBody>
      </p:sp>
      <p:sp>
        <p:nvSpPr>
          <p:cNvPr id="3" name="Content Placeholder 2"/>
          <p:cNvSpPr>
            <a:spLocks noGrp="1"/>
          </p:cNvSpPr>
          <p:nvPr>
            <p:ph idx="1"/>
          </p:nvPr>
        </p:nvSpPr>
        <p:spPr>
          <a:xfrm>
            <a:off x="304800" y="1828800"/>
            <a:ext cx="8229600" cy="4389120"/>
          </a:xfrm>
        </p:spPr>
        <p:txBody>
          <a:bodyPr>
            <a:normAutofit/>
          </a:bodyPr>
          <a:lstStyle/>
          <a:p>
            <a:r>
              <a:rPr lang="en-US" sz="2000" dirty="0" smtClean="0"/>
              <a:t>Predicate logic is used for specifying properties that systems must satisfy.</a:t>
            </a:r>
          </a:p>
          <a:p>
            <a:r>
              <a:rPr lang="en-US" sz="2000" dirty="0" smtClean="0"/>
              <a:t>For example, translate into predicate logic:</a:t>
            </a:r>
          </a:p>
          <a:p>
            <a:pPr lvl="1"/>
            <a:r>
              <a:rPr lang="en-US" sz="2000" dirty="0" smtClean="0"/>
              <a:t>“Every mail message larger than one megabyte will be compressed.”</a:t>
            </a:r>
          </a:p>
          <a:p>
            <a:pPr lvl="1"/>
            <a:r>
              <a:rPr lang="en-US" sz="2000" dirty="0" smtClean="0"/>
              <a:t>“If a user is active, at least one network link will be available.”</a:t>
            </a:r>
          </a:p>
          <a:p>
            <a:r>
              <a:rPr lang="en-US" sz="2000" dirty="0" smtClean="0"/>
              <a:t>Decide on predicates and domains (left implicit here) for the variables:</a:t>
            </a:r>
          </a:p>
          <a:p>
            <a:pPr lvl="1"/>
            <a:r>
              <a:rPr lang="en-US" sz="1800" dirty="0" smtClean="0"/>
              <a:t>Let </a:t>
            </a:r>
            <a:r>
              <a:rPr lang="en-US" sz="1800" i="1" dirty="0" smtClean="0"/>
              <a:t>L</a:t>
            </a:r>
            <a:r>
              <a:rPr lang="en-US" sz="1800" dirty="0" smtClean="0"/>
              <a:t>(</a:t>
            </a:r>
            <a:r>
              <a:rPr lang="en-US" sz="1800" i="1" dirty="0" smtClean="0"/>
              <a:t>m</a:t>
            </a:r>
            <a:r>
              <a:rPr lang="en-US" sz="1800" dirty="0" smtClean="0"/>
              <a:t>, </a:t>
            </a:r>
            <a:r>
              <a:rPr lang="en-US" sz="1800" i="1" dirty="0" smtClean="0"/>
              <a:t>y</a:t>
            </a:r>
            <a:r>
              <a:rPr lang="en-US" sz="1800" dirty="0" smtClean="0"/>
              <a:t>) be “Mail message </a:t>
            </a:r>
            <a:r>
              <a:rPr lang="en-US" sz="1800" i="1" dirty="0" smtClean="0"/>
              <a:t>m</a:t>
            </a:r>
            <a:r>
              <a:rPr lang="en-US" sz="1800" dirty="0" smtClean="0"/>
              <a:t> is larger than </a:t>
            </a:r>
            <a:r>
              <a:rPr lang="en-US" sz="1800" i="1" dirty="0" smtClean="0"/>
              <a:t>y</a:t>
            </a:r>
            <a:r>
              <a:rPr lang="en-US" sz="1800" dirty="0" smtClean="0"/>
              <a:t> megabytes.”</a:t>
            </a:r>
          </a:p>
          <a:p>
            <a:pPr lvl="1"/>
            <a:r>
              <a:rPr lang="en-US" sz="1800" dirty="0" smtClean="0"/>
              <a:t>Let </a:t>
            </a:r>
            <a:r>
              <a:rPr lang="en-US" sz="1800" i="1" dirty="0" smtClean="0"/>
              <a:t>C</a:t>
            </a:r>
            <a:r>
              <a:rPr lang="en-US" sz="1800" dirty="0" smtClean="0"/>
              <a:t>(</a:t>
            </a:r>
            <a:r>
              <a:rPr lang="en-US" sz="1800" i="1" dirty="0" smtClean="0"/>
              <a:t>m</a:t>
            </a:r>
            <a:r>
              <a:rPr lang="en-US" sz="1800" dirty="0" smtClean="0"/>
              <a:t>) denote “Mail message </a:t>
            </a:r>
            <a:r>
              <a:rPr lang="en-US" sz="1800" i="1" dirty="0" smtClean="0"/>
              <a:t>m</a:t>
            </a:r>
            <a:r>
              <a:rPr lang="en-US" sz="1800" dirty="0" smtClean="0"/>
              <a:t> will be compressed.”</a:t>
            </a:r>
          </a:p>
          <a:p>
            <a:pPr lvl="1"/>
            <a:r>
              <a:rPr lang="en-US" sz="1800" dirty="0" smtClean="0"/>
              <a:t>Let </a:t>
            </a:r>
            <a:r>
              <a:rPr lang="en-US" sz="1800" i="1" dirty="0" smtClean="0"/>
              <a:t>A</a:t>
            </a:r>
            <a:r>
              <a:rPr lang="en-US" sz="1800" dirty="0" smtClean="0"/>
              <a:t>(</a:t>
            </a:r>
            <a:r>
              <a:rPr lang="en-US" sz="1800" i="1" dirty="0" smtClean="0"/>
              <a:t>u</a:t>
            </a:r>
            <a:r>
              <a:rPr lang="en-US" sz="1800" dirty="0" smtClean="0"/>
              <a:t>) represent “User </a:t>
            </a:r>
            <a:r>
              <a:rPr lang="en-US" sz="1800" i="1" dirty="0" smtClean="0"/>
              <a:t>u</a:t>
            </a:r>
            <a:r>
              <a:rPr lang="en-US" sz="1800" dirty="0" smtClean="0"/>
              <a:t> is active.”</a:t>
            </a:r>
          </a:p>
          <a:p>
            <a:pPr lvl="1"/>
            <a:r>
              <a:rPr lang="en-US" sz="1800" dirty="0" smtClean="0"/>
              <a:t>Let </a:t>
            </a:r>
            <a:r>
              <a:rPr lang="en-US" sz="1800" i="1" dirty="0" smtClean="0"/>
              <a:t>S</a:t>
            </a:r>
            <a:r>
              <a:rPr lang="en-US" sz="1800" dirty="0" smtClean="0"/>
              <a:t>(</a:t>
            </a:r>
            <a:r>
              <a:rPr lang="en-US" sz="1800" i="1" dirty="0" smtClean="0"/>
              <a:t>n, x</a:t>
            </a:r>
            <a:r>
              <a:rPr lang="en-US" sz="1800" dirty="0" smtClean="0"/>
              <a:t>) represent “Network link </a:t>
            </a:r>
            <a:r>
              <a:rPr lang="en-US" sz="1800" i="1" dirty="0" smtClean="0"/>
              <a:t>n</a:t>
            </a:r>
            <a:r>
              <a:rPr lang="en-US" sz="1800" dirty="0" smtClean="0"/>
              <a:t> is state </a:t>
            </a:r>
            <a:r>
              <a:rPr lang="en-US" sz="1800" i="1" dirty="0" smtClean="0"/>
              <a:t>x</a:t>
            </a:r>
            <a:r>
              <a:rPr lang="en-US" sz="1800" dirty="0" smtClean="0"/>
              <a:t>.</a:t>
            </a:r>
          </a:p>
          <a:p>
            <a:r>
              <a:rPr lang="en-US" sz="2000" dirty="0" smtClean="0"/>
              <a:t>Now we have:</a:t>
            </a:r>
          </a:p>
          <a:p>
            <a:endParaRPr lang="en-US" sz="2000" dirty="0" smtClean="0"/>
          </a:p>
          <a:p>
            <a:pPr>
              <a:buNone/>
            </a:pPr>
            <a:endParaRPr lang="en-US" sz="2000" dirty="0" smtClean="0"/>
          </a:p>
          <a:p>
            <a:pPr lvl="1">
              <a:buNone/>
            </a:pPr>
            <a:endParaRPr lang="en-US" dirty="0" smtClean="0"/>
          </a:p>
        </p:txBody>
      </p:sp>
      <p:pic>
        <p:nvPicPr>
          <p:cNvPr id="7" name="Picture 6" descr="addin_tmp.png"/>
          <p:cNvPicPr>
            <a:picLocks noChangeAspect="1"/>
          </p:cNvPicPr>
          <p:nvPr>
            <p:custDataLst>
              <p:tags r:id="rId1"/>
            </p:custDataLst>
          </p:nvPr>
        </p:nvPicPr>
        <p:blipFill>
          <a:blip r:embed="rId4" cstate="print"/>
          <a:stretch>
            <a:fillRect/>
          </a:stretch>
        </p:blipFill>
        <p:spPr>
          <a:xfrm>
            <a:off x="2743200" y="5410200"/>
            <a:ext cx="2974181" cy="319088"/>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2133600" y="5867400"/>
            <a:ext cx="3988594" cy="319088"/>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Lewis Carroll Example</a:t>
            </a:r>
            <a:endParaRPr lang="en-US" dirty="0"/>
          </a:p>
        </p:txBody>
      </p:sp>
      <p:sp>
        <p:nvSpPr>
          <p:cNvPr id="5" name="Content Placeholder 4"/>
          <p:cNvSpPr>
            <a:spLocks noGrp="1"/>
          </p:cNvSpPr>
          <p:nvPr>
            <p:ph idx="1"/>
          </p:nvPr>
        </p:nvSpPr>
        <p:spPr/>
        <p:txBody>
          <a:bodyPr>
            <a:normAutofit fontScale="70000" lnSpcReduction="20000"/>
          </a:bodyPr>
          <a:lstStyle/>
          <a:p>
            <a:r>
              <a:rPr lang="en-US" dirty="0" smtClean="0"/>
              <a:t>The first two are called </a:t>
            </a:r>
            <a:r>
              <a:rPr lang="en-US" i="1" dirty="0" smtClean="0">
                <a:solidFill>
                  <a:srgbClr val="7030A0"/>
                </a:solidFill>
              </a:rPr>
              <a:t>premises</a:t>
            </a:r>
            <a:r>
              <a:rPr lang="en-US" dirty="0" smtClean="0"/>
              <a:t> and the third is called the </a:t>
            </a:r>
            <a:r>
              <a:rPr lang="en-US" i="1" dirty="0" smtClean="0">
                <a:solidFill>
                  <a:srgbClr val="FFC000"/>
                </a:solidFill>
              </a:rPr>
              <a:t>conclusion</a:t>
            </a:r>
            <a:r>
              <a:rPr lang="en-US" dirty="0" smtClean="0"/>
              <a:t>. </a:t>
            </a:r>
          </a:p>
          <a:p>
            <a:pPr marL="850392" lvl="1" indent="-457200">
              <a:buFont typeface="+mj-lt"/>
              <a:buAutoNum type="arabicPeriod"/>
            </a:pPr>
            <a:r>
              <a:rPr lang="en-US" dirty="0" smtClean="0">
                <a:solidFill>
                  <a:srgbClr val="7030A0"/>
                </a:solidFill>
              </a:rPr>
              <a:t>“All lions are fierce.”</a:t>
            </a:r>
          </a:p>
          <a:p>
            <a:pPr marL="850392" lvl="1" indent="-457200">
              <a:buFont typeface="+mj-lt"/>
              <a:buAutoNum type="arabicPeriod"/>
            </a:pPr>
            <a:r>
              <a:rPr lang="en-US" dirty="0" smtClean="0">
                <a:solidFill>
                  <a:srgbClr val="7030A0"/>
                </a:solidFill>
              </a:rPr>
              <a:t>“Some lions do not drink coffee.”</a:t>
            </a:r>
          </a:p>
          <a:p>
            <a:pPr marL="850392" lvl="1" indent="-457200">
              <a:buFont typeface="+mj-lt"/>
              <a:buAutoNum type="arabicPeriod"/>
            </a:pPr>
            <a:r>
              <a:rPr lang="en-US" dirty="0" smtClean="0">
                <a:solidFill>
                  <a:srgbClr val="FFC000"/>
                </a:solidFill>
              </a:rPr>
              <a:t>“Some fierce creatures do not drink coffee.” </a:t>
            </a:r>
          </a:p>
          <a:p>
            <a:pPr marL="484632" indent="-457200"/>
            <a:r>
              <a:rPr lang="en-US" dirty="0" smtClean="0"/>
              <a:t>Here is one way to translate these statements to predicate logic. Let </a:t>
            </a:r>
            <a:r>
              <a:rPr lang="en-US" dirty="0" smtClean="0">
                <a:solidFill>
                  <a:srgbClr val="00B050"/>
                </a:solidFill>
              </a:rPr>
              <a:t>P(x)</a:t>
            </a:r>
            <a:r>
              <a:rPr lang="en-US" dirty="0" smtClean="0"/>
              <a:t>, </a:t>
            </a:r>
            <a:r>
              <a:rPr lang="en-US" dirty="0" smtClean="0">
                <a:solidFill>
                  <a:srgbClr val="FF0000"/>
                </a:solidFill>
              </a:rPr>
              <a:t>Q(x)</a:t>
            </a:r>
            <a:r>
              <a:rPr lang="en-US" dirty="0" smtClean="0"/>
              <a:t>, and </a:t>
            </a:r>
            <a:r>
              <a:rPr lang="en-US" dirty="0" smtClean="0">
                <a:solidFill>
                  <a:srgbClr val="0070C0"/>
                </a:solidFill>
              </a:rPr>
              <a:t>R(x)</a:t>
            </a:r>
            <a:r>
              <a:rPr lang="en-US" dirty="0" smtClean="0"/>
              <a:t> be the propositional functions “</a:t>
            </a:r>
            <a:r>
              <a:rPr lang="en-US" dirty="0" smtClean="0">
                <a:solidFill>
                  <a:srgbClr val="00B050"/>
                </a:solidFill>
              </a:rPr>
              <a:t>x is a lion</a:t>
            </a:r>
            <a:r>
              <a:rPr lang="en-US" dirty="0" smtClean="0"/>
              <a:t>,” “</a:t>
            </a:r>
            <a:r>
              <a:rPr lang="en-US" dirty="0" smtClean="0">
                <a:solidFill>
                  <a:srgbClr val="FF0000"/>
                </a:solidFill>
              </a:rPr>
              <a:t>x is fierce</a:t>
            </a:r>
            <a:r>
              <a:rPr lang="en-US" dirty="0" smtClean="0"/>
              <a:t>,” and “</a:t>
            </a:r>
            <a:r>
              <a:rPr lang="en-US" dirty="0" smtClean="0">
                <a:solidFill>
                  <a:srgbClr val="0070C0"/>
                </a:solidFill>
              </a:rPr>
              <a:t>x drinks coffee</a:t>
            </a:r>
            <a:r>
              <a:rPr lang="en-US" dirty="0" smtClean="0"/>
              <a:t>,” respectively.</a:t>
            </a:r>
          </a:p>
          <a:p>
            <a:pPr marL="850392" lvl="1" indent="-457200">
              <a:buFont typeface="+mj-lt"/>
              <a:buAutoNum type="arabicPeriod"/>
            </a:pPr>
            <a:r>
              <a:rPr lang="en-US" i="1" dirty="0" smtClean="0">
                <a:latin typeface="Cambria Math" pitchFamily="18" charset="0"/>
                <a:ea typeface="Cambria Math" pitchFamily="18" charset="0"/>
                <a:sym typeface="Symbol"/>
              </a:rPr>
              <a:t>x (P(x)</a:t>
            </a:r>
            <a:r>
              <a:rPr lang="en-US" i="1" dirty="0" smtClean="0">
                <a:latin typeface="Cambria Math"/>
                <a:ea typeface="Cambria Math"/>
                <a:sym typeface="Symbol"/>
              </a:rPr>
              <a:t>→ Q(x))</a:t>
            </a:r>
          </a:p>
          <a:p>
            <a:pPr marL="850392" lvl="1" indent="-457200">
              <a:buFont typeface="+mj-lt"/>
              <a:buAutoNum type="arabicPeriod"/>
            </a:pPr>
            <a:r>
              <a:rPr lang="en-US" dirty="0" smtClean="0">
                <a:sym typeface="Symbol"/>
              </a:rPr>
              <a:t></a:t>
            </a:r>
            <a:r>
              <a:rPr lang="en-US" i="1" dirty="0" smtClean="0">
                <a:latin typeface="Cambria Math" pitchFamily="18" charset="0"/>
                <a:ea typeface="Cambria Math" pitchFamily="18" charset="0"/>
                <a:sym typeface="Symbol"/>
              </a:rPr>
              <a:t>x (P(x) </a:t>
            </a:r>
            <a:r>
              <a:rPr lang="en-US" dirty="0" smtClean="0">
                <a:latin typeface="Cambria Math"/>
                <a:ea typeface="Cambria Math"/>
                <a:sym typeface="Symbol"/>
              </a:rPr>
              <a:t>∧ ¬</a:t>
            </a:r>
            <a:r>
              <a:rPr lang="en-US" i="1" dirty="0" smtClean="0">
                <a:latin typeface="Cambria Math" pitchFamily="18" charset="0"/>
                <a:ea typeface="Cambria Math" pitchFamily="18" charset="0"/>
                <a:sym typeface="Symbol"/>
              </a:rPr>
              <a:t>R(x))</a:t>
            </a:r>
          </a:p>
          <a:p>
            <a:pPr marL="850392" lvl="1" indent="-457200">
              <a:buFont typeface="+mj-lt"/>
              <a:buAutoNum type="arabicPeriod"/>
            </a:pPr>
            <a:r>
              <a:rPr lang="en-US" dirty="0" smtClean="0">
                <a:sym typeface="Symbol"/>
              </a:rPr>
              <a:t></a:t>
            </a:r>
            <a:r>
              <a:rPr lang="en-US" i="1" dirty="0" smtClean="0">
                <a:latin typeface="Cambria Math" pitchFamily="18" charset="0"/>
                <a:ea typeface="Cambria Math" pitchFamily="18" charset="0"/>
                <a:sym typeface="Symbol"/>
              </a:rPr>
              <a:t>x (Q(x) </a:t>
            </a:r>
            <a:r>
              <a:rPr lang="en-US" dirty="0" smtClean="0">
                <a:latin typeface="Cambria Math"/>
                <a:ea typeface="Cambria Math"/>
                <a:sym typeface="Symbol"/>
              </a:rPr>
              <a:t>∧ ¬</a:t>
            </a:r>
            <a:r>
              <a:rPr lang="en-US" i="1" dirty="0" smtClean="0">
                <a:latin typeface="Cambria Math" pitchFamily="18" charset="0"/>
                <a:ea typeface="Cambria Math" pitchFamily="18" charset="0"/>
                <a:sym typeface="Symbol"/>
              </a:rPr>
              <a:t>R(x))</a:t>
            </a:r>
          </a:p>
          <a:p>
            <a:pPr marL="484632" indent="-457200"/>
            <a:r>
              <a:rPr lang="en-US" dirty="0" smtClean="0"/>
              <a:t>Later we will see how to prove that the conclusion follows from the premises (</a:t>
            </a:r>
            <a:r>
              <a:rPr lang="en-US" dirty="0" smtClean="0">
                <a:solidFill>
                  <a:srgbClr val="FF0000"/>
                </a:solidFill>
              </a:rPr>
              <a:t>rule of inferences</a:t>
            </a:r>
            <a:r>
              <a:rPr lang="en-US" dirty="0" smtClean="0"/>
              <a:t>)</a:t>
            </a:r>
          </a:p>
          <a:p>
            <a:pPr marL="850392" lvl="1" indent="-457200">
              <a:buFont typeface="+mj-lt"/>
              <a:buAutoNum type="arabicPeriod"/>
            </a:pPr>
            <a:endParaRPr lang="en-US" dirty="0"/>
          </a:p>
        </p:txBody>
      </p:sp>
      <p:pic>
        <p:nvPicPr>
          <p:cNvPr id="6" name="Content Placeholder 3" descr="0110.jpg"/>
          <p:cNvPicPr>
            <a:picLocks noChangeAspect="1"/>
          </p:cNvPicPr>
          <p:nvPr/>
        </p:nvPicPr>
        <p:blipFill>
          <a:blip r:embed="rId2" cstate="print"/>
          <a:stretch>
            <a:fillRect/>
          </a:stretch>
        </p:blipFill>
        <p:spPr>
          <a:xfrm>
            <a:off x="8001000" y="152400"/>
            <a:ext cx="886968" cy="1036320"/>
          </a:xfrm>
          <a:prstGeom prst="rect">
            <a:avLst/>
          </a:prstGeom>
        </p:spPr>
      </p:pic>
      <p:sp>
        <p:nvSpPr>
          <p:cNvPr id="7" name="TextBox 6"/>
          <p:cNvSpPr txBox="1"/>
          <p:nvPr/>
        </p:nvSpPr>
        <p:spPr>
          <a:xfrm>
            <a:off x="7696200" y="1066800"/>
            <a:ext cx="1447800" cy="646331"/>
          </a:xfrm>
          <a:prstGeom prst="rect">
            <a:avLst/>
          </a:prstGeom>
          <a:noFill/>
        </p:spPr>
        <p:txBody>
          <a:bodyPr wrap="square" rtlCol="0">
            <a:spAutoFit/>
          </a:bodyPr>
          <a:lstStyle/>
          <a:p>
            <a:pPr algn="ctr"/>
            <a:r>
              <a:rPr lang="en-US" dirty="0" smtClean="0"/>
              <a:t>Lewis </a:t>
            </a:r>
            <a:r>
              <a:rPr lang="en-US" dirty="0" err="1" smtClean="0"/>
              <a:t>Caroll</a:t>
            </a:r>
            <a:endParaRPr lang="en-US" dirty="0" smtClean="0"/>
          </a:p>
          <a:p>
            <a:pPr algn="ctr"/>
            <a:r>
              <a:rPr lang="en-US" dirty="0" smtClean="0"/>
              <a:t>(1832-1898)</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Compound Propositions: Negation</a:t>
            </a:r>
            <a:endParaRPr lang="en-US" dirty="0"/>
          </a:p>
        </p:txBody>
      </p:sp>
      <p:sp>
        <p:nvSpPr>
          <p:cNvPr id="3" name="Content Placeholder 2"/>
          <p:cNvSpPr>
            <a:spLocks noGrp="1"/>
          </p:cNvSpPr>
          <p:nvPr>
            <p:ph idx="1"/>
          </p:nvPr>
        </p:nvSpPr>
        <p:spPr/>
        <p:txBody>
          <a:bodyPr>
            <a:normAutofit fontScale="92500" lnSpcReduction="10000"/>
          </a:bodyPr>
          <a:lstStyle/>
          <a:p>
            <a:pPr marL="274320" lvl="1" indent="-274320">
              <a:buClr>
                <a:schemeClr val="accent3"/>
              </a:buClr>
              <a:buSzPct val="95000"/>
            </a:pPr>
            <a:r>
              <a:rPr lang="en-US" dirty="0" smtClean="0"/>
              <a:t>The </a:t>
            </a:r>
            <a:r>
              <a:rPr lang="en-US" i="1" dirty="0" smtClean="0"/>
              <a:t>negation</a:t>
            </a:r>
            <a:r>
              <a:rPr lang="en-US" dirty="0" smtClean="0"/>
              <a:t> </a:t>
            </a:r>
            <a:r>
              <a:rPr lang="en-US" altLang="zh-TW" dirty="0" smtClean="0"/>
              <a:t>(</a:t>
            </a:r>
            <a:r>
              <a:rPr lang="zh-TW" altLang="en-US" dirty="0" smtClean="0"/>
              <a:t>否定</a:t>
            </a:r>
            <a:r>
              <a:rPr lang="en-US" altLang="zh-TW" dirty="0" smtClean="0"/>
              <a:t>)</a:t>
            </a:r>
            <a:r>
              <a:rPr lang="zh-TW" altLang="en-US" dirty="0" smtClean="0"/>
              <a:t> </a:t>
            </a:r>
            <a:r>
              <a:rPr lang="en-US" dirty="0" smtClean="0"/>
              <a:t>of a proposition  </a:t>
            </a:r>
            <a:r>
              <a:rPr lang="en-US" i="1" dirty="0" smtClean="0">
                <a:latin typeface="Cambria Math" pitchFamily="18" charset="0"/>
                <a:ea typeface="Cambria Math" pitchFamily="18" charset="0"/>
              </a:rPr>
              <a:t>p</a:t>
            </a:r>
            <a:r>
              <a:rPr lang="en-US" dirty="0" smtClean="0"/>
              <a:t>  is  denoted by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and has this truth table:</a:t>
            </a:r>
          </a:p>
          <a:p>
            <a:pPr marL="274320" lvl="1" indent="-274320">
              <a:buClr>
                <a:schemeClr val="accent3"/>
              </a:buClr>
              <a:buSzPct val="95000"/>
            </a:pPr>
            <a:endParaRPr lang="en-US" dirty="0" smtClean="0"/>
          </a:p>
          <a:p>
            <a:pPr marL="274320" lvl="1" indent="-274320">
              <a:buClr>
                <a:schemeClr val="accent3"/>
              </a:buClr>
              <a:buSzPct val="95000"/>
            </a:pPr>
            <a:endParaRPr lang="en-US" dirty="0" smtClean="0"/>
          </a:p>
          <a:p>
            <a:endParaRPr lang="en-US" b="1"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“The earth is round.”, then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denotes “</a:t>
            </a:r>
            <a:r>
              <a:rPr lang="en-US" dirty="0" smtClean="0">
                <a:solidFill>
                  <a:srgbClr val="FF0000"/>
                </a:solidFill>
              </a:rPr>
              <a:t>It is not the case </a:t>
            </a:r>
            <a:r>
              <a:rPr lang="en-US" dirty="0" smtClean="0"/>
              <a:t>that the earth is round,” or more simply “The earth is not round.”  </a:t>
            </a:r>
          </a:p>
        </p:txBody>
      </p:sp>
      <p:graphicFrame>
        <p:nvGraphicFramePr>
          <p:cNvPr id="6" name="Content Placeholder 3"/>
          <p:cNvGraphicFramePr>
            <a:graphicFrameLocks/>
          </p:cNvGraphicFramePr>
          <p:nvPr/>
        </p:nvGraphicFramePr>
        <p:xfrm>
          <a:off x="1905000" y="2743200"/>
          <a:ext cx="5638800" cy="1112520"/>
        </p:xfrm>
        <a:graphic>
          <a:graphicData uri="http://schemas.openxmlformats.org/drawingml/2006/table">
            <a:tbl>
              <a:tblPr firstRow="1" bandRow="1">
                <a:tableStyleId>{5C22544A-7EE6-4342-B048-85BDC9FD1C3A}</a:tableStyleId>
              </a:tblPr>
              <a:tblGrid>
                <a:gridCol w="2819400"/>
                <a:gridCol w="2819400"/>
              </a:tblGrid>
              <a:tr h="370840">
                <a:tc>
                  <a:txBody>
                    <a:bodyPr/>
                    <a:lstStyle/>
                    <a:p>
                      <a:r>
                        <a:rPr lang="en-US" b="0" i="1" dirty="0" smtClean="0">
                          <a:latin typeface="Cambria Math" pitchFamily="18" charset="0"/>
                          <a:ea typeface="Cambria Math" pitchFamily="18" charset="0"/>
                        </a:rPr>
                        <a:t>p</a:t>
                      </a:r>
                      <a:endParaRPr lang="en-US" b="0" i="1" dirty="0">
                        <a:latin typeface="Cambria Math" pitchFamily="18" charset="0"/>
                        <a:ea typeface="Cambria Math" pitchFamily="18" charset="0"/>
                      </a:endParaRPr>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Nested Quantifiers</a:t>
            </a:r>
            <a:endParaRPr lang="en-US" dirty="0"/>
          </a:p>
        </p:txBody>
      </p:sp>
      <p:sp>
        <p:nvSpPr>
          <p:cNvPr id="3" name="Subtitle 2"/>
          <p:cNvSpPr>
            <a:spLocks noGrp="1"/>
          </p:cNvSpPr>
          <p:nvPr>
            <p:ph type="subTitle" idx="1"/>
          </p:nvPr>
        </p:nvSpPr>
        <p:spPr/>
        <p:txBody>
          <a:bodyPr/>
          <a:lstStyle/>
          <a:p>
            <a:r>
              <a:rPr lang="en-US" smtClean="0"/>
              <a:t>Section 1.5</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Quantifiers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Nested quantifiers are often necessary to express the meaning of sentences in English as well as important concepts in computer science and mathematics. </a:t>
            </a:r>
          </a:p>
          <a:p>
            <a:pPr>
              <a:buNone/>
            </a:pPr>
            <a:r>
              <a:rPr lang="en-US" dirty="0" smtClean="0"/>
              <a:t>    </a:t>
            </a:r>
            <a:r>
              <a:rPr lang="en-US" b="1" dirty="0" smtClean="0"/>
              <a:t>Example</a:t>
            </a:r>
            <a:r>
              <a:rPr lang="en-US" dirty="0" smtClean="0"/>
              <a:t>: “Every real number has an inverse” is   </a:t>
            </a:r>
          </a:p>
          <a:p>
            <a:pPr>
              <a:buNone/>
            </a:pPr>
            <a:r>
              <a:rPr lang="en-US" i="1" dirty="0" smtClean="0">
                <a:latin typeface="Cambria Math" pitchFamily="18" charset="0"/>
                <a:ea typeface="Cambria Math" pitchFamily="18" charset="0"/>
                <a:sym typeface="Symbol"/>
              </a:rPr>
              <a:t>        x </a:t>
            </a:r>
            <a:r>
              <a:rPr lang="en-US" dirty="0" smtClean="0">
                <a:sym typeface="Symbol"/>
              </a:rPr>
              <a:t></a:t>
            </a:r>
            <a:r>
              <a:rPr lang="en-US" i="1" dirty="0" smtClean="0">
                <a:latin typeface="Cambria Math" pitchFamily="18" charset="0"/>
                <a:ea typeface="Cambria Math" pitchFamily="18" charset="0"/>
                <a:sym typeface="Symbol"/>
              </a:rPr>
              <a:t>y(x + y = 0</a:t>
            </a:r>
            <a:r>
              <a:rPr lang="en-US" i="1" dirty="0" smtClean="0">
                <a:latin typeface="Cambria Math"/>
                <a:ea typeface="Cambria Math"/>
                <a:sym typeface="Symbol"/>
              </a:rPr>
              <a:t>) </a:t>
            </a:r>
          </a:p>
          <a:p>
            <a:pPr>
              <a:buNone/>
            </a:pPr>
            <a:r>
              <a:rPr lang="en-US" i="1" dirty="0" smtClean="0">
                <a:latin typeface="Cambria Math"/>
                <a:ea typeface="Cambria Math"/>
                <a:sym typeface="Symbol"/>
              </a:rPr>
              <a:t>      </a:t>
            </a:r>
            <a:r>
              <a:rPr lang="en-US" dirty="0" smtClean="0">
                <a:latin typeface="Cambria Math"/>
                <a:ea typeface="Cambria Math"/>
                <a:sym typeface="Symbol"/>
              </a:rPr>
              <a:t>where the domains of x and y are the real numbers.</a:t>
            </a:r>
            <a:endParaRPr lang="en-US" dirty="0" smtClean="0"/>
          </a:p>
          <a:p>
            <a:r>
              <a:rPr lang="en-US" dirty="0" smtClean="0"/>
              <a:t>We can also think of nested propositional functions:</a:t>
            </a:r>
          </a:p>
          <a:p>
            <a:pPr lvl="1">
              <a:buNone/>
            </a:pPr>
            <a:r>
              <a:rPr lang="en-US" i="1" dirty="0" smtClean="0">
                <a:latin typeface="Cambria Math" pitchFamily="18" charset="0"/>
                <a:ea typeface="Cambria Math" pitchFamily="18" charset="0"/>
                <a:sym typeface="Symbol"/>
              </a:rPr>
              <a:t>x </a:t>
            </a:r>
            <a:r>
              <a:rPr lang="en-US" dirty="0" smtClean="0">
                <a:sym typeface="Symbol"/>
              </a:rPr>
              <a:t></a:t>
            </a:r>
            <a:r>
              <a:rPr lang="en-US" i="1" dirty="0" smtClean="0">
                <a:latin typeface="Cambria Math" pitchFamily="18" charset="0"/>
                <a:ea typeface="Cambria Math" pitchFamily="18" charset="0"/>
                <a:sym typeface="Symbol"/>
              </a:rPr>
              <a:t>y(x + y = 0</a:t>
            </a:r>
            <a:r>
              <a:rPr lang="en-US" i="1" dirty="0" smtClean="0">
                <a:latin typeface="Cambria Math"/>
                <a:ea typeface="Cambria Math"/>
                <a:sym typeface="Symbol"/>
              </a:rPr>
              <a:t>) </a:t>
            </a:r>
            <a:r>
              <a:rPr lang="en-US" dirty="0" smtClean="0">
                <a:ea typeface="Cambria Math"/>
                <a:sym typeface="Symbol"/>
              </a:rPr>
              <a:t>can be viewed as </a:t>
            </a:r>
            <a:r>
              <a:rPr lang="en-US" i="1" dirty="0" smtClean="0">
                <a:latin typeface="Cambria Math" pitchFamily="18" charset="0"/>
                <a:ea typeface="Cambria Math" pitchFamily="18" charset="0"/>
                <a:sym typeface="Symbol"/>
              </a:rPr>
              <a:t>x Q</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a:t>
            </a:r>
            <a:r>
              <a:rPr lang="en-US" dirty="0" smtClean="0">
                <a:ea typeface="Cambria Math"/>
                <a:sym typeface="Symbol"/>
              </a:rPr>
              <a:t>where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a:t>
            </a:r>
            <a:r>
              <a:rPr lang="en-US" dirty="0" smtClean="0">
                <a:ea typeface="Cambria Math"/>
                <a:sym typeface="Symbol"/>
              </a:rPr>
              <a:t>is           </a:t>
            </a:r>
            <a:r>
              <a:rPr lang="en-US" dirty="0" smtClean="0">
                <a:sym typeface="Symbol"/>
              </a:rPr>
              <a:t></a:t>
            </a:r>
            <a:r>
              <a:rPr lang="en-US" i="1" dirty="0" smtClean="0">
                <a:latin typeface="Cambria Math" pitchFamily="18" charset="0"/>
                <a:ea typeface="Cambria Math" pitchFamily="18" charset="0"/>
                <a:sym typeface="Symbol"/>
              </a:rPr>
              <a:t>y P(x, y) </a:t>
            </a:r>
            <a:r>
              <a:rPr lang="en-US" dirty="0" smtClean="0">
                <a:ea typeface="Cambria Math" pitchFamily="18" charset="0"/>
                <a:sym typeface="Symbol"/>
              </a:rPr>
              <a:t>where </a:t>
            </a:r>
            <a:r>
              <a:rPr lang="en-US" i="1" dirty="0" smtClean="0">
                <a:latin typeface="Cambria Math" pitchFamily="18" charset="0"/>
                <a:ea typeface="Cambria Math" pitchFamily="18" charset="0"/>
                <a:sym typeface="Symbol"/>
              </a:rPr>
              <a:t>P(x, y) </a:t>
            </a:r>
            <a:r>
              <a:rPr lang="en-US" i="1" dirty="0" smtClean="0">
                <a:ea typeface="Cambria Math" pitchFamily="18" charset="0"/>
                <a:sym typeface="Symbol"/>
              </a:rPr>
              <a:t>is</a:t>
            </a:r>
            <a:r>
              <a:rPr lang="en-US" i="1" dirty="0" smtClean="0">
                <a:latin typeface="Cambria Math" pitchFamily="18" charset="0"/>
                <a:ea typeface="Cambria Math" pitchFamily="18" charset="0"/>
                <a:sym typeface="Symbol"/>
              </a:rPr>
              <a:t> (x + y = 0</a:t>
            </a:r>
            <a:r>
              <a:rPr lang="en-US" i="1" dirty="0" smtClean="0">
                <a:latin typeface="Cambria Math"/>
                <a:ea typeface="Cambria Math"/>
                <a:sym typeface="Symbol"/>
              </a:rPr>
              <a:t>) </a:t>
            </a:r>
            <a:endParaRPr lang="en-US"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of Quantifiers</a:t>
            </a:r>
            <a:endParaRPr lang="en-US" dirty="0"/>
          </a:p>
        </p:txBody>
      </p:sp>
      <p:sp>
        <p:nvSpPr>
          <p:cNvPr id="3" name="Content Placeholder 2"/>
          <p:cNvSpPr>
            <a:spLocks noGrp="1"/>
          </p:cNvSpPr>
          <p:nvPr>
            <p:ph idx="1"/>
          </p:nvPr>
        </p:nvSpPr>
        <p:spPr/>
        <p:txBody>
          <a:bodyPr/>
          <a:lstStyle/>
          <a:p>
            <a:pPr>
              <a:buNone/>
            </a:pPr>
            <a:r>
              <a:rPr lang="en-US" b="1" dirty="0" smtClean="0"/>
              <a:t>Examples</a:t>
            </a:r>
            <a:r>
              <a:rPr lang="en-US" dirty="0" smtClean="0"/>
              <a:t>:</a:t>
            </a:r>
          </a:p>
          <a:p>
            <a:pPr marL="514350" indent="-514350">
              <a:buFont typeface="+mj-lt"/>
              <a:buAutoNum type="arabicPeriod"/>
            </a:pPr>
            <a:r>
              <a:rPr lang="en-US" dirty="0" smtClean="0"/>
              <a:t>Let </a:t>
            </a:r>
            <a:r>
              <a:rPr lang="en-US" i="1" dirty="0" smtClean="0">
                <a:latin typeface="Cambria Math" pitchFamily="18" charset="0"/>
                <a:ea typeface="Cambria Math" pitchFamily="18" charset="0"/>
              </a:rPr>
              <a:t>P(</a:t>
            </a:r>
            <a:r>
              <a:rPr lang="en-US" i="1" dirty="0" err="1" smtClean="0">
                <a:latin typeface="Cambria Math" pitchFamily="18" charset="0"/>
                <a:ea typeface="Cambria Math" pitchFamily="18" charset="0"/>
              </a:rPr>
              <a:t>x,y</a:t>
            </a:r>
            <a:r>
              <a:rPr lang="en-US" i="1" dirty="0" smtClean="0">
                <a:latin typeface="Cambria Math" pitchFamily="18" charset="0"/>
                <a:ea typeface="Cambria Math" pitchFamily="18" charset="0"/>
              </a:rPr>
              <a:t>) </a:t>
            </a:r>
            <a:r>
              <a:rPr lang="en-US" dirty="0" smtClean="0"/>
              <a:t>be the statement “</a:t>
            </a:r>
            <a:r>
              <a:rPr lang="en-US" i="1" dirty="0" smtClean="0">
                <a:latin typeface="Cambria Math" pitchFamily="18" charset="0"/>
                <a:ea typeface="Cambria Math" pitchFamily="18" charset="0"/>
              </a:rPr>
              <a:t>x + y = y + x</a:t>
            </a:r>
            <a:r>
              <a:rPr lang="en-US" dirty="0" smtClean="0"/>
              <a:t>.” Assume that </a:t>
            </a:r>
            <a:r>
              <a:rPr lang="en-US" i="1" dirty="0" smtClean="0">
                <a:latin typeface="Cambria Math" pitchFamily="18" charset="0"/>
                <a:ea typeface="Cambria Math" pitchFamily="18" charset="0"/>
              </a:rPr>
              <a:t>U</a:t>
            </a:r>
            <a:r>
              <a:rPr lang="en-US" dirty="0" smtClean="0"/>
              <a:t> is the real numbers. Then </a:t>
            </a:r>
            <a:r>
              <a:rPr lang="en-US" i="1" dirty="0" smtClean="0">
                <a:latin typeface="Cambria Math" pitchFamily="18" charset="0"/>
                <a:ea typeface="Cambria Math" pitchFamily="18" charset="0"/>
                <a:sym typeface="Symbol"/>
              </a:rPr>
              <a:t>x </a:t>
            </a:r>
            <a:r>
              <a:rPr lang="en-US" i="1" dirty="0" err="1" smtClean="0">
                <a:latin typeface="Cambria Math" pitchFamily="18" charset="0"/>
                <a:ea typeface="Cambria Math" pitchFamily="18" charset="0"/>
                <a:sym typeface="Symbol"/>
              </a:rPr>
              <a:t>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and </a:t>
            </a:r>
            <a:r>
              <a:rPr lang="en-US" i="1" dirty="0" smtClean="0">
                <a:latin typeface="Cambria Math" pitchFamily="18" charset="0"/>
                <a:ea typeface="Cambria Math" pitchFamily="18" charset="0"/>
                <a:sym typeface="Symbol"/>
              </a:rPr>
              <a:t>y </a:t>
            </a:r>
            <a:r>
              <a:rPr lang="en-US" i="1" dirty="0" err="1" smtClean="0">
                <a:latin typeface="Cambria Math" pitchFamily="18" charset="0"/>
                <a:ea typeface="Cambria Math" pitchFamily="18" charset="0"/>
                <a:sym typeface="Symbol"/>
              </a:rPr>
              <a:t>xP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have the same truth value.</a:t>
            </a:r>
          </a:p>
          <a:p>
            <a:pPr marL="514350" indent="-514350">
              <a:buFont typeface="+mj-lt"/>
              <a:buAutoNum type="arabicPeriod"/>
            </a:pPr>
            <a:r>
              <a:rPr lang="en-US" dirty="0" smtClean="0"/>
              <a:t>Let </a:t>
            </a:r>
            <a:r>
              <a:rPr lang="en-US" i="1" dirty="0" smtClean="0">
                <a:latin typeface="Cambria Math" pitchFamily="18" charset="0"/>
                <a:ea typeface="Cambria Math" pitchFamily="18" charset="0"/>
              </a:rPr>
              <a:t>Q(</a:t>
            </a:r>
            <a:r>
              <a:rPr lang="en-US" i="1" dirty="0" err="1" smtClean="0">
                <a:latin typeface="Cambria Math" pitchFamily="18" charset="0"/>
                <a:ea typeface="Cambria Math" pitchFamily="18" charset="0"/>
              </a:rPr>
              <a:t>x,y</a:t>
            </a:r>
            <a:r>
              <a:rPr lang="en-US" i="1" dirty="0" smtClean="0">
                <a:latin typeface="Cambria Math" pitchFamily="18" charset="0"/>
                <a:ea typeface="Cambria Math" pitchFamily="18" charset="0"/>
              </a:rPr>
              <a:t>) </a:t>
            </a:r>
            <a:r>
              <a:rPr lang="en-US" dirty="0" smtClean="0"/>
              <a:t>be the statement “</a:t>
            </a:r>
            <a:r>
              <a:rPr lang="en-US" i="1" dirty="0" smtClean="0">
                <a:latin typeface="Cambria Math" pitchFamily="18" charset="0"/>
                <a:ea typeface="Cambria Math" pitchFamily="18" charset="0"/>
              </a:rPr>
              <a:t>x + y = </a:t>
            </a:r>
            <a:r>
              <a:rPr lang="en-US" dirty="0" smtClean="0">
                <a:latin typeface="Cambria Math" pitchFamily="18" charset="0"/>
                <a:ea typeface="Cambria Math" pitchFamily="18" charset="0"/>
              </a:rPr>
              <a:t>0</a:t>
            </a:r>
            <a:r>
              <a:rPr lang="en-US" dirty="0" smtClean="0"/>
              <a:t>.” Assume that </a:t>
            </a:r>
            <a:r>
              <a:rPr lang="en-US" i="1" dirty="0" smtClean="0">
                <a:latin typeface="Cambria Math" pitchFamily="18" charset="0"/>
                <a:ea typeface="Cambria Math" pitchFamily="18" charset="0"/>
              </a:rPr>
              <a:t>U</a:t>
            </a:r>
            <a:r>
              <a:rPr lang="en-US" dirty="0" smtClean="0"/>
              <a:t> is the real numbers. Then </a:t>
            </a:r>
            <a:r>
              <a:rPr lang="en-US" i="1" dirty="0" smtClean="0">
                <a:latin typeface="Cambria Math" pitchFamily="18" charset="0"/>
                <a:ea typeface="Cambria Math" pitchFamily="18" charset="0"/>
                <a:sym typeface="Symbol"/>
              </a:rPr>
              <a:t>x </a:t>
            </a:r>
            <a:r>
              <a:rPr lang="en-US" dirty="0" smtClean="0">
                <a:sym typeface="Symbol"/>
              </a:rPr>
              <a:t></a:t>
            </a:r>
            <a:r>
              <a:rPr lang="en-US" i="1" dirty="0" err="1" smtClean="0">
                <a:latin typeface="Cambria Math" pitchFamily="18" charset="0"/>
                <a:ea typeface="Cambria Math" pitchFamily="18" charset="0"/>
                <a:sym typeface="Symbol"/>
              </a:rPr>
              <a:t>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true</a:t>
            </a:r>
            <a:r>
              <a:rPr lang="en-US" i="1" dirty="0" smtClean="0">
                <a:ea typeface="Cambria Math" pitchFamily="18" charset="0"/>
                <a:sym typeface="Symbol"/>
              </a:rPr>
              <a:t>, </a:t>
            </a:r>
            <a:r>
              <a:rPr lang="en-US" dirty="0" smtClean="0">
                <a:ea typeface="Cambria Math" pitchFamily="18" charset="0"/>
                <a:sym typeface="Symbol"/>
              </a:rPr>
              <a:t>but</a:t>
            </a:r>
            <a:r>
              <a:rPr lang="en-US" i="1" dirty="0" smtClean="0">
                <a:ea typeface="Cambria Math" pitchFamily="18" charset="0"/>
                <a:sym typeface="Symbol"/>
              </a:rPr>
              <a:t> </a:t>
            </a:r>
            <a:r>
              <a:rPr lang="en-US" dirty="0" smtClean="0">
                <a:sym typeface="Symbol"/>
              </a:rPr>
              <a:t></a:t>
            </a:r>
            <a:r>
              <a:rPr lang="en-US" i="1" dirty="0" smtClean="0">
                <a:latin typeface="Cambria Math" pitchFamily="18" charset="0"/>
                <a:ea typeface="Cambria Math" pitchFamily="18" charset="0"/>
                <a:sym typeface="Symbol"/>
              </a:rPr>
              <a:t>y</a:t>
            </a:r>
            <a:r>
              <a:rPr lang="en-US" dirty="0" smtClean="0">
                <a:sym typeface="Symbol"/>
              </a:rPr>
              <a:t> </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false.</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 on Order of Quantifiers </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 </a:t>
            </a:r>
            <a:r>
              <a:rPr lang="en-US" b="1" dirty="0" smtClean="0">
                <a:latin typeface="Cambria Math" pitchFamily="18" charset="0"/>
                <a:ea typeface="Cambria Math" pitchFamily="18" charset="0"/>
              </a:rPr>
              <a:t>1</a:t>
            </a:r>
            <a:r>
              <a:rPr lang="en-US" dirty="0" smtClean="0"/>
              <a:t>: Let </a:t>
            </a:r>
            <a:r>
              <a:rPr lang="en-US" i="1" dirty="0" smtClean="0"/>
              <a:t>U</a:t>
            </a:r>
            <a:r>
              <a:rPr lang="en-US" dirty="0" smtClean="0"/>
              <a:t> be the real numbers,</a:t>
            </a:r>
          </a:p>
          <a:p>
            <a:pPr>
              <a:buNone/>
            </a:pPr>
            <a:r>
              <a:rPr lang="en-US" dirty="0" smtClean="0"/>
              <a:t>    Define </a:t>
            </a:r>
            <a:r>
              <a:rPr lang="en-US" i="1" dirty="0" smtClean="0"/>
              <a:t>P(</a:t>
            </a:r>
            <a:r>
              <a:rPr lang="en-US" i="1" dirty="0" err="1" smtClean="0"/>
              <a:t>x,y</a:t>
            </a:r>
            <a:r>
              <a:rPr lang="en-US" i="1" dirty="0" smtClean="0"/>
              <a:t>) : x ∙ y </a:t>
            </a:r>
            <a:r>
              <a:rPr lang="en-US" dirty="0" smtClean="0"/>
              <a:t>= </a:t>
            </a:r>
            <a:r>
              <a:rPr lang="en-US" dirty="0" smtClean="0">
                <a:latin typeface="Cambria Math" pitchFamily="18" charset="0"/>
                <a:ea typeface="Cambria Math" pitchFamily="18" charset="0"/>
              </a:rPr>
              <a:t>0</a:t>
            </a:r>
          </a:p>
          <a:p>
            <a:pPr>
              <a:buNone/>
            </a:pPr>
            <a:r>
              <a:rPr lang="en-US" dirty="0" smtClean="0"/>
              <a:t>    What is the truth value of the following:</a:t>
            </a:r>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False</a:t>
            </a:r>
            <a:endParaRPr lang="en-US" b="1" dirty="0" smtClean="0"/>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True</a:t>
            </a:r>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True</a:t>
            </a:r>
          </a:p>
          <a:p>
            <a:pPr marL="914400" lvl="1" indent="-514350">
              <a:buFont typeface="+mj-lt"/>
              <a:buAutoNum type="arabicPeriod"/>
            </a:pPr>
            <a:r>
              <a:rPr lang="en-US" i="1" dirty="0" smtClean="0">
                <a:latin typeface="Cambria Math" pitchFamily="18" charset="0"/>
                <a:ea typeface="Cambria Math" pitchFamily="18" charset="0"/>
                <a:sym typeface="Symbol"/>
              </a:rPr>
              <a:t>x  y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914400" lvl="1" indent="-514350">
              <a:buNone/>
            </a:pPr>
            <a:r>
              <a:rPr lang="en-US" b="1" dirty="0" smtClean="0"/>
              <a:t>       Answer: </a:t>
            </a:r>
            <a:r>
              <a:rPr lang="en-US" dirty="0" smtClean="0"/>
              <a:t>True</a:t>
            </a:r>
          </a:p>
          <a:p>
            <a:pPr marL="914400" lvl="1" indent="-514350">
              <a:buNone/>
            </a:pPr>
            <a:endParaRPr lang="en-US" dirty="0" smtClean="0"/>
          </a:p>
          <a:p>
            <a:pPr marL="914400" lvl="1" indent="-514350">
              <a:buNone/>
            </a:pPr>
            <a:endParaRPr lang="en-US" dirty="0" smtClean="0"/>
          </a:p>
          <a:p>
            <a:pPr marL="914400" lvl="1" indent="-514350">
              <a:buNone/>
            </a:pPr>
            <a:endParaRPr lang="en-US" dirty="0" smtClean="0"/>
          </a:p>
          <a:p>
            <a:pPr marL="914400" lvl="1" indent="-514350">
              <a:buNone/>
            </a:pPr>
            <a:endParaRPr lang="en-US" dirty="0" smtClean="0"/>
          </a:p>
          <a:p>
            <a:pPr marL="914400" lvl="1" indent="-514350">
              <a:buNone/>
            </a:pPr>
            <a:endParaRPr lang="en-US"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 on Order of Quantifiers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a:t>
            </a:r>
            <a:r>
              <a:rPr lang="en-US" b="1" dirty="0" smtClean="0"/>
              <a:t>Example </a:t>
            </a:r>
            <a:r>
              <a:rPr lang="en-US" b="1" dirty="0" smtClean="0">
                <a:latin typeface="Cambria Math" pitchFamily="18" charset="0"/>
                <a:ea typeface="Cambria Math" pitchFamily="18" charset="0"/>
              </a:rPr>
              <a:t>2</a:t>
            </a:r>
            <a:r>
              <a:rPr lang="en-US" dirty="0" smtClean="0"/>
              <a:t>: Let </a:t>
            </a:r>
            <a:r>
              <a:rPr lang="en-US" i="1" dirty="0" smtClean="0"/>
              <a:t>U</a:t>
            </a:r>
            <a:r>
              <a:rPr lang="en-US" dirty="0" smtClean="0"/>
              <a:t> be the real numbers,</a:t>
            </a:r>
          </a:p>
          <a:p>
            <a:pPr>
              <a:buNone/>
            </a:pPr>
            <a:r>
              <a:rPr lang="en-US" dirty="0" smtClean="0"/>
              <a:t>   Define </a:t>
            </a:r>
            <a:r>
              <a:rPr lang="en-US" i="1" dirty="0" smtClean="0"/>
              <a:t>P(</a:t>
            </a:r>
            <a:r>
              <a:rPr lang="en-US" i="1" dirty="0" err="1" smtClean="0"/>
              <a:t>x,y</a:t>
            </a:r>
            <a:r>
              <a:rPr lang="en-US" i="1" dirty="0" smtClean="0"/>
              <a:t>) </a:t>
            </a:r>
            <a:r>
              <a:rPr lang="en-US" dirty="0" smtClean="0"/>
              <a:t>:</a:t>
            </a:r>
            <a:r>
              <a:rPr lang="en-US" i="1" dirty="0" smtClean="0"/>
              <a:t> x / y </a:t>
            </a:r>
            <a:r>
              <a:rPr lang="en-US" dirty="0" smtClean="0"/>
              <a:t>= </a:t>
            </a:r>
            <a:r>
              <a:rPr lang="en-US" dirty="0" smtClean="0">
                <a:latin typeface="Cambria Math" pitchFamily="18" charset="0"/>
                <a:ea typeface="Cambria Math" pitchFamily="18" charset="0"/>
              </a:rPr>
              <a:t>1</a:t>
            </a:r>
          </a:p>
          <a:p>
            <a:pPr>
              <a:buNone/>
            </a:pPr>
            <a:r>
              <a:rPr lang="en-US" dirty="0" smtClean="0"/>
              <a:t>   What is the truth value of the following:</a:t>
            </a:r>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False</a:t>
            </a:r>
            <a:endParaRPr lang="en-US" b="1" dirty="0" smtClean="0"/>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True</a:t>
            </a:r>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False</a:t>
            </a:r>
          </a:p>
          <a:p>
            <a:pPr marL="914400" lvl="1" indent="-514350">
              <a:buFont typeface="+mj-lt"/>
              <a:buAutoNum type="arabicPeriod"/>
            </a:pPr>
            <a:r>
              <a:rPr lang="en-US" i="1" dirty="0" smtClean="0">
                <a:latin typeface="Cambria Math" pitchFamily="18" charset="0"/>
                <a:ea typeface="Cambria Math" pitchFamily="18" charset="0"/>
                <a:sym typeface="Symbol"/>
              </a:rPr>
              <a:t>x  y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dirty="0" smtClean="0"/>
              <a:t>   </a:t>
            </a:r>
            <a:r>
              <a:rPr lang="en-US" b="1" dirty="0" smtClean="0"/>
              <a:t>Answer: </a:t>
            </a:r>
            <a:r>
              <a:rPr lang="en-US" dirty="0" smtClean="0"/>
              <a:t>True</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Quantifications of Two Variables</a:t>
            </a:r>
            <a:br>
              <a:rPr lang="en-US" dirty="0" smtClean="0"/>
            </a:br>
            <a:r>
              <a:rPr lang="en-US" dirty="0" smtClean="0">
                <a:solidFill>
                  <a:srgbClr val="FF0000"/>
                </a:solidFill>
              </a:rPr>
              <a:t>(Reading Exercise)</a:t>
            </a:r>
            <a:endParaRPr lang="en-US" dirty="0">
              <a:solidFill>
                <a:srgbClr val="FF0000"/>
              </a:solidFill>
            </a:endParaRPr>
          </a:p>
        </p:txBody>
      </p:sp>
      <p:graphicFrame>
        <p:nvGraphicFramePr>
          <p:cNvPr id="4" name="Content Placeholder 3"/>
          <p:cNvGraphicFramePr>
            <a:graphicFrameLocks noGrp="1"/>
          </p:cNvGraphicFramePr>
          <p:nvPr>
            <p:ph idx="1"/>
          </p:nvPr>
        </p:nvGraphicFramePr>
        <p:xfrm>
          <a:off x="533400" y="1752600"/>
          <a:ext cx="8229600" cy="34798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Statement</a:t>
                      </a:r>
                      <a:endParaRPr lang="en-US" dirty="0"/>
                    </a:p>
                  </a:txBody>
                  <a:tcPr/>
                </a:tc>
                <a:tc>
                  <a:txBody>
                    <a:bodyPr/>
                    <a:lstStyle/>
                    <a:p>
                      <a:r>
                        <a:rPr lang="en-US" dirty="0" smtClean="0"/>
                        <a:t>When True?</a:t>
                      </a:r>
                      <a:endParaRPr lang="en-US" dirty="0"/>
                    </a:p>
                  </a:txBody>
                  <a:tcPr/>
                </a:tc>
                <a:tc>
                  <a:txBody>
                    <a:bodyPr/>
                    <a:lstStyle/>
                    <a:p>
                      <a:r>
                        <a:rPr lang="en-US" dirty="0" smtClean="0"/>
                        <a:t>When False</a:t>
                      </a:r>
                      <a:endParaRPr lang="en-US" dirty="0"/>
                    </a:p>
                  </a:txBody>
                  <a:tcPr/>
                </a:tc>
              </a:tr>
              <a:tr h="370840">
                <a:tc>
                  <a:txBody>
                    <a:bodyPr/>
                    <a:lstStyle/>
                    <a:p>
                      <a:endParaRPr lang="en-US" dirty="0" smtClean="0"/>
                    </a:p>
                    <a:p>
                      <a:endParaRPr lang="en-US" dirty="0" smtClean="0"/>
                    </a:p>
                    <a:p>
                      <a:endParaRPr lang="en-US" dirty="0"/>
                    </a:p>
                  </a:txBody>
                  <a:tcPr/>
                </a:tc>
                <a:tc>
                  <a:txBody>
                    <a:bodyPr/>
                    <a:lstStyle/>
                    <a:p>
                      <a:r>
                        <a:rPr lang="en-US" i="1" dirty="0" smtClean="0"/>
                        <a:t>P</a:t>
                      </a:r>
                      <a:r>
                        <a:rPr lang="en-US" dirty="0" smtClean="0"/>
                        <a:t>(</a:t>
                      </a:r>
                      <a:r>
                        <a:rPr lang="en-US" i="1" dirty="0" err="1" smtClean="0"/>
                        <a:t>x</a:t>
                      </a:r>
                      <a:r>
                        <a:rPr lang="en-US" dirty="0" err="1" smtClean="0"/>
                        <a:t>,</a:t>
                      </a:r>
                      <a:r>
                        <a:rPr lang="en-US" i="1" dirty="0" err="1" smtClean="0"/>
                        <a:t>y</a:t>
                      </a:r>
                      <a:r>
                        <a:rPr lang="en-US" dirty="0" smtClean="0"/>
                        <a:t>) is true for every pair </a:t>
                      </a:r>
                      <a:r>
                        <a:rPr lang="en-US" i="1" dirty="0" err="1" smtClean="0"/>
                        <a:t>x</a:t>
                      </a:r>
                      <a:r>
                        <a:rPr lang="en-US" dirty="0" err="1" smtClean="0"/>
                        <a:t>,</a:t>
                      </a:r>
                      <a:r>
                        <a:rPr lang="en-US" i="1" dirty="0" err="1" smtClean="0"/>
                        <a:t>y</a:t>
                      </a:r>
                      <a:r>
                        <a:rPr lang="en-US" dirty="0" smtClean="0"/>
                        <a:t>.</a:t>
                      </a:r>
                      <a:endParaRPr lang="en-US" dirty="0"/>
                    </a:p>
                  </a:txBody>
                  <a:tcPr/>
                </a:tc>
                <a:tc>
                  <a:txBody>
                    <a:bodyPr/>
                    <a:lstStyle/>
                    <a:p>
                      <a:r>
                        <a:rPr lang="en-US" dirty="0" smtClean="0"/>
                        <a:t>There is a pair </a:t>
                      </a:r>
                      <a:r>
                        <a:rPr lang="en-US" i="1" dirty="0" smtClean="0"/>
                        <a:t>x, y </a:t>
                      </a:r>
                      <a:r>
                        <a:rPr lang="en-US" dirty="0" smtClean="0"/>
                        <a:t>for</a:t>
                      </a:r>
                      <a:r>
                        <a:rPr lang="en-US" baseline="0" dirty="0" smtClean="0"/>
                        <a:t> which </a:t>
                      </a:r>
                      <a:r>
                        <a:rPr lang="en-US" i="1" baseline="0" dirty="0" smtClean="0"/>
                        <a:t>P</a:t>
                      </a:r>
                      <a:r>
                        <a:rPr lang="en-US" baseline="0" dirty="0" smtClean="0"/>
                        <a:t>(</a:t>
                      </a:r>
                      <a:r>
                        <a:rPr lang="en-US" i="1" baseline="0" dirty="0" err="1" smtClean="0"/>
                        <a:t>x,y</a:t>
                      </a:r>
                      <a:r>
                        <a:rPr lang="en-US" baseline="0" dirty="0" smtClean="0"/>
                        <a:t>) is false.</a:t>
                      </a:r>
                      <a:endParaRPr lang="en-US" dirty="0"/>
                    </a:p>
                  </a:txBody>
                  <a:tcPr/>
                </a:tc>
              </a:tr>
              <a:tr h="370840">
                <a:tc>
                  <a:txBody>
                    <a:bodyPr/>
                    <a:lstStyle/>
                    <a:p>
                      <a:endParaRPr lang="en-US" dirty="0" smtClean="0"/>
                    </a:p>
                    <a:p>
                      <a:endParaRPr lang="en-US" dirty="0"/>
                    </a:p>
                  </a:txBody>
                  <a:tcPr/>
                </a:tc>
                <a:tc>
                  <a:txBody>
                    <a:bodyPr/>
                    <a:lstStyle/>
                    <a:p>
                      <a:r>
                        <a:rPr lang="en-US" dirty="0" smtClean="0"/>
                        <a:t>For every </a:t>
                      </a:r>
                      <a:r>
                        <a:rPr lang="en-US" i="1" dirty="0" smtClean="0"/>
                        <a:t>x </a:t>
                      </a:r>
                      <a:r>
                        <a:rPr lang="en-US" dirty="0" smtClean="0"/>
                        <a:t>there is a </a:t>
                      </a:r>
                      <a:r>
                        <a:rPr lang="en-US" i="1" dirty="0" smtClean="0"/>
                        <a:t>y</a:t>
                      </a:r>
                      <a:r>
                        <a:rPr lang="en-US" dirty="0" smtClean="0"/>
                        <a:t> for which </a:t>
                      </a:r>
                      <a:r>
                        <a:rPr lang="en-US" i="1" dirty="0" smtClean="0"/>
                        <a:t>P</a:t>
                      </a:r>
                      <a:r>
                        <a:rPr lang="en-US" dirty="0" smtClean="0"/>
                        <a:t>(</a:t>
                      </a:r>
                      <a:r>
                        <a:rPr lang="en-US" i="1" dirty="0" err="1" smtClean="0"/>
                        <a:t>x,y</a:t>
                      </a:r>
                      <a:r>
                        <a:rPr lang="en-US" dirty="0" smtClean="0"/>
                        <a:t>) is true.</a:t>
                      </a:r>
                      <a:endParaRPr lang="en-US" dirty="0"/>
                    </a:p>
                  </a:txBody>
                  <a:tcPr/>
                </a:tc>
                <a:tc>
                  <a:txBody>
                    <a:bodyPr/>
                    <a:lstStyle/>
                    <a:p>
                      <a:r>
                        <a:rPr lang="en-US" dirty="0" smtClean="0"/>
                        <a:t>There is an x such that </a:t>
                      </a:r>
                      <a:r>
                        <a:rPr lang="en-US" i="1" dirty="0" smtClean="0"/>
                        <a:t>P</a:t>
                      </a:r>
                      <a:r>
                        <a:rPr lang="en-US" dirty="0" smtClean="0"/>
                        <a:t>(</a:t>
                      </a:r>
                      <a:r>
                        <a:rPr lang="en-US" i="1" dirty="0" err="1" smtClean="0"/>
                        <a:t>x,y</a:t>
                      </a:r>
                      <a:r>
                        <a:rPr lang="en-US" dirty="0" smtClean="0"/>
                        <a:t>) is false for every </a:t>
                      </a:r>
                      <a:r>
                        <a:rPr lang="en-US" i="1" dirty="0" smtClean="0"/>
                        <a:t>y</a:t>
                      </a:r>
                      <a:r>
                        <a:rPr lang="en-US" dirty="0" smtClean="0"/>
                        <a:t>.</a:t>
                      </a:r>
                      <a:endParaRPr lang="en-US" dirty="0"/>
                    </a:p>
                  </a:txBody>
                  <a:tcPr/>
                </a:tc>
              </a:tr>
              <a:tr h="370840">
                <a:tc>
                  <a:txBody>
                    <a:bodyPr/>
                    <a:lstStyle/>
                    <a:p>
                      <a:endParaRPr lang="en-US" dirty="0" smtClean="0"/>
                    </a:p>
                    <a:p>
                      <a:endParaRPr lang="en-US" dirty="0"/>
                    </a:p>
                  </a:txBody>
                  <a:tcPr/>
                </a:tc>
                <a:tc>
                  <a:txBody>
                    <a:bodyPr/>
                    <a:lstStyle/>
                    <a:p>
                      <a:r>
                        <a:rPr lang="en-US" dirty="0" smtClean="0"/>
                        <a:t>There is an </a:t>
                      </a:r>
                      <a:r>
                        <a:rPr lang="en-US" i="1" dirty="0" smtClean="0"/>
                        <a:t>x</a:t>
                      </a:r>
                      <a:r>
                        <a:rPr lang="en-US" dirty="0" smtClean="0"/>
                        <a:t> for which </a:t>
                      </a:r>
                      <a:r>
                        <a:rPr lang="en-US" i="1" dirty="0" smtClean="0"/>
                        <a:t>P</a:t>
                      </a:r>
                      <a:r>
                        <a:rPr lang="en-US" dirty="0" smtClean="0"/>
                        <a:t>(</a:t>
                      </a:r>
                      <a:r>
                        <a:rPr lang="en-US" i="1" dirty="0" err="1" smtClean="0"/>
                        <a:t>x,y</a:t>
                      </a:r>
                      <a:r>
                        <a:rPr lang="en-US" dirty="0" smtClean="0"/>
                        <a:t>) is true for every </a:t>
                      </a:r>
                      <a:r>
                        <a:rPr lang="en-US" i="1" dirty="0" smtClean="0"/>
                        <a:t>y</a:t>
                      </a:r>
                      <a:r>
                        <a:rPr lang="en-US" dirty="0" smtClean="0"/>
                        <a:t>.</a:t>
                      </a:r>
                      <a:endParaRPr lang="en-US" dirty="0"/>
                    </a:p>
                  </a:txBody>
                  <a:tcPr/>
                </a:tc>
                <a:tc>
                  <a:txBody>
                    <a:bodyPr/>
                    <a:lstStyle/>
                    <a:p>
                      <a:r>
                        <a:rPr lang="en-US" dirty="0" smtClean="0"/>
                        <a:t>For every </a:t>
                      </a:r>
                      <a:r>
                        <a:rPr lang="en-US" i="1" dirty="0" smtClean="0"/>
                        <a:t>x</a:t>
                      </a:r>
                      <a:r>
                        <a:rPr lang="en-US" dirty="0" smtClean="0"/>
                        <a:t> there is a y for which </a:t>
                      </a:r>
                      <a:r>
                        <a:rPr lang="en-US" i="1" dirty="0" smtClean="0"/>
                        <a:t>P</a:t>
                      </a:r>
                      <a:r>
                        <a:rPr lang="en-US" dirty="0" smtClean="0"/>
                        <a:t>(</a:t>
                      </a:r>
                      <a:r>
                        <a:rPr lang="en-US" dirty="0" err="1" smtClean="0"/>
                        <a:t>x,y</a:t>
                      </a:r>
                      <a:r>
                        <a:rPr lang="en-US" dirty="0" smtClean="0"/>
                        <a:t>) is false.</a:t>
                      </a:r>
                      <a:endParaRPr lang="en-US" dirty="0"/>
                    </a:p>
                  </a:txBody>
                  <a:tcPr/>
                </a:tc>
              </a:tr>
              <a:tr h="370840">
                <a:tc>
                  <a:txBody>
                    <a:bodyPr/>
                    <a:lstStyle/>
                    <a:p>
                      <a:endParaRPr lang="en-US" dirty="0" smtClean="0"/>
                    </a:p>
                    <a:p>
                      <a:endParaRPr lang="en-US" dirty="0" smtClean="0"/>
                    </a:p>
                    <a:p>
                      <a:endParaRPr lang="en-US" dirty="0"/>
                    </a:p>
                  </a:txBody>
                  <a:tcPr/>
                </a:tc>
                <a:tc>
                  <a:txBody>
                    <a:bodyPr/>
                    <a:lstStyle/>
                    <a:p>
                      <a:r>
                        <a:rPr lang="en-US" dirty="0" smtClean="0"/>
                        <a:t>There is a pair </a:t>
                      </a:r>
                      <a:r>
                        <a:rPr lang="en-US" i="1" dirty="0" smtClean="0"/>
                        <a:t>x, y </a:t>
                      </a:r>
                      <a:r>
                        <a:rPr lang="en-US" dirty="0" smtClean="0"/>
                        <a:t>for which </a:t>
                      </a:r>
                      <a:r>
                        <a:rPr lang="en-US" i="1" dirty="0" smtClean="0"/>
                        <a:t>P</a:t>
                      </a:r>
                      <a:r>
                        <a:rPr lang="en-US" dirty="0" smtClean="0"/>
                        <a:t>(</a:t>
                      </a:r>
                      <a:r>
                        <a:rPr lang="en-US" i="1" dirty="0" err="1" smtClean="0"/>
                        <a:t>x,y</a:t>
                      </a:r>
                      <a:r>
                        <a:rPr lang="en-US" dirty="0" smtClean="0"/>
                        <a:t>) is true.</a:t>
                      </a:r>
                      <a:endParaRPr lang="en-US" dirty="0"/>
                    </a:p>
                  </a:txBody>
                  <a:tcPr/>
                </a:tc>
                <a:tc>
                  <a:txBody>
                    <a:bodyPr/>
                    <a:lstStyle/>
                    <a:p>
                      <a:r>
                        <a:rPr lang="en-US" i="1" dirty="0" smtClean="0"/>
                        <a:t>P</a:t>
                      </a:r>
                      <a:r>
                        <a:rPr lang="en-US" dirty="0" smtClean="0"/>
                        <a:t>(</a:t>
                      </a:r>
                      <a:r>
                        <a:rPr lang="en-US" dirty="0" err="1" smtClean="0"/>
                        <a:t>x,y</a:t>
                      </a:r>
                      <a:r>
                        <a:rPr lang="en-US" dirty="0" smtClean="0"/>
                        <a:t>) is false for every pair </a:t>
                      </a:r>
                      <a:r>
                        <a:rPr lang="en-US" i="1" dirty="0" err="1" smtClean="0"/>
                        <a:t>x,y</a:t>
                      </a:r>
                      <a:endParaRPr lang="en-US" i="1" dirty="0"/>
                    </a:p>
                  </a:txBody>
                  <a:tcPr/>
                </a:tc>
              </a:tr>
            </a:tbl>
          </a:graphicData>
        </a:graphic>
      </p:graphicFrame>
      <p:pic>
        <p:nvPicPr>
          <p:cNvPr id="5" name="Picture 4" descr="addin_tmp.png"/>
          <p:cNvPicPr>
            <a:picLocks noChangeAspect="1"/>
          </p:cNvPicPr>
          <p:nvPr>
            <p:custDataLst>
              <p:tags r:id="rId1"/>
            </p:custDataLst>
          </p:nvPr>
        </p:nvPicPr>
        <p:blipFill>
          <a:blip r:embed="rId8" cstate="print"/>
          <a:stretch>
            <a:fillRect/>
          </a:stretch>
        </p:blipFill>
        <p:spPr>
          <a:xfrm>
            <a:off x="914400" y="2209800"/>
            <a:ext cx="1320165" cy="255270"/>
          </a:xfrm>
          <a:prstGeom prst="rect">
            <a:avLst/>
          </a:prstGeom>
        </p:spPr>
      </p:pic>
      <p:pic>
        <p:nvPicPr>
          <p:cNvPr id="6" name="Picture 5" descr="addin_tmp.png"/>
          <p:cNvPicPr>
            <a:picLocks noChangeAspect="1"/>
          </p:cNvPicPr>
          <p:nvPr>
            <p:custDataLst>
              <p:tags r:id="rId2"/>
            </p:custDataLst>
          </p:nvPr>
        </p:nvPicPr>
        <p:blipFill>
          <a:blip r:embed="rId9" cstate="print"/>
          <a:stretch>
            <a:fillRect/>
          </a:stretch>
        </p:blipFill>
        <p:spPr>
          <a:xfrm>
            <a:off x="914400" y="2667000"/>
            <a:ext cx="1320165" cy="255270"/>
          </a:xfrm>
          <a:prstGeom prst="rect">
            <a:avLst/>
          </a:prstGeom>
        </p:spPr>
      </p:pic>
      <p:pic>
        <p:nvPicPr>
          <p:cNvPr id="10" name="Picture 9" descr="addin_tmp.png"/>
          <p:cNvPicPr>
            <a:picLocks noChangeAspect="1"/>
          </p:cNvPicPr>
          <p:nvPr>
            <p:custDataLst>
              <p:tags r:id="rId3"/>
            </p:custDataLst>
          </p:nvPr>
        </p:nvPicPr>
        <p:blipFill>
          <a:blip r:embed="rId10" cstate="print"/>
          <a:stretch>
            <a:fillRect/>
          </a:stretch>
        </p:blipFill>
        <p:spPr>
          <a:xfrm>
            <a:off x="914400" y="3200400"/>
            <a:ext cx="1320165" cy="255270"/>
          </a:xfrm>
          <a:prstGeom prst="rect">
            <a:avLst/>
          </a:prstGeom>
        </p:spPr>
      </p:pic>
      <p:pic>
        <p:nvPicPr>
          <p:cNvPr id="11" name="Picture 10" descr="addin_tmp.png"/>
          <p:cNvPicPr>
            <a:picLocks noChangeAspect="1"/>
          </p:cNvPicPr>
          <p:nvPr>
            <p:custDataLst>
              <p:tags r:id="rId4"/>
            </p:custDataLst>
          </p:nvPr>
        </p:nvPicPr>
        <p:blipFill>
          <a:blip r:embed="rId11" cstate="print"/>
          <a:stretch>
            <a:fillRect/>
          </a:stretch>
        </p:blipFill>
        <p:spPr>
          <a:xfrm>
            <a:off x="990600" y="3810000"/>
            <a:ext cx="1306830" cy="255270"/>
          </a:xfrm>
          <a:prstGeom prst="rect">
            <a:avLst/>
          </a:prstGeom>
        </p:spPr>
      </p:pic>
      <p:pic>
        <p:nvPicPr>
          <p:cNvPr id="9" name="Picture 8" descr="addin_tmp.png"/>
          <p:cNvPicPr>
            <a:picLocks noChangeAspect="1"/>
          </p:cNvPicPr>
          <p:nvPr>
            <p:custDataLst>
              <p:tags r:id="rId5"/>
            </p:custDataLst>
          </p:nvPr>
        </p:nvPicPr>
        <p:blipFill>
          <a:blip r:embed="rId12" cstate="print"/>
          <a:stretch>
            <a:fillRect/>
          </a:stretch>
        </p:blipFill>
        <p:spPr>
          <a:xfrm>
            <a:off x="990600" y="4419600"/>
            <a:ext cx="1306830" cy="255270"/>
          </a:xfrm>
          <a:prstGeom prst="rect">
            <a:avLst/>
          </a:prstGeom>
        </p:spPr>
      </p:pic>
      <p:pic>
        <p:nvPicPr>
          <p:cNvPr id="13" name="Picture 12" descr="addin_tmp.png"/>
          <p:cNvPicPr>
            <a:picLocks noChangeAspect="1"/>
          </p:cNvPicPr>
          <p:nvPr>
            <p:custDataLst>
              <p:tags r:id="rId6"/>
            </p:custDataLst>
          </p:nvPr>
        </p:nvPicPr>
        <p:blipFill>
          <a:blip r:embed="rId13" cstate="print"/>
          <a:stretch>
            <a:fillRect/>
          </a:stretch>
        </p:blipFill>
        <p:spPr>
          <a:xfrm>
            <a:off x="914400" y="4876800"/>
            <a:ext cx="1306830" cy="255270"/>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991600" cy="1143000"/>
          </a:xfrm>
        </p:spPr>
        <p:txBody>
          <a:bodyPr>
            <a:normAutofit fontScale="90000"/>
          </a:bodyPr>
          <a:lstStyle/>
          <a:p>
            <a:r>
              <a:rPr lang="en-US" dirty="0" smtClean="0"/>
              <a:t>Translating Nested Quantifiers into English</a:t>
            </a:r>
            <a:endParaRPr lang="en-US" dirty="0"/>
          </a:p>
        </p:txBody>
      </p:sp>
      <p:sp>
        <p:nvSpPr>
          <p:cNvPr id="3" name="Content Placeholder 2"/>
          <p:cNvSpPr>
            <a:spLocks noGrp="1"/>
          </p:cNvSpPr>
          <p:nvPr>
            <p:ph idx="1"/>
          </p:nvPr>
        </p:nvSpPr>
        <p:spPr/>
        <p:txBody>
          <a:bodyPr>
            <a:normAutofit fontScale="85000" lnSpcReduction="10000"/>
          </a:bodyPr>
          <a:lstStyle/>
          <a:p>
            <a:pPr marL="274320" lvl="1" indent="-274320">
              <a:buClr>
                <a:schemeClr val="accent3"/>
              </a:buClr>
              <a:buSzPct val="95000"/>
              <a:buNone/>
            </a:pPr>
            <a:r>
              <a:rPr lang="en-US" b="1" dirty="0" smtClean="0"/>
              <a:t>Example </a:t>
            </a:r>
            <a:r>
              <a:rPr lang="en-US" b="1" dirty="0" smtClean="0">
                <a:latin typeface="Cambria Math" pitchFamily="18" charset="0"/>
                <a:ea typeface="Cambria Math" pitchFamily="18" charset="0"/>
              </a:rPr>
              <a:t>1</a:t>
            </a:r>
            <a:r>
              <a:rPr lang="en-US" dirty="0" smtClean="0"/>
              <a:t>: Translate the statement </a:t>
            </a:r>
          </a:p>
          <a:p>
            <a:pPr marL="274320" lvl="1" indent="-274320">
              <a:buClr>
                <a:schemeClr val="accent3"/>
              </a:buClr>
              <a:buSzPct val="95000"/>
              <a:buNone/>
            </a:pPr>
            <a:r>
              <a:rPr lang="en-US" i="1" dirty="0" smtClean="0">
                <a:latin typeface="Cambria Math" pitchFamily="18" charset="0"/>
                <a:ea typeface="Cambria Math" pitchFamily="18" charset="0"/>
                <a:sym typeface="Symbol"/>
              </a:rPr>
              <a:t>                x  (C(x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y (C(y ) </a:t>
            </a:r>
            <a:r>
              <a:rPr lang="en-US" i="1" dirty="0" smtClean="0">
                <a:latin typeface="Cambria Math"/>
                <a:ea typeface="Cambria Math"/>
                <a:sym typeface="Symbol"/>
              </a:rPr>
              <a:t>∧ F(x, y)))</a:t>
            </a:r>
            <a:r>
              <a:rPr lang="en-US" i="1" dirty="0" smtClean="0">
                <a:latin typeface="Cambria Math" pitchFamily="18" charset="0"/>
                <a:ea typeface="Cambria Math" pitchFamily="18" charset="0"/>
                <a:sym typeface="Symbol"/>
              </a:rPr>
              <a:t> </a:t>
            </a:r>
            <a:endParaRPr lang="en-US" i="1" dirty="0" smtClean="0">
              <a:latin typeface="Cambria Math"/>
              <a:ea typeface="Cambria Math"/>
              <a:sym typeface="Symbol"/>
            </a:endParaRPr>
          </a:p>
          <a:p>
            <a:pPr marL="274320" lvl="1" indent="-274320">
              <a:buClr>
                <a:schemeClr val="accent3"/>
              </a:buClr>
              <a:buSzPct val="95000"/>
              <a:buNone/>
            </a:pPr>
            <a:r>
              <a:rPr lang="en-US" dirty="0" smtClean="0"/>
              <a:t>     where </a:t>
            </a:r>
            <a:r>
              <a:rPr lang="en-US" dirty="0" smtClean="0">
                <a:solidFill>
                  <a:srgbClr val="0070C0"/>
                </a:solidFill>
              </a:rPr>
              <a:t>C(x)</a:t>
            </a:r>
            <a:r>
              <a:rPr lang="en-US" dirty="0" smtClean="0"/>
              <a:t> is “</a:t>
            </a:r>
            <a:r>
              <a:rPr lang="en-US" i="1" dirty="0" smtClean="0">
                <a:solidFill>
                  <a:srgbClr val="0070C0"/>
                </a:solidFill>
              </a:rPr>
              <a:t>x</a:t>
            </a:r>
            <a:r>
              <a:rPr lang="en-US" dirty="0" smtClean="0">
                <a:solidFill>
                  <a:srgbClr val="0070C0"/>
                </a:solidFill>
              </a:rPr>
              <a:t> has a computer</a:t>
            </a:r>
            <a:r>
              <a:rPr lang="en-US" dirty="0" smtClean="0"/>
              <a:t>,” and </a:t>
            </a:r>
            <a:r>
              <a:rPr lang="en-US" i="1" dirty="0" smtClean="0">
                <a:solidFill>
                  <a:srgbClr val="00B050"/>
                </a:solidFill>
              </a:rPr>
              <a:t>F</a:t>
            </a:r>
            <a:r>
              <a:rPr lang="en-US" dirty="0" smtClean="0">
                <a:solidFill>
                  <a:srgbClr val="00B050"/>
                </a:solidFill>
              </a:rPr>
              <a:t>(</a:t>
            </a:r>
            <a:r>
              <a:rPr lang="en-US" i="1" dirty="0" err="1" smtClean="0">
                <a:solidFill>
                  <a:srgbClr val="00B050"/>
                </a:solidFill>
              </a:rPr>
              <a:t>x</a:t>
            </a:r>
            <a:r>
              <a:rPr lang="en-US" dirty="0" err="1" smtClean="0">
                <a:solidFill>
                  <a:srgbClr val="00B050"/>
                </a:solidFill>
              </a:rPr>
              <a:t>,</a:t>
            </a:r>
            <a:r>
              <a:rPr lang="en-US" i="1" dirty="0" err="1" smtClean="0">
                <a:solidFill>
                  <a:srgbClr val="00B050"/>
                </a:solidFill>
              </a:rPr>
              <a:t>y</a:t>
            </a:r>
            <a:r>
              <a:rPr lang="en-US" dirty="0" smtClean="0">
                <a:solidFill>
                  <a:srgbClr val="00B050"/>
                </a:solidFill>
              </a:rPr>
              <a:t>)</a:t>
            </a:r>
            <a:r>
              <a:rPr lang="en-US" dirty="0" smtClean="0"/>
              <a:t> is “</a:t>
            </a:r>
            <a:r>
              <a:rPr lang="en-US" i="1" dirty="0" smtClean="0">
                <a:solidFill>
                  <a:srgbClr val="00B050"/>
                </a:solidFill>
              </a:rPr>
              <a:t>x</a:t>
            </a:r>
            <a:r>
              <a:rPr lang="en-US" dirty="0" smtClean="0">
                <a:solidFill>
                  <a:srgbClr val="00B050"/>
                </a:solidFill>
              </a:rPr>
              <a:t> and </a:t>
            </a:r>
            <a:r>
              <a:rPr lang="en-US" i="1" dirty="0" smtClean="0">
                <a:solidFill>
                  <a:srgbClr val="00B050"/>
                </a:solidFill>
              </a:rPr>
              <a:t>y</a:t>
            </a:r>
            <a:r>
              <a:rPr lang="en-US" dirty="0" smtClean="0">
                <a:solidFill>
                  <a:srgbClr val="00B050"/>
                </a:solidFill>
              </a:rPr>
              <a:t> are friends,</a:t>
            </a:r>
            <a:r>
              <a:rPr lang="en-US" dirty="0" smtClean="0"/>
              <a:t>” and the </a:t>
            </a:r>
            <a:r>
              <a:rPr lang="en-US" dirty="0" smtClean="0">
                <a:solidFill>
                  <a:srgbClr val="FF0000"/>
                </a:solidFill>
              </a:rPr>
              <a:t>domain</a:t>
            </a:r>
            <a:r>
              <a:rPr lang="en-US" dirty="0" smtClean="0"/>
              <a:t> for both </a:t>
            </a:r>
            <a:r>
              <a:rPr lang="en-US" i="1" dirty="0" smtClean="0"/>
              <a:t>x</a:t>
            </a:r>
            <a:r>
              <a:rPr lang="en-US" dirty="0" smtClean="0"/>
              <a:t> and </a:t>
            </a:r>
            <a:r>
              <a:rPr lang="en-US" i="1" dirty="0" smtClean="0"/>
              <a:t>y</a:t>
            </a:r>
            <a:r>
              <a:rPr lang="en-US" dirty="0" smtClean="0"/>
              <a:t> consists of </a:t>
            </a:r>
            <a:r>
              <a:rPr lang="en-US" dirty="0" smtClean="0">
                <a:solidFill>
                  <a:srgbClr val="FF0000"/>
                </a:solidFill>
              </a:rPr>
              <a:t>all students in your school</a:t>
            </a:r>
            <a:r>
              <a:rPr lang="en-US" dirty="0" smtClean="0"/>
              <a:t>. </a:t>
            </a:r>
          </a:p>
          <a:p>
            <a:pPr marL="274320" lvl="1" indent="-274320">
              <a:buClr>
                <a:schemeClr val="accent3"/>
              </a:buClr>
              <a:buSzPct val="95000"/>
              <a:buNone/>
            </a:pPr>
            <a:r>
              <a:rPr lang="en-US" dirty="0" smtClean="0"/>
              <a:t>    </a:t>
            </a:r>
            <a:r>
              <a:rPr lang="en-US" b="1" dirty="0" smtClean="0"/>
              <a:t>Solution</a:t>
            </a:r>
            <a:r>
              <a:rPr lang="en-US" dirty="0" smtClean="0"/>
              <a:t>: Every student in your school has a computer or has a friend who has a computer. </a:t>
            </a:r>
          </a:p>
          <a:p>
            <a:pPr marL="274320" lvl="1" indent="-274320">
              <a:buClr>
                <a:schemeClr val="accent3"/>
              </a:buClr>
              <a:buSzPct val="95000"/>
              <a:buNone/>
            </a:pPr>
            <a:r>
              <a:rPr lang="en-US" b="1" dirty="0" smtClean="0"/>
              <a:t>Example </a:t>
            </a:r>
            <a:r>
              <a:rPr lang="en-US" b="1" dirty="0" smtClean="0">
                <a:latin typeface="Cambria Math" pitchFamily="18" charset="0"/>
                <a:ea typeface="Cambria Math" pitchFamily="18" charset="0"/>
              </a:rPr>
              <a:t>1</a:t>
            </a:r>
            <a:r>
              <a:rPr lang="en-US" dirty="0" smtClean="0"/>
              <a:t>:  </a:t>
            </a:r>
            <a:r>
              <a:rPr lang="en-US" dirty="0" smtClean="0">
                <a:sym typeface="Symbol"/>
              </a:rPr>
              <a:t>Translate the statement</a:t>
            </a:r>
            <a:endParaRPr lang="en-US" i="1" dirty="0" smtClean="0">
              <a:latin typeface="Cambria Math"/>
              <a:ea typeface="Cambria Math"/>
              <a:sym typeface="Symbol"/>
            </a:endParaRPr>
          </a:p>
          <a:p>
            <a:pPr>
              <a:buNone/>
            </a:pPr>
            <a:r>
              <a:rPr lang="en-US" dirty="0" smtClean="0"/>
              <a:t>        </a:t>
            </a:r>
            <a:r>
              <a:rPr lang="en-US" dirty="0" smtClean="0">
                <a:sym typeface="Symbol"/>
              </a:rPr>
              <a:t></a:t>
            </a:r>
            <a:r>
              <a:rPr lang="en-US" dirty="0" err="1" smtClean="0">
                <a:sym typeface="Symbol"/>
              </a:rPr>
              <a:t>x</a:t>
            </a:r>
            <a:r>
              <a:rPr lang="en-US" i="1" dirty="0" err="1" smtClean="0">
                <a:latin typeface="Cambria Math" pitchFamily="18" charset="0"/>
                <a:ea typeface="Cambria Math" pitchFamily="18" charset="0"/>
                <a:sym typeface="Symbol"/>
              </a:rPr>
              <a:t>y</a:t>
            </a:r>
            <a:r>
              <a:rPr lang="en-US" i="1" dirty="0" smtClean="0">
                <a:latin typeface="Cambria Math" pitchFamily="18" charset="0"/>
                <a:ea typeface="Cambria Math" pitchFamily="18" charset="0"/>
                <a:sym typeface="Symbol"/>
              </a:rPr>
              <a:t> z ((</a:t>
            </a:r>
            <a:r>
              <a:rPr lang="en-US" i="1" dirty="0" smtClean="0">
                <a:latin typeface="Cambria Math"/>
                <a:ea typeface="Cambria Math"/>
                <a:sym typeface="Symbol"/>
              </a:rPr>
              <a:t>F(x, y)∧ F(</a:t>
            </a:r>
            <a:r>
              <a:rPr lang="en-US" i="1" dirty="0" err="1" smtClean="0">
                <a:latin typeface="Cambria Math"/>
                <a:ea typeface="Cambria Math"/>
                <a:sym typeface="Symbol"/>
              </a:rPr>
              <a:t>x,z</a:t>
            </a:r>
            <a:r>
              <a:rPr lang="en-US" i="1" dirty="0" smtClean="0">
                <a:latin typeface="Cambria Math"/>
                <a:ea typeface="Cambria Math"/>
                <a:sym typeface="Symbol"/>
              </a:rPr>
              <a:t>) ∧ (y ≠z))→¬F(</a:t>
            </a:r>
            <a:r>
              <a:rPr lang="en-US" i="1" dirty="0" err="1" smtClean="0">
                <a:latin typeface="Cambria Math"/>
                <a:ea typeface="Cambria Math"/>
                <a:sym typeface="Symbol"/>
              </a:rPr>
              <a:t>y,z</a:t>
            </a:r>
            <a:r>
              <a:rPr lang="en-US" i="1" dirty="0" smtClean="0">
                <a:latin typeface="Cambria Math"/>
                <a:ea typeface="Cambria Math"/>
                <a:sym typeface="Symbol"/>
              </a:rPr>
              <a:t>))</a:t>
            </a:r>
          </a:p>
          <a:p>
            <a:pPr>
              <a:buNone/>
            </a:pPr>
            <a:r>
              <a:rPr lang="en-US" i="1" dirty="0" smtClean="0">
                <a:latin typeface="Cambria Math"/>
                <a:ea typeface="Cambria Math"/>
                <a:sym typeface="Symbol"/>
              </a:rPr>
              <a:t>   </a:t>
            </a:r>
            <a:r>
              <a:rPr lang="en-US" b="1" dirty="0" smtClean="0"/>
              <a:t>Solution</a:t>
            </a:r>
            <a:r>
              <a:rPr lang="en-US" dirty="0" smtClean="0"/>
              <a:t>: </a:t>
            </a:r>
            <a:r>
              <a:rPr lang="en-US" dirty="0"/>
              <a:t>T</a:t>
            </a:r>
            <a:r>
              <a:rPr lang="en-US" dirty="0" smtClean="0"/>
              <a:t>here is a student none of whose friends are also friends with each other.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Translating Mathematical Statements into Predicate Logic </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 </a:t>
            </a:r>
            <a:r>
              <a:rPr lang="en-US" dirty="0" smtClean="0">
                <a:latin typeface="Cambria Math" pitchFamily="18" charset="0"/>
                <a:ea typeface="Cambria Math" pitchFamily="18" charset="0"/>
              </a:rPr>
              <a:t>:</a:t>
            </a:r>
            <a:r>
              <a:rPr lang="en-US" dirty="0" smtClean="0"/>
              <a:t> Translate “The sum of two positive integers is always positive” into a logical expression.</a:t>
            </a:r>
          </a:p>
          <a:p>
            <a:pPr>
              <a:buNone/>
            </a:pPr>
            <a:r>
              <a:rPr lang="en-US" b="1" dirty="0" smtClean="0"/>
              <a:t>  Solution</a:t>
            </a:r>
            <a:r>
              <a:rPr lang="en-US" dirty="0" smtClean="0"/>
              <a:t>:</a:t>
            </a:r>
          </a:p>
          <a:p>
            <a:pPr marL="850392" lvl="1" indent="-457200">
              <a:buFont typeface="+mj-lt"/>
              <a:buAutoNum type="arabicPeriod"/>
            </a:pPr>
            <a:r>
              <a:rPr lang="en-US" dirty="0" smtClean="0">
                <a:solidFill>
                  <a:srgbClr val="FF0000"/>
                </a:solidFill>
              </a:rPr>
              <a:t>Rewrite the statement </a:t>
            </a:r>
            <a:r>
              <a:rPr lang="en-US" dirty="0" smtClean="0"/>
              <a:t>to make the implied quantifiers and domains explicit:</a:t>
            </a:r>
          </a:p>
          <a:p>
            <a:pPr marL="1124712" lvl="2" indent="-457200">
              <a:buNone/>
            </a:pPr>
            <a:r>
              <a:rPr lang="en-US" dirty="0" smtClean="0"/>
              <a:t>“For every two integers, if these integers are both positive, then the sum of these integers is positive.”</a:t>
            </a:r>
          </a:p>
          <a:p>
            <a:pPr marL="850392" lvl="1" indent="-457200">
              <a:buFont typeface="+mj-lt"/>
              <a:buAutoNum type="arabicPeriod"/>
            </a:pPr>
            <a:r>
              <a:rPr lang="en-US" dirty="0" smtClean="0">
                <a:solidFill>
                  <a:srgbClr val="FF0000"/>
                </a:solidFill>
              </a:rPr>
              <a:t>Introduce the variables </a:t>
            </a:r>
            <a:r>
              <a:rPr lang="en-US" i="1" dirty="0" smtClean="0">
                <a:solidFill>
                  <a:srgbClr val="FF0000"/>
                </a:solidFill>
              </a:rPr>
              <a:t>x</a:t>
            </a:r>
            <a:r>
              <a:rPr lang="en-US" dirty="0" smtClean="0">
                <a:solidFill>
                  <a:srgbClr val="FF0000"/>
                </a:solidFill>
              </a:rPr>
              <a:t> and </a:t>
            </a:r>
            <a:r>
              <a:rPr lang="en-US" i="1" dirty="0" smtClean="0">
                <a:solidFill>
                  <a:srgbClr val="FF0000"/>
                </a:solidFill>
              </a:rPr>
              <a:t>y</a:t>
            </a:r>
            <a:r>
              <a:rPr lang="en-US" dirty="0" smtClean="0"/>
              <a:t>, and </a:t>
            </a:r>
            <a:r>
              <a:rPr lang="en-US" dirty="0" smtClean="0">
                <a:solidFill>
                  <a:srgbClr val="FF0000"/>
                </a:solidFill>
              </a:rPr>
              <a:t>specify the domain</a:t>
            </a:r>
            <a:r>
              <a:rPr lang="en-US" dirty="0" smtClean="0"/>
              <a:t>, to obtain:</a:t>
            </a:r>
          </a:p>
          <a:p>
            <a:pPr marL="1124712" lvl="2" indent="-457200">
              <a:buNone/>
            </a:pPr>
            <a:r>
              <a:rPr lang="en-US" dirty="0" smtClean="0"/>
              <a:t>“For all positive integers </a:t>
            </a:r>
            <a:r>
              <a:rPr lang="en-US" i="1" dirty="0" smtClean="0"/>
              <a:t>x</a:t>
            </a:r>
            <a:r>
              <a:rPr lang="en-US" dirty="0" smtClean="0"/>
              <a:t> and </a:t>
            </a:r>
            <a:r>
              <a:rPr lang="en-US" i="1" dirty="0" smtClean="0"/>
              <a:t>y</a:t>
            </a:r>
            <a:r>
              <a:rPr lang="en-US" dirty="0" smtClean="0"/>
              <a:t>, </a:t>
            </a:r>
            <a:r>
              <a:rPr lang="en-US" i="1" dirty="0" smtClean="0"/>
              <a:t>x</a:t>
            </a:r>
            <a:r>
              <a:rPr lang="en-US" dirty="0" smtClean="0"/>
              <a:t> </a:t>
            </a:r>
            <a:r>
              <a:rPr lang="en-US" i="1" dirty="0" smtClean="0"/>
              <a:t>+ y</a:t>
            </a:r>
            <a:r>
              <a:rPr lang="en-US" dirty="0" smtClean="0"/>
              <a:t> is positive.”</a:t>
            </a:r>
          </a:p>
          <a:p>
            <a:pPr marL="850392" lvl="1" indent="-457200">
              <a:buFont typeface="+mj-lt"/>
              <a:buAutoNum type="arabicPeriod"/>
            </a:pPr>
            <a:r>
              <a:rPr lang="en-US" dirty="0" smtClean="0"/>
              <a:t>The result is:</a:t>
            </a:r>
          </a:p>
          <a:p>
            <a:pPr marL="1124712" lvl="2" indent="-457200">
              <a:buNone/>
            </a:pPr>
            <a:r>
              <a:rPr lang="en-US" dirty="0" smtClean="0">
                <a:latin typeface="Cambria Math"/>
                <a:ea typeface="Cambria Math"/>
                <a:sym typeface="Symbol"/>
              </a:rPr>
              <a:t>            </a:t>
            </a:r>
            <a:r>
              <a:rPr lang="en-US" dirty="0" smtClean="0">
                <a:solidFill>
                  <a:srgbClr val="FF0000"/>
                </a:solidFill>
                <a:latin typeface="Cambria Math"/>
                <a:ea typeface="Cambria Math"/>
                <a:sym typeface="Symbol"/>
              </a:rPr>
              <a:t></a:t>
            </a:r>
            <a:r>
              <a:rPr lang="en-US" i="1" dirty="0" smtClean="0">
                <a:solidFill>
                  <a:srgbClr val="FF0000"/>
                </a:solidFill>
                <a:ea typeface="Cambria Math"/>
                <a:sym typeface="Symbol"/>
              </a:rPr>
              <a:t>x</a:t>
            </a:r>
            <a:r>
              <a:rPr lang="en-US" dirty="0" smtClean="0">
                <a:solidFill>
                  <a:srgbClr val="FF0000"/>
                </a:solidFill>
                <a:latin typeface="Cambria Math"/>
                <a:ea typeface="Cambria Math"/>
                <a:sym typeface="Symbol"/>
              </a:rPr>
              <a:t>  </a:t>
            </a:r>
            <a:r>
              <a:rPr lang="en-US" i="1" dirty="0" smtClean="0">
                <a:solidFill>
                  <a:srgbClr val="FF0000"/>
                </a:solidFill>
                <a:latin typeface="Cambria Math"/>
                <a:ea typeface="Cambria Math"/>
                <a:sym typeface="Symbol"/>
              </a:rPr>
              <a:t>y </a:t>
            </a:r>
            <a:r>
              <a:rPr lang="en-US" dirty="0" smtClean="0">
                <a:solidFill>
                  <a:srgbClr val="FF0000"/>
                </a:solidFill>
                <a:latin typeface="Cambria Math"/>
                <a:ea typeface="Cambria Math"/>
                <a:sym typeface="Symbol"/>
              </a:rPr>
              <a:t>((</a:t>
            </a:r>
            <a:r>
              <a:rPr lang="en-US" i="1" dirty="0" smtClean="0">
                <a:solidFill>
                  <a:srgbClr val="FF0000"/>
                </a:solidFill>
                <a:ea typeface="Cambria Math"/>
                <a:sym typeface="Symbol"/>
              </a:rPr>
              <a:t>x</a:t>
            </a:r>
            <a:r>
              <a:rPr lang="en-US" dirty="0" smtClean="0">
                <a:solidFill>
                  <a:srgbClr val="FF0000"/>
                </a:solidFill>
                <a:latin typeface="Cambria Math"/>
                <a:ea typeface="Cambria Math"/>
                <a:sym typeface="Symbol"/>
              </a:rPr>
              <a:t> &gt; 0)∧ (</a:t>
            </a:r>
            <a:r>
              <a:rPr lang="en-US" i="1" dirty="0" smtClean="0">
                <a:solidFill>
                  <a:srgbClr val="FF0000"/>
                </a:solidFill>
                <a:ea typeface="Cambria Math"/>
                <a:sym typeface="Symbol"/>
              </a:rPr>
              <a:t>y </a:t>
            </a:r>
            <a:r>
              <a:rPr lang="en-US" dirty="0" smtClean="0">
                <a:solidFill>
                  <a:srgbClr val="FF0000"/>
                </a:solidFill>
                <a:latin typeface="Cambria Math"/>
                <a:ea typeface="Cambria Math"/>
                <a:sym typeface="Symbol"/>
              </a:rPr>
              <a:t>&gt; 0)</a:t>
            </a:r>
            <a:r>
              <a:rPr lang="en-US" dirty="0" smtClean="0">
                <a:solidFill>
                  <a:srgbClr val="FF0000"/>
                </a:solidFill>
                <a:latin typeface="Cambria Math"/>
                <a:ea typeface="Cambria Math"/>
              </a:rPr>
              <a:t>→ (</a:t>
            </a:r>
            <a:r>
              <a:rPr lang="en-US" i="1" dirty="0" smtClean="0">
                <a:solidFill>
                  <a:srgbClr val="FF0000"/>
                </a:solidFill>
                <a:ea typeface="Cambria Math"/>
              </a:rPr>
              <a:t>x</a:t>
            </a:r>
            <a:r>
              <a:rPr lang="en-US" dirty="0" smtClean="0">
                <a:solidFill>
                  <a:srgbClr val="FF0000"/>
                </a:solidFill>
                <a:latin typeface="Cambria Math"/>
                <a:ea typeface="Cambria Math"/>
              </a:rPr>
              <a:t> + </a:t>
            </a:r>
            <a:r>
              <a:rPr lang="en-US" i="1" dirty="0" smtClean="0">
                <a:solidFill>
                  <a:srgbClr val="FF0000"/>
                </a:solidFill>
                <a:ea typeface="Cambria Math"/>
              </a:rPr>
              <a:t>y </a:t>
            </a:r>
            <a:r>
              <a:rPr lang="en-US" dirty="0" smtClean="0">
                <a:solidFill>
                  <a:srgbClr val="FF0000"/>
                </a:solidFill>
                <a:latin typeface="Cambria Math"/>
                <a:ea typeface="Cambria Math"/>
              </a:rPr>
              <a:t>&gt; 0))</a:t>
            </a:r>
          </a:p>
          <a:p>
            <a:pPr marL="1124712" lvl="2" indent="-457200">
              <a:buNone/>
            </a:pPr>
            <a:r>
              <a:rPr lang="en-US" dirty="0" smtClean="0">
                <a:latin typeface="Cambria Math"/>
                <a:ea typeface="Cambria Math"/>
              </a:rPr>
              <a:t> where the domain of both variables consists of all integers</a:t>
            </a:r>
            <a:endParaRPr lang="en-US" dirty="0" smtClean="0"/>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Translating English into Logical Expressions Example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Example</a:t>
            </a:r>
            <a:r>
              <a:rPr lang="en-US" dirty="0" smtClean="0"/>
              <a:t>: Use quantifiers to express the statement “There is a woman who has taken a flight (</a:t>
            </a:r>
            <a:r>
              <a:rPr lang="zh-TW" altLang="en-US" dirty="0" smtClean="0"/>
              <a:t>航班</a:t>
            </a:r>
            <a:r>
              <a:rPr lang="en-US" dirty="0" smtClean="0"/>
              <a:t>) on every airline</a:t>
            </a:r>
            <a:r>
              <a:rPr lang="en-US" altLang="zh-TW" dirty="0" smtClean="0"/>
              <a:t>(</a:t>
            </a:r>
            <a:r>
              <a:rPr lang="zh-TW" altLang="en-US" dirty="0" smtClean="0"/>
              <a:t>航空公司</a:t>
            </a:r>
            <a:r>
              <a:rPr lang="en-US" altLang="zh-TW" dirty="0" smtClean="0"/>
              <a:t>)</a:t>
            </a:r>
            <a:r>
              <a:rPr lang="en-US" dirty="0" smtClean="0"/>
              <a:t> in the world.”</a:t>
            </a:r>
          </a:p>
          <a:p>
            <a:pPr>
              <a:buNone/>
            </a:pPr>
            <a:r>
              <a:rPr lang="en-US" b="1" dirty="0" smtClean="0"/>
              <a:t>Solution</a:t>
            </a:r>
            <a:r>
              <a:rPr lang="en-US" dirty="0" smtClean="0"/>
              <a:t>:</a:t>
            </a:r>
          </a:p>
          <a:p>
            <a:pPr marL="850392" lvl="1" indent="-457200">
              <a:buFont typeface="+mj-lt"/>
              <a:buAutoNum type="arabicPeriod"/>
            </a:pPr>
            <a:r>
              <a:rPr lang="en-US" dirty="0" smtClean="0"/>
              <a:t>Let </a:t>
            </a:r>
            <a:r>
              <a:rPr lang="en-US" i="1" dirty="0" smtClean="0">
                <a:latin typeface="Cambria Math" pitchFamily="18" charset="0"/>
                <a:ea typeface="Cambria Math" pitchFamily="18" charset="0"/>
              </a:rPr>
              <a:t>P(</a:t>
            </a:r>
            <a:r>
              <a:rPr lang="en-US" i="1" dirty="0" err="1" smtClean="0">
                <a:ea typeface="Cambria Math" pitchFamily="18" charset="0"/>
              </a:rPr>
              <a:t>w,f</a:t>
            </a:r>
            <a:r>
              <a:rPr lang="en-US" i="1" dirty="0" smtClean="0">
                <a:latin typeface="Cambria Math" pitchFamily="18" charset="0"/>
                <a:ea typeface="Cambria Math" pitchFamily="18" charset="0"/>
              </a:rPr>
              <a:t>)</a:t>
            </a:r>
            <a:r>
              <a:rPr lang="en-US" dirty="0" smtClean="0"/>
              <a:t> be “</a:t>
            </a:r>
            <a:r>
              <a:rPr lang="en-US" i="1" dirty="0" smtClean="0">
                <a:ea typeface="Cambria Math" pitchFamily="18" charset="0"/>
              </a:rPr>
              <a:t>w</a:t>
            </a:r>
            <a:r>
              <a:rPr lang="en-US" dirty="0" smtClean="0"/>
              <a:t> has taken </a:t>
            </a:r>
            <a:r>
              <a:rPr lang="en-US" i="1" dirty="0" smtClean="0">
                <a:latin typeface="Cambria Math" pitchFamily="18" charset="0"/>
                <a:ea typeface="Cambria Math" pitchFamily="18" charset="0"/>
              </a:rPr>
              <a:t>f  </a:t>
            </a:r>
            <a:r>
              <a:rPr lang="en-US" dirty="0" smtClean="0"/>
              <a:t>” and </a:t>
            </a:r>
            <a:r>
              <a:rPr lang="en-US" i="1" dirty="0" smtClean="0">
                <a:latin typeface="Cambria Math" pitchFamily="18" charset="0"/>
                <a:ea typeface="Cambria Math" pitchFamily="18" charset="0"/>
              </a:rPr>
              <a:t>Q</a:t>
            </a:r>
            <a:r>
              <a:rPr lang="en-US" dirty="0" smtClean="0">
                <a:latin typeface="Cambria Math" pitchFamily="18" charset="0"/>
                <a:ea typeface="Cambria Math" pitchFamily="18" charset="0"/>
              </a:rPr>
              <a:t>(</a:t>
            </a:r>
            <a:r>
              <a:rPr lang="en-US" i="1" dirty="0" err="1" smtClean="0">
                <a:ea typeface="Cambria Math" pitchFamily="18" charset="0"/>
              </a:rPr>
              <a:t>f,a</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t>be “</a:t>
            </a:r>
            <a:r>
              <a:rPr lang="en-US" i="1" dirty="0" smtClean="0">
                <a:ea typeface="Cambria Math" pitchFamily="18" charset="0"/>
              </a:rPr>
              <a:t>f</a:t>
            </a:r>
            <a:r>
              <a:rPr lang="en-US" dirty="0" smtClean="0"/>
              <a:t>  is a flight on </a:t>
            </a:r>
            <a:r>
              <a:rPr lang="en-US" i="1" dirty="0" smtClean="0">
                <a:ea typeface="Cambria Math" pitchFamily="18" charset="0"/>
              </a:rPr>
              <a:t>a</a:t>
            </a:r>
            <a:r>
              <a:rPr lang="en-US" i="1" dirty="0" smtClean="0">
                <a:latin typeface="Cambria Math" pitchFamily="18" charset="0"/>
                <a:ea typeface="Cambria Math" pitchFamily="18" charset="0"/>
              </a:rPr>
              <a:t> .</a:t>
            </a:r>
            <a:r>
              <a:rPr lang="en-US" dirty="0" smtClean="0"/>
              <a:t>” </a:t>
            </a:r>
          </a:p>
          <a:p>
            <a:pPr marL="850392" lvl="1" indent="-457200">
              <a:buFont typeface="+mj-lt"/>
              <a:buAutoNum type="arabicPeriod"/>
            </a:pPr>
            <a:r>
              <a:rPr lang="en-US" dirty="0" smtClean="0"/>
              <a:t>The </a:t>
            </a:r>
            <a:r>
              <a:rPr lang="en-US" dirty="0" smtClean="0">
                <a:solidFill>
                  <a:srgbClr val="FF0000"/>
                </a:solidFill>
              </a:rPr>
              <a:t>domain of </a:t>
            </a:r>
            <a:r>
              <a:rPr lang="en-US" i="1" dirty="0" smtClean="0">
                <a:solidFill>
                  <a:srgbClr val="FF0000"/>
                </a:solidFill>
              </a:rPr>
              <a:t>w</a:t>
            </a:r>
            <a:r>
              <a:rPr lang="en-US" dirty="0" smtClean="0"/>
              <a:t> is </a:t>
            </a:r>
            <a:r>
              <a:rPr lang="en-US" dirty="0" smtClean="0">
                <a:solidFill>
                  <a:srgbClr val="FF0000"/>
                </a:solidFill>
              </a:rPr>
              <a:t>all women</a:t>
            </a:r>
            <a:r>
              <a:rPr lang="en-US" dirty="0" smtClean="0"/>
              <a:t>, the </a:t>
            </a:r>
            <a:r>
              <a:rPr lang="en-US" dirty="0" smtClean="0">
                <a:solidFill>
                  <a:srgbClr val="0070C0"/>
                </a:solidFill>
              </a:rPr>
              <a:t>domain of </a:t>
            </a:r>
            <a:r>
              <a:rPr lang="en-US" i="1" dirty="0" smtClean="0">
                <a:solidFill>
                  <a:srgbClr val="0070C0"/>
                </a:solidFill>
              </a:rPr>
              <a:t>f</a:t>
            </a:r>
            <a:r>
              <a:rPr lang="en-US" dirty="0" smtClean="0">
                <a:solidFill>
                  <a:srgbClr val="0070C0"/>
                </a:solidFill>
              </a:rPr>
              <a:t> </a:t>
            </a:r>
            <a:r>
              <a:rPr lang="en-US" dirty="0" smtClean="0"/>
              <a:t>is </a:t>
            </a:r>
            <a:r>
              <a:rPr lang="en-US" dirty="0" smtClean="0">
                <a:solidFill>
                  <a:srgbClr val="0070C0"/>
                </a:solidFill>
              </a:rPr>
              <a:t>all flights</a:t>
            </a:r>
            <a:r>
              <a:rPr lang="en-US" dirty="0" smtClean="0"/>
              <a:t>, and the </a:t>
            </a:r>
            <a:r>
              <a:rPr lang="en-US" dirty="0" smtClean="0">
                <a:solidFill>
                  <a:srgbClr val="00B050"/>
                </a:solidFill>
              </a:rPr>
              <a:t>domain of </a:t>
            </a:r>
            <a:r>
              <a:rPr lang="en-US" i="1" dirty="0" smtClean="0">
                <a:solidFill>
                  <a:srgbClr val="00B050"/>
                </a:solidFill>
              </a:rPr>
              <a:t>a</a:t>
            </a:r>
            <a:r>
              <a:rPr lang="en-US" dirty="0" smtClean="0"/>
              <a:t> is </a:t>
            </a:r>
            <a:r>
              <a:rPr lang="en-US" dirty="0" smtClean="0">
                <a:solidFill>
                  <a:srgbClr val="00B050"/>
                </a:solidFill>
              </a:rPr>
              <a:t>all airlines</a:t>
            </a:r>
            <a:r>
              <a:rPr lang="en-US" dirty="0" smtClean="0"/>
              <a:t>.</a:t>
            </a:r>
          </a:p>
          <a:p>
            <a:pPr marL="850392" lvl="1" indent="-457200">
              <a:buFont typeface="+mj-lt"/>
              <a:buAutoNum type="arabicPeriod"/>
            </a:pPr>
            <a:r>
              <a:rPr lang="en-US" dirty="0" smtClean="0"/>
              <a:t>Then the statement can be expressed as:</a:t>
            </a:r>
          </a:p>
          <a:p>
            <a:pPr marL="850392" lvl="1" indent="-457200">
              <a:buNone/>
            </a:pPr>
            <a:r>
              <a:rPr lang="en-US" dirty="0" smtClean="0"/>
              <a:t>             </a:t>
            </a:r>
            <a:r>
              <a:rPr lang="en-US" dirty="0" smtClean="0">
                <a:latin typeface="Cambria Math" pitchFamily="18" charset="0"/>
                <a:ea typeface="Cambria Math" pitchFamily="18" charset="0"/>
                <a:sym typeface="Symbol"/>
              </a:rPr>
              <a:t></a:t>
            </a:r>
            <a:r>
              <a:rPr lang="en-US" i="1" dirty="0" smtClean="0">
                <a:ea typeface="Cambria Math" pitchFamily="18" charset="0"/>
                <a:sym typeface="Symbol"/>
              </a:rPr>
              <a:t>w</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a:t>
            </a:r>
            <a:r>
              <a:rPr lang="en-US" i="1" dirty="0" smtClean="0">
                <a:ea typeface="Cambria Math" pitchFamily="18" charset="0"/>
                <a:sym typeface="Symbol"/>
              </a:rPr>
              <a:t>a</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ea typeface="Cambria Math" pitchFamily="18" charset="0"/>
                <a:sym typeface="Symbol"/>
              </a:rPr>
              <a:t>w,f</a:t>
            </a:r>
            <a:r>
              <a:rPr lang="en-US" i="1" dirty="0" smtClean="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ea typeface="Cambria Math" pitchFamily="18" charset="0"/>
                <a:sym typeface="Symbol"/>
              </a:rPr>
              <a:t>f,a</a:t>
            </a:r>
            <a:r>
              <a:rPr lang="en-US" dirty="0" smtClean="0">
                <a:latin typeface="Cambria Math" pitchFamily="18" charset="0"/>
                <a:ea typeface="Cambria Math" pitchFamily="18" charset="0"/>
                <a:sym typeface="Symbol"/>
              </a:rPr>
              <a:t>))</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Negating Nested Quantifiers</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Example </a:t>
            </a:r>
            <a:r>
              <a:rPr lang="en-US" b="1" dirty="0" smtClean="0">
                <a:latin typeface="Cambria Math" pitchFamily="18" charset="0"/>
                <a:ea typeface="Cambria Math" pitchFamily="18" charset="0"/>
              </a:rPr>
              <a:t>1</a:t>
            </a:r>
            <a:r>
              <a:rPr lang="en-US" dirty="0" smtClean="0"/>
              <a:t>: Recall the logical expression developed in the previous slide:</a:t>
            </a:r>
          </a:p>
          <a:p>
            <a:pPr>
              <a:buNone/>
            </a:pPr>
            <a:r>
              <a:rPr lang="en-US" dirty="0" smtClean="0"/>
              <a:t>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a:t>
            </a:r>
            <a:endParaRPr lang="en-US" dirty="0" smtClean="0"/>
          </a:p>
          <a:p>
            <a:pPr>
              <a:buNone/>
            </a:pPr>
            <a:r>
              <a:rPr lang="en-US" b="1" dirty="0" smtClean="0"/>
              <a:t>   Part </a:t>
            </a:r>
            <a:r>
              <a:rPr lang="en-US" b="1" dirty="0" smtClean="0">
                <a:latin typeface="Cambria Math" pitchFamily="18" charset="0"/>
                <a:ea typeface="Cambria Math" pitchFamily="18" charset="0"/>
              </a:rPr>
              <a:t>1</a:t>
            </a:r>
            <a:r>
              <a:rPr lang="en-US" dirty="0" smtClean="0"/>
              <a:t>: Use quantifiers to express the statement that “There does not exist a woman who has taken a flight on every airline in the world.”</a:t>
            </a:r>
          </a:p>
          <a:p>
            <a:pPr>
              <a:buNone/>
            </a:pPr>
            <a:r>
              <a:rPr lang="en-US" dirty="0" smtClean="0"/>
              <a:t>    </a:t>
            </a:r>
            <a:r>
              <a:rPr lang="en-US" b="1" dirty="0" smtClean="0"/>
              <a:t>Solution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a:t>
            </a:r>
          </a:p>
          <a:p>
            <a:pPr>
              <a:buNone/>
            </a:pPr>
            <a:r>
              <a:rPr lang="en-US" dirty="0" smtClean="0"/>
              <a:t> </a:t>
            </a:r>
            <a:r>
              <a:rPr lang="en-US" b="1" dirty="0" smtClean="0"/>
              <a:t>Part </a:t>
            </a:r>
            <a:r>
              <a:rPr lang="en-US" b="1" dirty="0" smtClean="0">
                <a:latin typeface="Cambria Math" pitchFamily="18" charset="0"/>
                <a:ea typeface="Cambria Math" pitchFamily="18" charset="0"/>
              </a:rPr>
              <a:t>2</a:t>
            </a:r>
            <a:r>
              <a:rPr lang="en-US" dirty="0" smtClean="0"/>
              <a:t>: Now use De Morgan’s Laws to move the negation as far inwards as possible.</a:t>
            </a:r>
          </a:p>
          <a:p>
            <a:pPr>
              <a:buNone/>
            </a:pPr>
            <a:r>
              <a:rPr lang="en-US" dirty="0" smtClean="0"/>
              <a:t>     </a:t>
            </a:r>
            <a:r>
              <a:rPr lang="en-US" b="1" dirty="0" smtClean="0"/>
              <a:t>Solution</a:t>
            </a:r>
            <a:r>
              <a:rPr lang="en-US" dirty="0" smtClean="0"/>
              <a:t>:</a:t>
            </a:r>
          </a:p>
          <a:p>
            <a:pPr marL="514350" indent="-514350">
              <a:buFont typeface="+mj-lt"/>
              <a:buAutoNum type="arabicPeriod"/>
            </a:pPr>
            <a:r>
              <a:rPr lang="en-US" dirty="0" smtClean="0"/>
              <a:t> </a:t>
            </a:r>
            <a:r>
              <a:rPr lang="en-US" dirty="0" smtClean="0">
                <a:latin typeface="Cambria Math"/>
                <a:ea typeface="Cambria Math"/>
              </a:rPr>
              <a:t>¬</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a:t>
            </a:r>
          </a:p>
          <a:p>
            <a:pPr marL="514350" indent="-514350">
              <a:buFont typeface="+mj-lt"/>
              <a:buAutoNum type="arabicPeriod"/>
            </a:pP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w</a:t>
            </a:r>
            <a:r>
              <a:rPr lang="en-US" dirty="0" smtClean="0">
                <a:latin typeface="Cambria Math"/>
                <a:ea typeface="Cambria Math"/>
              </a:rPr>
              <a:t> ¬</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by De Morgan’s for </a:t>
            </a:r>
          </a:p>
          <a:p>
            <a:pPr marL="514350" indent="-514350">
              <a:buFont typeface="+mj-lt"/>
              <a:buAutoNum type="arabicPeriod"/>
            </a:pP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w</a:t>
            </a:r>
            <a:r>
              <a:rPr lang="en-US" dirty="0" smtClean="0">
                <a:latin typeface="Cambria Math"/>
                <a:ea typeface="Cambria Math"/>
              </a:rPr>
              <a:t> </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a </a:t>
            </a:r>
            <a:r>
              <a:rPr lang="en-US" dirty="0" smtClean="0">
                <a:latin typeface="Cambria Math"/>
                <a:ea typeface="Cambria Math"/>
              </a:rPr>
              <a:t>¬</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by De Morgan’s for </a:t>
            </a:r>
          </a:p>
          <a:p>
            <a:pPr marL="514350" indent="-514350">
              <a:buFont typeface="+mj-lt"/>
              <a:buAutoNum type="arabicPeriod"/>
            </a:pP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a:t>
            </a:r>
            <a:r>
              <a:rPr lang="en-US" dirty="0" smtClean="0">
                <a:latin typeface="Cambria Math"/>
                <a:ea typeface="Cambria Math"/>
              </a:rPr>
              <a:t> </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dirty="0" smtClean="0">
                <a:latin typeface="Cambria Math"/>
                <a:ea typeface="Cambria Math"/>
              </a:rPr>
              <a:t>¬</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by De Morgan’s for </a:t>
            </a:r>
          </a:p>
          <a:p>
            <a:pPr marL="514350" indent="-514350">
              <a:buFont typeface="+mj-lt"/>
              <a:buAutoNum type="arabicPeriod"/>
            </a:pP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a:t>
            </a:r>
            <a:r>
              <a:rPr lang="en-US" dirty="0" smtClean="0">
                <a:latin typeface="Cambria Math"/>
                <a:ea typeface="Cambria Math"/>
              </a:rPr>
              <a:t> </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dirty="0" smtClean="0">
                <a:latin typeface="Cambria Math"/>
                <a:ea typeface="Cambria Math"/>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a:t>
            </a:r>
            <a:r>
              <a:rPr lang="en-US" dirty="0" smtClean="0">
                <a:latin typeface="Cambria Math"/>
                <a:ea typeface="Cambria Math"/>
                <a:sym typeface="Symbol"/>
              </a:rPr>
              <a:t>∨</a:t>
            </a:r>
            <a:r>
              <a:rPr lang="en-US" dirty="0" smtClean="0">
                <a:latin typeface="Cambria Math" pitchFamily="18" charset="0"/>
                <a:ea typeface="Cambria Math" pitchFamily="18" charset="0"/>
                <a:sym typeface="Symbol"/>
              </a:rPr>
              <a:t> </a:t>
            </a:r>
            <a:r>
              <a:rPr lang="en-US" dirty="0" smtClean="0">
                <a:latin typeface="Cambria Math"/>
                <a:ea typeface="Cambria Math"/>
              </a:rPr>
              <a:t>¬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by De Morgan’s for ∧</a:t>
            </a:r>
            <a:r>
              <a:rPr lang="en-US" dirty="0" smtClean="0"/>
              <a:t>.</a:t>
            </a:r>
          </a:p>
          <a:p>
            <a:pPr marL="514350" indent="-514350">
              <a:buNone/>
            </a:pPr>
            <a:r>
              <a:rPr lang="en-US" b="1" dirty="0" smtClean="0"/>
              <a:t>Part </a:t>
            </a:r>
            <a:r>
              <a:rPr lang="en-US" b="1" dirty="0" smtClean="0">
                <a:latin typeface="Cambria Math" pitchFamily="18" charset="0"/>
                <a:ea typeface="Cambria Math" pitchFamily="18" charset="0"/>
              </a:rPr>
              <a:t>3</a:t>
            </a:r>
            <a:r>
              <a:rPr lang="en-US" dirty="0" smtClean="0"/>
              <a:t>: Can you translate the result back into English?</a:t>
            </a:r>
          </a:p>
          <a:p>
            <a:pPr marL="514350" indent="-514350">
              <a:buNone/>
            </a:pPr>
            <a:r>
              <a:rPr lang="en-US" dirty="0" smtClean="0"/>
              <a:t>       </a:t>
            </a:r>
            <a:r>
              <a:rPr lang="en-US" b="1" dirty="0" smtClean="0"/>
              <a:t>Solution</a:t>
            </a:r>
            <a:r>
              <a:rPr lang="en-US" dirty="0" smtClean="0"/>
              <a:t>:</a:t>
            </a:r>
          </a:p>
          <a:p>
            <a:pPr marL="514350" indent="-514350">
              <a:buNone/>
            </a:pPr>
            <a:r>
              <a:rPr lang="en-US" dirty="0" smtClean="0"/>
              <a:t>        “For every woman there is an airline such that for all flights, this woman has not taken that flight or that flight is not on this airline”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Conjunction</a:t>
            </a:r>
            <a:r>
              <a:rPr lang="zh-TW" altLang="en-US" dirty="0" smtClean="0"/>
              <a:t> </a:t>
            </a:r>
            <a:r>
              <a:rPr lang="en-US" altLang="zh-TW" dirty="0" smtClean="0"/>
              <a:t>(</a:t>
            </a:r>
            <a:r>
              <a:rPr lang="zh-TW" altLang="en-US" dirty="0" smtClean="0"/>
              <a:t>合取</a:t>
            </a:r>
            <a:r>
              <a:rPr lang="en-US" altLang="zh-TW"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i="1" dirty="0" smtClean="0">
                <a:solidFill>
                  <a:srgbClr val="FF0000"/>
                </a:solidFill>
              </a:rPr>
              <a:t>conjunction</a:t>
            </a:r>
            <a:r>
              <a:rPr lang="en-US" dirty="0" smtClean="0"/>
              <a:t> of propositions  </a:t>
            </a:r>
            <a:r>
              <a:rPr lang="en-US" i="1" dirty="0" smtClean="0">
                <a:latin typeface="Cambria Math" pitchFamily="18" charset="0"/>
                <a:ea typeface="Cambria Math" pitchFamily="18" charset="0"/>
              </a:rPr>
              <a:t>p</a:t>
            </a:r>
            <a:r>
              <a:rPr lang="en-US" dirty="0" smtClean="0"/>
              <a:t>  and  </a:t>
            </a:r>
            <a:r>
              <a:rPr lang="en-US" i="1" dirty="0" smtClean="0">
                <a:latin typeface="Cambria Math" pitchFamily="18" charset="0"/>
                <a:ea typeface="Cambria Math" pitchFamily="18" charset="0"/>
              </a:rPr>
              <a:t>q</a:t>
            </a:r>
            <a:r>
              <a:rPr lang="en-US" dirty="0" smtClean="0"/>
              <a:t>  is denoted by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r>
              <a:rPr lang="en-US" dirty="0" smtClean="0"/>
              <a:t>and has this truth table:</a:t>
            </a:r>
          </a:p>
          <a:p>
            <a:endParaRPr lang="en-US" dirty="0" smtClean="0"/>
          </a:p>
          <a:p>
            <a:endParaRPr lang="en-US" dirty="0" smtClean="0"/>
          </a:p>
          <a:p>
            <a:endParaRPr lang="en-US" dirty="0" smtClean="0"/>
          </a:p>
          <a:p>
            <a:endParaRPr lang="en-US"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“I am at home.” and </a:t>
            </a:r>
            <a:r>
              <a:rPr lang="en-US" i="1" dirty="0" smtClean="0">
                <a:latin typeface="Cambria Math" pitchFamily="18" charset="0"/>
                <a:ea typeface="Cambria Math" pitchFamily="18" charset="0"/>
              </a:rPr>
              <a:t>q</a:t>
            </a:r>
            <a:r>
              <a:rPr lang="en-US" dirty="0" smtClean="0"/>
              <a:t>  denotes “It is raining.” then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denotes “I am at home and it is raining.”</a:t>
            </a:r>
          </a:p>
        </p:txBody>
      </p:sp>
      <p:graphicFrame>
        <p:nvGraphicFramePr>
          <p:cNvPr id="10" name="Content Placeholder 3"/>
          <p:cNvGraphicFramePr>
            <a:graphicFrameLocks/>
          </p:cNvGraphicFramePr>
          <p:nvPr/>
        </p:nvGraphicFramePr>
        <p:xfrm>
          <a:off x="1295400" y="2819400"/>
          <a:ext cx="6096000" cy="1828800"/>
        </p:xfrm>
        <a:graphic>
          <a:graphicData uri="http://schemas.openxmlformats.org/drawingml/2006/table">
            <a:tbl>
              <a:tblPr firstRow="1" bandRow="1">
                <a:tableStyleId>{5C22544A-7EE6-4342-B048-85BDC9FD1C3A}</a:tableStyleId>
              </a:tblPr>
              <a:tblGrid>
                <a:gridCol w="2032000"/>
                <a:gridCol w="2032000"/>
                <a:gridCol w="2032000"/>
              </a:tblGrid>
              <a:tr h="30480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endParaRPr lang="en-US" dirty="0"/>
                    </a:p>
                  </a:txBody>
                  <a:tcPr marL="91441" marR="91441"/>
                </a:tc>
                <a:tc>
                  <a:txBody>
                    <a:bodyPr/>
                    <a:lstStyle/>
                    <a:p>
                      <a:r>
                        <a:rPr lang="en-US" i="1" baseline="0"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Foundations: Logic and Proofs</a:t>
            </a:r>
            <a:endParaRPr lang="en-US" dirty="0"/>
          </a:p>
        </p:txBody>
      </p:sp>
      <p:sp>
        <p:nvSpPr>
          <p:cNvPr id="3" name="Subtitle 2"/>
          <p:cNvSpPr>
            <a:spLocks noGrp="1"/>
          </p:cNvSpPr>
          <p:nvPr>
            <p:ph type="subTitle" idx="1"/>
          </p:nvPr>
        </p:nvSpPr>
        <p:spPr/>
        <p:txBody>
          <a:bodyPr/>
          <a:lstStyle/>
          <a:p>
            <a:r>
              <a:rPr lang="en-US" dirty="0" smtClean="0"/>
              <a:t>Chapter 1, Part III: Proofs</a:t>
            </a:r>
            <a:endParaRPr lang="en-US" dirty="0"/>
          </a:p>
        </p:txBody>
      </p:sp>
      <p:sp>
        <p:nvSpPr>
          <p:cNvPr id="5" name="TextBox 4"/>
          <p:cNvSpPr txBox="1"/>
          <p:nvPr/>
        </p:nvSpPr>
        <p:spPr>
          <a:xfrm>
            <a:off x="2286000" y="4648200"/>
            <a:ext cx="3962400" cy="369332"/>
          </a:xfrm>
          <a:prstGeom prst="rect">
            <a:avLst/>
          </a:prstGeom>
          <a:noFill/>
        </p:spPr>
        <p:txBody>
          <a:bodyPr wrap="square" rtlCol="0">
            <a:spAutoFit/>
          </a:bodyPr>
          <a:lstStyle/>
          <a:p>
            <a:r>
              <a:rPr lang="en-US" altLang="zh-TW" dirty="0" smtClean="0"/>
              <a:t>Edited by Shih-</a:t>
            </a:r>
            <a:r>
              <a:rPr lang="en-US" altLang="zh-TW" dirty="0" err="1" smtClean="0"/>
              <a:t>Tsung</a:t>
            </a:r>
            <a:r>
              <a:rPr lang="en-US" altLang="zh-TW" dirty="0" smtClean="0"/>
              <a:t> Liang</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Rules of Inference</a:t>
            </a:r>
            <a:endParaRPr lang="en-US" dirty="0"/>
          </a:p>
        </p:txBody>
      </p:sp>
      <p:sp>
        <p:nvSpPr>
          <p:cNvPr id="3" name="Subtitle 2"/>
          <p:cNvSpPr>
            <a:spLocks noGrp="1"/>
          </p:cNvSpPr>
          <p:nvPr>
            <p:ph type="subTitle" idx="1"/>
          </p:nvPr>
        </p:nvSpPr>
        <p:spPr/>
        <p:txBody>
          <a:bodyPr/>
          <a:lstStyle/>
          <a:p>
            <a:r>
              <a:rPr lang="en-US" smtClean="0"/>
              <a:t>Section 1.6</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Revisiting the Socrates Example</a:t>
            </a:r>
            <a:endParaRPr lang="en-US" dirty="0"/>
          </a:p>
        </p:txBody>
      </p:sp>
      <p:sp>
        <p:nvSpPr>
          <p:cNvPr id="3" name="Content Placeholder 2"/>
          <p:cNvSpPr>
            <a:spLocks noGrp="1"/>
          </p:cNvSpPr>
          <p:nvPr>
            <p:ph idx="1"/>
          </p:nvPr>
        </p:nvSpPr>
        <p:spPr/>
        <p:txBody>
          <a:bodyPr/>
          <a:lstStyle/>
          <a:p>
            <a:r>
              <a:rPr lang="en-US" dirty="0" smtClean="0"/>
              <a:t>We have the two premises(</a:t>
            </a:r>
            <a:r>
              <a:rPr lang="zh-TW" altLang="en-US" dirty="0" smtClean="0"/>
              <a:t>前提</a:t>
            </a:r>
            <a:r>
              <a:rPr lang="en-US" dirty="0" smtClean="0"/>
              <a:t>):</a:t>
            </a:r>
          </a:p>
          <a:p>
            <a:pPr lvl="1"/>
            <a:r>
              <a:rPr lang="en-US" dirty="0" smtClean="0"/>
              <a:t>“All men are mortal.”</a:t>
            </a:r>
          </a:p>
          <a:p>
            <a:pPr lvl="1"/>
            <a:r>
              <a:rPr lang="en-US" dirty="0" smtClean="0"/>
              <a:t>“Socrates is a man.”</a:t>
            </a:r>
          </a:p>
          <a:p>
            <a:r>
              <a:rPr lang="en-US" dirty="0" smtClean="0"/>
              <a:t>And the conclusion</a:t>
            </a:r>
            <a:r>
              <a:rPr lang="en-US" altLang="zh-TW" dirty="0" smtClean="0"/>
              <a:t>(</a:t>
            </a:r>
            <a:r>
              <a:rPr lang="zh-TW" altLang="en-US" dirty="0" smtClean="0"/>
              <a:t>結論</a:t>
            </a:r>
            <a:r>
              <a:rPr lang="en-US" altLang="zh-TW" dirty="0" smtClean="0"/>
              <a:t>)</a:t>
            </a:r>
            <a:r>
              <a:rPr lang="en-US" dirty="0" smtClean="0"/>
              <a:t>: </a:t>
            </a:r>
          </a:p>
          <a:p>
            <a:pPr lvl="1"/>
            <a:r>
              <a:rPr lang="en-US" dirty="0" smtClean="0"/>
              <a:t>“Socrates is mortal.”</a:t>
            </a:r>
          </a:p>
          <a:p>
            <a:r>
              <a:rPr lang="en-US" dirty="0" smtClean="0"/>
              <a:t>How do we get the conclusion from the premises?</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Argument</a:t>
            </a:r>
            <a:r>
              <a:rPr lang="zh-TW" altLang="en-US" dirty="0" smtClean="0"/>
              <a:t> </a:t>
            </a:r>
            <a:r>
              <a:rPr lang="en-US" altLang="zh-TW" dirty="0" smtClean="0"/>
              <a:t>(</a:t>
            </a:r>
            <a:r>
              <a:rPr lang="zh-TW" altLang="en-US" dirty="0" smtClean="0"/>
              <a:t>論證</a:t>
            </a:r>
            <a:r>
              <a:rPr lang="en-US" altLang="zh-TW" dirty="0" smtClean="0"/>
              <a:t>)</a:t>
            </a:r>
            <a:endParaRPr lang="en-US" dirty="0"/>
          </a:p>
        </p:txBody>
      </p:sp>
      <p:sp>
        <p:nvSpPr>
          <p:cNvPr id="10" name="Content Placeholder 9"/>
          <p:cNvSpPr>
            <a:spLocks noGrp="1"/>
          </p:cNvSpPr>
          <p:nvPr>
            <p:ph idx="1"/>
          </p:nvPr>
        </p:nvSpPr>
        <p:spPr>
          <a:xfrm>
            <a:off x="228600" y="1600200"/>
            <a:ext cx="8610600" cy="4525963"/>
          </a:xfrm>
        </p:spPr>
        <p:txBody>
          <a:bodyPr>
            <a:normAutofit fontScale="92500" lnSpcReduction="10000"/>
          </a:bodyPr>
          <a:lstStyle/>
          <a:p>
            <a:r>
              <a:rPr lang="en-US" dirty="0" smtClean="0"/>
              <a:t>We can express the premises (above the line) and the conclusion (below the line) in predicate logic as an argument:</a:t>
            </a:r>
          </a:p>
          <a:p>
            <a:endParaRPr lang="en-US" dirty="0" smtClean="0"/>
          </a:p>
          <a:p>
            <a:endParaRPr lang="en-US" dirty="0" smtClean="0"/>
          </a:p>
          <a:p>
            <a:endParaRPr lang="en-US" dirty="0" smtClean="0"/>
          </a:p>
          <a:p>
            <a:endParaRPr lang="en-US" dirty="0" smtClean="0"/>
          </a:p>
          <a:p>
            <a:r>
              <a:rPr lang="en-US" dirty="0" smtClean="0"/>
              <a:t>We will see shortly that this is a valid</a:t>
            </a:r>
            <a:r>
              <a:rPr lang="en-US" altLang="zh-TW" dirty="0" smtClean="0"/>
              <a:t>(</a:t>
            </a:r>
            <a:r>
              <a:rPr lang="zh-TW" altLang="en-US" dirty="0" smtClean="0"/>
              <a:t>有效的</a:t>
            </a:r>
            <a:r>
              <a:rPr lang="en-US" altLang="zh-TW" dirty="0" smtClean="0"/>
              <a:t>)</a:t>
            </a:r>
            <a:r>
              <a:rPr lang="en-US" dirty="0" smtClean="0"/>
              <a:t> argument.</a:t>
            </a:r>
          </a:p>
        </p:txBody>
      </p:sp>
      <p:pic>
        <p:nvPicPr>
          <p:cNvPr id="8" name="Picture 7" descr="addin_tmp.png"/>
          <p:cNvPicPr>
            <a:picLocks noChangeAspect="1"/>
          </p:cNvPicPr>
          <p:nvPr>
            <p:custDataLst>
              <p:tags r:id="rId1"/>
            </p:custDataLst>
          </p:nvPr>
        </p:nvPicPr>
        <p:blipFill>
          <a:blip r:embed="rId5" cstate="print"/>
          <a:stretch>
            <a:fillRect/>
          </a:stretch>
        </p:blipFill>
        <p:spPr>
          <a:xfrm>
            <a:off x="2514600" y="3124200"/>
            <a:ext cx="4377690" cy="382905"/>
          </a:xfrm>
          <a:prstGeom prst="rect">
            <a:avLst/>
          </a:prstGeom>
        </p:spPr>
      </p:pic>
      <p:pic>
        <p:nvPicPr>
          <p:cNvPr id="13" name="Picture 12" descr="addin_tmp.png"/>
          <p:cNvPicPr>
            <a:picLocks noChangeAspect="1"/>
          </p:cNvPicPr>
          <p:nvPr>
            <p:custDataLst>
              <p:tags r:id="rId2"/>
            </p:custDataLst>
          </p:nvPr>
        </p:nvPicPr>
        <p:blipFill>
          <a:blip r:embed="rId6" cstate="print"/>
          <a:stretch>
            <a:fillRect/>
          </a:stretch>
        </p:blipFill>
        <p:spPr>
          <a:xfrm>
            <a:off x="2819400" y="3733800"/>
            <a:ext cx="2560320" cy="382905"/>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2362200" y="4572000"/>
            <a:ext cx="3743325" cy="382905"/>
          </a:xfrm>
          <a:prstGeom prst="rect">
            <a:avLst/>
          </a:prstGeom>
        </p:spPr>
      </p:pic>
      <p:cxnSp>
        <p:nvCxnSpPr>
          <p:cNvPr id="9" name="Straight Connector 8"/>
          <p:cNvCxnSpPr/>
          <p:nvPr/>
        </p:nvCxnSpPr>
        <p:spPr>
          <a:xfrm>
            <a:off x="2057400" y="4267200"/>
            <a:ext cx="4572000"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Arguments in Propositional Logic</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 </a:t>
            </a:r>
            <a:r>
              <a:rPr lang="en-US" i="1" dirty="0" smtClean="0"/>
              <a:t>argument </a:t>
            </a:r>
            <a:r>
              <a:rPr lang="en-US" dirty="0" smtClean="0"/>
              <a:t>in propositional logic is a sequence of propositions. All but the final proposition are called </a:t>
            </a:r>
            <a:r>
              <a:rPr lang="en-US" i="1" dirty="0" smtClean="0">
                <a:solidFill>
                  <a:srgbClr val="FF0000"/>
                </a:solidFill>
              </a:rPr>
              <a:t>premises</a:t>
            </a:r>
            <a:r>
              <a:rPr lang="en-US" dirty="0" smtClean="0"/>
              <a:t>. The </a:t>
            </a:r>
            <a:r>
              <a:rPr lang="en-US" altLang="zh-TW" dirty="0" smtClean="0"/>
              <a:t>final proposition </a:t>
            </a:r>
            <a:r>
              <a:rPr lang="en-US" dirty="0" smtClean="0"/>
              <a:t>is the </a:t>
            </a:r>
            <a:r>
              <a:rPr lang="en-US" i="1" dirty="0" smtClean="0">
                <a:solidFill>
                  <a:srgbClr val="FF0000"/>
                </a:solidFill>
              </a:rPr>
              <a:t>conclusion</a:t>
            </a:r>
            <a:r>
              <a:rPr lang="en-US" dirty="0" smtClean="0"/>
              <a:t>. </a:t>
            </a:r>
          </a:p>
          <a:p>
            <a:r>
              <a:rPr lang="en-US" dirty="0" smtClean="0"/>
              <a:t>An argument is valid if the truth of all its premises imply that the conclusion is true.  </a:t>
            </a:r>
          </a:p>
          <a:p>
            <a:r>
              <a:rPr lang="en-US" dirty="0"/>
              <a:t>T</a:t>
            </a:r>
            <a:r>
              <a:rPr lang="en-US" dirty="0" smtClean="0"/>
              <a:t>he argument with premises  </a:t>
            </a:r>
            <a:r>
              <a:rPr lang="en-US" i="1" dirty="0" smtClean="0">
                <a:latin typeface="Cambria Math" pitchFamily="18" charset="0"/>
                <a:ea typeface="Cambria Math" pitchFamily="18" charset="0"/>
              </a:rPr>
              <a:t>p</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p</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i="1" dirty="0" err="1" smtClean="0">
                <a:latin typeface="Cambria Math" pitchFamily="18" charset="0"/>
                <a:ea typeface="Cambria Math" pitchFamily="18" charset="0"/>
              </a:rPr>
              <a:t>p</a:t>
            </a:r>
            <a:r>
              <a:rPr lang="en-US" i="1" baseline="-25000" dirty="0" err="1" smtClean="0">
                <a:latin typeface="Cambria Math" pitchFamily="18" charset="0"/>
                <a:ea typeface="Cambria Math" pitchFamily="18" charset="0"/>
              </a:rPr>
              <a:t>n</a:t>
            </a:r>
            <a:r>
              <a:rPr lang="en-US" dirty="0" smtClean="0">
                <a:latin typeface="Cambria Math" pitchFamily="18" charset="0"/>
                <a:ea typeface="Cambria Math" pitchFamily="18" charset="0"/>
              </a:rPr>
              <a:t>  </a:t>
            </a:r>
            <a:r>
              <a:rPr lang="en-US" dirty="0" smtClean="0"/>
              <a:t>and the conclusion </a:t>
            </a:r>
            <a:r>
              <a:rPr lang="en-US" i="1" dirty="0" smtClean="0">
                <a:latin typeface="Cambria Math" pitchFamily="18" charset="0"/>
                <a:ea typeface="Cambria Math" pitchFamily="18" charset="0"/>
              </a:rPr>
              <a:t>q</a:t>
            </a:r>
            <a:r>
              <a:rPr lang="en-US" dirty="0" smtClean="0"/>
              <a:t>  is valid if               </a:t>
            </a:r>
          </a:p>
          <a:p>
            <a:pPr>
              <a:buNone/>
            </a:pPr>
            <a:r>
              <a:rPr lang="en-US" dirty="0" smtClean="0"/>
              <a:t>        </a:t>
            </a:r>
            <a:r>
              <a:rPr lang="en-US" dirty="0" smtClean="0">
                <a:solidFill>
                  <a:srgbClr val="FF0000"/>
                </a:solidFill>
              </a:rPr>
              <a:t>(</a:t>
            </a:r>
            <a:r>
              <a:rPr lang="en-US" i="1" dirty="0" smtClean="0">
                <a:solidFill>
                  <a:srgbClr val="FF0000"/>
                </a:solidFill>
                <a:latin typeface="Cambria Math" pitchFamily="18" charset="0"/>
                <a:ea typeface="Cambria Math" pitchFamily="18" charset="0"/>
              </a:rPr>
              <a:t>p</a:t>
            </a:r>
            <a:r>
              <a:rPr lang="en-US" baseline="-25000" dirty="0" smtClean="0">
                <a:solidFill>
                  <a:srgbClr val="FF0000"/>
                </a:solidFill>
                <a:latin typeface="Cambria Math" pitchFamily="18" charset="0"/>
                <a:ea typeface="Cambria Math" pitchFamily="18" charset="0"/>
              </a:rPr>
              <a:t>1 </a:t>
            </a:r>
            <a:r>
              <a:rPr lang="en-US" dirty="0" smtClean="0">
                <a:solidFill>
                  <a:srgbClr val="FF0000"/>
                </a:solidFill>
                <a:latin typeface="Cambria Math" pitchFamily="18" charset="0"/>
                <a:ea typeface="Cambria Math" pitchFamily="18" charset="0"/>
              </a:rPr>
              <a:t> ∧ </a:t>
            </a:r>
            <a:r>
              <a:rPr lang="en-US" i="1" dirty="0" smtClean="0">
                <a:solidFill>
                  <a:srgbClr val="FF0000"/>
                </a:solidFill>
                <a:latin typeface="Cambria Math" pitchFamily="18" charset="0"/>
                <a:ea typeface="Cambria Math" pitchFamily="18" charset="0"/>
              </a:rPr>
              <a:t>p</a:t>
            </a:r>
            <a:r>
              <a:rPr lang="en-US" baseline="-25000" dirty="0" smtClean="0">
                <a:solidFill>
                  <a:srgbClr val="FF0000"/>
                </a:solidFill>
                <a:latin typeface="Cambria Math" pitchFamily="18" charset="0"/>
                <a:ea typeface="Cambria Math" pitchFamily="18" charset="0"/>
              </a:rPr>
              <a:t>2</a:t>
            </a:r>
            <a:r>
              <a:rPr lang="en-US" dirty="0" smtClean="0">
                <a:solidFill>
                  <a:srgbClr val="FF0000"/>
                </a:solidFill>
                <a:latin typeface="Cambria Math" pitchFamily="18" charset="0"/>
                <a:ea typeface="Cambria Math" pitchFamily="18" charset="0"/>
              </a:rPr>
              <a:t> ∧ … ∧ </a:t>
            </a:r>
            <a:r>
              <a:rPr lang="en-US" i="1" dirty="0" err="1" smtClean="0">
                <a:solidFill>
                  <a:srgbClr val="FF0000"/>
                </a:solidFill>
                <a:latin typeface="Cambria Math" pitchFamily="18" charset="0"/>
                <a:ea typeface="Cambria Math" pitchFamily="18" charset="0"/>
              </a:rPr>
              <a:t>p</a:t>
            </a:r>
            <a:r>
              <a:rPr lang="en-US" i="1" baseline="-25000" dirty="0" err="1" smtClean="0">
                <a:solidFill>
                  <a:srgbClr val="FF0000"/>
                </a:solidFill>
                <a:latin typeface="Cambria Math" pitchFamily="18" charset="0"/>
                <a:ea typeface="Cambria Math" pitchFamily="18" charset="0"/>
              </a:rPr>
              <a:t>n</a:t>
            </a:r>
            <a:r>
              <a:rPr lang="en-US" dirty="0" smtClean="0">
                <a:solidFill>
                  <a:srgbClr val="FF0000"/>
                </a:solidFill>
              </a:rPr>
              <a:t> ) </a:t>
            </a:r>
            <a:r>
              <a:rPr lang="en-US" dirty="0" smtClean="0">
                <a:solidFill>
                  <a:srgbClr val="FF0000"/>
                </a:solidFill>
                <a:latin typeface="Cambria Math"/>
                <a:ea typeface="Cambria Math"/>
              </a:rPr>
              <a:t>→</a:t>
            </a:r>
            <a:r>
              <a:rPr lang="en-US" i="1" dirty="0" smtClean="0">
                <a:solidFill>
                  <a:srgbClr val="FF0000"/>
                </a:solidFill>
                <a:latin typeface="Cambria Math" pitchFamily="18" charset="0"/>
                <a:ea typeface="Cambria Math" pitchFamily="18" charset="0"/>
              </a:rPr>
              <a:t> q </a:t>
            </a:r>
            <a:r>
              <a:rPr lang="en-US" dirty="0" smtClean="0">
                <a:solidFill>
                  <a:srgbClr val="FF0000"/>
                </a:solidFill>
              </a:rPr>
              <a:t> is a tautology.</a:t>
            </a:r>
            <a:r>
              <a:rPr lang="en-US" i="1" dirty="0" smtClean="0">
                <a:solidFill>
                  <a:srgbClr val="FF0000"/>
                </a:solidFill>
                <a:latin typeface="Cambria Math" pitchFamily="18" charset="0"/>
                <a:ea typeface="Cambria Math" pitchFamily="18" charset="0"/>
              </a:rPr>
              <a:t> </a:t>
            </a:r>
            <a:endParaRPr lang="en-US" dirty="0" smtClean="0">
              <a:solidFill>
                <a:srgbClr val="FF0000"/>
              </a:solidFill>
            </a:endParaRPr>
          </a:p>
          <a:p>
            <a:pPr>
              <a:buNone/>
            </a:pPr>
            <a:r>
              <a:rPr lang="en-US" dirty="0" smtClean="0"/>
              <a:t>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Rules of Inference for Propositional Logic: Modus Ponens (</a:t>
            </a:r>
            <a:r>
              <a:rPr lang="zh-TW" altLang="en-US" dirty="0" smtClean="0"/>
              <a:t>離斷律</a:t>
            </a:r>
            <a:r>
              <a:rPr lang="en-US" dirty="0" smtClean="0"/>
              <a:t>)</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a:t>
            </a:r>
            <a:endParaRPr lang="en-US" dirty="0"/>
          </a:p>
        </p:txBody>
      </p:sp>
      <p:pic>
        <p:nvPicPr>
          <p:cNvPr id="17" name="Picture 16" descr="addin_tmp.png"/>
          <p:cNvPicPr>
            <a:picLocks noChangeAspect="1"/>
          </p:cNvPicPr>
          <p:nvPr>
            <p:custDataLst>
              <p:tags r:id="rId1"/>
            </p:custDataLst>
          </p:nvPr>
        </p:nvPicPr>
        <p:blipFill>
          <a:blip r:embed="rId3" cstate="print"/>
          <a:stretch>
            <a:fillRect/>
          </a:stretch>
        </p:blipFill>
        <p:spPr>
          <a:xfrm>
            <a:off x="1219200" y="2438400"/>
            <a:ext cx="1345883" cy="1194435"/>
          </a:xfrm>
          <a:prstGeom prst="rect">
            <a:avLst/>
          </a:prstGeom>
        </p:spPr>
      </p:pic>
      <p:sp>
        <p:nvSpPr>
          <p:cNvPr id="7" name="TextBox 6"/>
          <p:cNvSpPr txBox="1"/>
          <p:nvPr/>
        </p:nvSpPr>
        <p:spPr>
          <a:xfrm>
            <a:off x="2667000" y="3962400"/>
            <a:ext cx="5257800" cy="2585323"/>
          </a:xfrm>
          <a:prstGeom prst="rect">
            <a:avLst/>
          </a:prstGeom>
          <a:noFill/>
        </p:spPr>
        <p:txBody>
          <a:bodyPr wrap="square" rtlCol="0">
            <a:spAutoFit/>
          </a:bodyPr>
          <a:lstStyle/>
          <a:p>
            <a:r>
              <a:rPr lang="en-US" b="1" dirty="0" smtClean="0"/>
              <a:t>Example:</a:t>
            </a:r>
          </a:p>
          <a:p>
            <a:r>
              <a:rPr lang="en-US" dirty="0" smtClean="0"/>
              <a:t>Let </a:t>
            </a:r>
            <a:r>
              <a:rPr lang="en-US" i="1" dirty="0" smtClean="0"/>
              <a:t>p</a:t>
            </a:r>
            <a:r>
              <a:rPr lang="en-US" dirty="0" smtClean="0"/>
              <a:t> be “It is snowing.”</a:t>
            </a:r>
          </a:p>
          <a:p>
            <a:r>
              <a:rPr lang="en-US" dirty="0" smtClean="0"/>
              <a:t>Let </a:t>
            </a:r>
            <a:r>
              <a:rPr lang="en-US" i="1" dirty="0" smtClean="0"/>
              <a:t>q</a:t>
            </a:r>
            <a:r>
              <a:rPr lang="en-US" dirty="0" smtClean="0"/>
              <a:t> be “I will study discrete math.”</a:t>
            </a:r>
          </a:p>
          <a:p>
            <a:endParaRPr lang="en-US" dirty="0" smtClean="0"/>
          </a:p>
          <a:p>
            <a:r>
              <a:rPr lang="en-US" dirty="0" smtClean="0"/>
              <a:t>“If it is snowing,  then I will study discrete math.”</a:t>
            </a:r>
          </a:p>
          <a:p>
            <a:r>
              <a:rPr lang="en-US" dirty="0" smtClean="0"/>
              <a:t>“It is snowing.”</a:t>
            </a:r>
          </a:p>
          <a:p>
            <a:endParaRPr lang="en-US" dirty="0" smtClean="0"/>
          </a:p>
          <a:p>
            <a:r>
              <a:rPr lang="en-US" dirty="0" smtClean="0"/>
              <a:t>“Therefore , I will  study discrete math.”</a:t>
            </a:r>
          </a:p>
          <a:p>
            <a:endParaRPr lang="en-US" dirty="0" smtClean="0"/>
          </a:p>
        </p:txBody>
      </p:sp>
      <p:sp>
        <p:nvSpPr>
          <p:cNvPr id="8" name="TextBox 7"/>
          <p:cNvSpPr txBox="1"/>
          <p:nvPr/>
        </p:nvSpPr>
        <p:spPr>
          <a:xfrm>
            <a:off x="3810000" y="2209800"/>
            <a:ext cx="4038600" cy="646331"/>
          </a:xfrm>
          <a:prstGeom prst="rect">
            <a:avLst/>
          </a:prstGeom>
          <a:noFill/>
        </p:spPr>
        <p:txBody>
          <a:bodyPr wrap="square" rtlCol="0">
            <a:spAutoFit/>
          </a:bodyPr>
          <a:lstStyle/>
          <a:p>
            <a:r>
              <a:rPr lang="en-US" b="1" dirty="0" smtClean="0"/>
              <a:t>Corresponding Tautology:</a:t>
            </a:r>
            <a:r>
              <a:rPr lang="en-US" dirty="0" smtClean="0"/>
              <a:t> </a:t>
            </a:r>
          </a:p>
          <a:p>
            <a:r>
              <a:rPr lang="en-US" dirty="0" smtClean="0"/>
              <a:t>       (</a:t>
            </a:r>
            <a:r>
              <a:rPr lang="en-US" i="1" dirty="0" smtClean="0"/>
              <a:t>p </a:t>
            </a:r>
            <a:r>
              <a:rPr lang="en-US" dirty="0" smtClean="0">
                <a:latin typeface="Cambria Math"/>
                <a:ea typeface="Cambria Math"/>
              </a:rPr>
              <a:t>∧ (</a:t>
            </a:r>
            <a:r>
              <a:rPr lang="en-US" i="1" dirty="0" smtClean="0">
                <a:latin typeface="Cambria Math"/>
                <a:ea typeface="Cambria Math"/>
              </a:rPr>
              <a:t>p </a:t>
            </a:r>
            <a:r>
              <a:rPr lang="en-US" dirty="0" smtClean="0">
                <a:latin typeface="Cambria Math"/>
                <a:ea typeface="Cambria Math"/>
              </a:rPr>
              <a:t>→</a:t>
            </a:r>
            <a:r>
              <a:rPr lang="en-US" i="1" dirty="0" smtClean="0">
                <a:latin typeface="Cambria Math"/>
                <a:ea typeface="Cambria Math"/>
              </a:rPr>
              <a:t>q</a:t>
            </a:r>
            <a:r>
              <a:rPr lang="en-US" dirty="0" smtClean="0">
                <a:latin typeface="Cambria Math"/>
                <a:ea typeface="Cambria Math"/>
              </a:rPr>
              <a:t>)) → </a:t>
            </a:r>
            <a:r>
              <a:rPr lang="en-US" i="1" dirty="0" smtClean="0">
                <a:latin typeface="Cambria Math"/>
                <a:ea typeface="Cambria Math"/>
              </a:rPr>
              <a:t>q</a:t>
            </a:r>
            <a:endParaRPr lang="en-US" i="1"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Modus </a:t>
            </a:r>
            <a:r>
              <a:rPr lang="en-US" dirty="0" err="1" smtClean="0"/>
              <a:t>Tollens</a:t>
            </a:r>
            <a:r>
              <a:rPr lang="zh-TW" altLang="en-US" dirty="0" smtClean="0"/>
              <a:t> </a:t>
            </a:r>
            <a:r>
              <a:rPr lang="en-US" altLang="zh-TW" dirty="0" smtClean="0"/>
              <a:t>(</a:t>
            </a:r>
            <a:r>
              <a:rPr lang="zh-TW" altLang="en-US" dirty="0" smtClean="0"/>
              <a:t>逆斷律</a:t>
            </a:r>
            <a:r>
              <a:rPr lang="en-US" altLang="zh-TW" dirty="0" smtClean="0"/>
              <a:t>)</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a:t>
            </a:r>
            <a:endParaRPr lang="en-US" dirty="0"/>
          </a:p>
        </p:txBody>
      </p:sp>
      <p:pic>
        <p:nvPicPr>
          <p:cNvPr id="9" name="Picture 8" descr="addin_tmp.png"/>
          <p:cNvPicPr>
            <a:picLocks noChangeAspect="1"/>
          </p:cNvPicPr>
          <p:nvPr>
            <p:custDataLst>
              <p:tags r:id="rId1"/>
            </p:custDataLst>
          </p:nvPr>
        </p:nvPicPr>
        <p:blipFill>
          <a:blip r:embed="rId3" cstate="print"/>
          <a:stretch>
            <a:fillRect/>
          </a:stretch>
        </p:blipFill>
        <p:spPr>
          <a:xfrm>
            <a:off x="1295400" y="2362200"/>
            <a:ext cx="1345883" cy="1194435"/>
          </a:xfrm>
          <a:prstGeom prst="rect">
            <a:avLst/>
          </a:prstGeom>
        </p:spPr>
      </p:pic>
      <p:sp>
        <p:nvSpPr>
          <p:cNvPr id="7" name="TextBox 6"/>
          <p:cNvSpPr txBox="1"/>
          <p:nvPr/>
        </p:nvSpPr>
        <p:spPr>
          <a:xfrm>
            <a:off x="2667000" y="4114800"/>
            <a:ext cx="5943600" cy="2585323"/>
          </a:xfrm>
          <a:prstGeom prst="rect">
            <a:avLst/>
          </a:prstGeom>
          <a:noFill/>
        </p:spPr>
        <p:txBody>
          <a:bodyPr wrap="square" rtlCol="0">
            <a:spAutoFit/>
          </a:bodyPr>
          <a:lstStyle/>
          <a:p>
            <a:r>
              <a:rPr lang="en-US" b="1" dirty="0" smtClean="0"/>
              <a:t>Example</a:t>
            </a:r>
            <a:r>
              <a:rPr lang="en-US" dirty="0" smtClean="0"/>
              <a:t>:</a:t>
            </a:r>
          </a:p>
          <a:p>
            <a:r>
              <a:rPr lang="en-US" dirty="0" smtClean="0"/>
              <a:t>Let </a:t>
            </a:r>
            <a:r>
              <a:rPr lang="en-US" i="1" dirty="0" smtClean="0"/>
              <a:t>p</a:t>
            </a:r>
            <a:r>
              <a:rPr lang="en-US" dirty="0" smtClean="0"/>
              <a:t> be “it is snowing.”</a:t>
            </a:r>
          </a:p>
          <a:p>
            <a:r>
              <a:rPr lang="en-US" dirty="0" smtClean="0"/>
              <a:t>Let </a:t>
            </a:r>
            <a:r>
              <a:rPr lang="en-US" i="1" dirty="0" smtClean="0"/>
              <a:t>q</a:t>
            </a:r>
            <a:r>
              <a:rPr lang="en-US" dirty="0" smtClean="0"/>
              <a:t> be “I will study discrete math.”</a:t>
            </a:r>
          </a:p>
          <a:p>
            <a:endParaRPr lang="en-US" dirty="0" smtClean="0"/>
          </a:p>
          <a:p>
            <a:r>
              <a:rPr lang="en-US" dirty="0" smtClean="0"/>
              <a:t>“If it is snowing,  then I will study discrete math.”</a:t>
            </a:r>
          </a:p>
          <a:p>
            <a:r>
              <a:rPr lang="en-US" dirty="0" smtClean="0"/>
              <a:t>“I will not study discrete math.”</a:t>
            </a:r>
          </a:p>
          <a:p>
            <a:endParaRPr lang="en-US" dirty="0" smtClean="0"/>
          </a:p>
          <a:p>
            <a:r>
              <a:rPr lang="en-US" dirty="0" smtClean="0"/>
              <a:t>“Therefore , it is not snowing.”</a:t>
            </a:r>
          </a:p>
          <a:p>
            <a:endParaRPr lang="en-US" dirty="0"/>
          </a:p>
        </p:txBody>
      </p:sp>
      <p:sp>
        <p:nvSpPr>
          <p:cNvPr id="10" name="TextBox 9"/>
          <p:cNvSpPr txBox="1"/>
          <p:nvPr/>
        </p:nvSpPr>
        <p:spPr>
          <a:xfrm>
            <a:off x="4572000" y="2209800"/>
            <a:ext cx="3352800" cy="646331"/>
          </a:xfrm>
          <a:prstGeom prst="rect">
            <a:avLst/>
          </a:prstGeom>
          <a:noFill/>
        </p:spPr>
        <p:txBody>
          <a:bodyPr wrap="square" rtlCol="0">
            <a:spAutoFit/>
          </a:bodyPr>
          <a:lstStyle/>
          <a:p>
            <a:r>
              <a:rPr lang="en-US" b="1" dirty="0" smtClean="0"/>
              <a:t>Corresponding Tautology:</a:t>
            </a:r>
            <a:r>
              <a:rPr lang="en-US" dirty="0" smtClean="0"/>
              <a:t> </a:t>
            </a:r>
          </a:p>
          <a:p>
            <a:r>
              <a:rPr lang="en-US" dirty="0" smtClean="0"/>
              <a:t>       (</a:t>
            </a:r>
            <a:r>
              <a:rPr lang="en-US" dirty="0" smtClean="0">
                <a:latin typeface="Cambria Math"/>
                <a:ea typeface="Cambria Math"/>
              </a:rPr>
              <a:t>¬</a:t>
            </a:r>
            <a:r>
              <a:rPr lang="en-US" i="1" dirty="0" smtClean="0"/>
              <a:t>p</a:t>
            </a:r>
            <a:r>
              <a:rPr lang="en-US" dirty="0" smtClean="0">
                <a:latin typeface="Cambria Math"/>
                <a:ea typeface="Cambria Math"/>
              </a:rPr>
              <a:t>∧(</a:t>
            </a:r>
            <a:r>
              <a:rPr lang="en-US" i="1" dirty="0" smtClean="0">
                <a:latin typeface="Cambria Math"/>
                <a:ea typeface="Cambria Math"/>
              </a:rPr>
              <a:t>p </a:t>
            </a:r>
            <a:r>
              <a:rPr lang="en-US" dirty="0" smtClean="0">
                <a:latin typeface="Cambria Math"/>
                <a:ea typeface="Cambria Math"/>
              </a:rPr>
              <a:t>→</a:t>
            </a:r>
            <a:r>
              <a:rPr lang="en-US" i="1" dirty="0" smtClean="0">
                <a:latin typeface="Cambria Math"/>
                <a:ea typeface="Cambria Math"/>
              </a:rPr>
              <a:t>q</a:t>
            </a:r>
            <a:r>
              <a:rPr lang="en-US" dirty="0" smtClean="0">
                <a:latin typeface="Cambria Math"/>
                <a:ea typeface="Cambria Math"/>
              </a:rPr>
              <a:t>))→¬</a:t>
            </a:r>
            <a:r>
              <a:rPr lang="en-US" i="1" dirty="0" smtClean="0">
                <a:latin typeface="Cambria Math"/>
                <a:ea typeface="Cambria Math"/>
              </a:rPr>
              <a:t>q</a:t>
            </a:r>
            <a:endParaRPr lang="en-US" i="1"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Hypothetical Syllogism</a:t>
            </a:r>
            <a:r>
              <a:rPr lang="zh-TW" altLang="en-US" dirty="0" smtClean="0"/>
              <a:t> </a:t>
            </a:r>
            <a:r>
              <a:rPr lang="en-US" altLang="zh-TW" dirty="0" smtClean="0"/>
              <a:t>(</a:t>
            </a:r>
            <a:r>
              <a:rPr lang="zh-TW" altLang="en-US" dirty="0" smtClean="0"/>
              <a:t>假設三段論</a:t>
            </a:r>
            <a:r>
              <a:rPr lang="en-US" altLang="zh-TW" dirty="0" smtClean="0"/>
              <a:t>)</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a:t>
            </a:r>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990600" y="2514600"/>
            <a:ext cx="1703070" cy="1194435"/>
          </a:xfrm>
          <a:prstGeom prst="rect">
            <a:avLst/>
          </a:prstGeom>
        </p:spPr>
      </p:pic>
      <p:sp>
        <p:nvSpPr>
          <p:cNvPr id="9" name="TextBox 8"/>
          <p:cNvSpPr txBox="1"/>
          <p:nvPr/>
        </p:nvSpPr>
        <p:spPr>
          <a:xfrm>
            <a:off x="2667000" y="3886200"/>
            <a:ext cx="5638800" cy="2585323"/>
          </a:xfrm>
          <a:prstGeom prst="rect">
            <a:avLst/>
          </a:prstGeom>
          <a:noFill/>
        </p:spPr>
        <p:txBody>
          <a:bodyPr wrap="square" rtlCol="0">
            <a:spAutoFit/>
          </a:bodyPr>
          <a:lstStyle/>
          <a:p>
            <a:r>
              <a:rPr lang="en-US" b="1" dirty="0" smtClean="0"/>
              <a:t>Example</a:t>
            </a:r>
            <a:r>
              <a:rPr lang="en-US" dirty="0" smtClean="0"/>
              <a:t>:</a:t>
            </a:r>
          </a:p>
          <a:p>
            <a:r>
              <a:rPr lang="en-US" dirty="0" smtClean="0"/>
              <a:t>Let </a:t>
            </a:r>
            <a:r>
              <a:rPr lang="en-US" i="1" dirty="0" smtClean="0"/>
              <a:t>p</a:t>
            </a:r>
            <a:r>
              <a:rPr lang="en-US" dirty="0" smtClean="0"/>
              <a:t> be “it snows.”</a:t>
            </a:r>
          </a:p>
          <a:p>
            <a:r>
              <a:rPr lang="en-US" dirty="0" smtClean="0"/>
              <a:t>Let </a:t>
            </a:r>
            <a:r>
              <a:rPr lang="en-US" i="1" dirty="0" smtClean="0"/>
              <a:t>q</a:t>
            </a:r>
            <a:r>
              <a:rPr lang="en-US" dirty="0" smtClean="0"/>
              <a:t> be “I will study discrete math.”</a:t>
            </a:r>
          </a:p>
          <a:p>
            <a:r>
              <a:rPr lang="en-US" dirty="0" smtClean="0"/>
              <a:t>Let </a:t>
            </a:r>
            <a:r>
              <a:rPr lang="en-US" i="1" dirty="0" smtClean="0"/>
              <a:t>r </a:t>
            </a:r>
            <a:r>
              <a:rPr lang="en-US" dirty="0" smtClean="0"/>
              <a:t>be “I will get an A.”</a:t>
            </a:r>
          </a:p>
          <a:p>
            <a:endParaRPr lang="en-US" dirty="0" smtClean="0"/>
          </a:p>
          <a:p>
            <a:r>
              <a:rPr lang="en-US" dirty="0" smtClean="0"/>
              <a:t>“If it snows,  then I will study discrete math.”</a:t>
            </a:r>
          </a:p>
          <a:p>
            <a:r>
              <a:rPr lang="en-US" dirty="0" smtClean="0"/>
              <a:t>“If I study discrete math, I will get an A.”</a:t>
            </a:r>
          </a:p>
          <a:p>
            <a:endParaRPr lang="en-US" dirty="0" smtClean="0"/>
          </a:p>
          <a:p>
            <a:r>
              <a:rPr lang="en-US" dirty="0" smtClean="0"/>
              <a:t>“Therefore , If it snows, I will get an A.”</a:t>
            </a:r>
          </a:p>
        </p:txBody>
      </p:sp>
      <p:sp>
        <p:nvSpPr>
          <p:cNvPr id="10" name="TextBox 9"/>
          <p:cNvSpPr txBox="1"/>
          <p:nvPr/>
        </p:nvSpPr>
        <p:spPr>
          <a:xfrm>
            <a:off x="4267200" y="2286000"/>
            <a:ext cx="4191000" cy="923330"/>
          </a:xfrm>
          <a:prstGeom prst="rect">
            <a:avLst/>
          </a:prstGeom>
          <a:noFill/>
        </p:spPr>
        <p:txBody>
          <a:bodyPr wrap="square" rtlCol="0">
            <a:spAutoFit/>
          </a:bodyPr>
          <a:lstStyle/>
          <a:p>
            <a:r>
              <a:rPr lang="en-US" b="1" dirty="0" smtClean="0"/>
              <a:t>Corresponding Tautology:</a:t>
            </a:r>
            <a:r>
              <a:rPr lang="en-US" dirty="0" smtClean="0"/>
              <a:t> </a:t>
            </a:r>
          </a:p>
          <a:p>
            <a:r>
              <a:rPr lang="en-US" dirty="0" smtClean="0"/>
              <a:t>(</a:t>
            </a:r>
            <a:r>
              <a:rPr lang="en-US" dirty="0" smtClean="0">
                <a:latin typeface="Cambria Math"/>
                <a:ea typeface="Cambria Math"/>
              </a:rPr>
              <a:t>(</a:t>
            </a:r>
            <a:r>
              <a:rPr lang="en-US" i="1" dirty="0" smtClean="0">
                <a:latin typeface="Cambria Math"/>
                <a:ea typeface="Cambria Math"/>
              </a:rPr>
              <a:t>p </a:t>
            </a:r>
            <a:r>
              <a:rPr lang="en-US" dirty="0" smtClean="0">
                <a:latin typeface="Cambria Math"/>
                <a:ea typeface="Cambria Math"/>
              </a:rPr>
              <a:t>→</a:t>
            </a:r>
            <a:r>
              <a:rPr lang="en-US" i="1" dirty="0" smtClean="0">
                <a:latin typeface="Cambria Math"/>
                <a:ea typeface="Cambria Math"/>
              </a:rPr>
              <a:t>q</a:t>
            </a:r>
            <a:r>
              <a:rPr lang="en-US" dirty="0" smtClean="0">
                <a:latin typeface="Cambria Math"/>
                <a:ea typeface="Cambria Math"/>
              </a:rPr>
              <a:t>) ∧</a:t>
            </a:r>
            <a:r>
              <a:rPr lang="en-US" dirty="0" smtClean="0"/>
              <a:t> (</a:t>
            </a:r>
            <a:r>
              <a:rPr lang="en-US" dirty="0" err="1" smtClean="0">
                <a:latin typeface="Cambria Math"/>
                <a:ea typeface="Cambria Math"/>
              </a:rPr>
              <a:t>q→</a:t>
            </a:r>
            <a:r>
              <a:rPr lang="en-US" i="1" dirty="0" err="1" smtClean="0">
                <a:latin typeface="Cambria Math"/>
                <a:ea typeface="Cambria Math"/>
              </a:rPr>
              <a:t>r</a:t>
            </a:r>
            <a:r>
              <a:rPr lang="en-US" dirty="0" smtClean="0">
                <a:latin typeface="Cambria Math"/>
                <a:ea typeface="Cambria Math"/>
              </a:rPr>
              <a:t>))→(</a:t>
            </a:r>
            <a:r>
              <a:rPr lang="en-US" i="1" dirty="0" smtClean="0">
                <a:latin typeface="Cambria Math"/>
                <a:ea typeface="Cambria Math"/>
              </a:rPr>
              <a:t>p</a:t>
            </a:r>
            <a:r>
              <a:rPr lang="en-US" dirty="0" smtClean="0">
                <a:latin typeface="Cambria Math"/>
                <a:ea typeface="Cambria Math"/>
              </a:rPr>
              <a:t>→ </a:t>
            </a:r>
            <a:r>
              <a:rPr lang="en-US" i="1" dirty="0" smtClean="0">
                <a:latin typeface="Cambria Math"/>
                <a:ea typeface="Cambria Math"/>
              </a:rPr>
              <a:t>r</a:t>
            </a:r>
            <a:r>
              <a:rPr lang="en-US" dirty="0" smtClean="0">
                <a:latin typeface="Cambria Math"/>
                <a:ea typeface="Cambria Math"/>
              </a:rPr>
              <a:t>)</a:t>
            </a:r>
            <a:endParaRPr lang="en-US" i="1" dirty="0" smtClean="0"/>
          </a:p>
          <a:p>
            <a:r>
              <a:rPr lang="en-US" dirty="0" smtClean="0">
                <a:latin typeface="Cambria Math"/>
                <a:ea typeface="Cambria Math"/>
              </a:rPr>
              <a:t> </a:t>
            </a:r>
            <a:endParaRPr lang="en-US" i="1"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Disjunctive Syllogism</a:t>
            </a:r>
            <a:r>
              <a:rPr lang="en-US" altLang="zh-TW" dirty="0" smtClean="0"/>
              <a:t>(</a:t>
            </a:r>
            <a:r>
              <a:rPr lang="zh-TW" altLang="en-US" dirty="0" smtClean="0"/>
              <a:t>分取三段論</a:t>
            </a:r>
            <a:r>
              <a:rPr lang="en-US" altLang="zh-TW" dirty="0" smtClean="0"/>
              <a:t>)</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a:t>
            </a:r>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1676400" y="2514600"/>
            <a:ext cx="1177290" cy="1225868"/>
          </a:xfrm>
          <a:prstGeom prst="rect">
            <a:avLst/>
          </a:prstGeom>
        </p:spPr>
      </p:pic>
      <p:sp>
        <p:nvSpPr>
          <p:cNvPr id="7" name="TextBox 6"/>
          <p:cNvSpPr txBox="1"/>
          <p:nvPr/>
        </p:nvSpPr>
        <p:spPr>
          <a:xfrm>
            <a:off x="2286000" y="3962400"/>
            <a:ext cx="6400800" cy="2308324"/>
          </a:xfrm>
          <a:prstGeom prst="rect">
            <a:avLst/>
          </a:prstGeom>
          <a:noFill/>
        </p:spPr>
        <p:txBody>
          <a:bodyPr wrap="square" rtlCol="0">
            <a:spAutoFit/>
          </a:bodyPr>
          <a:lstStyle/>
          <a:p>
            <a:r>
              <a:rPr lang="en-US" b="1" dirty="0" smtClean="0"/>
              <a:t>Example</a:t>
            </a:r>
            <a:r>
              <a:rPr lang="en-US" dirty="0" smtClean="0"/>
              <a:t>:</a:t>
            </a:r>
          </a:p>
          <a:p>
            <a:r>
              <a:rPr lang="en-US" dirty="0" smtClean="0"/>
              <a:t>Let </a:t>
            </a:r>
            <a:r>
              <a:rPr lang="en-US" i="1" dirty="0" smtClean="0"/>
              <a:t>p</a:t>
            </a:r>
            <a:r>
              <a:rPr lang="en-US" dirty="0" smtClean="0"/>
              <a:t> be “I will study discrete math.”</a:t>
            </a:r>
          </a:p>
          <a:p>
            <a:r>
              <a:rPr lang="en-US" dirty="0" smtClean="0"/>
              <a:t>Let </a:t>
            </a:r>
            <a:r>
              <a:rPr lang="en-US" i="1" dirty="0" smtClean="0"/>
              <a:t>q</a:t>
            </a:r>
            <a:r>
              <a:rPr lang="en-US" dirty="0" smtClean="0"/>
              <a:t> be “I will study English literature.”</a:t>
            </a:r>
          </a:p>
          <a:p>
            <a:endParaRPr lang="en-US" dirty="0" smtClean="0"/>
          </a:p>
          <a:p>
            <a:r>
              <a:rPr lang="en-US" dirty="0" smtClean="0"/>
              <a:t>“I will study discrete math or I will study English literature.”</a:t>
            </a:r>
          </a:p>
          <a:p>
            <a:r>
              <a:rPr lang="en-US" dirty="0" smtClean="0"/>
              <a:t>“I will not study discrete math.”</a:t>
            </a:r>
          </a:p>
          <a:p>
            <a:endParaRPr lang="en-US" dirty="0" smtClean="0"/>
          </a:p>
          <a:p>
            <a:r>
              <a:rPr lang="en-US" dirty="0" smtClean="0"/>
              <a:t>“Therefore , I will study English literature.”</a:t>
            </a:r>
          </a:p>
        </p:txBody>
      </p:sp>
      <p:sp>
        <p:nvSpPr>
          <p:cNvPr id="9" name="TextBox 8"/>
          <p:cNvSpPr txBox="1"/>
          <p:nvPr/>
        </p:nvSpPr>
        <p:spPr>
          <a:xfrm>
            <a:off x="3962400" y="2590800"/>
            <a:ext cx="3429000" cy="646331"/>
          </a:xfrm>
          <a:prstGeom prst="rect">
            <a:avLst/>
          </a:prstGeom>
          <a:noFill/>
        </p:spPr>
        <p:txBody>
          <a:bodyPr wrap="square" rtlCol="0">
            <a:spAutoFit/>
          </a:bodyPr>
          <a:lstStyle/>
          <a:p>
            <a:r>
              <a:rPr lang="en-US" b="1" dirty="0" smtClean="0"/>
              <a:t>Corresponding Tautology:</a:t>
            </a:r>
            <a:r>
              <a:rPr lang="en-US" dirty="0" smtClean="0"/>
              <a:t> </a:t>
            </a:r>
          </a:p>
          <a:p>
            <a:r>
              <a:rPr lang="en-US" dirty="0" smtClean="0"/>
              <a:t>(</a:t>
            </a:r>
            <a:r>
              <a:rPr lang="en-US" dirty="0" smtClean="0">
                <a:latin typeface="Cambria Math"/>
                <a:ea typeface="Cambria Math"/>
              </a:rPr>
              <a:t>¬</a:t>
            </a:r>
            <a:r>
              <a:rPr lang="en-US" i="1" dirty="0" smtClean="0"/>
              <a:t>p</a:t>
            </a:r>
            <a:r>
              <a:rPr lang="en-US" dirty="0" smtClean="0">
                <a:latin typeface="Cambria Math"/>
                <a:ea typeface="Cambria Math"/>
              </a:rPr>
              <a:t>∧(</a:t>
            </a:r>
            <a:r>
              <a:rPr lang="en-US" i="1" dirty="0" smtClean="0">
                <a:latin typeface="Cambria Math"/>
                <a:ea typeface="Cambria Math"/>
              </a:rPr>
              <a:t>p </a:t>
            </a:r>
            <a:r>
              <a:rPr lang="en-US" dirty="0" smtClean="0">
                <a:latin typeface="Cambria Math"/>
                <a:ea typeface="Cambria Math"/>
              </a:rPr>
              <a:t>∨</a:t>
            </a:r>
            <a:r>
              <a:rPr lang="en-US" i="1" dirty="0" smtClean="0">
                <a:latin typeface="Cambria Math"/>
                <a:ea typeface="Cambria Math"/>
              </a:rPr>
              <a:t>q</a:t>
            </a:r>
            <a:r>
              <a:rPr lang="en-US" dirty="0" smtClean="0">
                <a:latin typeface="Cambria Math"/>
                <a:ea typeface="Cambria Math"/>
              </a:rPr>
              <a:t>))→</a:t>
            </a:r>
            <a:r>
              <a:rPr lang="en-US" i="1" dirty="0" smtClean="0">
                <a:latin typeface="Cambria Math"/>
                <a:ea typeface="Cambria Math"/>
              </a:rPr>
              <a:t>q</a:t>
            </a:r>
            <a:endParaRPr lang="en-US" i="1"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Addition</a:t>
            </a:r>
            <a:r>
              <a:rPr lang="zh-TW" altLang="en-US" dirty="0" smtClean="0"/>
              <a:t> </a:t>
            </a:r>
            <a:r>
              <a:rPr lang="en-US" altLang="zh-TW" dirty="0" smtClean="0"/>
              <a:t>(</a:t>
            </a:r>
            <a:r>
              <a:rPr lang="zh-TW" altLang="en-US" dirty="0" smtClean="0"/>
              <a:t>添加律</a:t>
            </a:r>
            <a:r>
              <a:rPr lang="en-US" altLang="zh-TW" dirty="0" smtClean="0"/>
              <a:t>)</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a:t>
            </a: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1828800" y="2667000"/>
            <a:ext cx="1534478" cy="714375"/>
          </a:xfrm>
          <a:prstGeom prst="rect">
            <a:avLst/>
          </a:prstGeom>
        </p:spPr>
      </p:pic>
      <p:sp>
        <p:nvSpPr>
          <p:cNvPr id="18" name="TextBox 17"/>
          <p:cNvSpPr txBox="1"/>
          <p:nvPr/>
        </p:nvSpPr>
        <p:spPr>
          <a:xfrm>
            <a:off x="2971800" y="3810000"/>
            <a:ext cx="5638800" cy="2585323"/>
          </a:xfrm>
          <a:prstGeom prst="rect">
            <a:avLst/>
          </a:prstGeom>
          <a:noFill/>
        </p:spPr>
        <p:txBody>
          <a:bodyPr wrap="square" rtlCol="0">
            <a:spAutoFit/>
          </a:bodyPr>
          <a:lstStyle/>
          <a:p>
            <a:r>
              <a:rPr lang="en-US" b="1" dirty="0" smtClean="0"/>
              <a:t>Example</a:t>
            </a:r>
            <a:r>
              <a:rPr lang="en-US" dirty="0" smtClean="0"/>
              <a:t>:</a:t>
            </a:r>
          </a:p>
          <a:p>
            <a:r>
              <a:rPr lang="en-US" dirty="0" smtClean="0"/>
              <a:t>Let </a:t>
            </a:r>
            <a:r>
              <a:rPr lang="en-US" i="1" dirty="0" smtClean="0"/>
              <a:t>p</a:t>
            </a:r>
            <a:r>
              <a:rPr lang="en-US" dirty="0" smtClean="0"/>
              <a:t> be “I will study discrete math.”</a:t>
            </a:r>
          </a:p>
          <a:p>
            <a:r>
              <a:rPr lang="en-US" dirty="0" smtClean="0"/>
              <a:t>Let </a:t>
            </a:r>
            <a:r>
              <a:rPr lang="en-US" i="1" dirty="0" smtClean="0"/>
              <a:t>q</a:t>
            </a:r>
            <a:r>
              <a:rPr lang="en-US" dirty="0" smtClean="0"/>
              <a:t> be “I will visit Las Vegas.”</a:t>
            </a:r>
          </a:p>
          <a:p>
            <a:endParaRPr lang="en-US" dirty="0" smtClean="0"/>
          </a:p>
          <a:p>
            <a:r>
              <a:rPr lang="en-US" dirty="0" smtClean="0"/>
              <a:t>“I will study discrete math.”</a:t>
            </a:r>
          </a:p>
          <a:p>
            <a:endParaRPr lang="en-US" dirty="0" smtClean="0"/>
          </a:p>
          <a:p>
            <a:r>
              <a:rPr lang="en-US" dirty="0" smtClean="0"/>
              <a:t>“Therefore, I will  study discrete math or I will visit </a:t>
            </a:r>
          </a:p>
          <a:p>
            <a:r>
              <a:rPr lang="en-US" dirty="0" smtClean="0"/>
              <a:t>Las Vegas.”</a:t>
            </a:r>
          </a:p>
          <a:p>
            <a:endParaRPr lang="en-US" dirty="0" smtClean="0"/>
          </a:p>
        </p:txBody>
      </p:sp>
      <p:sp>
        <p:nvSpPr>
          <p:cNvPr id="10" name="TextBox 9"/>
          <p:cNvSpPr txBox="1"/>
          <p:nvPr/>
        </p:nvSpPr>
        <p:spPr>
          <a:xfrm>
            <a:off x="4648200" y="2514600"/>
            <a:ext cx="3657600" cy="646331"/>
          </a:xfrm>
          <a:prstGeom prst="rect">
            <a:avLst/>
          </a:prstGeom>
          <a:noFill/>
        </p:spPr>
        <p:txBody>
          <a:bodyPr wrap="square" rtlCol="0">
            <a:spAutoFit/>
          </a:bodyPr>
          <a:lstStyle/>
          <a:p>
            <a:r>
              <a:rPr lang="en-US" b="1" dirty="0" smtClean="0"/>
              <a:t>Corresponding Tautology:</a:t>
            </a:r>
            <a:r>
              <a:rPr lang="en-US" dirty="0" smtClean="0"/>
              <a:t> </a:t>
            </a:r>
          </a:p>
          <a:p>
            <a:r>
              <a:rPr lang="en-US" i="1" dirty="0" smtClean="0"/>
              <a:t>            p</a:t>
            </a:r>
            <a:r>
              <a:rPr lang="en-US" dirty="0" smtClean="0">
                <a:latin typeface="Cambria Math"/>
                <a:ea typeface="Cambria Math"/>
              </a:rPr>
              <a:t> →(</a:t>
            </a:r>
            <a:r>
              <a:rPr lang="en-US" i="1" dirty="0" smtClean="0">
                <a:latin typeface="Cambria Math"/>
                <a:ea typeface="Cambria Math"/>
              </a:rPr>
              <a:t>p </a:t>
            </a:r>
            <a:r>
              <a:rPr lang="en-US" dirty="0" smtClean="0">
                <a:latin typeface="Cambria Math"/>
                <a:ea typeface="Cambria Math"/>
              </a:rPr>
              <a:t>∨</a:t>
            </a:r>
            <a:r>
              <a:rPr lang="en-US" i="1" dirty="0" smtClean="0">
                <a:latin typeface="Cambria Math"/>
                <a:ea typeface="Cambria Math"/>
              </a:rPr>
              <a:t>q</a:t>
            </a:r>
            <a:r>
              <a:rPr lang="en-US" dirty="0" smtClean="0">
                <a:latin typeface="Cambria Math"/>
                <a:ea typeface="Cambria Math"/>
              </a:rPr>
              <a:t>)</a:t>
            </a:r>
            <a:endParaRPr lang="en-US"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Disjunction</a:t>
            </a:r>
            <a:r>
              <a:rPr lang="en-US" altLang="zh-TW" dirty="0" smtClean="0"/>
              <a:t>(</a:t>
            </a:r>
            <a:r>
              <a:rPr lang="zh-TW" altLang="en-US" dirty="0" smtClean="0"/>
              <a:t>分取</a:t>
            </a:r>
            <a:r>
              <a:rPr lang="en-US" altLang="zh-TW" dirty="0" smtClean="0"/>
              <a:t>)</a:t>
            </a:r>
            <a:endParaRPr lang="en-US" dirty="0"/>
          </a:p>
        </p:txBody>
      </p:sp>
      <p:sp>
        <p:nvSpPr>
          <p:cNvPr id="3" name="Content Placeholder 2"/>
          <p:cNvSpPr>
            <a:spLocks noGrp="1"/>
          </p:cNvSpPr>
          <p:nvPr>
            <p:ph idx="1"/>
          </p:nvPr>
        </p:nvSpPr>
        <p:spPr>
          <a:xfrm>
            <a:off x="457200" y="1935480"/>
            <a:ext cx="8229600" cy="4693920"/>
          </a:xfrm>
        </p:spPr>
        <p:txBody>
          <a:bodyPr>
            <a:normAutofit fontScale="92500" lnSpcReduction="20000"/>
          </a:bodyPr>
          <a:lstStyle/>
          <a:p>
            <a:r>
              <a:rPr lang="en-US" dirty="0" smtClean="0"/>
              <a:t>The </a:t>
            </a:r>
            <a:r>
              <a:rPr lang="en-US" i="1" dirty="0" smtClean="0">
                <a:solidFill>
                  <a:srgbClr val="FF0000"/>
                </a:solidFill>
              </a:rPr>
              <a:t>disjunction</a:t>
            </a:r>
            <a:r>
              <a:rPr lang="en-US" dirty="0" smtClean="0"/>
              <a:t> of propositions  </a:t>
            </a:r>
            <a:r>
              <a:rPr lang="en-US" i="1" dirty="0" smtClean="0">
                <a:latin typeface="Cambria Math" pitchFamily="18" charset="0"/>
                <a:ea typeface="Cambria Math" pitchFamily="18" charset="0"/>
              </a:rPr>
              <a:t>p</a:t>
            </a:r>
            <a:r>
              <a:rPr lang="en-US" dirty="0" smtClean="0"/>
              <a:t>  and </a:t>
            </a:r>
            <a:r>
              <a:rPr lang="en-US" i="1" dirty="0" smtClean="0">
                <a:latin typeface="Cambria Math" pitchFamily="18" charset="0"/>
                <a:ea typeface="Cambria Math" pitchFamily="18" charset="0"/>
              </a:rPr>
              <a:t>q</a:t>
            </a:r>
            <a:r>
              <a:rPr lang="en-US" dirty="0" smtClean="0"/>
              <a:t>   is denoted by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and has this truth table:</a:t>
            </a:r>
          </a:p>
          <a:p>
            <a:endParaRPr lang="en-US" dirty="0" smtClean="0"/>
          </a:p>
          <a:p>
            <a:endParaRPr lang="en-US" dirty="0" smtClean="0"/>
          </a:p>
          <a:p>
            <a:endParaRPr lang="en-US" dirty="0" smtClean="0"/>
          </a:p>
          <a:p>
            <a:pPr>
              <a:buNone/>
            </a:pPr>
            <a:endParaRPr lang="en-US" b="1"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“I am at home.” and </a:t>
            </a:r>
            <a:r>
              <a:rPr lang="en-US" i="1" dirty="0" smtClean="0">
                <a:latin typeface="Cambria Math" pitchFamily="18" charset="0"/>
                <a:ea typeface="Cambria Math" pitchFamily="18" charset="0"/>
              </a:rPr>
              <a:t>q</a:t>
            </a:r>
            <a:r>
              <a:rPr lang="en-US" dirty="0" smtClean="0"/>
              <a:t>  denotes “It is raining.” then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denotes “I am at home or it is raining.”</a:t>
            </a:r>
          </a:p>
        </p:txBody>
      </p:sp>
      <p:graphicFrame>
        <p:nvGraphicFramePr>
          <p:cNvPr id="12" name="Content Placeholder 3"/>
          <p:cNvGraphicFramePr>
            <a:graphicFrameLocks/>
          </p:cNvGraphicFramePr>
          <p:nvPr/>
        </p:nvGraphicFramePr>
        <p:xfrm>
          <a:off x="1524000" y="3124200"/>
          <a:ext cx="5638800" cy="1828800"/>
        </p:xfrm>
        <a:graphic>
          <a:graphicData uri="http://schemas.openxmlformats.org/drawingml/2006/table">
            <a:tbl>
              <a:tblPr firstRow="1" bandRow="1">
                <a:tableStyleId>{5C22544A-7EE6-4342-B048-85BDC9FD1C3A}</a:tableStyleId>
              </a:tblPr>
              <a:tblGrid>
                <a:gridCol w="1879600"/>
                <a:gridCol w="1879600"/>
                <a:gridCol w="1879600"/>
              </a:tblGrid>
              <a:tr h="21336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r>
                        <a:rPr lang="en-US" dirty="0" smtClean="0"/>
                        <a:t> </a:t>
                      </a:r>
                      <a:endParaRPr lang="en-US" dirty="0"/>
                    </a:p>
                  </a:txBody>
                  <a:tcPr marL="91441" marR="91441"/>
                </a:tc>
                <a:tc>
                  <a:txBody>
                    <a:bodyPr/>
                    <a:lstStyle/>
                    <a:p>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Simplification</a:t>
            </a:r>
            <a:r>
              <a:rPr lang="zh-TW" altLang="en-US" dirty="0" smtClean="0"/>
              <a:t> </a:t>
            </a:r>
            <a:r>
              <a:rPr lang="en-US" altLang="zh-TW" dirty="0" smtClean="0"/>
              <a:t>(</a:t>
            </a:r>
            <a:r>
              <a:rPr lang="zh-TW" altLang="en-US" dirty="0" smtClean="0"/>
              <a:t>簡化律</a:t>
            </a:r>
            <a:r>
              <a:rPr lang="en-US" altLang="zh-TW" dirty="0" smtClean="0"/>
              <a:t>)</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a:t>
            </a:r>
            <a:endParaRPr lang="en-US" dirty="0"/>
          </a:p>
        </p:txBody>
      </p:sp>
      <p:sp>
        <p:nvSpPr>
          <p:cNvPr id="18" name="TextBox 17"/>
          <p:cNvSpPr txBox="1"/>
          <p:nvPr/>
        </p:nvSpPr>
        <p:spPr>
          <a:xfrm>
            <a:off x="2209800" y="3962400"/>
            <a:ext cx="5257800" cy="2308324"/>
          </a:xfrm>
          <a:prstGeom prst="rect">
            <a:avLst/>
          </a:prstGeom>
          <a:noFill/>
        </p:spPr>
        <p:txBody>
          <a:bodyPr wrap="square" rtlCol="0">
            <a:spAutoFit/>
          </a:bodyPr>
          <a:lstStyle/>
          <a:p>
            <a:r>
              <a:rPr lang="en-US" b="1" dirty="0" smtClean="0"/>
              <a:t>Example</a:t>
            </a:r>
            <a:r>
              <a:rPr lang="en-US" dirty="0" smtClean="0"/>
              <a:t>:</a:t>
            </a:r>
          </a:p>
          <a:p>
            <a:r>
              <a:rPr lang="en-US" dirty="0" smtClean="0"/>
              <a:t>Let </a:t>
            </a:r>
            <a:r>
              <a:rPr lang="en-US" i="1" dirty="0" smtClean="0"/>
              <a:t>p</a:t>
            </a:r>
            <a:r>
              <a:rPr lang="en-US" dirty="0" smtClean="0"/>
              <a:t> be “I will study discrete math.”</a:t>
            </a:r>
          </a:p>
          <a:p>
            <a:r>
              <a:rPr lang="en-US" dirty="0" smtClean="0"/>
              <a:t>Let </a:t>
            </a:r>
            <a:r>
              <a:rPr lang="en-US" i="1" dirty="0" smtClean="0"/>
              <a:t>q</a:t>
            </a:r>
            <a:r>
              <a:rPr lang="en-US" dirty="0" smtClean="0"/>
              <a:t> be “I will study English literature.”</a:t>
            </a:r>
          </a:p>
          <a:p>
            <a:endParaRPr lang="en-US" dirty="0" smtClean="0"/>
          </a:p>
          <a:p>
            <a:r>
              <a:rPr lang="en-US" dirty="0" smtClean="0"/>
              <a:t>“I will study discrete math and English literature”</a:t>
            </a:r>
          </a:p>
          <a:p>
            <a:endParaRPr lang="en-US" dirty="0" smtClean="0"/>
          </a:p>
          <a:p>
            <a:r>
              <a:rPr lang="en-US" dirty="0" smtClean="0"/>
              <a:t>“Therefore, I will study discrete math.”</a:t>
            </a:r>
          </a:p>
          <a:p>
            <a:endParaRPr lang="en-US" dirty="0" smtClean="0"/>
          </a:p>
        </p:txBody>
      </p:sp>
      <p:pic>
        <p:nvPicPr>
          <p:cNvPr id="10" name="Picture 9" descr="addin_tmp.png"/>
          <p:cNvPicPr>
            <a:picLocks noChangeAspect="1"/>
          </p:cNvPicPr>
          <p:nvPr>
            <p:custDataLst>
              <p:tags r:id="rId1"/>
            </p:custDataLst>
          </p:nvPr>
        </p:nvPicPr>
        <p:blipFill>
          <a:blip r:embed="rId3" cstate="print"/>
          <a:stretch>
            <a:fillRect/>
          </a:stretch>
        </p:blipFill>
        <p:spPr>
          <a:xfrm>
            <a:off x="1447800" y="2667000"/>
            <a:ext cx="1177290" cy="771525"/>
          </a:xfrm>
          <a:prstGeom prst="rect">
            <a:avLst/>
          </a:prstGeom>
        </p:spPr>
      </p:pic>
      <p:sp>
        <p:nvSpPr>
          <p:cNvPr id="11" name="TextBox 10"/>
          <p:cNvSpPr txBox="1"/>
          <p:nvPr/>
        </p:nvSpPr>
        <p:spPr>
          <a:xfrm>
            <a:off x="4343400" y="2743200"/>
            <a:ext cx="3657600" cy="646331"/>
          </a:xfrm>
          <a:prstGeom prst="rect">
            <a:avLst/>
          </a:prstGeom>
          <a:noFill/>
        </p:spPr>
        <p:txBody>
          <a:bodyPr wrap="square" rtlCol="0">
            <a:spAutoFit/>
          </a:bodyPr>
          <a:lstStyle/>
          <a:p>
            <a:r>
              <a:rPr lang="en-US" b="1" dirty="0" smtClean="0"/>
              <a:t>Corresponding Tautology: </a:t>
            </a:r>
          </a:p>
          <a:p>
            <a:r>
              <a:rPr lang="en-US" dirty="0" smtClean="0"/>
              <a:t>         (</a:t>
            </a:r>
            <a:r>
              <a:rPr lang="en-US" i="1" dirty="0" err="1" smtClean="0"/>
              <a:t>p</a:t>
            </a:r>
            <a:r>
              <a:rPr lang="en-US" dirty="0" err="1" smtClean="0">
                <a:latin typeface="Cambria Math"/>
                <a:ea typeface="Cambria Math"/>
              </a:rPr>
              <a:t>∧</a:t>
            </a:r>
            <a:r>
              <a:rPr lang="en-US" i="1" dirty="0" err="1" smtClean="0">
                <a:latin typeface="Cambria Math"/>
                <a:ea typeface="Cambria Math"/>
              </a:rPr>
              <a:t>q</a:t>
            </a:r>
            <a:r>
              <a:rPr lang="en-US" dirty="0" smtClean="0">
                <a:latin typeface="Cambria Math"/>
                <a:ea typeface="Cambria Math"/>
              </a:rPr>
              <a:t>) →</a:t>
            </a:r>
            <a:r>
              <a:rPr lang="en-US" i="1" dirty="0" smtClean="0">
                <a:latin typeface="Cambria Math"/>
                <a:ea typeface="Cambria Math"/>
              </a:rPr>
              <a:t>p</a:t>
            </a:r>
            <a:endParaRPr lang="en-US" i="1"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Conjunction</a:t>
            </a:r>
            <a:r>
              <a:rPr lang="zh-TW" altLang="en-US" dirty="0" smtClean="0"/>
              <a:t> </a:t>
            </a:r>
            <a:r>
              <a:rPr lang="en-US" altLang="zh-TW" dirty="0" smtClean="0"/>
              <a:t>(</a:t>
            </a:r>
            <a:r>
              <a:rPr lang="zh-TW" altLang="en-US" dirty="0" smtClean="0"/>
              <a:t>合取律</a:t>
            </a:r>
            <a:r>
              <a:rPr lang="en-US" altLang="zh-TW" dirty="0" smtClean="0"/>
              <a:t>)</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a:t>
            </a:r>
            <a:endParaRPr lang="en-US" dirty="0"/>
          </a:p>
        </p:txBody>
      </p:sp>
      <p:sp>
        <p:nvSpPr>
          <p:cNvPr id="18" name="TextBox 17"/>
          <p:cNvSpPr txBox="1"/>
          <p:nvPr/>
        </p:nvSpPr>
        <p:spPr>
          <a:xfrm>
            <a:off x="2362200" y="3581400"/>
            <a:ext cx="6019800" cy="2862322"/>
          </a:xfrm>
          <a:prstGeom prst="rect">
            <a:avLst/>
          </a:prstGeom>
          <a:noFill/>
        </p:spPr>
        <p:txBody>
          <a:bodyPr wrap="square" rtlCol="0">
            <a:spAutoFit/>
          </a:bodyPr>
          <a:lstStyle/>
          <a:p>
            <a:r>
              <a:rPr lang="en-US" b="1" dirty="0" smtClean="0"/>
              <a:t>Example</a:t>
            </a:r>
            <a:r>
              <a:rPr lang="en-US" dirty="0" smtClean="0"/>
              <a:t>:</a:t>
            </a:r>
          </a:p>
          <a:p>
            <a:r>
              <a:rPr lang="en-US" dirty="0" smtClean="0"/>
              <a:t>Let </a:t>
            </a:r>
            <a:r>
              <a:rPr lang="en-US" i="1" dirty="0" smtClean="0"/>
              <a:t>p</a:t>
            </a:r>
            <a:r>
              <a:rPr lang="en-US" dirty="0" smtClean="0"/>
              <a:t> be “I will study discrete math.”</a:t>
            </a:r>
          </a:p>
          <a:p>
            <a:r>
              <a:rPr lang="en-US" dirty="0" smtClean="0"/>
              <a:t>Let </a:t>
            </a:r>
            <a:r>
              <a:rPr lang="en-US" i="1" dirty="0" smtClean="0"/>
              <a:t>q</a:t>
            </a:r>
            <a:r>
              <a:rPr lang="en-US" dirty="0" smtClean="0"/>
              <a:t> be “I will study English literature.”</a:t>
            </a:r>
          </a:p>
          <a:p>
            <a:endParaRPr lang="en-US" dirty="0" smtClean="0"/>
          </a:p>
          <a:p>
            <a:endParaRPr lang="en-US" dirty="0" smtClean="0"/>
          </a:p>
          <a:p>
            <a:r>
              <a:rPr lang="en-US" dirty="0" smtClean="0"/>
              <a:t>“I will study discrete math.”</a:t>
            </a:r>
          </a:p>
          <a:p>
            <a:r>
              <a:rPr lang="en-US" dirty="0" smtClean="0"/>
              <a:t>“I will study  English literature.”</a:t>
            </a:r>
          </a:p>
          <a:p>
            <a:endParaRPr lang="en-US" dirty="0" smtClean="0"/>
          </a:p>
          <a:p>
            <a:r>
              <a:rPr lang="en-US" dirty="0" smtClean="0"/>
              <a:t>“Therefore, I will study discrete math and I will study English literature.”</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1371600" y="2133600"/>
            <a:ext cx="1534478" cy="1168718"/>
          </a:xfrm>
          <a:prstGeom prst="rect">
            <a:avLst/>
          </a:prstGeom>
        </p:spPr>
      </p:pic>
      <p:sp>
        <p:nvSpPr>
          <p:cNvPr id="9" name="TextBox 8"/>
          <p:cNvSpPr txBox="1"/>
          <p:nvPr/>
        </p:nvSpPr>
        <p:spPr>
          <a:xfrm>
            <a:off x="4800600" y="2362200"/>
            <a:ext cx="3429000" cy="646331"/>
          </a:xfrm>
          <a:prstGeom prst="rect">
            <a:avLst/>
          </a:prstGeom>
          <a:noFill/>
        </p:spPr>
        <p:txBody>
          <a:bodyPr wrap="square" rtlCol="0">
            <a:spAutoFit/>
          </a:bodyPr>
          <a:lstStyle/>
          <a:p>
            <a:r>
              <a:rPr lang="en-US" b="1" dirty="0" smtClean="0"/>
              <a:t>Corresponding Tautology:</a:t>
            </a:r>
          </a:p>
          <a:p>
            <a:r>
              <a:rPr lang="en-US" dirty="0" smtClean="0"/>
              <a:t> (</a:t>
            </a:r>
            <a:r>
              <a:rPr lang="en-US" dirty="0" smtClean="0">
                <a:latin typeface="Cambria Math"/>
                <a:ea typeface="Cambria Math"/>
              </a:rPr>
              <a:t>(</a:t>
            </a:r>
            <a:r>
              <a:rPr lang="en-US" i="1" dirty="0" smtClean="0"/>
              <a:t>p</a:t>
            </a:r>
            <a:r>
              <a:rPr lang="en-US" dirty="0" smtClean="0"/>
              <a:t>)</a:t>
            </a:r>
            <a:r>
              <a:rPr lang="en-US" i="1" dirty="0" smtClean="0"/>
              <a:t> </a:t>
            </a:r>
            <a:r>
              <a:rPr lang="en-US" dirty="0" smtClean="0">
                <a:latin typeface="Cambria Math"/>
                <a:ea typeface="Cambria Math"/>
              </a:rPr>
              <a:t>∧ (</a:t>
            </a:r>
            <a:r>
              <a:rPr lang="en-US" i="1" dirty="0" smtClean="0">
                <a:latin typeface="Cambria Math"/>
                <a:ea typeface="Cambria Math"/>
              </a:rPr>
              <a:t>q</a:t>
            </a:r>
            <a:r>
              <a:rPr lang="en-US" dirty="0" smtClean="0">
                <a:latin typeface="Cambria Math"/>
                <a:ea typeface="Cambria Math"/>
              </a:rPr>
              <a:t>)) →(</a:t>
            </a:r>
            <a:r>
              <a:rPr lang="en-US" i="1" dirty="0" smtClean="0">
                <a:latin typeface="Cambria Math"/>
                <a:ea typeface="Cambria Math"/>
              </a:rPr>
              <a:t>p </a:t>
            </a:r>
            <a:r>
              <a:rPr lang="en-US" dirty="0" smtClean="0">
                <a:latin typeface="Cambria Math"/>
                <a:ea typeface="Cambria Math"/>
              </a:rPr>
              <a:t>∧ </a:t>
            </a:r>
            <a:r>
              <a:rPr lang="en-US" i="1" dirty="0" smtClean="0">
                <a:latin typeface="Cambria Math"/>
                <a:ea typeface="Cambria Math"/>
              </a:rPr>
              <a:t>q</a:t>
            </a:r>
            <a:r>
              <a:rPr lang="en-US" dirty="0" smtClean="0">
                <a:latin typeface="Cambria Math"/>
                <a:ea typeface="Cambria Math"/>
              </a:rPr>
              <a:t>)</a:t>
            </a:r>
            <a:endParaRPr lang="en-US" i="1"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Resolution</a:t>
            </a:r>
            <a:r>
              <a:rPr lang="zh-TW" altLang="en-US" dirty="0" smtClean="0"/>
              <a:t> </a:t>
            </a:r>
            <a:r>
              <a:rPr lang="en-US" altLang="zh-TW" dirty="0" smtClean="0"/>
              <a:t>(</a:t>
            </a:r>
            <a:r>
              <a:rPr lang="zh-TW" altLang="en-US" dirty="0" smtClean="0"/>
              <a:t>預解律</a:t>
            </a:r>
            <a:r>
              <a:rPr lang="en-US" altLang="zh-TW" dirty="0" smtClean="0"/>
              <a:t>)</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a:t>
            </a:r>
            <a:endParaRPr lang="en-US" dirty="0"/>
          </a:p>
        </p:txBody>
      </p:sp>
      <p:sp>
        <p:nvSpPr>
          <p:cNvPr id="18" name="TextBox 17"/>
          <p:cNvSpPr txBox="1"/>
          <p:nvPr/>
        </p:nvSpPr>
        <p:spPr>
          <a:xfrm>
            <a:off x="1981200" y="3657600"/>
            <a:ext cx="6477000" cy="2585323"/>
          </a:xfrm>
          <a:prstGeom prst="rect">
            <a:avLst/>
          </a:prstGeom>
          <a:noFill/>
        </p:spPr>
        <p:txBody>
          <a:bodyPr wrap="square" rtlCol="0">
            <a:spAutoFit/>
          </a:bodyPr>
          <a:lstStyle/>
          <a:p>
            <a:r>
              <a:rPr lang="en-US" b="1" dirty="0" smtClean="0"/>
              <a:t>Example</a:t>
            </a:r>
            <a:r>
              <a:rPr lang="en-US" dirty="0" smtClean="0"/>
              <a:t>:</a:t>
            </a:r>
          </a:p>
          <a:p>
            <a:r>
              <a:rPr lang="en-US" dirty="0" smtClean="0"/>
              <a:t>Let </a:t>
            </a:r>
            <a:r>
              <a:rPr lang="en-US" i="1" dirty="0" smtClean="0"/>
              <a:t>p</a:t>
            </a:r>
            <a:r>
              <a:rPr lang="en-US" dirty="0" smtClean="0"/>
              <a:t> be “I will study discrete math.”</a:t>
            </a:r>
          </a:p>
          <a:p>
            <a:r>
              <a:rPr lang="en-US" dirty="0" smtClean="0"/>
              <a:t>Let </a:t>
            </a:r>
            <a:r>
              <a:rPr lang="en-US" i="1" dirty="0" smtClean="0"/>
              <a:t>r</a:t>
            </a:r>
            <a:r>
              <a:rPr lang="en-US" dirty="0" smtClean="0"/>
              <a:t> be “I will study English literature.”</a:t>
            </a:r>
          </a:p>
          <a:p>
            <a:r>
              <a:rPr lang="en-US" dirty="0" smtClean="0"/>
              <a:t>Let q be “I will study databases.”</a:t>
            </a:r>
          </a:p>
          <a:p>
            <a:endParaRPr lang="en-US" dirty="0" smtClean="0"/>
          </a:p>
          <a:p>
            <a:r>
              <a:rPr lang="en-US" dirty="0" smtClean="0"/>
              <a:t>“I will not study discrete math or I will study English literature.”</a:t>
            </a:r>
          </a:p>
          <a:p>
            <a:r>
              <a:rPr lang="en-US" dirty="0" smtClean="0"/>
              <a:t>“I will study  discrete math or I will study databases.”</a:t>
            </a:r>
          </a:p>
          <a:p>
            <a:endParaRPr lang="en-US" dirty="0" smtClean="0"/>
          </a:p>
          <a:p>
            <a:r>
              <a:rPr lang="en-US" dirty="0" smtClean="0"/>
              <a:t>“Therefore, I will study databases or I will English literature.”</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990600" y="2209800"/>
            <a:ext cx="1525905" cy="1225868"/>
          </a:xfrm>
          <a:prstGeom prst="rect">
            <a:avLst/>
          </a:prstGeom>
        </p:spPr>
      </p:pic>
      <p:sp>
        <p:nvSpPr>
          <p:cNvPr id="10" name="TextBox 9"/>
          <p:cNvSpPr txBox="1"/>
          <p:nvPr/>
        </p:nvSpPr>
        <p:spPr>
          <a:xfrm>
            <a:off x="4114800" y="2438400"/>
            <a:ext cx="4114800" cy="646331"/>
          </a:xfrm>
          <a:prstGeom prst="rect">
            <a:avLst/>
          </a:prstGeom>
          <a:noFill/>
        </p:spPr>
        <p:txBody>
          <a:bodyPr wrap="square" rtlCol="0">
            <a:spAutoFit/>
          </a:bodyPr>
          <a:lstStyle/>
          <a:p>
            <a:r>
              <a:rPr lang="en-US" b="1" dirty="0" smtClean="0"/>
              <a:t>Corresponding Tautology:</a:t>
            </a:r>
            <a:r>
              <a:rPr lang="en-US" dirty="0" smtClean="0"/>
              <a:t> </a:t>
            </a:r>
          </a:p>
          <a:p>
            <a:r>
              <a:rPr lang="en-US" dirty="0" smtClean="0"/>
              <a:t> ((</a:t>
            </a:r>
            <a:r>
              <a:rPr lang="en-US" dirty="0" smtClean="0">
                <a:latin typeface="Cambria Math"/>
                <a:ea typeface="Cambria Math"/>
              </a:rPr>
              <a:t>¬</a:t>
            </a:r>
            <a:r>
              <a:rPr lang="en-US" i="1" dirty="0" smtClean="0"/>
              <a:t>p </a:t>
            </a:r>
            <a:r>
              <a:rPr lang="en-US" dirty="0" smtClean="0">
                <a:latin typeface="Cambria Math"/>
                <a:ea typeface="Cambria Math"/>
              </a:rPr>
              <a:t>∨ </a:t>
            </a:r>
            <a:r>
              <a:rPr lang="en-US" i="1" dirty="0" smtClean="0">
                <a:latin typeface="Cambria Math"/>
                <a:ea typeface="Cambria Math"/>
              </a:rPr>
              <a:t>r</a:t>
            </a:r>
            <a:r>
              <a:rPr lang="en-US" dirty="0" smtClean="0">
                <a:latin typeface="Cambria Math"/>
                <a:ea typeface="Cambria Math"/>
              </a:rPr>
              <a:t> )</a:t>
            </a:r>
            <a:r>
              <a:rPr lang="en-US" i="1" dirty="0" smtClean="0">
                <a:latin typeface="Cambria Math"/>
                <a:ea typeface="Cambria Math"/>
              </a:rPr>
              <a:t> </a:t>
            </a:r>
            <a:r>
              <a:rPr lang="en-US" dirty="0" smtClean="0">
                <a:latin typeface="Cambria Math"/>
                <a:ea typeface="Cambria Math"/>
              </a:rPr>
              <a:t>∧ (</a:t>
            </a:r>
            <a:r>
              <a:rPr lang="en-US" i="1" dirty="0" smtClean="0">
                <a:latin typeface="Cambria Math"/>
                <a:ea typeface="Cambria Math"/>
              </a:rPr>
              <a:t>p </a:t>
            </a:r>
            <a:r>
              <a:rPr lang="en-US" dirty="0" smtClean="0">
                <a:latin typeface="Cambria Math"/>
                <a:ea typeface="Cambria Math"/>
              </a:rPr>
              <a:t>∨ </a:t>
            </a:r>
            <a:r>
              <a:rPr lang="en-US" i="1" dirty="0" smtClean="0">
                <a:latin typeface="Cambria Math"/>
                <a:ea typeface="Cambria Math"/>
              </a:rPr>
              <a:t>q</a:t>
            </a:r>
            <a:r>
              <a:rPr lang="en-US" dirty="0" smtClean="0">
                <a:latin typeface="Cambria Math"/>
                <a:ea typeface="Cambria Math"/>
              </a:rPr>
              <a:t>)) →(</a:t>
            </a:r>
            <a:r>
              <a:rPr lang="en-US" i="1" dirty="0" smtClean="0">
                <a:latin typeface="Cambria Math"/>
                <a:ea typeface="Cambria Math"/>
              </a:rPr>
              <a:t>q </a:t>
            </a:r>
            <a:r>
              <a:rPr lang="en-US" dirty="0" smtClean="0">
                <a:latin typeface="Cambria Math"/>
                <a:ea typeface="Cambria Math"/>
              </a:rPr>
              <a:t>∨ </a:t>
            </a:r>
            <a:r>
              <a:rPr lang="en-US" i="1" dirty="0" smtClean="0">
                <a:latin typeface="Cambria Math"/>
                <a:ea typeface="Cambria Math"/>
              </a:rPr>
              <a:t>r</a:t>
            </a:r>
            <a:r>
              <a:rPr lang="en-US" dirty="0" smtClean="0">
                <a:latin typeface="Cambria Math"/>
                <a:ea typeface="Cambria Math"/>
              </a:rPr>
              <a:t>)</a:t>
            </a:r>
            <a:endParaRPr lang="en-US" i="1" dirty="0"/>
          </a:p>
        </p:txBody>
      </p:sp>
      <p:sp>
        <p:nvSpPr>
          <p:cNvPr id="11" name="TextBox 10"/>
          <p:cNvSpPr txBox="1"/>
          <p:nvPr/>
        </p:nvSpPr>
        <p:spPr>
          <a:xfrm>
            <a:off x="4419600" y="1371600"/>
            <a:ext cx="3733800" cy="646331"/>
          </a:xfrm>
          <a:prstGeom prst="rect">
            <a:avLst/>
          </a:prstGeom>
          <a:noFill/>
        </p:spPr>
        <p:txBody>
          <a:bodyPr wrap="square" rtlCol="0">
            <a:spAutoFit/>
          </a:bodyPr>
          <a:lstStyle/>
          <a:p>
            <a:r>
              <a:rPr lang="en-US" dirty="0" smtClean="0"/>
              <a:t>Resolution plays an important role in AI and is used in Prolog.</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the Rules of Inference to Build </a:t>
            </a:r>
            <a:r>
              <a:rPr lang="en-US" dirty="0" smtClean="0">
                <a:solidFill>
                  <a:srgbClr val="FF0000"/>
                </a:solidFill>
              </a:rPr>
              <a:t>Valid Arguments (</a:t>
            </a:r>
            <a:r>
              <a:rPr lang="zh-TW" altLang="en-US" dirty="0" smtClean="0">
                <a:solidFill>
                  <a:srgbClr val="FF0000"/>
                </a:solidFill>
              </a:rPr>
              <a:t>有效論證</a:t>
            </a:r>
            <a:r>
              <a:rPr lang="en-US"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a:xfrm>
            <a:off x="457200" y="1600201"/>
            <a:ext cx="8458200" cy="1142999"/>
          </a:xfrm>
        </p:spPr>
        <p:txBody>
          <a:bodyPr>
            <a:noAutofit/>
          </a:bodyPr>
          <a:lstStyle/>
          <a:p>
            <a:r>
              <a:rPr lang="en-US" sz="2400" dirty="0" smtClean="0"/>
              <a:t>A  </a:t>
            </a:r>
            <a:r>
              <a:rPr lang="en-US" sz="2400" i="1" dirty="0" smtClean="0">
                <a:solidFill>
                  <a:srgbClr val="FF0000"/>
                </a:solidFill>
              </a:rPr>
              <a:t>valid argument </a:t>
            </a:r>
            <a:r>
              <a:rPr lang="en-US" sz="2400" dirty="0" smtClean="0"/>
              <a:t>is a sequence of statements. Each statement is either a </a:t>
            </a:r>
            <a:r>
              <a:rPr lang="en-US" sz="2400" dirty="0" smtClean="0">
                <a:solidFill>
                  <a:srgbClr val="0070C0"/>
                </a:solidFill>
              </a:rPr>
              <a:t>premise</a:t>
            </a:r>
            <a:r>
              <a:rPr lang="en-US" sz="2400" dirty="0" smtClean="0"/>
              <a:t> or follows from previous statements by </a:t>
            </a:r>
            <a:r>
              <a:rPr lang="en-US" sz="2400" dirty="0" smtClean="0">
                <a:solidFill>
                  <a:srgbClr val="FF0000"/>
                </a:solidFill>
              </a:rPr>
              <a:t>rules of inference</a:t>
            </a:r>
            <a:r>
              <a:rPr lang="en-US" sz="2400" dirty="0" smtClean="0"/>
              <a:t>. The last statement is called </a:t>
            </a:r>
            <a:r>
              <a:rPr lang="en-US" sz="2400" dirty="0" smtClean="0">
                <a:solidFill>
                  <a:srgbClr val="0070C0"/>
                </a:solidFill>
              </a:rPr>
              <a:t>conclusion</a:t>
            </a:r>
            <a:r>
              <a:rPr lang="en-US" sz="2400" dirty="0" smtClean="0"/>
              <a:t>.</a:t>
            </a:r>
          </a:p>
        </p:txBody>
      </p:sp>
      <p:pic>
        <p:nvPicPr>
          <p:cNvPr id="6" name="Picture 6" descr="addin_tmp.png"/>
          <p:cNvPicPr>
            <a:picLocks noChangeAspect="1"/>
          </p:cNvPicPr>
          <p:nvPr>
            <p:custDataLst>
              <p:tags r:id="rId1"/>
            </p:custDataLst>
          </p:nvPr>
        </p:nvPicPr>
        <p:blipFill>
          <a:blip r:embed="rId4" cstate="print"/>
          <a:stretch>
            <a:fillRect/>
          </a:stretch>
        </p:blipFill>
        <p:spPr>
          <a:xfrm>
            <a:off x="762000" y="4648200"/>
            <a:ext cx="6705600" cy="1752600"/>
          </a:xfrm>
          <a:prstGeom prst="rect">
            <a:avLst/>
          </a:prstGeom>
        </p:spPr>
      </p:pic>
      <p:sp>
        <p:nvSpPr>
          <p:cNvPr id="7" name="Rectangle 3"/>
          <p:cNvSpPr/>
          <p:nvPr/>
        </p:nvSpPr>
        <p:spPr>
          <a:xfrm>
            <a:off x="685800" y="2743200"/>
            <a:ext cx="6553200" cy="1200329"/>
          </a:xfrm>
          <a:prstGeom prst="rect">
            <a:avLst/>
          </a:prstGeom>
        </p:spPr>
        <p:txBody>
          <a:bodyPr wrap="square">
            <a:spAutoFit/>
          </a:bodyPr>
          <a:lstStyle/>
          <a:p>
            <a:r>
              <a:rPr lang="en-US" sz="2400" b="1" dirty="0" smtClean="0"/>
              <a:t>Example </a:t>
            </a:r>
            <a:r>
              <a:rPr lang="en-US" sz="2400" b="1" dirty="0" smtClean="0">
                <a:latin typeface="Cambria Math" pitchFamily="18" charset="0"/>
                <a:ea typeface="Cambria Math" pitchFamily="18" charset="0"/>
              </a:rPr>
              <a:t>1</a:t>
            </a:r>
            <a:r>
              <a:rPr lang="en-US" sz="2400" dirty="0" smtClean="0"/>
              <a:t>: From the single proposition </a:t>
            </a:r>
            <a:endParaRPr lang="en-US" dirty="0" smtClean="0"/>
          </a:p>
          <a:p>
            <a:endParaRPr lang="en-US" sz="2400" dirty="0" smtClean="0"/>
          </a:p>
          <a:p>
            <a:pPr>
              <a:buNone/>
            </a:pPr>
            <a:r>
              <a:rPr lang="en-US" dirty="0" smtClean="0"/>
              <a:t> </a:t>
            </a:r>
            <a:r>
              <a:rPr lang="en-US" sz="2400" dirty="0" smtClean="0"/>
              <a:t>Show that </a:t>
            </a:r>
            <a:r>
              <a:rPr lang="en-US" sz="2400" i="1" dirty="0" smtClean="0"/>
              <a:t>q</a:t>
            </a:r>
            <a:r>
              <a:rPr lang="en-US" sz="2400" dirty="0" smtClean="0"/>
              <a:t> is a conclusion.</a:t>
            </a:r>
          </a:p>
        </p:txBody>
      </p:sp>
      <p:sp>
        <p:nvSpPr>
          <p:cNvPr id="8" name="TextBox 5"/>
          <p:cNvSpPr txBox="1"/>
          <p:nvPr/>
        </p:nvSpPr>
        <p:spPr>
          <a:xfrm>
            <a:off x="685800" y="4114800"/>
            <a:ext cx="1905000" cy="461665"/>
          </a:xfrm>
          <a:prstGeom prst="rect">
            <a:avLst/>
          </a:prstGeom>
          <a:noFill/>
        </p:spPr>
        <p:txBody>
          <a:bodyPr wrap="square" rtlCol="0">
            <a:spAutoFit/>
          </a:bodyPr>
          <a:lstStyle/>
          <a:p>
            <a:r>
              <a:rPr lang="en-US" sz="2400" b="1" dirty="0" smtClean="0"/>
              <a:t>Solution</a:t>
            </a:r>
            <a:r>
              <a:rPr lang="en-US" dirty="0" smtClean="0"/>
              <a:t>:</a:t>
            </a:r>
            <a:endParaRPr lang="en-US" dirty="0"/>
          </a:p>
        </p:txBody>
      </p:sp>
      <p:pic>
        <p:nvPicPr>
          <p:cNvPr id="9" name="Picture 4" descr="addin_tmp.png"/>
          <p:cNvPicPr>
            <a:picLocks noChangeAspect="1"/>
          </p:cNvPicPr>
          <p:nvPr>
            <p:custDataLst>
              <p:tags r:id="rId2"/>
            </p:custDataLst>
          </p:nvPr>
        </p:nvPicPr>
        <p:blipFill>
          <a:blip r:embed="rId5" cstate="print"/>
          <a:stretch>
            <a:fillRect/>
          </a:stretch>
        </p:blipFill>
        <p:spPr>
          <a:xfrm>
            <a:off x="4018597" y="3200400"/>
            <a:ext cx="1848803" cy="382905"/>
          </a:xfrm>
          <a:prstGeom prst="rect">
            <a:avLst/>
          </a:prstGeom>
        </p:spPr>
      </p:pic>
      <p:sp>
        <p:nvSpPr>
          <p:cNvPr id="4" name="文字方塊 3"/>
          <p:cNvSpPr txBox="1"/>
          <p:nvPr/>
        </p:nvSpPr>
        <p:spPr>
          <a:xfrm>
            <a:off x="2971800" y="5334000"/>
            <a:ext cx="1828800" cy="369332"/>
          </a:xfrm>
          <a:prstGeom prst="rect">
            <a:avLst/>
          </a:prstGeom>
          <a:solidFill>
            <a:schemeClr val="bg1"/>
          </a:solidFill>
        </p:spPr>
        <p:txBody>
          <a:bodyPr wrap="square" tIns="0" bIns="0" rtlCol="0">
            <a:spAutoFit/>
          </a:bodyPr>
          <a:lstStyle/>
          <a:p>
            <a:r>
              <a:rPr lang="en-US" altLang="zh-TW" sz="2400" dirty="0" err="1" smtClean="0"/>
              <a:t>Simplication</a:t>
            </a:r>
            <a:endParaRPr lang="zh-TW" altLang="en-US" sz="2400" dirty="0"/>
          </a:p>
        </p:txBody>
      </p:sp>
      <p:sp>
        <p:nvSpPr>
          <p:cNvPr id="10" name="文字方塊 9"/>
          <p:cNvSpPr txBox="1"/>
          <p:nvPr/>
        </p:nvSpPr>
        <p:spPr>
          <a:xfrm>
            <a:off x="3005769" y="5650468"/>
            <a:ext cx="1828800" cy="369332"/>
          </a:xfrm>
          <a:prstGeom prst="rect">
            <a:avLst/>
          </a:prstGeom>
          <a:solidFill>
            <a:schemeClr val="bg1"/>
          </a:solidFill>
        </p:spPr>
        <p:txBody>
          <a:bodyPr wrap="square" tIns="0" bIns="0" rtlCol="0">
            <a:spAutoFit/>
          </a:bodyPr>
          <a:lstStyle/>
          <a:p>
            <a:r>
              <a:rPr lang="en-US" altLang="zh-TW" sz="2400" dirty="0" err="1" smtClean="0"/>
              <a:t>Simplication</a:t>
            </a:r>
            <a:endParaRPr lang="zh-TW" altLang="en-US" sz="24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Valid Arguments</a:t>
            </a:r>
            <a:endParaRPr lang="en-US" dirty="0"/>
          </a:p>
        </p:txBody>
      </p:sp>
      <p:sp>
        <p:nvSpPr>
          <p:cNvPr id="3" name="Content Placeholder 2"/>
          <p:cNvSpPr>
            <a:spLocks noGrp="1"/>
          </p:cNvSpPr>
          <p:nvPr>
            <p:ph idx="1"/>
          </p:nvPr>
        </p:nvSpPr>
        <p:spPr>
          <a:xfrm>
            <a:off x="457200" y="762000"/>
            <a:ext cx="8229600" cy="5791200"/>
          </a:xfrm>
        </p:spPr>
        <p:txBody>
          <a:bodyPr>
            <a:normAutofit/>
          </a:bodyPr>
          <a:lstStyle/>
          <a:p>
            <a:pPr>
              <a:buNone/>
            </a:pPr>
            <a:r>
              <a:rPr lang="en-US" sz="1800" b="1" dirty="0" smtClean="0"/>
              <a:t>Example </a:t>
            </a:r>
            <a:r>
              <a:rPr lang="en-US" sz="1800" b="1" dirty="0" smtClean="0">
                <a:latin typeface="Cambria Math" pitchFamily="18" charset="0"/>
                <a:ea typeface="Cambria Math" pitchFamily="18" charset="0"/>
              </a:rPr>
              <a:t>2</a:t>
            </a:r>
            <a:r>
              <a:rPr lang="en-US" sz="1800" b="1" dirty="0" smtClean="0"/>
              <a:t>:</a:t>
            </a:r>
            <a:r>
              <a:rPr lang="en-US" sz="1800" dirty="0" smtClean="0"/>
              <a:t> </a:t>
            </a:r>
          </a:p>
          <a:p>
            <a:r>
              <a:rPr lang="en-US" sz="1800" dirty="0" smtClean="0"/>
              <a:t>With these hypotheses:</a:t>
            </a:r>
          </a:p>
          <a:p>
            <a:pPr lvl="1">
              <a:buNone/>
            </a:pPr>
            <a:r>
              <a:rPr lang="en-US" sz="1800" dirty="0" smtClean="0"/>
              <a:t>“</a:t>
            </a:r>
            <a:r>
              <a:rPr lang="en-US" sz="1800" dirty="0" smtClean="0">
                <a:solidFill>
                  <a:srgbClr val="FF0000"/>
                </a:solidFill>
              </a:rPr>
              <a:t>It is </a:t>
            </a:r>
            <a:r>
              <a:rPr lang="en-US" sz="1800" dirty="0" smtClean="0"/>
              <a:t>not</a:t>
            </a:r>
            <a:r>
              <a:rPr lang="en-US" sz="1800" dirty="0" smtClean="0">
                <a:solidFill>
                  <a:srgbClr val="0070C0"/>
                </a:solidFill>
              </a:rPr>
              <a:t> </a:t>
            </a:r>
            <a:r>
              <a:rPr lang="en-US" sz="1800" dirty="0" smtClean="0">
                <a:solidFill>
                  <a:srgbClr val="FF0000"/>
                </a:solidFill>
              </a:rPr>
              <a:t>sunny this afternoon </a:t>
            </a:r>
            <a:r>
              <a:rPr lang="en-US" sz="1800" dirty="0" smtClean="0"/>
              <a:t>and </a:t>
            </a:r>
            <a:r>
              <a:rPr lang="en-US" sz="1800" dirty="0" smtClean="0">
                <a:solidFill>
                  <a:srgbClr val="C00000"/>
                </a:solidFill>
              </a:rPr>
              <a:t>it is colder than yesterday</a:t>
            </a:r>
            <a:r>
              <a:rPr lang="en-US" sz="1800" dirty="0" smtClean="0"/>
              <a:t>.”</a:t>
            </a:r>
          </a:p>
          <a:p>
            <a:pPr lvl="1">
              <a:buNone/>
            </a:pPr>
            <a:r>
              <a:rPr lang="en-US" sz="1800" dirty="0" smtClean="0"/>
              <a:t>“</a:t>
            </a:r>
            <a:r>
              <a:rPr lang="en-US" sz="1800" dirty="0" smtClean="0">
                <a:solidFill>
                  <a:srgbClr val="0070C0"/>
                </a:solidFill>
              </a:rPr>
              <a:t>We will go swimming </a:t>
            </a:r>
            <a:r>
              <a:rPr lang="en-US" sz="1800" dirty="0" smtClean="0"/>
              <a:t>only </a:t>
            </a:r>
            <a:r>
              <a:rPr lang="en-US" sz="1800" dirty="0" smtClean="0">
                <a:solidFill>
                  <a:srgbClr val="FF0000"/>
                </a:solidFill>
              </a:rPr>
              <a:t>if it is sunny</a:t>
            </a:r>
            <a:r>
              <a:rPr lang="en-US" sz="1800" dirty="0" smtClean="0"/>
              <a:t>.”</a:t>
            </a:r>
          </a:p>
          <a:p>
            <a:pPr lvl="1">
              <a:buNone/>
            </a:pPr>
            <a:r>
              <a:rPr lang="en-US" sz="1800" dirty="0" smtClean="0"/>
              <a:t>“If </a:t>
            </a:r>
            <a:r>
              <a:rPr lang="en-US" sz="1800" dirty="0" smtClean="0">
                <a:solidFill>
                  <a:srgbClr val="0070C0"/>
                </a:solidFill>
              </a:rPr>
              <a:t>we</a:t>
            </a:r>
            <a:r>
              <a:rPr lang="en-US" sz="1800" dirty="0" smtClean="0"/>
              <a:t> do not </a:t>
            </a:r>
            <a:r>
              <a:rPr lang="en-US" sz="1800" dirty="0" smtClean="0">
                <a:solidFill>
                  <a:srgbClr val="0070C0"/>
                </a:solidFill>
              </a:rPr>
              <a:t>go swimming</a:t>
            </a:r>
            <a:r>
              <a:rPr lang="en-US" sz="1800" dirty="0" smtClean="0"/>
              <a:t>, then </a:t>
            </a:r>
            <a:r>
              <a:rPr lang="en-US" sz="1800" dirty="0" smtClean="0">
                <a:solidFill>
                  <a:srgbClr val="00B050"/>
                </a:solidFill>
              </a:rPr>
              <a:t>we will take a canoe </a:t>
            </a:r>
            <a:r>
              <a:rPr lang="en-US" altLang="zh-TW" sz="1800" dirty="0" smtClean="0">
                <a:solidFill>
                  <a:srgbClr val="00B050"/>
                </a:solidFill>
              </a:rPr>
              <a:t>(</a:t>
            </a:r>
            <a:r>
              <a:rPr lang="zh-TW" altLang="en-US" sz="1800" dirty="0" smtClean="0">
                <a:solidFill>
                  <a:srgbClr val="00B050"/>
                </a:solidFill>
              </a:rPr>
              <a:t>獨木舟</a:t>
            </a:r>
            <a:r>
              <a:rPr lang="en-US" altLang="zh-TW" sz="1800" dirty="0" smtClean="0">
                <a:solidFill>
                  <a:srgbClr val="00B050"/>
                </a:solidFill>
              </a:rPr>
              <a:t>)</a:t>
            </a:r>
            <a:r>
              <a:rPr lang="zh-TW" altLang="en-US" sz="1800" dirty="0" smtClean="0">
                <a:solidFill>
                  <a:srgbClr val="00B050"/>
                </a:solidFill>
              </a:rPr>
              <a:t> </a:t>
            </a:r>
            <a:r>
              <a:rPr lang="en-US" sz="1800" dirty="0" smtClean="0">
                <a:solidFill>
                  <a:srgbClr val="00B050"/>
                </a:solidFill>
              </a:rPr>
              <a:t>trip</a:t>
            </a:r>
            <a:r>
              <a:rPr lang="en-US" sz="1800" dirty="0" smtClean="0"/>
              <a:t>.”</a:t>
            </a:r>
          </a:p>
          <a:p>
            <a:pPr lvl="1">
              <a:buNone/>
            </a:pPr>
            <a:r>
              <a:rPr lang="en-US" sz="1800" dirty="0" smtClean="0"/>
              <a:t>“</a:t>
            </a:r>
            <a:r>
              <a:rPr lang="en-US" sz="1800" dirty="0" smtClean="0">
                <a:solidFill>
                  <a:srgbClr val="00B050"/>
                </a:solidFill>
              </a:rPr>
              <a:t>If we take a canoe trip</a:t>
            </a:r>
            <a:r>
              <a:rPr lang="en-US" sz="1800" dirty="0" smtClean="0"/>
              <a:t>, then </a:t>
            </a:r>
            <a:r>
              <a:rPr lang="en-US" sz="1800" dirty="0" smtClean="0">
                <a:solidFill>
                  <a:srgbClr val="FFC000"/>
                </a:solidFill>
              </a:rPr>
              <a:t>we will be home by sunset</a:t>
            </a:r>
            <a:r>
              <a:rPr lang="en-US" sz="1800" dirty="0" smtClean="0"/>
              <a:t>.”</a:t>
            </a:r>
          </a:p>
          <a:p>
            <a:r>
              <a:rPr lang="en-US" sz="1800" dirty="0" smtClean="0"/>
              <a:t>Using the inference rules, construct a valid argument for the conclusion:</a:t>
            </a:r>
          </a:p>
          <a:p>
            <a:pPr lvl="1">
              <a:buNone/>
            </a:pPr>
            <a:r>
              <a:rPr lang="en-US" sz="1800" dirty="0" smtClean="0"/>
              <a:t>“</a:t>
            </a:r>
            <a:r>
              <a:rPr lang="en-US" sz="1800" dirty="0" smtClean="0">
                <a:solidFill>
                  <a:srgbClr val="FFC000"/>
                </a:solidFill>
              </a:rPr>
              <a:t>We will be home by sunset</a:t>
            </a:r>
            <a:r>
              <a:rPr lang="en-US" sz="1800" dirty="0" smtClean="0"/>
              <a:t>.”</a:t>
            </a:r>
          </a:p>
          <a:p>
            <a:pPr>
              <a:buNone/>
            </a:pPr>
            <a:r>
              <a:rPr lang="en-US" sz="1800" b="1" dirty="0" smtClean="0"/>
              <a:t>Solution</a:t>
            </a:r>
            <a:r>
              <a:rPr lang="en-US" sz="1800" dirty="0" smtClean="0"/>
              <a:t>: </a:t>
            </a:r>
          </a:p>
          <a:p>
            <a:pPr marL="342900" indent="-342900">
              <a:buFont typeface="+mj-lt"/>
              <a:buAutoNum type="arabicPeriod"/>
            </a:pPr>
            <a:r>
              <a:rPr lang="en-US" sz="1800" dirty="0" smtClean="0"/>
              <a:t>  Choose propositional variables:</a:t>
            </a:r>
          </a:p>
          <a:p>
            <a:pPr lvl="1">
              <a:buNone/>
            </a:pPr>
            <a:r>
              <a:rPr lang="en-US" sz="1800" i="1" dirty="0" smtClean="0">
                <a:solidFill>
                  <a:srgbClr val="FF0000"/>
                </a:solidFill>
              </a:rPr>
              <a:t>p</a:t>
            </a:r>
            <a:r>
              <a:rPr lang="en-US" sz="1800" dirty="0" smtClean="0"/>
              <a:t> : “</a:t>
            </a:r>
            <a:r>
              <a:rPr lang="en-US" sz="1800" dirty="0" smtClean="0">
                <a:solidFill>
                  <a:srgbClr val="FF0000"/>
                </a:solidFill>
              </a:rPr>
              <a:t>It is sunny this afternoon</a:t>
            </a:r>
            <a:r>
              <a:rPr lang="en-US" sz="1800" dirty="0" smtClean="0"/>
              <a:t>.”      </a:t>
            </a:r>
          </a:p>
          <a:p>
            <a:pPr lvl="1">
              <a:buNone/>
            </a:pPr>
            <a:r>
              <a:rPr lang="en-US" sz="1800" i="1" dirty="0" smtClean="0">
                <a:solidFill>
                  <a:srgbClr val="0070C0"/>
                </a:solidFill>
              </a:rPr>
              <a:t>r</a:t>
            </a:r>
            <a:r>
              <a:rPr lang="en-US" sz="1800" dirty="0" smtClean="0"/>
              <a:t>  : “</a:t>
            </a:r>
            <a:r>
              <a:rPr lang="en-US" sz="1800" dirty="0" smtClean="0">
                <a:solidFill>
                  <a:srgbClr val="0070C0"/>
                </a:solidFill>
              </a:rPr>
              <a:t>We will go swimming</a:t>
            </a:r>
            <a:r>
              <a:rPr lang="en-US" sz="1800" dirty="0" smtClean="0"/>
              <a:t>.”  </a:t>
            </a:r>
          </a:p>
          <a:p>
            <a:pPr lvl="1">
              <a:buNone/>
            </a:pPr>
            <a:r>
              <a:rPr lang="en-US" sz="1800" i="1" dirty="0" smtClean="0">
                <a:solidFill>
                  <a:srgbClr val="FFC000"/>
                </a:solidFill>
              </a:rPr>
              <a:t>t</a:t>
            </a:r>
            <a:r>
              <a:rPr lang="en-US" sz="1800" i="1" dirty="0" smtClean="0"/>
              <a:t> : </a:t>
            </a:r>
            <a:r>
              <a:rPr lang="en-US" sz="1800" dirty="0" smtClean="0"/>
              <a:t>“</a:t>
            </a:r>
            <a:r>
              <a:rPr lang="en-US" sz="1800" dirty="0" smtClean="0">
                <a:solidFill>
                  <a:srgbClr val="FFC000"/>
                </a:solidFill>
              </a:rPr>
              <a:t>We will be home by sunset</a:t>
            </a:r>
            <a:r>
              <a:rPr lang="en-US" sz="1800" dirty="0" smtClean="0"/>
              <a:t>.”</a:t>
            </a:r>
          </a:p>
          <a:p>
            <a:pPr lvl="1">
              <a:buNone/>
            </a:pPr>
            <a:r>
              <a:rPr lang="en-US" sz="1800" i="1" dirty="0" smtClean="0">
                <a:solidFill>
                  <a:srgbClr val="C00000"/>
                </a:solidFill>
              </a:rPr>
              <a:t>q</a:t>
            </a:r>
            <a:r>
              <a:rPr lang="en-US" sz="1800" dirty="0" smtClean="0">
                <a:solidFill>
                  <a:srgbClr val="C00000"/>
                </a:solidFill>
              </a:rPr>
              <a:t> </a:t>
            </a:r>
            <a:r>
              <a:rPr lang="en-US" sz="1800" dirty="0" smtClean="0"/>
              <a:t> : “</a:t>
            </a:r>
            <a:r>
              <a:rPr lang="en-US" sz="1800" dirty="0" smtClean="0">
                <a:solidFill>
                  <a:srgbClr val="C00000"/>
                </a:solidFill>
              </a:rPr>
              <a:t>It is colder than yesterday</a:t>
            </a:r>
            <a:r>
              <a:rPr lang="en-US" sz="1800" dirty="0" smtClean="0"/>
              <a:t>.”     </a:t>
            </a:r>
          </a:p>
          <a:p>
            <a:pPr lvl="1">
              <a:buNone/>
            </a:pPr>
            <a:r>
              <a:rPr lang="en-US" sz="1800" i="1" dirty="0" smtClean="0">
                <a:solidFill>
                  <a:srgbClr val="00B050"/>
                </a:solidFill>
              </a:rPr>
              <a:t>s</a:t>
            </a:r>
            <a:r>
              <a:rPr lang="en-US" sz="1800" i="1" dirty="0" smtClean="0"/>
              <a:t>  : </a:t>
            </a:r>
            <a:r>
              <a:rPr lang="en-US" sz="1800" dirty="0" smtClean="0"/>
              <a:t>“</a:t>
            </a:r>
            <a:r>
              <a:rPr lang="en-US" sz="1800" dirty="0" smtClean="0">
                <a:solidFill>
                  <a:srgbClr val="00B050"/>
                </a:solidFill>
              </a:rPr>
              <a:t>We will take a canoe trip.</a:t>
            </a:r>
            <a:r>
              <a:rPr lang="en-US" sz="1800" dirty="0" smtClean="0"/>
              <a:t>” </a:t>
            </a:r>
            <a:endParaRPr lang="en-US" sz="1800" i="1" dirty="0" smtClean="0"/>
          </a:p>
          <a:p>
            <a:pPr marL="342900" indent="-342900">
              <a:buFont typeface="+mj-lt"/>
              <a:buAutoNum type="arabicPeriod"/>
            </a:pPr>
            <a:r>
              <a:rPr lang="en-US" sz="1800" dirty="0" smtClean="0"/>
              <a:t>Translation into propositional logic:</a:t>
            </a:r>
          </a:p>
        </p:txBody>
      </p:sp>
      <p:pic>
        <p:nvPicPr>
          <p:cNvPr id="6" name="Picture 5" descr="addin_tmp.png"/>
          <p:cNvPicPr>
            <a:picLocks noChangeAspect="1"/>
          </p:cNvPicPr>
          <p:nvPr>
            <p:custDataLst>
              <p:tags r:id="rId1"/>
            </p:custDataLst>
          </p:nvPr>
        </p:nvPicPr>
        <p:blipFill>
          <a:blip r:embed="rId3" cstate="print"/>
          <a:stretch>
            <a:fillRect/>
          </a:stretch>
        </p:blipFill>
        <p:spPr>
          <a:xfrm>
            <a:off x="990600" y="6096000"/>
            <a:ext cx="4191000" cy="440433"/>
          </a:xfrm>
          <a:prstGeom prst="rect">
            <a:avLst/>
          </a:prstGeom>
        </p:spPr>
      </p:pic>
      <p:sp>
        <p:nvSpPr>
          <p:cNvPr id="5" name="TextBox 4"/>
          <p:cNvSpPr txBox="1"/>
          <p:nvPr/>
        </p:nvSpPr>
        <p:spPr>
          <a:xfrm>
            <a:off x="5638800" y="6324600"/>
            <a:ext cx="3276600" cy="369332"/>
          </a:xfrm>
          <a:prstGeom prst="rect">
            <a:avLst/>
          </a:prstGeom>
          <a:noFill/>
        </p:spPr>
        <p:txBody>
          <a:bodyPr wrap="square" rtlCol="0">
            <a:spAutoFit/>
          </a:bodyPr>
          <a:lstStyle/>
          <a:p>
            <a:r>
              <a:rPr lang="en-US" i="1" dirty="0" smtClean="0"/>
              <a:t>Continued on next slide</a:t>
            </a:r>
            <a:r>
              <a:rPr lang="en-US" dirty="0" smtClean="0"/>
              <a:t> </a:t>
            </a:r>
            <a:r>
              <a:rPr lang="en-US" dirty="0" smtClean="0">
                <a:sym typeface="Wingdings" pitchFamily="2" charset="2"/>
              </a:rPr>
              <a:t></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 Arguments</a:t>
            </a: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1219200" y="2514600"/>
            <a:ext cx="6172200" cy="3329333"/>
          </a:xfrm>
          <a:prstGeom prst="rect">
            <a:avLst/>
          </a:prstGeom>
        </p:spPr>
      </p:pic>
      <p:sp>
        <p:nvSpPr>
          <p:cNvPr id="4" name="TextBox 3"/>
          <p:cNvSpPr txBox="1"/>
          <p:nvPr/>
        </p:nvSpPr>
        <p:spPr>
          <a:xfrm>
            <a:off x="762000" y="2057400"/>
            <a:ext cx="3510385" cy="369332"/>
          </a:xfrm>
          <a:prstGeom prst="rect">
            <a:avLst/>
          </a:prstGeom>
          <a:noFill/>
          <a:ln>
            <a:solidFill>
              <a:schemeClr val="bg1"/>
            </a:solidFill>
          </a:ln>
        </p:spPr>
        <p:txBody>
          <a:bodyPr wrap="none" rtlCol="0">
            <a:spAutoFit/>
          </a:bodyPr>
          <a:lstStyle/>
          <a:p>
            <a:r>
              <a:rPr lang="en-US" dirty="0" smtClean="0">
                <a:solidFill>
                  <a:schemeClr val="accent1"/>
                </a:solidFill>
              </a:rPr>
              <a:t>3.  </a:t>
            </a:r>
            <a:r>
              <a:rPr lang="en-US" dirty="0" smtClean="0"/>
              <a:t>Construct the Valid Argument </a:t>
            </a:r>
            <a:endParaRPr lang="en-US" dirty="0"/>
          </a:p>
        </p:txBody>
      </p:sp>
      <p:pic>
        <p:nvPicPr>
          <p:cNvPr id="5" name="Picture 5" descr="addin_tmp.png"/>
          <p:cNvPicPr>
            <a:picLocks noChangeAspect="1"/>
          </p:cNvPicPr>
          <p:nvPr>
            <p:custDataLst>
              <p:tags r:id="rId2"/>
            </p:custDataLst>
          </p:nvPr>
        </p:nvPicPr>
        <p:blipFill>
          <a:blip r:embed="rId6" cstate="print"/>
          <a:stretch>
            <a:fillRect/>
          </a:stretch>
        </p:blipFill>
        <p:spPr>
          <a:xfrm>
            <a:off x="1066800" y="1295400"/>
            <a:ext cx="5075640" cy="533400"/>
          </a:xfrm>
          <a:prstGeom prst="rect">
            <a:avLst/>
          </a:prstGeom>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Rules of Inference for Quantified Statements</a:t>
            </a:r>
          </a:p>
          <a:p>
            <a:pPr>
              <a:buNone/>
            </a:pPr>
            <a:endParaRPr lang="en-US" dirty="0"/>
          </a:p>
        </p:txBody>
      </p:sp>
      <p:sp>
        <p:nvSpPr>
          <p:cNvPr id="2" name="Title 1"/>
          <p:cNvSpPr>
            <a:spLocks noGrp="1"/>
          </p:cNvSpPr>
          <p:nvPr>
            <p:ph type="title"/>
          </p:nvPr>
        </p:nvSpPr>
        <p:spPr/>
        <p:txBody>
          <a:bodyPr>
            <a:normAutofit/>
          </a:bodyPr>
          <a:lstStyle/>
          <a:p>
            <a:r>
              <a:rPr lang="en-US" dirty="0" smtClean="0"/>
              <a:t>Handling Quantified Statements</a:t>
            </a:r>
            <a:endParaRPr lang="en-US" dirty="0"/>
          </a:p>
        </p:txBody>
      </p:sp>
      <p:pic>
        <p:nvPicPr>
          <p:cNvPr id="4" name="Picture 4" descr="ch01pt_Part22"/>
          <p:cNvPicPr>
            <a:picLocks noChangeAspect="1" noChangeArrowheads="1"/>
          </p:cNvPicPr>
          <p:nvPr/>
        </p:nvPicPr>
        <p:blipFill>
          <a:blip r:embed="rId2" cstate="print"/>
          <a:srcRect/>
          <a:stretch>
            <a:fillRect/>
          </a:stretch>
        </p:blipFill>
        <p:spPr bwMode="auto">
          <a:xfrm>
            <a:off x="228600" y="2362200"/>
            <a:ext cx="5410200" cy="4191000"/>
          </a:xfrm>
          <a:prstGeom prst="rect">
            <a:avLst/>
          </a:prstGeom>
          <a:noFill/>
          <a:ln w="9525">
            <a:noFill/>
            <a:miter lim="800000"/>
            <a:headEnd/>
            <a:tailEnd/>
          </a:ln>
        </p:spPr>
      </p:pic>
      <p:sp>
        <p:nvSpPr>
          <p:cNvPr id="6" name="Title 1"/>
          <p:cNvSpPr txBox="1">
            <a:spLocks/>
          </p:cNvSpPr>
          <p:nvPr/>
        </p:nvSpPr>
        <p:spPr>
          <a:xfrm>
            <a:off x="3352800" y="3810000"/>
            <a:ext cx="1600200" cy="3048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TW" b="0" i="0" u="none" strike="noStrike" kern="1200" cap="none" spc="0" normalizeH="0" baseline="0" noProof="0" dirty="0" smtClean="0">
                <a:ln>
                  <a:noFill/>
                </a:ln>
                <a:solidFill>
                  <a:schemeClr val="tx1"/>
                </a:solidFill>
                <a:effectLst/>
                <a:uLnTx/>
                <a:uFillTx/>
                <a:latin typeface="+mj-lt"/>
                <a:ea typeface="+mj-ea"/>
                <a:cs typeface="+mj-cs"/>
              </a:rPr>
              <a:t>(</a:t>
            </a:r>
            <a:r>
              <a:rPr kumimoji="0" lang="zh-TW" altLang="en-US" b="0" i="0" u="none" strike="noStrike" kern="1200" cap="none" spc="0" normalizeH="0" baseline="0" noProof="0" dirty="0" smtClean="0">
                <a:ln>
                  <a:noFill/>
                </a:ln>
                <a:solidFill>
                  <a:schemeClr val="tx1"/>
                </a:solidFill>
                <a:effectLst/>
                <a:uLnTx/>
                <a:uFillTx/>
                <a:latin typeface="+mj-lt"/>
                <a:ea typeface="+mj-ea"/>
                <a:cs typeface="+mj-cs"/>
              </a:rPr>
              <a:t>全稱個例化</a:t>
            </a:r>
            <a:r>
              <a:rPr kumimoji="0" lang="en-US" altLang="zh-TW" b="0" i="0" u="none" strike="noStrike" kern="1200" cap="none" spc="0" normalizeH="0" baseline="0" noProof="0" dirty="0" smtClean="0">
                <a:ln>
                  <a:noFill/>
                </a:ln>
                <a:solidFill>
                  <a:schemeClr val="tx1"/>
                </a:solidFill>
                <a:effectLst/>
                <a:uLnTx/>
                <a:uFillTx/>
                <a:latin typeface="+mj-lt"/>
                <a:ea typeface="+mj-ea"/>
                <a:cs typeface="+mj-cs"/>
              </a:rPr>
              <a:t>;</a:t>
            </a:r>
            <a:r>
              <a:rPr kumimoji="0" lang="en-US" b="0" i="0" u="none" strike="noStrike" kern="1200" cap="none" spc="0" normalizeH="0" baseline="0" noProof="0" dirty="0" smtClean="0">
                <a:ln>
                  <a:noFill/>
                </a:ln>
                <a:solidFill>
                  <a:schemeClr val="tx1"/>
                </a:solidFill>
                <a:effectLst/>
                <a:uLnTx/>
                <a:uFillTx/>
                <a:latin typeface="+mj-lt"/>
                <a:ea typeface="+mj-ea"/>
                <a:cs typeface="+mj-cs"/>
              </a:rPr>
              <a:t>UI)</a:t>
            </a:r>
            <a:endParaRPr kumimoji="0" lang="en-US" b="0" i="0" u="none" strike="noStrike" kern="1200" cap="none" spc="0" normalizeH="0" baseline="0" noProof="0" dirty="0">
              <a:ln>
                <a:noFill/>
              </a:ln>
              <a:solidFill>
                <a:schemeClr val="tx1"/>
              </a:solidFill>
              <a:effectLst/>
              <a:uLnTx/>
              <a:uFillTx/>
              <a:latin typeface="+mj-lt"/>
              <a:ea typeface="+mj-ea"/>
              <a:cs typeface="+mj-cs"/>
            </a:endParaRPr>
          </a:p>
        </p:txBody>
      </p:sp>
      <p:sp>
        <p:nvSpPr>
          <p:cNvPr id="7" name="Title 1"/>
          <p:cNvSpPr txBox="1">
            <a:spLocks/>
          </p:cNvSpPr>
          <p:nvPr/>
        </p:nvSpPr>
        <p:spPr>
          <a:xfrm>
            <a:off x="3429000" y="4572000"/>
            <a:ext cx="1600200" cy="304800"/>
          </a:xfrm>
          <a:prstGeom prst="rect">
            <a:avLst/>
          </a:prstGeom>
        </p:spPr>
        <p:txBody>
          <a:bodyPr vert="horz" lIns="91440" tIns="45720" rIns="91440" bIns="45720" rtlCol="0" anchor="ctr">
            <a:normAutofit fontScale="82500" lnSpcReduction="10000"/>
          </a:bodyPr>
          <a:lstStyle/>
          <a:p>
            <a:pPr lvl="0" algn="ctr">
              <a:spcBef>
                <a:spcPct val="0"/>
              </a:spcBef>
            </a:pPr>
            <a:r>
              <a:rPr kumimoji="0" lang="en-US" altLang="zh-TW" b="0" i="0" u="none" strike="noStrike" kern="1200" cap="none" spc="0" normalizeH="0" baseline="0" noProof="0" dirty="0" smtClean="0">
                <a:ln>
                  <a:noFill/>
                </a:ln>
                <a:solidFill>
                  <a:schemeClr val="tx1"/>
                </a:solidFill>
                <a:effectLst/>
                <a:uLnTx/>
                <a:uFillTx/>
                <a:latin typeface="+mj-lt"/>
                <a:ea typeface="+mj-ea"/>
                <a:cs typeface="+mj-cs"/>
              </a:rPr>
              <a:t>(</a:t>
            </a:r>
            <a:r>
              <a:rPr lang="zh-TW" altLang="en-US" dirty="0" smtClean="0"/>
              <a:t>全稱通則化</a:t>
            </a:r>
            <a:r>
              <a:rPr lang="en-US" altLang="zh-TW" dirty="0" smtClean="0"/>
              <a:t>;UG</a:t>
            </a:r>
            <a:r>
              <a:rPr kumimoji="0" lang="en-US" b="0" i="0" u="none" strike="noStrike" kern="1200" cap="none" spc="0" normalizeH="0" baseline="0" noProof="0" dirty="0" smtClean="0">
                <a:ln>
                  <a:noFill/>
                </a:ln>
                <a:solidFill>
                  <a:schemeClr val="tx1"/>
                </a:solidFill>
                <a:effectLst/>
                <a:uLnTx/>
                <a:uFillTx/>
                <a:latin typeface="+mj-lt"/>
                <a:ea typeface="+mj-ea"/>
                <a:cs typeface="+mj-cs"/>
              </a:rPr>
              <a:t>)</a:t>
            </a:r>
            <a:endParaRPr kumimoji="0" lang="en-US" b="0" i="0" u="none" strike="noStrike" kern="1200" cap="none" spc="0" normalizeH="0" baseline="0" noProof="0" dirty="0">
              <a:ln>
                <a:noFill/>
              </a:ln>
              <a:solidFill>
                <a:schemeClr val="tx1"/>
              </a:solidFill>
              <a:effectLst/>
              <a:uLnTx/>
              <a:uFillTx/>
              <a:latin typeface="+mj-lt"/>
              <a:ea typeface="+mj-ea"/>
              <a:cs typeface="+mj-cs"/>
            </a:endParaRPr>
          </a:p>
        </p:txBody>
      </p:sp>
      <p:sp>
        <p:nvSpPr>
          <p:cNvPr id="8" name="Title 1"/>
          <p:cNvSpPr txBox="1">
            <a:spLocks/>
          </p:cNvSpPr>
          <p:nvPr/>
        </p:nvSpPr>
        <p:spPr>
          <a:xfrm>
            <a:off x="3505200" y="5410200"/>
            <a:ext cx="1600200" cy="304800"/>
          </a:xfrm>
          <a:prstGeom prst="rect">
            <a:avLst/>
          </a:prstGeom>
        </p:spPr>
        <p:txBody>
          <a:bodyPr vert="horz" lIns="91440" tIns="45720" rIns="91440" bIns="45720" rtlCol="0" anchor="ctr">
            <a:normAutofit fontScale="90000" lnSpcReduction="20000"/>
          </a:bodyPr>
          <a:lstStyle/>
          <a:p>
            <a:pPr lvl="0" algn="ctr">
              <a:spcBef>
                <a:spcPct val="0"/>
              </a:spcBef>
            </a:pPr>
            <a:r>
              <a:rPr kumimoji="0" lang="en-US" altLang="zh-TW" b="0" i="0" u="none" strike="noStrike" kern="1200" cap="none" spc="0" normalizeH="0" baseline="0" noProof="0" dirty="0" smtClean="0">
                <a:ln>
                  <a:noFill/>
                </a:ln>
                <a:solidFill>
                  <a:schemeClr val="tx1"/>
                </a:solidFill>
                <a:effectLst/>
                <a:uLnTx/>
                <a:uFillTx/>
                <a:latin typeface="+mj-lt"/>
                <a:ea typeface="+mj-ea"/>
                <a:cs typeface="+mj-cs"/>
              </a:rPr>
              <a:t>(</a:t>
            </a:r>
            <a:r>
              <a:rPr lang="zh-TW" altLang="en-US" dirty="0" smtClean="0"/>
              <a:t>存在個例化</a:t>
            </a:r>
            <a:r>
              <a:rPr lang="en-US" altLang="zh-TW" dirty="0" smtClean="0"/>
              <a:t>;EI</a:t>
            </a:r>
            <a:r>
              <a:rPr kumimoji="0" lang="en-US" b="0" i="0" u="none" strike="noStrike" kern="1200" cap="none" spc="0" normalizeH="0" baseline="0" noProof="0" dirty="0" smtClean="0">
                <a:ln>
                  <a:noFill/>
                </a:ln>
                <a:solidFill>
                  <a:schemeClr val="tx1"/>
                </a:solidFill>
                <a:effectLst/>
                <a:uLnTx/>
                <a:uFillTx/>
                <a:latin typeface="+mj-lt"/>
                <a:ea typeface="+mj-ea"/>
                <a:cs typeface="+mj-cs"/>
              </a:rPr>
              <a:t>)</a:t>
            </a:r>
            <a:endParaRPr kumimoji="0" lang="en-US" b="0" i="0" u="none" strike="noStrike" kern="1200" cap="none" spc="0" normalizeH="0" baseline="0" noProof="0" dirty="0">
              <a:ln>
                <a:noFill/>
              </a:ln>
              <a:solidFill>
                <a:schemeClr val="tx1"/>
              </a:solidFill>
              <a:effectLst/>
              <a:uLnTx/>
              <a:uFillTx/>
              <a:latin typeface="+mj-lt"/>
              <a:ea typeface="+mj-ea"/>
              <a:cs typeface="+mj-cs"/>
            </a:endParaRPr>
          </a:p>
        </p:txBody>
      </p:sp>
      <p:sp>
        <p:nvSpPr>
          <p:cNvPr id="9" name="Title 1"/>
          <p:cNvSpPr txBox="1">
            <a:spLocks/>
          </p:cNvSpPr>
          <p:nvPr/>
        </p:nvSpPr>
        <p:spPr>
          <a:xfrm>
            <a:off x="3581400" y="6248400"/>
            <a:ext cx="1600200" cy="304800"/>
          </a:xfrm>
          <a:prstGeom prst="rect">
            <a:avLst/>
          </a:prstGeom>
        </p:spPr>
        <p:txBody>
          <a:bodyPr vert="horz" lIns="91440" tIns="45720" rIns="91440" bIns="45720" rtlCol="0" anchor="ctr">
            <a:normAutofit fontScale="82500" lnSpcReduction="10000"/>
          </a:bodyPr>
          <a:lstStyle/>
          <a:p>
            <a:pPr lvl="0" algn="ctr">
              <a:spcBef>
                <a:spcPct val="0"/>
              </a:spcBef>
            </a:pPr>
            <a:r>
              <a:rPr kumimoji="0" lang="en-US" altLang="zh-TW" b="0" i="0" u="none" strike="noStrike" kern="1200" cap="none" spc="0" normalizeH="0" baseline="0" noProof="0" dirty="0" smtClean="0">
                <a:ln>
                  <a:noFill/>
                </a:ln>
                <a:solidFill>
                  <a:schemeClr val="tx1"/>
                </a:solidFill>
                <a:effectLst/>
                <a:uLnTx/>
                <a:uFillTx/>
                <a:latin typeface="+mj-lt"/>
                <a:ea typeface="+mj-ea"/>
                <a:cs typeface="+mj-cs"/>
              </a:rPr>
              <a:t>(</a:t>
            </a:r>
            <a:r>
              <a:rPr lang="zh-TW" altLang="en-US" dirty="0" smtClean="0"/>
              <a:t>存在通則化</a:t>
            </a:r>
            <a:r>
              <a:rPr lang="en-US" altLang="zh-TW" dirty="0" smtClean="0"/>
              <a:t>;EG</a:t>
            </a:r>
            <a:r>
              <a:rPr kumimoji="0" lang="en-US" b="0" i="0" u="none" strike="noStrike" kern="1200" cap="none" spc="0" normalizeH="0" baseline="0" noProof="0" dirty="0" smtClean="0">
                <a:ln>
                  <a:noFill/>
                </a:ln>
                <a:solidFill>
                  <a:schemeClr val="tx1"/>
                </a:solidFill>
                <a:effectLst/>
                <a:uLnTx/>
                <a:uFillTx/>
                <a:latin typeface="+mj-lt"/>
                <a:ea typeface="+mj-ea"/>
                <a:cs typeface="+mj-cs"/>
              </a:rPr>
              <a:t>)</a:t>
            </a:r>
            <a:endParaRPr kumimoji="0" lang="en-US"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TextBox 17"/>
          <p:cNvSpPr txBox="1"/>
          <p:nvPr/>
        </p:nvSpPr>
        <p:spPr>
          <a:xfrm>
            <a:off x="5638800" y="2514600"/>
            <a:ext cx="3505200" cy="1600438"/>
          </a:xfrm>
          <a:prstGeom prst="rect">
            <a:avLst/>
          </a:prstGeom>
          <a:noFill/>
        </p:spPr>
        <p:txBody>
          <a:bodyPr wrap="square" rtlCol="0">
            <a:spAutoFit/>
          </a:bodyPr>
          <a:lstStyle/>
          <a:p>
            <a:r>
              <a:rPr lang="en-US" b="1" dirty="0" smtClean="0"/>
              <a:t>Example</a:t>
            </a:r>
            <a:r>
              <a:rPr lang="en-US" dirty="0" smtClean="0"/>
              <a:t>:</a:t>
            </a:r>
          </a:p>
          <a:p>
            <a:endParaRPr lang="en-US" sz="800" dirty="0" smtClean="0"/>
          </a:p>
          <a:p>
            <a:r>
              <a:rPr lang="en-US" dirty="0" smtClean="0"/>
              <a:t>Our domain consists of all dogs and Fido is a dog.</a:t>
            </a:r>
          </a:p>
          <a:p>
            <a:r>
              <a:rPr lang="en-US" dirty="0" smtClean="0"/>
              <a:t>“All dogs are cuddly.”</a:t>
            </a:r>
          </a:p>
          <a:p>
            <a:r>
              <a:rPr lang="en-US" dirty="0" smtClean="0"/>
              <a:t>“Therefore,  Fido is cuddly.”</a:t>
            </a:r>
          </a:p>
        </p:txBody>
      </p:sp>
      <p:sp>
        <p:nvSpPr>
          <p:cNvPr id="11" name="TextBox 7"/>
          <p:cNvSpPr txBox="1"/>
          <p:nvPr/>
        </p:nvSpPr>
        <p:spPr>
          <a:xfrm>
            <a:off x="5715000" y="4191000"/>
            <a:ext cx="3429000" cy="646331"/>
          </a:xfrm>
          <a:prstGeom prst="rect">
            <a:avLst/>
          </a:prstGeom>
          <a:noFill/>
        </p:spPr>
        <p:txBody>
          <a:bodyPr wrap="square" rtlCol="0">
            <a:spAutoFit/>
          </a:bodyPr>
          <a:lstStyle/>
          <a:p>
            <a:r>
              <a:rPr lang="en-US" dirty="0" smtClean="0"/>
              <a:t>Used often implicitly in Mathematical Proofs. </a:t>
            </a:r>
            <a:endParaRPr lang="en-US" dirty="0"/>
          </a:p>
        </p:txBody>
      </p:sp>
      <p:sp>
        <p:nvSpPr>
          <p:cNvPr id="12" name="TextBox 17"/>
          <p:cNvSpPr txBox="1"/>
          <p:nvPr/>
        </p:nvSpPr>
        <p:spPr>
          <a:xfrm>
            <a:off x="5715000" y="4876800"/>
            <a:ext cx="3429000" cy="1200329"/>
          </a:xfrm>
          <a:prstGeom prst="rect">
            <a:avLst/>
          </a:prstGeom>
          <a:noFill/>
        </p:spPr>
        <p:txBody>
          <a:bodyPr wrap="square" rtlCol="0">
            <a:spAutoFit/>
          </a:bodyPr>
          <a:lstStyle/>
          <a:p>
            <a:r>
              <a:rPr lang="en-US" dirty="0" smtClean="0"/>
              <a:t>“Someone got an A in the course.”</a:t>
            </a:r>
          </a:p>
          <a:p>
            <a:r>
              <a:rPr lang="en-US" dirty="0" smtClean="0"/>
              <a:t>“Let’s call her </a:t>
            </a:r>
            <a:r>
              <a:rPr lang="en-US" i="1" dirty="0" smtClean="0"/>
              <a:t>a</a:t>
            </a:r>
            <a:r>
              <a:rPr lang="en-US" dirty="0" smtClean="0"/>
              <a:t> and say that </a:t>
            </a:r>
            <a:r>
              <a:rPr lang="en-US" i="1" dirty="0" smtClean="0"/>
              <a:t>a</a:t>
            </a:r>
            <a:r>
              <a:rPr lang="en-US" dirty="0" smtClean="0"/>
              <a:t> got an A”</a:t>
            </a:r>
          </a:p>
          <a:p>
            <a:endParaRPr lang="en-US" dirty="0" smtClean="0"/>
          </a:p>
        </p:txBody>
      </p:sp>
      <p:sp>
        <p:nvSpPr>
          <p:cNvPr id="13" name="TextBox 17"/>
          <p:cNvSpPr txBox="1"/>
          <p:nvPr/>
        </p:nvSpPr>
        <p:spPr>
          <a:xfrm>
            <a:off x="5791200" y="5715000"/>
            <a:ext cx="3200400" cy="923330"/>
          </a:xfrm>
          <a:prstGeom prst="rect">
            <a:avLst/>
          </a:prstGeom>
          <a:noFill/>
        </p:spPr>
        <p:txBody>
          <a:bodyPr wrap="square" rtlCol="0">
            <a:spAutoFit/>
          </a:bodyPr>
          <a:lstStyle/>
          <a:p>
            <a:r>
              <a:rPr lang="en-US" dirty="0" smtClean="0"/>
              <a:t>“Michelle got an A in the class.”</a:t>
            </a:r>
          </a:p>
          <a:p>
            <a:r>
              <a:rPr lang="en-US" dirty="0" smtClean="0"/>
              <a:t>“Therefore,  someone got an A in the class.”</a:t>
            </a:r>
          </a:p>
        </p:txBody>
      </p:sp>
      <p:cxnSp>
        <p:nvCxnSpPr>
          <p:cNvPr id="15" name="直線接點 14"/>
          <p:cNvCxnSpPr/>
          <p:nvPr/>
        </p:nvCxnSpPr>
        <p:spPr>
          <a:xfrm>
            <a:off x="5715000" y="2819400"/>
            <a:ext cx="11430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Rules of Inference</a:t>
            </a:r>
            <a:endParaRPr lang="en-US" dirty="0"/>
          </a:p>
        </p:txBody>
      </p:sp>
      <p:sp>
        <p:nvSpPr>
          <p:cNvPr id="3" name="Content Placeholder 2"/>
          <p:cNvSpPr>
            <a:spLocks noGrp="1"/>
          </p:cNvSpPr>
          <p:nvPr>
            <p:ph idx="1"/>
          </p:nvPr>
        </p:nvSpPr>
        <p:spPr>
          <a:xfrm>
            <a:off x="228600" y="1600200"/>
            <a:ext cx="8686800" cy="4876800"/>
          </a:xfrm>
        </p:spPr>
        <p:txBody>
          <a:bodyPr>
            <a:normAutofit fontScale="70000" lnSpcReduction="20000"/>
          </a:bodyPr>
          <a:lstStyle/>
          <a:p>
            <a:pPr>
              <a:buNone/>
            </a:pPr>
            <a:r>
              <a:rPr lang="en-US" b="1" dirty="0" smtClean="0"/>
              <a:t>Example </a:t>
            </a:r>
            <a:r>
              <a:rPr lang="en-US" b="1" dirty="0" smtClean="0">
                <a:latin typeface="Cambria Math" pitchFamily="18" charset="0"/>
                <a:ea typeface="Cambria Math" pitchFamily="18" charset="0"/>
              </a:rPr>
              <a:t>1</a:t>
            </a:r>
            <a:r>
              <a:rPr lang="en-US" dirty="0" smtClean="0"/>
              <a:t>: Using the rules of inference, construct a valid argument to show that</a:t>
            </a:r>
          </a:p>
          <a:p>
            <a:pPr lvl="1">
              <a:buNone/>
            </a:pPr>
            <a:r>
              <a:rPr lang="en-US" dirty="0" smtClean="0"/>
              <a:t>“</a:t>
            </a:r>
            <a:r>
              <a:rPr lang="en-US" dirty="0" smtClean="0">
                <a:solidFill>
                  <a:srgbClr val="00B050"/>
                </a:solidFill>
              </a:rPr>
              <a:t>John Smith </a:t>
            </a:r>
            <a:r>
              <a:rPr lang="en-US" dirty="0" smtClean="0">
                <a:solidFill>
                  <a:srgbClr val="0070C0"/>
                </a:solidFill>
              </a:rPr>
              <a:t>has two legs</a:t>
            </a:r>
            <a:r>
              <a:rPr lang="en-US" dirty="0" smtClean="0"/>
              <a:t>”</a:t>
            </a:r>
          </a:p>
          <a:p>
            <a:pPr>
              <a:buNone/>
            </a:pPr>
            <a:r>
              <a:rPr lang="en-US" dirty="0" smtClean="0"/>
              <a:t>    is a consequence of the premises:</a:t>
            </a:r>
          </a:p>
          <a:p>
            <a:pPr lvl="1">
              <a:buNone/>
            </a:pPr>
            <a:r>
              <a:rPr lang="en-US" dirty="0" smtClean="0"/>
              <a:t>“Every man </a:t>
            </a:r>
            <a:r>
              <a:rPr lang="en-US" dirty="0" smtClean="0">
                <a:solidFill>
                  <a:srgbClr val="0070C0"/>
                </a:solidFill>
              </a:rPr>
              <a:t>has two legs</a:t>
            </a:r>
            <a:r>
              <a:rPr lang="en-US" dirty="0" smtClean="0"/>
              <a:t>.” “</a:t>
            </a:r>
            <a:r>
              <a:rPr lang="en-US" dirty="0" smtClean="0">
                <a:solidFill>
                  <a:srgbClr val="00B050"/>
                </a:solidFill>
              </a:rPr>
              <a:t>John Smith </a:t>
            </a:r>
            <a:r>
              <a:rPr lang="en-US" dirty="0" smtClean="0">
                <a:solidFill>
                  <a:srgbClr val="FF0000"/>
                </a:solidFill>
              </a:rPr>
              <a:t>is a man</a:t>
            </a:r>
            <a:r>
              <a:rPr lang="en-US" dirty="0" smtClean="0"/>
              <a:t>.”</a:t>
            </a:r>
          </a:p>
          <a:p>
            <a:pPr>
              <a:buNone/>
            </a:pPr>
            <a:r>
              <a:rPr lang="en-US" b="1" dirty="0" smtClean="0"/>
              <a:t>Solution</a:t>
            </a:r>
            <a:r>
              <a:rPr lang="en-US" dirty="0" smtClean="0"/>
              <a:t>: Let </a:t>
            </a:r>
            <a:r>
              <a:rPr lang="en-US" i="1" dirty="0" smtClean="0">
                <a:solidFill>
                  <a:srgbClr val="FF0000"/>
                </a:solidFill>
              </a:rPr>
              <a:t>M</a:t>
            </a:r>
            <a:r>
              <a:rPr lang="en-US" dirty="0" smtClean="0">
                <a:solidFill>
                  <a:srgbClr val="FF0000"/>
                </a:solidFill>
              </a:rPr>
              <a:t>(</a:t>
            </a:r>
            <a:r>
              <a:rPr lang="en-US" i="1" dirty="0" smtClean="0">
                <a:solidFill>
                  <a:srgbClr val="FF0000"/>
                </a:solidFill>
              </a:rPr>
              <a:t>x</a:t>
            </a:r>
            <a:r>
              <a:rPr lang="en-US" dirty="0" smtClean="0">
                <a:solidFill>
                  <a:srgbClr val="FF0000"/>
                </a:solidFill>
              </a:rPr>
              <a:t>)</a:t>
            </a:r>
            <a:r>
              <a:rPr lang="en-US" dirty="0" smtClean="0"/>
              <a:t> denote  “</a:t>
            </a:r>
            <a:r>
              <a:rPr lang="en-US" i="1" dirty="0" smtClean="0">
                <a:solidFill>
                  <a:srgbClr val="FF0000"/>
                </a:solidFill>
              </a:rPr>
              <a:t>x</a:t>
            </a:r>
            <a:r>
              <a:rPr lang="en-US" dirty="0" smtClean="0">
                <a:solidFill>
                  <a:srgbClr val="FF0000"/>
                </a:solidFill>
              </a:rPr>
              <a:t> is a man</a:t>
            </a:r>
            <a:r>
              <a:rPr lang="en-US" dirty="0" smtClean="0"/>
              <a:t>” and </a:t>
            </a:r>
          </a:p>
          <a:p>
            <a:pPr>
              <a:buNone/>
            </a:pPr>
            <a:r>
              <a:rPr lang="en-US" i="1" dirty="0" smtClean="0"/>
              <a:t>		</a:t>
            </a:r>
            <a:r>
              <a:rPr lang="zh-TW" altLang="en-US" i="1" dirty="0" smtClean="0">
                <a:solidFill>
                  <a:srgbClr val="0070C0"/>
                </a:solidFill>
              </a:rPr>
              <a:t>          </a:t>
            </a:r>
            <a:r>
              <a:rPr lang="en-US" i="1" dirty="0" smtClean="0">
                <a:solidFill>
                  <a:srgbClr val="0070C0"/>
                </a:solidFill>
              </a:rPr>
              <a:t>L</a:t>
            </a:r>
            <a:r>
              <a:rPr lang="en-US" dirty="0" smtClean="0">
                <a:solidFill>
                  <a:srgbClr val="0070C0"/>
                </a:solidFill>
              </a:rPr>
              <a:t>(</a:t>
            </a:r>
            <a:r>
              <a:rPr lang="en-US" i="1" dirty="0" smtClean="0">
                <a:solidFill>
                  <a:srgbClr val="0070C0"/>
                </a:solidFill>
              </a:rPr>
              <a:t>x</a:t>
            </a:r>
            <a:r>
              <a:rPr lang="en-US" dirty="0" smtClean="0">
                <a:solidFill>
                  <a:srgbClr val="0070C0"/>
                </a:solidFill>
              </a:rPr>
              <a:t>) </a:t>
            </a:r>
            <a:r>
              <a:rPr lang="en-US" dirty="0" smtClean="0"/>
              <a:t>“ </a:t>
            </a:r>
            <a:r>
              <a:rPr lang="en-US" i="1" dirty="0" smtClean="0">
                <a:solidFill>
                  <a:srgbClr val="0070C0"/>
                </a:solidFill>
              </a:rPr>
              <a:t>x</a:t>
            </a:r>
            <a:r>
              <a:rPr lang="en-US" dirty="0" smtClean="0">
                <a:solidFill>
                  <a:srgbClr val="0070C0"/>
                </a:solidFill>
              </a:rPr>
              <a:t> has two legs</a:t>
            </a:r>
            <a:r>
              <a:rPr lang="en-US" dirty="0" smtClean="0"/>
              <a:t>” and </a:t>
            </a:r>
          </a:p>
          <a:p>
            <a:pPr>
              <a:buNone/>
            </a:pPr>
            <a:r>
              <a:rPr lang="en-US" dirty="0" smtClean="0"/>
              <a:t>		          </a:t>
            </a:r>
            <a:r>
              <a:rPr lang="en-US" dirty="0" smtClean="0">
                <a:solidFill>
                  <a:srgbClr val="00B050"/>
                </a:solidFill>
              </a:rPr>
              <a:t>John Smith </a:t>
            </a:r>
            <a:r>
              <a:rPr lang="en-US" dirty="0" smtClean="0"/>
              <a:t>be a member of the domain. </a:t>
            </a:r>
          </a:p>
          <a:p>
            <a:pPr lvl="1">
              <a:buNone/>
            </a:pPr>
            <a:r>
              <a:rPr lang="en-US" b="1" dirty="0" smtClean="0"/>
              <a:t>Valid Argument</a:t>
            </a:r>
            <a:r>
              <a:rPr lang="en-US" dirty="0" smtClean="0"/>
              <a:t>:</a:t>
            </a:r>
          </a:p>
          <a:p>
            <a:pPr lvl="1">
              <a:buNone/>
            </a:pPr>
            <a:r>
              <a:rPr lang="en-US" b="1" dirty="0" smtClean="0"/>
              <a:t>   </a:t>
            </a:r>
          </a:p>
          <a:p>
            <a:pPr lvl="1">
              <a:buNone/>
            </a:pPr>
            <a:r>
              <a:rPr lang="en-US" b="1" dirty="0" smtClean="0"/>
              <a:t>   </a:t>
            </a:r>
          </a:p>
          <a:p>
            <a:pPr lvl="1">
              <a:buNone/>
            </a:pPr>
            <a:r>
              <a:rPr lang="en-US" b="1" dirty="0" smtClean="0"/>
              <a:t>    </a:t>
            </a:r>
          </a:p>
          <a:p>
            <a:pPr lvl="1">
              <a:buNone/>
            </a:pPr>
            <a:r>
              <a:rPr lang="en-US" b="1" dirty="0" smtClean="0"/>
              <a:t>   </a:t>
            </a:r>
          </a:p>
          <a:p>
            <a:pPr lvl="1">
              <a:buNone/>
            </a:pPr>
            <a:r>
              <a:rPr lang="en-US" b="1" dirty="0" smtClean="0"/>
              <a:t>    </a:t>
            </a:r>
          </a:p>
          <a:p>
            <a:pPr lvl="1">
              <a:buNone/>
            </a:pPr>
            <a:r>
              <a:rPr lang="en-US" b="1" dirty="0" smtClean="0"/>
              <a:t>  </a:t>
            </a:r>
          </a:p>
          <a:p>
            <a:pPr lvl="1"/>
            <a:endParaRPr lang="en-US" b="1" dirty="0" smtClean="0"/>
          </a:p>
          <a:p>
            <a:pPr lvl="1">
              <a:buNone/>
            </a:pPr>
            <a:endParaRPr lang="en-US" b="1" dirty="0" smtClean="0"/>
          </a:p>
        </p:txBody>
      </p:sp>
      <p:pic>
        <p:nvPicPr>
          <p:cNvPr id="4" name="Picture 3" descr="addin_tmp.png"/>
          <p:cNvPicPr>
            <a:picLocks noChangeAspect="1"/>
          </p:cNvPicPr>
          <p:nvPr>
            <p:custDataLst>
              <p:tags r:id="rId1"/>
            </p:custDataLst>
          </p:nvPr>
        </p:nvPicPr>
        <p:blipFill>
          <a:blip r:embed="rId3" cstate="print"/>
          <a:stretch>
            <a:fillRect/>
          </a:stretch>
        </p:blipFill>
        <p:spPr>
          <a:xfrm>
            <a:off x="1905000" y="4572000"/>
            <a:ext cx="4888230" cy="1756410"/>
          </a:xfrm>
          <a:prstGeom prst="rect">
            <a:avLst/>
          </a:prstGeom>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Rules of Inference</a:t>
            </a:r>
            <a:br>
              <a:rPr lang="en-US" dirty="0" smtClean="0"/>
            </a:br>
            <a:r>
              <a:rPr lang="en-US" dirty="0" smtClean="0">
                <a:solidFill>
                  <a:srgbClr val="FF0000"/>
                </a:solidFill>
              </a:rPr>
              <a:t>(Reading </a:t>
            </a:r>
            <a:r>
              <a:rPr lang="en-US" dirty="0" err="1" smtClean="0">
                <a:solidFill>
                  <a:srgbClr val="FF0000"/>
                </a:solidFill>
              </a:rPr>
              <a:t>Exersise</a:t>
            </a:r>
            <a:r>
              <a:rPr lang="en-US"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pPr>
              <a:buNone/>
            </a:pPr>
            <a:r>
              <a:rPr lang="en-US" b="1" dirty="0" smtClean="0"/>
              <a:t>   Example </a:t>
            </a:r>
            <a:r>
              <a:rPr lang="en-US" b="1" dirty="0" smtClean="0">
                <a:latin typeface="Cambria Math" pitchFamily="18" charset="0"/>
                <a:ea typeface="Cambria Math" pitchFamily="18" charset="0"/>
              </a:rPr>
              <a:t>2</a:t>
            </a:r>
            <a:r>
              <a:rPr lang="en-US" dirty="0" smtClean="0"/>
              <a:t>: Use the rules of inference to construct a valid argument showing that the conclusion</a:t>
            </a:r>
          </a:p>
          <a:p>
            <a:pPr lvl="1">
              <a:buNone/>
            </a:pPr>
            <a:r>
              <a:rPr lang="en-US" dirty="0" smtClean="0"/>
              <a:t>“Someone who passed the first exam has not read the book.”</a:t>
            </a:r>
          </a:p>
          <a:p>
            <a:pPr>
              <a:buNone/>
            </a:pPr>
            <a:r>
              <a:rPr lang="en-US" dirty="0" smtClean="0"/>
              <a:t>    follows from the premises</a:t>
            </a:r>
          </a:p>
          <a:p>
            <a:pPr lvl="1">
              <a:buNone/>
            </a:pPr>
            <a:r>
              <a:rPr lang="en-US" dirty="0" smtClean="0"/>
              <a:t>“A student </a:t>
            </a:r>
            <a:r>
              <a:rPr lang="en-US" dirty="0" smtClean="0">
                <a:solidFill>
                  <a:srgbClr val="FF0000"/>
                </a:solidFill>
              </a:rPr>
              <a:t>in this class </a:t>
            </a:r>
            <a:r>
              <a:rPr lang="en-US" dirty="0" smtClean="0"/>
              <a:t>has not </a:t>
            </a:r>
            <a:r>
              <a:rPr lang="en-US" dirty="0" smtClean="0">
                <a:solidFill>
                  <a:srgbClr val="00B050"/>
                </a:solidFill>
              </a:rPr>
              <a:t>read the book</a:t>
            </a:r>
            <a:r>
              <a:rPr lang="en-US" dirty="0" smtClean="0"/>
              <a:t>.”</a:t>
            </a:r>
          </a:p>
          <a:p>
            <a:pPr lvl="1">
              <a:buNone/>
            </a:pPr>
            <a:r>
              <a:rPr lang="en-US" dirty="0" smtClean="0"/>
              <a:t>“Everyone </a:t>
            </a:r>
            <a:r>
              <a:rPr lang="en-US" dirty="0" smtClean="0">
                <a:solidFill>
                  <a:srgbClr val="FF0000"/>
                </a:solidFill>
              </a:rPr>
              <a:t>in this class </a:t>
            </a:r>
            <a:r>
              <a:rPr lang="en-US" dirty="0" smtClean="0">
                <a:solidFill>
                  <a:srgbClr val="0070C0"/>
                </a:solidFill>
              </a:rPr>
              <a:t>passed the first exam</a:t>
            </a:r>
            <a:r>
              <a:rPr lang="en-US" dirty="0" smtClean="0"/>
              <a:t>.”</a:t>
            </a:r>
          </a:p>
          <a:p>
            <a:pPr>
              <a:buNone/>
            </a:pPr>
            <a:r>
              <a:rPr lang="en-US" b="1" dirty="0" smtClean="0"/>
              <a:t>    Solution</a:t>
            </a:r>
            <a:r>
              <a:rPr lang="en-US" dirty="0" smtClean="0"/>
              <a:t>: Let </a:t>
            </a:r>
            <a:r>
              <a:rPr lang="en-US" i="1" dirty="0" smtClean="0">
                <a:solidFill>
                  <a:srgbClr val="FF0000"/>
                </a:solidFill>
              </a:rPr>
              <a:t>C</a:t>
            </a:r>
            <a:r>
              <a:rPr lang="en-US" dirty="0" smtClean="0">
                <a:solidFill>
                  <a:srgbClr val="FF0000"/>
                </a:solidFill>
              </a:rPr>
              <a:t>(</a:t>
            </a:r>
            <a:r>
              <a:rPr lang="en-US" i="1" dirty="0" smtClean="0">
                <a:solidFill>
                  <a:srgbClr val="FF0000"/>
                </a:solidFill>
              </a:rPr>
              <a:t>x</a:t>
            </a:r>
            <a:r>
              <a:rPr lang="en-US" dirty="0" smtClean="0">
                <a:solidFill>
                  <a:srgbClr val="FF0000"/>
                </a:solidFill>
              </a:rPr>
              <a:t>)</a:t>
            </a:r>
            <a:r>
              <a:rPr lang="en-US" dirty="0" smtClean="0"/>
              <a:t> denote  “</a:t>
            </a:r>
            <a:r>
              <a:rPr lang="en-US" i="1" dirty="0" smtClean="0">
                <a:solidFill>
                  <a:srgbClr val="FF0000"/>
                </a:solidFill>
              </a:rPr>
              <a:t>x</a:t>
            </a:r>
            <a:r>
              <a:rPr lang="en-US" dirty="0" smtClean="0">
                <a:solidFill>
                  <a:srgbClr val="FF0000"/>
                </a:solidFill>
              </a:rPr>
              <a:t> is in this class</a:t>
            </a:r>
            <a:r>
              <a:rPr lang="en-US" dirty="0" smtClean="0"/>
              <a:t>,” </a:t>
            </a:r>
          </a:p>
          <a:p>
            <a:pPr>
              <a:buNone/>
            </a:pPr>
            <a:r>
              <a:rPr lang="en-US" i="1" dirty="0" smtClean="0"/>
              <a:t>		            </a:t>
            </a:r>
            <a:r>
              <a:rPr lang="en-US" i="1" dirty="0" smtClean="0">
                <a:solidFill>
                  <a:srgbClr val="00B050"/>
                </a:solidFill>
              </a:rPr>
              <a:t>B</a:t>
            </a:r>
            <a:r>
              <a:rPr lang="en-US" dirty="0" smtClean="0">
                <a:solidFill>
                  <a:srgbClr val="00B050"/>
                </a:solidFill>
              </a:rPr>
              <a:t>(</a:t>
            </a:r>
            <a:r>
              <a:rPr lang="en-US" i="1" dirty="0" smtClean="0">
                <a:solidFill>
                  <a:srgbClr val="00B050"/>
                </a:solidFill>
              </a:rPr>
              <a:t>x</a:t>
            </a:r>
            <a:r>
              <a:rPr lang="en-US" dirty="0" smtClean="0">
                <a:solidFill>
                  <a:srgbClr val="00B050"/>
                </a:solidFill>
              </a:rPr>
              <a:t>)</a:t>
            </a:r>
            <a:r>
              <a:rPr lang="en-US" dirty="0" smtClean="0"/>
              <a:t> denote  “ </a:t>
            </a:r>
            <a:r>
              <a:rPr lang="en-US" i="1" dirty="0" smtClean="0">
                <a:solidFill>
                  <a:srgbClr val="00B050"/>
                </a:solidFill>
              </a:rPr>
              <a:t>x</a:t>
            </a:r>
            <a:r>
              <a:rPr lang="en-US" dirty="0" smtClean="0">
                <a:solidFill>
                  <a:srgbClr val="00B050"/>
                </a:solidFill>
              </a:rPr>
              <a:t> has read the book</a:t>
            </a:r>
            <a:r>
              <a:rPr lang="en-US" dirty="0" smtClean="0"/>
              <a:t>,” and </a:t>
            </a:r>
          </a:p>
          <a:p>
            <a:pPr>
              <a:buNone/>
            </a:pPr>
            <a:r>
              <a:rPr lang="en-US" i="1" dirty="0" smtClean="0"/>
              <a:t>	 	            </a:t>
            </a:r>
            <a:r>
              <a:rPr lang="en-US" i="1" dirty="0" smtClean="0">
                <a:solidFill>
                  <a:srgbClr val="0070C0"/>
                </a:solidFill>
              </a:rPr>
              <a:t>P</a:t>
            </a:r>
            <a:r>
              <a:rPr lang="en-US" dirty="0" smtClean="0">
                <a:solidFill>
                  <a:srgbClr val="0070C0"/>
                </a:solidFill>
              </a:rPr>
              <a:t>(</a:t>
            </a:r>
            <a:r>
              <a:rPr lang="en-US" i="1" dirty="0" smtClean="0">
                <a:solidFill>
                  <a:srgbClr val="0070C0"/>
                </a:solidFill>
              </a:rPr>
              <a:t>x</a:t>
            </a:r>
            <a:r>
              <a:rPr lang="en-US" dirty="0" smtClean="0">
                <a:solidFill>
                  <a:srgbClr val="0070C0"/>
                </a:solidFill>
              </a:rPr>
              <a:t>)</a:t>
            </a:r>
            <a:r>
              <a:rPr lang="en-US" dirty="0" smtClean="0"/>
              <a:t> denote   “</a:t>
            </a:r>
            <a:r>
              <a:rPr lang="en-US" i="1" dirty="0" smtClean="0">
                <a:solidFill>
                  <a:srgbClr val="0070C0"/>
                </a:solidFill>
              </a:rPr>
              <a:t>x</a:t>
            </a:r>
            <a:r>
              <a:rPr lang="en-US" dirty="0" smtClean="0">
                <a:solidFill>
                  <a:srgbClr val="0070C0"/>
                </a:solidFill>
              </a:rPr>
              <a:t> passed the first exam</a:t>
            </a:r>
            <a:r>
              <a:rPr lang="en-US" dirty="0" smtClean="0"/>
              <a:t>.”</a:t>
            </a:r>
          </a:p>
          <a:p>
            <a:pPr lvl="1">
              <a:buNone/>
            </a:pPr>
            <a:r>
              <a:rPr lang="en-US" dirty="0" smtClean="0"/>
              <a:t> First we translate the</a:t>
            </a:r>
          </a:p>
          <a:p>
            <a:pPr lvl="1">
              <a:buNone/>
            </a:pPr>
            <a:r>
              <a:rPr lang="en-US" dirty="0" smtClean="0"/>
              <a:t> premises and conclusion </a:t>
            </a:r>
          </a:p>
          <a:p>
            <a:pPr lvl="1">
              <a:buNone/>
            </a:pPr>
            <a:r>
              <a:rPr lang="en-US" dirty="0" smtClean="0"/>
              <a:t> into symbolic form.</a:t>
            </a:r>
          </a:p>
          <a:p>
            <a:pPr lvl="1">
              <a:buNone/>
            </a:pPr>
            <a:r>
              <a:rPr lang="en-US" dirty="0" smtClean="0"/>
              <a:t> </a:t>
            </a:r>
          </a:p>
          <a:p>
            <a:pPr lvl="1">
              <a:buNone/>
            </a:pPr>
            <a:r>
              <a:rPr lang="en-US" dirty="0" smtClean="0"/>
              <a:t> </a:t>
            </a:r>
          </a:p>
          <a:p>
            <a:pPr lvl="1">
              <a:buNone/>
            </a:pPr>
            <a:r>
              <a:rPr lang="en-US" dirty="0" smtClean="0"/>
              <a:t> </a:t>
            </a:r>
          </a:p>
          <a:p>
            <a:pPr lvl="1">
              <a:buNone/>
            </a:pPr>
            <a:r>
              <a:rPr lang="en-US" dirty="0" smtClean="0"/>
              <a:t> </a:t>
            </a:r>
          </a:p>
          <a:p>
            <a:endParaRPr lang="en-US" dirty="0" smtClean="0"/>
          </a:p>
          <a:p>
            <a:pPr lvl="1"/>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3505200" y="4953000"/>
            <a:ext cx="2759171" cy="914400"/>
          </a:xfrm>
          <a:prstGeom prst="rect">
            <a:avLst/>
          </a:prstGeom>
        </p:spPr>
      </p:pic>
      <p:sp>
        <p:nvSpPr>
          <p:cNvPr id="6" name="TextBox 5"/>
          <p:cNvSpPr txBox="1"/>
          <p:nvPr/>
        </p:nvSpPr>
        <p:spPr>
          <a:xfrm>
            <a:off x="5562600" y="6172200"/>
            <a:ext cx="3276600" cy="369332"/>
          </a:xfrm>
          <a:prstGeom prst="rect">
            <a:avLst/>
          </a:prstGeom>
          <a:noFill/>
        </p:spPr>
        <p:txBody>
          <a:bodyPr wrap="square" rtlCol="0">
            <a:spAutoFit/>
          </a:bodyPr>
          <a:lstStyle/>
          <a:p>
            <a:r>
              <a:rPr lang="en-US" i="1" dirty="0" smtClean="0"/>
              <a:t>Continued on next slide</a:t>
            </a:r>
            <a:r>
              <a:rPr lang="en-US" dirty="0" smtClean="0"/>
              <a:t> </a:t>
            </a:r>
            <a:r>
              <a:rPr lang="en-US" dirty="0" smtClean="0">
                <a:sym typeface="Wingdings" pitchFamily="2" charset="2"/>
              </a:rPr>
              <a:t></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Using Rules of Inference</a:t>
            </a:r>
            <a:br>
              <a:rPr lang="en-US" dirty="0" smtClean="0"/>
            </a:br>
            <a:r>
              <a:rPr lang="en-US" altLang="zh-TW" dirty="0" smtClean="0">
                <a:solidFill>
                  <a:srgbClr val="FF0000"/>
                </a:solidFill>
              </a:rPr>
              <a:t> (Reading </a:t>
            </a:r>
            <a:r>
              <a:rPr lang="en-US" altLang="zh-TW" dirty="0" err="1" smtClean="0">
                <a:solidFill>
                  <a:srgbClr val="FF0000"/>
                </a:solidFill>
              </a:rPr>
              <a:t>Exersise</a:t>
            </a:r>
            <a:r>
              <a:rPr lang="en-US" altLang="zh-TW" dirty="0" smtClean="0">
                <a:solidFill>
                  <a:srgbClr val="FF0000"/>
                </a:solidFill>
              </a:rPr>
              <a:t>)</a:t>
            </a:r>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1371600" y="2783784"/>
            <a:ext cx="5943600" cy="3445565"/>
          </a:xfrm>
          <a:prstGeom prst="rect">
            <a:avLst/>
          </a:prstGeom>
        </p:spPr>
      </p:pic>
      <p:sp>
        <p:nvSpPr>
          <p:cNvPr id="5" name="Rectangle 4"/>
          <p:cNvSpPr/>
          <p:nvPr/>
        </p:nvSpPr>
        <p:spPr>
          <a:xfrm>
            <a:off x="533400" y="2362200"/>
            <a:ext cx="3534044" cy="369332"/>
          </a:xfrm>
          <a:prstGeom prst="rect">
            <a:avLst/>
          </a:prstGeom>
        </p:spPr>
        <p:txBody>
          <a:bodyPr wrap="none">
            <a:spAutoFit/>
          </a:bodyPr>
          <a:lstStyle/>
          <a:p>
            <a:pPr lvl="1">
              <a:buNone/>
            </a:pPr>
            <a:r>
              <a:rPr lang="en-US" b="1" dirty="0" smtClean="0"/>
              <a:t>Construct the Valid Argument</a:t>
            </a:r>
            <a:r>
              <a:rPr lang="en-US" dirty="0" smtClean="0"/>
              <a:t>:</a:t>
            </a:r>
          </a:p>
        </p:txBody>
      </p:sp>
      <p:pic>
        <p:nvPicPr>
          <p:cNvPr id="7" name="Picture 6" descr="addin_tmp.png"/>
          <p:cNvPicPr>
            <a:picLocks noChangeAspect="1"/>
          </p:cNvPicPr>
          <p:nvPr>
            <p:custDataLst>
              <p:tags r:id="rId2"/>
            </p:custDataLst>
          </p:nvPr>
        </p:nvPicPr>
        <p:blipFill>
          <a:blip r:embed="rId5" cstate="print"/>
          <a:stretch>
            <a:fillRect/>
          </a:stretch>
        </p:blipFill>
        <p:spPr>
          <a:xfrm>
            <a:off x="1066800" y="1524000"/>
            <a:ext cx="2590800" cy="85860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fontScale="90000"/>
          </a:bodyPr>
          <a:lstStyle/>
          <a:p>
            <a:r>
              <a:rPr lang="en-US" dirty="0" smtClean="0"/>
              <a:t/>
            </a:r>
            <a:br>
              <a:rPr lang="en-US" dirty="0" smtClean="0"/>
            </a:br>
            <a:r>
              <a:rPr lang="en-US" dirty="0" smtClean="0"/>
              <a:t>The Connective Or in English</a:t>
            </a:r>
            <a:endParaRPr lang="en-US" dirty="0"/>
          </a:p>
        </p:txBody>
      </p:sp>
      <p:sp>
        <p:nvSpPr>
          <p:cNvPr id="3" name="Content Placeholder 2"/>
          <p:cNvSpPr>
            <a:spLocks noGrp="1"/>
          </p:cNvSpPr>
          <p:nvPr>
            <p:ph idx="1"/>
          </p:nvPr>
        </p:nvSpPr>
        <p:spPr>
          <a:xfrm>
            <a:off x="457200" y="1447800"/>
            <a:ext cx="8229600" cy="3505200"/>
          </a:xfrm>
        </p:spPr>
        <p:txBody>
          <a:bodyPr/>
          <a:lstStyle/>
          <a:p>
            <a:r>
              <a:rPr lang="en-US" dirty="0" smtClean="0"/>
              <a:t>In English “or” has two distinct meanings.</a:t>
            </a:r>
          </a:p>
          <a:p>
            <a:pPr lvl="1"/>
            <a:r>
              <a:rPr lang="en-US" sz="1800" dirty="0" smtClean="0"/>
              <a:t> “Inclusive Or”  - In the sentence “Students who have taken CS</a:t>
            </a:r>
            <a:r>
              <a:rPr lang="en-US" sz="1800" dirty="0" smtClean="0">
                <a:latin typeface="Cambria Math" pitchFamily="18" charset="0"/>
                <a:ea typeface="Cambria Math" pitchFamily="18" charset="0"/>
              </a:rPr>
              <a:t>202 </a:t>
            </a:r>
            <a:r>
              <a:rPr lang="en-US" sz="1800" dirty="0" smtClean="0"/>
              <a:t>or Math</a:t>
            </a:r>
            <a:r>
              <a:rPr lang="en-US" sz="1800" dirty="0" smtClean="0">
                <a:latin typeface="Cambria Math" pitchFamily="18" charset="0"/>
                <a:ea typeface="Cambria Math" pitchFamily="18" charset="0"/>
              </a:rPr>
              <a:t>120</a:t>
            </a:r>
            <a:r>
              <a:rPr lang="en-US" sz="1800" dirty="0" smtClean="0"/>
              <a:t> may take this class,” we assume that students need to have taken one of the prerequisites, but may have taken both. This is the meaning of </a:t>
            </a:r>
            <a:r>
              <a:rPr lang="en-US" sz="1800" dirty="0" smtClean="0">
                <a:solidFill>
                  <a:srgbClr val="0070C0"/>
                </a:solidFill>
                <a:latin typeface="Cambria Math" pitchFamily="18" charset="0"/>
                <a:ea typeface="Cambria Math" pitchFamily="18" charset="0"/>
              </a:rPr>
              <a:t>disjunction</a:t>
            </a:r>
            <a:r>
              <a:rPr lang="en-US" sz="1800" dirty="0" smtClean="0">
                <a:latin typeface="Cambria Math" pitchFamily="18" charset="0"/>
                <a:ea typeface="Cambria Math" pitchFamily="18" charset="0"/>
              </a:rPr>
              <a:t>. For </a:t>
            </a:r>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a:ea typeface="Cambria Math"/>
              </a:rPr>
              <a:t>q</a:t>
            </a:r>
            <a:r>
              <a:rPr lang="en-US" sz="1800" dirty="0" smtClean="0">
                <a:latin typeface="Cambria Math" pitchFamily="18" charset="0"/>
                <a:ea typeface="Cambria Math" pitchFamily="18" charset="0"/>
              </a:rPr>
              <a:t>  to be true, either one or both of </a:t>
            </a:r>
            <a:r>
              <a:rPr lang="en-US" sz="1800" i="1" dirty="0" smtClean="0">
                <a:latin typeface="Cambria Math" pitchFamily="18" charset="0"/>
                <a:ea typeface="Cambria Math" pitchFamily="18" charset="0"/>
              </a:rPr>
              <a:t>p</a:t>
            </a:r>
            <a:r>
              <a:rPr lang="en-US" sz="1800" dirty="0" smtClean="0">
                <a:latin typeface="Cambria Math" pitchFamily="18" charset="0"/>
                <a:ea typeface="Cambria Math" pitchFamily="18" charset="0"/>
              </a:rPr>
              <a:t> and </a:t>
            </a:r>
            <a:r>
              <a:rPr lang="en-US" sz="1800" i="1" dirty="0" smtClean="0">
                <a:latin typeface="Cambria Math" pitchFamily="18" charset="0"/>
                <a:ea typeface="Cambria Math" pitchFamily="18" charset="0"/>
              </a:rPr>
              <a:t>q </a:t>
            </a:r>
            <a:r>
              <a:rPr lang="en-US" sz="1800" dirty="0" smtClean="0">
                <a:latin typeface="Cambria Math" pitchFamily="18" charset="0"/>
                <a:ea typeface="Cambria Math" pitchFamily="18" charset="0"/>
              </a:rPr>
              <a:t>must be true.</a:t>
            </a:r>
            <a:endParaRPr lang="en-US" sz="1800" dirty="0" smtClean="0"/>
          </a:p>
          <a:p>
            <a:pPr lvl="1"/>
            <a:r>
              <a:rPr lang="en-US" sz="1800" dirty="0" smtClean="0"/>
              <a:t>“</a:t>
            </a:r>
            <a:r>
              <a:rPr lang="en-US" sz="1800" dirty="0" smtClean="0">
                <a:solidFill>
                  <a:srgbClr val="FF0000"/>
                </a:solidFill>
              </a:rPr>
              <a:t>Exclusive Or</a:t>
            </a:r>
            <a:r>
              <a:rPr lang="en-US" sz="1800" dirty="0" smtClean="0"/>
              <a:t>” (</a:t>
            </a:r>
            <a:r>
              <a:rPr lang="zh-TW" altLang="en-US" sz="1800" dirty="0" smtClean="0"/>
              <a:t>互斥或</a:t>
            </a:r>
            <a:r>
              <a:rPr lang="en-US" sz="1800" dirty="0" smtClean="0"/>
              <a:t>)  - When reading the sentence “Soup or salad comes with this entrée,” we do not expect to be able to get both soup and salad. This is the meaning of Exclusive Or (</a:t>
            </a:r>
            <a:r>
              <a:rPr lang="en-US" sz="1800" dirty="0" err="1" smtClean="0"/>
              <a:t>Xor</a:t>
            </a:r>
            <a:r>
              <a:rPr lang="en-US" sz="1800" dirty="0" smtClean="0"/>
              <a:t>). </a:t>
            </a:r>
          </a:p>
          <a:p>
            <a:pPr lvl="1"/>
            <a:r>
              <a:rPr lang="en-US" sz="1800" dirty="0" smtClean="0"/>
              <a:t>The </a:t>
            </a:r>
            <a:r>
              <a:rPr lang="en-US" sz="1800" b="1" i="1" dirty="0" smtClean="0"/>
              <a:t>exclusive or </a:t>
            </a:r>
            <a:r>
              <a:rPr lang="en-US" sz="1800" dirty="0" smtClean="0"/>
              <a:t>of p and q, denoted by </a:t>
            </a:r>
            <a:r>
              <a:rPr lang="en-US" sz="1800" i="1" dirty="0" smtClean="0"/>
              <a:t>p</a:t>
            </a:r>
            <a:r>
              <a:rPr lang="en-US" sz="1800" dirty="0" smtClean="0">
                <a:latin typeface="Cambria Math"/>
                <a:ea typeface="Cambria Math"/>
              </a:rPr>
              <a:t> ⊕ </a:t>
            </a:r>
            <a:r>
              <a:rPr lang="en-US" sz="1800" i="1" dirty="0" smtClean="0">
                <a:latin typeface="Cambria Math"/>
                <a:ea typeface="Cambria Math"/>
              </a:rPr>
              <a:t>q ,  is the  </a:t>
            </a:r>
            <a:r>
              <a:rPr lang="en-US" sz="1800" i="1" dirty="0" err="1" smtClean="0">
                <a:latin typeface="Cambria Math"/>
                <a:ea typeface="Cambria Math"/>
              </a:rPr>
              <a:t>proposion</a:t>
            </a:r>
            <a:r>
              <a:rPr lang="en-US" sz="1800" i="1" dirty="0" smtClean="0">
                <a:latin typeface="Cambria Math"/>
                <a:ea typeface="Cambria Math"/>
              </a:rPr>
              <a:t> that is true when exactly one of p and q is true and is false otherwise.</a:t>
            </a:r>
            <a:r>
              <a:rPr lang="en-US" sz="1800" dirty="0" smtClean="0">
                <a:latin typeface="Cambria Math"/>
                <a:ea typeface="Cambria Math"/>
              </a:rPr>
              <a:t>.  The truth table for ⊕ is:</a:t>
            </a:r>
            <a:endParaRPr lang="en-US" sz="1800" i="1" dirty="0" smtClean="0"/>
          </a:p>
          <a:p>
            <a:pPr lvl="1"/>
            <a:endParaRPr lang="en-US" sz="1800" dirty="0" smtClean="0"/>
          </a:p>
        </p:txBody>
      </p:sp>
      <p:graphicFrame>
        <p:nvGraphicFramePr>
          <p:cNvPr id="4" name="Content Placeholder 3"/>
          <p:cNvGraphicFramePr>
            <a:graphicFrameLocks/>
          </p:cNvGraphicFramePr>
          <p:nvPr/>
        </p:nvGraphicFramePr>
        <p:xfrm>
          <a:off x="2590800" y="4876800"/>
          <a:ext cx="4648200" cy="1828800"/>
        </p:xfrm>
        <a:graphic>
          <a:graphicData uri="http://schemas.openxmlformats.org/drawingml/2006/table">
            <a:tbl>
              <a:tblPr firstRow="1" bandRow="1">
                <a:tableStyleId>{5C22544A-7EE6-4342-B048-85BDC9FD1C3A}</a:tableStyleId>
              </a:tblPr>
              <a:tblGrid>
                <a:gridCol w="1549400"/>
                <a:gridCol w="1549400"/>
                <a:gridCol w="1549400"/>
              </a:tblGrid>
              <a:tr h="274320">
                <a:tc>
                  <a:txBody>
                    <a:bodyPr/>
                    <a:lstStyle/>
                    <a:p>
                      <a:r>
                        <a:rPr lang="en-US" i="1" dirty="0" smtClean="0">
                          <a:latin typeface="Cambria Math" pitchFamily="18" charset="0"/>
                          <a:ea typeface="Cambria Math" pitchFamily="18" charset="0"/>
                        </a:rPr>
                        <a:t>p </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q</a:t>
                      </a:r>
                      <a:endParaRPr lang="en-US" dirty="0" smtClean="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p </a:t>
                      </a:r>
                      <a:r>
                        <a:rPr lang="en-US" i="0" dirty="0" smtClean="0">
                          <a:latin typeface="Cambria Math"/>
                          <a:ea typeface="Cambria Math"/>
                        </a:rPr>
                        <a:t>⊕</a:t>
                      </a:r>
                      <a:r>
                        <a:rPr lang="en-US" i="1" dirty="0" smtClean="0">
                          <a:latin typeface="Cambria Math" pitchFamily="18" charset="0"/>
                          <a:ea typeface="Cambria Math" pitchFamily="18" charset="0"/>
                        </a:rPr>
                        <a:t>q</a:t>
                      </a:r>
                      <a:endParaRPr lang="en-US" dirty="0" smtClean="0"/>
                    </a:p>
                  </a:txBody>
                  <a:tcPr marL="91441" marR="91441"/>
                </a:tc>
              </a:tr>
              <a:tr h="2743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2743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r h="2743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2743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Returning to  the Socrates Example</a:t>
            </a:r>
            <a:endParaRPr lang="en-US" dirty="0"/>
          </a:p>
        </p:txBody>
      </p:sp>
      <p:pic>
        <p:nvPicPr>
          <p:cNvPr id="11" name="Content Placeholder 10" descr="addin_tmp.png"/>
          <p:cNvPicPr>
            <a:picLocks noGrp="1" noChangeAspect="1"/>
          </p:cNvPicPr>
          <p:nvPr>
            <p:ph idx="1"/>
            <p:custDataLst>
              <p:tags r:id="rId1"/>
            </p:custDataLst>
          </p:nvPr>
        </p:nvPicPr>
        <p:blipFill>
          <a:blip r:embed="rId5" cstate="print"/>
          <a:stretch>
            <a:fillRect/>
          </a:stretch>
        </p:blipFill>
        <p:spPr>
          <a:xfrm>
            <a:off x="2819400" y="3429001"/>
            <a:ext cx="2560320" cy="382905"/>
          </a:xfrm>
        </p:spPr>
      </p:pic>
      <p:pic>
        <p:nvPicPr>
          <p:cNvPr id="8" name="Picture 7" descr="addin_tmp.png"/>
          <p:cNvPicPr>
            <a:picLocks noChangeAspect="1"/>
          </p:cNvPicPr>
          <p:nvPr>
            <p:custDataLst>
              <p:tags r:id="rId2"/>
            </p:custDataLst>
          </p:nvPr>
        </p:nvPicPr>
        <p:blipFill>
          <a:blip r:embed="rId6" cstate="print"/>
          <a:stretch>
            <a:fillRect/>
          </a:stretch>
        </p:blipFill>
        <p:spPr>
          <a:xfrm>
            <a:off x="2540000" y="2540001"/>
            <a:ext cx="4377690" cy="382905"/>
          </a:xfrm>
          <a:prstGeom prst="rect">
            <a:avLst/>
          </a:prstGeom>
        </p:spPr>
      </p:pic>
      <p:cxnSp>
        <p:nvCxnSpPr>
          <p:cNvPr id="9" name="Straight Connector 8"/>
          <p:cNvCxnSpPr/>
          <p:nvPr/>
        </p:nvCxnSpPr>
        <p:spPr>
          <a:xfrm>
            <a:off x="2057400" y="4038600"/>
            <a:ext cx="4572000" cy="0"/>
          </a:xfrm>
          <a:prstGeom prst="line">
            <a:avLst/>
          </a:prstGeom>
        </p:spPr>
        <p:style>
          <a:lnRef idx="2">
            <a:schemeClr val="dk1"/>
          </a:lnRef>
          <a:fillRef idx="0">
            <a:schemeClr val="dk1"/>
          </a:fillRef>
          <a:effectRef idx="1">
            <a:schemeClr val="dk1"/>
          </a:effectRef>
          <a:fontRef idx="minor">
            <a:schemeClr val="tx1"/>
          </a:fontRef>
        </p:style>
      </p:cxnSp>
      <p:pic>
        <p:nvPicPr>
          <p:cNvPr id="7" name="Picture 6" descr="addin_tmp.png"/>
          <p:cNvPicPr>
            <a:picLocks noChangeAspect="1"/>
          </p:cNvPicPr>
          <p:nvPr>
            <p:custDataLst>
              <p:tags r:id="rId3"/>
            </p:custDataLst>
          </p:nvPr>
        </p:nvPicPr>
        <p:blipFill>
          <a:blip r:embed="rId7" cstate="print"/>
          <a:stretch>
            <a:fillRect/>
          </a:stretch>
        </p:blipFill>
        <p:spPr>
          <a:xfrm>
            <a:off x="2286000" y="4267200"/>
            <a:ext cx="3743325" cy="382905"/>
          </a:xfrm>
          <a:prstGeom prst="rect">
            <a:avLst/>
          </a:prstGeom>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for Socrates Example</a:t>
            </a:r>
            <a:endParaRPr lang="en-US" dirty="0"/>
          </a:p>
        </p:txBody>
      </p:sp>
      <p:pic>
        <p:nvPicPr>
          <p:cNvPr id="11" name="Picture 10" descr="addin_tmp.png"/>
          <p:cNvPicPr>
            <a:picLocks noChangeAspect="1"/>
          </p:cNvPicPr>
          <p:nvPr>
            <p:custDataLst>
              <p:tags r:id="rId1"/>
            </p:custDataLst>
          </p:nvPr>
        </p:nvPicPr>
        <p:blipFill>
          <a:blip r:embed="rId3" cstate="print"/>
          <a:stretch>
            <a:fillRect/>
          </a:stretch>
        </p:blipFill>
        <p:spPr>
          <a:xfrm>
            <a:off x="381000" y="3048000"/>
            <a:ext cx="8278464" cy="2376297"/>
          </a:xfrm>
          <a:prstGeom prst="rect">
            <a:avLst/>
          </a:prstGeom>
        </p:spPr>
      </p:pic>
      <p:sp>
        <p:nvSpPr>
          <p:cNvPr id="4" name="TextBox 3"/>
          <p:cNvSpPr txBox="1"/>
          <p:nvPr/>
        </p:nvSpPr>
        <p:spPr>
          <a:xfrm>
            <a:off x="762000" y="2209800"/>
            <a:ext cx="2971800" cy="461665"/>
          </a:xfrm>
          <a:prstGeom prst="rect">
            <a:avLst/>
          </a:prstGeom>
          <a:noFill/>
        </p:spPr>
        <p:txBody>
          <a:bodyPr wrap="square" rtlCol="0">
            <a:spAutoFit/>
          </a:bodyPr>
          <a:lstStyle/>
          <a:p>
            <a:r>
              <a:rPr lang="en-US" sz="2400" b="1" dirty="0" smtClean="0"/>
              <a:t>Valid Argument</a:t>
            </a:r>
            <a:endParaRPr lang="en-US" sz="2400" b="1"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Universal Modus Ponens (</a:t>
            </a:r>
            <a:r>
              <a:rPr lang="zh-TW" altLang="en-US" dirty="0" smtClean="0"/>
              <a:t>全稱離斷律</a:t>
            </a:r>
            <a:r>
              <a:rPr lang="en-US" dirty="0" smtClean="0"/>
              <a:t>)</a:t>
            </a:r>
            <a:endParaRPr lang="en-US" dirty="0"/>
          </a:p>
        </p:txBody>
      </p:sp>
      <p:pic>
        <p:nvPicPr>
          <p:cNvPr id="7" name="Content Placeholder 6" descr="addin_tmp.png"/>
          <p:cNvPicPr>
            <a:picLocks noGrp="1" noChangeAspect="1"/>
          </p:cNvPicPr>
          <p:nvPr>
            <p:ph idx="1"/>
            <p:custDataLst>
              <p:tags r:id="rId1"/>
            </p:custDataLst>
          </p:nvPr>
        </p:nvPicPr>
        <p:blipFill>
          <a:blip r:embed="rId3" cstate="print"/>
          <a:stretch>
            <a:fillRect/>
          </a:stretch>
        </p:blipFill>
        <p:spPr>
          <a:xfrm>
            <a:off x="1981200" y="3657600"/>
            <a:ext cx="4876800" cy="1691281"/>
          </a:xfrm>
        </p:spPr>
      </p:pic>
      <p:sp>
        <p:nvSpPr>
          <p:cNvPr id="8" name="TextBox 7"/>
          <p:cNvSpPr txBox="1"/>
          <p:nvPr/>
        </p:nvSpPr>
        <p:spPr>
          <a:xfrm>
            <a:off x="1752600" y="2362200"/>
            <a:ext cx="6324600" cy="830997"/>
          </a:xfrm>
          <a:prstGeom prst="rect">
            <a:avLst/>
          </a:prstGeom>
          <a:noFill/>
        </p:spPr>
        <p:txBody>
          <a:bodyPr wrap="square" rtlCol="0">
            <a:spAutoFit/>
          </a:bodyPr>
          <a:lstStyle/>
          <a:p>
            <a:r>
              <a:rPr lang="en-US" sz="2400" u="sng" dirty="0" smtClean="0">
                <a:solidFill>
                  <a:srgbClr val="FF0000"/>
                </a:solidFill>
              </a:rPr>
              <a:t>Universal</a:t>
            </a:r>
            <a:r>
              <a:rPr lang="en-US" sz="2400" u="sng" dirty="0" smtClean="0"/>
              <a:t> </a:t>
            </a:r>
            <a:r>
              <a:rPr lang="en-US" sz="2400" u="sng" dirty="0" smtClean="0">
                <a:solidFill>
                  <a:srgbClr val="00B050"/>
                </a:solidFill>
              </a:rPr>
              <a:t>Modus Ponens</a:t>
            </a:r>
            <a:r>
              <a:rPr lang="en-US" sz="2400" u="sng" dirty="0" smtClean="0"/>
              <a:t> </a:t>
            </a:r>
            <a:r>
              <a:rPr lang="en-US" sz="2400" dirty="0" smtClean="0"/>
              <a:t>combines </a:t>
            </a:r>
            <a:r>
              <a:rPr lang="en-US" sz="2400" dirty="0" smtClean="0">
                <a:solidFill>
                  <a:srgbClr val="FF0000"/>
                </a:solidFill>
              </a:rPr>
              <a:t>universal instantiation</a:t>
            </a:r>
            <a:r>
              <a:rPr lang="en-US" sz="2400" dirty="0" smtClean="0"/>
              <a:t> and </a:t>
            </a:r>
            <a:r>
              <a:rPr lang="en-US" sz="2400" dirty="0" smtClean="0">
                <a:solidFill>
                  <a:srgbClr val="00B050"/>
                </a:solidFill>
              </a:rPr>
              <a:t>modus ponens</a:t>
            </a:r>
            <a:r>
              <a:rPr lang="en-US" sz="2400" dirty="0" smtClean="0"/>
              <a:t> into one rule. </a:t>
            </a:r>
            <a:endParaRPr lang="en-US" sz="2400" dirty="0"/>
          </a:p>
        </p:txBody>
      </p:sp>
      <p:sp>
        <p:nvSpPr>
          <p:cNvPr id="5" name="TextBox 4"/>
          <p:cNvSpPr txBox="1"/>
          <p:nvPr/>
        </p:nvSpPr>
        <p:spPr>
          <a:xfrm>
            <a:off x="1600200" y="5791200"/>
            <a:ext cx="6781800" cy="461665"/>
          </a:xfrm>
          <a:prstGeom prst="rect">
            <a:avLst/>
          </a:prstGeom>
          <a:noFill/>
        </p:spPr>
        <p:txBody>
          <a:bodyPr wrap="square" rtlCol="0">
            <a:spAutoFit/>
          </a:bodyPr>
          <a:lstStyle/>
          <a:p>
            <a:r>
              <a:rPr lang="en-US" sz="2400" dirty="0" smtClean="0"/>
              <a:t> This rule could be used in the Socrates example.</a:t>
            </a:r>
            <a:endParaRPr lang="en-US" sz="24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Proofs</a:t>
            </a:r>
            <a:endParaRPr lang="en-US" dirty="0"/>
          </a:p>
        </p:txBody>
      </p:sp>
      <p:sp>
        <p:nvSpPr>
          <p:cNvPr id="3" name="Subtitle 2"/>
          <p:cNvSpPr>
            <a:spLocks noGrp="1"/>
          </p:cNvSpPr>
          <p:nvPr>
            <p:ph type="subTitle" idx="1"/>
          </p:nvPr>
        </p:nvSpPr>
        <p:spPr/>
        <p:txBody>
          <a:bodyPr/>
          <a:lstStyle/>
          <a:p>
            <a:r>
              <a:rPr lang="en-US" dirty="0" smtClean="0"/>
              <a:t>Section 1.7</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Proofs of Mathematical Statements</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20000"/>
          </a:bodyPr>
          <a:lstStyle/>
          <a:p>
            <a:r>
              <a:rPr lang="en-US" dirty="0" smtClean="0"/>
              <a:t>A </a:t>
            </a:r>
            <a:r>
              <a:rPr lang="en-US" i="1" dirty="0" smtClean="0">
                <a:solidFill>
                  <a:srgbClr val="FF0000"/>
                </a:solidFill>
              </a:rPr>
              <a:t>proof</a:t>
            </a:r>
            <a:r>
              <a:rPr lang="en-US" dirty="0" smtClean="0"/>
              <a:t> is a </a:t>
            </a:r>
            <a:r>
              <a:rPr lang="en-US" dirty="0" smtClean="0">
                <a:solidFill>
                  <a:srgbClr val="FF0000"/>
                </a:solidFill>
              </a:rPr>
              <a:t>valid argument (</a:t>
            </a:r>
            <a:r>
              <a:rPr lang="zh-TW" altLang="en-US" dirty="0" smtClean="0">
                <a:solidFill>
                  <a:srgbClr val="FF0000"/>
                </a:solidFill>
              </a:rPr>
              <a:t>有效論證</a:t>
            </a:r>
            <a:r>
              <a:rPr lang="en-US" dirty="0" smtClean="0">
                <a:solidFill>
                  <a:srgbClr val="FF0000"/>
                </a:solidFill>
              </a:rPr>
              <a:t>)</a:t>
            </a:r>
            <a:r>
              <a:rPr lang="zh-TW" altLang="en-US" dirty="0" smtClean="0">
                <a:solidFill>
                  <a:srgbClr val="FF0000"/>
                </a:solidFill>
              </a:rPr>
              <a:t> </a:t>
            </a:r>
            <a:r>
              <a:rPr lang="en-US" dirty="0" smtClean="0"/>
              <a:t>that establishes the </a:t>
            </a:r>
            <a:r>
              <a:rPr lang="en-US" dirty="0" smtClean="0">
                <a:solidFill>
                  <a:srgbClr val="FF0000"/>
                </a:solidFill>
              </a:rPr>
              <a:t>truth of a statement</a:t>
            </a:r>
            <a:r>
              <a:rPr lang="en-US" dirty="0" smtClean="0"/>
              <a:t>.</a:t>
            </a:r>
          </a:p>
          <a:p>
            <a:r>
              <a:rPr lang="en-US" dirty="0" smtClean="0"/>
              <a:t>In math, CS,  and other disciplines, </a:t>
            </a:r>
            <a:r>
              <a:rPr lang="en-US" dirty="0" smtClean="0">
                <a:solidFill>
                  <a:srgbClr val="FF0000"/>
                </a:solidFill>
              </a:rPr>
              <a:t>informal proofs</a:t>
            </a:r>
            <a:r>
              <a:rPr lang="en-US" dirty="0" smtClean="0"/>
              <a:t>  which are generally shorter, are generally used.</a:t>
            </a:r>
          </a:p>
          <a:p>
            <a:pPr lvl="1"/>
            <a:r>
              <a:rPr lang="en-US" dirty="0" smtClean="0">
                <a:solidFill>
                  <a:srgbClr val="FF0000"/>
                </a:solidFill>
              </a:rPr>
              <a:t>More than one rule </a:t>
            </a:r>
            <a:r>
              <a:rPr lang="en-US" dirty="0" smtClean="0"/>
              <a:t>of inference are often used </a:t>
            </a:r>
            <a:r>
              <a:rPr lang="en-US" dirty="0" smtClean="0">
                <a:solidFill>
                  <a:srgbClr val="FF0000"/>
                </a:solidFill>
              </a:rPr>
              <a:t>in a step</a:t>
            </a:r>
            <a:r>
              <a:rPr lang="en-US" dirty="0" smtClean="0"/>
              <a:t>. </a:t>
            </a:r>
          </a:p>
          <a:p>
            <a:pPr lvl="1"/>
            <a:r>
              <a:rPr lang="en-US" dirty="0" smtClean="0">
                <a:solidFill>
                  <a:srgbClr val="FF0000"/>
                </a:solidFill>
              </a:rPr>
              <a:t>Steps</a:t>
            </a:r>
            <a:r>
              <a:rPr lang="en-US" dirty="0" smtClean="0"/>
              <a:t> may be </a:t>
            </a:r>
            <a:r>
              <a:rPr lang="en-US" dirty="0" smtClean="0">
                <a:solidFill>
                  <a:srgbClr val="FF0000"/>
                </a:solidFill>
              </a:rPr>
              <a:t>skipped</a:t>
            </a:r>
            <a:r>
              <a:rPr lang="en-US" dirty="0" smtClean="0"/>
              <a:t>.</a:t>
            </a:r>
          </a:p>
          <a:p>
            <a:pPr lvl="1"/>
            <a:r>
              <a:rPr lang="en-US" dirty="0" smtClean="0"/>
              <a:t>The </a:t>
            </a:r>
            <a:r>
              <a:rPr lang="en-US" dirty="0" smtClean="0">
                <a:solidFill>
                  <a:srgbClr val="FF0000"/>
                </a:solidFill>
              </a:rPr>
              <a:t>rules </a:t>
            </a:r>
            <a:r>
              <a:rPr lang="en-US" dirty="0" smtClean="0"/>
              <a:t>of inference used are </a:t>
            </a:r>
            <a:r>
              <a:rPr lang="en-US" dirty="0" smtClean="0">
                <a:solidFill>
                  <a:srgbClr val="FF0000"/>
                </a:solidFill>
              </a:rPr>
              <a:t>not explicitly stated</a:t>
            </a:r>
            <a:r>
              <a:rPr lang="en-US" dirty="0" smtClean="0"/>
              <a:t>. </a:t>
            </a:r>
          </a:p>
          <a:p>
            <a:pPr lvl="1"/>
            <a:r>
              <a:rPr lang="en-US" dirty="0" smtClean="0"/>
              <a:t>for to understand and to explain </a:t>
            </a:r>
            <a:r>
              <a:rPr lang="en-US" dirty="0" smtClean="0">
                <a:solidFill>
                  <a:srgbClr val="FF0000"/>
                </a:solidFill>
              </a:rPr>
              <a:t>to people</a:t>
            </a:r>
            <a:r>
              <a:rPr lang="zh-TW" altLang="en-US" dirty="0" smtClean="0">
                <a:solidFill>
                  <a:srgbClr val="FF0000"/>
                </a:solidFill>
              </a:rPr>
              <a:t> </a:t>
            </a:r>
            <a:r>
              <a:rPr lang="en-US" altLang="zh-TW" dirty="0" smtClean="0">
                <a:solidFill>
                  <a:srgbClr val="FF0000"/>
                </a:solidFill>
              </a:rPr>
              <a:t>(not computer)</a:t>
            </a:r>
            <a:r>
              <a:rPr lang="en-US" dirty="0" smtClean="0"/>
              <a:t>. </a:t>
            </a:r>
          </a:p>
          <a:p>
            <a:pPr lvl="1"/>
            <a:r>
              <a:rPr lang="en-US" dirty="0" smtClean="0"/>
              <a:t>But it is also </a:t>
            </a:r>
            <a:r>
              <a:rPr lang="en-US" dirty="0" smtClean="0">
                <a:solidFill>
                  <a:srgbClr val="FF0000"/>
                </a:solidFill>
              </a:rPr>
              <a:t>easier to introduce errors</a:t>
            </a: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a:xfrm>
            <a:off x="457200" y="1295400"/>
            <a:ext cx="8458200" cy="5334000"/>
          </a:xfrm>
        </p:spPr>
        <p:txBody>
          <a:bodyPr>
            <a:normAutofit fontScale="85000" lnSpcReduction="10000"/>
          </a:bodyPr>
          <a:lstStyle/>
          <a:p>
            <a:r>
              <a:rPr lang="en-US" dirty="0" smtClean="0"/>
              <a:t>A </a:t>
            </a:r>
            <a:r>
              <a:rPr lang="en-US" i="1" dirty="0" smtClean="0">
                <a:solidFill>
                  <a:srgbClr val="FF0000"/>
                </a:solidFill>
              </a:rPr>
              <a:t>theorem</a:t>
            </a:r>
            <a:r>
              <a:rPr lang="en-US" dirty="0" smtClean="0"/>
              <a:t> </a:t>
            </a:r>
            <a:r>
              <a:rPr lang="en-US" altLang="zh-TW" dirty="0" smtClean="0"/>
              <a:t>(</a:t>
            </a:r>
            <a:r>
              <a:rPr lang="zh-TW" altLang="en-US" dirty="0" smtClean="0"/>
              <a:t>定理</a:t>
            </a:r>
            <a:r>
              <a:rPr lang="en-US" altLang="zh-TW" dirty="0" smtClean="0"/>
              <a:t>)</a:t>
            </a:r>
            <a:r>
              <a:rPr lang="zh-TW" altLang="en-US" dirty="0" smtClean="0"/>
              <a:t> </a:t>
            </a:r>
            <a:r>
              <a:rPr lang="en-US" dirty="0" smtClean="0"/>
              <a:t>is a statement that can be shown to be true using:</a:t>
            </a:r>
          </a:p>
          <a:p>
            <a:pPr lvl="1"/>
            <a:r>
              <a:rPr lang="en-US" dirty="0" smtClean="0"/>
              <a:t>definitions</a:t>
            </a:r>
          </a:p>
          <a:p>
            <a:pPr lvl="1"/>
            <a:r>
              <a:rPr lang="en-US" dirty="0" smtClean="0"/>
              <a:t>other theorems</a:t>
            </a:r>
          </a:p>
          <a:p>
            <a:pPr lvl="1"/>
            <a:r>
              <a:rPr lang="en-US" i="1" dirty="0" smtClean="0"/>
              <a:t>Axioms (</a:t>
            </a:r>
            <a:r>
              <a:rPr lang="zh-TW" altLang="en-US" i="1" dirty="0" smtClean="0"/>
              <a:t>公理</a:t>
            </a:r>
            <a:r>
              <a:rPr lang="en-US" i="1" dirty="0" smtClean="0"/>
              <a:t>)</a:t>
            </a:r>
            <a:r>
              <a:rPr lang="zh-TW" altLang="en-US" i="1" dirty="0" smtClean="0"/>
              <a:t> </a:t>
            </a:r>
            <a:r>
              <a:rPr lang="en-US" dirty="0" smtClean="0"/>
              <a:t>(statements which are </a:t>
            </a:r>
            <a:r>
              <a:rPr lang="en-US" dirty="0" smtClean="0">
                <a:solidFill>
                  <a:srgbClr val="FF0000"/>
                </a:solidFill>
              </a:rPr>
              <a:t>given as true</a:t>
            </a:r>
            <a:r>
              <a:rPr lang="en-US" dirty="0" smtClean="0"/>
              <a:t>) </a:t>
            </a:r>
          </a:p>
          <a:p>
            <a:pPr lvl="1"/>
            <a:r>
              <a:rPr lang="en-US" dirty="0" smtClean="0"/>
              <a:t>rules of inference</a:t>
            </a:r>
          </a:p>
          <a:p>
            <a:r>
              <a:rPr lang="en-US" dirty="0" smtClean="0"/>
              <a:t>A </a:t>
            </a:r>
            <a:r>
              <a:rPr lang="en-US" i="1" dirty="0" smtClean="0">
                <a:solidFill>
                  <a:srgbClr val="FF0000"/>
                </a:solidFill>
              </a:rPr>
              <a:t>lemma</a:t>
            </a:r>
            <a:r>
              <a:rPr lang="en-US" dirty="0" smtClean="0"/>
              <a:t> </a:t>
            </a:r>
            <a:r>
              <a:rPr lang="en-US" altLang="zh-TW" dirty="0" smtClean="0"/>
              <a:t>(</a:t>
            </a:r>
            <a:r>
              <a:rPr lang="zh-TW" altLang="en-US" dirty="0" smtClean="0"/>
              <a:t>輔助定理</a:t>
            </a:r>
            <a:r>
              <a:rPr lang="en-US" altLang="zh-TW" dirty="0" smtClean="0"/>
              <a:t>)</a:t>
            </a:r>
            <a:r>
              <a:rPr lang="zh-TW" altLang="en-US" dirty="0" smtClean="0"/>
              <a:t> </a:t>
            </a:r>
            <a:r>
              <a:rPr lang="en-US" dirty="0" smtClean="0"/>
              <a:t>is a ‘</a:t>
            </a:r>
            <a:r>
              <a:rPr lang="en-US" dirty="0" smtClean="0">
                <a:solidFill>
                  <a:srgbClr val="FF0000"/>
                </a:solidFill>
              </a:rPr>
              <a:t>helping theorem</a:t>
            </a:r>
            <a:r>
              <a:rPr lang="en-US" dirty="0" smtClean="0"/>
              <a:t>’ or a result which </a:t>
            </a:r>
            <a:r>
              <a:rPr lang="en-US" dirty="0" smtClean="0">
                <a:solidFill>
                  <a:srgbClr val="FF0000"/>
                </a:solidFill>
              </a:rPr>
              <a:t>is needed to prove a theorem</a:t>
            </a:r>
            <a:r>
              <a:rPr lang="en-US" dirty="0" smtClean="0"/>
              <a:t>.</a:t>
            </a:r>
          </a:p>
          <a:p>
            <a:r>
              <a:rPr lang="en-US" dirty="0" smtClean="0"/>
              <a:t>A </a:t>
            </a:r>
            <a:r>
              <a:rPr lang="en-US" i="1" dirty="0" smtClean="0">
                <a:solidFill>
                  <a:srgbClr val="FF0000"/>
                </a:solidFill>
              </a:rPr>
              <a:t>corollary</a:t>
            </a:r>
            <a:r>
              <a:rPr lang="en-US" dirty="0" smtClean="0"/>
              <a:t> </a:t>
            </a:r>
            <a:r>
              <a:rPr lang="en-US" altLang="zh-TW" dirty="0" smtClean="0"/>
              <a:t>(</a:t>
            </a:r>
            <a:r>
              <a:rPr lang="zh-TW" altLang="en-US" dirty="0" smtClean="0"/>
              <a:t>推論</a:t>
            </a:r>
            <a:r>
              <a:rPr lang="en-US" altLang="zh-TW" dirty="0" smtClean="0"/>
              <a:t>)</a:t>
            </a:r>
            <a:r>
              <a:rPr lang="zh-TW" altLang="en-US" dirty="0" smtClean="0"/>
              <a:t> </a:t>
            </a:r>
            <a:r>
              <a:rPr lang="en-US" dirty="0" smtClean="0"/>
              <a:t>is a result which </a:t>
            </a:r>
            <a:r>
              <a:rPr lang="en-US" dirty="0" smtClean="0">
                <a:solidFill>
                  <a:srgbClr val="FF0000"/>
                </a:solidFill>
              </a:rPr>
              <a:t>follows directly from a theorem</a:t>
            </a:r>
            <a:r>
              <a:rPr lang="en-US" dirty="0" smtClean="0"/>
              <a:t>.</a:t>
            </a:r>
          </a:p>
          <a:p>
            <a:r>
              <a:rPr lang="en-US" dirty="0" smtClean="0"/>
              <a:t>A </a:t>
            </a:r>
            <a:r>
              <a:rPr lang="en-US" i="1" dirty="0" smtClean="0">
                <a:solidFill>
                  <a:srgbClr val="FF0000"/>
                </a:solidFill>
              </a:rPr>
              <a:t>conjecture</a:t>
            </a:r>
            <a:r>
              <a:rPr lang="en-US" dirty="0" smtClean="0"/>
              <a:t> </a:t>
            </a:r>
            <a:r>
              <a:rPr lang="en-US" altLang="zh-TW" dirty="0" smtClean="0"/>
              <a:t>(</a:t>
            </a:r>
            <a:r>
              <a:rPr lang="zh-TW" altLang="en-US" dirty="0" smtClean="0"/>
              <a:t>猜想</a:t>
            </a:r>
            <a:r>
              <a:rPr lang="en-US" altLang="zh-TW" dirty="0" smtClean="0"/>
              <a:t>)</a:t>
            </a:r>
            <a:r>
              <a:rPr lang="en-US" dirty="0" smtClean="0"/>
              <a:t>is a statement that is being proposed to be true. Once a proof of a conjecture is found, it becomes a theorem. It may turn out to be false. </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How </a:t>
            </a:r>
            <a:r>
              <a:rPr lang="en-US" dirty="0" smtClean="0"/>
              <a:t>Theorems are Stated</a:t>
            </a:r>
            <a:endParaRPr lang="en-US" dirty="0"/>
          </a:p>
        </p:txBody>
      </p:sp>
      <p:sp>
        <p:nvSpPr>
          <p:cNvPr id="3" name="Content Placeholder 2"/>
          <p:cNvSpPr>
            <a:spLocks noGrp="1"/>
          </p:cNvSpPr>
          <p:nvPr>
            <p:ph idx="1"/>
          </p:nvPr>
        </p:nvSpPr>
        <p:spPr>
          <a:xfrm>
            <a:off x="228600" y="1600200"/>
            <a:ext cx="8686800" cy="4800600"/>
          </a:xfrm>
        </p:spPr>
        <p:txBody>
          <a:bodyPr>
            <a:normAutofit/>
          </a:bodyPr>
          <a:lstStyle/>
          <a:p>
            <a:r>
              <a:rPr lang="en-US" dirty="0" smtClean="0"/>
              <a:t>Often the </a:t>
            </a:r>
            <a:r>
              <a:rPr lang="en-US" dirty="0" smtClean="0">
                <a:solidFill>
                  <a:srgbClr val="FF0000"/>
                </a:solidFill>
              </a:rPr>
              <a:t>universal quantifier </a:t>
            </a:r>
            <a:r>
              <a:rPr lang="en-US" dirty="0" smtClean="0"/>
              <a:t>(needed for a precise statement of a theorem) </a:t>
            </a:r>
            <a:r>
              <a:rPr lang="en-US" dirty="0" smtClean="0">
                <a:solidFill>
                  <a:srgbClr val="FF0000"/>
                </a:solidFill>
              </a:rPr>
              <a:t>is omitted </a:t>
            </a:r>
            <a:r>
              <a:rPr lang="en-US" dirty="0" smtClean="0"/>
              <a:t>by standard mathematical convention. </a:t>
            </a:r>
          </a:p>
          <a:p>
            <a:pPr>
              <a:buNone/>
            </a:pPr>
            <a:r>
              <a:rPr lang="en-US" dirty="0" smtClean="0"/>
              <a:t>    For example, the statement:</a:t>
            </a:r>
          </a:p>
          <a:p>
            <a:pPr>
              <a:buNone/>
            </a:pPr>
            <a:r>
              <a:rPr lang="en-US" dirty="0" smtClean="0"/>
              <a:t>        </a:t>
            </a:r>
            <a:r>
              <a:rPr lang="en-US" sz="2400" dirty="0" smtClean="0"/>
              <a:t>“If </a:t>
            </a:r>
            <a:r>
              <a:rPr lang="en-US" sz="2400" i="1" dirty="0" smtClean="0"/>
              <a:t>x</a:t>
            </a:r>
            <a:r>
              <a:rPr lang="en-US" sz="2400" dirty="0" smtClean="0"/>
              <a:t> &gt; </a:t>
            </a:r>
            <a:r>
              <a:rPr lang="en-US" sz="2400" i="1" dirty="0" smtClean="0"/>
              <a:t>y</a:t>
            </a:r>
            <a:r>
              <a:rPr lang="en-US" sz="2400" dirty="0" smtClean="0"/>
              <a:t>, where </a:t>
            </a:r>
            <a:r>
              <a:rPr lang="en-US" sz="2400" i="1" dirty="0" smtClean="0"/>
              <a:t>x</a:t>
            </a:r>
            <a:r>
              <a:rPr lang="en-US" sz="2400" dirty="0" smtClean="0"/>
              <a:t> and </a:t>
            </a:r>
            <a:r>
              <a:rPr lang="en-US" sz="2400" i="1" dirty="0" smtClean="0"/>
              <a:t>y</a:t>
            </a:r>
            <a:r>
              <a:rPr lang="en-US" sz="2400" dirty="0" smtClean="0"/>
              <a:t> are positive real numbers, then </a:t>
            </a:r>
            <a:r>
              <a:rPr lang="en-US" sz="2400" i="1" dirty="0" smtClean="0"/>
              <a:t>x</a:t>
            </a:r>
            <a:r>
              <a:rPr lang="en-US" sz="2400" baseline="30000" dirty="0" smtClean="0"/>
              <a:t>2</a:t>
            </a:r>
            <a:r>
              <a:rPr lang="en-US" sz="2400" dirty="0" smtClean="0"/>
              <a:t> &gt; </a:t>
            </a:r>
            <a:r>
              <a:rPr lang="en-US" sz="2400" i="1" dirty="0" smtClean="0"/>
              <a:t>y</a:t>
            </a:r>
            <a:r>
              <a:rPr lang="en-US" sz="2400" baseline="30000" dirty="0" smtClean="0"/>
              <a:t>2</a:t>
            </a:r>
            <a:r>
              <a:rPr lang="en-US" sz="2400" dirty="0" smtClean="0"/>
              <a:t> ”</a:t>
            </a:r>
          </a:p>
          <a:p>
            <a:pPr>
              <a:buNone/>
            </a:pPr>
            <a:r>
              <a:rPr lang="en-US" dirty="0" smtClean="0"/>
              <a:t>   really means</a:t>
            </a:r>
          </a:p>
          <a:p>
            <a:pPr>
              <a:buNone/>
            </a:pPr>
            <a:r>
              <a:rPr lang="en-US" dirty="0" smtClean="0"/>
              <a:t>       </a:t>
            </a:r>
            <a:r>
              <a:rPr lang="en-US" sz="2400" dirty="0" smtClean="0"/>
              <a:t>“</a:t>
            </a:r>
            <a:r>
              <a:rPr lang="en-US" sz="2400" dirty="0" smtClean="0">
                <a:solidFill>
                  <a:srgbClr val="FF0000"/>
                </a:solidFill>
              </a:rPr>
              <a:t>For all </a:t>
            </a:r>
            <a:r>
              <a:rPr lang="en-US" sz="2400" dirty="0" smtClean="0"/>
              <a:t>positive real numbers </a:t>
            </a:r>
            <a:r>
              <a:rPr lang="en-US" sz="2400" i="1" dirty="0" smtClean="0"/>
              <a:t>x</a:t>
            </a:r>
            <a:r>
              <a:rPr lang="en-US" sz="2400" dirty="0" smtClean="0"/>
              <a:t> and </a:t>
            </a:r>
            <a:r>
              <a:rPr lang="en-US" sz="2400" i="1" dirty="0" smtClean="0"/>
              <a:t>y</a:t>
            </a:r>
            <a:r>
              <a:rPr lang="en-US" sz="2400" dirty="0" smtClean="0"/>
              <a:t>, if </a:t>
            </a:r>
            <a:r>
              <a:rPr lang="en-US" sz="2400" i="1" dirty="0" smtClean="0"/>
              <a:t>x</a:t>
            </a:r>
            <a:r>
              <a:rPr lang="en-US" sz="2400" dirty="0" smtClean="0"/>
              <a:t> &gt; </a:t>
            </a:r>
            <a:r>
              <a:rPr lang="en-US" sz="2400" i="1" dirty="0" smtClean="0"/>
              <a:t>y</a:t>
            </a:r>
            <a:r>
              <a:rPr lang="en-US" sz="2400" dirty="0" smtClean="0"/>
              <a:t>, then </a:t>
            </a:r>
            <a:r>
              <a:rPr lang="en-US" sz="2400" i="1" dirty="0" smtClean="0"/>
              <a:t>x</a:t>
            </a:r>
            <a:r>
              <a:rPr lang="en-US" sz="2400" baseline="30000" dirty="0" smtClean="0"/>
              <a:t>2</a:t>
            </a:r>
            <a:r>
              <a:rPr lang="en-US" sz="2400" dirty="0" smtClean="0"/>
              <a:t> &gt; </a:t>
            </a:r>
            <a:r>
              <a:rPr lang="en-US" sz="2400" i="1" dirty="0" smtClean="0"/>
              <a:t>y</a:t>
            </a:r>
            <a:r>
              <a:rPr lang="en-US" sz="2400" baseline="30000" dirty="0" smtClean="0"/>
              <a:t>2</a:t>
            </a: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Proving Theorems</a:t>
            </a:r>
            <a:endParaRPr lang="en-US" dirty="0"/>
          </a:p>
        </p:txBody>
      </p:sp>
      <p:sp>
        <p:nvSpPr>
          <p:cNvPr id="3" name="Content Placeholder 2"/>
          <p:cNvSpPr>
            <a:spLocks noGrp="1"/>
          </p:cNvSpPr>
          <p:nvPr>
            <p:ph idx="1"/>
          </p:nvPr>
        </p:nvSpPr>
        <p:spPr/>
        <p:txBody>
          <a:bodyPr>
            <a:normAutofit/>
          </a:bodyPr>
          <a:lstStyle/>
          <a:p>
            <a:r>
              <a:rPr lang="en-US" dirty="0" smtClean="0"/>
              <a:t>Many theorems have the form:  </a:t>
            </a:r>
          </a:p>
          <a:p>
            <a:pPr>
              <a:buNone/>
            </a:pPr>
            <a:endParaRPr lang="en-US" dirty="0" smtClean="0"/>
          </a:p>
          <a:p>
            <a:r>
              <a:rPr lang="en-US" dirty="0" smtClean="0"/>
              <a:t>To prove them, we show that where </a:t>
            </a:r>
            <a:r>
              <a:rPr lang="en-US" i="1" dirty="0" smtClean="0"/>
              <a:t>c</a:t>
            </a:r>
            <a:r>
              <a:rPr lang="en-US" dirty="0" smtClean="0"/>
              <a:t> is an arbitrary element of the domain, </a:t>
            </a:r>
          </a:p>
          <a:p>
            <a:r>
              <a:rPr lang="en-US" dirty="0" smtClean="0"/>
              <a:t>By </a:t>
            </a:r>
            <a:r>
              <a:rPr lang="en-US" dirty="0" smtClean="0">
                <a:solidFill>
                  <a:srgbClr val="FF0000"/>
                </a:solidFill>
              </a:rPr>
              <a:t>universal generalization</a:t>
            </a:r>
            <a:r>
              <a:rPr lang="en-US" dirty="0" smtClean="0"/>
              <a:t> the truth of the original formula follows.</a:t>
            </a:r>
          </a:p>
          <a:p>
            <a:r>
              <a:rPr lang="en-US" dirty="0" smtClean="0"/>
              <a:t>So, we must prove something of the form:  </a:t>
            </a:r>
          </a:p>
          <a:p>
            <a:pPr>
              <a:buNone/>
            </a:pPr>
            <a:endParaRPr lang="en-US" dirty="0" smtClean="0"/>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3733800" y="2438400"/>
            <a:ext cx="2416969" cy="319088"/>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6400800" y="3429000"/>
            <a:ext cx="1714500" cy="319088"/>
          </a:xfrm>
          <a:prstGeom prst="rect">
            <a:avLst/>
          </a:prstGeom>
        </p:spPr>
      </p:pic>
      <p:pic>
        <p:nvPicPr>
          <p:cNvPr id="6" name="Picture 5" descr="addin_tmp.png"/>
          <p:cNvPicPr>
            <a:picLocks noChangeAspect="1"/>
          </p:cNvPicPr>
          <p:nvPr>
            <p:custDataLst>
              <p:tags r:id="rId3"/>
            </p:custDataLst>
          </p:nvPr>
        </p:nvPicPr>
        <p:blipFill>
          <a:blip r:embed="rId7" cstate="print"/>
          <a:stretch>
            <a:fillRect/>
          </a:stretch>
        </p:blipFill>
        <p:spPr>
          <a:xfrm>
            <a:off x="7924800" y="5105400"/>
            <a:ext cx="965835" cy="268605"/>
          </a:xfrm>
          <a:prstGeom prst="rect">
            <a:avLst/>
          </a:prstGeom>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Proving Conditional Statements: </a:t>
            </a:r>
            <a:r>
              <a:rPr lang="en-US" sz="4000" i="1" dirty="0" smtClean="0"/>
              <a:t>p </a:t>
            </a:r>
            <a:r>
              <a:rPr lang="en-US" sz="4000" dirty="0" smtClean="0">
                <a:latin typeface="Cambria Math"/>
                <a:ea typeface="Cambria Math"/>
              </a:rPr>
              <a:t>→ </a:t>
            </a:r>
            <a:r>
              <a:rPr lang="en-US" sz="4000" i="1" dirty="0" smtClean="0">
                <a:latin typeface="Cambria Math"/>
                <a:ea typeface="Cambria Math"/>
              </a:rPr>
              <a:t>q</a:t>
            </a:r>
            <a:r>
              <a:rPr lang="en-US" sz="4000" dirty="0" smtClean="0"/>
              <a:t> </a:t>
            </a:r>
            <a:endParaRPr lang="en-US" sz="4000" dirty="0"/>
          </a:p>
        </p:txBody>
      </p:sp>
      <p:sp>
        <p:nvSpPr>
          <p:cNvPr id="3" name="Content Placeholder 2"/>
          <p:cNvSpPr>
            <a:spLocks noGrp="1"/>
          </p:cNvSpPr>
          <p:nvPr>
            <p:ph idx="1"/>
          </p:nvPr>
        </p:nvSpPr>
        <p:spPr>
          <a:xfrm>
            <a:off x="228600" y="1524000"/>
            <a:ext cx="8915400" cy="5059363"/>
          </a:xfrm>
        </p:spPr>
        <p:txBody>
          <a:bodyPr>
            <a:normAutofit fontScale="85000" lnSpcReduction="10000"/>
          </a:bodyPr>
          <a:lstStyle/>
          <a:p>
            <a:r>
              <a:rPr lang="en-US" i="1" u="sng" dirty="0" smtClean="0">
                <a:solidFill>
                  <a:srgbClr val="FF0000"/>
                </a:solidFill>
              </a:rPr>
              <a:t>Direct Proof</a:t>
            </a:r>
            <a:r>
              <a:rPr lang="en-US" dirty="0" smtClean="0"/>
              <a:t>:  Assume that  </a:t>
            </a:r>
            <a:r>
              <a:rPr lang="en-US" i="1" dirty="0" smtClean="0">
                <a:latin typeface="Cambria Math" pitchFamily="18" charset="0"/>
                <a:ea typeface="Cambria Math" pitchFamily="18" charset="0"/>
              </a:rPr>
              <a:t>p</a:t>
            </a:r>
            <a:r>
              <a:rPr lang="en-US" dirty="0" smtClean="0"/>
              <a:t>  is true. Use rules of inference, axioms, and logical equivalences to show that   </a:t>
            </a:r>
            <a:r>
              <a:rPr lang="en-US" i="1" dirty="0" smtClean="0"/>
              <a:t>q</a:t>
            </a:r>
            <a:r>
              <a:rPr lang="en-US" dirty="0" smtClean="0"/>
              <a:t>  must also be true.</a:t>
            </a:r>
          </a:p>
          <a:p>
            <a:pPr>
              <a:buNone/>
            </a:pPr>
            <a:r>
              <a:rPr lang="en-US" b="1" dirty="0" smtClean="0"/>
              <a:t>   Example</a:t>
            </a:r>
            <a:r>
              <a:rPr lang="en-US" dirty="0" smtClean="0"/>
              <a:t>: Give a direct proof of the theorem “</a:t>
            </a:r>
            <a:r>
              <a:rPr lang="en-US" dirty="0" smtClean="0">
                <a:solidFill>
                  <a:srgbClr val="FF0000"/>
                </a:solidFill>
              </a:rPr>
              <a:t>If </a:t>
            </a:r>
            <a:r>
              <a:rPr lang="en-US" i="1" dirty="0" smtClean="0">
                <a:solidFill>
                  <a:srgbClr val="FF0000"/>
                </a:solidFill>
              </a:rPr>
              <a:t>n</a:t>
            </a:r>
            <a:r>
              <a:rPr lang="en-US" dirty="0" smtClean="0">
                <a:solidFill>
                  <a:srgbClr val="FF0000"/>
                </a:solidFill>
              </a:rPr>
              <a:t> is an odd integer, then </a:t>
            </a:r>
            <a:r>
              <a:rPr lang="en-US" i="1" dirty="0" smtClean="0">
                <a:solidFill>
                  <a:srgbClr val="FF0000"/>
                </a:solidFill>
              </a:rPr>
              <a:t>n</a:t>
            </a:r>
            <a:r>
              <a:rPr lang="en-US" baseline="30000" dirty="0" smtClean="0">
                <a:solidFill>
                  <a:srgbClr val="FF0000"/>
                </a:solidFill>
              </a:rPr>
              <a:t>2 </a:t>
            </a:r>
            <a:r>
              <a:rPr lang="en-US" dirty="0" smtClean="0">
                <a:solidFill>
                  <a:srgbClr val="FF0000"/>
                </a:solidFill>
              </a:rPr>
              <a:t> is odd.</a:t>
            </a:r>
            <a:r>
              <a:rPr lang="en-US" dirty="0" smtClean="0"/>
              <a:t>”</a:t>
            </a:r>
          </a:p>
          <a:p>
            <a:pPr>
              <a:buNone/>
            </a:pPr>
            <a:r>
              <a:rPr lang="en-US" dirty="0" smtClean="0"/>
              <a:t>   </a:t>
            </a:r>
            <a:r>
              <a:rPr lang="en-US" b="1" dirty="0" smtClean="0"/>
              <a:t>Solution</a:t>
            </a:r>
            <a:r>
              <a:rPr lang="en-US" dirty="0" smtClean="0"/>
              <a:t>: Assume that </a:t>
            </a:r>
            <a:r>
              <a:rPr lang="en-US" i="1" dirty="0" smtClean="0"/>
              <a:t>n</a:t>
            </a:r>
            <a:r>
              <a:rPr lang="en-US" dirty="0" smtClean="0"/>
              <a:t> is odd. Then </a:t>
            </a:r>
            <a:r>
              <a:rPr lang="en-US" i="1" dirty="0" smtClean="0"/>
              <a:t>n</a:t>
            </a:r>
            <a:r>
              <a:rPr lang="en-US" dirty="0" smtClean="0"/>
              <a:t> = </a:t>
            </a:r>
            <a:r>
              <a:rPr lang="en-US" dirty="0" smtClean="0">
                <a:latin typeface="Cambria Math" pitchFamily="18" charset="0"/>
                <a:ea typeface="Cambria Math" pitchFamily="18" charset="0"/>
              </a:rPr>
              <a:t>2</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for an integer </a:t>
            </a:r>
            <a:r>
              <a:rPr lang="en-US" i="1" dirty="0" smtClean="0"/>
              <a:t>k</a:t>
            </a:r>
            <a:r>
              <a:rPr lang="en-US" dirty="0" smtClean="0"/>
              <a:t>. Squaring both sides of the equation, we get:</a:t>
            </a:r>
          </a:p>
          <a:p>
            <a:pPr>
              <a:buNone/>
            </a:pPr>
            <a:r>
              <a:rPr lang="en-US" dirty="0" smtClean="0"/>
              <a:t>    </a:t>
            </a:r>
            <a:r>
              <a:rPr lang="en-US" i="1" dirty="0" smtClean="0"/>
              <a:t>n</a:t>
            </a:r>
            <a:r>
              <a:rPr lang="en-US" baseline="30000" dirty="0" smtClean="0">
                <a:latin typeface="Cambria Math" pitchFamily="18" charset="0"/>
                <a:ea typeface="Cambria Math" pitchFamily="18" charset="0"/>
              </a:rPr>
              <a:t>2</a:t>
            </a:r>
            <a:r>
              <a:rPr lang="en-US" baseline="30000" dirty="0" smtClean="0"/>
              <a:t>  </a:t>
            </a:r>
            <a:r>
              <a:rPr lang="en-US" dirty="0" smtClean="0"/>
              <a:t> = (</a:t>
            </a:r>
            <a:r>
              <a:rPr lang="en-US" dirty="0" smtClean="0">
                <a:latin typeface="Cambria Math" pitchFamily="18" charset="0"/>
                <a:ea typeface="Cambria Math" pitchFamily="18" charset="0"/>
              </a:rPr>
              <a:t>2</a:t>
            </a:r>
            <a:r>
              <a:rPr lang="en-US" i="1" dirty="0" smtClean="0"/>
              <a:t>k</a:t>
            </a:r>
            <a:r>
              <a:rPr lang="en-US" dirty="0" smtClean="0"/>
              <a:t> +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2  </a:t>
            </a:r>
            <a:r>
              <a:rPr lang="en-US" dirty="0" smtClean="0"/>
              <a:t> = </a:t>
            </a:r>
            <a:r>
              <a:rPr lang="en-US" dirty="0" smtClean="0">
                <a:latin typeface="Cambria Math" pitchFamily="18" charset="0"/>
                <a:ea typeface="Cambria Math" pitchFamily="18" charset="0"/>
              </a:rPr>
              <a:t>4</a:t>
            </a:r>
            <a:r>
              <a:rPr lang="en-US" i="1" dirty="0" smtClean="0"/>
              <a:t>k</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+ 4</a:t>
            </a:r>
            <a:r>
              <a:rPr lang="en-US" i="1" dirty="0" smtClean="0">
                <a:latin typeface="Cambria Math" pitchFamily="18" charset="0"/>
                <a:ea typeface="Cambria Math" pitchFamily="18" charset="0"/>
              </a:rPr>
              <a:t>k</a:t>
            </a:r>
            <a:r>
              <a:rPr lang="en-US" dirty="0" smtClean="0">
                <a:latin typeface="Cambria Math" pitchFamily="18" charset="0"/>
                <a:ea typeface="Cambria Math" pitchFamily="18" charset="0"/>
              </a:rPr>
              <a:t> +1 = 2(2</a:t>
            </a:r>
            <a:r>
              <a:rPr lang="en-US" i="1" dirty="0" smtClean="0"/>
              <a:t>k</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+ 2</a:t>
            </a:r>
            <a:r>
              <a:rPr lang="en-US" i="1" dirty="0" smtClean="0">
                <a:latin typeface="Cambria Math" pitchFamily="18" charset="0"/>
                <a:ea typeface="Cambria Math" pitchFamily="18" charset="0"/>
              </a:rPr>
              <a:t>k</a:t>
            </a:r>
            <a:r>
              <a:rPr lang="en-US" dirty="0" smtClean="0">
                <a:latin typeface="Cambria Math" pitchFamily="18" charset="0"/>
                <a:ea typeface="Cambria Math" pitchFamily="18" charset="0"/>
              </a:rPr>
              <a:t>) + 1= 2</a:t>
            </a:r>
            <a:r>
              <a:rPr lang="en-US" i="1" dirty="0" smtClean="0">
                <a:latin typeface="Cambria Math" pitchFamily="18" charset="0"/>
                <a:ea typeface="Cambria Math" pitchFamily="18" charset="0"/>
              </a:rPr>
              <a:t>r</a:t>
            </a:r>
            <a:r>
              <a:rPr lang="en-US" dirty="0" smtClean="0">
                <a:latin typeface="Cambria Math" pitchFamily="18" charset="0"/>
                <a:ea typeface="Cambria Math" pitchFamily="18" charset="0"/>
              </a:rPr>
              <a:t> + 1,</a:t>
            </a:r>
          </a:p>
          <a:p>
            <a:pPr>
              <a:buNone/>
            </a:pPr>
            <a:r>
              <a:rPr lang="en-US" dirty="0" smtClean="0">
                <a:latin typeface="Cambria Math" pitchFamily="18" charset="0"/>
                <a:ea typeface="Cambria Math" pitchFamily="18" charset="0"/>
              </a:rPr>
              <a:t>     where </a:t>
            </a:r>
            <a:r>
              <a:rPr lang="en-US" i="1" dirty="0" smtClean="0">
                <a:latin typeface="Cambria Math" pitchFamily="18" charset="0"/>
                <a:ea typeface="Cambria Math" pitchFamily="18" charset="0"/>
              </a:rPr>
              <a:t>r</a:t>
            </a:r>
            <a:r>
              <a:rPr lang="en-US" dirty="0" smtClean="0">
                <a:latin typeface="Cambria Math" pitchFamily="18" charset="0"/>
                <a:ea typeface="Cambria Math" pitchFamily="18" charset="0"/>
              </a:rPr>
              <a:t> = 2</a:t>
            </a:r>
            <a:r>
              <a:rPr lang="en-US" i="1" dirty="0" smtClean="0"/>
              <a:t>k</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+ 2</a:t>
            </a:r>
            <a:r>
              <a:rPr lang="en-US" i="1" dirty="0" smtClean="0">
                <a:latin typeface="Cambria Math" pitchFamily="18" charset="0"/>
                <a:ea typeface="Cambria Math" pitchFamily="18" charset="0"/>
              </a:rPr>
              <a:t>k</a:t>
            </a:r>
            <a:r>
              <a:rPr lang="en-US" dirty="0" smtClean="0">
                <a:latin typeface="Cambria Math" pitchFamily="18" charset="0"/>
                <a:ea typeface="Cambria Math" pitchFamily="18" charset="0"/>
              </a:rPr>
              <a:t> , an integer.                                  </a:t>
            </a:r>
          </a:p>
          <a:p>
            <a:pPr>
              <a:buNone/>
            </a:pPr>
            <a:r>
              <a:rPr lang="en-US" dirty="0" smtClean="0">
                <a:latin typeface="Cambria Math" pitchFamily="18" charset="0"/>
                <a:ea typeface="Cambria Math" pitchFamily="18" charset="0"/>
              </a:rPr>
              <a:t>    </a:t>
            </a:r>
            <a:r>
              <a:rPr lang="en-US" dirty="0" smtClean="0"/>
              <a:t>We have proved that if n</a:t>
            </a:r>
            <a:r>
              <a:rPr lang="en-US" i="1" dirty="0" smtClean="0"/>
              <a:t> </a:t>
            </a:r>
            <a:r>
              <a:rPr lang="en-US" dirty="0" smtClean="0"/>
              <a:t>is an odd integer, then </a:t>
            </a:r>
            <a:r>
              <a:rPr lang="en-US" i="1" dirty="0" smtClean="0"/>
              <a:t>n</a:t>
            </a:r>
            <a:r>
              <a:rPr lang="en-US" baseline="30000" dirty="0" smtClean="0"/>
              <a:t>2 </a:t>
            </a:r>
            <a:r>
              <a:rPr lang="en-US" dirty="0" smtClean="0"/>
              <a:t> is an odd integer.    </a:t>
            </a:r>
          </a:p>
          <a:p>
            <a:pPr>
              <a:buNone/>
            </a:pPr>
            <a:r>
              <a:rPr lang="en-US" dirty="0" smtClean="0"/>
              <a:t>   </a:t>
            </a:r>
            <a:endParaRPr lang="en-US" b="1" dirty="0" smtClean="0"/>
          </a:p>
          <a:p>
            <a:pPr>
              <a:buNone/>
            </a:pPr>
            <a:endParaRPr lang="en-US" b="1" dirty="0" smtClean="0"/>
          </a:p>
        </p:txBody>
      </p:sp>
      <p:sp>
        <p:nvSpPr>
          <p:cNvPr id="4" name="Isosceles Triangle 3"/>
          <p:cNvSpPr/>
          <p:nvPr/>
        </p:nvSpPr>
        <p:spPr>
          <a:xfrm rot="5400000" flipV="1">
            <a:off x="81534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09600" y="6248400"/>
            <a:ext cx="7924800" cy="369332"/>
          </a:xfrm>
          <a:prstGeom prst="rect">
            <a:avLst/>
          </a:prstGeom>
          <a:noFill/>
        </p:spPr>
        <p:txBody>
          <a:bodyPr wrap="square" rtlCol="0">
            <a:spAutoFit/>
          </a:bodyPr>
          <a:lstStyle/>
          <a:p>
            <a:r>
              <a:rPr lang="en-US" dirty="0" smtClean="0"/>
              <a:t>(      marks the  end of  the proof. Sometimes </a:t>
            </a:r>
            <a:r>
              <a:rPr lang="en-US" b="1" dirty="0" smtClean="0"/>
              <a:t>QED </a:t>
            </a:r>
            <a:r>
              <a:rPr lang="en-US" dirty="0" smtClean="0"/>
              <a:t>is used instead. )  </a:t>
            </a:r>
            <a:endParaRPr lang="en-US" dirty="0"/>
          </a:p>
        </p:txBody>
      </p:sp>
      <p:sp>
        <p:nvSpPr>
          <p:cNvPr id="9" name="Isosceles Triangle 8"/>
          <p:cNvSpPr/>
          <p:nvPr/>
        </p:nvSpPr>
        <p:spPr>
          <a:xfrm rot="5400000" flipV="1">
            <a:off x="838200" y="6324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4000" dirty="0" smtClean="0"/>
              <a:t>Proving Conditional Statements: </a:t>
            </a:r>
            <a:r>
              <a:rPr lang="en-US" sz="4000" i="1" dirty="0" smtClean="0"/>
              <a:t>p </a:t>
            </a:r>
            <a:r>
              <a:rPr lang="en-US" sz="4000" dirty="0" smtClean="0">
                <a:latin typeface="Cambria Math"/>
                <a:ea typeface="Cambria Math"/>
              </a:rPr>
              <a:t>→ </a:t>
            </a:r>
            <a:r>
              <a:rPr lang="en-US" sz="4000" i="1" dirty="0" smtClean="0">
                <a:latin typeface="Cambria Math"/>
                <a:ea typeface="Cambria Math"/>
              </a:rPr>
              <a:t>q</a:t>
            </a:r>
            <a:r>
              <a:rPr lang="en-US" sz="4000" dirty="0" smtClean="0"/>
              <a:t> </a:t>
            </a:r>
            <a:endParaRPr lang="en-US" sz="4000"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Definition: </a:t>
            </a:r>
            <a:r>
              <a:rPr lang="en-US" dirty="0" smtClean="0"/>
              <a:t>The </a:t>
            </a:r>
            <a:r>
              <a:rPr lang="en-US" dirty="0" smtClean="0">
                <a:solidFill>
                  <a:srgbClr val="FF0000"/>
                </a:solidFill>
              </a:rPr>
              <a:t>real number </a:t>
            </a:r>
            <a:r>
              <a:rPr lang="en-US" i="1" dirty="0" smtClean="0"/>
              <a:t>r </a:t>
            </a:r>
            <a:r>
              <a:rPr lang="en-US" dirty="0" smtClean="0"/>
              <a:t>is </a:t>
            </a:r>
            <a:r>
              <a:rPr lang="en-US" b="1" i="1" dirty="0" smtClean="0">
                <a:solidFill>
                  <a:srgbClr val="FF0000"/>
                </a:solidFill>
              </a:rPr>
              <a:t>rational</a:t>
            </a:r>
            <a:r>
              <a:rPr lang="en-US" i="1" dirty="0" smtClean="0"/>
              <a:t> </a:t>
            </a:r>
            <a:r>
              <a:rPr lang="en-US" dirty="0" smtClean="0"/>
              <a:t>if there exist integers </a:t>
            </a:r>
            <a:r>
              <a:rPr lang="en-US" i="1" dirty="0" smtClean="0"/>
              <a:t>p</a:t>
            </a:r>
            <a:r>
              <a:rPr lang="en-US" dirty="0" smtClean="0"/>
              <a:t> and </a:t>
            </a:r>
            <a:r>
              <a:rPr lang="en-US" i="1" dirty="0" smtClean="0"/>
              <a:t>q</a:t>
            </a:r>
            <a:r>
              <a:rPr lang="en-US" dirty="0" smtClean="0"/>
              <a:t> where  </a:t>
            </a:r>
            <a:r>
              <a:rPr lang="en-US" i="1" dirty="0" smtClean="0"/>
              <a:t>q</a:t>
            </a:r>
            <a:r>
              <a:rPr lang="en-US" dirty="0" smtClean="0">
                <a:latin typeface="Cambria Math" pitchFamily="18" charset="0"/>
                <a:ea typeface="Cambria Math" pitchFamily="18" charset="0"/>
              </a:rPr>
              <a:t>≠0</a:t>
            </a:r>
            <a:r>
              <a:rPr lang="en-US" dirty="0" smtClean="0"/>
              <a:t>  such that </a:t>
            </a:r>
            <a:r>
              <a:rPr lang="en-US" i="1" dirty="0" smtClean="0"/>
              <a:t>r </a:t>
            </a:r>
            <a:r>
              <a:rPr lang="en-US" dirty="0" smtClean="0"/>
              <a:t>= </a:t>
            </a:r>
            <a:r>
              <a:rPr lang="en-US" i="1" dirty="0" smtClean="0"/>
              <a:t>p</a:t>
            </a:r>
            <a:r>
              <a:rPr lang="en-US" dirty="0" smtClean="0"/>
              <a:t>/</a:t>
            </a:r>
            <a:r>
              <a:rPr lang="en-US" i="1" dirty="0" smtClean="0"/>
              <a:t>q</a:t>
            </a:r>
            <a:endParaRPr lang="en-US" b="1" dirty="0" smtClean="0"/>
          </a:p>
          <a:p>
            <a:pPr>
              <a:buNone/>
            </a:pPr>
            <a:r>
              <a:rPr lang="en-US" b="1" dirty="0" smtClean="0"/>
              <a:t>   Example</a:t>
            </a:r>
            <a:r>
              <a:rPr lang="en-US" dirty="0" smtClean="0"/>
              <a:t>: Prove that the sum of two rational numbers is rational.</a:t>
            </a:r>
          </a:p>
          <a:p>
            <a:pPr>
              <a:buNone/>
            </a:pPr>
            <a:r>
              <a:rPr lang="en-US" b="1" dirty="0" smtClean="0"/>
              <a:t>   Solution</a:t>
            </a:r>
            <a:r>
              <a:rPr lang="en-US" i="1" dirty="0" smtClean="0"/>
              <a:t>: </a:t>
            </a:r>
            <a:r>
              <a:rPr lang="en-US" dirty="0" smtClean="0"/>
              <a:t>Assume </a:t>
            </a:r>
            <a:r>
              <a:rPr lang="en-US" i="1" dirty="0" smtClean="0"/>
              <a:t>r </a:t>
            </a:r>
            <a:r>
              <a:rPr lang="en-US" dirty="0" smtClean="0"/>
              <a:t>and </a:t>
            </a:r>
            <a:r>
              <a:rPr lang="en-US" i="1" dirty="0" smtClean="0"/>
              <a:t>s</a:t>
            </a:r>
            <a:r>
              <a:rPr lang="en-US" dirty="0" smtClean="0"/>
              <a:t> are two rational numbers. Then there must be integers </a:t>
            </a:r>
            <a:r>
              <a:rPr lang="en-US" i="1" dirty="0" smtClean="0"/>
              <a:t>p, q </a:t>
            </a:r>
            <a:r>
              <a:rPr lang="en-US" dirty="0" smtClean="0"/>
              <a:t>and also </a:t>
            </a:r>
            <a:r>
              <a:rPr lang="en-US" i="1" dirty="0" smtClean="0"/>
              <a:t>t, u  </a:t>
            </a:r>
            <a:r>
              <a:rPr lang="en-US" dirty="0" smtClean="0"/>
              <a:t>such that</a:t>
            </a:r>
          </a:p>
          <a:p>
            <a:pPr>
              <a:buNone/>
            </a:pPr>
            <a:endParaRPr lang="en-US" i="1" dirty="0" smtClean="0"/>
          </a:p>
          <a:p>
            <a:pPr>
              <a:buNone/>
            </a:pPr>
            <a:r>
              <a:rPr lang="en-US" dirty="0" smtClean="0"/>
              <a:t> </a:t>
            </a:r>
          </a:p>
          <a:p>
            <a:pPr>
              <a:buNone/>
            </a:pPr>
            <a:r>
              <a:rPr lang="en-US" dirty="0" smtClean="0"/>
              <a:t>    Thus the sum is rational. </a:t>
            </a:r>
          </a:p>
        </p:txBody>
      </p:sp>
      <p:pic>
        <p:nvPicPr>
          <p:cNvPr id="5" name="Picture 4" descr="addin_tmp.png"/>
          <p:cNvPicPr>
            <a:picLocks noChangeAspect="1"/>
          </p:cNvPicPr>
          <p:nvPr>
            <p:custDataLst>
              <p:tags r:id="rId1"/>
            </p:custDataLst>
          </p:nvPr>
        </p:nvPicPr>
        <p:blipFill>
          <a:blip r:embed="rId4" cstate="print"/>
          <a:stretch>
            <a:fillRect/>
          </a:stretch>
        </p:blipFill>
        <p:spPr>
          <a:xfrm>
            <a:off x="1752600" y="4114800"/>
            <a:ext cx="5283518" cy="382905"/>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1752600" y="4495800"/>
            <a:ext cx="4514850" cy="520065"/>
          </a:xfrm>
          <a:prstGeom prst="rect">
            <a:avLst/>
          </a:prstGeom>
        </p:spPr>
      </p:pic>
      <p:sp>
        <p:nvSpPr>
          <p:cNvPr id="7" name="Isosceles Triangle 6"/>
          <p:cNvSpPr/>
          <p:nvPr/>
        </p:nvSpPr>
        <p:spPr>
          <a:xfrm rot="5400000" flipV="1">
            <a:off x="8229600" y="5638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553200" y="4495800"/>
            <a:ext cx="2590800" cy="646331"/>
          </a:xfrm>
          <a:prstGeom prst="rect">
            <a:avLst/>
          </a:prstGeom>
          <a:noFill/>
        </p:spPr>
        <p:txBody>
          <a:bodyPr wrap="square" rtlCol="0">
            <a:spAutoFit/>
          </a:bodyPr>
          <a:lstStyle/>
          <a:p>
            <a:r>
              <a:rPr lang="en-US" dirty="0" smtClean="0"/>
              <a:t>where </a:t>
            </a:r>
            <a:r>
              <a:rPr lang="en-US" i="1" dirty="0" smtClean="0">
                <a:latin typeface="Cambria Math" pitchFamily="18" charset="0"/>
                <a:ea typeface="Cambria Math" pitchFamily="18" charset="0"/>
              </a:rPr>
              <a:t>v = </a:t>
            </a:r>
            <a:r>
              <a:rPr lang="en-US" i="1" dirty="0" err="1" smtClean="0">
                <a:latin typeface="Cambria Math" pitchFamily="18" charset="0"/>
                <a:ea typeface="Cambria Math" pitchFamily="18" charset="0"/>
              </a:rPr>
              <a:t>pu</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qt </a:t>
            </a:r>
          </a:p>
          <a:p>
            <a:r>
              <a:rPr lang="en-US" i="1" dirty="0" smtClean="0">
                <a:latin typeface="Cambria Math" pitchFamily="18" charset="0"/>
                <a:ea typeface="Cambria Math" pitchFamily="18" charset="0"/>
              </a:rPr>
              <a:t>             w </a:t>
            </a:r>
            <a:r>
              <a:rPr lang="en-US" dirty="0" smtClean="0"/>
              <a:t>= </a:t>
            </a:r>
            <a:r>
              <a:rPr lang="en-US" dirty="0" err="1" smtClean="0">
                <a:latin typeface="Cambria Math" pitchFamily="18" charset="0"/>
                <a:ea typeface="Cambria Math" pitchFamily="18" charset="0"/>
              </a:rPr>
              <a:t>qu</a:t>
            </a:r>
            <a:r>
              <a:rPr lang="en-US" dirty="0" smtClean="0"/>
              <a:t> </a:t>
            </a:r>
            <a:r>
              <a:rPr lang="en-US" dirty="0" smtClean="0">
                <a:latin typeface="Cambria Math"/>
                <a:ea typeface="Cambria Math"/>
              </a:rPr>
              <a:t>≠ 0</a:t>
            </a: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equiv p$&#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neg p) \equiv p$&#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p  \equiv T$&#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p\equiv F$&#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equiv q \vee p$&#10;&#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equiv q \wedge p$&#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vee r \equiv p \vee (q \vee r)$&#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wedge r \equiv p \wedge (q \wedge r)$&#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wedge r) \equiv (p \vee q)) \wedge (p \vee r)$&#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vee r)) \equiv (p \wedge q) \vee (p \wedge r)$&#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wedge q) \equiv p$&#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 \equiv p$&#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wedge r) \equiv (p \vee q)) \wedge (p \vee r)$&#10;&#10;&#10;\end{document}"/>
  <p:tag name="IGUANATEXSIZE" val="3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B$&#10;&#10;&#10;\end{document}"/>
  <p:tag name="IGUANATEXSIZE" val="2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A_1$&#10;&#10;&#10;\end{document}"/>
  <p:tag name="IGUANATEXSIZE" val="2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equiv B$&#10;&#10;&#10;\end{document}"/>
  <p:tag name="IGUANATEXSIZE" val="2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vdots&#10;&#10;\end{document}"/>
  <p:tag name="IGUANATEXSIZE" val="25"/>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neg(p \vee(\neg p \wedge q))$ &amp; $\equiv$ &amp; $\neg p \wedge \neg(\neg p \wedge q) $ &amp; by the second De Morgan law \\&#10;&amp; $\equiv$ &amp; $\neg p \wedge [\neg(\neg p) \vee \neg q]$ &amp; by the first De Morgan law\\&#10;&amp; $\equiv$ &amp; $\neg p \wedge (p \vee \neg q)$ &amp;  by the double negation law\\&#10;&amp; $\equiv$ &amp; $(\neg p \wedge p) \vee (\neg p \wedge \neg q)$ &amp; by the second distributive law\\&#10;&amp; $\equiv$ &amp; $F \vee (\neg p \wedge \neg q) $ &amp; because $ \neg p \wedge p \equiv F$\\&#10;&amp; $\equiv$ &amp; $(\neg p \wedge \neg q) \vee F$ &amp; by the commutative law\\&#10;&amp;&amp;&amp; for disjunction\\&#10;&amp; $\equiv$ &amp; $(\neg p \wedge \neg q)$ &amp; by the identity law for {\bf F}&#10;\end{tabular}&#10;&#10;&#10;\end{document}"/>
  <p:tag name="IGUANATEXSIZE" val="2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p \vee (\neg p \wedge q))$&#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 p \wedge \neg q$&#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wedge q)  \equiv \neg p \vee \neg q$&#10;&#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p \wedge q) \rightarrow (p \vee q)$ &amp; $\equiv$ &amp; $\neg (p \wedge q) \vee (p \vee q) $ &amp; by truth table for $\rightarrow$ \\&#10;&amp; $\equiv$ &amp; $(\neg p \vee \neg q) \vee (p \vee q)$ &amp; by the first De Morgan law\\&#10;&amp; $\equiv$ &amp; $(\neg p \vee p) \vee (\neg p \vee \neg q)$ &amp; by associative and\\&#10;&amp;&amp;&amp; commutative laws\\&#10;&amp;&amp;&amp; laws for disjunction\\&#10;&amp; $\equiv$ &amp; $T \vee T $ &amp; by truth tables\\&#10;&amp; $\equiv$ &amp; $T$ &amp; by the domination law\\&#10;&#10;\end{tabular}&#10;&#10;&#10;\end{document}"/>
  <p:tag name="IGUANATEXSIZE" val="2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p \wedge q)\rightarrow (p \vee q)$&#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TIMING" val="|1.4|0.8|0.4"/>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P(x) \equiv  P(1)\wedge P(2) \wedge P(3)$&#10;&#10;&#10;\end{document}"/>
  <p:tag name="IGUANATEXSIZE" val="25"/>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ists x P(x) \equiv P(1)\vee P(2) \vee P(3)$&#10;&#10;&#10;\end{document}"/>
  <p:tag name="IGUANATEXSIZE" val="25"/>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forall x P(x) \equiv \exists x \neg P(x)$&#10;&#10;&#10;\end{document}"/>
  <p:tag name="IGUANATEXSIZE" val="3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exists x P(x) \equiv \forall  x \neg P(x)$&#10;&#10;&#10;\end{document}"/>
  <p:tag name="IGUANATEXSIZE" val="3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m (L(m,1) \rightarrow C(m))$&#10;&#10;&#10;&#10;\end{document}"/>
  <p:tag name="IGUANATEXSIZE" val="25"/>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u \,A(u) \rightarrow \exists n\, S(n,available)$&#10;&#10;&#10;&#10;\end{document}"/>
  <p:tag name="IGUANATEXSIZE" val="25"/>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orall y P(x,y)$&#10;&#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vee q)  \equiv \neg p \wedge \neg q$&#10;&#10;&#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y \forall x P(x,y)$&#10;&#10;&#10;&#10;\end{document}"/>
  <p:tag name="IGUANATEXSIZE" val="2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exists y P(x,y)$&#10;&#10;&#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x \forall y P(x,y)$&#10;&#10;&#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x \exists y P(x,y)$&#10;&#10;&#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y \exists x P(x,y)$&#10;&#10;&#10;&#10;\end{document}"/>
  <p:tag name="IGUANATEXSIZE" val="2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Man(x) \rightarrow Mortal(x))$&#10;&#10;&#10;\end{document}"/>
  <p:tag name="IGUANATEXSIZE" val="30"/>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an(Socrates)$&#10;&#10;&#10;\end{document}"/>
  <p:tag name="IGUANATEXSIZE" val="30"/>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therefore \;\;\;\; Mortal(Socrates)$&#10;&#10;&#10;\end{document}"/>
  <p:tag name="IGUANATEXSIZE" val="30"/>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noindent p \rightarrow q\\&#10;\noindent p\\ \hline&#10;&#10;\therefore  q\\&#10;\end{array}$&#10;&#10;&#10;&#10;&#10;&#10;\end{document}"/>
  <p:tag name="IGUANATEXSIZE" val="30"/>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noindent p \rightarrow q\\&#10;\neg q\\ \hline&#10;&#10;\therefore  \neg p\\&#10;\end{array}$&#10;&#10;&#10;&#10;&#10;&#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T \equiv p$&#10;&#10;&#10;\end{document}"/>
  <p:tag name="IGUANATEXSIZE" val="3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noindent p \rightarrow q\\&#10;\noindent q \rightarrow r\\ \hline&#10;&#10;\therefore  p \rightarrow r\\&#10;\end{array}$&#10;&#10;&#10;&#10;&#10;&#10;\end{document}"/>
  <p:tag name="IGUANATEXSIZE" val="30"/>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noindent p \vee q\\&#10;\neg p\\ \hline&#10;&#10;\therefore  q\\&#10;\end{array}$&#10;&#10;&#10;&#10;&#10;&#10;\end{document}"/>
  <p:tag name="IGUANATEXSIZE" val="30"/>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p\\ \hline&#10;&#10;\therefore  p \vee q\\&#10;\end{array}$&#10;&#10;&#10;&#10;&#10;&#10;\end{document}"/>
  <p:tag name="IGUANATEXSIZE" val="30"/>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p \wedge q \\ \hline&#10;\therefore  q\\&#10;\end{array}$&#10;&#10;&#10;&#10;&#10;&#10;\end{document}"/>
  <p:tag name="IGUANATEXSIZE" val="30"/>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p\\&#10;q\\ \hline&#10;\therefore p \wedge q &#10;\end{array}$&#10;&#10;&#10;&#10;&#10;&#10;\end{document}"/>
  <p:tag name="IGUANATEXSIZE" val="30"/>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neg p \vee r\\&#10;p \vee q \\ \hline&#10;\therefore  q \vee r\\&#10;\end{array}$&#10;&#10;&#10;&#10;&#10;&#10;\end{document}"/>
  <p:tag name="IGUANATEXSIZE" val="30"/>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10;{\bf Step} &amp; {\bf Reason}\\&#10;1.  $p \wedge (p \rightarrow q)$ &amp; Premise\\&#10;2. $p$ &amp; Conjunction  using (1)\\&#10;3. $p \rightarrow q$ &amp;  Conjunction using (1)\\&#10;4. $q$ &amp; Modus Ponens using (2) and (3)\\&#10;\end{tabular}&#10;&#10;&#10;\end{document}"/>
  <p:tag name="IGUANATEXSIZE" val="30"/>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p \wedge (p \rightarrow q)$ &#10;&#10;\end{document}"/>
  <p:tag name="IGUANATEXSIZE" val="30"/>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oindent&#10;Hypotheses: $\neg p \wedge q$, $ r \rightarrow p$, $\neg r \rightarrow s$, $s \rightarrow t$\\&#10;Conclusion: $t$&#10;\end{document}"/>
  <p:tag name="IGUANATEXSIZE" val="20"/>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10;{\bf Step} &amp; {\bf Reason}\\&#10;1.  $\neg p \wedge q$ &amp; Premise\\&#10;2. $\neg p$ &amp; Simplification using (1)\\&#10;3. $r \rightarrow p$ &amp;  Premise\\&#10;4. $\neg r$ &amp; Modus tollens using (2) and (3)\\&#10;5. $\neg r \rightarrow s$ &amp; Premise\\&#10;6. $s$ &amp; Modus ponens using (4) and (5)\\&#10;7. $s \rightarrow t$ &amp; Premise\\&#10;8. $t$ &amp; Modus ponens using (6) and (7)&#10;&#10;\end{tabular}&#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F \equiv p$&#10;&#10;&#10;\end{document}"/>
  <p:tag name="IGUANATEXSIZE" val="30"/>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oindent&#10;Hypotheses: $\neg p \wedge q$, $ r \rightarrow p$, $\neg r \rightarrow s$, $s \rightarrow t$\\&#10;Conclusion: $t$&#10;\end{document}"/>
  <p:tag name="IGUANATEXSIZE" val="20"/>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10;{\bf Step} &amp; {\bf Reason}\\&#10;1.  $\forall x(M(x) \rightarrow L(x))$ &amp; Premise\\&#10;2. $M(J) \rightarrow L(J)$ &amp; UI from (1)\\&#10;3. $M(J)$ &amp;  Premise\\&#10;4. $L(J)$ &amp; Modus Ponens using \\&#10;&amp;(2) and (3)\\&#10;&#10;\end{tabular}&#10;&#10;&#10;\end{document}"/>
  <p:tag name="IGUANATEXSIZE" val="20"/>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10;$\exists x (C(x) \wedge \neg B(x))$\\&#10;$\forall x (C(x) \rightarrow P(x))$\\\hline&#10;$\therefore \;\exists x ( P(x) \wedge \neg B(x))$&#10;\end{tabular}&#10;&#10;&#10;\end{document}"/>
  <p:tag name="IGUANATEXSIZE" val="25"/>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10;{\bf Step} &amp; {\bf Reason}\\&#10;1.  $\exists x(C(x) \wedge \neg B(x))$ &amp; Premise\\&#10;2. $C(a) \wedge \neg B(a)$ &amp; EI from (1)\\&#10;3. $C(a)$ &amp;  Simplification from (2)\\&#10;4. $\forall x (C(x) \rightarrow P(x))$ &amp; Premise \\&#10;5. $C(a) \rightarrow P(a)$&amp; UI from (4)\\&#10;6. $P(a)$ &amp; MP from (3) and (5)\\&#10;7. $\neg B(a)$ &amp; Simplification from (2)\\&#10;8. $P(a) \wedge \neg B(a)$ &amp; Conj from (6) and (7)\\&#10;9. $\exists x (P(x) \wedge \neg B(x))$ &amp; EG from (8)&#10;\end{tabular}&#10;&#10;&#10;\end{document}"/>
  <p:tag name="IGUANATEXSIZE" val="25"/>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10;$\exists x (C(x) \wedge \neg B(x))$\\&#10;$\forall x (C(x) \rightarrow P(x))$\\\hline&#10;$\therefore \;\exists x ( P(x) \wedge \neg B(x))$&#10;\end{tabular}&#10;&#10;&#10;\end{document}"/>
  <p:tag name="IGUANATEXSIZE" val="25"/>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an(Socrates)$&#10;&#10;&#10;\end{document}"/>
  <p:tag name="IGUANATEXSIZE" val="30"/>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Man(x) \rightarrow Mortal(x))$&#10;&#10;&#10;\end{document}"/>
  <p:tag name="IGUANATEXSIZE" val="30"/>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therefore \;\;\;\; Mortal(Socrates)$&#10;&#10;&#10;\end{document}"/>
  <p:tag name="IGUANATEXSIZE" val="30"/>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10;{\bf Step} &amp; {\bf Reason}\\&#10;1. $\forall x (Man(x) \rightarrow Mortal(x))$ &amp; Premise \\&#10;2. $Man(Socrates) \rightarrow Mortal(Socrates)$&amp; UI from (4)\\&#10;3. $Man(Socrates)$ &amp; Premise\\&#10;4. $Mortal(Socrates)$ &amp; MP from (2)\\&#10;&amp; and (3)\\&#10;\end{tabular}&#10;&#10;&#10;\end{document}"/>
  <p:tag name="IGUANATEXSIZE" val="27"/>
</p:tagLst>
</file>

<file path=ppt/tags/tag6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noindent \forall x ( P(x) \rightarrow Q(x))\\&#10;P(a), \mbox{where $a$ is a particular}\\&#10;\mbox{\ \ \ \  element in the domain}\\ \hline&#10;&#10;\therefore  Q(a)\\&#10;\end{array}$&#10;&#10;&#10;&#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T \equiv T$&#10;&#10;&#10;\end{document}"/>
  <p:tag name="IGUANATEXSIZE" val="30"/>
</p:tagLst>
</file>

<file path=ppt/tags/tag7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P(x) \rightarrow Q(x))$&#10;&#10;&#10;\end{document}"/>
  <p:tag name="IGUANATEXSIZE" val="25"/>
</p:tagLst>
</file>

<file path=ppt/tags/tag7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c) \rightarrow Q(c)$&#10;&#10;&#10;\end{document}"/>
  <p:tag name="IGUANATEXSIZE" val="25"/>
</p:tagLst>
</file>

<file path=ppt/tags/tag7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rightarrow q$&#10;&#10;&#10;\end{document}"/>
  <p:tag name="IGUANATEXSIZE" val="30"/>
</p:tagLst>
</file>

<file path=ppt/tags/tag7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r = p/q, \;\; s = t/u, \;\; u\not=0,\; q\not= 0$&#10;&#10;&#10;\end{document}"/>
  <p:tag name="IGUANATEXSIZE" val="30"/>
</p:tagLst>
</file>

<file path=ppt/tags/tag7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r + s = \frac{p}{q} + \frac{t}{u} = \frac{pu + qt}{qu} = \frac{v}{w}$&#10;&#10;&#10;\end{document}"/>
  <p:tag name="IGUANATEXSIZE" val="30"/>
</p:tagLst>
</file>

<file path=ppt/tags/tag7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2 = \frac{a^2}{b^{2}}$&#10;\end{document}"/>
  <p:tag name="IGUANATEXSIZE" val="25"/>
</p:tagLst>
</file>

<file path=ppt/tags/tag7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2b^{2} = a^2$&#10;\end{document}"/>
  <p:tag name="IGUANATEXSIZE" val="25"/>
</p:tagLst>
</file>

<file path=ppt/tags/tag7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2b^{2} = 4c^{2}$&#10;\end{document}"/>
  <p:tag name="IGUANATEXSIZE" val="25"/>
</p:tagLst>
</file>

<file path=ppt/tags/tag7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 = 2c^{2}$&#10;\end{document}"/>
  <p:tag name="IGUANATEXSIZE" val="25"/>
</p:tagLst>
</file>

<file path=ppt/tags/tag7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_1 \vee p_2 \vee \ldots \vee p_n) \rightarrow q] \leftrightarrow\\&#10;\hspace*{1cm} [(p_1 \rightarrow q) \wedge (p_2 \rightarrow q) \wedge \ldots \wedge(p_n \rightarrow q)]$&#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F \equiv F$&#10;&#10;&#10;\end{document}"/>
  <p:tag name="IGUANATEXSIZE" val="30"/>
</p:tagLst>
</file>

<file path=ppt/tags/tag8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_1 \vee p_2 \vee \ldots \vee p_n) \rightarrow q$&#10;\end{document}"/>
  <p:tag name="IGUANATEXSIZE" val="30"/>
</p:tagLst>
</file>

<file path=ppt/tags/tag8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_i  \rightarrow q$&#10;\end{document}"/>
  <p:tag name="IGUANATEXSIZE" val="30"/>
</p:tagLst>
</file>

<file path=ppt/tags/tag8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exists x P(x)$&#10;&#10;\end{document}"/>
  <p:tag name="IGUANATEXSIZE" val="30"/>
</p:tagLst>
</file>

<file path=ppt/tags/tag8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exists x P(x)$&#10;&#10;\end{document}"/>
  <p:tag name="IGUANATEXSIZE" val="30"/>
</p:tagLst>
</file>

<file path=ppt/tags/tag8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ists x \neg P(x) \equiv \neg \forall x P(x)$&#10;\end{document}"/>
  <p:tag name="IGUANATEXSIZE" val="25"/>
</p:tagLst>
</file>

<file path=ppt/tags/tag8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forall x P(x)$&#10;\end{document}"/>
  <p:tag name="IGUANATEXSIZE" val="25"/>
</p:tagLst>
</file>

<file path=ppt/tags/tag8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P(x)$&#10;\end{document}"/>
  <p:tag name="IGUANATEXSIZE" val="25"/>
</p:tagLst>
</file>

<file path=ppt/tags/tag8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P(x)$&#10;\end{document}"/>
  <p:tag name="IGUANATEXSIZE" val="25"/>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equiv p$&#10;&#10;&#10;\end{document}"/>
  <p:tag name="IGUANATEXSIZE" val="30"/>
</p:tagLst>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36012</TotalTime>
  <Words>10226</Words>
  <Application>Microsoft Office PowerPoint</Application>
  <PresentationFormat>如螢幕大小 (4:3)</PresentationFormat>
  <Paragraphs>1275</Paragraphs>
  <Slides>123</Slides>
  <Notes>5</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123</vt:i4>
      </vt:variant>
    </vt:vector>
  </HeadingPairs>
  <TitlesOfParts>
    <vt:vector size="130" baseType="lpstr">
      <vt:lpstr>Arial</vt:lpstr>
      <vt:lpstr>新細明體</vt:lpstr>
      <vt:lpstr>Calibri</vt:lpstr>
      <vt:lpstr>Cambria Math</vt:lpstr>
      <vt:lpstr>Symbol</vt:lpstr>
      <vt:lpstr>Wingdings</vt:lpstr>
      <vt:lpstr>Office 佈景主題</vt:lpstr>
      <vt:lpstr>The Foundations: Logic and Proofs</vt:lpstr>
      <vt:lpstr>Chapter Summary</vt:lpstr>
      <vt:lpstr>Propositional Logic (命題邏輯)</vt:lpstr>
      <vt:lpstr>Propositions</vt:lpstr>
      <vt:lpstr>Constructing Propositions </vt:lpstr>
      <vt:lpstr>Compound Propositions: Negation</vt:lpstr>
      <vt:lpstr>Conjunction (合取)</vt:lpstr>
      <vt:lpstr>Disjunction(分取)</vt:lpstr>
      <vt:lpstr> The Connective Or in English</vt:lpstr>
      <vt:lpstr> Implication(蘊涵)</vt:lpstr>
      <vt:lpstr> Understanding Implication</vt:lpstr>
      <vt:lpstr>Understanding Implication (cont)</vt:lpstr>
      <vt:lpstr>Different Ways of Expressing p →q  </vt:lpstr>
      <vt:lpstr>Converse (逆命題), Contrapositive(對位命題), and Inverse(反命題)</vt:lpstr>
      <vt:lpstr>Biconditional (若且唯若)</vt:lpstr>
      <vt:lpstr>Expressing the Biconditional</vt:lpstr>
      <vt:lpstr>Truth Tables For Compound Propositions</vt:lpstr>
      <vt:lpstr>Example Truth Table</vt:lpstr>
      <vt:lpstr>Equivalent (等價)Propositions</vt:lpstr>
      <vt:lpstr>Using a Truth Table to Show  Non-Equivalence</vt:lpstr>
      <vt:lpstr>Problem</vt:lpstr>
      <vt:lpstr>Precedence(優先順序) of Logical Operators</vt:lpstr>
      <vt:lpstr>Applications of Propositional Logic</vt:lpstr>
      <vt:lpstr>Translating English Sentences</vt:lpstr>
      <vt:lpstr>Example</vt:lpstr>
      <vt:lpstr>System Specifications (規格)</vt:lpstr>
      <vt:lpstr>Consistent(一致性) System Specifications</vt:lpstr>
      <vt:lpstr>Logic Puzzles</vt:lpstr>
      <vt:lpstr>Logic Circuits  (Studied in depth in Chapter 12)</vt:lpstr>
      <vt:lpstr>Propositional Equivalences</vt:lpstr>
      <vt:lpstr>Tautologies(恆真) , Contradictions(矛盾), and Contingencies(偶發)</vt:lpstr>
      <vt:lpstr>Logically Equivalent</vt:lpstr>
      <vt:lpstr>De Morgan’s Laws</vt:lpstr>
      <vt:lpstr>Key Logical Equivalences</vt:lpstr>
      <vt:lpstr>Key Logical Equivalences (cont)</vt:lpstr>
      <vt:lpstr>More Logical Equivalences</vt:lpstr>
      <vt:lpstr>Constructing New Logical Equivalences</vt:lpstr>
      <vt:lpstr>Equivalence Proofs</vt:lpstr>
      <vt:lpstr> Equivalence Proofs</vt:lpstr>
      <vt:lpstr>The Foundations: Logic and Proofs</vt:lpstr>
      <vt:lpstr>Predicates(述詞) and Quantifiers(量詞)</vt:lpstr>
      <vt:lpstr>Propositional Logic Not Enough</vt:lpstr>
      <vt:lpstr>Introducing Predicate Logic</vt:lpstr>
      <vt:lpstr>Propositional Functions</vt:lpstr>
      <vt:lpstr>Examples of Propositional Functions</vt:lpstr>
      <vt:lpstr>Compound Expressions</vt:lpstr>
      <vt:lpstr>Quantifiers</vt:lpstr>
      <vt:lpstr>Universal Quantifier (全稱量詞)</vt:lpstr>
      <vt:lpstr>Existential Quantifier (存在量詞) </vt:lpstr>
      <vt:lpstr>Properties of Quantifiers</vt:lpstr>
      <vt:lpstr>Precedence(優先順序) of Quantifiers</vt:lpstr>
      <vt:lpstr>Equivalences in Predicate Logic</vt:lpstr>
      <vt:lpstr>Thinking about Quantifiers as Conjunctions(合取) and Disjunctions(分取)</vt:lpstr>
      <vt:lpstr>Negating(否定) Quantified Expressions</vt:lpstr>
      <vt:lpstr>Negating Quantified Expressions (continued)</vt:lpstr>
      <vt:lpstr>De Morgan’s Laws for Quantifiers</vt:lpstr>
      <vt:lpstr>Translation from English to Logic</vt:lpstr>
      <vt:lpstr>System Specification Example (Reading Exercise)</vt:lpstr>
      <vt:lpstr>Lewis Carroll Example</vt:lpstr>
      <vt:lpstr>Nested Quantifiers</vt:lpstr>
      <vt:lpstr>Nested Quantifiers</vt:lpstr>
      <vt:lpstr>Order of Quantifiers</vt:lpstr>
      <vt:lpstr>Questions on Order of Quantifiers </vt:lpstr>
      <vt:lpstr>Questions on Order of Quantifiers</vt:lpstr>
      <vt:lpstr>Quantifications of Two Variables (Reading Exercise)</vt:lpstr>
      <vt:lpstr>Translating Nested Quantifiers into English</vt:lpstr>
      <vt:lpstr>Translating Mathematical Statements into Predicate Logic </vt:lpstr>
      <vt:lpstr>Translating English into Logical Expressions Example</vt:lpstr>
      <vt:lpstr>Negating Nested Quantifiers</vt:lpstr>
      <vt:lpstr>The Foundations: Logic and Proofs</vt:lpstr>
      <vt:lpstr>Rules of Inference</vt:lpstr>
      <vt:lpstr>Revisiting the Socrates Example</vt:lpstr>
      <vt:lpstr>The Argument (論證)</vt:lpstr>
      <vt:lpstr>Arguments in Propositional Logic</vt:lpstr>
      <vt:lpstr>Rules of Inference for Propositional Logic: Modus Ponens (離斷律)</vt:lpstr>
      <vt:lpstr> Modus Tollens (逆斷律)</vt:lpstr>
      <vt:lpstr>Hypothetical Syllogism (假設三段論)</vt:lpstr>
      <vt:lpstr>Disjunctive Syllogism(分取三段論)</vt:lpstr>
      <vt:lpstr>Addition (添加律)</vt:lpstr>
      <vt:lpstr>Simplification (簡化律)</vt:lpstr>
      <vt:lpstr>Conjunction (合取律)</vt:lpstr>
      <vt:lpstr>Resolution (預解律)</vt:lpstr>
      <vt:lpstr>Using the Rules of Inference to Build Valid Arguments (有效論證)</vt:lpstr>
      <vt:lpstr>Valid Arguments</vt:lpstr>
      <vt:lpstr>Valid Arguments</vt:lpstr>
      <vt:lpstr>Handling Quantified Statements</vt:lpstr>
      <vt:lpstr>Using Rules of Inference</vt:lpstr>
      <vt:lpstr>Using Rules of Inference (Reading Exersise)</vt:lpstr>
      <vt:lpstr> Using Rules of Inference  (Reading Exersise)</vt:lpstr>
      <vt:lpstr>Returning to  the Socrates Example</vt:lpstr>
      <vt:lpstr>Solution for Socrates Example</vt:lpstr>
      <vt:lpstr>Universal Modus Ponens (全稱離斷律)</vt:lpstr>
      <vt:lpstr>Introduction to Proofs</vt:lpstr>
      <vt:lpstr>Proofs of Mathematical Statements</vt:lpstr>
      <vt:lpstr>Definitions</vt:lpstr>
      <vt:lpstr>How Theorems are Stated</vt:lpstr>
      <vt:lpstr>Methods of Proving Theorems</vt:lpstr>
      <vt:lpstr>Proving Conditional Statements: p → q </vt:lpstr>
      <vt:lpstr>Proving Conditional Statements: p → q </vt:lpstr>
      <vt:lpstr>Proving Conditional Statements: p → q </vt:lpstr>
      <vt:lpstr>Proving Conditional Statements: p → q (Reading Exercise) </vt:lpstr>
      <vt:lpstr>Proof by Contradiction</vt:lpstr>
      <vt:lpstr>Proof by Contradiction (Reading Exercise)</vt:lpstr>
      <vt:lpstr>Theorems that are Biconditional Statements</vt:lpstr>
      <vt:lpstr>Looking Ahead</vt:lpstr>
      <vt:lpstr>Proof Methods and Strategy</vt:lpstr>
      <vt:lpstr>Proof by Cases</vt:lpstr>
      <vt:lpstr>Proof by Cases</vt:lpstr>
      <vt:lpstr>Proof by Cases</vt:lpstr>
      <vt:lpstr>Without Loss of Generality</vt:lpstr>
      <vt:lpstr>Existence Proofs</vt:lpstr>
      <vt:lpstr>Nonconstructive Existence Proofs</vt:lpstr>
      <vt:lpstr>Uniqueness Proofs</vt:lpstr>
      <vt:lpstr>Counterexamples (反例)</vt:lpstr>
      <vt:lpstr>Proof Strategies for proving p → q </vt:lpstr>
      <vt:lpstr>Backward Reasoning </vt:lpstr>
      <vt:lpstr>Proof and Disproof: Tilings</vt:lpstr>
      <vt:lpstr>Tilings</vt:lpstr>
      <vt:lpstr>Tilings </vt:lpstr>
      <vt:lpstr>Tilings</vt:lpstr>
      <vt:lpstr>The Role of Open Problems</vt:lpstr>
      <vt:lpstr>An Open Problem</vt:lpstr>
      <vt:lpstr>Additional Proof Methods</vt:lpstr>
    </vt:vector>
  </TitlesOfParts>
  <Company>Monmouth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stliang</cp:lastModifiedBy>
  <cp:revision>694</cp:revision>
  <dcterms:created xsi:type="dcterms:W3CDTF">2011-03-27T19:08:31Z</dcterms:created>
  <dcterms:modified xsi:type="dcterms:W3CDTF">2020-09-14T02:59:07Z</dcterms:modified>
</cp:coreProperties>
</file>