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tags/tag39.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Default Extension="wdp" ContentType="image/vnd.ms-photo"/>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32.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63"/>
  </p:notesMasterIdLst>
  <p:sldIdLst>
    <p:sldId id="256" r:id="rId2"/>
    <p:sldId id="278" r:id="rId3"/>
    <p:sldId id="258" r:id="rId4"/>
    <p:sldId id="281" r:id="rId5"/>
    <p:sldId id="319" r:id="rId6"/>
    <p:sldId id="284" r:id="rId7"/>
    <p:sldId id="298" r:id="rId8"/>
    <p:sldId id="297" r:id="rId9"/>
    <p:sldId id="300" r:id="rId10"/>
    <p:sldId id="259" r:id="rId11"/>
    <p:sldId id="280" r:id="rId12"/>
    <p:sldId id="320" r:id="rId13"/>
    <p:sldId id="289" r:id="rId14"/>
    <p:sldId id="292" r:id="rId15"/>
    <p:sldId id="293" r:id="rId16"/>
    <p:sldId id="295" r:id="rId17"/>
    <p:sldId id="347" r:id="rId18"/>
    <p:sldId id="310" r:id="rId19"/>
    <p:sldId id="288" r:id="rId20"/>
    <p:sldId id="312" r:id="rId21"/>
    <p:sldId id="321" r:id="rId22"/>
    <p:sldId id="313" r:id="rId23"/>
    <p:sldId id="314" r:id="rId24"/>
    <p:sldId id="315" r:id="rId25"/>
    <p:sldId id="267" r:id="rId26"/>
    <p:sldId id="317" r:id="rId27"/>
    <p:sldId id="318" r:id="rId28"/>
    <p:sldId id="269" r:id="rId29"/>
    <p:sldId id="323" r:id="rId30"/>
    <p:sldId id="324" r:id="rId31"/>
    <p:sldId id="270" r:id="rId32"/>
    <p:sldId id="271" r:id="rId33"/>
    <p:sldId id="325" r:id="rId34"/>
    <p:sldId id="326" r:id="rId35"/>
    <p:sldId id="327" r:id="rId36"/>
    <p:sldId id="328" r:id="rId37"/>
    <p:sldId id="302" r:id="rId38"/>
    <p:sldId id="335" r:id="rId39"/>
    <p:sldId id="332" r:id="rId40"/>
    <p:sldId id="337" r:id="rId41"/>
    <p:sldId id="338" r:id="rId42"/>
    <p:sldId id="333" r:id="rId43"/>
    <p:sldId id="334" r:id="rId44"/>
    <p:sldId id="303" r:id="rId45"/>
    <p:sldId id="305" r:id="rId46"/>
    <p:sldId id="306" r:id="rId47"/>
    <p:sldId id="340" r:id="rId48"/>
    <p:sldId id="307" r:id="rId49"/>
    <p:sldId id="342" r:id="rId50"/>
    <p:sldId id="341" r:id="rId51"/>
    <p:sldId id="339" r:id="rId52"/>
    <p:sldId id="343" r:id="rId53"/>
    <p:sldId id="309" r:id="rId54"/>
    <p:sldId id="344" r:id="rId55"/>
    <p:sldId id="345" r:id="rId56"/>
    <p:sldId id="348" r:id="rId57"/>
    <p:sldId id="346" r:id="rId58"/>
    <p:sldId id="349" r:id="rId59"/>
    <p:sldId id="350" r:id="rId60"/>
    <p:sldId id="351" r:id="rId61"/>
    <p:sldId id="352" r:id="rId62"/>
  </p:sldIdLst>
  <p:sldSz cx="9144000" cy="6858000" type="screen4x3"/>
  <p:notesSz cx="6858000" cy="9144000"/>
  <p:embeddedFontLst>
    <p:embeddedFont>
      <p:font typeface="Calibri" pitchFamily="34" charset="0"/>
      <p:regular r:id="rId64"/>
      <p:bold r:id="rId65"/>
      <p:italic r:id="rId66"/>
      <p:boldItalic r:id="rId67"/>
    </p:embeddedFont>
    <p:embeddedFont>
      <p:font typeface="Cambria Math" pitchFamily="18" charset="0"/>
      <p:regular r:id="rId68"/>
    </p:embeddedFont>
    <p:embeddedFont>
      <p:font typeface="Cambria" pitchFamily="18" charset="0"/>
      <p:regular r:id="rId69"/>
      <p:bold r:id="rId70"/>
      <p:italic r:id="rId71"/>
      <p:boldItalic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20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 xmlns:p14="http://schemas.microsoft.com/office/powerpoint/2010/main" val="3657775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A6B134D-0EB3-42CB-9322-AA369738187D}" type="slidenum">
              <a:rPr lang="en-US" smtClean="0"/>
              <a:pPr/>
              <a:t>16</a:t>
            </a:fld>
            <a:endParaRPr lang="en-US"/>
          </a:p>
        </p:txBody>
      </p:sp>
    </p:spTree>
    <p:extLst>
      <p:ext uri="{BB962C8B-B14F-4D97-AF65-F5344CB8AC3E}">
        <p14:creationId xmlns="" xmlns:p14="http://schemas.microsoft.com/office/powerpoint/2010/main" val="750350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A6B134D-0EB3-42CB-9322-AA369738187D}"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4223539-C274-414E-836E-21403C9CE2AE}" type="datetimeFigureOut">
              <a:rPr lang="en-US" smtClean="0"/>
              <a:pPr/>
              <a:t>11/23/2020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23539-C274-414E-836E-21403C9CE2AE}" type="datetimeFigureOut">
              <a:rPr lang="en-US" smtClean="0"/>
              <a:pPr/>
              <a:t>11/23/2020</a:t>
            </a:fld>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41AC4-40F7-4FE0-8905-74C6698904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2.xml"/></Relationships>
</file>

<file path=ppt/slides/_rels/slide3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3.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29.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28.png"/><Relationship Id="rId2" Type="http://schemas.openxmlformats.org/officeDocument/2006/relationships/tags" Target="../tags/tag24.xml"/><Relationship Id="rId16" Type="http://schemas.openxmlformats.org/officeDocument/2006/relationships/image" Target="../media/image32.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7.png"/><Relationship Id="rId5" Type="http://schemas.openxmlformats.org/officeDocument/2006/relationships/tags" Target="../tags/tag27.xml"/><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30.png"/></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7.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6.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5.png"/><Relationship Id="rId5" Type="http://schemas.openxmlformats.org/officeDocument/2006/relationships/tags" Target="../tags/tag35.xml"/><Relationship Id="rId10" Type="http://schemas.openxmlformats.org/officeDocument/2006/relationships/image" Target="../media/image34.png"/><Relationship Id="rId4" Type="http://schemas.openxmlformats.org/officeDocument/2006/relationships/tags" Target="../tags/tag34.xml"/><Relationship Id="rId9" Type="http://schemas.openxmlformats.org/officeDocument/2006/relationships/image" Target="../media/image33.jpeg"/></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48.png"/><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Counting</a:t>
            </a:r>
            <a:endParaRPr lang="en-US" dirty="0"/>
          </a:p>
        </p:txBody>
      </p:sp>
      <p:sp>
        <p:nvSpPr>
          <p:cNvPr id="3" name="Subtitle 2"/>
          <p:cNvSpPr>
            <a:spLocks noGrp="1"/>
          </p:cNvSpPr>
          <p:nvPr>
            <p:ph type="subTitle" idx="1"/>
          </p:nvPr>
        </p:nvSpPr>
        <p:spPr/>
        <p:txBody>
          <a:bodyPr/>
          <a:lstStyle/>
          <a:p>
            <a:r>
              <a:rPr lang="en-US" dirty="0" smtClean="0"/>
              <a:t>Chapter 6</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Edited by Shih-</a:t>
            </a:r>
            <a:r>
              <a:rPr lang="en-US" dirty="0" err="1" smtClean="0"/>
              <a:t>Tsung</a:t>
            </a:r>
            <a:r>
              <a:rPr lang="en-US" dirty="0" smtClean="0"/>
              <a:t> Liang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Basic Counting Principles:  The Sum Rule</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The Sum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where none of the set of</a:t>
            </a:r>
            <a:r>
              <a:rPr lang="en-US" i="1" dirty="0" smtClean="0"/>
              <a:t> n</a:t>
            </a:r>
            <a:r>
              <a:rPr lang="en-US" baseline="-25000" dirty="0" smtClean="0">
                <a:latin typeface="Cambria Math" pitchFamily="18" charset="0"/>
                <a:ea typeface="Cambria Math" pitchFamily="18" charset="0"/>
              </a:rPr>
              <a:t>1</a:t>
            </a:r>
            <a:r>
              <a:rPr lang="en-US" dirty="0" smtClean="0"/>
              <a:t> ways is the same as any of the  </a:t>
            </a:r>
            <a:r>
              <a:rPr lang="en-US" i="1" dirty="0" smtClean="0"/>
              <a:t>n</a:t>
            </a:r>
            <a:r>
              <a:rPr lang="en-US" baseline="-25000" dirty="0" smtClean="0">
                <a:latin typeface="Cambria Math" pitchFamily="18" charset="0"/>
                <a:ea typeface="Cambria Math" pitchFamily="18" charset="0"/>
              </a:rPr>
              <a:t>2</a:t>
            </a:r>
            <a:r>
              <a:rPr lang="en-US" dirty="0" smtClean="0"/>
              <a:t> ways,  then there are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ways  to do the task.</a:t>
            </a:r>
          </a:p>
          <a:p>
            <a:pPr>
              <a:buNone/>
            </a:pPr>
            <a:r>
              <a:rPr lang="en-US" b="1" dirty="0" smtClean="0"/>
              <a:t>    Example</a:t>
            </a:r>
            <a:r>
              <a:rPr lang="en-US" dirty="0" smtClean="0"/>
              <a:t>:  The mathematics department must choose either a student or a faculty member as a representative for a university committee. How many choices are there for this representative if there are </a:t>
            </a:r>
            <a:r>
              <a:rPr lang="en-US" dirty="0" smtClean="0">
                <a:latin typeface="Cambria Math" pitchFamily="18" charset="0"/>
                <a:ea typeface="Cambria Math" pitchFamily="18" charset="0"/>
              </a:rPr>
              <a:t>37</a:t>
            </a:r>
            <a:r>
              <a:rPr lang="en-US" dirty="0" smtClean="0"/>
              <a:t> members of the mathematics faculty and </a:t>
            </a:r>
            <a:r>
              <a:rPr lang="en-US" dirty="0" smtClean="0">
                <a:latin typeface="Cambria Math" pitchFamily="18" charset="0"/>
                <a:ea typeface="Cambria Math" pitchFamily="18" charset="0"/>
              </a:rPr>
              <a:t>83</a:t>
            </a:r>
            <a:r>
              <a:rPr lang="en-US" dirty="0" smtClean="0"/>
              <a:t> mathematics majors and no one is both a faculty member and a student.</a:t>
            </a:r>
          </a:p>
          <a:p>
            <a:pPr>
              <a:buNone/>
            </a:pPr>
            <a:r>
              <a:rPr lang="en-US" b="1" dirty="0" smtClean="0"/>
              <a:t>    Solution</a:t>
            </a:r>
            <a:r>
              <a:rPr lang="en-US" dirty="0" smtClean="0"/>
              <a:t>: By the sum rule it follows that there are                    </a:t>
            </a:r>
            <a:r>
              <a:rPr lang="en-US" dirty="0" smtClean="0">
                <a:latin typeface="Cambria Math" pitchFamily="18" charset="0"/>
                <a:ea typeface="Cambria Math" pitchFamily="18" charset="0"/>
              </a:rPr>
              <a:t>37</a:t>
            </a:r>
            <a:r>
              <a:rPr lang="en-US" dirty="0" smtClean="0"/>
              <a:t> + </a:t>
            </a:r>
            <a:r>
              <a:rPr lang="en-US" dirty="0" smtClean="0">
                <a:latin typeface="Cambria Math" pitchFamily="18" charset="0"/>
                <a:ea typeface="Cambria Math" pitchFamily="18" charset="0"/>
              </a:rPr>
              <a:t>83</a:t>
            </a:r>
            <a:r>
              <a:rPr lang="en-US" dirty="0" smtClean="0"/>
              <a:t> = </a:t>
            </a:r>
            <a:r>
              <a:rPr lang="en-US" dirty="0" smtClean="0">
                <a:latin typeface="Cambria Math" pitchFamily="18" charset="0"/>
                <a:ea typeface="Cambria Math" pitchFamily="18" charset="0"/>
              </a:rPr>
              <a:t>120</a:t>
            </a:r>
            <a:r>
              <a:rPr lang="en-US" dirty="0" smtClean="0"/>
              <a:t> possible ways to pick a representative.</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Sum Rule in terms of sets.</a:t>
            </a:r>
            <a:endParaRPr lang="en-US" sz="4000" dirty="0"/>
          </a:p>
        </p:txBody>
      </p:sp>
      <p:sp>
        <p:nvSpPr>
          <p:cNvPr id="3" name="Content Placeholder 2"/>
          <p:cNvSpPr>
            <a:spLocks noGrp="1"/>
          </p:cNvSpPr>
          <p:nvPr>
            <p:ph idx="1"/>
          </p:nvPr>
        </p:nvSpPr>
        <p:spPr>
          <a:xfrm>
            <a:off x="457200" y="1600200"/>
            <a:ext cx="8382000" cy="4525963"/>
          </a:xfrm>
        </p:spPr>
        <p:txBody>
          <a:bodyPr>
            <a:normAutofit/>
          </a:bodyPr>
          <a:lstStyle/>
          <a:p>
            <a:r>
              <a:rPr lang="en-US" dirty="0" smtClean="0"/>
              <a:t>The sum rule can be expressed in terms of sets.</a:t>
            </a:r>
          </a:p>
          <a:p>
            <a:pPr>
              <a:buNone/>
            </a:pPr>
            <a:r>
              <a:rPr lang="en-US" dirty="0" smtClean="0"/>
              <a:t>          |</a:t>
            </a:r>
            <a:r>
              <a:rPr lang="en-US" i="1" dirty="0" smtClean="0"/>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t>B</a:t>
            </a:r>
            <a:r>
              <a:rPr lang="en-US" dirty="0" smtClean="0"/>
              <a:t>|= |</a:t>
            </a:r>
            <a:r>
              <a:rPr lang="en-US" i="1" dirty="0" smtClean="0"/>
              <a:t>A</a:t>
            </a:r>
            <a:r>
              <a:rPr lang="en-US" dirty="0" smtClean="0"/>
              <a:t>| + |</a:t>
            </a:r>
            <a:r>
              <a:rPr lang="en-US" i="1" dirty="0" smtClean="0"/>
              <a:t>B</a:t>
            </a:r>
            <a:r>
              <a:rPr lang="en-US" dirty="0" smtClean="0"/>
              <a:t>| </a:t>
            </a:r>
          </a:p>
          <a:p>
            <a:pPr>
              <a:buNone/>
            </a:pPr>
            <a:r>
              <a:rPr lang="en-US" dirty="0" smtClean="0"/>
              <a:t>	as long as </a:t>
            </a:r>
            <a:r>
              <a:rPr lang="en-US" i="1" dirty="0" smtClean="0"/>
              <a:t>A</a:t>
            </a:r>
            <a:r>
              <a:rPr lang="en-US" dirty="0" smtClean="0"/>
              <a:t> and </a:t>
            </a:r>
            <a:r>
              <a:rPr lang="en-US" i="1" dirty="0" smtClean="0"/>
              <a:t>B</a:t>
            </a:r>
            <a:r>
              <a:rPr lang="en-US" dirty="0" smtClean="0"/>
              <a:t> are disjoint sets.</a:t>
            </a:r>
          </a:p>
          <a:p>
            <a:r>
              <a:rPr lang="en-US" dirty="0" smtClean="0"/>
              <a:t>Or more generally,</a:t>
            </a:r>
          </a:p>
          <a:p>
            <a:pPr>
              <a:buNone/>
            </a:pPr>
            <a:endParaRPr lang="en-US" dirty="0"/>
          </a:p>
        </p:txBody>
      </p:sp>
      <p:sp>
        <p:nvSpPr>
          <p:cNvPr id="5" name="TextBox 4"/>
          <p:cNvSpPr txBox="1"/>
          <p:nvPr/>
        </p:nvSpPr>
        <p:spPr>
          <a:xfrm>
            <a:off x="1371600" y="4114800"/>
            <a:ext cx="7010400" cy="1384995"/>
          </a:xfrm>
          <a:prstGeom prst="rect">
            <a:avLst/>
          </a:prstGeom>
          <a:noFill/>
        </p:spPr>
        <p:txBody>
          <a:bodyPr wrap="square" rtlCol="0">
            <a:spAutoFit/>
          </a:bodyPr>
          <a:lstStyle/>
          <a:p>
            <a:r>
              <a:rPr lang="en-US" sz="2800" dirty="0" smtClean="0"/>
              <a:t>|</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a:t>
            </a:r>
            <a:r>
              <a:rPr lang="en-US" sz="2800" dirty="0" smtClean="0">
                <a:latin typeface="Cambria Math"/>
                <a:ea typeface="Cambria Math"/>
              </a:rPr>
              <a:t>∪ ∙∙∙ ∪ </a:t>
            </a:r>
            <a:r>
              <a:rPr lang="en-US" sz="2800" i="1" dirty="0" smtClean="0"/>
              <a:t>A</a:t>
            </a:r>
            <a:r>
              <a:rPr lang="en-US" sz="2800" i="1" baseline="-25000" dirty="0" smtClean="0">
                <a:ea typeface="Cambria Math" pitchFamily="18" charset="0"/>
              </a:rPr>
              <a:t>m</a:t>
            </a:r>
            <a:r>
              <a:rPr lang="en-US" sz="2800" dirty="0" smtClean="0"/>
              <a:t> |= |</a:t>
            </a:r>
            <a:r>
              <a:rPr lang="en-US" sz="2800" i="1" dirty="0" smtClean="0"/>
              <a:t>A</a:t>
            </a:r>
            <a:r>
              <a:rPr lang="en-US" sz="2800" baseline="-25000" dirty="0" smtClean="0">
                <a:latin typeface="Cambria Math" pitchFamily="18" charset="0"/>
                <a:ea typeface="Cambria Math" pitchFamily="18" charset="0"/>
              </a:rPr>
              <a:t>1</a:t>
            </a:r>
            <a:r>
              <a:rPr lang="en-US" sz="2800" dirty="0" smtClean="0"/>
              <a:t>| + |</a:t>
            </a:r>
            <a:r>
              <a:rPr lang="en-US" sz="2800" i="1" dirty="0" smtClean="0"/>
              <a:t>A</a:t>
            </a:r>
            <a:r>
              <a:rPr lang="en-US" sz="2800" baseline="-25000" dirty="0" smtClean="0">
                <a:latin typeface="Cambria Math" pitchFamily="18" charset="0"/>
                <a:ea typeface="Cambria Math" pitchFamily="18" charset="0"/>
              </a:rPr>
              <a:t>2</a:t>
            </a:r>
            <a:r>
              <a:rPr lang="en-US" sz="2800" dirty="0" smtClean="0"/>
              <a:t>| +</a:t>
            </a:r>
            <a:r>
              <a:rPr lang="en-US" sz="2800" dirty="0" smtClean="0">
                <a:latin typeface="Cambria Math"/>
                <a:ea typeface="Cambria Math"/>
              </a:rPr>
              <a:t> ∙∙∙ +</a:t>
            </a:r>
            <a:r>
              <a:rPr lang="en-US" sz="2800" dirty="0" smtClean="0"/>
              <a:t> |</a:t>
            </a:r>
            <a:r>
              <a:rPr lang="en-US" sz="2800" i="1" dirty="0" smtClean="0"/>
              <a:t>A</a:t>
            </a:r>
            <a:r>
              <a:rPr lang="en-US" sz="2800" i="1" baseline="-25000" dirty="0" smtClean="0">
                <a:ea typeface="Cambria Math" pitchFamily="18" charset="0"/>
              </a:rPr>
              <a:t>m</a:t>
            </a:r>
            <a:r>
              <a:rPr lang="en-US" sz="2800" dirty="0" smtClean="0"/>
              <a:t>| </a:t>
            </a:r>
            <a:r>
              <a:rPr lang="en-US" sz="2800" i="1" dirty="0" smtClean="0">
                <a:ea typeface="Cambria Math" pitchFamily="18" charset="0"/>
              </a:rPr>
              <a:t> </a:t>
            </a:r>
          </a:p>
          <a:p>
            <a:r>
              <a:rPr lang="en-US" sz="2800" i="1" dirty="0" smtClean="0">
                <a:ea typeface="Cambria Math" pitchFamily="18" charset="0"/>
              </a:rPr>
              <a:t>              </a:t>
            </a:r>
            <a:r>
              <a:rPr lang="en-US" sz="2800" dirty="0" smtClean="0">
                <a:ea typeface="Cambria Math" pitchFamily="18" charset="0"/>
              </a:rPr>
              <a:t>when</a:t>
            </a:r>
            <a:r>
              <a:rPr lang="en-US" sz="2800" dirty="0" smtClean="0">
                <a:latin typeface="Cambria Math"/>
                <a:ea typeface="Cambria Math"/>
              </a:rPr>
              <a:t> </a:t>
            </a:r>
            <a:r>
              <a:rPr lang="en-US" sz="2800" i="1" dirty="0" smtClean="0"/>
              <a:t>A</a:t>
            </a:r>
            <a:r>
              <a:rPr lang="en-US" sz="2800" i="1" baseline="-25000" dirty="0" smtClean="0">
                <a:ea typeface="Cambria Math" pitchFamily="18" charset="0"/>
              </a:rPr>
              <a:t>i</a:t>
            </a:r>
            <a:r>
              <a:rPr lang="en-US" sz="2800" i="1" dirty="0" smtClean="0"/>
              <a:t> </a:t>
            </a:r>
            <a:r>
              <a:rPr lang="en-US" sz="2800" dirty="0" smtClean="0">
                <a:latin typeface="Cambria Math"/>
                <a:ea typeface="Cambria Math"/>
              </a:rPr>
              <a:t>∩ </a:t>
            </a:r>
            <a:r>
              <a:rPr lang="en-US" sz="2800" i="1" dirty="0" err="1" smtClean="0"/>
              <a:t>A</a:t>
            </a:r>
            <a:r>
              <a:rPr lang="en-US" sz="2800" i="1" baseline="-25000" dirty="0" err="1" smtClean="0">
                <a:ea typeface="Cambria Math" pitchFamily="18" charset="0"/>
              </a:rPr>
              <a:t>j</a:t>
            </a:r>
            <a:r>
              <a:rPr lang="en-US" sz="2800" dirty="0" smtClean="0">
                <a:latin typeface="Cambria Math"/>
                <a:ea typeface="Cambria Math"/>
              </a:rPr>
              <a:t>  = ∅ </a:t>
            </a:r>
            <a:r>
              <a:rPr lang="en-US" sz="2800" dirty="0" smtClean="0">
                <a:ea typeface="Cambria Math"/>
              </a:rPr>
              <a:t>for all </a:t>
            </a:r>
            <a:r>
              <a:rPr lang="en-US" sz="2800" i="1" dirty="0" err="1" smtClean="0">
                <a:ea typeface="Cambria Math"/>
              </a:rPr>
              <a:t>i</a:t>
            </a:r>
            <a:r>
              <a:rPr lang="en-US" sz="2800" dirty="0" smtClean="0">
                <a:ea typeface="Cambria Math"/>
              </a:rPr>
              <a:t>, </a:t>
            </a:r>
            <a:r>
              <a:rPr lang="en-US" sz="2800" i="1" dirty="0" smtClean="0">
                <a:ea typeface="Cambria Math"/>
              </a:rPr>
              <a:t>j</a:t>
            </a:r>
            <a:r>
              <a:rPr lang="en-US" sz="2800" dirty="0" smtClean="0">
                <a:ea typeface="Cambria Math"/>
              </a:rPr>
              <a:t>.</a:t>
            </a:r>
            <a:endParaRPr lang="en-US" sz="2800" dirty="0" smtClean="0">
              <a:latin typeface="Cambria Math" pitchFamily="18" charset="0"/>
              <a:ea typeface="Cambria Math" pitchFamily="18" charset="0"/>
            </a:endParaRPr>
          </a:p>
          <a:p>
            <a:r>
              <a:rPr lang="en-US" sz="2800" dirty="0" smtClean="0">
                <a:latin typeface="Cambria Math"/>
                <a:ea typeface="Cambria Math"/>
              </a:rPr>
              <a:t> </a:t>
            </a:r>
            <a:endParaRPr lang="en-US" sz="28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the Sum and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statement </a:t>
            </a:r>
            <a:r>
              <a:rPr lang="en-US" b="1" dirty="0" smtClean="0"/>
              <a:t>labels</a:t>
            </a:r>
            <a:r>
              <a:rPr lang="en-US" dirty="0" smtClean="0"/>
              <a:t> in a programming language can be </a:t>
            </a:r>
            <a:r>
              <a:rPr lang="en-US" b="1" dirty="0" smtClean="0"/>
              <a:t>either</a:t>
            </a:r>
            <a:r>
              <a:rPr lang="en-US" dirty="0" smtClean="0"/>
              <a:t> </a:t>
            </a:r>
            <a:r>
              <a:rPr lang="en-US" dirty="0" smtClean="0">
                <a:solidFill>
                  <a:srgbClr val="FF0000"/>
                </a:solidFill>
              </a:rPr>
              <a:t>a single letter</a:t>
            </a:r>
            <a:r>
              <a:rPr lang="en-US" dirty="0" smtClean="0"/>
              <a:t> </a:t>
            </a:r>
            <a:r>
              <a:rPr lang="en-US" b="1" dirty="0" smtClean="0"/>
              <a:t>or</a:t>
            </a:r>
            <a:r>
              <a:rPr lang="en-US" dirty="0" smtClean="0"/>
              <a:t> </a:t>
            </a:r>
            <a:r>
              <a:rPr lang="en-US" dirty="0" smtClean="0">
                <a:solidFill>
                  <a:srgbClr val="FF0000"/>
                </a:solidFill>
              </a:rPr>
              <a:t>a letter followed by a digit</a:t>
            </a:r>
            <a:r>
              <a:rPr lang="en-US" dirty="0" smtClean="0"/>
              <a:t>. Find the number of possible labels.</a:t>
            </a:r>
          </a:p>
          <a:p>
            <a:pPr>
              <a:buNone/>
            </a:pPr>
            <a:r>
              <a:rPr lang="en-US" b="1" dirty="0" smtClean="0"/>
              <a:t>    Solution</a:t>
            </a:r>
            <a:r>
              <a:rPr lang="en-US" dirty="0" smtClean="0"/>
              <a:t>:  Use the product rule.</a:t>
            </a:r>
          </a:p>
          <a:p>
            <a:pPr>
              <a:buNone/>
            </a:pPr>
            <a:r>
              <a:rPr lang="en-US" dirty="0" smtClean="0"/>
              <a:t>         </a:t>
            </a:r>
            <a:r>
              <a:rPr lang="en-US" dirty="0" smtClean="0">
                <a:latin typeface="Cambria Math" pitchFamily="18" charset="0"/>
                <a:ea typeface="Cambria Math" pitchFamily="18" charset="0"/>
              </a:rPr>
              <a:t>26</a:t>
            </a:r>
            <a:r>
              <a:rPr lang="en-US" dirty="0" smtClean="0"/>
              <a:t> + </a:t>
            </a:r>
            <a:r>
              <a:rPr lang="en-US" dirty="0" smtClean="0">
                <a:latin typeface="Cambria Math" pitchFamily="18" charset="0"/>
                <a:ea typeface="Cambria Math" pitchFamily="18" charset="0"/>
              </a:rPr>
              <a:t>26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10</a:t>
            </a:r>
            <a:r>
              <a:rPr lang="en-US" dirty="0" smtClean="0"/>
              <a:t> = </a:t>
            </a:r>
            <a:r>
              <a:rPr lang="en-US" dirty="0" smtClean="0">
                <a:latin typeface="Cambria Math" pitchFamily="18" charset="0"/>
                <a:ea typeface="Cambria Math" pitchFamily="18" charset="0"/>
              </a:rPr>
              <a:t>286</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Passwords</a:t>
            </a:r>
            <a:br>
              <a:rPr lang="en-US" dirty="0" smtClean="0"/>
            </a:br>
            <a:r>
              <a:rPr lang="en-US" altLang="zh-TW" dirty="0">
                <a:solidFill>
                  <a:srgbClr val="FF0000"/>
                </a:solidFill>
              </a:rPr>
              <a:t>(Reading Exercise)</a:t>
            </a:r>
            <a:endParaRPr lang="en-US" dirty="0"/>
          </a:p>
        </p:txBody>
      </p:sp>
      <p:sp>
        <p:nvSpPr>
          <p:cNvPr id="3" name="Content Placeholder 2"/>
          <p:cNvSpPr>
            <a:spLocks noGrp="1"/>
          </p:cNvSpPr>
          <p:nvPr>
            <p:ph idx="1"/>
          </p:nvPr>
        </p:nvSpPr>
        <p:spPr>
          <a:xfrm>
            <a:off x="228600" y="1524000"/>
            <a:ext cx="8763000" cy="5334000"/>
          </a:xfrm>
        </p:spPr>
        <p:txBody>
          <a:bodyPr>
            <a:normAutofit fontScale="62500" lnSpcReduction="20000"/>
          </a:bodyPr>
          <a:lstStyle/>
          <a:p>
            <a:r>
              <a:rPr lang="en-US" sz="3600" dirty="0" smtClean="0"/>
              <a:t>Combining the sum and product rule allows us to solve more complex problems.</a:t>
            </a:r>
          </a:p>
          <a:p>
            <a:pPr>
              <a:buNone/>
            </a:pPr>
            <a:r>
              <a:rPr lang="en-US" sz="3600" b="1" dirty="0" smtClean="0"/>
              <a:t>      Example</a:t>
            </a:r>
            <a:r>
              <a:rPr lang="en-US" sz="3600" dirty="0" smtClean="0"/>
              <a:t>: Each user on a computer system has a password, which is </a:t>
            </a:r>
            <a:r>
              <a:rPr lang="en-US" sz="3600" dirty="0" smtClean="0">
                <a:solidFill>
                  <a:srgbClr val="FF0000"/>
                </a:solidFill>
              </a:rPr>
              <a:t>six to eight characters</a:t>
            </a:r>
            <a:r>
              <a:rPr lang="en-US" sz="3600" dirty="0" smtClean="0"/>
              <a:t> long, where each character is an </a:t>
            </a:r>
            <a:r>
              <a:rPr lang="en-US" sz="3600" dirty="0" smtClean="0">
                <a:solidFill>
                  <a:srgbClr val="FF0000"/>
                </a:solidFill>
              </a:rPr>
              <a:t>uppercase letter or a digit</a:t>
            </a:r>
            <a:r>
              <a:rPr lang="en-US" sz="3600" dirty="0" smtClean="0"/>
              <a:t>. Each password must contain </a:t>
            </a:r>
            <a:r>
              <a:rPr lang="en-US" sz="3600" dirty="0" smtClean="0">
                <a:solidFill>
                  <a:srgbClr val="FF0000"/>
                </a:solidFill>
              </a:rPr>
              <a:t>at least one digit</a:t>
            </a:r>
            <a:r>
              <a:rPr lang="en-US" sz="3600" dirty="0" smtClean="0"/>
              <a:t>. How many possible passwords are there?</a:t>
            </a:r>
          </a:p>
          <a:p>
            <a:pPr>
              <a:buNone/>
            </a:pPr>
            <a:r>
              <a:rPr lang="en-US" sz="3600" b="1" dirty="0" smtClean="0"/>
              <a:t>      Solution</a:t>
            </a:r>
            <a:r>
              <a:rPr lang="en-US" sz="3600" dirty="0" smtClean="0"/>
              <a:t>:  Let </a:t>
            </a:r>
            <a:r>
              <a:rPr lang="en-US" sz="3600" i="1" dirty="0" smtClean="0"/>
              <a:t>P</a:t>
            </a:r>
            <a:r>
              <a:rPr lang="en-US" sz="3600" dirty="0" smtClean="0"/>
              <a:t> be the total number of passwords, and let </a:t>
            </a:r>
            <a:r>
              <a:rPr lang="en-US" sz="3600" i="1" dirty="0" smtClean="0"/>
              <a:t>P</a:t>
            </a:r>
            <a:r>
              <a:rPr lang="en-US" sz="3600" baseline="-25000" dirty="0" smtClean="0">
                <a:latin typeface="Cambria Math" pitchFamily="18" charset="0"/>
                <a:ea typeface="Cambria Math" pitchFamily="18" charset="0"/>
              </a:rPr>
              <a:t>6</a:t>
            </a:r>
            <a:r>
              <a:rPr lang="en-US" sz="3600" dirty="0" smtClean="0"/>
              <a:t>, </a:t>
            </a:r>
            <a:r>
              <a:rPr lang="en-US" sz="3600" i="1" dirty="0" smtClean="0"/>
              <a:t>P</a:t>
            </a:r>
            <a:r>
              <a:rPr lang="en-US" sz="3600" baseline="-25000" dirty="0" smtClean="0">
                <a:latin typeface="Cambria Math" pitchFamily="18" charset="0"/>
                <a:ea typeface="Cambria Math" pitchFamily="18" charset="0"/>
              </a:rPr>
              <a:t>7</a:t>
            </a:r>
            <a:r>
              <a:rPr lang="en-US" sz="3600" dirty="0" smtClean="0"/>
              <a:t>, and </a:t>
            </a:r>
            <a:r>
              <a:rPr lang="en-US" sz="3600" i="1" dirty="0" smtClean="0"/>
              <a:t>P</a:t>
            </a:r>
            <a:r>
              <a:rPr lang="en-US" sz="3600" baseline="-25000" dirty="0" smtClean="0">
                <a:latin typeface="Cambria Math" pitchFamily="18" charset="0"/>
                <a:ea typeface="Cambria Math" pitchFamily="18" charset="0"/>
              </a:rPr>
              <a:t>8</a:t>
            </a:r>
            <a:r>
              <a:rPr lang="en-US" sz="3600" dirty="0" smtClean="0"/>
              <a:t> be the passwords of length </a:t>
            </a:r>
            <a:r>
              <a:rPr lang="en-US" sz="3600" dirty="0" smtClean="0">
                <a:latin typeface="Cambria Math" pitchFamily="18" charset="0"/>
                <a:ea typeface="Cambria Math" pitchFamily="18" charset="0"/>
              </a:rPr>
              <a:t>6</a:t>
            </a:r>
            <a:r>
              <a:rPr lang="en-US" sz="3600" dirty="0" smtClean="0"/>
              <a:t>, </a:t>
            </a:r>
            <a:r>
              <a:rPr lang="en-US" sz="3600" dirty="0" smtClean="0">
                <a:latin typeface="Cambria Math" pitchFamily="18" charset="0"/>
                <a:ea typeface="Cambria Math" pitchFamily="18" charset="0"/>
              </a:rPr>
              <a:t>7</a:t>
            </a:r>
            <a:r>
              <a:rPr lang="en-US" sz="3600" dirty="0" smtClean="0"/>
              <a:t>, and 8. </a:t>
            </a:r>
          </a:p>
          <a:p>
            <a:pPr lvl="1"/>
            <a:r>
              <a:rPr lang="en-US" sz="2900" dirty="0" smtClean="0"/>
              <a:t>By the sum rule </a:t>
            </a:r>
            <a:r>
              <a:rPr lang="en-US" sz="2900" i="1" dirty="0" smtClean="0"/>
              <a:t>P</a:t>
            </a:r>
            <a:r>
              <a:rPr lang="en-US" sz="2900" dirty="0" smtClean="0"/>
              <a:t> = </a:t>
            </a:r>
            <a:r>
              <a:rPr lang="en-US" sz="2900" i="1" dirty="0" smtClean="0"/>
              <a:t>P</a:t>
            </a:r>
            <a:r>
              <a:rPr lang="en-US" sz="2900" baseline="-25000" dirty="0" smtClean="0">
                <a:latin typeface="Cambria Math" pitchFamily="18" charset="0"/>
                <a:ea typeface="Cambria Math" pitchFamily="18" charset="0"/>
              </a:rPr>
              <a:t>6</a:t>
            </a:r>
            <a:r>
              <a:rPr lang="en-US" sz="2900" dirty="0" smtClean="0"/>
              <a:t> + </a:t>
            </a:r>
            <a:r>
              <a:rPr lang="en-US" sz="2900" i="1" dirty="0" smtClean="0"/>
              <a:t>P</a:t>
            </a:r>
            <a:r>
              <a:rPr lang="en-US" sz="2900" baseline="-25000" dirty="0" smtClean="0">
                <a:latin typeface="Cambria Math" pitchFamily="18" charset="0"/>
                <a:ea typeface="Cambria Math" pitchFamily="18" charset="0"/>
              </a:rPr>
              <a:t>7</a:t>
            </a:r>
            <a:r>
              <a:rPr lang="en-US" sz="2900" dirty="0" smtClean="0"/>
              <a:t> +</a:t>
            </a:r>
            <a:r>
              <a:rPr lang="en-US" sz="2900" i="1" dirty="0" smtClean="0"/>
              <a:t>P</a:t>
            </a:r>
            <a:r>
              <a:rPr lang="en-US" sz="2900" baseline="-25000" dirty="0" smtClean="0">
                <a:latin typeface="Cambria Math" pitchFamily="18" charset="0"/>
                <a:ea typeface="Cambria Math" pitchFamily="18" charset="0"/>
              </a:rPr>
              <a:t>8</a:t>
            </a:r>
            <a:r>
              <a:rPr lang="en-US" sz="2900" dirty="0" smtClean="0"/>
              <a:t>. </a:t>
            </a:r>
          </a:p>
          <a:p>
            <a:pPr lvl="1"/>
            <a:r>
              <a:rPr lang="en-US" sz="2900" dirty="0" smtClean="0"/>
              <a:t>To find each of </a:t>
            </a:r>
            <a:r>
              <a:rPr lang="en-US" sz="2900" i="1" dirty="0" smtClean="0"/>
              <a:t>P</a:t>
            </a:r>
            <a:r>
              <a:rPr lang="en-US" sz="2900" baseline="-25000" dirty="0" smtClean="0">
                <a:latin typeface="Cambria Math" pitchFamily="18" charset="0"/>
                <a:ea typeface="Cambria Math" pitchFamily="18" charset="0"/>
              </a:rPr>
              <a:t>6</a:t>
            </a:r>
            <a:r>
              <a:rPr lang="en-US" sz="2900" dirty="0" smtClean="0"/>
              <a:t>, </a:t>
            </a:r>
            <a:r>
              <a:rPr lang="en-US" sz="2900" i="1" dirty="0" smtClean="0"/>
              <a:t>P</a:t>
            </a:r>
            <a:r>
              <a:rPr lang="en-US" sz="2900" baseline="-25000" dirty="0" smtClean="0">
                <a:latin typeface="Cambria Math" pitchFamily="18" charset="0"/>
                <a:ea typeface="Cambria Math" pitchFamily="18" charset="0"/>
              </a:rPr>
              <a:t>7</a:t>
            </a:r>
            <a:r>
              <a:rPr lang="en-US" sz="2900" dirty="0" smtClean="0"/>
              <a:t>, and </a:t>
            </a:r>
            <a:r>
              <a:rPr lang="en-US" sz="2900" i="1" dirty="0" smtClean="0"/>
              <a:t>P</a:t>
            </a:r>
            <a:r>
              <a:rPr lang="en-US" sz="2900" baseline="-25000" dirty="0" smtClean="0">
                <a:latin typeface="Cambria Math" pitchFamily="18" charset="0"/>
                <a:ea typeface="Cambria Math" pitchFamily="18" charset="0"/>
              </a:rPr>
              <a:t>8</a:t>
            </a:r>
            <a:r>
              <a:rPr lang="en-US" sz="2900" dirty="0" smtClean="0"/>
              <a:t> , we find the number of passwords of the specified length composed of letters and digits and subtract the number composed only of letters. We find that:</a:t>
            </a:r>
          </a:p>
          <a:p>
            <a:pPr lvl="2">
              <a:buNone/>
            </a:pPr>
            <a:r>
              <a:rPr lang="en-US" sz="2900" dirty="0" smtClean="0"/>
              <a:t>     </a:t>
            </a:r>
          </a:p>
          <a:p>
            <a:pPr lvl="1">
              <a:buNone/>
            </a:pPr>
            <a:r>
              <a:rPr lang="en-US" sz="2900" i="1" dirty="0" smtClean="0"/>
              <a:t>           P</a:t>
            </a:r>
            <a:r>
              <a:rPr lang="en-US" sz="2900" baseline="-25000" dirty="0" smtClean="0">
                <a:latin typeface="Cambria Math" pitchFamily="18" charset="0"/>
                <a:ea typeface="Cambria Math" pitchFamily="18" charset="0"/>
              </a:rPr>
              <a:t>6</a:t>
            </a:r>
            <a:r>
              <a:rPr lang="en-US" sz="2900" dirty="0" smtClean="0"/>
              <a:t> = </a:t>
            </a:r>
            <a:r>
              <a:rPr lang="en-US" sz="2900" dirty="0" smtClean="0">
                <a:latin typeface="Cambria Math" pitchFamily="18" charset="0"/>
                <a:ea typeface="Cambria Math" pitchFamily="18" charset="0"/>
              </a:rPr>
              <a:t>36</a:t>
            </a:r>
            <a:r>
              <a:rPr lang="en-US" sz="2900" baseline="30000" dirty="0" smtClean="0">
                <a:latin typeface="Cambria Math" pitchFamily="18" charset="0"/>
                <a:ea typeface="Cambria Math" pitchFamily="18" charset="0"/>
              </a:rPr>
              <a:t>6</a:t>
            </a:r>
            <a:r>
              <a:rPr lang="en-US" sz="2900" dirty="0" smtClean="0"/>
              <a:t> </a:t>
            </a:r>
            <a:r>
              <a:rPr lang="en-US" sz="2900" dirty="0" smtClean="0">
                <a:latin typeface="Cambria Math"/>
                <a:ea typeface="Cambria Math"/>
              </a:rPr>
              <a:t>−</a:t>
            </a:r>
            <a:r>
              <a:rPr lang="en-US" sz="2900" dirty="0" smtClean="0"/>
              <a:t> </a:t>
            </a:r>
            <a:r>
              <a:rPr lang="en-US" sz="2900" dirty="0" smtClean="0">
                <a:latin typeface="Cambria Math" pitchFamily="18" charset="0"/>
                <a:ea typeface="Cambria Math" pitchFamily="18" charset="0"/>
              </a:rPr>
              <a:t>26</a:t>
            </a:r>
            <a:r>
              <a:rPr lang="en-US" sz="2900" baseline="30000" dirty="0" smtClean="0">
                <a:latin typeface="Cambria Math" pitchFamily="18" charset="0"/>
                <a:ea typeface="Cambria Math" pitchFamily="18" charset="0"/>
              </a:rPr>
              <a:t>6</a:t>
            </a:r>
            <a:r>
              <a:rPr lang="en-US" sz="2900" dirty="0" smtClean="0"/>
              <a:t>  =</a:t>
            </a:r>
            <a:r>
              <a:rPr lang="en-US" sz="2900" dirty="0" smtClean="0">
                <a:latin typeface="Cambria Math" pitchFamily="18" charset="0"/>
                <a:ea typeface="Cambria Math" pitchFamily="18" charset="0"/>
              </a:rPr>
              <a:t>2,176,782,336 </a:t>
            </a:r>
            <a:r>
              <a:rPr lang="en-US" sz="2900" dirty="0" smtClean="0">
                <a:latin typeface="Cambria Math"/>
                <a:ea typeface="Cambria Math"/>
              </a:rPr>
              <a:t>−</a:t>
            </a:r>
            <a:r>
              <a:rPr lang="en-US" sz="2900" dirty="0" smtClean="0"/>
              <a:t> </a:t>
            </a:r>
            <a:r>
              <a:rPr lang="en-US" sz="2900" dirty="0" smtClean="0">
                <a:latin typeface="Cambria Math" pitchFamily="18" charset="0"/>
                <a:ea typeface="Cambria Math" pitchFamily="18" charset="0"/>
              </a:rPr>
              <a:t>308,915,776</a:t>
            </a:r>
            <a:r>
              <a:rPr lang="en-US" sz="2900" dirty="0" smtClean="0"/>
              <a:t> =</a:t>
            </a:r>
            <a:r>
              <a:rPr lang="en-US" sz="2900" dirty="0" smtClean="0">
                <a:latin typeface="Cambria Math" pitchFamily="18" charset="0"/>
                <a:ea typeface="Cambria Math" pitchFamily="18" charset="0"/>
              </a:rPr>
              <a:t>1,867,866,560.</a:t>
            </a:r>
          </a:p>
          <a:p>
            <a:pPr lvl="1">
              <a:buNone/>
            </a:pPr>
            <a:r>
              <a:rPr lang="en-US" sz="2900" i="1" dirty="0" smtClean="0"/>
              <a:t>           P</a:t>
            </a:r>
            <a:r>
              <a:rPr lang="en-US" sz="2900" baseline="-25000" dirty="0" smtClean="0">
                <a:latin typeface="Cambria Math" pitchFamily="18" charset="0"/>
                <a:ea typeface="Cambria Math" pitchFamily="18" charset="0"/>
              </a:rPr>
              <a:t>7</a:t>
            </a:r>
            <a:r>
              <a:rPr lang="en-US" sz="2900" dirty="0" smtClean="0"/>
              <a:t> = </a:t>
            </a:r>
            <a:r>
              <a:rPr lang="en-US" sz="2900" dirty="0" smtClean="0">
                <a:latin typeface="Cambria Math" pitchFamily="18" charset="0"/>
                <a:ea typeface="Cambria Math" pitchFamily="18" charset="0"/>
              </a:rPr>
              <a:t>36</a:t>
            </a:r>
            <a:r>
              <a:rPr lang="en-US" sz="2900" baseline="30000" dirty="0" smtClean="0">
                <a:latin typeface="Cambria Math" pitchFamily="18" charset="0"/>
                <a:ea typeface="Cambria Math" pitchFamily="18" charset="0"/>
              </a:rPr>
              <a:t>7</a:t>
            </a:r>
            <a:r>
              <a:rPr lang="en-US" sz="2900" dirty="0" smtClean="0"/>
              <a:t> </a:t>
            </a:r>
            <a:r>
              <a:rPr lang="en-US" sz="2900" dirty="0" smtClean="0">
                <a:latin typeface="Cambria Math"/>
                <a:ea typeface="Cambria Math"/>
              </a:rPr>
              <a:t>−</a:t>
            </a:r>
            <a:r>
              <a:rPr lang="en-US" sz="2900" dirty="0" smtClean="0"/>
              <a:t> </a:t>
            </a:r>
            <a:r>
              <a:rPr lang="en-US" sz="2900" dirty="0" smtClean="0">
                <a:latin typeface="Cambria Math" pitchFamily="18" charset="0"/>
                <a:ea typeface="Cambria Math" pitchFamily="18" charset="0"/>
              </a:rPr>
              <a:t>26</a:t>
            </a:r>
            <a:r>
              <a:rPr lang="en-US" sz="2900" baseline="30000" dirty="0" smtClean="0">
                <a:latin typeface="Cambria Math" pitchFamily="18" charset="0"/>
                <a:ea typeface="Cambria Math" pitchFamily="18" charset="0"/>
              </a:rPr>
              <a:t>7</a:t>
            </a:r>
            <a:r>
              <a:rPr lang="en-US" sz="2900" dirty="0" smtClean="0"/>
              <a:t>  =</a:t>
            </a:r>
            <a:r>
              <a:rPr lang="en-US" sz="2900" dirty="0" smtClean="0">
                <a:latin typeface="Cambria Math" pitchFamily="18" charset="0"/>
                <a:ea typeface="Cambria Math" pitchFamily="18" charset="0"/>
              </a:rPr>
              <a:t>78,364,164,096 </a:t>
            </a:r>
            <a:r>
              <a:rPr lang="en-US" sz="2900" dirty="0" smtClean="0">
                <a:latin typeface="Cambria Math"/>
                <a:ea typeface="Cambria Math"/>
              </a:rPr>
              <a:t>−</a:t>
            </a:r>
            <a:r>
              <a:rPr lang="en-US" sz="2900" dirty="0" smtClean="0"/>
              <a:t> 8,</a:t>
            </a:r>
            <a:r>
              <a:rPr lang="en-US" sz="2900" dirty="0" smtClean="0">
                <a:latin typeface="Cambria Math" pitchFamily="18" charset="0"/>
                <a:ea typeface="Cambria Math" pitchFamily="18" charset="0"/>
              </a:rPr>
              <a:t>031,810,176</a:t>
            </a:r>
            <a:r>
              <a:rPr lang="en-US" sz="2900" dirty="0" smtClean="0"/>
              <a:t> =  </a:t>
            </a:r>
            <a:r>
              <a:rPr lang="en-US" sz="2900" dirty="0" smtClean="0">
                <a:latin typeface="Cambria Math" pitchFamily="18" charset="0"/>
                <a:ea typeface="Cambria Math" pitchFamily="18" charset="0"/>
              </a:rPr>
              <a:t>70,332,353,920.</a:t>
            </a:r>
            <a:endParaRPr lang="en-US" sz="2900" dirty="0" smtClean="0"/>
          </a:p>
          <a:p>
            <a:pPr lvl="1">
              <a:buNone/>
            </a:pPr>
            <a:r>
              <a:rPr lang="en-US" sz="2900" i="1" dirty="0" smtClean="0"/>
              <a:t>           P</a:t>
            </a:r>
            <a:r>
              <a:rPr lang="en-US" sz="2900" baseline="-25000" dirty="0" smtClean="0">
                <a:latin typeface="Cambria Math" pitchFamily="18" charset="0"/>
                <a:ea typeface="Cambria Math" pitchFamily="18" charset="0"/>
              </a:rPr>
              <a:t>8</a:t>
            </a:r>
            <a:r>
              <a:rPr lang="en-US" sz="2900" dirty="0" smtClean="0"/>
              <a:t> = </a:t>
            </a:r>
            <a:r>
              <a:rPr lang="en-US" sz="2900" dirty="0" smtClean="0">
                <a:latin typeface="Cambria Math" pitchFamily="18" charset="0"/>
                <a:ea typeface="Cambria Math" pitchFamily="18" charset="0"/>
              </a:rPr>
              <a:t>36</a:t>
            </a:r>
            <a:r>
              <a:rPr lang="en-US" sz="2900" baseline="30000" dirty="0" smtClean="0">
                <a:latin typeface="Cambria Math" pitchFamily="18" charset="0"/>
                <a:ea typeface="Cambria Math" pitchFamily="18" charset="0"/>
              </a:rPr>
              <a:t>8</a:t>
            </a:r>
            <a:r>
              <a:rPr lang="en-US" sz="2900" dirty="0" smtClean="0"/>
              <a:t> </a:t>
            </a:r>
            <a:r>
              <a:rPr lang="en-US" sz="2900" dirty="0" smtClean="0">
                <a:latin typeface="Cambria Math"/>
                <a:ea typeface="Cambria Math"/>
              </a:rPr>
              <a:t>−</a:t>
            </a:r>
            <a:r>
              <a:rPr lang="en-US" sz="2900" dirty="0" smtClean="0"/>
              <a:t> </a:t>
            </a:r>
            <a:r>
              <a:rPr lang="en-US" sz="2900" dirty="0" smtClean="0">
                <a:latin typeface="Cambria Math" pitchFamily="18" charset="0"/>
                <a:ea typeface="Cambria Math" pitchFamily="18" charset="0"/>
              </a:rPr>
              <a:t>26</a:t>
            </a:r>
            <a:r>
              <a:rPr lang="en-US" sz="2900" baseline="30000" dirty="0" smtClean="0">
                <a:latin typeface="Cambria Math" pitchFamily="18" charset="0"/>
                <a:ea typeface="Cambria Math" pitchFamily="18" charset="0"/>
              </a:rPr>
              <a:t>8</a:t>
            </a:r>
            <a:r>
              <a:rPr lang="en-US" sz="2900" dirty="0" smtClean="0"/>
              <a:t>  =</a:t>
            </a:r>
            <a:r>
              <a:rPr lang="en-US" sz="2900" dirty="0" smtClean="0">
                <a:latin typeface="Cambria Math" pitchFamily="18" charset="0"/>
                <a:ea typeface="Cambria Math" pitchFamily="18" charset="0"/>
              </a:rPr>
              <a:t>2,821,109,907,456 </a:t>
            </a:r>
            <a:r>
              <a:rPr lang="en-US" sz="2900" dirty="0" smtClean="0">
                <a:latin typeface="Cambria Math"/>
                <a:ea typeface="Cambria Math"/>
              </a:rPr>
              <a:t>−</a:t>
            </a:r>
            <a:r>
              <a:rPr lang="en-US" sz="2900" dirty="0" smtClean="0"/>
              <a:t> </a:t>
            </a:r>
            <a:r>
              <a:rPr lang="en-US" sz="2900" dirty="0" smtClean="0">
                <a:latin typeface="Cambria Math" pitchFamily="18" charset="0"/>
                <a:ea typeface="Cambria Math" pitchFamily="18" charset="0"/>
              </a:rPr>
              <a:t>208,827,064,576</a:t>
            </a:r>
            <a:r>
              <a:rPr lang="en-US" sz="2900" dirty="0" smtClean="0"/>
              <a:t> =</a:t>
            </a:r>
            <a:r>
              <a:rPr lang="en-US" sz="2900" dirty="0" smtClean="0">
                <a:latin typeface="Cambria Math" pitchFamily="18" charset="0"/>
                <a:ea typeface="Cambria Math" pitchFamily="18" charset="0"/>
              </a:rPr>
              <a:t>2,612,282,842,880.</a:t>
            </a:r>
          </a:p>
          <a:p>
            <a:pPr lvl="1">
              <a:buNone/>
            </a:pPr>
            <a:endParaRPr lang="en-US" sz="2900" dirty="0" smtClean="0"/>
          </a:p>
          <a:p>
            <a:pPr lvl="1">
              <a:buNone/>
            </a:pPr>
            <a:r>
              <a:rPr lang="en-US" sz="2900" dirty="0" smtClean="0"/>
              <a:t>Consequently, </a:t>
            </a:r>
            <a:r>
              <a:rPr lang="en-US" sz="2900" i="1" dirty="0" smtClean="0"/>
              <a:t>P</a:t>
            </a:r>
            <a:r>
              <a:rPr lang="en-US" sz="2900" dirty="0" smtClean="0"/>
              <a:t> = </a:t>
            </a:r>
            <a:r>
              <a:rPr lang="en-US" sz="2900" i="1" dirty="0" smtClean="0"/>
              <a:t>P</a:t>
            </a:r>
            <a:r>
              <a:rPr lang="en-US" sz="2900" baseline="-25000" dirty="0" smtClean="0">
                <a:latin typeface="Cambria Math" pitchFamily="18" charset="0"/>
                <a:ea typeface="Cambria Math" pitchFamily="18" charset="0"/>
              </a:rPr>
              <a:t>6</a:t>
            </a:r>
            <a:r>
              <a:rPr lang="en-US" sz="2900" dirty="0" smtClean="0"/>
              <a:t> + </a:t>
            </a:r>
            <a:r>
              <a:rPr lang="en-US" sz="2900" i="1" dirty="0" smtClean="0"/>
              <a:t>P</a:t>
            </a:r>
            <a:r>
              <a:rPr lang="en-US" sz="2900" baseline="-25000" dirty="0" smtClean="0">
                <a:latin typeface="Cambria Math" pitchFamily="18" charset="0"/>
                <a:ea typeface="Cambria Math" pitchFamily="18" charset="0"/>
              </a:rPr>
              <a:t>7</a:t>
            </a:r>
            <a:r>
              <a:rPr lang="en-US" sz="2900" dirty="0" smtClean="0"/>
              <a:t> +</a:t>
            </a:r>
            <a:r>
              <a:rPr lang="en-US" sz="2900" i="1" dirty="0" smtClean="0"/>
              <a:t>P</a:t>
            </a:r>
            <a:r>
              <a:rPr lang="en-US" sz="2900" baseline="-25000" dirty="0" smtClean="0">
                <a:latin typeface="Cambria Math" pitchFamily="18" charset="0"/>
                <a:ea typeface="Cambria Math" pitchFamily="18" charset="0"/>
              </a:rPr>
              <a:t>8</a:t>
            </a:r>
            <a:r>
              <a:rPr lang="en-US" sz="2900" dirty="0" smtClean="0"/>
              <a:t> = </a:t>
            </a:r>
            <a:r>
              <a:rPr lang="en-US" sz="2900" dirty="0" smtClean="0">
                <a:latin typeface="Cambria Math" pitchFamily="18" charset="0"/>
                <a:ea typeface="Cambria Math" pitchFamily="18" charset="0"/>
              </a:rPr>
              <a:t>2,684,483,063,360</a:t>
            </a:r>
            <a:r>
              <a:rPr lang="en-US" sz="2900" dirty="0" smtClean="0"/>
              <a:t>.</a:t>
            </a:r>
            <a:endParaRPr lang="en-US" sz="29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Basic Counting Principles: Subtraction Rule</a:t>
            </a:r>
            <a:endParaRPr lang="en-US" dirty="0"/>
          </a:p>
        </p:txBody>
      </p:sp>
      <p:sp>
        <p:nvSpPr>
          <p:cNvPr id="3" name="Content Placeholder 2"/>
          <p:cNvSpPr>
            <a:spLocks noGrp="1"/>
          </p:cNvSpPr>
          <p:nvPr>
            <p:ph idx="1"/>
          </p:nvPr>
        </p:nvSpPr>
        <p:spPr/>
        <p:txBody>
          <a:bodyPr/>
          <a:lstStyle/>
          <a:p>
            <a:pPr>
              <a:buNone/>
            </a:pPr>
            <a:r>
              <a:rPr lang="en-US" b="1" dirty="0" smtClean="0"/>
              <a:t>   Subtraction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then the total number of ways to do the task is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minus the number of ways  to do the task that are common to the two different ways.</a:t>
            </a:r>
          </a:p>
          <a:p>
            <a:r>
              <a:rPr lang="en-US" dirty="0" smtClean="0"/>
              <a:t>Also known as, the </a:t>
            </a:r>
            <a:r>
              <a:rPr lang="en-US" i="1" dirty="0" smtClean="0">
                <a:solidFill>
                  <a:srgbClr val="FF0000"/>
                </a:solidFill>
              </a:rPr>
              <a:t>principle of inclusion-exclusion</a:t>
            </a:r>
            <a:r>
              <a:rPr lang="en-US" altLang="zh-TW" dirty="0" smtClean="0"/>
              <a:t>(</a:t>
            </a:r>
            <a:r>
              <a:rPr lang="zh-TW" altLang="en-US" dirty="0" smtClean="0"/>
              <a:t>排容原理</a:t>
            </a:r>
            <a:r>
              <a:rPr lang="en-US" altLang="zh-TW" dirty="0" smtClean="0"/>
              <a:t>)</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905000" y="5334000"/>
            <a:ext cx="4812030" cy="38004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Bit Strings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How many bit strings of </a:t>
            </a:r>
            <a:r>
              <a:rPr lang="en-US" dirty="0" smtClean="0">
                <a:solidFill>
                  <a:srgbClr val="FF0000"/>
                </a:solidFill>
              </a:rPr>
              <a:t>length eight </a:t>
            </a:r>
            <a:r>
              <a:rPr lang="en-US" dirty="0" smtClean="0"/>
              <a:t>either </a:t>
            </a:r>
            <a:r>
              <a:rPr lang="en-US" dirty="0" smtClean="0">
                <a:solidFill>
                  <a:srgbClr val="FF0000"/>
                </a:solidFill>
              </a:rPr>
              <a:t>start with a </a:t>
            </a:r>
            <a:r>
              <a:rPr lang="en-US" dirty="0" smtClean="0">
                <a:solidFill>
                  <a:srgbClr val="FF0000"/>
                </a:solidFill>
                <a:latin typeface="Cambria Math" pitchFamily="18" charset="0"/>
                <a:ea typeface="Cambria Math" pitchFamily="18" charset="0"/>
              </a:rPr>
              <a:t>1</a:t>
            </a:r>
            <a:r>
              <a:rPr lang="en-US" dirty="0" smtClean="0">
                <a:solidFill>
                  <a:srgbClr val="FF0000"/>
                </a:solidFill>
              </a:rPr>
              <a:t> </a:t>
            </a:r>
            <a:r>
              <a:rPr lang="en-US" dirty="0" smtClean="0"/>
              <a:t>bit </a:t>
            </a:r>
            <a:r>
              <a:rPr lang="en-US" b="1" dirty="0" smtClean="0"/>
              <a:t>or</a:t>
            </a:r>
            <a:r>
              <a:rPr lang="en-US" dirty="0" smtClean="0"/>
              <a:t> </a:t>
            </a:r>
            <a:r>
              <a:rPr lang="en-US" dirty="0" smtClean="0">
                <a:solidFill>
                  <a:srgbClr val="FF0000"/>
                </a:solidFill>
              </a:rPr>
              <a:t>end with </a:t>
            </a:r>
            <a:r>
              <a:rPr lang="en-US" dirty="0" smtClean="0"/>
              <a:t>the two bits </a:t>
            </a:r>
            <a:r>
              <a:rPr lang="en-US" dirty="0" smtClean="0">
                <a:solidFill>
                  <a:srgbClr val="FF0000"/>
                </a:solidFill>
                <a:latin typeface="Cambria Math" pitchFamily="18" charset="0"/>
                <a:ea typeface="Cambria Math" pitchFamily="18" charset="0"/>
              </a:rPr>
              <a:t>00</a:t>
            </a:r>
            <a:r>
              <a:rPr lang="en-US" dirty="0" smtClean="0"/>
              <a:t>?</a:t>
            </a:r>
          </a:p>
          <a:p>
            <a:pPr>
              <a:buNone/>
            </a:pPr>
            <a:r>
              <a:rPr lang="en-US" b="1" dirty="0" smtClean="0"/>
              <a:t>   Solution</a:t>
            </a:r>
            <a:r>
              <a:rPr lang="en-US" dirty="0" smtClean="0"/>
              <a:t>:  Use the subtraction rule.</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p>
          <a:p>
            <a:pPr lvl="1"/>
            <a:r>
              <a:rPr lang="en-US" dirty="0" smtClean="0"/>
              <a:t>Number of bit strings of length eight                                    that start with bits </a:t>
            </a:r>
            <a:r>
              <a:rPr lang="en-US" dirty="0" smtClean="0">
                <a:latin typeface="Cambria Math" pitchFamily="18" charset="0"/>
                <a:ea typeface="Cambria Math" pitchFamily="18" charset="0"/>
              </a:rPr>
              <a:t>00</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64</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and end with bits </a:t>
            </a:r>
            <a:r>
              <a:rPr lang="en-US" dirty="0" smtClean="0">
                <a:latin typeface="Cambria Math" pitchFamily="18" charset="0"/>
                <a:ea typeface="Cambria Math" pitchFamily="18" charset="0"/>
              </a:rPr>
              <a:t>00 </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32</a:t>
            </a:r>
          </a:p>
          <a:p>
            <a:pPr>
              <a:buNone/>
            </a:pPr>
            <a:r>
              <a:rPr lang="en-US" dirty="0" smtClean="0">
                <a:latin typeface="Cambria Math" pitchFamily="18" charset="0"/>
                <a:ea typeface="Cambria Math" pitchFamily="18" charset="0"/>
              </a:rPr>
              <a:t>    Hence, the number is 128 + 64 </a:t>
            </a:r>
            <a:r>
              <a:rPr lang="en-US" dirty="0" smtClean="0">
                <a:latin typeface="Cambria Math"/>
                <a:ea typeface="Cambria Math"/>
              </a:rPr>
              <a:t>− </a:t>
            </a:r>
            <a:r>
              <a:rPr lang="en-US" dirty="0" smtClean="0">
                <a:latin typeface="Cambria Math" pitchFamily="18" charset="0"/>
                <a:ea typeface="Cambria Math" pitchFamily="18" charset="0"/>
              </a:rPr>
              <a:t>32 = 160.</a:t>
            </a:r>
          </a:p>
          <a:p>
            <a:endParaRPr lang="en-US" dirty="0" smtClean="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77000" y="2590800"/>
            <a:ext cx="2128243" cy="220577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Division Rule</a:t>
            </a:r>
            <a:endParaRPr lang="en-US" dirty="0"/>
          </a:p>
        </p:txBody>
      </p:sp>
      <p:sp>
        <p:nvSpPr>
          <p:cNvPr id="3" name="Content Placeholder 2"/>
          <p:cNvSpPr>
            <a:spLocks noGrp="1"/>
          </p:cNvSpPr>
          <p:nvPr>
            <p:ph idx="1"/>
          </p:nvPr>
        </p:nvSpPr>
        <p:spPr>
          <a:xfrm>
            <a:off x="457200" y="1600200"/>
            <a:ext cx="8229600" cy="4191000"/>
          </a:xfrm>
        </p:spPr>
        <p:txBody>
          <a:bodyPr>
            <a:normAutofit fontScale="77500" lnSpcReduction="20000"/>
          </a:bodyPr>
          <a:lstStyle/>
          <a:p>
            <a:pPr>
              <a:buNone/>
            </a:pPr>
            <a:r>
              <a:rPr lang="en-US" b="1" dirty="0" smtClean="0"/>
              <a:t>    Division Rule</a:t>
            </a:r>
            <a:r>
              <a:rPr lang="en-US" dirty="0" smtClean="0"/>
              <a:t>: There are </a:t>
            </a:r>
            <a:r>
              <a:rPr lang="en-US" i="1" dirty="0" smtClean="0">
                <a:solidFill>
                  <a:srgbClr val="FF0000"/>
                </a:solidFill>
              </a:rPr>
              <a:t>n</a:t>
            </a:r>
            <a:r>
              <a:rPr lang="en-US" dirty="0" smtClean="0">
                <a:solidFill>
                  <a:srgbClr val="FF0000"/>
                </a:solidFill>
              </a:rPr>
              <a:t>/</a:t>
            </a:r>
            <a:r>
              <a:rPr lang="en-US" i="1" dirty="0" smtClean="0">
                <a:solidFill>
                  <a:srgbClr val="FF0000"/>
                </a:solidFill>
              </a:rPr>
              <a:t>d</a:t>
            </a:r>
            <a:r>
              <a:rPr lang="en-US" dirty="0" smtClean="0">
                <a:solidFill>
                  <a:srgbClr val="FF0000"/>
                </a:solidFill>
              </a:rPr>
              <a:t> ways </a:t>
            </a:r>
            <a:r>
              <a:rPr lang="en-US" dirty="0" smtClean="0"/>
              <a:t>to do a task if it can be done using a procedure that can be carried </a:t>
            </a:r>
            <a:r>
              <a:rPr lang="en-US" dirty="0" smtClean="0">
                <a:solidFill>
                  <a:srgbClr val="00B0F0"/>
                </a:solidFill>
              </a:rPr>
              <a:t>out in </a:t>
            </a:r>
            <a:r>
              <a:rPr lang="en-US" i="1" dirty="0" smtClean="0">
                <a:solidFill>
                  <a:srgbClr val="00B0F0"/>
                </a:solidFill>
              </a:rPr>
              <a:t>n</a:t>
            </a:r>
            <a:r>
              <a:rPr lang="en-US" dirty="0" smtClean="0">
                <a:solidFill>
                  <a:srgbClr val="00B0F0"/>
                </a:solidFill>
              </a:rPr>
              <a:t> ways</a:t>
            </a:r>
            <a:r>
              <a:rPr lang="en-US" dirty="0" smtClean="0"/>
              <a:t>, and for </a:t>
            </a:r>
            <a:r>
              <a:rPr lang="en-US" dirty="0" smtClean="0">
                <a:solidFill>
                  <a:srgbClr val="FF0000"/>
                </a:solidFill>
              </a:rPr>
              <a:t>every way </a:t>
            </a:r>
            <a:r>
              <a:rPr lang="en-US" i="1" dirty="0" smtClean="0">
                <a:solidFill>
                  <a:srgbClr val="FF0000"/>
                </a:solidFill>
              </a:rPr>
              <a:t>w</a:t>
            </a:r>
            <a:r>
              <a:rPr lang="en-US" dirty="0" smtClean="0"/>
              <a:t>, exactly </a:t>
            </a:r>
            <a:r>
              <a:rPr lang="en-US" i="1" dirty="0" smtClean="0">
                <a:solidFill>
                  <a:srgbClr val="00B0F0"/>
                </a:solidFill>
              </a:rPr>
              <a:t>d</a:t>
            </a:r>
            <a:r>
              <a:rPr lang="en-US" dirty="0" smtClean="0">
                <a:solidFill>
                  <a:srgbClr val="00B0F0"/>
                </a:solidFill>
              </a:rPr>
              <a:t> of the </a:t>
            </a:r>
            <a:r>
              <a:rPr lang="en-US" i="1" dirty="0" smtClean="0">
                <a:solidFill>
                  <a:srgbClr val="00B0F0"/>
                </a:solidFill>
              </a:rPr>
              <a:t>n</a:t>
            </a:r>
            <a:r>
              <a:rPr lang="en-US" dirty="0" smtClean="0">
                <a:solidFill>
                  <a:srgbClr val="00B0F0"/>
                </a:solidFill>
              </a:rPr>
              <a:t> ways </a:t>
            </a:r>
            <a:r>
              <a:rPr lang="en-US" dirty="0" smtClean="0"/>
              <a:t>correspond </a:t>
            </a:r>
            <a:r>
              <a:rPr lang="en-US" dirty="0" smtClean="0">
                <a:solidFill>
                  <a:srgbClr val="FF0000"/>
                </a:solidFill>
              </a:rPr>
              <a:t>to way </a:t>
            </a:r>
            <a:r>
              <a:rPr lang="en-US" i="1" dirty="0" smtClean="0">
                <a:solidFill>
                  <a:srgbClr val="FF0000"/>
                </a:solidFill>
              </a:rPr>
              <a:t>w</a:t>
            </a:r>
            <a:r>
              <a:rPr lang="en-US" dirty="0" smtClean="0"/>
              <a:t>. </a:t>
            </a:r>
          </a:p>
          <a:p>
            <a:pPr>
              <a:buNone/>
            </a:pPr>
            <a:r>
              <a:rPr lang="en-US" altLang="zh-TW" dirty="0"/>
              <a:t>	</a:t>
            </a:r>
            <a:r>
              <a:rPr lang="en-US" altLang="zh-TW" dirty="0" smtClean="0"/>
              <a:t>(e.g., task:</a:t>
            </a:r>
            <a:r>
              <a:rPr lang="zh-TW" altLang="en-US" dirty="0"/>
              <a:t>數</a:t>
            </a:r>
            <a:r>
              <a:rPr lang="zh-TW" altLang="en-US" dirty="0" smtClean="0"/>
              <a:t>人頭</a:t>
            </a:r>
            <a:r>
              <a:rPr lang="en-US" altLang="zh-TW" dirty="0" smtClean="0"/>
              <a:t>; procedure:</a:t>
            </a:r>
            <a:r>
              <a:rPr lang="zh-TW" altLang="en-US" dirty="0" smtClean="0"/>
              <a:t>數耳朵</a:t>
            </a:r>
            <a:r>
              <a:rPr lang="en-US" altLang="zh-TW" dirty="0" smtClean="0"/>
              <a:t>; </a:t>
            </a:r>
            <a:r>
              <a:rPr lang="zh-TW" altLang="en-US" dirty="0" smtClean="0"/>
              <a:t>每</a:t>
            </a:r>
            <a:r>
              <a:rPr lang="en-US" altLang="zh-TW" dirty="0" smtClean="0"/>
              <a:t>1</a:t>
            </a:r>
            <a:r>
              <a:rPr lang="zh-TW" altLang="en-US" dirty="0" smtClean="0"/>
              <a:t>人頭</a:t>
            </a:r>
            <a:r>
              <a:rPr lang="en-US" altLang="zh-TW" dirty="0" smtClean="0"/>
              <a:t>=2</a:t>
            </a:r>
            <a:r>
              <a:rPr lang="zh-TW" altLang="en-US" dirty="0" smtClean="0"/>
              <a:t>耳朵</a:t>
            </a:r>
            <a:r>
              <a:rPr lang="en-US" altLang="zh-TW" dirty="0" smtClean="0"/>
              <a:t>)</a:t>
            </a:r>
            <a:endParaRPr lang="en-US" dirty="0" smtClean="0"/>
          </a:p>
          <a:p>
            <a:pPr>
              <a:buNone/>
            </a:pPr>
            <a:endParaRPr lang="en-US" dirty="0" smtClean="0"/>
          </a:p>
          <a:p>
            <a:r>
              <a:rPr lang="en-US" dirty="0" smtClean="0"/>
              <a:t>Restated </a:t>
            </a:r>
            <a:r>
              <a:rPr lang="en-US" dirty="0" smtClean="0">
                <a:solidFill>
                  <a:srgbClr val="FF0000"/>
                </a:solidFill>
              </a:rPr>
              <a:t>in terms of sets</a:t>
            </a:r>
            <a:r>
              <a:rPr lang="en-US" dirty="0" smtClean="0"/>
              <a:t>: If the finite set </a:t>
            </a:r>
            <a:r>
              <a:rPr lang="en-US" i="1" dirty="0" smtClean="0"/>
              <a:t>A (with </a:t>
            </a:r>
            <a:r>
              <a:rPr lang="en-US" altLang="zh-TW" dirty="0" smtClean="0"/>
              <a:t>|</a:t>
            </a:r>
            <a:r>
              <a:rPr lang="en-US" altLang="zh-TW" i="1" dirty="0" smtClean="0"/>
              <a:t>A</a:t>
            </a:r>
            <a:r>
              <a:rPr lang="en-US" altLang="zh-TW" dirty="0" smtClean="0"/>
              <a:t>|=</a:t>
            </a:r>
            <a:r>
              <a:rPr lang="en-US" altLang="zh-TW" dirty="0" smtClean="0">
                <a:solidFill>
                  <a:srgbClr val="00B050"/>
                </a:solidFill>
              </a:rPr>
              <a:t>n</a:t>
            </a:r>
            <a:r>
              <a:rPr lang="en-US" i="1" dirty="0" smtClean="0"/>
              <a:t>)</a:t>
            </a:r>
            <a:r>
              <a:rPr lang="en-US" dirty="0" smtClean="0"/>
              <a:t> is the union of </a:t>
            </a:r>
            <a:r>
              <a:rPr lang="en-US" i="1" dirty="0" smtClean="0">
                <a:solidFill>
                  <a:srgbClr val="FF0000"/>
                </a:solidFill>
              </a:rPr>
              <a:t>r</a:t>
            </a:r>
            <a:r>
              <a:rPr lang="en-US" dirty="0" smtClean="0"/>
              <a:t> pairwise disjoint subsets </a:t>
            </a:r>
            <a:r>
              <a:rPr lang="en-US" u="sng" dirty="0" smtClean="0"/>
              <a:t>each with </a:t>
            </a:r>
            <a:r>
              <a:rPr lang="en-US" i="1" u="sng" dirty="0" smtClean="0">
                <a:solidFill>
                  <a:srgbClr val="0070C0"/>
                </a:solidFill>
              </a:rPr>
              <a:t>d</a:t>
            </a:r>
            <a:r>
              <a:rPr lang="en-US" u="sng" dirty="0" smtClean="0"/>
              <a:t> elements</a:t>
            </a:r>
            <a:r>
              <a:rPr lang="en-US" dirty="0" smtClean="0"/>
              <a:t>, then </a:t>
            </a:r>
            <a:r>
              <a:rPr lang="en-US" i="1" dirty="0" smtClean="0">
                <a:solidFill>
                  <a:srgbClr val="FF0000"/>
                </a:solidFill>
              </a:rPr>
              <a:t>r</a:t>
            </a:r>
            <a:r>
              <a:rPr lang="en-US" dirty="0" smtClean="0"/>
              <a:t> = </a:t>
            </a:r>
            <a:r>
              <a:rPr lang="en-US" dirty="0">
                <a:solidFill>
                  <a:srgbClr val="00B050"/>
                </a:solidFill>
              </a:rPr>
              <a:t>n</a:t>
            </a:r>
            <a:r>
              <a:rPr lang="en-US" dirty="0" smtClean="0"/>
              <a:t>/</a:t>
            </a:r>
            <a:r>
              <a:rPr lang="en-US" i="1" dirty="0" smtClean="0">
                <a:solidFill>
                  <a:srgbClr val="0070C0"/>
                </a:solidFill>
              </a:rPr>
              <a:t>d</a:t>
            </a:r>
            <a:r>
              <a:rPr lang="en-US" dirty="0" smtClean="0"/>
              <a:t>.</a:t>
            </a:r>
          </a:p>
          <a:p>
            <a:r>
              <a:rPr lang="en-US" dirty="0" smtClean="0">
                <a:solidFill>
                  <a:srgbClr val="FF0000"/>
                </a:solidFill>
              </a:rPr>
              <a:t>In terms of functions</a:t>
            </a:r>
            <a:r>
              <a:rPr lang="en-US" dirty="0" smtClean="0"/>
              <a:t>: If </a:t>
            </a:r>
            <a:r>
              <a:rPr lang="en-US" i="1" dirty="0" smtClean="0"/>
              <a:t>f </a:t>
            </a:r>
            <a:r>
              <a:rPr lang="en-US" dirty="0" smtClean="0"/>
              <a:t>is a function from </a:t>
            </a:r>
            <a:r>
              <a:rPr lang="en-US" i="1" dirty="0" smtClean="0"/>
              <a:t>A</a:t>
            </a:r>
            <a:r>
              <a:rPr lang="en-US" dirty="0" smtClean="0"/>
              <a:t> to B, where both are finite sets, and for every value </a:t>
            </a:r>
            <a:r>
              <a:rPr lang="en-US" i="1" dirty="0" smtClean="0"/>
              <a:t>y </a:t>
            </a:r>
            <a:r>
              <a:rPr lang="en-US" dirty="0" smtClean="0">
                <a:latin typeface="Cambria Math"/>
                <a:ea typeface="Cambria Math"/>
              </a:rPr>
              <a:t>∈</a:t>
            </a:r>
            <a:r>
              <a:rPr lang="en-US" dirty="0" smtClean="0"/>
              <a:t> </a:t>
            </a:r>
            <a:r>
              <a:rPr lang="en-US" i="1" dirty="0" smtClean="0"/>
              <a:t>B</a:t>
            </a:r>
            <a:r>
              <a:rPr lang="en-US" dirty="0" smtClean="0"/>
              <a:t> there are exactly </a:t>
            </a:r>
            <a:r>
              <a:rPr lang="en-US" i="1" dirty="0" smtClean="0"/>
              <a:t>d</a:t>
            </a:r>
            <a:r>
              <a:rPr lang="en-US" dirty="0" smtClean="0"/>
              <a:t> values </a:t>
            </a:r>
            <a:r>
              <a:rPr lang="en-US" i="1" dirty="0" smtClean="0"/>
              <a:t>x</a:t>
            </a:r>
            <a:r>
              <a:rPr lang="en-US" dirty="0" smtClean="0"/>
              <a:t> </a:t>
            </a:r>
            <a:r>
              <a:rPr lang="en-US" dirty="0" smtClean="0">
                <a:latin typeface="Cambria Math"/>
                <a:ea typeface="Cambria Math"/>
              </a:rPr>
              <a:t>∈</a:t>
            </a:r>
            <a:r>
              <a:rPr lang="en-US" dirty="0" smtClean="0"/>
              <a:t> </a:t>
            </a:r>
            <a:r>
              <a:rPr lang="en-US" i="1" dirty="0" smtClean="0"/>
              <a:t>A</a:t>
            </a:r>
            <a:r>
              <a:rPr lang="en-US" dirty="0" smtClean="0"/>
              <a:t> such that </a:t>
            </a:r>
            <a:r>
              <a:rPr lang="en-US" i="1" dirty="0" smtClean="0"/>
              <a:t>f</a:t>
            </a:r>
            <a:r>
              <a:rPr lang="en-US" dirty="0" smtClean="0"/>
              <a:t>(</a:t>
            </a:r>
            <a:r>
              <a:rPr lang="en-US" i="1" dirty="0" smtClean="0"/>
              <a:t>x</a:t>
            </a:r>
            <a:r>
              <a:rPr lang="en-US" dirty="0" smtClean="0"/>
              <a:t>) = </a:t>
            </a:r>
            <a:r>
              <a:rPr lang="en-US" i="1" dirty="0" smtClean="0"/>
              <a:t>y</a:t>
            </a:r>
            <a:r>
              <a:rPr lang="en-US" dirty="0" smtClean="0"/>
              <a:t>, then   |</a:t>
            </a:r>
            <a:r>
              <a:rPr lang="en-US" i="1" dirty="0" smtClean="0"/>
              <a:t>B</a:t>
            </a:r>
            <a:r>
              <a:rPr lang="en-US" dirty="0" smtClean="0"/>
              <a:t>| = |</a:t>
            </a:r>
            <a:r>
              <a:rPr lang="en-US" i="1" dirty="0" smtClean="0"/>
              <a:t>A</a:t>
            </a:r>
            <a:r>
              <a:rPr lang="en-US" dirty="0" smtClean="0"/>
              <a:t>|/</a:t>
            </a:r>
            <a:r>
              <a:rPr lang="en-US" i="1" dirty="0" smtClean="0"/>
              <a:t>d.</a:t>
            </a:r>
          </a:p>
          <a:p>
            <a:pPr lvl="1">
              <a:buNone/>
            </a:pPr>
            <a:endParaRPr lang="en-US" dirty="0" smtClean="0"/>
          </a:p>
          <a:p>
            <a:pPr>
              <a:buNone/>
            </a:pPr>
            <a:endParaRPr lang="en-US" dirty="0"/>
          </a:p>
        </p:txBody>
      </p:sp>
      <p:sp>
        <p:nvSpPr>
          <p:cNvPr id="4" name="橢圓 3"/>
          <p:cNvSpPr/>
          <p:nvPr/>
        </p:nvSpPr>
        <p:spPr>
          <a:xfrm>
            <a:off x="3581400" y="5670597"/>
            <a:ext cx="533400" cy="772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4876800" y="5681483"/>
            <a:ext cx="533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078186" y="5986283"/>
            <a:ext cx="76200" cy="76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3810000" y="5822997"/>
            <a:ext cx="76200" cy="76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3810000" y="5899197"/>
            <a:ext cx="76200" cy="76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3810000" y="6051597"/>
            <a:ext cx="76200" cy="76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p:cNvCxnSpPr>
            <a:stCxn id="7" idx="7"/>
            <a:endCxn id="6" idx="1"/>
          </p:cNvCxnSpPr>
          <p:nvPr/>
        </p:nvCxnSpPr>
        <p:spPr>
          <a:xfrm>
            <a:off x="3875041" y="5834156"/>
            <a:ext cx="1214304" cy="1632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直線單箭頭接點 12"/>
          <p:cNvCxnSpPr>
            <a:stCxn id="8" idx="6"/>
          </p:cNvCxnSpPr>
          <p:nvPr/>
        </p:nvCxnSpPr>
        <p:spPr>
          <a:xfrm>
            <a:off x="3886200" y="5937297"/>
            <a:ext cx="1191986" cy="870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直線單箭頭接點 13"/>
          <p:cNvCxnSpPr/>
          <p:nvPr/>
        </p:nvCxnSpPr>
        <p:spPr>
          <a:xfrm flipV="1">
            <a:off x="3875314" y="6024383"/>
            <a:ext cx="1202872" cy="653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文字方塊 16"/>
          <p:cNvSpPr txBox="1"/>
          <p:nvPr/>
        </p:nvSpPr>
        <p:spPr>
          <a:xfrm>
            <a:off x="5116559" y="5760697"/>
            <a:ext cx="228600" cy="276999"/>
          </a:xfrm>
          <a:prstGeom prst="rect">
            <a:avLst/>
          </a:prstGeom>
          <a:noFill/>
        </p:spPr>
        <p:txBody>
          <a:bodyPr wrap="square" lIns="0" tIns="0" rIns="0" bIns="0" rtlCol="0" anchor="ctr" anchorCtr="0">
            <a:spAutoFit/>
          </a:bodyPr>
          <a:lstStyle/>
          <a:p>
            <a:pPr algn="ctr"/>
            <a:r>
              <a:rPr lang="en-US" altLang="zh-TW" dirty="0" smtClean="0"/>
              <a:t>y</a:t>
            </a:r>
            <a:endParaRPr lang="zh-TW" altLang="en-US" dirty="0"/>
          </a:p>
        </p:txBody>
      </p:sp>
      <p:sp>
        <p:nvSpPr>
          <p:cNvPr id="18" name="文字方塊 17"/>
          <p:cNvSpPr txBox="1"/>
          <p:nvPr/>
        </p:nvSpPr>
        <p:spPr>
          <a:xfrm>
            <a:off x="3581400" y="5638800"/>
            <a:ext cx="228600" cy="276999"/>
          </a:xfrm>
          <a:prstGeom prst="rect">
            <a:avLst/>
          </a:prstGeom>
          <a:noFill/>
        </p:spPr>
        <p:txBody>
          <a:bodyPr wrap="square" lIns="0" tIns="0" rIns="0" bIns="0" rtlCol="0" anchor="ctr" anchorCtr="0">
            <a:spAutoFit/>
          </a:bodyPr>
          <a:lstStyle/>
          <a:p>
            <a:pPr algn="ctr"/>
            <a:r>
              <a:rPr lang="en-US" altLang="zh-TW" dirty="0" smtClean="0"/>
              <a:t>x</a:t>
            </a:r>
            <a:r>
              <a:rPr lang="en-US" altLang="zh-TW" baseline="-25000" dirty="0" smtClean="0"/>
              <a:t>1</a:t>
            </a:r>
            <a:endParaRPr lang="zh-TW" altLang="en-US" baseline="-25000" dirty="0"/>
          </a:p>
        </p:txBody>
      </p:sp>
      <p:sp>
        <p:nvSpPr>
          <p:cNvPr id="19" name="文字方塊 18"/>
          <p:cNvSpPr txBox="1"/>
          <p:nvPr/>
        </p:nvSpPr>
        <p:spPr>
          <a:xfrm>
            <a:off x="3581400" y="5975397"/>
            <a:ext cx="228600" cy="276999"/>
          </a:xfrm>
          <a:prstGeom prst="rect">
            <a:avLst/>
          </a:prstGeom>
          <a:noFill/>
        </p:spPr>
        <p:txBody>
          <a:bodyPr wrap="square" lIns="0" tIns="0" rIns="0" bIns="0" rtlCol="0" anchor="ctr" anchorCtr="0">
            <a:spAutoFit/>
          </a:bodyPr>
          <a:lstStyle/>
          <a:p>
            <a:pPr algn="ctr"/>
            <a:r>
              <a:rPr lang="en-US" altLang="zh-TW" dirty="0" err="1" smtClean="0"/>
              <a:t>x</a:t>
            </a:r>
            <a:r>
              <a:rPr lang="en-US" altLang="zh-TW" baseline="-25000" dirty="0" err="1" smtClean="0"/>
              <a:t>d</a:t>
            </a:r>
            <a:endParaRPr lang="zh-TW" altLang="en-US" baseline="-25000" dirty="0"/>
          </a:p>
        </p:txBody>
      </p:sp>
      <p:sp>
        <p:nvSpPr>
          <p:cNvPr id="20" name="文字方塊 19"/>
          <p:cNvSpPr txBox="1"/>
          <p:nvPr/>
        </p:nvSpPr>
        <p:spPr>
          <a:xfrm>
            <a:off x="3464868" y="5834155"/>
            <a:ext cx="461665" cy="293641"/>
          </a:xfrm>
          <a:prstGeom prst="rect">
            <a:avLst/>
          </a:prstGeom>
          <a:noFill/>
        </p:spPr>
        <p:txBody>
          <a:bodyPr vert="eaVert" wrap="square" lIns="0" tIns="0" rIns="0" bIns="0" rtlCol="0" anchor="ctr" anchorCtr="0">
            <a:spAutoFit/>
          </a:bodyPr>
          <a:lstStyle/>
          <a:p>
            <a:pPr algn="ctr"/>
            <a:r>
              <a:rPr lang="en-US" altLang="zh-TW" dirty="0" smtClean="0"/>
              <a:t>...</a:t>
            </a:r>
          </a:p>
          <a:p>
            <a:pPr algn="ctr"/>
            <a:endParaRPr lang="zh-TW" altLang="en-US" baseline="-25000" dirty="0"/>
          </a:p>
        </p:txBody>
      </p:sp>
      <p:sp>
        <p:nvSpPr>
          <p:cNvPr id="21" name="爆炸 1 20"/>
          <p:cNvSpPr/>
          <p:nvPr/>
        </p:nvSpPr>
        <p:spPr>
          <a:xfrm>
            <a:off x="3124200" y="6252396"/>
            <a:ext cx="2590800" cy="332601"/>
          </a:xfrm>
          <a:prstGeom prst="irregularSeal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Division Rule</a:t>
            </a:r>
            <a:endParaRPr lang="en-US" dirty="0"/>
          </a:p>
        </p:txBody>
      </p:sp>
      <p:sp>
        <p:nvSpPr>
          <p:cNvPr id="3" name="Content Placeholder 2"/>
          <p:cNvSpPr>
            <a:spLocks noGrp="1"/>
          </p:cNvSpPr>
          <p:nvPr>
            <p:ph idx="1"/>
          </p:nvPr>
        </p:nvSpPr>
        <p:spPr>
          <a:xfrm>
            <a:off x="457200" y="1600200"/>
            <a:ext cx="8382000" cy="4876800"/>
          </a:xfrm>
        </p:spPr>
        <p:txBody>
          <a:bodyPr>
            <a:normAutofit fontScale="77500" lnSpcReduction="20000"/>
          </a:bodyPr>
          <a:lstStyle/>
          <a:p>
            <a:pPr>
              <a:buNone/>
            </a:pPr>
            <a:r>
              <a:rPr lang="en-US" b="1" dirty="0" smtClean="0"/>
              <a:t>    Example</a:t>
            </a:r>
            <a:r>
              <a:rPr lang="en-US" dirty="0" smtClean="0"/>
              <a:t>: How many ways are there to seat </a:t>
            </a:r>
            <a:r>
              <a:rPr lang="en-US" altLang="zh-TW" dirty="0" smtClean="0"/>
              <a:t>4</a:t>
            </a:r>
            <a:r>
              <a:rPr lang="en-US" dirty="0" smtClean="0"/>
              <a:t> people around a circular table, where two </a:t>
            </a:r>
            <a:r>
              <a:rPr lang="en-US" dirty="0" err="1" smtClean="0"/>
              <a:t>seatings</a:t>
            </a:r>
            <a:r>
              <a:rPr lang="en-US" dirty="0" smtClean="0"/>
              <a:t> are considered the</a:t>
            </a:r>
            <a:r>
              <a:rPr lang="zh-TW" altLang="en-US" dirty="0" smtClean="0"/>
              <a:t> </a:t>
            </a:r>
            <a:r>
              <a:rPr lang="en-US" dirty="0" smtClean="0"/>
              <a:t>same when each person has the same left  and right neighbor?</a:t>
            </a:r>
          </a:p>
          <a:p>
            <a:pPr>
              <a:buNone/>
            </a:pPr>
            <a:r>
              <a:rPr lang="en-US" b="1" dirty="0" smtClean="0"/>
              <a:t>    Solution</a:t>
            </a:r>
            <a:r>
              <a:rPr lang="en-US" dirty="0" smtClean="0"/>
              <a:t>: Number the seats around the table from </a:t>
            </a:r>
            <a:r>
              <a:rPr lang="en-US" dirty="0" smtClean="0">
                <a:latin typeface="Cambria Math" pitchFamily="18" charset="0"/>
                <a:ea typeface="Cambria Math" pitchFamily="18" charset="0"/>
              </a:rPr>
              <a:t>1</a:t>
            </a:r>
            <a:r>
              <a:rPr lang="en-US" dirty="0" smtClean="0"/>
              <a:t> to </a:t>
            </a:r>
            <a:r>
              <a:rPr lang="en-US" dirty="0" smtClean="0">
                <a:latin typeface="Cambria Math" pitchFamily="18" charset="0"/>
                <a:ea typeface="Cambria Math" pitchFamily="18" charset="0"/>
              </a:rPr>
              <a:t>4</a:t>
            </a:r>
            <a:r>
              <a:rPr lang="en-US" dirty="0" smtClean="0"/>
              <a:t> proceeding clockwise. There are </a:t>
            </a:r>
            <a:r>
              <a:rPr lang="en-US" dirty="0" smtClean="0">
                <a:solidFill>
                  <a:srgbClr val="FF0000"/>
                </a:solidFill>
              </a:rPr>
              <a:t>4 ways</a:t>
            </a:r>
            <a:r>
              <a:rPr lang="en-US" dirty="0" smtClean="0"/>
              <a:t> to select the person </a:t>
            </a:r>
            <a:r>
              <a:rPr lang="en-US" dirty="0" smtClean="0">
                <a:solidFill>
                  <a:srgbClr val="FF0000"/>
                </a:solidFill>
              </a:rPr>
              <a:t>for seat </a:t>
            </a:r>
            <a:r>
              <a:rPr lang="en-US" dirty="0" smtClean="0">
                <a:solidFill>
                  <a:srgbClr val="FF0000"/>
                </a:solidFill>
                <a:latin typeface="Cambria Math" pitchFamily="18" charset="0"/>
                <a:ea typeface="Cambria Math" pitchFamily="18" charset="0"/>
              </a:rPr>
              <a:t>1</a:t>
            </a:r>
            <a:r>
              <a:rPr lang="en-US" dirty="0" smtClean="0"/>
              <a:t>, </a:t>
            </a:r>
            <a:r>
              <a:rPr lang="en-US" dirty="0" smtClean="0">
                <a:solidFill>
                  <a:srgbClr val="00B0F0"/>
                </a:solidFill>
                <a:latin typeface="Cambria Math" pitchFamily="18" charset="0"/>
                <a:ea typeface="Cambria Math" pitchFamily="18" charset="0"/>
              </a:rPr>
              <a:t>3</a:t>
            </a:r>
            <a:r>
              <a:rPr lang="en-US" dirty="0" smtClean="0">
                <a:solidFill>
                  <a:srgbClr val="00B0F0"/>
                </a:solidFill>
              </a:rPr>
              <a:t> for seat </a:t>
            </a:r>
            <a:r>
              <a:rPr lang="en-US" dirty="0" smtClean="0">
                <a:solidFill>
                  <a:srgbClr val="00B0F0"/>
                </a:solidFill>
                <a:latin typeface="Cambria Math" pitchFamily="18" charset="0"/>
                <a:ea typeface="Cambria Math" pitchFamily="18" charset="0"/>
              </a:rPr>
              <a:t>2</a:t>
            </a:r>
            <a:r>
              <a:rPr lang="en-US" dirty="0" smtClean="0"/>
              <a:t>, </a:t>
            </a:r>
            <a:r>
              <a:rPr lang="en-US" dirty="0" smtClean="0">
                <a:solidFill>
                  <a:schemeClr val="accent6">
                    <a:lumMod val="75000"/>
                  </a:schemeClr>
                </a:solidFill>
                <a:latin typeface="Cambria Math" pitchFamily="18" charset="0"/>
                <a:ea typeface="Cambria Math" pitchFamily="18" charset="0"/>
              </a:rPr>
              <a:t>2</a:t>
            </a:r>
            <a:r>
              <a:rPr lang="en-US" dirty="0" smtClean="0">
                <a:solidFill>
                  <a:schemeClr val="accent6">
                    <a:lumMod val="75000"/>
                  </a:schemeClr>
                </a:solidFill>
              </a:rPr>
              <a:t> for seat </a:t>
            </a:r>
            <a:r>
              <a:rPr lang="en-US" dirty="0" smtClean="0">
                <a:solidFill>
                  <a:schemeClr val="accent6">
                    <a:lumMod val="75000"/>
                  </a:schemeClr>
                </a:solidFill>
                <a:latin typeface="Cambria Math" pitchFamily="18" charset="0"/>
                <a:ea typeface="Cambria Math" pitchFamily="18" charset="0"/>
              </a:rPr>
              <a:t>3</a:t>
            </a:r>
            <a:r>
              <a:rPr lang="en-US" dirty="0" smtClean="0"/>
              <a:t>, and </a:t>
            </a:r>
            <a:r>
              <a:rPr lang="en-US" dirty="0">
                <a:solidFill>
                  <a:srgbClr val="00B050"/>
                </a:solidFill>
              </a:rPr>
              <a:t>1</a:t>
            </a:r>
            <a:r>
              <a:rPr lang="en-US" dirty="0" smtClean="0">
                <a:solidFill>
                  <a:srgbClr val="00B050"/>
                </a:solidFill>
              </a:rPr>
              <a:t> way for seat </a:t>
            </a:r>
            <a:r>
              <a:rPr lang="en-US" dirty="0" smtClean="0">
                <a:solidFill>
                  <a:srgbClr val="00B050"/>
                </a:solidFill>
                <a:latin typeface="Cambria Math" pitchFamily="18" charset="0"/>
                <a:ea typeface="Cambria Math" pitchFamily="18" charset="0"/>
              </a:rPr>
              <a:t>4</a:t>
            </a:r>
            <a:r>
              <a:rPr lang="en-US" dirty="0" smtClean="0"/>
              <a:t>. Thus there are </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24</a:t>
            </a:r>
            <a:r>
              <a:rPr lang="en-US" dirty="0" smtClean="0"/>
              <a:t> ways to order the four people. But since two </a:t>
            </a:r>
            <a:r>
              <a:rPr lang="en-US" dirty="0" err="1" smtClean="0"/>
              <a:t>seatings</a:t>
            </a:r>
            <a:r>
              <a:rPr lang="en-US" dirty="0" smtClean="0"/>
              <a:t> are the same when each person has the same left and right neighbor, for every choice for seat </a:t>
            </a:r>
            <a:r>
              <a:rPr lang="en-US" dirty="0" smtClean="0">
                <a:latin typeface="Cambria Math" pitchFamily="18" charset="0"/>
                <a:ea typeface="Cambria Math" pitchFamily="18" charset="0"/>
              </a:rPr>
              <a:t>1</a:t>
            </a:r>
            <a:r>
              <a:rPr lang="en-US" dirty="0" smtClean="0"/>
              <a:t>, we get the 4 same seating arrangements. </a:t>
            </a:r>
          </a:p>
          <a:p>
            <a:pPr>
              <a:buNone/>
            </a:pPr>
            <a:r>
              <a:rPr lang="en-US" dirty="0" smtClean="0"/>
              <a:t>      </a:t>
            </a:r>
          </a:p>
          <a:p>
            <a:pPr>
              <a:buNone/>
            </a:pPr>
            <a:r>
              <a:rPr lang="en-US" dirty="0" smtClean="0"/>
              <a:t>      Therefore, by the division rule, there are </a:t>
            </a:r>
            <a:r>
              <a:rPr lang="en-US" dirty="0" smtClean="0">
                <a:latin typeface="Cambria Math" pitchFamily="18" charset="0"/>
                <a:ea typeface="Cambria Math" pitchFamily="18" charset="0"/>
              </a:rPr>
              <a:t>24</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6</a:t>
            </a:r>
            <a:r>
              <a:rPr lang="en-US" dirty="0" smtClean="0"/>
              <a:t> different seating arrangements.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a:xfrm>
            <a:off x="457200" y="1371600"/>
            <a:ext cx="8229600" cy="5105400"/>
          </a:xfrm>
        </p:spPr>
        <p:txBody>
          <a:bodyPr>
            <a:normAutofit fontScale="70000" lnSpcReduction="20000"/>
          </a:bodyPr>
          <a:lstStyle/>
          <a:p>
            <a:r>
              <a:rPr lang="en-US" b="1" dirty="0" smtClean="0"/>
              <a:t>Tree Diagrams</a:t>
            </a:r>
            <a:r>
              <a:rPr lang="en-US" dirty="0" smtClean="0"/>
              <a:t>:  We can solve many counting problems through the use of </a:t>
            </a:r>
            <a:r>
              <a:rPr lang="en-US" i="1" dirty="0" smtClean="0"/>
              <a:t>tree diagrams</a:t>
            </a:r>
            <a:r>
              <a:rPr lang="en-US" dirty="0" smtClean="0"/>
              <a:t>, where a </a:t>
            </a:r>
            <a:r>
              <a:rPr lang="en-US" dirty="0" smtClean="0">
                <a:solidFill>
                  <a:srgbClr val="FF0000"/>
                </a:solidFill>
              </a:rPr>
              <a:t>branch</a:t>
            </a:r>
            <a:r>
              <a:rPr lang="en-US" dirty="0" smtClean="0"/>
              <a:t> (</a:t>
            </a:r>
            <a:r>
              <a:rPr lang="zh-TW" altLang="en-US" dirty="0" smtClean="0"/>
              <a:t>分枝</a:t>
            </a:r>
            <a:r>
              <a:rPr lang="en-US" dirty="0" smtClean="0"/>
              <a:t>) represents a possible choice and the </a:t>
            </a:r>
            <a:r>
              <a:rPr lang="en-US" dirty="0" smtClean="0">
                <a:solidFill>
                  <a:srgbClr val="FF0000"/>
                </a:solidFill>
              </a:rPr>
              <a:t>leaves</a:t>
            </a:r>
            <a:r>
              <a:rPr lang="zh-TW" altLang="en-US" dirty="0" smtClean="0"/>
              <a:t> </a:t>
            </a:r>
            <a:r>
              <a:rPr lang="en-US" altLang="zh-TW" dirty="0" smtClean="0"/>
              <a:t>(</a:t>
            </a:r>
            <a:r>
              <a:rPr lang="zh-TW" altLang="en-US" dirty="0" smtClean="0"/>
              <a:t>樹葉</a:t>
            </a:r>
            <a:r>
              <a:rPr lang="en-US" altLang="zh-TW" dirty="0" smtClean="0"/>
              <a:t>)</a:t>
            </a:r>
            <a:r>
              <a:rPr lang="en-US" dirty="0" smtClean="0"/>
              <a:t> represent possible outcomes. </a:t>
            </a:r>
          </a:p>
          <a:p>
            <a:r>
              <a:rPr lang="en-US" b="1" dirty="0" smtClean="0"/>
              <a:t>Example</a:t>
            </a:r>
            <a:r>
              <a:rPr lang="en-US" dirty="0" smtClean="0"/>
              <a:t>: Suppose that “I Love Discrete Math” T-shirts come in five different sizes: S,M,L,XL, and XXL. Each size comes in four colors (white, red, green, and black), except XL, which comes only in red, green, and black, and XXL, which comes only in green and black. What is the minimum number of stores that the campus book store needs to stock to have one of each size and color available?</a:t>
            </a:r>
          </a:p>
          <a:p>
            <a:r>
              <a:rPr lang="en-US" b="1" dirty="0" smtClean="0"/>
              <a:t>Solution</a:t>
            </a:r>
            <a:r>
              <a:rPr lang="en-US" dirty="0" smtClean="0"/>
              <a:t>: Draw the tree diagram.</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The store must stock </a:t>
            </a:r>
            <a:r>
              <a:rPr lang="en-US" dirty="0" smtClean="0">
                <a:latin typeface="Cambria Math" pitchFamily="18" charset="0"/>
                <a:ea typeface="Cambria Math" pitchFamily="18" charset="0"/>
              </a:rPr>
              <a:t>17 </a:t>
            </a:r>
            <a:r>
              <a:rPr lang="en-US" dirty="0" smtClean="0"/>
              <a:t>T-shirts.</a:t>
            </a:r>
            <a:endParaRPr lang="en-US" dirty="0"/>
          </a:p>
        </p:txBody>
      </p:sp>
      <p:pic>
        <p:nvPicPr>
          <p:cNvPr id="4" name="Picture 3" descr="0506.jpg"/>
          <p:cNvPicPr>
            <a:picLocks noChangeAspect="1"/>
          </p:cNvPicPr>
          <p:nvPr/>
        </p:nvPicPr>
        <p:blipFill>
          <a:blip r:embed="rId2" cstate="print"/>
          <a:stretch>
            <a:fillRect/>
          </a:stretch>
        </p:blipFill>
        <p:spPr>
          <a:xfrm>
            <a:off x="4648200" y="3962400"/>
            <a:ext cx="4370614" cy="2514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Pigeonhole Principle</a:t>
            </a:r>
            <a:endParaRPr lang="en-US" dirty="0"/>
          </a:p>
        </p:txBody>
      </p:sp>
      <p:sp>
        <p:nvSpPr>
          <p:cNvPr id="3" name="Subtitle 2"/>
          <p:cNvSpPr>
            <a:spLocks noGrp="1"/>
          </p:cNvSpPr>
          <p:nvPr>
            <p:ph type="subTitle" idx="1"/>
          </p:nvPr>
        </p:nvSpPr>
        <p:spPr/>
        <p:txBody>
          <a:bodyPr/>
          <a:lstStyle/>
          <a:p>
            <a:r>
              <a:rPr lang="en-US" dirty="0" smtClean="0"/>
              <a:t>Section 6.</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a:xfrm>
            <a:off x="228600" y="1600200"/>
            <a:ext cx="8686800" cy="4525963"/>
          </a:xfrm>
        </p:spPr>
        <p:txBody>
          <a:bodyPr>
            <a:normAutofit/>
          </a:bodyPr>
          <a:lstStyle/>
          <a:p>
            <a:r>
              <a:rPr lang="en-US" dirty="0" smtClean="0"/>
              <a:t>The Basics of Counting</a:t>
            </a:r>
          </a:p>
          <a:p>
            <a:r>
              <a:rPr lang="en-US" dirty="0" smtClean="0"/>
              <a:t>The Pigeonhole Principle (</a:t>
            </a:r>
            <a:r>
              <a:rPr lang="zh-TW" altLang="en-US" dirty="0" smtClean="0"/>
              <a:t>鴿籠原理</a:t>
            </a:r>
            <a:r>
              <a:rPr lang="en-US" dirty="0" smtClean="0"/>
              <a:t>)</a:t>
            </a:r>
          </a:p>
          <a:p>
            <a:r>
              <a:rPr lang="en-US" dirty="0" smtClean="0"/>
              <a:t>Permutations</a:t>
            </a:r>
            <a:r>
              <a:rPr lang="en-US" altLang="zh-TW" dirty="0" smtClean="0"/>
              <a:t>(</a:t>
            </a:r>
            <a:r>
              <a:rPr lang="zh-TW" altLang="en-US" dirty="0" smtClean="0"/>
              <a:t>排列</a:t>
            </a:r>
            <a:r>
              <a:rPr lang="en-US" altLang="zh-TW" dirty="0" smtClean="0"/>
              <a:t>)</a:t>
            </a:r>
            <a:r>
              <a:rPr lang="en-US" dirty="0" smtClean="0"/>
              <a:t> and Combinations</a:t>
            </a:r>
            <a:r>
              <a:rPr lang="en-US" altLang="zh-TW" dirty="0" smtClean="0"/>
              <a:t>(</a:t>
            </a:r>
            <a:r>
              <a:rPr lang="zh-TW" altLang="en-US" dirty="0" smtClean="0"/>
              <a:t>組合</a:t>
            </a:r>
            <a:r>
              <a:rPr lang="en-US" altLang="zh-TW" dirty="0" smtClean="0"/>
              <a:t>)</a:t>
            </a:r>
            <a:endParaRPr lang="en-US" dirty="0" smtClean="0"/>
          </a:p>
          <a:p>
            <a:r>
              <a:rPr lang="en-US" dirty="0" smtClean="0"/>
              <a:t>Binomial Coefficients</a:t>
            </a:r>
            <a:r>
              <a:rPr lang="en-US" altLang="zh-TW" dirty="0" smtClean="0"/>
              <a:t>(</a:t>
            </a:r>
            <a:r>
              <a:rPr lang="zh-TW" altLang="en-US" dirty="0" smtClean="0"/>
              <a:t>二項式係數</a:t>
            </a:r>
            <a:r>
              <a:rPr lang="en-US" altLang="zh-TW" dirty="0" smtClean="0"/>
              <a:t>)</a:t>
            </a:r>
            <a:r>
              <a:rPr lang="en-US" dirty="0" smtClean="0"/>
              <a:t>and Identities</a:t>
            </a:r>
            <a:r>
              <a:rPr lang="zh-TW" altLang="en-US" dirty="0" smtClean="0"/>
              <a:t> </a:t>
            </a:r>
            <a:r>
              <a:rPr lang="en-US" altLang="zh-TW" dirty="0" smtClean="0"/>
              <a:t>(</a:t>
            </a:r>
            <a:r>
              <a:rPr lang="zh-TW" altLang="en-US" dirty="0" smtClean="0"/>
              <a:t>等式</a:t>
            </a:r>
            <a:r>
              <a:rPr lang="en-US" altLang="zh-TW" dirty="0" smtClean="0"/>
              <a:t>)</a:t>
            </a:r>
            <a:endParaRPr lang="en-US" dirty="0" smtClean="0"/>
          </a:p>
          <a:p>
            <a:r>
              <a:rPr lang="en-US" dirty="0" smtClean="0"/>
              <a:t>Generalized Permutations and Combinations</a:t>
            </a:r>
          </a:p>
          <a:p>
            <a:r>
              <a:rPr lang="en-US" dirty="0" smtClean="0"/>
              <a:t>Generating Permutations and Combinations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Pigeonhole Principle(</a:t>
            </a:r>
            <a:r>
              <a:rPr lang="zh-TW" altLang="en-US" dirty="0" smtClean="0"/>
              <a:t>鴿籠原理</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a flock of </a:t>
            </a:r>
            <a:r>
              <a:rPr lang="en-US" altLang="zh-TW" dirty="0" smtClean="0"/>
              <a:t>13</a:t>
            </a:r>
            <a:r>
              <a:rPr lang="en-US" dirty="0" smtClean="0"/>
              <a:t> pigeons roosts in a set of  </a:t>
            </a:r>
            <a:r>
              <a:rPr lang="en-US" dirty="0" smtClean="0">
                <a:latin typeface="Cambria Math" pitchFamily="18" charset="0"/>
                <a:ea typeface="Cambria Math" pitchFamily="18" charset="0"/>
              </a:rPr>
              <a:t>1</a:t>
            </a:r>
            <a:r>
              <a:rPr lang="en-US" altLang="zh-TW"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pigeonholes, one of the pigeonholes must have more than </a:t>
            </a:r>
            <a:r>
              <a:rPr lang="en-US" dirty="0" smtClean="0">
                <a:latin typeface="Cambria Math" pitchFamily="18" charset="0"/>
                <a:ea typeface="Cambria Math" pitchFamily="18" charset="0"/>
              </a:rPr>
              <a:t>1</a:t>
            </a:r>
            <a:r>
              <a:rPr lang="en-US" dirty="0" smtClean="0"/>
              <a:t> pigeon.</a:t>
            </a:r>
          </a:p>
          <a:p>
            <a:endParaRPr lang="en-US" dirty="0" smtClean="0"/>
          </a:p>
          <a:p>
            <a:pPr>
              <a:buNone/>
            </a:pPr>
            <a:endParaRPr lang="en-US" dirty="0" smtClean="0"/>
          </a:p>
          <a:p>
            <a:endParaRPr lang="en-US" dirty="0" smtClean="0"/>
          </a:p>
          <a:p>
            <a:endParaRPr lang="en-US" dirty="0" smtClean="0"/>
          </a:p>
          <a:p>
            <a:endParaRPr lang="en-US" dirty="0" smtClean="0"/>
          </a:p>
          <a:p>
            <a:pPr>
              <a:buNone/>
            </a:pPr>
            <a:r>
              <a:rPr lang="en-US" b="1" dirty="0" smtClean="0"/>
              <a:t>    Pigeonhole Principle</a:t>
            </a:r>
            <a:r>
              <a:rPr lang="en-US" dirty="0" smtClean="0"/>
              <a:t>: If </a:t>
            </a:r>
            <a:r>
              <a:rPr lang="en-US" i="1" dirty="0" smtClean="0"/>
              <a:t>k</a:t>
            </a:r>
            <a:r>
              <a:rPr lang="en-US" dirty="0" smtClean="0"/>
              <a:t> </a:t>
            </a:r>
            <a:r>
              <a:rPr lang="en-US" dirty="0" smtClean="0">
                <a:sym typeface="Symbol"/>
              </a:rPr>
              <a:t> </a:t>
            </a:r>
            <a:r>
              <a:rPr lang="en-US" b="1" dirty="0" smtClean="0">
                <a:sym typeface="Symbol"/>
              </a:rPr>
              <a:t>Z</a:t>
            </a:r>
            <a:r>
              <a:rPr lang="en-US" b="1" baseline="30000" dirty="0" smtClean="0">
                <a:sym typeface="Symbol"/>
              </a:rPr>
              <a:t>+</a:t>
            </a:r>
            <a:r>
              <a:rPr lang="en-US" dirty="0" smtClean="0">
                <a:sym typeface="Symbol"/>
              </a:rPr>
              <a:t> </a:t>
            </a:r>
            <a:r>
              <a:rPr lang="en-US" dirty="0" smtClean="0"/>
              <a:t>and </a:t>
            </a:r>
            <a:r>
              <a:rPr lang="en-US" i="1" dirty="0" smtClean="0">
                <a:solidFill>
                  <a:srgbClr val="00B050"/>
                </a:solidFill>
              </a:rPr>
              <a:t>k</a:t>
            </a:r>
            <a:r>
              <a:rPr lang="en-US" dirty="0" smtClean="0">
                <a:solidFill>
                  <a:srgbClr val="00B050"/>
                </a:solidFill>
              </a:rPr>
              <a:t> + </a:t>
            </a:r>
            <a:r>
              <a:rPr lang="en-US" dirty="0" smtClean="0">
                <a:solidFill>
                  <a:srgbClr val="00B050"/>
                </a:solidFill>
                <a:latin typeface="Cambria Math" pitchFamily="18" charset="0"/>
                <a:ea typeface="Cambria Math" pitchFamily="18" charset="0"/>
              </a:rPr>
              <a:t>1</a:t>
            </a:r>
            <a:r>
              <a:rPr lang="en-US" dirty="0" smtClean="0">
                <a:solidFill>
                  <a:srgbClr val="00B050"/>
                </a:solidFill>
              </a:rPr>
              <a:t> objects are placed into </a:t>
            </a:r>
            <a:r>
              <a:rPr lang="en-US" i="1" dirty="0" smtClean="0">
                <a:solidFill>
                  <a:srgbClr val="00B050"/>
                </a:solidFill>
              </a:rPr>
              <a:t>k </a:t>
            </a:r>
            <a:r>
              <a:rPr lang="en-US" dirty="0" smtClean="0">
                <a:solidFill>
                  <a:srgbClr val="00B050"/>
                </a:solidFill>
              </a:rPr>
              <a:t>boxes</a:t>
            </a:r>
            <a:r>
              <a:rPr lang="en-US" dirty="0" smtClean="0"/>
              <a:t>, then </a:t>
            </a:r>
            <a:r>
              <a:rPr lang="en-US" dirty="0" smtClean="0">
                <a:solidFill>
                  <a:srgbClr val="00B050"/>
                </a:solidFill>
              </a:rPr>
              <a:t>at least one box contains two or more objects</a:t>
            </a:r>
            <a:r>
              <a:rPr lang="en-US" dirty="0" smtClean="0"/>
              <a:t>. </a:t>
            </a:r>
          </a:p>
          <a:p>
            <a:pPr>
              <a:buNone/>
            </a:pPr>
            <a:r>
              <a:rPr lang="en-US" b="1" dirty="0" smtClean="0"/>
              <a:t>    Proof</a:t>
            </a:r>
            <a:r>
              <a:rPr lang="en-US" dirty="0" smtClean="0"/>
              <a:t>: We use a </a:t>
            </a:r>
            <a:r>
              <a:rPr lang="en-US" b="1" dirty="0" smtClean="0"/>
              <a:t>proof  by contraposition</a:t>
            </a:r>
            <a:r>
              <a:rPr lang="en-US" dirty="0" smtClean="0"/>
              <a:t>. Suppose none of the </a:t>
            </a:r>
            <a:r>
              <a:rPr lang="en-US" i="1" dirty="0" smtClean="0"/>
              <a:t>k</a:t>
            </a:r>
            <a:r>
              <a:rPr lang="en-US" dirty="0" smtClean="0"/>
              <a:t> boxes has more than one object. Then the total number of objects would be at most </a:t>
            </a:r>
            <a:r>
              <a:rPr lang="en-US" i="1" dirty="0" smtClean="0"/>
              <a:t>k</a:t>
            </a:r>
            <a:r>
              <a:rPr lang="en-US" dirty="0" smtClean="0"/>
              <a:t>. This contradicts the statement that we have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objects.</a:t>
            </a:r>
            <a:endParaRPr lang="en-US" dirty="0"/>
          </a:p>
        </p:txBody>
      </p:sp>
      <p:pic>
        <p:nvPicPr>
          <p:cNvPr id="4" name="Picture 3" descr="0507.jpg"/>
          <p:cNvPicPr>
            <a:picLocks noChangeAspect="1"/>
          </p:cNvPicPr>
          <p:nvPr/>
        </p:nvPicPr>
        <p:blipFill>
          <a:blip r:embed="rId2" cstate="print"/>
          <a:stretch>
            <a:fillRect/>
          </a:stretch>
        </p:blipFill>
        <p:spPr>
          <a:xfrm>
            <a:off x="2438400" y="23622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Pigeonhole Principle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A function </a:t>
            </a:r>
            <a:r>
              <a:rPr lang="en-US" i="1" dirty="0" smtClean="0"/>
              <a:t>f</a:t>
            </a:r>
            <a:r>
              <a:rPr lang="en-US" dirty="0" smtClean="0"/>
              <a:t> from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to a set with </a:t>
            </a:r>
            <a:r>
              <a:rPr lang="en-US" i="1" dirty="0" smtClean="0"/>
              <a:t>k</a:t>
            </a:r>
            <a:r>
              <a:rPr lang="en-US" dirty="0" smtClean="0"/>
              <a:t> elements is not one-to-one.</a:t>
            </a:r>
          </a:p>
          <a:p>
            <a:pPr>
              <a:buNone/>
            </a:pPr>
            <a:r>
              <a:rPr lang="en-US" b="1" dirty="0" smtClean="0"/>
              <a:t>   Proof</a:t>
            </a:r>
            <a:r>
              <a:rPr lang="en-US" dirty="0" smtClean="0"/>
              <a:t>: Use the pigeonhole principle.</a:t>
            </a:r>
          </a:p>
          <a:p>
            <a:pPr lvl="1"/>
            <a:r>
              <a:rPr lang="en-US" dirty="0" smtClean="0"/>
              <a:t>Create a box for each element </a:t>
            </a:r>
            <a:r>
              <a:rPr lang="en-US" i="1" dirty="0" smtClean="0"/>
              <a:t>y</a:t>
            </a:r>
            <a:r>
              <a:rPr lang="en-US" dirty="0" smtClean="0"/>
              <a:t> in the </a:t>
            </a:r>
            <a:r>
              <a:rPr lang="en-US" dirty="0" err="1" smtClean="0"/>
              <a:t>codomain</a:t>
            </a:r>
            <a:r>
              <a:rPr lang="en-US" dirty="0" smtClean="0"/>
              <a:t> of </a:t>
            </a:r>
            <a:r>
              <a:rPr lang="en-US" i="1" dirty="0" smtClean="0"/>
              <a:t>f</a:t>
            </a:r>
            <a:r>
              <a:rPr lang="en-US" dirty="0" smtClean="0"/>
              <a:t> .</a:t>
            </a:r>
          </a:p>
          <a:p>
            <a:pPr lvl="1"/>
            <a:r>
              <a:rPr lang="en-US" dirty="0" smtClean="0">
                <a:solidFill>
                  <a:srgbClr val="00B050"/>
                </a:solidFill>
              </a:rPr>
              <a:t>Put in the box for </a:t>
            </a:r>
            <a:r>
              <a:rPr lang="en-US" i="1" dirty="0" smtClean="0">
                <a:solidFill>
                  <a:srgbClr val="00B050"/>
                </a:solidFill>
              </a:rPr>
              <a:t>y</a:t>
            </a:r>
            <a:r>
              <a:rPr lang="en-US" dirty="0" smtClean="0">
                <a:solidFill>
                  <a:srgbClr val="00B050"/>
                </a:solidFill>
              </a:rPr>
              <a:t> </a:t>
            </a:r>
            <a:r>
              <a:rPr lang="en-US" dirty="0" smtClean="0">
                <a:solidFill>
                  <a:srgbClr val="FF0000"/>
                </a:solidFill>
              </a:rPr>
              <a:t>all of the elements </a:t>
            </a:r>
            <a:r>
              <a:rPr lang="en-US" i="1" dirty="0" smtClean="0">
                <a:solidFill>
                  <a:srgbClr val="FF0000"/>
                </a:solidFill>
              </a:rPr>
              <a:t>x</a:t>
            </a:r>
            <a:r>
              <a:rPr lang="en-US" dirty="0" smtClean="0">
                <a:solidFill>
                  <a:srgbClr val="FF0000"/>
                </a:solidFill>
              </a:rPr>
              <a:t> from the domain</a:t>
            </a:r>
            <a:r>
              <a:rPr lang="en-US" dirty="0" smtClean="0"/>
              <a:t> </a:t>
            </a:r>
            <a:r>
              <a:rPr lang="en-US" dirty="0" smtClean="0">
                <a:solidFill>
                  <a:srgbClr val="0070C0"/>
                </a:solidFill>
              </a:rPr>
              <a:t>such that </a:t>
            </a:r>
            <a:r>
              <a:rPr lang="en-US" i="1" dirty="0" smtClean="0">
                <a:solidFill>
                  <a:srgbClr val="0070C0"/>
                </a:solidFill>
              </a:rPr>
              <a:t>f</a:t>
            </a:r>
            <a:r>
              <a:rPr lang="en-US" dirty="0" smtClean="0">
                <a:solidFill>
                  <a:srgbClr val="0070C0"/>
                </a:solidFill>
              </a:rPr>
              <a:t>(</a:t>
            </a:r>
            <a:r>
              <a:rPr lang="en-US" i="1" dirty="0" smtClean="0">
                <a:solidFill>
                  <a:srgbClr val="0070C0"/>
                </a:solidFill>
              </a:rPr>
              <a:t>x</a:t>
            </a:r>
            <a:r>
              <a:rPr lang="en-US" dirty="0" smtClean="0">
                <a:solidFill>
                  <a:srgbClr val="0070C0"/>
                </a:solidFill>
              </a:rPr>
              <a:t>) = </a:t>
            </a:r>
            <a:r>
              <a:rPr lang="en-US" i="1" dirty="0" smtClean="0">
                <a:solidFill>
                  <a:srgbClr val="0070C0"/>
                </a:solidFill>
              </a:rPr>
              <a:t>y</a:t>
            </a:r>
            <a:r>
              <a:rPr lang="en-US" dirty="0" smtClean="0"/>
              <a:t>.  </a:t>
            </a:r>
          </a:p>
          <a:p>
            <a:pPr lvl="1"/>
            <a:r>
              <a:rPr lang="en-US" dirty="0" smtClean="0"/>
              <a:t>Because there are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and only </a:t>
            </a:r>
            <a:r>
              <a:rPr lang="en-US" i="1" dirty="0" smtClean="0"/>
              <a:t>k</a:t>
            </a:r>
            <a:r>
              <a:rPr lang="en-US" dirty="0" smtClean="0"/>
              <a:t> boxes, at least one box has two or more elements. </a:t>
            </a:r>
          </a:p>
          <a:p>
            <a:pPr>
              <a:buNone/>
            </a:pPr>
            <a:r>
              <a:rPr lang="en-US" dirty="0" smtClean="0"/>
              <a:t>    Hence, </a:t>
            </a:r>
            <a:r>
              <a:rPr lang="en-US" i="1" dirty="0" smtClean="0"/>
              <a:t>f </a:t>
            </a:r>
            <a:r>
              <a:rPr lang="en-US" dirty="0" smtClean="0"/>
              <a:t>can’t be one-to-one.</a:t>
            </a:r>
            <a:endParaRPr lang="en-US" dirty="0"/>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Pigeonhole Principle</a:t>
            </a:r>
            <a:endParaRPr lang="en-US" dirty="0"/>
          </a:p>
        </p:txBody>
      </p:sp>
      <p:sp>
        <p:nvSpPr>
          <p:cNvPr id="3" name="Content Placeholder 2"/>
          <p:cNvSpPr>
            <a:spLocks noGrp="1"/>
          </p:cNvSpPr>
          <p:nvPr>
            <p:ph idx="1"/>
          </p:nvPr>
        </p:nvSpPr>
        <p:spPr>
          <a:xfrm>
            <a:off x="457200" y="1600200"/>
            <a:ext cx="8458200" cy="4525963"/>
          </a:xfrm>
        </p:spPr>
        <p:txBody>
          <a:bodyPr>
            <a:normAutofit fontScale="62500" lnSpcReduction="20000"/>
          </a:bodyPr>
          <a:lstStyle/>
          <a:p>
            <a:pPr>
              <a:buNone/>
            </a:pPr>
            <a:r>
              <a:rPr lang="en-US" b="1" dirty="0" smtClean="0"/>
              <a:t>   Example</a:t>
            </a:r>
            <a:r>
              <a:rPr lang="en-US" dirty="0" smtClean="0"/>
              <a:t>: Among any group of </a:t>
            </a:r>
            <a:r>
              <a:rPr lang="en-US" dirty="0" smtClean="0">
                <a:latin typeface="Cambria Math" pitchFamily="18" charset="0"/>
                <a:ea typeface="Cambria Math" pitchFamily="18" charset="0"/>
              </a:rPr>
              <a:t>367</a:t>
            </a:r>
            <a:r>
              <a:rPr lang="en-US" dirty="0" smtClean="0"/>
              <a:t> people, there must be at least two with the same birthday, because there are only </a:t>
            </a:r>
            <a:r>
              <a:rPr lang="en-US" dirty="0" smtClean="0">
                <a:latin typeface="Cambria Math" pitchFamily="18" charset="0"/>
                <a:ea typeface="Cambria Math" pitchFamily="18" charset="0"/>
              </a:rPr>
              <a:t>366</a:t>
            </a:r>
            <a:r>
              <a:rPr lang="en-US" dirty="0" smtClean="0"/>
              <a:t> possible birthdays.</a:t>
            </a:r>
          </a:p>
          <a:p>
            <a:pPr>
              <a:buNone/>
            </a:pPr>
            <a:endParaRPr lang="en-US" dirty="0" smtClean="0"/>
          </a:p>
          <a:p>
            <a:pPr>
              <a:buNone/>
            </a:pPr>
            <a:r>
              <a:rPr lang="en-US" b="1" dirty="0" smtClean="0"/>
              <a:t>    Example</a:t>
            </a:r>
            <a:r>
              <a:rPr lang="en-US" dirty="0" smtClean="0"/>
              <a:t>: Show that for every integer </a:t>
            </a:r>
            <a:r>
              <a:rPr lang="en-US" i="1" dirty="0" smtClean="0"/>
              <a:t>n</a:t>
            </a:r>
            <a:r>
              <a:rPr lang="en-US" dirty="0" smtClean="0"/>
              <a:t> there is a </a:t>
            </a:r>
            <a:r>
              <a:rPr lang="en-US" dirty="0" smtClean="0">
                <a:solidFill>
                  <a:srgbClr val="FF0000"/>
                </a:solidFill>
              </a:rPr>
              <a:t>positive</a:t>
            </a:r>
            <a:r>
              <a:rPr lang="en-US" dirty="0" smtClean="0"/>
              <a:t> </a:t>
            </a:r>
            <a:r>
              <a:rPr lang="en-US" dirty="0" smtClean="0">
                <a:solidFill>
                  <a:srgbClr val="FF0000"/>
                </a:solidFill>
              </a:rPr>
              <a:t>multiple of </a:t>
            </a:r>
            <a:r>
              <a:rPr lang="en-US" i="1" dirty="0" smtClean="0">
                <a:solidFill>
                  <a:srgbClr val="FF0000"/>
                </a:solidFill>
              </a:rPr>
              <a:t>n</a:t>
            </a:r>
            <a:r>
              <a:rPr lang="zh-TW" altLang="en-US" dirty="0" smtClean="0">
                <a:solidFill>
                  <a:srgbClr val="FF0000"/>
                </a:solidFill>
              </a:rPr>
              <a:t> </a:t>
            </a:r>
            <a:r>
              <a:rPr lang="en-US" dirty="0" smtClean="0"/>
              <a:t>(n</a:t>
            </a:r>
            <a:r>
              <a:rPr lang="zh-TW" altLang="en-US" dirty="0" smtClean="0"/>
              <a:t>的倍數</a:t>
            </a:r>
            <a:r>
              <a:rPr lang="en-US" dirty="0" smtClean="0"/>
              <a:t>)</a:t>
            </a:r>
            <a:r>
              <a:rPr lang="zh-TW" altLang="en-US" dirty="0" smtClean="0"/>
              <a:t> </a:t>
            </a:r>
            <a:r>
              <a:rPr lang="en-US" dirty="0" smtClean="0"/>
              <a:t>that has </a:t>
            </a:r>
            <a:r>
              <a:rPr lang="en-US" dirty="0" smtClean="0">
                <a:solidFill>
                  <a:srgbClr val="00B050"/>
                </a:solidFill>
              </a:rPr>
              <a:t>only </a:t>
            </a:r>
            <a:r>
              <a:rPr lang="en-US" dirty="0" smtClean="0">
                <a:solidFill>
                  <a:srgbClr val="00B050"/>
                </a:solidFill>
                <a:latin typeface="Cambria Math" pitchFamily="18" charset="0"/>
                <a:ea typeface="Cambria Math" pitchFamily="18" charset="0"/>
              </a:rPr>
              <a:t>0</a:t>
            </a:r>
            <a:r>
              <a:rPr lang="en-US" dirty="0" smtClean="0">
                <a:solidFill>
                  <a:srgbClr val="00B050"/>
                </a:solidFill>
              </a:rPr>
              <a:t>s and </a:t>
            </a:r>
            <a:r>
              <a:rPr lang="en-US" dirty="0" smtClean="0">
                <a:solidFill>
                  <a:srgbClr val="00B050"/>
                </a:solidFill>
                <a:latin typeface="Cambria Math" pitchFamily="18" charset="0"/>
                <a:ea typeface="Cambria Math" pitchFamily="18" charset="0"/>
              </a:rPr>
              <a:t>1</a:t>
            </a:r>
            <a:r>
              <a:rPr lang="en-US" dirty="0" smtClean="0">
                <a:solidFill>
                  <a:srgbClr val="00B050"/>
                </a:solidFill>
              </a:rPr>
              <a:t>s in its decimal expansion</a:t>
            </a:r>
            <a:r>
              <a:rPr lang="en-US" dirty="0" smtClean="0"/>
              <a:t>. </a:t>
            </a:r>
          </a:p>
          <a:p>
            <a:pPr>
              <a:buNone/>
            </a:pPr>
            <a:r>
              <a:rPr lang="en-US" b="1" dirty="0" smtClean="0"/>
              <a:t>    Solution</a:t>
            </a:r>
            <a:r>
              <a:rPr lang="en-US" dirty="0" smtClean="0"/>
              <a:t>: Let </a:t>
            </a:r>
            <a:r>
              <a:rPr lang="en-US" i="1" dirty="0" smtClean="0"/>
              <a:t>n</a:t>
            </a:r>
            <a:r>
              <a:rPr lang="en-US" dirty="0" smtClean="0"/>
              <a:t> be a positive integer. Consider the </a:t>
            </a:r>
            <a:r>
              <a:rPr lang="en-US" i="1" dirty="0" smtClean="0">
                <a:solidFill>
                  <a:srgbClr val="FF0000"/>
                </a:solidFill>
              </a:rPr>
              <a:t>n</a:t>
            </a:r>
            <a:r>
              <a:rPr lang="en-US" dirty="0" smtClean="0">
                <a:solidFill>
                  <a:srgbClr val="FF0000"/>
                </a:solidFill>
              </a:rPr>
              <a:t> + </a:t>
            </a:r>
            <a:r>
              <a:rPr lang="en-US" dirty="0" smtClean="0">
                <a:solidFill>
                  <a:srgbClr val="FF0000"/>
                </a:solidFill>
                <a:latin typeface="Cambria Math" pitchFamily="18" charset="0"/>
                <a:ea typeface="Cambria Math" pitchFamily="18" charset="0"/>
              </a:rPr>
              <a:t>1</a:t>
            </a:r>
            <a:r>
              <a:rPr lang="en-US" dirty="0" smtClean="0">
                <a:solidFill>
                  <a:srgbClr val="FF0000"/>
                </a:solidFill>
              </a:rPr>
              <a:t> integers </a:t>
            </a:r>
          </a:p>
          <a:p>
            <a:pPr>
              <a:buNone/>
            </a:pPr>
            <a:r>
              <a:rPr lang="zh-TW" alt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a:t>
            </a:r>
            <a:r>
              <a:rPr lang="en-US" dirty="0" smtClean="0"/>
              <a:t>, </a:t>
            </a:r>
            <a:r>
              <a:rPr lang="zh-TW" altLang="en-US" dirty="0" smtClean="0"/>
              <a:t> </a:t>
            </a:r>
            <a:r>
              <a:rPr lang="en-US" dirty="0" smtClean="0">
                <a:latin typeface="Cambria Math" pitchFamily="18" charset="0"/>
                <a:ea typeface="Cambria Math" pitchFamily="18" charset="0"/>
              </a:rPr>
              <a:t>11</a:t>
            </a:r>
            <a:r>
              <a:rPr lang="en-US" dirty="0" smtClean="0"/>
              <a:t>, </a:t>
            </a:r>
            <a:r>
              <a:rPr lang="zh-TW" altLang="en-US" dirty="0" smtClean="0"/>
              <a:t> </a:t>
            </a:r>
            <a:r>
              <a:rPr lang="en-US" dirty="0" smtClean="0">
                <a:latin typeface="Cambria Math" pitchFamily="18" charset="0"/>
                <a:ea typeface="Cambria Math" pitchFamily="18" charset="0"/>
              </a:rPr>
              <a:t>111</a:t>
            </a:r>
            <a:r>
              <a:rPr lang="en-US" dirty="0" smtClean="0"/>
              <a:t>, …., </a:t>
            </a:r>
            <a:r>
              <a:rPr lang="zh-TW" altLang="en-US" dirty="0" smtClean="0"/>
              <a:t>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a:t>
            </a:r>
            <a:r>
              <a:rPr lang="en-US" dirty="0" smtClean="0"/>
              <a:t> </a:t>
            </a:r>
          </a:p>
          <a:p>
            <a:pPr>
              <a:buNone/>
            </a:pPr>
            <a:endParaRPr lang="en-US" dirty="0" smtClean="0"/>
          </a:p>
          <a:p>
            <a:pPr>
              <a:buNone/>
            </a:pPr>
            <a:r>
              <a:rPr lang="en-US" dirty="0" smtClean="0"/>
              <a:t>	</a:t>
            </a:r>
          </a:p>
          <a:p>
            <a:pPr>
              <a:buNone/>
            </a:pPr>
            <a:r>
              <a:rPr lang="en-US" dirty="0" smtClean="0"/>
              <a:t>	There are </a:t>
            </a:r>
            <a:r>
              <a:rPr lang="en-US" i="1" dirty="0" smtClean="0">
                <a:solidFill>
                  <a:srgbClr val="FF0000"/>
                </a:solidFill>
              </a:rPr>
              <a:t>n</a:t>
            </a:r>
            <a:r>
              <a:rPr lang="en-US" dirty="0" smtClean="0">
                <a:solidFill>
                  <a:srgbClr val="FF0000"/>
                </a:solidFill>
              </a:rPr>
              <a:t> possible remainders </a:t>
            </a:r>
            <a:r>
              <a:rPr lang="en-US" dirty="0" smtClean="0"/>
              <a:t>when an integer is </a:t>
            </a:r>
            <a:r>
              <a:rPr lang="en-US" dirty="0" smtClean="0">
                <a:solidFill>
                  <a:srgbClr val="FF0000"/>
                </a:solidFill>
              </a:rPr>
              <a:t>divided by </a:t>
            </a:r>
            <a:r>
              <a:rPr lang="en-US" i="1" dirty="0" smtClean="0">
                <a:solidFill>
                  <a:srgbClr val="FF0000"/>
                </a:solidFill>
              </a:rPr>
              <a:t>n</a:t>
            </a:r>
            <a:r>
              <a:rPr lang="en-US" dirty="0" smtClean="0"/>
              <a:t>. </a:t>
            </a:r>
          </a:p>
          <a:p>
            <a:pPr>
              <a:buNone/>
            </a:pPr>
            <a:r>
              <a:rPr lang="en-US" dirty="0" smtClean="0"/>
              <a:t>	By the pigeonhole principle, when each of the </a:t>
            </a:r>
            <a:r>
              <a:rPr lang="en-US" i="1" dirty="0" smtClean="0">
                <a:solidFill>
                  <a:srgbClr val="FF0000"/>
                </a:solidFill>
              </a:rPr>
              <a:t>n</a:t>
            </a:r>
            <a:r>
              <a:rPr lang="en-US" dirty="0" smtClean="0">
                <a:solidFill>
                  <a:srgbClr val="FF0000"/>
                </a:solidFill>
              </a:rPr>
              <a:t> + </a:t>
            </a:r>
            <a:r>
              <a:rPr lang="en-US" dirty="0" smtClean="0">
                <a:solidFill>
                  <a:srgbClr val="FF0000"/>
                </a:solidFill>
                <a:latin typeface="Cambria Math" pitchFamily="18" charset="0"/>
                <a:ea typeface="Cambria Math" pitchFamily="18" charset="0"/>
              </a:rPr>
              <a:t>1</a:t>
            </a:r>
            <a:r>
              <a:rPr lang="en-US" dirty="0" smtClean="0">
                <a:solidFill>
                  <a:srgbClr val="FF0000"/>
                </a:solidFill>
              </a:rPr>
              <a:t> integers </a:t>
            </a:r>
            <a:r>
              <a:rPr lang="en-US" dirty="0" smtClean="0"/>
              <a:t>is divided by </a:t>
            </a:r>
            <a:r>
              <a:rPr lang="en-US" i="1" dirty="0" smtClean="0"/>
              <a:t>n</a:t>
            </a:r>
            <a:r>
              <a:rPr lang="en-US" dirty="0" smtClean="0"/>
              <a:t>, </a:t>
            </a:r>
            <a:r>
              <a:rPr lang="en-US" dirty="0" smtClean="0">
                <a:solidFill>
                  <a:srgbClr val="FF0000"/>
                </a:solidFill>
              </a:rPr>
              <a:t>at least two must have the same remainder</a:t>
            </a:r>
            <a:r>
              <a:rPr lang="en-US" dirty="0" smtClean="0"/>
              <a:t>. </a:t>
            </a:r>
          </a:p>
          <a:p>
            <a:pPr>
              <a:buNone/>
            </a:pPr>
            <a:r>
              <a:rPr lang="en-US" dirty="0" smtClean="0"/>
              <a:t>	Subtract the smaller from the larger and the result is a multiple of </a:t>
            </a:r>
            <a:r>
              <a:rPr lang="en-US" i="1" dirty="0" smtClean="0"/>
              <a:t>n</a:t>
            </a:r>
            <a:r>
              <a:rPr lang="en-US" dirty="0" smtClean="0"/>
              <a:t> that has only </a:t>
            </a:r>
            <a:r>
              <a:rPr lang="en-US" dirty="0" smtClean="0">
                <a:latin typeface="Cambria Math" pitchFamily="18" charset="0"/>
                <a:ea typeface="Cambria Math" pitchFamily="18" charset="0"/>
              </a:rPr>
              <a:t>0</a:t>
            </a:r>
            <a:r>
              <a:rPr lang="en-US" dirty="0" smtClean="0"/>
              <a:t>s and </a:t>
            </a:r>
            <a:r>
              <a:rPr lang="en-US" dirty="0" smtClean="0">
                <a:latin typeface="Cambria Math" pitchFamily="18" charset="0"/>
                <a:ea typeface="Cambria Math" pitchFamily="18" charset="0"/>
              </a:rPr>
              <a:t>1</a:t>
            </a:r>
            <a:r>
              <a:rPr lang="en-US" dirty="0" smtClean="0"/>
              <a:t>s in its decimal expansion. </a:t>
            </a:r>
            <a:endParaRPr lang="en-US" dirty="0"/>
          </a:p>
        </p:txBody>
      </p:sp>
      <p:sp>
        <p:nvSpPr>
          <p:cNvPr id="5" name="左大括弧 4"/>
          <p:cNvSpPr/>
          <p:nvPr/>
        </p:nvSpPr>
        <p:spPr>
          <a:xfrm rot="16200000">
            <a:off x="2819400" y="3352800"/>
            <a:ext cx="228600"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文字方塊 5"/>
          <p:cNvSpPr txBox="1"/>
          <p:nvPr/>
        </p:nvSpPr>
        <p:spPr>
          <a:xfrm>
            <a:off x="2590800" y="3810000"/>
            <a:ext cx="1066800" cy="369332"/>
          </a:xfrm>
          <a:prstGeom prst="rect">
            <a:avLst/>
          </a:prstGeom>
          <a:noFill/>
        </p:spPr>
        <p:txBody>
          <a:bodyPr wrap="square" rtlCol="0">
            <a:spAutoFit/>
          </a:bodyPr>
          <a:lstStyle/>
          <a:p>
            <a:r>
              <a:rPr lang="en-US" altLang="zh-TW" dirty="0" smtClean="0"/>
              <a:t>n+1</a:t>
            </a:r>
            <a:r>
              <a:rPr lang="zh-TW" altLang="en-US" dirty="0" smtClean="0"/>
              <a:t>個</a:t>
            </a:r>
            <a:r>
              <a:rPr lang="en-US" altLang="zh-TW" dirty="0" smtClean="0"/>
              <a:t>1</a:t>
            </a:r>
            <a:endParaRPr lang="zh-TW"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buNone/>
            </a:pPr>
            <a:r>
              <a:rPr lang="en-US" b="1" dirty="0" smtClean="0"/>
              <a:t>    The Generalized Pigeonhole Principle</a:t>
            </a:r>
            <a:r>
              <a:rPr lang="en-US" dirty="0" smtClean="0"/>
              <a:t>: If </a:t>
            </a:r>
            <a:r>
              <a:rPr lang="en-US" i="1" dirty="0" smtClean="0"/>
              <a:t>N</a:t>
            </a:r>
            <a:r>
              <a:rPr lang="en-US" dirty="0" smtClean="0"/>
              <a:t> objects are placed into </a:t>
            </a:r>
            <a:r>
              <a:rPr lang="en-US" i="1" dirty="0" smtClean="0"/>
              <a:t>k</a:t>
            </a:r>
            <a:r>
              <a:rPr lang="en-US" dirty="0" smtClean="0"/>
              <a:t> boxes, then there is </a:t>
            </a:r>
            <a:r>
              <a:rPr lang="en-US" u="sng" dirty="0" smtClean="0">
                <a:solidFill>
                  <a:srgbClr val="FF0000"/>
                </a:solidFill>
              </a:rPr>
              <a:t>at least </a:t>
            </a:r>
            <a:r>
              <a:rPr lang="en-US" dirty="0" smtClean="0">
                <a:solidFill>
                  <a:srgbClr val="FF0000"/>
                </a:solidFill>
              </a:rPr>
              <a:t>one box containing </a:t>
            </a:r>
            <a:r>
              <a:rPr lang="en-US" dirty="0" smtClean="0">
                <a:solidFill>
                  <a:srgbClr val="FF0000"/>
                </a:solidFill>
                <a:sym typeface="Symbol"/>
              </a:rPr>
              <a:t></a:t>
            </a:r>
            <a:r>
              <a:rPr lang="en-US" b="1" dirty="0" smtClean="0">
                <a:solidFill>
                  <a:srgbClr val="FF0000"/>
                </a:solidFill>
                <a:latin typeface="Cambria Math"/>
                <a:ea typeface="Cambria Math"/>
              </a:rPr>
              <a:t>⌈</a:t>
            </a:r>
            <a:r>
              <a:rPr lang="en-US" b="1" i="1" dirty="0" smtClean="0">
                <a:solidFill>
                  <a:srgbClr val="FF0000"/>
                </a:solidFill>
              </a:rPr>
              <a:t>N</a:t>
            </a:r>
            <a:r>
              <a:rPr lang="en-US" b="1" dirty="0" smtClean="0">
                <a:solidFill>
                  <a:srgbClr val="FF0000"/>
                </a:solidFill>
              </a:rPr>
              <a:t>/</a:t>
            </a:r>
            <a:r>
              <a:rPr lang="en-US" b="1" i="1" dirty="0" smtClean="0">
                <a:solidFill>
                  <a:srgbClr val="FF0000"/>
                </a:solidFill>
              </a:rPr>
              <a:t>k</a:t>
            </a:r>
            <a:r>
              <a:rPr lang="en-US" b="1" dirty="0" smtClean="0">
                <a:solidFill>
                  <a:srgbClr val="FF0000"/>
                </a:solidFill>
                <a:latin typeface="Cambria Math"/>
                <a:ea typeface="Cambria Math"/>
              </a:rPr>
              <a:t>⌉</a:t>
            </a:r>
            <a:r>
              <a:rPr lang="en-US" b="1" dirty="0" smtClean="0">
                <a:solidFill>
                  <a:srgbClr val="FF0000"/>
                </a:solidFill>
              </a:rPr>
              <a:t> </a:t>
            </a:r>
            <a:r>
              <a:rPr lang="en-US" dirty="0" smtClean="0">
                <a:solidFill>
                  <a:srgbClr val="FF0000"/>
                </a:solidFill>
              </a:rPr>
              <a:t>objects</a:t>
            </a:r>
            <a:r>
              <a:rPr lang="en-US" dirty="0" smtClean="0"/>
              <a:t>.</a:t>
            </a:r>
          </a:p>
          <a:p>
            <a:pPr>
              <a:buNone/>
            </a:pPr>
            <a:r>
              <a:rPr lang="en-US" b="1" dirty="0" smtClean="0"/>
              <a:t>    Proof</a:t>
            </a:r>
            <a:r>
              <a:rPr lang="en-US" dirty="0" smtClean="0"/>
              <a:t>: We use a </a:t>
            </a:r>
            <a:r>
              <a:rPr lang="en-US" dirty="0" smtClean="0">
                <a:solidFill>
                  <a:srgbClr val="00B050"/>
                </a:solidFill>
              </a:rPr>
              <a:t>proof by contraposition</a:t>
            </a:r>
            <a:r>
              <a:rPr lang="en-US" dirty="0" smtClean="0"/>
              <a:t>. </a:t>
            </a:r>
            <a:r>
              <a:rPr lang="en-US" u="sng" dirty="0" smtClean="0"/>
              <a:t>Suppose</a:t>
            </a:r>
            <a:r>
              <a:rPr lang="en-US" dirty="0" smtClean="0"/>
              <a:t> that </a:t>
            </a:r>
            <a:r>
              <a:rPr lang="en-US" dirty="0" smtClean="0">
                <a:solidFill>
                  <a:srgbClr val="FF0000"/>
                </a:solidFill>
              </a:rPr>
              <a:t>none</a:t>
            </a:r>
            <a:r>
              <a:rPr lang="en-US" dirty="0" smtClean="0"/>
              <a:t> of the boxes </a:t>
            </a:r>
            <a:r>
              <a:rPr lang="en-US" dirty="0" smtClean="0">
                <a:solidFill>
                  <a:srgbClr val="FF0000"/>
                </a:solidFill>
              </a:rPr>
              <a:t>contains more than </a:t>
            </a:r>
            <a:r>
              <a:rPr lang="en-US" dirty="0" smtClean="0">
                <a:solidFill>
                  <a:srgbClr val="FF0000"/>
                </a:solidFill>
                <a:latin typeface="Cambria Math"/>
                <a:ea typeface="Cambria Math"/>
              </a:rPr>
              <a:t>⌈</a:t>
            </a:r>
            <a:r>
              <a:rPr lang="en-US" i="1" dirty="0" smtClean="0">
                <a:solidFill>
                  <a:srgbClr val="FF0000"/>
                </a:solidFill>
              </a:rPr>
              <a:t>N</a:t>
            </a:r>
            <a:r>
              <a:rPr lang="en-US" dirty="0" smtClean="0">
                <a:solidFill>
                  <a:srgbClr val="FF0000"/>
                </a:solidFill>
              </a:rPr>
              <a:t>/</a:t>
            </a:r>
            <a:r>
              <a:rPr lang="en-US" i="1" dirty="0" smtClean="0">
                <a:solidFill>
                  <a:srgbClr val="FF0000"/>
                </a:solidFill>
              </a:rPr>
              <a:t>k</a:t>
            </a:r>
            <a:r>
              <a:rPr lang="en-US" dirty="0" smtClean="0">
                <a:solidFill>
                  <a:srgbClr val="FF0000"/>
                </a:solidFill>
                <a:latin typeface="Cambria Math"/>
                <a:ea typeface="Cambria Math"/>
              </a:rPr>
              <a:t>⌉</a:t>
            </a:r>
            <a:r>
              <a:rPr lang="en-US" dirty="0" smtClean="0">
                <a:solidFill>
                  <a:srgbClr val="FF0000"/>
                </a:solidFill>
              </a:rPr>
              <a:t> </a:t>
            </a:r>
            <a:r>
              <a:rPr lang="en-US" dirty="0" smtClean="0">
                <a:solidFill>
                  <a:srgbClr val="FF0000"/>
                </a:solidFill>
                <a:latin typeface="Cambria Math"/>
                <a:ea typeface="Cambria Math"/>
              </a:rPr>
              <a:t>− 1 </a:t>
            </a:r>
            <a:r>
              <a:rPr lang="en-US" dirty="0" smtClean="0">
                <a:solidFill>
                  <a:srgbClr val="FF0000"/>
                </a:solidFill>
                <a:ea typeface="Cambria Math"/>
              </a:rPr>
              <a:t>objects</a:t>
            </a:r>
            <a:r>
              <a:rPr lang="en-US" dirty="0" smtClean="0">
                <a:ea typeface="Cambria Math"/>
              </a:rPr>
              <a:t>. Then the total number of objects (N) is at most</a:t>
            </a:r>
          </a:p>
          <a:p>
            <a:pPr>
              <a:buNone/>
            </a:pPr>
            <a:endParaRPr lang="en-US" dirty="0" smtClean="0">
              <a:ea typeface="Cambria Math"/>
            </a:endParaRPr>
          </a:p>
          <a:p>
            <a:pPr>
              <a:buNone/>
            </a:pPr>
            <a:endParaRPr lang="en-US" dirty="0" smtClean="0">
              <a:ea typeface="Cambria Math"/>
            </a:endParaRPr>
          </a:p>
          <a:p>
            <a:pPr>
              <a:buNone/>
            </a:pPr>
            <a:r>
              <a:rPr lang="en-US" dirty="0" smtClean="0">
                <a:ea typeface="Cambria Math"/>
              </a:rPr>
              <a:t>    where the inequality </a:t>
            </a:r>
            <a:r>
              <a:rPr lang="en-US" dirty="0" smtClean="0">
                <a:latin typeface="Cambria Math"/>
                <a:ea typeface="Cambria Math"/>
              </a:rPr>
              <a:t>⌈</a:t>
            </a:r>
            <a:r>
              <a:rPr lang="en-US" i="1" dirty="0" smtClean="0"/>
              <a:t>N</a:t>
            </a:r>
            <a:r>
              <a:rPr lang="en-US" dirty="0" smtClean="0"/>
              <a:t>/</a:t>
            </a:r>
            <a:r>
              <a:rPr lang="en-US" i="1" dirty="0" smtClean="0"/>
              <a:t>k</a:t>
            </a:r>
            <a:r>
              <a:rPr lang="en-US" dirty="0" smtClean="0">
                <a:latin typeface="Cambria Math"/>
                <a:ea typeface="Cambria Math"/>
              </a:rPr>
              <a:t>⌉</a:t>
            </a:r>
            <a:r>
              <a:rPr lang="en-US" dirty="0" smtClean="0"/>
              <a:t> &lt; </a:t>
            </a:r>
            <a:r>
              <a:rPr lang="en-US" altLang="zh-TW" dirty="0" smtClean="0">
                <a:latin typeface="Cambria Math"/>
                <a:ea typeface="Cambria Math"/>
              </a:rPr>
              <a:t>(</a:t>
            </a:r>
            <a:r>
              <a:rPr lang="en-US" i="1" dirty="0" smtClean="0"/>
              <a:t>N</a:t>
            </a:r>
            <a:r>
              <a:rPr lang="en-US" dirty="0" smtClean="0"/>
              <a:t>/</a:t>
            </a:r>
            <a:r>
              <a:rPr lang="en-US" i="1" dirty="0" smtClean="0"/>
              <a:t>k</a:t>
            </a:r>
            <a:r>
              <a:rPr lang="en-US" altLang="zh-TW" dirty="0" smtClean="0">
                <a:latin typeface="Cambria Math"/>
                <a:ea typeface="Cambria Math"/>
              </a:rPr>
              <a:t>)</a:t>
            </a:r>
            <a:r>
              <a:rPr lang="en-US" dirty="0" smtClean="0"/>
              <a:t> + </a:t>
            </a:r>
            <a:r>
              <a:rPr lang="en-US" dirty="0" smtClean="0">
                <a:latin typeface="Cambria Math" pitchFamily="18" charset="0"/>
                <a:ea typeface="Cambria Math" pitchFamily="18" charset="0"/>
              </a:rPr>
              <a:t>1</a:t>
            </a:r>
            <a:r>
              <a:rPr lang="en-US" dirty="0" smtClean="0"/>
              <a:t> has been used. That is N&lt;N (</a:t>
            </a:r>
            <a:r>
              <a:rPr lang="en-US" dirty="0" smtClean="0">
                <a:solidFill>
                  <a:srgbClr val="FF0000"/>
                </a:solidFill>
              </a:rPr>
              <a:t>contradiction!)</a:t>
            </a:r>
            <a:endParaRPr lang="en-US" dirty="0" smtClean="0"/>
          </a:p>
          <a:p>
            <a:pPr>
              <a:buNone/>
            </a:pPr>
            <a:endParaRPr lang="en-US" dirty="0" smtClean="0"/>
          </a:p>
          <a:p>
            <a:pPr>
              <a:buNone/>
            </a:pPr>
            <a:r>
              <a:rPr lang="en-US" dirty="0" smtClean="0"/>
              <a:t>   </a:t>
            </a:r>
            <a:r>
              <a:rPr lang="en-US" b="1" dirty="0" smtClean="0"/>
              <a:t>Example</a:t>
            </a:r>
            <a:r>
              <a:rPr lang="en-US" dirty="0" smtClean="0"/>
              <a:t>: Among </a:t>
            </a:r>
            <a:r>
              <a:rPr lang="en-US" dirty="0" smtClean="0">
                <a:latin typeface="Cambria Math" pitchFamily="18" charset="0"/>
                <a:ea typeface="Cambria Math" pitchFamily="18" charset="0"/>
              </a:rPr>
              <a:t>100</a:t>
            </a:r>
            <a:r>
              <a:rPr lang="en-US" dirty="0" smtClean="0"/>
              <a:t> people there are at least           </a:t>
            </a:r>
            <a:r>
              <a:rPr lang="en-US" dirty="0" smtClean="0">
                <a:latin typeface="Cambria Math"/>
                <a:ea typeface="Cambria Math"/>
              </a:rPr>
              <a:t>⌈</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12</a:t>
            </a:r>
            <a:r>
              <a:rPr lang="en-US" dirty="0" smtClean="0">
                <a:latin typeface="Cambria Math"/>
                <a:ea typeface="Cambria Math"/>
              </a:rPr>
              <a:t>⌉ = 9</a:t>
            </a:r>
            <a:r>
              <a:rPr lang="en-US" dirty="0" smtClean="0"/>
              <a:t> who were born in the same month.</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286000" y="37338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Generalized Pigeonhole Principle</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a) </a:t>
            </a:r>
            <a:r>
              <a:rPr lang="en-US" dirty="0" smtClean="0">
                <a:solidFill>
                  <a:srgbClr val="FF0000"/>
                </a:solidFill>
              </a:rPr>
              <a:t>How many cards must be selected </a:t>
            </a:r>
            <a:r>
              <a:rPr lang="en-US" dirty="0" smtClean="0"/>
              <a:t>from a standard deck of </a:t>
            </a:r>
            <a:r>
              <a:rPr lang="en-US" dirty="0" smtClean="0">
                <a:latin typeface="Cambria Math" pitchFamily="18" charset="0"/>
                <a:ea typeface="Cambria Math" pitchFamily="18" charset="0"/>
              </a:rPr>
              <a:t>52</a:t>
            </a:r>
            <a:r>
              <a:rPr lang="en-US" dirty="0" smtClean="0"/>
              <a:t> cards </a:t>
            </a:r>
            <a:r>
              <a:rPr lang="en-US" dirty="0" smtClean="0">
                <a:solidFill>
                  <a:srgbClr val="FF0000"/>
                </a:solidFill>
              </a:rPr>
              <a:t>to guarantee that at least </a:t>
            </a:r>
            <a:r>
              <a:rPr lang="en-US" altLang="zh-TW" dirty="0" smtClean="0">
                <a:solidFill>
                  <a:srgbClr val="FF0000"/>
                </a:solidFill>
              </a:rPr>
              <a:t>3</a:t>
            </a:r>
            <a:r>
              <a:rPr lang="en-US" dirty="0" smtClean="0">
                <a:solidFill>
                  <a:srgbClr val="FF0000"/>
                </a:solidFill>
              </a:rPr>
              <a:t> cards of the same suit </a:t>
            </a:r>
            <a:r>
              <a:rPr lang="en-US" altLang="zh-TW" dirty="0" smtClean="0">
                <a:solidFill>
                  <a:srgbClr val="FF0000"/>
                </a:solidFill>
              </a:rPr>
              <a:t>(</a:t>
            </a:r>
            <a:r>
              <a:rPr lang="zh-TW" altLang="en-US" dirty="0" smtClean="0">
                <a:solidFill>
                  <a:srgbClr val="FF0000"/>
                </a:solidFill>
              </a:rPr>
              <a:t>花色</a:t>
            </a:r>
            <a:r>
              <a:rPr lang="en-US" altLang="zh-TW" dirty="0" smtClean="0">
                <a:solidFill>
                  <a:srgbClr val="FF0000"/>
                </a:solidFill>
              </a:rPr>
              <a:t>)</a:t>
            </a:r>
            <a:r>
              <a:rPr lang="zh-TW" altLang="en-US" dirty="0" smtClean="0">
                <a:solidFill>
                  <a:srgbClr val="FF0000"/>
                </a:solidFill>
              </a:rPr>
              <a:t> </a:t>
            </a:r>
            <a:r>
              <a:rPr lang="en-US" dirty="0" smtClean="0">
                <a:solidFill>
                  <a:srgbClr val="FF0000"/>
                </a:solidFill>
              </a:rPr>
              <a:t>are chosen? </a:t>
            </a:r>
          </a:p>
          <a:p>
            <a:pPr>
              <a:buNone/>
            </a:pPr>
            <a:r>
              <a:rPr lang="en-US" dirty="0" smtClean="0"/>
              <a:t>    b) How many must be selected to guarantee that at least </a:t>
            </a:r>
            <a:r>
              <a:rPr lang="en-US" altLang="zh-TW" dirty="0" smtClean="0"/>
              <a:t>3</a:t>
            </a:r>
            <a:r>
              <a:rPr lang="zh-TW" altLang="en-US" dirty="0" smtClean="0"/>
              <a:t> </a:t>
            </a:r>
            <a:r>
              <a:rPr lang="en-US" dirty="0" smtClean="0"/>
              <a:t>hearts </a:t>
            </a:r>
            <a:r>
              <a:rPr lang="en-US" altLang="zh-TW" dirty="0" smtClean="0"/>
              <a:t>(</a:t>
            </a:r>
            <a:r>
              <a:rPr lang="zh-TW" altLang="en-US" dirty="0" smtClean="0"/>
              <a:t>紅心</a:t>
            </a:r>
            <a:r>
              <a:rPr lang="en-US" altLang="zh-TW" dirty="0" smtClean="0"/>
              <a:t>)</a:t>
            </a:r>
            <a:r>
              <a:rPr lang="zh-TW" altLang="en-US" dirty="0" smtClean="0"/>
              <a:t> </a:t>
            </a:r>
            <a:r>
              <a:rPr lang="en-US" dirty="0" smtClean="0"/>
              <a:t>are selected?</a:t>
            </a:r>
          </a:p>
          <a:p>
            <a:pPr>
              <a:buNone/>
            </a:pPr>
            <a:r>
              <a:rPr lang="en-US" b="1" dirty="0" smtClean="0"/>
              <a:t>    Solution</a:t>
            </a:r>
            <a:r>
              <a:rPr lang="en-US" dirty="0" smtClean="0"/>
              <a:t>: </a:t>
            </a:r>
          </a:p>
          <a:p>
            <a:pPr>
              <a:buNone/>
            </a:pPr>
            <a:r>
              <a:rPr lang="en-US" dirty="0" smtClean="0"/>
              <a:t>	a) We assume four boxes; one for each suit. Using the generalized pigeonhole principle, at least one box contains at least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cards. At least three cards of one suit are selected if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The smallest integer </a:t>
            </a:r>
            <a:r>
              <a:rPr lang="en-US" i="1" dirty="0" smtClean="0"/>
              <a:t>N</a:t>
            </a:r>
            <a:r>
              <a:rPr lang="en-US" dirty="0" smtClean="0"/>
              <a:t> such that </a:t>
            </a:r>
            <a:r>
              <a:rPr lang="en-US" dirty="0" smtClean="0">
                <a:latin typeface="Cambria Math"/>
                <a:ea typeface="Cambria Math"/>
              </a:rPr>
              <a:t>⌈</a:t>
            </a:r>
            <a:r>
              <a:rPr lang="en-US" i="1" dirty="0" smtClean="0"/>
              <a:t>N</a:t>
            </a:r>
            <a:r>
              <a:rPr lang="en-US" dirty="0" smtClean="0"/>
              <a:t>/</a:t>
            </a:r>
            <a:r>
              <a:rPr lang="en-US" dirty="0" smtClean="0">
                <a:latin typeface="Cambria Math" pitchFamily="18" charset="0"/>
                <a:ea typeface="Cambria Math" pitchFamily="18" charset="0"/>
              </a:rPr>
              <a:t>4</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3 </a:t>
            </a:r>
            <a:r>
              <a:rPr lang="en-US" dirty="0" smtClean="0">
                <a:ea typeface="Cambria Math" pitchFamily="18" charset="0"/>
              </a:rPr>
              <a:t>is</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 2 </a:t>
            </a:r>
            <a:r>
              <a:rPr lang="en-US" dirty="0" smtClean="0">
                <a:latin typeface="Cambria Math"/>
                <a:ea typeface="Cambria Math"/>
              </a:rPr>
              <a:t>∙ </a:t>
            </a:r>
            <a:r>
              <a:rPr lang="en-US" dirty="0" smtClean="0">
                <a:latin typeface="Cambria Math" pitchFamily="18" charset="0"/>
                <a:ea typeface="Cambria Math" pitchFamily="18" charset="0"/>
              </a:rPr>
              <a:t>4 + 1 = 9.</a:t>
            </a:r>
          </a:p>
          <a:p>
            <a:pPr>
              <a:buNone/>
            </a:pPr>
            <a:r>
              <a:rPr lang="en-US" dirty="0" smtClean="0">
                <a:latin typeface="Cambria Math" pitchFamily="18" charset="0"/>
                <a:ea typeface="Cambria Math" pitchFamily="18" charset="0"/>
              </a:rPr>
              <a:t>     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Permutations and Combinations</a:t>
            </a:r>
            <a:br>
              <a:rPr lang="en-US" dirty="0" smtClean="0"/>
            </a:br>
            <a:r>
              <a:rPr lang="en-US" altLang="zh-TW" dirty="0" smtClean="0"/>
              <a:t>(</a:t>
            </a:r>
            <a:r>
              <a:rPr lang="zh-TW" altLang="en-US" dirty="0" smtClean="0"/>
              <a:t>排列組合</a:t>
            </a:r>
            <a:r>
              <a:rPr lang="en-US" altLang="zh-TW" dirty="0" smtClean="0"/>
              <a:t>)</a:t>
            </a:r>
            <a:endParaRPr lang="en-US" dirty="0"/>
          </a:p>
        </p:txBody>
      </p:sp>
      <p:sp>
        <p:nvSpPr>
          <p:cNvPr id="3" name="Subtitle 2"/>
          <p:cNvSpPr>
            <a:spLocks noGrp="1"/>
          </p:cNvSpPr>
          <p:nvPr>
            <p:ph type="subTitle" idx="1"/>
          </p:nvPr>
        </p:nvSpPr>
        <p:spPr/>
        <p:txBody>
          <a:bodyPr/>
          <a:lstStyle/>
          <a:p>
            <a:r>
              <a:rPr lang="en-US" dirty="0" smtClean="0"/>
              <a:t>Section 6.3</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a:xfrm>
            <a:off x="228600" y="1600200"/>
            <a:ext cx="8686800" cy="4525963"/>
          </a:xfrm>
        </p:spPr>
        <p:txBody>
          <a:bodyPr>
            <a:normAutofit fontScale="92500" lnSpcReduction="20000"/>
          </a:bodyPr>
          <a:lstStyle/>
          <a:p>
            <a:pPr>
              <a:buNone/>
            </a:pPr>
            <a:r>
              <a:rPr lang="en-US" b="1" dirty="0" smtClean="0"/>
              <a:t>   Definition</a:t>
            </a:r>
            <a:r>
              <a:rPr lang="en-US" dirty="0" smtClean="0"/>
              <a:t>: A </a:t>
            </a:r>
            <a:r>
              <a:rPr lang="en-US" i="1" dirty="0" smtClean="0">
                <a:solidFill>
                  <a:srgbClr val="FF0000"/>
                </a:solidFill>
              </a:rPr>
              <a:t>permutation</a:t>
            </a:r>
            <a:r>
              <a:rPr lang="en-US" dirty="0" smtClean="0"/>
              <a:t> of a set of distinct objects is an ordered arrangement of these objects. </a:t>
            </a:r>
          </a:p>
          <a:p>
            <a:pPr>
              <a:buNone/>
            </a:pPr>
            <a:r>
              <a:rPr lang="en-US" dirty="0" smtClean="0"/>
              <a:t>	An ordered </a:t>
            </a:r>
            <a:r>
              <a:rPr lang="en-US" dirty="0" smtClean="0">
                <a:solidFill>
                  <a:srgbClr val="FF0000"/>
                </a:solidFill>
              </a:rPr>
              <a:t>arrangement of </a:t>
            </a:r>
            <a:r>
              <a:rPr lang="en-US" b="1" dirty="0" smtClean="0">
                <a:solidFill>
                  <a:srgbClr val="FF0000"/>
                </a:solidFill>
              </a:rPr>
              <a:t>r</a:t>
            </a:r>
            <a:r>
              <a:rPr lang="en-US" dirty="0" smtClean="0">
                <a:solidFill>
                  <a:srgbClr val="FF0000"/>
                </a:solidFill>
              </a:rPr>
              <a:t> elements </a:t>
            </a:r>
            <a:r>
              <a:rPr lang="en-US" dirty="0" smtClean="0"/>
              <a:t>of a set is called an </a:t>
            </a:r>
            <a:r>
              <a:rPr lang="en-US" b="1" i="1" dirty="0" smtClean="0">
                <a:solidFill>
                  <a:srgbClr val="FF0000"/>
                </a:solidFill>
              </a:rPr>
              <a:t>r</a:t>
            </a:r>
            <a:r>
              <a:rPr lang="en-US" i="1" dirty="0" smtClean="0">
                <a:solidFill>
                  <a:srgbClr val="FF0000"/>
                </a:solidFill>
              </a:rPr>
              <a:t>-permutation</a:t>
            </a:r>
            <a:r>
              <a:rPr lang="en-US" dirty="0" smtClean="0"/>
              <a:t>.</a:t>
            </a:r>
          </a:p>
          <a:p>
            <a:pPr>
              <a:buNone/>
            </a:pPr>
            <a:r>
              <a:rPr lang="en-US" b="1" dirty="0" smtClean="0"/>
              <a:t>   Example</a:t>
            </a:r>
            <a:r>
              <a:rPr lang="en-US" dirty="0" smtClean="0"/>
              <a:t>: Let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is a permutation of </a:t>
            </a:r>
            <a:r>
              <a:rPr lang="en-US" i="1" dirty="0" smtClean="0"/>
              <a:t>S</a:t>
            </a:r>
            <a:r>
              <a:rPr lang="en-US" dirty="0" smtClean="0"/>
              <a:t>.</a:t>
            </a:r>
          </a:p>
          <a:p>
            <a:pPr lvl="1"/>
            <a:r>
              <a:rPr lang="en-US" dirty="0" smtClean="0"/>
              <a:t>The ordered arrangement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2</a:t>
            </a:r>
            <a:r>
              <a:rPr lang="en-US" dirty="0" smtClean="0"/>
              <a:t> is a </a:t>
            </a:r>
            <a:r>
              <a:rPr lang="en-US" dirty="0" smtClean="0">
                <a:latin typeface="Cambria Math" pitchFamily="18" charset="0"/>
                <a:ea typeface="Cambria Math" pitchFamily="18" charset="0"/>
              </a:rPr>
              <a:t>2</a:t>
            </a:r>
            <a:r>
              <a:rPr lang="en-US" dirty="0" smtClean="0"/>
              <a:t>-permutation of </a:t>
            </a:r>
            <a:r>
              <a:rPr lang="en-US" i="1" dirty="0" smtClean="0"/>
              <a:t>S</a:t>
            </a:r>
            <a:r>
              <a:rPr lang="en-US" dirty="0" smtClean="0"/>
              <a:t>.</a:t>
            </a:r>
          </a:p>
          <a:p>
            <a:r>
              <a:rPr lang="en-US" dirty="0" smtClean="0"/>
              <a:t>The number of </a:t>
            </a:r>
            <a:r>
              <a:rPr lang="en-US" i="1" dirty="0" smtClean="0"/>
              <a:t>r</a:t>
            </a:r>
            <a:r>
              <a:rPr lang="en-US" dirty="0" smtClean="0"/>
              <a:t>-</a:t>
            </a:r>
            <a:r>
              <a:rPr lang="en-US" dirty="0" err="1" smtClean="0"/>
              <a:t>permuatations</a:t>
            </a:r>
            <a:r>
              <a:rPr lang="en-US" dirty="0" smtClean="0"/>
              <a:t> of a set with </a:t>
            </a:r>
            <a:r>
              <a:rPr lang="en-US" i="1" dirty="0" smtClean="0"/>
              <a:t>n</a:t>
            </a:r>
            <a:r>
              <a:rPr lang="en-US" dirty="0" smtClean="0"/>
              <a:t> elements is denoted by </a:t>
            </a:r>
            <a:r>
              <a:rPr lang="en-US" i="1" dirty="0" smtClean="0">
                <a:solidFill>
                  <a:srgbClr val="FF0000"/>
                </a:solidFill>
              </a:rPr>
              <a:t>P</a:t>
            </a:r>
            <a:r>
              <a:rPr lang="en-US" dirty="0" smtClean="0">
                <a:solidFill>
                  <a:srgbClr val="FF0000"/>
                </a:solidFill>
              </a:rPr>
              <a:t>(</a:t>
            </a:r>
            <a:r>
              <a:rPr lang="en-US" i="1" dirty="0" err="1" smtClean="0">
                <a:solidFill>
                  <a:srgbClr val="FF0000"/>
                </a:solidFill>
              </a:rPr>
              <a:t>n</a:t>
            </a:r>
            <a:r>
              <a:rPr lang="en-US" dirty="0" err="1" smtClean="0">
                <a:solidFill>
                  <a:srgbClr val="FF0000"/>
                </a:solidFill>
              </a:rPr>
              <a:t>,</a:t>
            </a:r>
            <a:r>
              <a:rPr lang="en-US" i="1" dirty="0" err="1" smtClean="0">
                <a:solidFill>
                  <a:srgbClr val="FF0000"/>
                </a:solidFill>
              </a:rPr>
              <a:t>r</a:t>
            </a:r>
            <a:r>
              <a:rPr lang="en-US" dirty="0" smtClean="0">
                <a:solidFill>
                  <a:srgbClr val="FF0000"/>
                </a:solidFill>
              </a:rPr>
              <a:t>)</a:t>
            </a:r>
            <a:r>
              <a:rPr lang="en-US" dirty="0" smtClean="0"/>
              <a:t>.</a:t>
            </a:r>
          </a:p>
          <a:p>
            <a:pPr lvl="1"/>
            <a:r>
              <a:rPr lang="en-US" dirty="0" smtClean="0"/>
              <a:t>The </a:t>
            </a:r>
            <a:r>
              <a:rPr lang="en-US" dirty="0" smtClean="0">
                <a:latin typeface="Cambria Math" pitchFamily="18" charset="0"/>
                <a:ea typeface="Cambria Math" pitchFamily="18" charset="0"/>
              </a:rPr>
              <a:t>2</a:t>
            </a:r>
            <a:r>
              <a:rPr lang="en-US" dirty="0" smtClean="0"/>
              <a:t>-permutations of </a:t>
            </a:r>
            <a:r>
              <a:rPr lang="en-US" i="1" dirty="0" smtClean="0"/>
              <a:t>S</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are</a:t>
            </a:r>
            <a:r>
              <a:rPr lang="en-US" dirty="0" smtClean="0">
                <a:latin typeface="Cambria Math" pitchFamily="18" charset="0"/>
                <a:ea typeface="Cambria Math" pitchFamily="18" charset="0"/>
              </a:rPr>
              <a:t> 1</a:t>
            </a:r>
            <a:r>
              <a:rPr lang="en-US" dirty="0" smtClean="0"/>
              <a:t>,</a:t>
            </a:r>
            <a:r>
              <a:rPr lang="en-US" dirty="0" smtClean="0">
                <a:latin typeface="Cambria Math" pitchFamily="18" charset="0"/>
                <a:ea typeface="Cambria Math" pitchFamily="18" charset="0"/>
              </a:rPr>
              <a:t>2; 1</a:t>
            </a:r>
            <a:r>
              <a:rPr lang="en-US" dirty="0" smtClean="0"/>
              <a:t>,</a:t>
            </a:r>
            <a:r>
              <a:rPr lang="en-US" dirty="0" smtClean="0">
                <a:latin typeface="Cambria Math" pitchFamily="18" charset="0"/>
                <a:ea typeface="Cambria Math" pitchFamily="18" charset="0"/>
              </a:rPr>
              <a:t>3; 2</a:t>
            </a:r>
            <a:r>
              <a:rPr lang="en-US" dirty="0" smtClean="0"/>
              <a:t>,</a:t>
            </a:r>
            <a:r>
              <a:rPr lang="en-US" dirty="0" smtClean="0">
                <a:latin typeface="Cambria Math" pitchFamily="18" charset="0"/>
                <a:ea typeface="Cambria Math" pitchFamily="18" charset="0"/>
              </a:rPr>
              <a:t>1; 2</a:t>
            </a:r>
            <a:r>
              <a:rPr lang="en-US" dirty="0" smtClean="0"/>
              <a:t>,</a:t>
            </a:r>
            <a:r>
              <a:rPr lang="en-US" dirty="0" smtClean="0">
                <a:latin typeface="Cambria Math" pitchFamily="18" charset="0"/>
                <a:ea typeface="Cambria Math" pitchFamily="18" charset="0"/>
              </a:rPr>
              <a:t>3; 3</a:t>
            </a:r>
            <a:r>
              <a:rPr lang="en-US" dirty="0" smtClean="0"/>
              <a:t>,</a:t>
            </a:r>
            <a:r>
              <a:rPr lang="en-US" dirty="0" smtClean="0">
                <a:latin typeface="Cambria Math" pitchFamily="18" charset="0"/>
                <a:ea typeface="Cambria Math" pitchFamily="18" charset="0"/>
              </a:rPr>
              <a:t>1; and 3</a:t>
            </a:r>
            <a:r>
              <a:rPr lang="en-US" dirty="0" smtClean="0"/>
              <a:t>,</a:t>
            </a:r>
            <a:r>
              <a:rPr lang="en-US" dirty="0" smtClean="0">
                <a:latin typeface="Cambria Math" pitchFamily="18" charset="0"/>
                <a:ea typeface="Cambria Math" pitchFamily="18" charset="0"/>
              </a:rPr>
              <a:t>2. Hence, </a:t>
            </a:r>
            <a:r>
              <a:rPr lang="en-US" i="1" dirty="0" smtClean="0">
                <a:ea typeface="Cambria Math" pitchFamily="18" charset="0"/>
              </a:rPr>
              <a:t>P</a:t>
            </a:r>
            <a:r>
              <a:rPr lang="en-US" dirty="0" smtClean="0">
                <a:latin typeface="Cambria Math" pitchFamily="18" charset="0"/>
                <a:ea typeface="Cambria Math" pitchFamily="18" charset="0"/>
              </a:rPr>
              <a:t>(3,2) = 6.</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Formula for the Number of Permutations</a:t>
            </a:r>
            <a:endParaRPr lang="en-US" dirty="0"/>
          </a:p>
        </p:txBody>
      </p:sp>
      <p:sp>
        <p:nvSpPr>
          <p:cNvPr id="3" name="Content Placeholder 2"/>
          <p:cNvSpPr>
            <a:spLocks noGrp="1"/>
          </p:cNvSpPr>
          <p:nvPr>
            <p:ph idx="1"/>
          </p:nvPr>
        </p:nvSpPr>
        <p:spPr>
          <a:xfrm>
            <a:off x="228600" y="1600200"/>
            <a:ext cx="8763000" cy="4876800"/>
          </a:xfrm>
        </p:spPr>
        <p:txBody>
          <a:bodyPr>
            <a:noAutofit/>
          </a:bodyPr>
          <a:lstStyle/>
          <a:p>
            <a:pPr>
              <a:buNone/>
            </a:pPr>
            <a:r>
              <a:rPr lang="en-US" sz="2400" b="1" dirty="0" smtClean="0"/>
              <a:t>Theorem </a:t>
            </a:r>
            <a:r>
              <a:rPr lang="en-US" sz="2400" b="1" dirty="0" smtClean="0">
                <a:latin typeface="Cambria Math" pitchFamily="18" charset="0"/>
                <a:ea typeface="Cambria Math" pitchFamily="18" charset="0"/>
              </a:rPr>
              <a:t>1</a:t>
            </a:r>
            <a:r>
              <a:rPr lang="en-US" sz="2400" dirty="0" smtClean="0"/>
              <a:t>: If </a:t>
            </a:r>
            <a:r>
              <a:rPr lang="en-US" sz="2400" i="1" dirty="0" smtClean="0"/>
              <a:t>n</a:t>
            </a:r>
            <a:r>
              <a:rPr lang="en-US" sz="2400" dirty="0" smtClean="0"/>
              <a:t> is a positive integer and </a:t>
            </a:r>
            <a:r>
              <a:rPr lang="en-US" sz="2400" i="1" dirty="0" smtClean="0"/>
              <a:t>r</a:t>
            </a:r>
            <a:r>
              <a:rPr lang="en-US" sz="2400" dirty="0" smtClean="0"/>
              <a:t> is an integer with </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r</a:t>
            </a:r>
            <a:r>
              <a:rPr lang="en-US" sz="2400" dirty="0" smtClean="0"/>
              <a:t> </a:t>
            </a:r>
            <a:r>
              <a:rPr lang="en-US" sz="2400" dirty="0" smtClean="0">
                <a:latin typeface="Cambria Math"/>
                <a:ea typeface="Cambria Math"/>
              </a:rPr>
              <a:t>≤</a:t>
            </a:r>
            <a:r>
              <a:rPr lang="en-US" sz="2400" dirty="0" smtClean="0"/>
              <a:t> </a:t>
            </a:r>
            <a:r>
              <a:rPr lang="en-US" sz="2400" i="1" dirty="0" smtClean="0"/>
              <a:t>n</a:t>
            </a:r>
            <a:r>
              <a:rPr lang="en-US" sz="2400" dirty="0" smtClean="0"/>
              <a:t>, then there are</a:t>
            </a:r>
          </a:p>
          <a:p>
            <a:pPr>
              <a:buNone/>
            </a:pPr>
            <a:r>
              <a:rPr lang="en-US" sz="2400" dirty="0" smtClean="0"/>
              <a:t>         </a:t>
            </a:r>
            <a:r>
              <a:rPr lang="en-US" sz="2400" i="1" dirty="0" smtClean="0"/>
              <a:t>P</a:t>
            </a:r>
            <a:r>
              <a:rPr lang="en-US" sz="2400" dirty="0" smtClean="0"/>
              <a:t>(</a:t>
            </a:r>
            <a:r>
              <a:rPr lang="en-US" sz="2400" i="1" dirty="0" smtClean="0"/>
              <a:t>n</a:t>
            </a:r>
            <a:r>
              <a:rPr lang="en-US" sz="2400" dirty="0" smtClean="0"/>
              <a:t>, </a:t>
            </a:r>
            <a:r>
              <a:rPr lang="en-US" sz="2400" i="1" dirty="0" smtClean="0"/>
              <a:t>r</a:t>
            </a:r>
            <a:r>
              <a:rPr lang="en-US" sz="2400" dirty="0" smtClean="0"/>
              <a:t>) = </a:t>
            </a:r>
            <a:r>
              <a:rPr lang="en-US" sz="2400" i="1" dirty="0" smtClean="0"/>
              <a:t>n</a:t>
            </a:r>
            <a:r>
              <a:rPr lang="en-US" sz="2400" dirty="0" smtClean="0"/>
              <a:t>(</a:t>
            </a:r>
            <a:r>
              <a:rPr lang="en-US" sz="2400" i="1" dirty="0" smtClean="0"/>
              <a:t>n</a:t>
            </a:r>
            <a:r>
              <a:rPr lang="en-US" sz="2400" dirty="0" smtClean="0"/>
              <a:t> </a:t>
            </a:r>
            <a:r>
              <a:rPr lang="en-US" sz="2400" dirty="0" smtClean="0">
                <a:latin typeface="Cambria Math"/>
                <a:ea typeface="Cambria Math"/>
              </a:rPr>
              <a:t>−</a:t>
            </a:r>
            <a:r>
              <a:rPr lang="en-US" sz="2400" dirty="0" smtClean="0"/>
              <a:t>  </a:t>
            </a:r>
            <a:r>
              <a:rPr lang="en-US" sz="2400" dirty="0" smtClean="0">
                <a:latin typeface="Cambria Math" pitchFamily="18" charset="0"/>
                <a:ea typeface="Cambria Math" pitchFamily="18" charset="0"/>
              </a:rPr>
              <a:t>1</a:t>
            </a:r>
            <a:r>
              <a:rPr lang="en-US" sz="2400" dirty="0" smtClean="0"/>
              <a:t>)(</a:t>
            </a:r>
            <a:r>
              <a:rPr lang="en-US" sz="2400" i="1" dirty="0" smtClean="0"/>
              <a:t>n </a:t>
            </a:r>
            <a:r>
              <a:rPr lang="en-US" sz="2400" i="1" dirty="0" smtClean="0">
                <a:latin typeface="Cambria Math"/>
                <a:ea typeface="Cambria Math"/>
              </a:rPr>
              <a:t>−</a:t>
            </a:r>
            <a:r>
              <a:rPr lang="en-US" sz="2400" dirty="0" smtClean="0"/>
              <a:t>  </a:t>
            </a:r>
            <a:r>
              <a:rPr lang="en-US" sz="2400" dirty="0" smtClean="0">
                <a:latin typeface="Cambria Math" pitchFamily="18" charset="0"/>
                <a:ea typeface="Cambria Math" pitchFamily="18" charset="0"/>
              </a:rPr>
              <a:t>2</a:t>
            </a:r>
            <a:r>
              <a:rPr lang="en-US" sz="2400" dirty="0" smtClean="0"/>
              <a:t>) </a:t>
            </a:r>
            <a:r>
              <a:rPr lang="en-US" sz="2400" dirty="0" smtClean="0">
                <a:latin typeface="Cambria Math"/>
                <a:ea typeface="Cambria Math"/>
              </a:rPr>
              <a:t>∙∙∙</a:t>
            </a:r>
            <a:r>
              <a:rPr lang="en-US" sz="2400" dirty="0" smtClean="0"/>
              <a:t>  (</a:t>
            </a:r>
            <a:r>
              <a:rPr lang="en-US" sz="2400" i="1" dirty="0" smtClean="0"/>
              <a:t>n</a:t>
            </a:r>
            <a:r>
              <a:rPr lang="en-US" sz="2400" dirty="0" smtClean="0"/>
              <a:t> </a:t>
            </a:r>
            <a:r>
              <a:rPr lang="en-US" sz="2400" dirty="0" smtClean="0">
                <a:latin typeface="Cambria Math"/>
                <a:ea typeface="Cambria Math"/>
              </a:rPr>
              <a:t>−</a:t>
            </a:r>
            <a:r>
              <a:rPr lang="en-US" sz="2400" dirty="0" smtClean="0"/>
              <a:t>  </a:t>
            </a:r>
            <a:r>
              <a:rPr lang="en-US" sz="2400" i="1" dirty="0" smtClean="0"/>
              <a:t>r</a:t>
            </a:r>
            <a:r>
              <a:rPr lang="en-US" sz="2400" dirty="0" smtClean="0"/>
              <a:t> + </a:t>
            </a:r>
            <a:r>
              <a:rPr lang="en-US" sz="2400" dirty="0" smtClean="0">
                <a:latin typeface="Cambria Math" pitchFamily="18" charset="0"/>
                <a:ea typeface="Cambria Math" pitchFamily="18" charset="0"/>
              </a:rPr>
              <a:t>1</a:t>
            </a:r>
            <a:r>
              <a:rPr lang="en-US" sz="2400" dirty="0" smtClean="0"/>
              <a:t>)</a:t>
            </a:r>
          </a:p>
          <a:p>
            <a:pPr>
              <a:buNone/>
            </a:pPr>
            <a:r>
              <a:rPr lang="en-US" sz="2400" i="1" dirty="0" smtClean="0"/>
              <a:t>     r</a:t>
            </a:r>
            <a:r>
              <a:rPr lang="en-US" sz="2400" dirty="0" smtClean="0"/>
              <a:t>-permutations of a set with n distinct elements.</a:t>
            </a:r>
          </a:p>
          <a:p>
            <a:pPr>
              <a:buNone/>
            </a:pPr>
            <a:r>
              <a:rPr lang="en-US" sz="2400" b="1" dirty="0" smtClean="0"/>
              <a:t>Proof</a:t>
            </a:r>
            <a:r>
              <a:rPr lang="en-US" sz="2400" dirty="0" smtClean="0"/>
              <a:t>: Use the </a:t>
            </a:r>
            <a:r>
              <a:rPr lang="en-US" sz="2400" dirty="0" smtClean="0">
                <a:solidFill>
                  <a:srgbClr val="FF0000"/>
                </a:solidFill>
              </a:rPr>
              <a:t>product rule</a:t>
            </a:r>
            <a:r>
              <a:rPr lang="en-US" sz="2400" dirty="0" smtClean="0"/>
              <a:t>. The first element can be chosen in </a:t>
            </a:r>
            <a:r>
              <a:rPr lang="en-US" sz="2400" i="1" dirty="0" smtClean="0"/>
              <a:t>n</a:t>
            </a:r>
            <a:r>
              <a:rPr lang="en-US" sz="2400" dirty="0" smtClean="0"/>
              <a:t> ways. The second in </a:t>
            </a:r>
            <a:r>
              <a:rPr lang="en-US" sz="2400" i="1" dirty="0" smtClean="0"/>
              <a:t>n</a:t>
            </a:r>
            <a:r>
              <a:rPr lang="en-US" sz="2400" dirty="0" smtClean="0"/>
              <a:t> </a:t>
            </a:r>
            <a:r>
              <a:rPr lang="en-US" sz="2400" dirty="0" smtClean="0">
                <a:latin typeface="Cambria Math"/>
                <a:ea typeface="Cambria Math"/>
              </a:rPr>
              <a:t>−</a:t>
            </a:r>
            <a:r>
              <a:rPr lang="en-US" sz="2400" dirty="0" smtClean="0"/>
              <a:t>  </a:t>
            </a:r>
            <a:r>
              <a:rPr lang="en-US" sz="2400" dirty="0" smtClean="0">
                <a:latin typeface="Cambria Math" pitchFamily="18" charset="0"/>
                <a:ea typeface="Cambria Math" pitchFamily="18" charset="0"/>
              </a:rPr>
              <a:t>1 ways, and so on until there are             (</a:t>
            </a:r>
            <a:r>
              <a:rPr lang="en-US" sz="2400" i="1" dirty="0" smtClean="0"/>
              <a:t>n</a:t>
            </a:r>
            <a:r>
              <a:rPr lang="en-US" sz="2400" dirty="0" smtClean="0"/>
              <a:t> </a:t>
            </a:r>
            <a:r>
              <a:rPr lang="en-US" sz="2400" dirty="0" smtClean="0">
                <a:latin typeface="Cambria Math"/>
                <a:ea typeface="Cambria Math"/>
              </a:rPr>
              <a:t>−</a:t>
            </a:r>
            <a:r>
              <a:rPr lang="en-US" sz="2400" dirty="0" smtClean="0"/>
              <a:t> ( </a:t>
            </a:r>
            <a:r>
              <a:rPr lang="en-US" sz="2400" i="1" dirty="0" smtClean="0"/>
              <a:t>r</a:t>
            </a:r>
            <a:r>
              <a:rPr lang="en-US" sz="2400" dirty="0" smtClean="0"/>
              <a:t> </a:t>
            </a:r>
            <a:r>
              <a:rPr lang="en-US" sz="2400" dirty="0" smtClean="0">
                <a:latin typeface="Cambria Math"/>
                <a:ea typeface="Cambria Math"/>
              </a:rPr>
              <a:t>−</a:t>
            </a:r>
            <a:r>
              <a:rPr lang="en-US" sz="2400" dirty="0" smtClean="0"/>
              <a:t> </a:t>
            </a:r>
            <a:r>
              <a:rPr lang="en-US" sz="2400" dirty="0" smtClean="0">
                <a:latin typeface="Cambria Math" pitchFamily="18" charset="0"/>
                <a:ea typeface="Cambria Math" pitchFamily="18" charset="0"/>
              </a:rPr>
              <a:t>1</a:t>
            </a:r>
            <a:r>
              <a:rPr lang="en-US" sz="2400" dirty="0" smtClean="0">
                <a:ea typeface="Cambria Math" pitchFamily="18" charset="0"/>
              </a:rPr>
              <a:t>)) ways to choose the last element.</a:t>
            </a:r>
          </a:p>
          <a:p>
            <a:r>
              <a:rPr lang="en-US" sz="2400" dirty="0" smtClean="0">
                <a:ea typeface="Cambria Math" pitchFamily="18" charset="0"/>
              </a:rPr>
              <a:t>Note that </a:t>
            </a:r>
            <a:r>
              <a:rPr lang="en-US" sz="2400" i="1" dirty="0" smtClean="0">
                <a:ea typeface="Cambria Math" pitchFamily="18" charset="0"/>
              </a:rPr>
              <a:t>P</a:t>
            </a:r>
            <a:r>
              <a:rPr lang="en-US" sz="2400" dirty="0" smtClean="0">
                <a:ea typeface="Cambria Math" pitchFamily="18" charset="0"/>
              </a:rPr>
              <a:t>(</a:t>
            </a:r>
            <a:r>
              <a:rPr lang="en-US" sz="2400" i="1" dirty="0" smtClean="0">
                <a:ea typeface="Cambria Math" pitchFamily="18" charset="0"/>
              </a:rPr>
              <a:t>n</a:t>
            </a:r>
            <a:r>
              <a:rPr lang="en-US" sz="2400" dirty="0" smtClean="0">
                <a:ea typeface="Cambria Math" pitchFamily="18" charset="0"/>
              </a:rPr>
              <a:t>,</a:t>
            </a:r>
            <a:r>
              <a:rPr lang="en-US" sz="2400" dirty="0" smtClean="0">
                <a:latin typeface="Cambria Math" pitchFamily="18" charset="0"/>
                <a:ea typeface="Cambria Math" pitchFamily="18" charset="0"/>
              </a:rPr>
              <a:t>0</a:t>
            </a:r>
            <a:r>
              <a:rPr lang="en-US" sz="2400" dirty="0" smtClean="0">
                <a:ea typeface="Cambria Math" pitchFamily="18" charset="0"/>
              </a:rPr>
              <a:t>) = </a:t>
            </a:r>
            <a:r>
              <a:rPr lang="en-US" sz="2400" dirty="0" smtClean="0">
                <a:latin typeface="Cambria Math" pitchFamily="18" charset="0"/>
                <a:ea typeface="Cambria Math" pitchFamily="18" charset="0"/>
              </a:rPr>
              <a:t>1</a:t>
            </a:r>
            <a:r>
              <a:rPr lang="en-US" sz="2400" dirty="0" smtClean="0">
                <a:ea typeface="Cambria Math" pitchFamily="18" charset="0"/>
              </a:rPr>
              <a:t>, since there is only one way to order zero elements.</a:t>
            </a:r>
          </a:p>
          <a:p>
            <a:pPr>
              <a:buNone/>
            </a:pPr>
            <a:r>
              <a:rPr lang="en-US" sz="2400" b="1" dirty="0" smtClean="0">
                <a:ea typeface="Cambria Math" pitchFamily="18" charset="0"/>
              </a:rPr>
              <a:t>    Corollary </a:t>
            </a:r>
            <a:r>
              <a:rPr lang="en-US" sz="2400" b="1" dirty="0" smtClean="0">
                <a:latin typeface="Cambria Math" pitchFamily="18" charset="0"/>
                <a:ea typeface="Cambria Math" pitchFamily="18" charset="0"/>
              </a:rPr>
              <a:t>1</a:t>
            </a:r>
            <a:r>
              <a:rPr lang="en-US" sz="2400" dirty="0" smtClean="0">
                <a:ea typeface="Cambria Math" pitchFamily="18" charset="0"/>
              </a:rPr>
              <a:t>: If </a:t>
            </a:r>
            <a:r>
              <a:rPr lang="en-US" sz="2400" i="1" dirty="0" smtClean="0">
                <a:ea typeface="Cambria Math" pitchFamily="18" charset="0"/>
              </a:rPr>
              <a:t>n</a:t>
            </a:r>
            <a:r>
              <a:rPr lang="en-US" sz="2400" dirty="0" smtClean="0">
                <a:ea typeface="Cambria Math" pitchFamily="18" charset="0"/>
              </a:rPr>
              <a:t> and </a:t>
            </a:r>
            <a:r>
              <a:rPr lang="en-US" sz="2400" i="1" dirty="0" smtClean="0">
                <a:ea typeface="Cambria Math" pitchFamily="18" charset="0"/>
              </a:rPr>
              <a:t>r</a:t>
            </a:r>
            <a:r>
              <a:rPr lang="en-US" sz="2400" dirty="0" smtClean="0">
                <a:ea typeface="Cambria Math" pitchFamily="18" charset="0"/>
              </a:rPr>
              <a:t> are integers with </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r</a:t>
            </a:r>
            <a:r>
              <a:rPr lang="en-US" sz="2400" dirty="0" smtClean="0"/>
              <a:t> </a:t>
            </a:r>
            <a:r>
              <a:rPr lang="en-US" sz="2400" dirty="0" smtClean="0">
                <a:latin typeface="Cambria Math"/>
                <a:ea typeface="Cambria Math"/>
              </a:rPr>
              <a:t>≤</a:t>
            </a:r>
            <a:r>
              <a:rPr lang="en-US" sz="2400" dirty="0" smtClean="0"/>
              <a:t> </a:t>
            </a:r>
            <a:r>
              <a:rPr lang="en-US" sz="2400" i="1" dirty="0" smtClean="0"/>
              <a:t>n, </a:t>
            </a:r>
            <a:r>
              <a:rPr lang="en-US" sz="2400" dirty="0" smtClean="0"/>
              <a:t>then</a:t>
            </a:r>
            <a:endParaRPr lang="en-US" sz="2400" i="1" dirty="0" smtClean="0"/>
          </a:p>
          <a:p>
            <a:pPr>
              <a:buNone/>
            </a:pPr>
            <a:r>
              <a:rPr lang="en-US" sz="2400" i="1" dirty="0" smtClean="0"/>
              <a:t> </a:t>
            </a:r>
            <a:endParaRPr lang="en-US" sz="2400"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867400"/>
            <a:ext cx="2608898" cy="53721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select a </a:t>
            </a:r>
            <a:r>
              <a:rPr lang="en-US" dirty="0" smtClean="0">
                <a:solidFill>
                  <a:srgbClr val="FF0000"/>
                </a:solidFill>
              </a:rPr>
              <a:t>first-prize</a:t>
            </a:r>
            <a:r>
              <a:rPr lang="en-US" dirty="0" smtClean="0"/>
              <a:t> winner, a </a:t>
            </a:r>
            <a:r>
              <a:rPr lang="en-US" dirty="0" smtClean="0">
                <a:solidFill>
                  <a:srgbClr val="00B050"/>
                </a:solidFill>
              </a:rPr>
              <a:t>second prize </a:t>
            </a:r>
            <a:r>
              <a:rPr lang="en-US" dirty="0" smtClean="0"/>
              <a:t>winner, and a </a:t>
            </a:r>
            <a:r>
              <a:rPr lang="en-US" dirty="0" smtClean="0">
                <a:solidFill>
                  <a:srgbClr val="0070C0"/>
                </a:solidFill>
              </a:rPr>
              <a:t>third-prize</a:t>
            </a:r>
            <a:r>
              <a:rPr lang="en-US" dirty="0" smtClean="0"/>
              <a:t> winner </a:t>
            </a:r>
            <a:r>
              <a:rPr lang="en-US" u="sng" dirty="0" smtClean="0"/>
              <a:t>from </a:t>
            </a:r>
            <a:r>
              <a:rPr lang="en-US" u="sng" dirty="0" smtClean="0">
                <a:latin typeface="Cambria Math" pitchFamily="18" charset="0"/>
                <a:ea typeface="Cambria Math" pitchFamily="18" charset="0"/>
              </a:rPr>
              <a:t>100</a:t>
            </a:r>
            <a:r>
              <a:rPr lang="en-US" u="sng" dirty="0" smtClean="0"/>
              <a:t> different people </a:t>
            </a:r>
            <a:r>
              <a:rPr lang="en-US" dirty="0" smtClean="0"/>
              <a:t>who have entered a contest?</a:t>
            </a:r>
          </a:p>
          <a:p>
            <a:pPr>
              <a:buNone/>
            </a:pPr>
            <a:endParaRPr lang="en-US" dirty="0" smtClean="0"/>
          </a:p>
          <a:p>
            <a:pPr>
              <a:buNone/>
            </a:pPr>
            <a:r>
              <a:rPr lang="en-US" b="1" dirty="0" smtClean="0"/>
              <a:t>    Solution</a:t>
            </a:r>
            <a:r>
              <a:rPr lang="en-US" dirty="0" smtClean="0"/>
              <a:t>: </a:t>
            </a:r>
          </a:p>
          <a:p>
            <a:pPr>
              <a:buNone/>
            </a:pPr>
            <a:r>
              <a:rPr lang="en-US" dirty="0" smtClean="0"/>
              <a:t>            P(</a:t>
            </a:r>
            <a:r>
              <a:rPr lang="en-US" dirty="0" smtClean="0">
                <a:latin typeface="Cambria Math" pitchFamily="18" charset="0"/>
                <a:ea typeface="Cambria Math" pitchFamily="18" charset="0"/>
              </a:rPr>
              <a:t>100</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100</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99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98</a:t>
            </a:r>
            <a:r>
              <a:rPr lang="en-US" dirty="0" smtClean="0"/>
              <a:t> = </a:t>
            </a:r>
            <a:r>
              <a:rPr lang="en-US" dirty="0" smtClean="0">
                <a:latin typeface="Cambria Math" pitchFamily="18" charset="0"/>
                <a:ea typeface="Cambria Math" pitchFamily="18" charset="0"/>
              </a:rPr>
              <a:t>970,200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Counting Problems by Counting Permutations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permutations of the letters </a:t>
            </a:r>
            <a:r>
              <a:rPr lang="en-US" i="1" dirty="0" smtClean="0"/>
              <a:t>ABCDEFGH</a:t>
            </a:r>
            <a:r>
              <a:rPr lang="en-US" dirty="0" smtClean="0"/>
              <a:t> contain the string </a:t>
            </a:r>
            <a:r>
              <a:rPr lang="en-US" i="1" dirty="0" smtClean="0"/>
              <a:t>ABC</a:t>
            </a:r>
            <a:r>
              <a:rPr lang="en-US" dirty="0" smtClean="0"/>
              <a:t> ?</a:t>
            </a:r>
          </a:p>
          <a:p>
            <a:pPr>
              <a:buNone/>
            </a:pPr>
            <a:endParaRPr lang="en-US" dirty="0" smtClean="0"/>
          </a:p>
          <a:p>
            <a:pPr>
              <a:buNone/>
            </a:pPr>
            <a:r>
              <a:rPr lang="en-US" b="1" dirty="0" smtClean="0"/>
              <a:t>    Solution</a:t>
            </a:r>
            <a:r>
              <a:rPr lang="en-US" dirty="0" smtClean="0"/>
              <a:t>: We solve this problem by counting the permutations of six objects, </a:t>
            </a:r>
            <a:r>
              <a:rPr lang="en-US" i="1" dirty="0" smtClean="0"/>
              <a:t>ABC</a:t>
            </a:r>
            <a:r>
              <a:rPr lang="en-US" dirty="0" smtClean="0"/>
              <a:t>, </a:t>
            </a:r>
            <a:r>
              <a:rPr lang="en-US" i="1" dirty="0" smtClean="0"/>
              <a:t>D</a:t>
            </a:r>
            <a:r>
              <a:rPr lang="en-US" dirty="0" smtClean="0"/>
              <a:t>, </a:t>
            </a:r>
            <a:r>
              <a:rPr lang="en-US" i="1" dirty="0" smtClean="0"/>
              <a:t>E</a:t>
            </a:r>
            <a:r>
              <a:rPr lang="en-US" dirty="0" smtClean="0"/>
              <a:t>, </a:t>
            </a:r>
            <a:r>
              <a:rPr lang="en-US" i="1" dirty="0" smtClean="0"/>
              <a:t>F</a:t>
            </a:r>
            <a:r>
              <a:rPr lang="en-US" dirty="0" smtClean="0"/>
              <a:t>, </a:t>
            </a:r>
            <a:r>
              <a:rPr lang="en-US" i="1" dirty="0" smtClean="0"/>
              <a:t>G</a:t>
            </a:r>
            <a:r>
              <a:rPr lang="en-US" dirty="0" smtClean="0"/>
              <a:t>, and </a:t>
            </a:r>
            <a:r>
              <a:rPr lang="en-US" i="1" dirty="0" smtClean="0"/>
              <a:t>H</a:t>
            </a:r>
            <a:r>
              <a:rPr lang="en-US" dirty="0" smtClean="0"/>
              <a:t>.</a:t>
            </a:r>
          </a:p>
          <a:p>
            <a:pPr>
              <a:buNone/>
            </a:pPr>
            <a:endParaRPr lang="en-US" dirty="0" smtClean="0"/>
          </a:p>
          <a:p>
            <a:pPr>
              <a:buNone/>
            </a:pPr>
            <a:r>
              <a:rPr lang="en-US" dirty="0" smtClean="0"/>
              <a:t>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a:t>
            </a:r>
            <a:r>
              <a:rPr lang="en-US" dirty="0" smtClean="0"/>
              <a:t>= </a:t>
            </a:r>
            <a:r>
              <a:rPr lang="en-US" dirty="0" smtClean="0">
                <a:latin typeface="Cambria Math" pitchFamily="18" charset="0"/>
                <a:ea typeface="Cambria Math" pitchFamily="18" charset="0"/>
              </a:rPr>
              <a:t>720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Basics of Counting</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a:xfrm>
            <a:off x="457200" y="1295400"/>
            <a:ext cx="8458200" cy="5257800"/>
          </a:xfrm>
        </p:spPr>
        <p:txBody>
          <a:bodyPr>
            <a:normAutofit fontScale="85000" lnSpcReduction="10000"/>
          </a:bodyPr>
          <a:lstStyle/>
          <a:p>
            <a:pPr>
              <a:buNone/>
            </a:pPr>
            <a:r>
              <a:rPr lang="en-US" b="1" dirty="0" smtClean="0"/>
              <a:t>   Definition</a:t>
            </a:r>
            <a:r>
              <a:rPr lang="en-US" dirty="0" smtClean="0"/>
              <a:t>: An </a:t>
            </a:r>
            <a:r>
              <a:rPr lang="en-US" i="1" dirty="0" smtClean="0">
                <a:solidFill>
                  <a:srgbClr val="FF0000"/>
                </a:solidFill>
              </a:rPr>
              <a:t>r-combination</a:t>
            </a:r>
            <a:r>
              <a:rPr lang="en-US" dirty="0" smtClean="0"/>
              <a:t> of elements of a set is an </a:t>
            </a:r>
            <a:r>
              <a:rPr lang="en-US" dirty="0" smtClean="0">
                <a:solidFill>
                  <a:srgbClr val="FF0000"/>
                </a:solidFill>
              </a:rPr>
              <a:t>unordered</a:t>
            </a:r>
            <a:r>
              <a:rPr lang="en-US" dirty="0" smtClean="0"/>
              <a:t> selection of </a:t>
            </a:r>
            <a:r>
              <a:rPr lang="en-US" i="1" dirty="0" smtClean="0"/>
              <a:t>r</a:t>
            </a:r>
            <a:r>
              <a:rPr lang="en-US" dirty="0" smtClean="0"/>
              <a:t> elements from the set. Thus, an    </a:t>
            </a:r>
            <a:r>
              <a:rPr lang="en-US" i="1" dirty="0" smtClean="0"/>
              <a:t>r</a:t>
            </a:r>
            <a:r>
              <a:rPr lang="en-US" dirty="0" smtClean="0"/>
              <a:t>-combination is simply a subset of the set with </a:t>
            </a:r>
            <a:r>
              <a:rPr lang="en-US" i="1" dirty="0" smtClean="0"/>
              <a:t>r</a:t>
            </a:r>
            <a:r>
              <a:rPr lang="en-US" dirty="0" smtClean="0"/>
              <a:t> elements.</a:t>
            </a:r>
          </a:p>
          <a:p>
            <a:r>
              <a:rPr lang="en-US" dirty="0" smtClean="0"/>
              <a:t>The number of </a:t>
            </a:r>
            <a:r>
              <a:rPr lang="en-US" i="1" dirty="0" smtClean="0"/>
              <a:t>r</a:t>
            </a:r>
            <a:r>
              <a:rPr lang="en-US" dirty="0" smtClean="0"/>
              <a:t>-combinations of a set with n distinct elements is denoted by </a:t>
            </a:r>
            <a:r>
              <a:rPr lang="en-US" i="1" dirty="0" smtClean="0">
                <a:solidFill>
                  <a:srgbClr val="FF0000"/>
                </a:solidFill>
              </a:rPr>
              <a:t>C</a:t>
            </a:r>
            <a:r>
              <a:rPr lang="en-US" dirty="0" smtClean="0">
                <a:solidFill>
                  <a:srgbClr val="FF0000"/>
                </a:solidFill>
              </a:rPr>
              <a:t>(</a:t>
            </a:r>
            <a:r>
              <a:rPr lang="en-US" i="1" dirty="0" smtClean="0">
                <a:solidFill>
                  <a:srgbClr val="FF0000"/>
                </a:solidFill>
              </a:rPr>
              <a:t>n</a:t>
            </a:r>
            <a:r>
              <a:rPr lang="en-US" dirty="0" smtClean="0">
                <a:solidFill>
                  <a:srgbClr val="FF0000"/>
                </a:solidFill>
              </a:rPr>
              <a:t>, </a:t>
            </a:r>
            <a:r>
              <a:rPr lang="en-US" i="1" dirty="0" smtClean="0">
                <a:solidFill>
                  <a:srgbClr val="FF0000"/>
                </a:solidFill>
              </a:rPr>
              <a:t>r</a:t>
            </a:r>
            <a:r>
              <a:rPr lang="en-US" dirty="0" smtClean="0">
                <a:solidFill>
                  <a:srgbClr val="FF0000"/>
                </a:solidFill>
              </a:rPr>
              <a:t>)</a:t>
            </a:r>
            <a:r>
              <a:rPr lang="en-US" dirty="0" smtClean="0"/>
              <a:t>. The notation      is also used and is called a </a:t>
            </a:r>
            <a:r>
              <a:rPr lang="en-US" i="1" dirty="0" smtClean="0"/>
              <a:t>binomial coefficient</a:t>
            </a:r>
            <a:r>
              <a:rPr lang="en-US" dirty="0" smtClean="0"/>
              <a:t>. (</a:t>
            </a:r>
            <a:r>
              <a:rPr lang="en-US" i="1" dirty="0" smtClean="0"/>
              <a:t>We will see the notation again in the binomial theorem in Section</a:t>
            </a:r>
            <a:r>
              <a:rPr lang="en-US" dirty="0" smtClean="0"/>
              <a:t>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4</a:t>
            </a:r>
            <a:r>
              <a:rPr lang="en-US" dirty="0" smtClean="0"/>
              <a:t>.)</a:t>
            </a:r>
          </a:p>
          <a:p>
            <a:pPr>
              <a:buNone/>
            </a:pPr>
            <a:r>
              <a:rPr lang="en-US" b="1" dirty="0" smtClean="0"/>
              <a:t>   Example</a:t>
            </a:r>
            <a:r>
              <a:rPr lang="en-US" dirty="0" smtClean="0"/>
              <a:t>: Let </a:t>
            </a:r>
            <a:r>
              <a:rPr lang="en-US" i="1" dirty="0" smtClean="0"/>
              <a:t>S</a:t>
            </a:r>
            <a:r>
              <a:rPr lang="en-US" dirty="0" smtClean="0"/>
              <a:t> be the set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Then {</a:t>
            </a:r>
            <a:r>
              <a:rPr lang="en-US" i="1" dirty="0" smtClean="0"/>
              <a:t>a</a:t>
            </a:r>
            <a:r>
              <a:rPr lang="en-US" dirty="0" smtClean="0"/>
              <a:t>, </a:t>
            </a:r>
            <a:r>
              <a:rPr lang="en-US" i="1" dirty="0" smtClean="0"/>
              <a:t>c</a:t>
            </a:r>
            <a:r>
              <a:rPr lang="en-US" dirty="0" smtClean="0"/>
              <a:t>, </a:t>
            </a:r>
            <a:r>
              <a:rPr lang="en-US" i="1" dirty="0" smtClean="0"/>
              <a:t>d</a:t>
            </a:r>
            <a:r>
              <a:rPr lang="en-US" dirty="0" smtClean="0"/>
              <a:t>} is a </a:t>
            </a:r>
            <a:r>
              <a:rPr lang="en-US" dirty="0" smtClean="0">
                <a:latin typeface="Cambria Math" pitchFamily="18" charset="0"/>
                <a:ea typeface="Cambria Math" pitchFamily="18" charset="0"/>
              </a:rPr>
              <a:t>3</a:t>
            </a:r>
            <a:r>
              <a:rPr lang="en-US" dirty="0" smtClean="0"/>
              <a:t>-combination from S. It is the same as {</a:t>
            </a:r>
            <a:r>
              <a:rPr lang="en-US" i="1" dirty="0" smtClean="0"/>
              <a:t>d</a:t>
            </a:r>
            <a:r>
              <a:rPr lang="en-US" dirty="0" smtClean="0"/>
              <a:t>, </a:t>
            </a:r>
            <a:r>
              <a:rPr lang="en-US" i="1" dirty="0" smtClean="0"/>
              <a:t>c</a:t>
            </a:r>
            <a:r>
              <a:rPr lang="en-US" dirty="0" smtClean="0"/>
              <a:t>, </a:t>
            </a:r>
            <a:r>
              <a:rPr lang="en-US" i="1" dirty="0" smtClean="0"/>
              <a:t>a</a:t>
            </a:r>
            <a:r>
              <a:rPr lang="en-US" dirty="0" smtClean="0"/>
              <a:t>} since the order listed does not matter.</a:t>
            </a:r>
          </a:p>
          <a:p>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6 because the 2-combinations of </a:t>
            </a:r>
            <a:r>
              <a:rPr lang="en-US" dirty="0" smtClean="0"/>
              <a:t>{</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are the six subsets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c</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c</a:t>
            </a:r>
            <a:r>
              <a:rPr lang="en-US" dirty="0" smtClean="0"/>
              <a:t>}, {</a:t>
            </a:r>
            <a:r>
              <a:rPr lang="en-US" i="1" dirty="0" smtClean="0"/>
              <a:t>b</a:t>
            </a:r>
            <a:r>
              <a:rPr lang="en-US" dirty="0" smtClean="0"/>
              <a:t>, </a:t>
            </a:r>
            <a:r>
              <a:rPr lang="en-US" i="1" dirty="0" smtClean="0"/>
              <a:t>d</a:t>
            </a:r>
            <a:r>
              <a:rPr lang="en-US" dirty="0" smtClean="0"/>
              <a:t>}, and {</a:t>
            </a:r>
            <a:r>
              <a:rPr lang="en-US" i="1" dirty="0" smtClean="0"/>
              <a:t>c</a:t>
            </a:r>
            <a:r>
              <a:rPr lang="en-US" dirty="0" smtClean="0"/>
              <a:t>, </a:t>
            </a:r>
            <a:r>
              <a:rPr lang="en-US" i="1" dirty="0" smtClean="0"/>
              <a:t>d</a:t>
            </a:r>
            <a:r>
              <a:rPr lang="en-US" dirty="0" smtClean="0"/>
              <a:t>}. </a:t>
            </a:r>
            <a:endParaRPr lang="en-US" dirty="0">
              <a:latin typeface="Cambria Math" pitchFamily="18" charset="0"/>
              <a:ea typeface="Cambria Math" pitchFamily="18" charset="0"/>
            </a:endParaRPr>
          </a:p>
        </p:txBody>
      </p:sp>
      <p:pic>
        <p:nvPicPr>
          <p:cNvPr id="8" name="Picture 7" descr="addin_tmp.png"/>
          <p:cNvPicPr>
            <a:picLocks noChangeAspect="1"/>
          </p:cNvPicPr>
          <p:nvPr>
            <p:custDataLst>
              <p:tags r:id="rId1"/>
            </p:custDataLst>
          </p:nvPr>
        </p:nvPicPr>
        <p:blipFill>
          <a:blip r:embed="rId3" cstate="print">
            <a:duotone>
              <a:schemeClr val="accent2">
                <a:shade val="45000"/>
                <a:satMod val="135000"/>
              </a:schemeClr>
              <a:prstClr val="white"/>
            </a:duotone>
            <a:extLst>
              <a:ext uri="{BEBA8EAE-BF5A-486C-A8C5-ECC9F3942E4B}">
                <a14:imgProps xmlns="" xmlns:a14="http://schemas.microsoft.com/office/drawing/2010/main">
                  <a14:imgLayer r:embed="rId4">
                    <a14:imgEffect>
                      <a14:saturation sat="0"/>
                    </a14:imgEffect>
                  </a14:imgLayer>
                </a14:imgProps>
              </a:ext>
            </a:extLst>
          </a:blip>
          <a:stretch>
            <a:fillRect/>
          </a:stretch>
        </p:blipFill>
        <p:spPr>
          <a:xfrm>
            <a:off x="7010400" y="3276600"/>
            <a:ext cx="412433" cy="37387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6" name="Content Placeholder 5"/>
          <p:cNvSpPr>
            <a:spLocks noGrp="1"/>
          </p:cNvSpPr>
          <p:nvPr>
            <p:ph idx="1"/>
          </p:nvPr>
        </p:nvSpPr>
        <p:spPr>
          <a:xfrm>
            <a:off x="457200" y="1600200"/>
            <a:ext cx="8458200" cy="4525963"/>
          </a:xfrm>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number of </a:t>
            </a:r>
            <a:r>
              <a:rPr lang="en-US" i="1" dirty="0" smtClean="0"/>
              <a:t>r</a:t>
            </a:r>
            <a:r>
              <a:rPr lang="en-US" dirty="0" smtClean="0"/>
              <a:t>-combinations of a set with </a:t>
            </a:r>
            <a:r>
              <a:rPr lang="en-US" i="1" dirty="0" smtClean="0"/>
              <a:t>n</a:t>
            </a:r>
            <a:r>
              <a:rPr lang="en-US" dirty="0" smtClean="0"/>
              <a:t> elements, where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latin typeface="Cambria Math"/>
                <a:ea typeface="Cambria Math"/>
              </a:rPr>
              <a:t> ≥ 0, equals</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b="1" dirty="0" smtClean="0">
                <a:latin typeface="Cambria Math"/>
                <a:ea typeface="Cambria Math"/>
              </a:rPr>
              <a:t>    Proof</a:t>
            </a:r>
            <a:r>
              <a:rPr lang="en-US" dirty="0" smtClean="0">
                <a:latin typeface="Cambria Math"/>
                <a:ea typeface="Cambria Math"/>
              </a:rPr>
              <a:t>:  By the product rule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a:t>
            </a:r>
            <a:r>
              <a:rPr lang="en-US" i="1" dirty="0" smtClean="0">
                <a:ea typeface="Cambria Math"/>
              </a:rPr>
              <a:t>r</a:t>
            </a:r>
            <a:r>
              <a:rPr lang="en-US" dirty="0" smtClean="0">
                <a:ea typeface="Cambria Math"/>
              </a:rPr>
              <a:t>) =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r</a:t>
            </a:r>
            <a:r>
              <a:rPr lang="en-US" dirty="0" smtClean="0">
                <a:ea typeface="Cambria Math"/>
              </a:rPr>
              <a:t>) ∙ </a:t>
            </a:r>
            <a:r>
              <a:rPr lang="en-US" i="1" dirty="0" smtClean="0">
                <a:ea typeface="Cambria Math"/>
              </a:rPr>
              <a:t>P</a:t>
            </a:r>
            <a:r>
              <a:rPr lang="en-US" dirty="0" smtClean="0">
                <a:ea typeface="Cambria Math"/>
              </a:rPr>
              <a:t>(</a:t>
            </a:r>
            <a:r>
              <a:rPr lang="en-US" i="1" dirty="0" err="1" smtClean="0">
                <a:ea typeface="Cambria Math"/>
              </a:rPr>
              <a:t>r</a:t>
            </a:r>
            <a:r>
              <a:rPr lang="en-US" dirty="0" err="1" smtClean="0">
                <a:ea typeface="Cambria Math"/>
              </a:rPr>
              <a:t>,</a:t>
            </a:r>
            <a:r>
              <a:rPr lang="en-US" i="1" dirty="0" err="1" smtClean="0">
                <a:ea typeface="Cambria Math"/>
              </a:rPr>
              <a:t>r</a:t>
            </a:r>
            <a:r>
              <a:rPr lang="en-US" dirty="0" smtClean="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828799" y="5181600"/>
            <a:ext cx="6750209" cy="609600"/>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667000" y="2971800"/>
            <a:ext cx="3657600" cy="66373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poker hands of five cards can be dealt from a standard deck of </a:t>
            </a:r>
            <a:r>
              <a:rPr lang="en-US" dirty="0" smtClean="0">
                <a:latin typeface="Cambria Math" pitchFamily="18" charset="0"/>
                <a:ea typeface="Cambria Math" pitchFamily="18" charset="0"/>
              </a:rPr>
              <a:t>52</a:t>
            </a:r>
            <a:r>
              <a:rPr lang="en-US" dirty="0" smtClean="0"/>
              <a:t> cards? Also, how many ways are there to select </a:t>
            </a:r>
            <a:r>
              <a:rPr lang="en-US" dirty="0" smtClean="0">
                <a:latin typeface="Cambria Math" pitchFamily="18" charset="0"/>
                <a:ea typeface="Cambria Math" pitchFamily="18" charset="0"/>
              </a:rPr>
              <a:t>47</a:t>
            </a:r>
            <a:r>
              <a:rPr lang="en-US" dirty="0" smtClean="0"/>
              <a:t> cards from a deck of </a:t>
            </a:r>
            <a:r>
              <a:rPr lang="en-US" dirty="0" smtClean="0">
                <a:latin typeface="Cambria Math" pitchFamily="18" charset="0"/>
                <a:ea typeface="Cambria Math" pitchFamily="18" charset="0"/>
              </a:rPr>
              <a:t>52</a:t>
            </a:r>
            <a:r>
              <a:rPr lang="en-US" dirty="0" smtClean="0"/>
              <a:t> cards?</a:t>
            </a:r>
          </a:p>
          <a:p>
            <a:pPr>
              <a:buNone/>
            </a:pPr>
            <a:r>
              <a:rPr lang="en-US" b="1" dirty="0" smtClean="0"/>
              <a:t>   Solution</a:t>
            </a:r>
            <a:r>
              <a:rPr lang="en-US" dirty="0" smtClean="0"/>
              <a:t>: Since the order in which the cards are dealt does not matter, the number of five card hands is:</a:t>
            </a:r>
          </a:p>
          <a:p>
            <a:endParaRPr lang="en-US" dirty="0" smtClean="0"/>
          </a:p>
          <a:p>
            <a:endParaRPr lang="en-US" dirty="0" smtClean="0"/>
          </a:p>
          <a:p>
            <a:endParaRPr lang="en-US" dirty="0" smtClean="0"/>
          </a:p>
          <a:p>
            <a:r>
              <a:rPr lang="en-US" dirty="0" smtClean="0"/>
              <a:t>The different ways to select </a:t>
            </a:r>
            <a:r>
              <a:rPr lang="en-US" dirty="0" smtClean="0">
                <a:latin typeface="Cambria Math" pitchFamily="18" charset="0"/>
                <a:ea typeface="Cambria Math" pitchFamily="18" charset="0"/>
              </a:rPr>
              <a:t>47</a:t>
            </a:r>
            <a:r>
              <a:rPr lang="en-US" dirty="0" smtClean="0"/>
              <a:t> cards from </a:t>
            </a:r>
            <a:r>
              <a:rPr lang="en-US" dirty="0" smtClean="0">
                <a:latin typeface="Cambria Math" pitchFamily="18" charset="0"/>
                <a:ea typeface="Cambria Math" pitchFamily="18" charset="0"/>
              </a:rPr>
              <a:t>52</a:t>
            </a:r>
            <a:r>
              <a:rPr lang="en-US" dirty="0" smtClean="0"/>
              <a:t> is</a:t>
            </a:r>
          </a:p>
          <a:p>
            <a:endParaRPr lang="en-US" dirty="0" smtClean="0"/>
          </a:p>
          <a:p>
            <a:pPr>
              <a:buNone/>
            </a:pPr>
            <a:r>
              <a:rPr lang="en-US" dirty="0" smtClean="0"/>
              <a:t>    </a:t>
            </a:r>
            <a:endParaRPr lang="en-US" dirty="0"/>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3528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38862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838200" y="50292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smtClean="0"/>
              <a:t>This is a special case of a general result.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a:xfrm>
            <a:off x="457200" y="1600200"/>
            <a:ext cx="8458200" cy="4525963"/>
          </a:xfrm>
        </p:spPr>
        <p:txBody>
          <a:bodyPr/>
          <a:lstStyle/>
          <a:p>
            <a:pPr marL="263525" indent="-263525">
              <a:buNone/>
            </a:pPr>
            <a:r>
              <a:rPr lang="en-US" b="1" dirty="0" smtClean="0"/>
              <a:t>Corollary </a:t>
            </a:r>
            <a:r>
              <a:rPr lang="en-US" b="1" dirty="0" smtClean="0">
                <a:latin typeface="Cambria Math" pitchFamily="18" charset="0"/>
                <a:ea typeface="Cambria Math" pitchFamily="18" charset="0"/>
              </a:rPr>
              <a:t>2</a:t>
            </a:r>
            <a:r>
              <a:rPr lang="en-US" dirty="0" smtClean="0"/>
              <a:t>: Let </a:t>
            </a:r>
            <a:r>
              <a:rPr lang="en-US" i="1" dirty="0" smtClean="0"/>
              <a:t>n</a:t>
            </a:r>
            <a:r>
              <a:rPr lang="en-US" dirty="0" smtClean="0"/>
              <a:t> and </a:t>
            </a:r>
            <a:r>
              <a:rPr lang="en-US" i="1" dirty="0" smtClean="0"/>
              <a:t>r</a:t>
            </a:r>
            <a:r>
              <a:rPr lang="en-US" dirty="0" smtClean="0"/>
              <a:t> be nonnegative integers with  </a:t>
            </a:r>
            <a:r>
              <a:rPr lang="en-US" i="1" dirty="0" smtClean="0"/>
              <a:t>r </a:t>
            </a:r>
            <a:r>
              <a:rPr lang="en-US" dirty="0" smtClean="0">
                <a:latin typeface="Cambria Math"/>
                <a:ea typeface="Cambria Math"/>
              </a:rPr>
              <a:t>≤ </a:t>
            </a:r>
            <a:r>
              <a:rPr lang="en-US" i="1" dirty="0" smtClean="0">
                <a:ea typeface="Cambria Math"/>
              </a:rPr>
              <a:t>n</a:t>
            </a:r>
            <a:r>
              <a:rPr lang="en-US" dirty="0" smtClean="0">
                <a:latin typeface="Cambria Math"/>
                <a:ea typeface="Cambria Math"/>
              </a:rPr>
              <a:t>.</a:t>
            </a:r>
            <a:r>
              <a:rPr lang="en-US" dirty="0" smtClean="0"/>
              <a:t> Then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a:p>
            <a:pPr>
              <a:buNone/>
              <a:tabLst>
                <a:tab pos="179388" algn="l"/>
              </a:tabLst>
            </a:pPr>
            <a:r>
              <a:rPr lang="en-US" b="1" dirty="0" smtClean="0">
                <a:latin typeface="Cambria Math"/>
                <a:ea typeface="Cambria Math"/>
              </a:rPr>
              <a:t>Proof</a:t>
            </a:r>
            <a:r>
              <a:rPr lang="en-US" dirty="0" smtClean="0">
                <a:latin typeface="Cambria Math"/>
                <a:ea typeface="Cambria Math"/>
              </a:rPr>
              <a:t>: From Theorem 2, it follows that</a:t>
            </a:r>
          </a:p>
          <a:p>
            <a:endParaRPr lang="en-US" dirty="0" smtClean="0">
              <a:latin typeface="Cambria Math"/>
              <a:ea typeface="Cambria Math"/>
            </a:endParaRPr>
          </a:p>
          <a:p>
            <a:pPr>
              <a:buNone/>
            </a:pPr>
            <a:r>
              <a:rPr lang="en-US" dirty="0" smtClean="0">
                <a:latin typeface="Cambria Math"/>
                <a:ea typeface="Cambria Math"/>
              </a:rPr>
              <a:t>     and </a:t>
            </a:r>
          </a:p>
          <a:p>
            <a:endParaRPr lang="en-US" dirty="0" smtClean="0">
              <a:latin typeface="Cambria Math"/>
              <a:ea typeface="Cambria Math"/>
            </a:endParaRPr>
          </a:p>
          <a:p>
            <a:pPr>
              <a:buNone/>
            </a:pPr>
            <a:r>
              <a:rPr lang="en-US" dirty="0" smtClean="0"/>
              <a:t>   Hence,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smtClean="0"/>
              <a:t>This result can be proved without using algebraic manipulation. </a:t>
            </a:r>
            <a:r>
              <a:rPr lang="en-US" dirty="0" smtClean="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a:xfrm>
            <a:off x="228600" y="1600201"/>
            <a:ext cx="8763000" cy="4114800"/>
          </a:xfrm>
        </p:spPr>
        <p:txBody>
          <a:bodyPr>
            <a:normAutofit/>
          </a:bodyPr>
          <a:lstStyle/>
          <a:p>
            <a:pPr marL="358775" indent="-358775">
              <a:buNone/>
            </a:pPr>
            <a:r>
              <a:rPr lang="en-US" b="1" dirty="0" smtClean="0"/>
              <a:t>Definition </a:t>
            </a:r>
            <a:r>
              <a:rPr lang="en-US" b="1" dirty="0" smtClean="0">
                <a:latin typeface="Cambria Math" pitchFamily="18" charset="0"/>
                <a:ea typeface="Cambria Math" pitchFamily="18" charset="0"/>
              </a:rPr>
              <a:t>1</a:t>
            </a:r>
            <a:r>
              <a:rPr lang="en-US" dirty="0" smtClean="0"/>
              <a:t>: A </a:t>
            </a:r>
            <a:r>
              <a:rPr lang="en-US" i="1" dirty="0" smtClean="0"/>
              <a:t>combinatorial proof </a:t>
            </a:r>
            <a:r>
              <a:rPr lang="en-US" dirty="0" smtClean="0"/>
              <a:t>of an identity is a proof that  uses one of the following methods.</a:t>
            </a:r>
          </a:p>
          <a:p>
            <a:pPr lvl="1"/>
            <a:r>
              <a:rPr lang="en-US" dirty="0" smtClean="0"/>
              <a:t>A </a:t>
            </a:r>
            <a:r>
              <a:rPr lang="en-US" i="1" dirty="0" smtClean="0">
                <a:solidFill>
                  <a:srgbClr val="FF0000"/>
                </a:solidFill>
              </a:rPr>
              <a:t>double counting proof </a:t>
            </a:r>
            <a:r>
              <a:rPr lang="en-US" dirty="0" smtClean="0"/>
              <a:t>uses counting arguments to prove that both sides of an identity </a:t>
            </a:r>
            <a:r>
              <a:rPr lang="en-US" dirty="0" smtClean="0">
                <a:solidFill>
                  <a:srgbClr val="00B0F0"/>
                </a:solidFill>
              </a:rPr>
              <a:t>count the same objects, but in different ways</a:t>
            </a:r>
            <a:r>
              <a:rPr lang="en-US" sz="1400" dirty="0" smtClean="0"/>
              <a:t>.</a:t>
            </a:r>
            <a:r>
              <a:rPr lang="en-US" altLang="zh-TW" sz="1400" dirty="0" smtClean="0"/>
              <a:t>(</a:t>
            </a:r>
            <a:r>
              <a:rPr lang="zh-TW" altLang="en-US" sz="1400" dirty="0" smtClean="0"/>
              <a:t>等式兩邊要算的東西是一樣的只是方法不同</a:t>
            </a:r>
            <a:r>
              <a:rPr lang="en-US" altLang="zh-TW" sz="1400" dirty="0" smtClean="0"/>
              <a:t>)</a:t>
            </a:r>
            <a:endParaRPr lang="en-US" sz="1400" dirty="0" smtClean="0"/>
          </a:p>
          <a:p>
            <a:pPr lvl="1"/>
            <a:r>
              <a:rPr lang="en-US" dirty="0" smtClean="0"/>
              <a:t>A </a:t>
            </a:r>
            <a:r>
              <a:rPr lang="en-US" i="1" dirty="0" smtClean="0">
                <a:solidFill>
                  <a:srgbClr val="FF0000"/>
                </a:solidFill>
              </a:rPr>
              <a:t>bijective proof  </a:t>
            </a:r>
            <a:r>
              <a:rPr lang="en-US" dirty="0" smtClean="0"/>
              <a:t>shows  that there is a </a:t>
            </a:r>
            <a:r>
              <a:rPr lang="en-US" dirty="0" smtClean="0">
                <a:solidFill>
                  <a:srgbClr val="00B0F0"/>
                </a:solidFill>
              </a:rPr>
              <a:t>bijection between the sets of objects counted by the two sides of the identity</a:t>
            </a:r>
            <a:r>
              <a:rPr lang="en-US" dirty="0" smtClean="0"/>
              <a:t>. </a:t>
            </a:r>
            <a:r>
              <a:rPr lang="en-US" altLang="zh-TW" sz="1400" dirty="0" smtClean="0"/>
              <a:t>(</a:t>
            </a:r>
            <a:r>
              <a:rPr lang="zh-TW" altLang="en-US" sz="1400" dirty="0"/>
              <a:t>等式兩邊要算的</a:t>
            </a:r>
            <a:r>
              <a:rPr lang="zh-TW" altLang="en-US" sz="1400" dirty="0" smtClean="0"/>
              <a:t>東西雖不一樣，但兩者間存在一對一且映成的函數</a:t>
            </a:r>
            <a:r>
              <a:rPr lang="en-US" altLang="zh-TW" sz="1400" dirty="0" smtClean="0"/>
              <a:t>)</a:t>
            </a:r>
            <a:endParaRPr lang="en-US" sz="1400" dirty="0"/>
          </a:p>
        </p:txBody>
      </p:sp>
      <p:sp>
        <p:nvSpPr>
          <p:cNvPr id="4" name="矩形 3"/>
          <p:cNvSpPr/>
          <p:nvPr/>
        </p:nvSpPr>
        <p:spPr>
          <a:xfrm>
            <a:off x="1828800" y="6084332"/>
            <a:ext cx="7315200" cy="369332"/>
          </a:xfrm>
          <a:prstGeom prst="rect">
            <a:avLst/>
          </a:prstGeom>
        </p:spPr>
        <p:txBody>
          <a:bodyPr wrap="square">
            <a:spAutoFit/>
          </a:bodyPr>
          <a:lstStyle/>
          <a:p>
            <a:r>
              <a:rPr lang="zh-TW" altLang="en-US" dirty="0" smtClean="0"/>
              <a:t>*註</a:t>
            </a:r>
            <a:r>
              <a:rPr lang="en-US" altLang="zh-TW" dirty="0" smtClean="0"/>
              <a:t>:</a:t>
            </a:r>
            <a:r>
              <a:rPr lang="zh-TW" altLang="en-US" dirty="0" smtClean="0"/>
              <a:t>  </a:t>
            </a:r>
            <a:r>
              <a:rPr lang="en-US" altLang="zh-TW" dirty="0" smtClean="0"/>
              <a:t>combinatorial proof</a:t>
            </a:r>
            <a:r>
              <a:rPr lang="zh-TW" altLang="en-US" dirty="0" smtClean="0"/>
              <a:t> （</a:t>
            </a:r>
            <a:r>
              <a:rPr lang="zh-TW" altLang="en-US" dirty="0"/>
              <a:t>組合證明</a:t>
            </a:r>
            <a:r>
              <a:rPr lang="zh-TW" altLang="en-US" dirty="0" smtClean="0"/>
              <a:t>）</a:t>
            </a:r>
            <a:r>
              <a:rPr lang="zh-TW" altLang="en-US" dirty="0"/>
              <a:t>，</a:t>
            </a:r>
            <a:r>
              <a:rPr lang="zh-TW" altLang="en-US" dirty="0" smtClean="0"/>
              <a:t>也就是</a:t>
            </a:r>
            <a:r>
              <a:rPr lang="zh-TW" altLang="en-US" dirty="0"/>
              <a:t>靠計算數量而得的證明。</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Proofs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Here are two combinatorial proofs that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r</a:t>
            </a:r>
            <a:r>
              <a:rPr lang="en-US" dirty="0" smtClean="0"/>
              <a:t>) =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a:t>
            </a:r>
          </a:p>
          <a:p>
            <a:pPr>
              <a:buNone/>
            </a:pPr>
            <a:r>
              <a:rPr lang="en-US" dirty="0" smtClean="0">
                <a:latin typeface="Cambria Math"/>
                <a:ea typeface="Cambria Math"/>
              </a:rPr>
              <a:t>    when r and n are nonnegative integers with </a:t>
            </a:r>
            <a:r>
              <a:rPr lang="en-US" i="1" dirty="0" smtClean="0">
                <a:latin typeface="Cambria Math"/>
                <a:ea typeface="Cambria Math"/>
              </a:rPr>
              <a:t>r</a:t>
            </a:r>
            <a:r>
              <a:rPr lang="en-US" dirty="0" smtClean="0">
                <a:latin typeface="Cambria Math"/>
                <a:ea typeface="Cambria Math"/>
              </a:rPr>
              <a:t> &lt; </a:t>
            </a:r>
            <a:r>
              <a:rPr lang="en-US" i="1" dirty="0" smtClean="0">
                <a:latin typeface="Cambria Math"/>
                <a:ea typeface="Cambria Math"/>
              </a:rPr>
              <a:t>n</a:t>
            </a:r>
            <a:r>
              <a:rPr lang="en-US" dirty="0" smtClean="0"/>
              <a:t>:</a:t>
            </a:r>
          </a:p>
          <a:p>
            <a:pPr>
              <a:buNone/>
            </a:pPr>
            <a:r>
              <a:rPr lang="en-US" u="sng" dirty="0" smtClean="0">
                <a:solidFill>
                  <a:srgbClr val="FF0000"/>
                </a:solidFill>
              </a:rPr>
              <a:t>Proof:</a:t>
            </a:r>
          </a:p>
          <a:p>
            <a:pPr>
              <a:buNone/>
            </a:pPr>
            <a:r>
              <a:rPr lang="en-US" dirty="0"/>
              <a:t>	</a:t>
            </a:r>
            <a:r>
              <a:rPr lang="en-US" sz="2900" dirty="0"/>
              <a:t>Suppose that S is a set with n elements. </a:t>
            </a:r>
            <a:endParaRPr lang="en-US" sz="2900" dirty="0" smtClean="0"/>
          </a:p>
          <a:p>
            <a:pPr>
              <a:buNone/>
            </a:pPr>
            <a:r>
              <a:rPr lang="en-US" sz="2900" dirty="0"/>
              <a:t>	</a:t>
            </a:r>
            <a:r>
              <a:rPr lang="en-US" sz="2900" dirty="0" smtClean="0"/>
              <a:t>By </a:t>
            </a:r>
            <a:r>
              <a:rPr lang="en-US" sz="2900" dirty="0"/>
              <a:t>definition the number of subsets of S with r elements is C(n, r</a:t>
            </a:r>
            <a:r>
              <a:rPr lang="en-US" sz="2900" dirty="0" smtClean="0"/>
              <a:t>).</a:t>
            </a:r>
          </a:p>
          <a:p>
            <a:pPr lvl="1"/>
            <a:r>
              <a:rPr lang="en-US" i="1" dirty="0" err="1" smtClean="0">
                <a:solidFill>
                  <a:srgbClr val="FF0000"/>
                </a:solidFill>
              </a:rPr>
              <a:t>Bijective</a:t>
            </a:r>
            <a:r>
              <a:rPr lang="en-US" i="1" dirty="0" smtClean="0">
                <a:solidFill>
                  <a:srgbClr val="FF0000"/>
                </a:solidFill>
              </a:rPr>
              <a:t> Proof</a:t>
            </a:r>
            <a:r>
              <a:rPr lang="en-US" dirty="0" smtClean="0"/>
              <a:t>: </a:t>
            </a:r>
            <a:endParaRPr lang="en-US" dirty="0" smtClean="0"/>
          </a:p>
          <a:p>
            <a:pPr lvl="1">
              <a:buNone/>
            </a:pPr>
            <a:r>
              <a:rPr lang="en-US" altLang="zh-TW" dirty="0" smtClean="0"/>
              <a:t>	The function that maps a subset </a:t>
            </a:r>
            <a:r>
              <a:rPr lang="en-US" altLang="zh-TW" i="1" dirty="0" smtClean="0"/>
              <a:t>A</a:t>
            </a:r>
            <a:r>
              <a:rPr lang="en-US" altLang="zh-TW" dirty="0" smtClean="0"/>
              <a:t> of </a:t>
            </a:r>
            <a:r>
              <a:rPr lang="en-US" altLang="zh-TW" i="1" dirty="0" smtClean="0"/>
              <a:t>S </a:t>
            </a:r>
            <a:r>
              <a:rPr lang="en-US" altLang="zh-TW" dirty="0" smtClean="0"/>
              <a:t>to </a:t>
            </a:r>
            <a:r>
              <a:rPr lang="en-US" altLang="zh-TW" dirty="0" smtClean="0"/>
              <a:t>    </a:t>
            </a:r>
            <a:r>
              <a:rPr lang="en-US" altLang="zh-TW" dirty="0" smtClean="0"/>
              <a:t>is a </a:t>
            </a:r>
            <a:r>
              <a:rPr lang="en-US" altLang="zh-TW" dirty="0" err="1" smtClean="0"/>
              <a:t>bijection</a:t>
            </a:r>
            <a:r>
              <a:rPr lang="en-US" altLang="zh-TW" dirty="0" smtClean="0"/>
              <a:t> </a:t>
            </a:r>
            <a:r>
              <a:rPr lang="en-US" altLang="zh-TW" dirty="0" smtClean="0">
                <a:solidFill>
                  <a:srgbClr val="FF0000"/>
                </a:solidFill>
              </a:rPr>
              <a:t>between</a:t>
            </a:r>
            <a:r>
              <a:rPr lang="en-US" altLang="zh-TW" dirty="0" smtClean="0"/>
              <a:t> </a:t>
            </a:r>
            <a:r>
              <a:rPr lang="en-US" altLang="zh-TW" dirty="0" smtClean="0">
                <a:solidFill>
                  <a:srgbClr val="00B050"/>
                </a:solidFill>
              </a:rPr>
              <a:t>the subsets of </a:t>
            </a:r>
            <a:r>
              <a:rPr lang="en-US" altLang="zh-TW" i="1" dirty="0" smtClean="0">
                <a:solidFill>
                  <a:srgbClr val="00B050"/>
                </a:solidFill>
              </a:rPr>
              <a:t>S</a:t>
            </a:r>
            <a:r>
              <a:rPr lang="en-US" altLang="zh-TW" dirty="0" smtClean="0">
                <a:solidFill>
                  <a:srgbClr val="00B050"/>
                </a:solidFill>
              </a:rPr>
              <a:t> with </a:t>
            </a:r>
            <a:r>
              <a:rPr lang="en-US" altLang="zh-TW" i="1" dirty="0" smtClean="0">
                <a:solidFill>
                  <a:srgbClr val="00B050"/>
                </a:solidFill>
              </a:rPr>
              <a:t>r</a:t>
            </a:r>
            <a:r>
              <a:rPr lang="en-US" altLang="zh-TW" dirty="0" smtClean="0">
                <a:solidFill>
                  <a:srgbClr val="00B050"/>
                </a:solidFill>
              </a:rPr>
              <a:t> elements </a:t>
            </a:r>
            <a:r>
              <a:rPr lang="en-US" altLang="zh-TW" dirty="0" smtClean="0"/>
              <a:t>and </a:t>
            </a:r>
            <a:r>
              <a:rPr lang="en-US" altLang="zh-TW" dirty="0" smtClean="0">
                <a:solidFill>
                  <a:srgbClr val="00B050"/>
                </a:solidFill>
              </a:rPr>
              <a:t>the subsets with </a:t>
            </a:r>
            <a:r>
              <a:rPr lang="en-US" altLang="zh-TW" i="1" dirty="0" smtClean="0">
                <a:solidFill>
                  <a:srgbClr val="00B050"/>
                </a:solidFill>
              </a:rPr>
              <a:t>n</a:t>
            </a:r>
            <a:r>
              <a:rPr lang="en-US" altLang="zh-TW" dirty="0" smtClean="0">
                <a:solidFill>
                  <a:srgbClr val="00B050"/>
                </a:solidFill>
              </a:rPr>
              <a:t> </a:t>
            </a:r>
            <a:r>
              <a:rPr lang="en-US" altLang="zh-TW" dirty="0" smtClean="0">
                <a:solidFill>
                  <a:srgbClr val="00B050"/>
                </a:solidFill>
                <a:latin typeface="Cambria Math"/>
                <a:ea typeface="Cambria Math"/>
              </a:rPr>
              <a:t>− </a:t>
            </a:r>
            <a:r>
              <a:rPr lang="en-US" altLang="zh-TW" i="1" dirty="0" smtClean="0">
                <a:solidFill>
                  <a:srgbClr val="00B050"/>
                </a:solidFill>
                <a:latin typeface="Cambria Math"/>
                <a:ea typeface="Cambria Math"/>
              </a:rPr>
              <a:t>r</a:t>
            </a:r>
            <a:r>
              <a:rPr lang="en-US" altLang="zh-TW" dirty="0" smtClean="0">
                <a:solidFill>
                  <a:srgbClr val="00B050"/>
                </a:solidFill>
                <a:latin typeface="Cambria Math"/>
                <a:ea typeface="Cambria Math"/>
              </a:rPr>
              <a:t> elements</a:t>
            </a:r>
            <a:r>
              <a:rPr lang="en-US" altLang="zh-TW" dirty="0" smtClean="0">
                <a:latin typeface="Cambria Math"/>
                <a:ea typeface="Cambria Math"/>
              </a:rPr>
              <a:t>. </a:t>
            </a:r>
            <a:endParaRPr lang="en-US" altLang="zh-TW" dirty="0" smtClean="0">
              <a:latin typeface="Cambria Math"/>
              <a:ea typeface="Cambria Math"/>
            </a:endParaRPr>
          </a:p>
          <a:p>
            <a:pPr lvl="1">
              <a:buNone/>
            </a:pPr>
            <a:r>
              <a:rPr lang="en-US" altLang="zh-TW" dirty="0" smtClean="0">
                <a:latin typeface="Cambria Math"/>
                <a:ea typeface="Cambria Math"/>
              </a:rPr>
              <a:t>	</a:t>
            </a:r>
            <a:r>
              <a:rPr lang="en-US" altLang="zh-TW" dirty="0" smtClean="0"/>
              <a:t>By </a:t>
            </a:r>
            <a:r>
              <a:rPr lang="en-US" altLang="zh-TW" dirty="0"/>
              <a:t>definition the number of subsets of </a:t>
            </a:r>
            <a:r>
              <a:rPr lang="en-US" altLang="zh-TW" i="1" dirty="0"/>
              <a:t>S</a:t>
            </a:r>
            <a:r>
              <a:rPr lang="en-US" altLang="zh-TW" dirty="0"/>
              <a:t> with </a:t>
            </a:r>
            <a:r>
              <a:rPr lang="en-US" altLang="zh-TW" dirty="0" smtClean="0"/>
              <a:t>n-</a:t>
            </a:r>
            <a:r>
              <a:rPr lang="en-US" altLang="zh-TW" i="1" dirty="0" smtClean="0"/>
              <a:t>r</a:t>
            </a:r>
            <a:r>
              <a:rPr lang="en-US" altLang="zh-TW" dirty="0" smtClean="0"/>
              <a:t> </a:t>
            </a:r>
            <a:r>
              <a:rPr lang="en-US" altLang="zh-TW" dirty="0"/>
              <a:t>elements is </a:t>
            </a:r>
            <a:r>
              <a:rPr lang="en-US" altLang="zh-TW" i="1" dirty="0"/>
              <a:t>C</a:t>
            </a:r>
            <a:r>
              <a:rPr lang="en-US" altLang="zh-TW" dirty="0"/>
              <a:t>(</a:t>
            </a:r>
            <a:r>
              <a:rPr lang="en-US" altLang="zh-TW" i="1" dirty="0"/>
              <a:t>n</a:t>
            </a:r>
            <a:r>
              <a:rPr lang="en-US" altLang="zh-TW" dirty="0"/>
              <a:t>, </a:t>
            </a:r>
            <a:r>
              <a:rPr lang="en-US" altLang="zh-TW" dirty="0" smtClean="0"/>
              <a:t>n-</a:t>
            </a:r>
            <a:r>
              <a:rPr lang="en-US" altLang="zh-TW" i="1" dirty="0" smtClean="0"/>
              <a:t>r</a:t>
            </a:r>
            <a:r>
              <a:rPr lang="en-US" altLang="zh-TW" dirty="0" smtClean="0"/>
              <a:t>). </a:t>
            </a:r>
            <a:r>
              <a:rPr lang="en-US" dirty="0" smtClean="0">
                <a:latin typeface="Cambria Math"/>
                <a:ea typeface="Cambria Math"/>
              </a:rPr>
              <a:t>Since </a:t>
            </a:r>
            <a:r>
              <a:rPr lang="en-US" dirty="0" smtClean="0">
                <a:latin typeface="Cambria Math"/>
                <a:ea typeface="Cambria Math"/>
              </a:rPr>
              <a:t>there is a </a:t>
            </a:r>
            <a:r>
              <a:rPr lang="en-US" dirty="0" err="1" smtClean="0">
                <a:solidFill>
                  <a:srgbClr val="FF0000"/>
                </a:solidFill>
                <a:latin typeface="Cambria Math"/>
                <a:ea typeface="Cambria Math"/>
              </a:rPr>
              <a:t>bijection</a:t>
            </a:r>
            <a:r>
              <a:rPr lang="en-US" dirty="0" smtClean="0">
                <a:latin typeface="Cambria Math"/>
                <a:ea typeface="Cambria Math"/>
              </a:rPr>
              <a:t> between the two sets, they must have the same number of elements. </a:t>
            </a:r>
            <a:r>
              <a:rPr lang="en-US" dirty="0" smtClean="0"/>
              <a:t>  </a:t>
            </a:r>
            <a:r>
              <a:rPr lang="en-US" i="1" dirty="0" smtClean="0">
                <a:ea typeface="Cambria Math" pitchFamily="18" charset="0"/>
              </a:rPr>
              <a:t> </a:t>
            </a:r>
            <a:endParaRPr lang="en-US" b="1" i="1" dirty="0" smtClean="0">
              <a:ea typeface="Cambria Math" pitchFamily="18" charset="0"/>
            </a:endParaRPr>
          </a:p>
          <a:p>
            <a:pPr lvl="1"/>
            <a:r>
              <a:rPr lang="en-US" i="1" dirty="0" smtClean="0">
                <a:solidFill>
                  <a:srgbClr val="FF0000"/>
                </a:solidFill>
              </a:rPr>
              <a:t>Double Counting Proof</a:t>
            </a:r>
            <a:r>
              <a:rPr lang="en-US" dirty="0" smtClean="0"/>
              <a:t>: Each subset A of S can also be described by specifying which elements are not in A, i.e., those which are  in     . Since </a:t>
            </a:r>
            <a:r>
              <a:rPr lang="en-US" dirty="0" smtClean="0">
                <a:solidFill>
                  <a:srgbClr val="00B050"/>
                </a:solidFill>
              </a:rPr>
              <a:t>the complement </a:t>
            </a:r>
            <a:r>
              <a:rPr lang="en-US" dirty="0" smtClean="0"/>
              <a:t>of </a:t>
            </a:r>
            <a:r>
              <a:rPr lang="en-US" dirty="0" smtClean="0">
                <a:solidFill>
                  <a:srgbClr val="0070C0"/>
                </a:solidFill>
              </a:rPr>
              <a:t>a subset of S with </a:t>
            </a:r>
            <a:r>
              <a:rPr lang="en-US" i="1" dirty="0" smtClean="0">
                <a:solidFill>
                  <a:srgbClr val="0070C0"/>
                </a:solidFill>
              </a:rPr>
              <a:t>r</a:t>
            </a:r>
            <a:r>
              <a:rPr lang="en-US" dirty="0" smtClean="0">
                <a:solidFill>
                  <a:srgbClr val="0070C0"/>
                </a:solidFill>
              </a:rPr>
              <a:t> elements </a:t>
            </a:r>
            <a:r>
              <a:rPr lang="en-US" dirty="0" smtClean="0">
                <a:solidFill>
                  <a:srgbClr val="00B050"/>
                </a:solidFill>
              </a:rPr>
              <a:t>has </a:t>
            </a:r>
            <a:r>
              <a:rPr lang="en-US" i="1" dirty="0" smtClean="0">
                <a:solidFill>
                  <a:srgbClr val="00B050"/>
                </a:solidFill>
              </a:rPr>
              <a:t>n</a:t>
            </a:r>
            <a:r>
              <a:rPr lang="en-US" dirty="0" smtClean="0">
                <a:solidFill>
                  <a:srgbClr val="00B050"/>
                </a:solidFill>
              </a:rPr>
              <a:t> </a:t>
            </a:r>
            <a:r>
              <a:rPr lang="en-US" dirty="0" smtClean="0">
                <a:solidFill>
                  <a:srgbClr val="00B050"/>
                </a:solidFill>
                <a:latin typeface="Cambria Math"/>
                <a:ea typeface="Cambria Math"/>
              </a:rPr>
              <a:t>− </a:t>
            </a:r>
            <a:r>
              <a:rPr lang="en-US" i="1" dirty="0" smtClean="0">
                <a:solidFill>
                  <a:srgbClr val="00B050"/>
                </a:solidFill>
                <a:latin typeface="Cambria Math"/>
                <a:ea typeface="Cambria Math"/>
              </a:rPr>
              <a:t>r</a:t>
            </a:r>
            <a:r>
              <a:rPr lang="en-US" dirty="0" smtClean="0">
                <a:solidFill>
                  <a:srgbClr val="00B050"/>
                </a:solidFill>
                <a:latin typeface="Cambria Math"/>
                <a:ea typeface="Cambria Math"/>
              </a:rPr>
              <a:t>  elements</a:t>
            </a:r>
            <a:r>
              <a:rPr lang="en-US" dirty="0" smtClean="0">
                <a:latin typeface="Cambria Math"/>
                <a:ea typeface="Cambria Math"/>
              </a:rPr>
              <a:t>, there are also </a:t>
            </a:r>
            <a:r>
              <a:rPr lang="en-US" i="1" dirty="0" smtClean="0"/>
              <a:t>C</a:t>
            </a:r>
            <a:r>
              <a:rPr lang="en-US" dirty="0" smtClean="0"/>
              <a:t>(</a:t>
            </a:r>
            <a:r>
              <a:rPr lang="en-US" i="1" dirty="0" smtClean="0"/>
              <a:t>n</a:t>
            </a:r>
            <a:r>
              <a:rPr lang="en-US" dirty="0" smtClean="0"/>
              <a:t>, </a:t>
            </a:r>
            <a:r>
              <a:rPr lang="en-US" i="1" dirty="0" smtClean="0"/>
              <a:t>n</a:t>
            </a:r>
            <a:r>
              <a:rPr lang="en-US" dirty="0" smtClean="0"/>
              <a:t> </a:t>
            </a:r>
            <a:r>
              <a:rPr lang="en-US" dirty="0" smtClean="0">
                <a:latin typeface="Cambria Math"/>
                <a:ea typeface="Cambria Math"/>
              </a:rPr>
              <a:t>− </a:t>
            </a:r>
            <a:r>
              <a:rPr lang="en-US" i="1" dirty="0" smtClean="0">
                <a:ea typeface="Cambria Math"/>
              </a:rPr>
              <a:t>r</a:t>
            </a:r>
            <a:r>
              <a:rPr lang="en-US" dirty="0" smtClean="0">
                <a:latin typeface="Cambria Math"/>
                <a:ea typeface="Cambria Math"/>
              </a:rPr>
              <a:t>) subsets of </a:t>
            </a:r>
            <a:r>
              <a:rPr lang="en-US" i="1" dirty="0" smtClean="0">
                <a:latin typeface="Cambria Math"/>
                <a:ea typeface="Cambria Math"/>
              </a:rPr>
              <a:t>S </a:t>
            </a:r>
            <a:r>
              <a:rPr lang="en-US" dirty="0" smtClean="0">
                <a:latin typeface="Cambria Math"/>
                <a:ea typeface="Cambria Math"/>
              </a:rPr>
              <a:t>with </a:t>
            </a:r>
            <a:r>
              <a:rPr lang="en-US" i="1" dirty="0" smtClean="0">
                <a:latin typeface="Cambria Math"/>
                <a:ea typeface="Cambria Math"/>
              </a:rPr>
              <a:t>r</a:t>
            </a:r>
            <a:r>
              <a:rPr lang="en-US" dirty="0" smtClean="0">
                <a:latin typeface="Cambria Math"/>
                <a:ea typeface="Cambria Math"/>
              </a:rPr>
              <a:t> elements.</a:t>
            </a:r>
            <a:endParaRPr lang="en-US" dirty="0"/>
          </a:p>
        </p:txBody>
      </p:sp>
      <p:sp>
        <p:nvSpPr>
          <p:cNvPr id="8" name="Isosceles Triangle 7"/>
          <p:cNvSpPr/>
          <p:nvPr/>
        </p:nvSpPr>
        <p:spPr>
          <a:xfrm rot="5400000" flipV="1">
            <a:off x="8305800" y="5878286"/>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305800" y="4648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1"/>
            </p:custDataLst>
          </p:nvPr>
        </p:nvPicPr>
        <p:blipFill>
          <a:blip r:embed="rId4" cstate="print"/>
          <a:stretch>
            <a:fillRect/>
          </a:stretch>
        </p:blipFill>
        <p:spPr>
          <a:xfrm>
            <a:off x="5105400" y="3729355"/>
            <a:ext cx="191150" cy="180000"/>
          </a:xfrm>
          <a:prstGeom prst="rect">
            <a:avLst/>
          </a:prstGeom>
        </p:spPr>
      </p:pic>
      <p:pic>
        <p:nvPicPr>
          <p:cNvPr id="10" name="Picture 13" descr="addin_tmp.png"/>
          <p:cNvPicPr>
            <a:picLocks noChangeAspect="1"/>
          </p:cNvPicPr>
          <p:nvPr>
            <p:custDataLst>
              <p:tags r:id="rId2"/>
            </p:custDataLst>
          </p:nvPr>
        </p:nvPicPr>
        <p:blipFill>
          <a:blip r:embed="rId4" cstate="print"/>
          <a:stretch>
            <a:fillRect/>
          </a:stretch>
        </p:blipFill>
        <p:spPr>
          <a:xfrm>
            <a:off x="6209650" y="5154000"/>
            <a:ext cx="191150" cy="1800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How many ways are there to select 5 players from a </a:t>
            </a:r>
            <a:r>
              <a:rPr lang="en-US" dirty="0" smtClean="0">
                <a:latin typeface="Cambria Math" pitchFamily="18" charset="0"/>
                <a:ea typeface="Cambria Math" pitchFamily="18" charset="0"/>
              </a:rPr>
              <a:t>10</a:t>
            </a:r>
            <a:r>
              <a:rPr lang="en-US" dirty="0" smtClean="0"/>
              <a:t>-member tennis team to make a trip to a match at another school.</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combinations is</a:t>
            </a:r>
          </a:p>
          <a:p>
            <a:pPr>
              <a:buNone/>
            </a:pPr>
            <a:endParaRPr lang="en-US" dirty="0" smtClean="0"/>
          </a:p>
          <a:p>
            <a:pPr>
              <a:buNone/>
            </a:pPr>
            <a:endParaRPr lang="en-US" dirty="0" smtClean="0"/>
          </a:p>
          <a:p>
            <a:pPr>
              <a:buNone/>
            </a:pPr>
            <a:r>
              <a:rPr lang="en-US" b="1" dirty="0" smtClean="0"/>
              <a:t>   Example</a:t>
            </a:r>
            <a:r>
              <a:rPr lang="en-US" dirty="0" smtClean="0"/>
              <a:t>: A group of </a:t>
            </a:r>
            <a:r>
              <a:rPr lang="en-US" dirty="0" smtClean="0">
                <a:latin typeface="Cambria Math" pitchFamily="18" charset="0"/>
                <a:ea typeface="Cambria Math" pitchFamily="18" charset="0"/>
              </a:rPr>
              <a:t>30 </a:t>
            </a:r>
            <a:r>
              <a:rPr lang="en-US" dirty="0" smtClean="0"/>
              <a:t>people have been trained as astronauts to go on the first mission to Mars. How many ways are there to select a crew of six people to go on this mission?</a:t>
            </a:r>
          </a:p>
          <a:p>
            <a:pPr>
              <a:buNone/>
            </a:pPr>
            <a:r>
              <a:rPr lang="en-US" b="1" dirty="0" smtClean="0"/>
              <a:t>   Solution</a:t>
            </a:r>
            <a:r>
              <a:rPr lang="en-US" dirty="0" smtClean="0"/>
              <a:t>: By Theorem </a:t>
            </a:r>
            <a:r>
              <a:rPr lang="en-US" dirty="0" smtClean="0">
                <a:latin typeface="Cambria Math" pitchFamily="18" charset="0"/>
                <a:ea typeface="Cambria Math" pitchFamily="18" charset="0"/>
              </a:rPr>
              <a:t>2</a:t>
            </a:r>
            <a:r>
              <a:rPr lang="en-US" dirty="0" smtClean="0"/>
              <a:t>, the number of possible crews is</a:t>
            </a:r>
          </a:p>
          <a:p>
            <a:pPr>
              <a:buNone/>
            </a:pPr>
            <a:r>
              <a:rPr lang="en-US" dirty="0" smtClean="0"/>
              <a:t> </a:t>
            </a:r>
          </a:p>
          <a:p>
            <a:endParaRPr lang="en-US" dirty="0" smtClean="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1242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828800" y="5562600"/>
            <a:ext cx="5425249" cy="5023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Binomial Coefficients and Identities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 of Binomial Expressions</a:t>
            </a:r>
            <a:endParaRPr lang="en-US" dirty="0"/>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pPr>
              <a:buNone/>
            </a:pPr>
            <a:r>
              <a:rPr lang="en-US" b="1" dirty="0" smtClean="0"/>
              <a:t>     Definition</a:t>
            </a:r>
            <a:r>
              <a:rPr lang="en-US" dirty="0" smtClean="0"/>
              <a:t>: A </a:t>
            </a:r>
            <a:r>
              <a:rPr lang="en-US" i="1" dirty="0" smtClean="0">
                <a:solidFill>
                  <a:srgbClr val="FF0000"/>
                </a:solidFill>
              </a:rPr>
              <a:t>binomial</a:t>
            </a:r>
            <a:r>
              <a:rPr lang="en-US" dirty="0" smtClean="0">
                <a:solidFill>
                  <a:srgbClr val="FF0000"/>
                </a:solidFill>
              </a:rPr>
              <a:t> expression </a:t>
            </a:r>
            <a:r>
              <a:rPr lang="en-US" dirty="0" smtClean="0"/>
              <a:t>is the sum of two terms, such as </a:t>
            </a:r>
            <a:r>
              <a:rPr lang="en-US" i="1" dirty="0" smtClean="0"/>
              <a:t>x </a:t>
            </a:r>
            <a:r>
              <a:rPr lang="en-US" dirty="0" smtClean="0"/>
              <a:t>+ </a:t>
            </a:r>
            <a:r>
              <a:rPr lang="en-US" i="1" dirty="0" smtClean="0"/>
              <a:t>y</a:t>
            </a:r>
            <a:r>
              <a:rPr lang="en-US" dirty="0" smtClean="0"/>
              <a:t>.</a:t>
            </a:r>
          </a:p>
          <a:p>
            <a:r>
              <a:rPr lang="en-US" dirty="0" smtClean="0"/>
              <a:t>We  can use counting principles to find the </a:t>
            </a:r>
            <a:r>
              <a:rPr lang="en-US" dirty="0" smtClean="0">
                <a:solidFill>
                  <a:srgbClr val="FF0000"/>
                </a:solidFill>
              </a:rPr>
              <a:t>coefficients</a:t>
            </a:r>
            <a:r>
              <a:rPr lang="en-US" dirty="0" smtClean="0"/>
              <a:t> (</a:t>
            </a:r>
            <a:r>
              <a:rPr lang="zh-TW" altLang="en-US" dirty="0" smtClean="0"/>
              <a:t>係數</a:t>
            </a:r>
            <a:r>
              <a:rPr lang="en-US" dirty="0" smtClean="0"/>
              <a:t>) in the expansion </a:t>
            </a:r>
            <a:r>
              <a:rPr lang="en-US" altLang="zh-TW" dirty="0" smtClean="0"/>
              <a:t>(</a:t>
            </a:r>
            <a:r>
              <a:rPr lang="zh-TW" altLang="en-US" dirty="0" smtClean="0"/>
              <a:t>展開式</a:t>
            </a:r>
            <a:r>
              <a:rPr lang="en-US" altLang="zh-TW" dirty="0" smtClean="0"/>
              <a:t>)</a:t>
            </a:r>
            <a:r>
              <a:rPr lang="en-US" dirty="0" smtClean="0"/>
              <a:t>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t>where n is a positive integer. </a:t>
            </a:r>
          </a:p>
          <a:p>
            <a:r>
              <a:rPr lang="en-US" dirty="0" smtClean="0"/>
              <a:t>To illustrate this idea, we first look at the process of expanding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p>
          <a:p>
            <a:r>
              <a:rPr lang="en-US" dirty="0" smtClean="0"/>
              <a:t>(</a:t>
            </a:r>
            <a:r>
              <a:rPr lang="en-US" i="1" dirty="0" smtClean="0"/>
              <a:t>x </a:t>
            </a:r>
            <a:r>
              <a:rPr lang="en-US" dirty="0" smtClean="0"/>
              <a:t>+ </a:t>
            </a:r>
            <a:r>
              <a:rPr lang="en-US" i="1" dirty="0" smtClean="0"/>
              <a:t>y</a:t>
            </a:r>
            <a:r>
              <a:rPr lang="en-US" dirty="0" smtClean="0"/>
              <a:t>)</a:t>
            </a:r>
            <a:r>
              <a:rPr lang="en-US" dirty="0" smtClean="0">
                <a:latin typeface="Cambria Math" pitchFamily="18" charset="0"/>
                <a:ea typeface="Cambria Math" pitchFamily="18" charset="0"/>
              </a:rPr>
              <a:t> </a:t>
            </a:r>
            <a:r>
              <a:rPr lang="en-US" dirty="0" smtClean="0"/>
              <a:t>(</a:t>
            </a:r>
            <a:r>
              <a:rPr lang="en-US" i="1" dirty="0" smtClean="0"/>
              <a:t>x </a:t>
            </a:r>
            <a:r>
              <a:rPr lang="en-US" dirty="0" smtClean="0"/>
              <a:t>+ </a:t>
            </a:r>
            <a:r>
              <a:rPr lang="en-US" i="1" dirty="0" smtClean="0"/>
              <a:t>y</a:t>
            </a:r>
            <a:r>
              <a:rPr lang="en-US" dirty="0" smtClean="0"/>
              <a:t>) (</a:t>
            </a:r>
            <a:r>
              <a:rPr lang="en-US" i="1" dirty="0" smtClean="0"/>
              <a:t>x </a:t>
            </a:r>
            <a:r>
              <a:rPr lang="en-US" dirty="0" smtClean="0"/>
              <a:t>+ </a:t>
            </a:r>
            <a:r>
              <a:rPr lang="en-US" i="1" dirty="0" smtClean="0"/>
              <a:t>y</a:t>
            </a:r>
            <a:r>
              <a:rPr lang="en-US" dirty="0" smtClean="0"/>
              <a:t>) expands  into a sum of terms that are the product of a term from each of the three sums.</a:t>
            </a:r>
            <a:endParaRPr lang="en-US" baseline="30000" dirty="0" smtClean="0">
              <a:latin typeface="Cambria Math" pitchFamily="18" charset="0"/>
              <a:ea typeface="Cambria Math" pitchFamily="18" charset="0"/>
            </a:endParaRPr>
          </a:p>
          <a:p>
            <a:r>
              <a:rPr lang="en-US" dirty="0" smtClean="0">
                <a:latin typeface="Cambria Math" pitchFamily="18" charset="0"/>
                <a:ea typeface="Cambria Math" pitchFamily="18" charset="0"/>
              </a:rPr>
              <a:t>Terms of the form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 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ea typeface="Cambria Math" pitchFamily="18" charset="0"/>
              </a:rPr>
              <a:t>,</a:t>
            </a:r>
            <a:r>
              <a:rPr lang="en-US" dirty="0" smtClean="0">
                <a:latin typeface="Cambria Math" pitchFamily="18" charset="0"/>
                <a:ea typeface="Cambria Math" pitchFamily="18" charset="0"/>
              </a:rPr>
              <a:t>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arise. The question is what are the coefficients?</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x</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is 1. </a:t>
            </a:r>
          </a:p>
          <a:p>
            <a:pPr lvl="1"/>
            <a:r>
              <a:rPr lang="en-US" dirty="0" smtClean="0">
                <a:latin typeface="Cambria Math" pitchFamily="18" charset="0"/>
                <a:ea typeface="Cambria Math" pitchFamily="18" charset="0"/>
              </a:rPr>
              <a:t>To obtain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two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There      are           ways to do this  and so the coefficient of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an </a:t>
            </a:r>
            <a:r>
              <a:rPr lang="en-US" i="1" dirty="0" smtClean="0">
                <a:ea typeface="Cambria Math" pitchFamily="18" charset="0"/>
              </a:rPr>
              <a:t>x</a:t>
            </a:r>
            <a:r>
              <a:rPr lang="en-US" dirty="0" smtClean="0">
                <a:latin typeface="Cambria Math" pitchFamily="18" charset="0"/>
                <a:ea typeface="Cambria Math" pitchFamily="18" charset="0"/>
              </a:rPr>
              <a:t> must be chosen from  of the sums and a </a:t>
            </a:r>
            <a:r>
              <a:rPr lang="en-US" i="1" dirty="0" smtClean="0">
                <a:latin typeface="Cambria Math" pitchFamily="18" charset="0"/>
                <a:ea typeface="Cambria Math" pitchFamily="18" charset="0"/>
              </a:rPr>
              <a:t>y</a:t>
            </a:r>
            <a:r>
              <a:rPr lang="en-US" dirty="0" smtClean="0">
                <a:latin typeface="Cambria Math" pitchFamily="18" charset="0"/>
                <a:ea typeface="Cambria Math" pitchFamily="18" charset="0"/>
              </a:rPr>
              <a:t>  from the other two . There  are           ways to do this  and so the coefficient of</a:t>
            </a:r>
            <a:r>
              <a:rPr lang="en-US" i="1" dirty="0" smtClean="0">
                <a:ea typeface="Cambria Math" pitchFamily="18" charset="0"/>
              </a:rPr>
              <a:t> xy</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3. </a:t>
            </a:r>
          </a:p>
          <a:p>
            <a:pPr lvl="1"/>
            <a:r>
              <a:rPr lang="en-US" dirty="0" smtClean="0">
                <a:latin typeface="Cambria Math" pitchFamily="18" charset="0"/>
                <a:ea typeface="Cambria Math" pitchFamily="18" charset="0"/>
              </a:rPr>
              <a:t>To obtain </a:t>
            </a:r>
            <a:r>
              <a:rPr lang="en-US" i="1" dirty="0" smtClean="0">
                <a:ea typeface="Cambria Math" pitchFamily="18" charset="0"/>
              </a:rPr>
              <a:t>y</a:t>
            </a:r>
            <a:r>
              <a:rPr lang="en-US" baseline="30000" dirty="0" smtClean="0">
                <a:latin typeface="Cambria Math" pitchFamily="18" charset="0"/>
                <a:ea typeface="Cambria Math" pitchFamily="18" charset="0"/>
              </a:rPr>
              <a:t>3 </a:t>
            </a:r>
            <a:r>
              <a:rPr lang="en-US" dirty="0" smtClean="0">
                <a:latin typeface="Cambria Math" pitchFamily="18" charset="0"/>
                <a:ea typeface="Cambria Math" pitchFamily="18" charset="0"/>
              </a:rPr>
              <a:t>, a </a:t>
            </a:r>
            <a:r>
              <a:rPr lang="en-US" i="1" dirty="0" smtClean="0">
                <a:ea typeface="Cambria Math" pitchFamily="18" charset="0"/>
              </a:rPr>
              <a:t>y</a:t>
            </a:r>
            <a:r>
              <a:rPr lang="en-US" dirty="0" smtClean="0">
                <a:latin typeface="Cambria Math" pitchFamily="18" charset="0"/>
                <a:ea typeface="Cambria Math" pitchFamily="18" charset="0"/>
              </a:rPr>
              <a:t> must be chosen from each of the sums. There is only one way to do this. So, the coefficient of</a:t>
            </a:r>
            <a:r>
              <a:rPr lang="en-US" i="1" dirty="0" smtClean="0">
                <a:ea typeface="Cambria Math" pitchFamily="18" charset="0"/>
              </a:rPr>
              <a:t> y</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is 1. </a:t>
            </a:r>
          </a:p>
          <a:p>
            <a:r>
              <a:rPr lang="en-US" dirty="0" smtClean="0"/>
              <a:t>We have used a counting argument to show that (</a:t>
            </a:r>
            <a:r>
              <a:rPr lang="en-US" i="1" dirty="0" smtClean="0"/>
              <a:t>x </a:t>
            </a:r>
            <a:r>
              <a:rPr lang="en-US" dirty="0" smtClean="0"/>
              <a:t>+ </a:t>
            </a:r>
            <a:r>
              <a:rPr lang="en-US" i="1" dirty="0" smtClean="0"/>
              <a:t>y</a:t>
            </a:r>
            <a:r>
              <a:rPr lang="en-US" dirty="0" smtClean="0"/>
              <a:t>)</a:t>
            </a:r>
            <a:r>
              <a:rPr lang="en-US" baseline="30000" dirty="0" smtClean="0">
                <a:latin typeface="Cambria Math" pitchFamily="18" charset="0"/>
                <a:ea typeface="Cambria Math" pitchFamily="18" charset="0"/>
              </a:rPr>
              <a:t>3</a:t>
            </a:r>
            <a:r>
              <a:rPr lang="en-US" dirty="0" smtClean="0"/>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i="1" dirty="0" smtClean="0">
                <a:ea typeface="Cambria Math" pitchFamily="18" charset="0"/>
              </a:rPr>
              <a:t>y</a:t>
            </a:r>
            <a:r>
              <a:rPr lang="en-US" i="1"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3</a:t>
            </a:r>
            <a:r>
              <a:rPr lang="en-US" i="1" dirty="0" smtClean="0">
                <a:ea typeface="Cambria Math" pitchFamily="18" charset="0"/>
              </a:rPr>
              <a:t>x y</a:t>
            </a:r>
            <a:r>
              <a:rPr lang="en-US" baseline="30000" dirty="0" smtClean="0">
                <a:latin typeface="Cambria Math" pitchFamily="18" charset="0"/>
                <a:ea typeface="Cambria Math" pitchFamily="18" charset="0"/>
              </a:rPr>
              <a:t>2</a:t>
            </a:r>
            <a:r>
              <a:rPr lang="en-US" i="1" dirty="0" smtClean="0"/>
              <a:t>  + </a:t>
            </a:r>
            <a:r>
              <a:rPr lang="en-US" i="1" dirty="0" smtClean="0">
                <a:ea typeface="Cambria Math" pitchFamily="18" charset="0"/>
              </a:rPr>
              <a:t>y</a:t>
            </a:r>
            <a:r>
              <a:rPr lang="en-US" baseline="30000" dirty="0" smtClean="0">
                <a:latin typeface="Cambria Math" pitchFamily="18" charset="0"/>
                <a:ea typeface="Cambria Math" pitchFamily="18" charset="0"/>
              </a:rPr>
              <a:t>3</a:t>
            </a:r>
            <a:r>
              <a:rPr lang="en-US" i="1" dirty="0" smtClean="0"/>
              <a:t> .</a:t>
            </a:r>
          </a:p>
          <a:p>
            <a:r>
              <a:rPr lang="en-US" dirty="0" smtClean="0">
                <a:latin typeface="Cambria Math" pitchFamily="18" charset="0"/>
                <a:ea typeface="Cambria Math" pitchFamily="18" charset="0"/>
              </a:rPr>
              <a:t>Next we present the binomial theorem gives the coefficients of the terms in the expansion of </a:t>
            </a:r>
            <a:r>
              <a:rPr lang="en-US" dirty="0" smtClean="0"/>
              <a:t>(</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5" cstate="print"/>
          <a:stretch>
            <a:fillRect/>
          </a:stretch>
        </p:blipFill>
        <p:spPr>
          <a:xfrm>
            <a:off x="1600200" y="3962400"/>
            <a:ext cx="381000" cy="24384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1600200" y="4343400"/>
            <a:ext cx="381000" cy="24384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Theorem </a:t>
            </a: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pPr>
              <a:buNone/>
            </a:pPr>
            <a:r>
              <a:rPr lang="en-US" b="1" dirty="0" smtClean="0"/>
              <a:t>   Binomial Theorem</a:t>
            </a:r>
            <a:r>
              <a:rPr lang="en-US" dirty="0" smtClean="0"/>
              <a:t>: Let </a:t>
            </a:r>
            <a:r>
              <a:rPr lang="en-US" i="1" dirty="0" smtClean="0"/>
              <a:t>x</a:t>
            </a:r>
            <a:r>
              <a:rPr lang="en-US" dirty="0" smtClean="0"/>
              <a:t> and </a:t>
            </a:r>
            <a:r>
              <a:rPr lang="en-US" i="1" dirty="0" smtClean="0"/>
              <a:t>y</a:t>
            </a:r>
            <a:r>
              <a:rPr lang="en-US" dirty="0" smtClean="0"/>
              <a:t> be variables, and </a:t>
            </a:r>
            <a:r>
              <a:rPr lang="en-US" i="1" dirty="0" smtClean="0"/>
              <a:t>n</a:t>
            </a:r>
            <a:r>
              <a:rPr lang="en-US" dirty="0" smtClean="0"/>
              <a:t> a nonnegative integer. Then:</a:t>
            </a:r>
          </a:p>
          <a:p>
            <a:pPr>
              <a:buNone/>
            </a:pPr>
            <a:endParaRPr lang="en-US" dirty="0" smtClean="0"/>
          </a:p>
          <a:p>
            <a:pPr>
              <a:buNone/>
            </a:pPr>
            <a:endParaRPr lang="en-US" dirty="0" smtClean="0"/>
          </a:p>
          <a:p>
            <a:pPr>
              <a:buNone/>
            </a:pPr>
            <a:r>
              <a:rPr lang="en-US" b="1" dirty="0" smtClean="0"/>
              <a:t>   Proof</a:t>
            </a:r>
            <a:r>
              <a:rPr lang="en-US" dirty="0" smtClean="0"/>
              <a:t>: We use </a:t>
            </a:r>
            <a:r>
              <a:rPr lang="en-US" dirty="0" smtClean="0">
                <a:solidFill>
                  <a:srgbClr val="FF0000"/>
                </a:solidFill>
              </a:rPr>
              <a:t>combinatorial reasoning </a:t>
            </a:r>
            <a:r>
              <a:rPr lang="en-US" dirty="0" smtClean="0"/>
              <a:t>. </a:t>
            </a:r>
          </a:p>
          <a:p>
            <a:pPr>
              <a:buNone/>
            </a:pPr>
            <a:r>
              <a:rPr lang="en-US" dirty="0" smtClean="0"/>
              <a:t>	The terms in the expansion of (</a:t>
            </a:r>
            <a:r>
              <a:rPr lang="en-US" i="1" dirty="0" smtClean="0"/>
              <a:t>x </a:t>
            </a:r>
            <a:r>
              <a:rPr lang="en-US" dirty="0" smtClean="0"/>
              <a:t>+ </a:t>
            </a:r>
            <a:r>
              <a:rPr lang="en-US" i="1" dirty="0" smtClean="0"/>
              <a:t>y</a:t>
            </a:r>
            <a:r>
              <a:rPr lang="en-US" dirty="0" smtClean="0"/>
              <a:t>)</a:t>
            </a:r>
            <a:r>
              <a:rPr lang="en-US" i="1" baseline="30000" dirty="0" smtClean="0">
                <a:latin typeface="Cambria Math" pitchFamily="18" charset="0"/>
                <a:ea typeface="Cambria Math" pitchFamily="18" charset="0"/>
              </a:rPr>
              <a:t>n</a:t>
            </a:r>
            <a:r>
              <a:rPr lang="en-US" dirty="0" smtClean="0"/>
              <a:t> are of the form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baseline="30000" dirty="0" smtClean="0"/>
              <a:t> </a:t>
            </a:r>
            <a:r>
              <a:rPr lang="en-US" dirty="0" smtClean="0"/>
              <a:t>for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i="1" dirty="0" smtClean="0"/>
              <a:t>n</a:t>
            </a:r>
            <a:r>
              <a:rPr lang="en-US" dirty="0" smtClean="0"/>
              <a:t>. </a:t>
            </a:r>
          </a:p>
          <a:p>
            <a:pPr>
              <a:buNone/>
            </a:pPr>
            <a:r>
              <a:rPr lang="en-US" dirty="0" smtClean="0"/>
              <a:t>	To form the term </a:t>
            </a:r>
            <a:r>
              <a:rPr lang="en-US" i="1" dirty="0" smtClean="0"/>
              <a:t>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it is necessary to choose  </a:t>
            </a:r>
            <a:r>
              <a:rPr lang="en-US" i="1" dirty="0" smtClean="0"/>
              <a:t>n</a:t>
            </a:r>
            <a:r>
              <a:rPr lang="en-US" dirty="0" smtClean="0">
                <a:latin typeface="Cambria Math"/>
                <a:ea typeface="Cambria Math"/>
              </a:rPr>
              <a:t>−</a:t>
            </a:r>
            <a:r>
              <a:rPr lang="en-US" i="1" dirty="0" smtClean="0"/>
              <a:t>j</a:t>
            </a:r>
            <a:r>
              <a:rPr lang="en-US" dirty="0" smtClean="0"/>
              <a:t>  </a:t>
            </a:r>
            <a:r>
              <a:rPr lang="en-US" i="1" dirty="0" err="1" smtClean="0"/>
              <a:t>x</a:t>
            </a:r>
            <a:r>
              <a:rPr lang="en-US" dirty="0" err="1" smtClean="0"/>
              <a:t>s</a:t>
            </a:r>
            <a:r>
              <a:rPr lang="en-US" dirty="0" smtClean="0"/>
              <a:t> from the </a:t>
            </a:r>
            <a:r>
              <a:rPr lang="en-US" i="1" dirty="0" smtClean="0"/>
              <a:t>n</a:t>
            </a:r>
            <a:r>
              <a:rPr lang="en-US" dirty="0" smtClean="0"/>
              <a:t> sums. Therefore,  the coefficient of </a:t>
            </a:r>
            <a:r>
              <a:rPr lang="en-US" i="1" dirty="0" err="1" smtClean="0"/>
              <a:t>x</a:t>
            </a:r>
            <a:r>
              <a:rPr lang="en-US" i="1" baseline="30000" dirty="0" err="1" smtClean="0"/>
              <a:t>n</a:t>
            </a:r>
            <a:r>
              <a:rPr lang="en-US" baseline="30000" dirty="0" err="1" smtClean="0">
                <a:latin typeface="Cambria Math"/>
                <a:ea typeface="Cambria Math"/>
              </a:rPr>
              <a:t>−</a:t>
            </a:r>
            <a:r>
              <a:rPr lang="en-US" i="1" baseline="30000" dirty="0" err="1" smtClean="0"/>
              <a:t>j</a:t>
            </a:r>
            <a:r>
              <a:rPr lang="en-US" i="1" dirty="0" err="1" smtClean="0"/>
              <a:t>y</a:t>
            </a:r>
            <a:r>
              <a:rPr lang="en-US" i="1" baseline="30000" dirty="0" err="1" smtClean="0"/>
              <a:t>j</a:t>
            </a:r>
            <a:r>
              <a:rPr lang="en-US" dirty="0" smtClean="0"/>
              <a:t>  is          which equals       .</a:t>
            </a:r>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914400" y="2667000"/>
            <a:ext cx="7659529" cy="547211"/>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2514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42906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Basic Counting Principles: The Product Rule</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The Product Rule</a:t>
            </a:r>
            <a:r>
              <a:rPr lang="en-US" dirty="0" smtClean="0"/>
              <a:t>: A procedure can be broken down into a sequence of two tasks. There are </a:t>
            </a:r>
            <a:r>
              <a:rPr lang="en-US" i="1" dirty="0" smtClean="0"/>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ways to do the first task and </a:t>
            </a:r>
            <a:r>
              <a:rPr lang="en-US" i="1" dirty="0" smtClean="0"/>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ways to do the second task. Then there are </a:t>
            </a:r>
            <a:r>
              <a:rPr lang="en-US" i="1" dirty="0" smtClean="0"/>
              <a:t>n</a:t>
            </a:r>
            <a:r>
              <a:rPr lang="en-US" baseline="-25000" dirty="0" smtClean="0">
                <a:latin typeface="Cambria Math" pitchFamily="18" charset="0"/>
                <a:ea typeface="Cambria Math" pitchFamily="18" charset="0"/>
              </a:rPr>
              <a:t>1</a:t>
            </a:r>
            <a:r>
              <a:rPr lang="en-US" i="1" dirty="0" smtClean="0"/>
              <a:t>∙n</a:t>
            </a:r>
            <a:r>
              <a:rPr lang="en-US" baseline="-25000" dirty="0" smtClean="0">
                <a:latin typeface="Cambria Math" pitchFamily="18" charset="0"/>
                <a:ea typeface="Cambria Math" pitchFamily="18" charset="0"/>
              </a:rPr>
              <a:t>2</a:t>
            </a:r>
            <a:r>
              <a:rPr lang="en-US" dirty="0" smtClean="0"/>
              <a:t> ways to do the procedure.</a:t>
            </a:r>
          </a:p>
          <a:p>
            <a:pPr>
              <a:buNone/>
            </a:pPr>
            <a:endParaRPr lang="en-US" dirty="0" smtClean="0"/>
          </a:p>
          <a:p>
            <a:pPr>
              <a:buNone/>
            </a:pPr>
            <a:r>
              <a:rPr lang="en-US" b="1" dirty="0" smtClean="0"/>
              <a:t>   Example</a:t>
            </a:r>
            <a:r>
              <a:rPr lang="en-US" dirty="0" smtClean="0"/>
              <a:t>: How many bit strings of length seven are there?</a:t>
            </a:r>
          </a:p>
          <a:p>
            <a:pPr>
              <a:buNone/>
            </a:pPr>
            <a:r>
              <a:rPr lang="en-US" b="1" dirty="0" smtClean="0"/>
              <a:t>   Solution</a:t>
            </a:r>
            <a:r>
              <a:rPr lang="en-US" dirty="0" smtClean="0"/>
              <a:t>: Since each of the seven bits is either a </a:t>
            </a:r>
            <a:r>
              <a:rPr lang="en-US" dirty="0" smtClean="0">
                <a:latin typeface="Cambria Math" pitchFamily="18" charset="0"/>
                <a:ea typeface="Cambria Math" pitchFamily="18" charset="0"/>
              </a:rPr>
              <a:t>0</a:t>
            </a:r>
            <a:r>
              <a:rPr lang="en-US" dirty="0" smtClean="0"/>
              <a:t> or a </a:t>
            </a:r>
            <a:r>
              <a:rPr lang="en-US" dirty="0" smtClean="0">
                <a:latin typeface="Cambria Math" pitchFamily="18" charset="0"/>
                <a:ea typeface="Cambria Math" pitchFamily="18" charset="0"/>
              </a:rPr>
              <a:t>1</a:t>
            </a:r>
            <a:r>
              <a:rPr lang="en-US" dirty="0" smtClean="0"/>
              <a:t>, the answer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Binomial Theorem</a:t>
            </a:r>
            <a:endParaRPr lang="en-US" dirty="0"/>
          </a:p>
        </p:txBody>
      </p:sp>
      <p:sp>
        <p:nvSpPr>
          <p:cNvPr id="3" name="Content Placeholder 2"/>
          <p:cNvSpPr>
            <a:spLocks noGrp="1"/>
          </p:cNvSpPr>
          <p:nvPr>
            <p:ph idx="1"/>
          </p:nvPr>
        </p:nvSpPr>
        <p:spPr>
          <a:xfrm>
            <a:off x="0" y="1600200"/>
            <a:ext cx="8991600" cy="4525963"/>
          </a:xfrm>
        </p:spPr>
        <p:txBody>
          <a:bodyPr/>
          <a:lstStyle/>
          <a:p>
            <a:pPr>
              <a:buNone/>
            </a:pPr>
            <a:r>
              <a:rPr lang="en-US" b="1" dirty="0" smtClean="0"/>
              <a:t>   Example</a:t>
            </a:r>
            <a:r>
              <a:rPr lang="en-US" dirty="0" smtClean="0"/>
              <a:t>: What is the coefficient of </a:t>
            </a:r>
            <a:r>
              <a:rPr lang="en-US" i="1" dirty="0" smtClean="0"/>
              <a:t>x</a:t>
            </a:r>
            <a:r>
              <a:rPr lang="en-US" baseline="30000" dirty="0" smtClean="0">
                <a:latin typeface="Cambria Math" pitchFamily="18" charset="0"/>
                <a:ea typeface="Cambria Math" pitchFamily="18" charset="0"/>
              </a:rPr>
              <a:t>12</a:t>
            </a:r>
            <a:r>
              <a:rPr lang="en-US" i="1" dirty="0" smtClean="0"/>
              <a:t>y</a:t>
            </a:r>
            <a:r>
              <a:rPr lang="en-US" baseline="30000" dirty="0" smtClean="0">
                <a:latin typeface="Cambria Math" pitchFamily="18" charset="0"/>
                <a:ea typeface="Cambria Math" pitchFamily="18" charset="0"/>
              </a:rPr>
              <a:t>13</a:t>
            </a:r>
            <a:r>
              <a:rPr lang="en-US" dirty="0" smtClean="0"/>
              <a:t> in the expansion of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a:t>
            </a:r>
            <a:r>
              <a:rPr lang="en-US" i="1" dirty="0" smtClean="0"/>
              <a:t>y</a:t>
            </a:r>
            <a:r>
              <a:rPr lang="en-US" dirty="0" smtClean="0"/>
              <a:t>)</a:t>
            </a:r>
            <a:r>
              <a:rPr lang="en-US" baseline="30000" dirty="0" smtClean="0">
                <a:latin typeface="Cambria Math" pitchFamily="18" charset="0"/>
                <a:ea typeface="Cambria Math" pitchFamily="18" charset="0"/>
              </a:rPr>
              <a:t>25</a:t>
            </a:r>
            <a:r>
              <a:rPr lang="en-US" dirty="0" smtClean="0"/>
              <a:t>?</a:t>
            </a:r>
          </a:p>
          <a:p>
            <a:pPr>
              <a:buNone/>
            </a:pPr>
            <a:r>
              <a:rPr lang="en-US" b="1" dirty="0" smtClean="0"/>
              <a:t>   Solution</a:t>
            </a:r>
            <a:r>
              <a:rPr lang="en-US" dirty="0" smtClean="0"/>
              <a:t>: We view the expression as (</a:t>
            </a:r>
            <a:r>
              <a:rPr lang="en-US" dirty="0" smtClean="0">
                <a:solidFill>
                  <a:srgbClr val="FF0000"/>
                </a:solidFill>
                <a:latin typeface="Cambria Math" pitchFamily="18" charset="0"/>
                <a:ea typeface="Cambria Math" pitchFamily="18" charset="0"/>
              </a:rPr>
              <a:t>2</a:t>
            </a:r>
            <a:r>
              <a:rPr lang="en-US" i="1" dirty="0" smtClean="0">
                <a:solidFill>
                  <a:srgbClr val="FF0000"/>
                </a:solidFill>
              </a:rPr>
              <a:t>x</a:t>
            </a:r>
            <a:r>
              <a:rPr lang="en-US" dirty="0" smtClean="0"/>
              <a:t> +</a:t>
            </a:r>
            <a:r>
              <a:rPr lang="en-US" dirty="0" smtClean="0">
                <a:solidFill>
                  <a:srgbClr val="FF0000"/>
                </a:solidFill>
              </a:rPr>
              <a:t>(</a:t>
            </a:r>
            <a:r>
              <a:rPr lang="en-US" dirty="0" smtClean="0">
                <a:solidFill>
                  <a:srgbClr val="FF0000"/>
                </a:solidFill>
                <a:latin typeface="Cambria Math"/>
                <a:ea typeface="Cambria Math"/>
              </a:rPr>
              <a:t>−</a:t>
            </a:r>
            <a:r>
              <a:rPr lang="en-US" dirty="0" smtClean="0">
                <a:solidFill>
                  <a:srgbClr val="FF0000"/>
                </a:solidFill>
                <a:latin typeface="Cambria Math" pitchFamily="18" charset="0"/>
                <a:ea typeface="Cambria Math" pitchFamily="18" charset="0"/>
              </a:rPr>
              <a:t>3</a:t>
            </a:r>
            <a:r>
              <a:rPr lang="en-US" i="1" dirty="0" smtClean="0">
                <a:solidFill>
                  <a:srgbClr val="FF0000"/>
                </a:solidFill>
              </a:rPr>
              <a:t>y)</a:t>
            </a:r>
            <a:r>
              <a:rPr lang="en-US" dirty="0" smtClean="0"/>
              <a:t>)</a:t>
            </a:r>
            <a:r>
              <a:rPr lang="en-US" baseline="30000" dirty="0" smtClean="0">
                <a:latin typeface="Cambria Math" pitchFamily="18" charset="0"/>
                <a:ea typeface="Cambria Math" pitchFamily="18" charset="0"/>
              </a:rPr>
              <a:t>25</a:t>
            </a:r>
            <a:r>
              <a:rPr lang="en-US" dirty="0" smtClean="0"/>
              <a:t>.        	By the binomial theorem</a:t>
            </a:r>
          </a:p>
          <a:p>
            <a:pPr>
              <a:buNone/>
            </a:pPr>
            <a:endParaRPr lang="en-US" dirty="0" smtClean="0"/>
          </a:p>
          <a:p>
            <a:pPr>
              <a:buNone/>
            </a:pPr>
            <a:endParaRPr lang="en-US" baseline="30000"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Consequently, the coefficient of </a:t>
            </a:r>
            <a:r>
              <a:rPr lang="en-US" i="1" dirty="0" smtClean="0">
                <a:ea typeface="Cambria Math" pitchFamily="18" charset="0"/>
              </a:rPr>
              <a:t>x</a:t>
            </a:r>
            <a:r>
              <a:rPr lang="en-US" baseline="30000" dirty="0" smtClean="0">
                <a:latin typeface="Cambria Math" pitchFamily="18" charset="0"/>
                <a:ea typeface="Cambria Math" pitchFamily="18" charset="0"/>
              </a:rPr>
              <a:t>12</a:t>
            </a:r>
            <a:r>
              <a:rPr lang="en-US" i="1" dirty="0" smtClean="0">
                <a:ea typeface="Cambria Math" pitchFamily="18" charset="0"/>
              </a:rPr>
              <a:t>y</a:t>
            </a:r>
            <a:r>
              <a:rPr lang="en-US" baseline="30000" dirty="0" smtClean="0">
                <a:latin typeface="Cambria Math" pitchFamily="18" charset="0"/>
                <a:ea typeface="Cambria Math" pitchFamily="18" charset="0"/>
              </a:rPr>
              <a:t>13</a:t>
            </a:r>
            <a:r>
              <a:rPr lang="en-US" dirty="0" smtClean="0">
                <a:latin typeface="Cambria Math" pitchFamily="18" charset="0"/>
                <a:ea typeface="Cambria Math" pitchFamily="18" charset="0"/>
              </a:rPr>
              <a:t> in the expansion is obtained when </a:t>
            </a:r>
            <a:r>
              <a:rPr lang="en-US" i="1" dirty="0" smtClean="0">
                <a:latin typeface="Cambria Math" pitchFamily="18" charset="0"/>
                <a:ea typeface="Cambria Math" pitchFamily="18" charset="0"/>
              </a:rPr>
              <a:t>j</a:t>
            </a:r>
            <a:r>
              <a:rPr lang="en-US" dirty="0" smtClean="0">
                <a:latin typeface="Cambria Math" pitchFamily="18" charset="0"/>
                <a:ea typeface="Cambria Math" pitchFamily="18" charset="0"/>
              </a:rPr>
              <a:t> = 13.</a:t>
            </a:r>
            <a:r>
              <a:rPr lang="zh-TW" altLang="en-US" dirty="0" smtClean="0">
                <a:latin typeface="Cambria Math" pitchFamily="18" charset="0"/>
                <a:ea typeface="Cambria Math" pitchFamily="18" charset="0"/>
              </a:rPr>
              <a:t> </a:t>
            </a:r>
            <a:r>
              <a:rPr lang="en-US" altLang="zh-TW" dirty="0" smtClean="0">
                <a:latin typeface="Cambria Math" pitchFamily="18" charset="0"/>
                <a:ea typeface="Cambria Math" pitchFamily="18" charset="0"/>
              </a:rPr>
              <a:t>That is</a:t>
            </a: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2057400" y="3810000"/>
            <a:ext cx="5562601" cy="85270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057401" y="5943600"/>
            <a:ext cx="3810000" cy="59242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 Useful Identity</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Corollary </a:t>
            </a:r>
            <a:r>
              <a:rPr lang="en-US" b="1" dirty="0" smtClean="0">
                <a:latin typeface="Cambria Math" pitchFamily="18" charset="0"/>
                <a:ea typeface="Cambria Math" pitchFamily="18" charset="0"/>
              </a:rPr>
              <a:t>1</a:t>
            </a:r>
            <a:r>
              <a:rPr lang="en-US" dirty="0" smtClean="0"/>
              <a:t>: With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p>
          <a:p>
            <a:endParaRPr lang="en-US" dirty="0" smtClean="0"/>
          </a:p>
          <a:p>
            <a:pPr>
              <a:buNone/>
            </a:pPr>
            <a:r>
              <a:rPr lang="en-US" b="1" dirty="0" smtClean="0"/>
              <a:t>    Proof</a:t>
            </a:r>
            <a:r>
              <a:rPr lang="en-US" dirty="0" smtClean="0"/>
              <a:t> (</a:t>
            </a:r>
            <a:r>
              <a:rPr lang="en-US" i="1" dirty="0" smtClean="0"/>
              <a:t>using binomial theorem</a:t>
            </a:r>
            <a:r>
              <a:rPr lang="en-US" dirty="0" smtClean="0"/>
              <a:t>): With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dirty="0" smtClean="0">
                <a:latin typeface="Cambria Math" pitchFamily="18" charset="0"/>
                <a:ea typeface="Cambria Math" pitchFamily="18" charset="0"/>
              </a:rPr>
              <a:t>1</a:t>
            </a:r>
            <a:r>
              <a:rPr lang="en-US" dirty="0" smtClean="0"/>
              <a:t>, from the binomial theorem we see that:</a:t>
            </a:r>
          </a:p>
          <a:p>
            <a:endParaRPr lang="en-US" dirty="0" smtClean="0"/>
          </a:p>
          <a:p>
            <a:pPr>
              <a:buNone/>
            </a:pPr>
            <a:endParaRPr lang="en-US" dirty="0" smtClean="0"/>
          </a:p>
          <a:p>
            <a:pPr>
              <a:buNone/>
            </a:pPr>
            <a:r>
              <a:rPr lang="en-US" b="1" dirty="0" smtClean="0"/>
              <a:t>    Proof</a:t>
            </a:r>
            <a:r>
              <a:rPr lang="en-US" dirty="0" smtClean="0"/>
              <a:t> (</a:t>
            </a:r>
            <a:r>
              <a:rPr lang="en-US" i="1" dirty="0" smtClean="0"/>
              <a:t>combinatorial</a:t>
            </a:r>
            <a:r>
              <a:rPr lang="en-US" dirty="0" smtClean="0"/>
              <a:t>): Consider the subsets of a set with </a:t>
            </a:r>
            <a:r>
              <a:rPr lang="en-US" i="1" dirty="0" smtClean="0"/>
              <a:t>n</a:t>
            </a:r>
            <a:r>
              <a:rPr lang="en-US" dirty="0" smtClean="0"/>
              <a:t> elements. There are        </a:t>
            </a:r>
            <a:r>
              <a:rPr lang="en-US" dirty="0" smtClean="0">
                <a:solidFill>
                  <a:srgbClr val="FF0000"/>
                </a:solidFill>
              </a:rPr>
              <a:t>subsets with zero elements</a:t>
            </a:r>
            <a:r>
              <a:rPr lang="en-US" dirty="0" smtClean="0"/>
              <a:t>,       with </a:t>
            </a:r>
            <a:r>
              <a:rPr lang="en-US" dirty="0" smtClean="0">
                <a:solidFill>
                  <a:srgbClr val="FF0000"/>
                </a:solidFill>
              </a:rPr>
              <a:t>one element</a:t>
            </a:r>
            <a:r>
              <a:rPr lang="en-US" dirty="0" smtClean="0"/>
              <a:t>,       with </a:t>
            </a:r>
            <a:r>
              <a:rPr lang="en-US" dirty="0" smtClean="0">
                <a:solidFill>
                  <a:srgbClr val="FF0000"/>
                </a:solidFill>
              </a:rPr>
              <a:t>two elements</a:t>
            </a:r>
            <a:r>
              <a:rPr lang="en-US" dirty="0" smtClean="0"/>
              <a:t>, …, and       with </a:t>
            </a:r>
            <a:r>
              <a:rPr lang="en-US" i="1" dirty="0" smtClean="0">
                <a:solidFill>
                  <a:srgbClr val="FF0000"/>
                </a:solidFill>
              </a:rPr>
              <a:t>n</a:t>
            </a:r>
            <a:r>
              <a:rPr lang="en-US" dirty="0" smtClean="0">
                <a:solidFill>
                  <a:srgbClr val="FF0000"/>
                </a:solidFill>
              </a:rPr>
              <a:t> elements</a:t>
            </a:r>
            <a:r>
              <a:rPr lang="en-US" dirty="0" smtClean="0"/>
              <a:t>. Therefore the total is</a:t>
            </a:r>
          </a:p>
          <a:p>
            <a:pPr>
              <a:buNone/>
            </a:pPr>
            <a:endParaRPr lang="en-US" dirty="0" smtClean="0"/>
          </a:p>
          <a:p>
            <a:pPr>
              <a:buNone/>
            </a:pPr>
            <a:r>
              <a:rPr lang="en-US" dirty="0" smtClean="0"/>
              <a:t>    	Since, we know that </a:t>
            </a:r>
            <a:r>
              <a:rPr lang="en-US" dirty="0" smtClean="0">
                <a:solidFill>
                  <a:srgbClr val="0070C0"/>
                </a:solidFill>
              </a:rPr>
              <a:t>a set with </a:t>
            </a:r>
            <a:r>
              <a:rPr lang="en-US" i="1" dirty="0" smtClean="0">
                <a:solidFill>
                  <a:srgbClr val="0070C0"/>
                </a:solidFill>
              </a:rPr>
              <a:t>n</a:t>
            </a:r>
            <a:r>
              <a:rPr lang="en-US" dirty="0" smtClean="0">
                <a:solidFill>
                  <a:srgbClr val="0070C0"/>
                </a:solidFill>
              </a:rPr>
              <a:t> elements has </a:t>
            </a:r>
            <a:r>
              <a:rPr lang="en-US" dirty="0" smtClean="0">
                <a:solidFill>
                  <a:srgbClr val="0070C0"/>
                </a:solidFill>
                <a:latin typeface="Cambria Math" pitchFamily="18" charset="0"/>
                <a:ea typeface="Cambria Math" pitchFamily="18" charset="0"/>
              </a:rPr>
              <a:t>2</a:t>
            </a:r>
            <a:r>
              <a:rPr lang="en-US" i="1" baseline="30000" dirty="0" smtClean="0">
                <a:solidFill>
                  <a:srgbClr val="0070C0"/>
                </a:solidFill>
              </a:rPr>
              <a:t>n</a:t>
            </a:r>
            <a:r>
              <a:rPr lang="en-US" dirty="0" smtClean="0">
                <a:solidFill>
                  <a:srgbClr val="0070C0"/>
                </a:solidFill>
              </a:rPr>
              <a:t> subsets</a:t>
            </a:r>
            <a:r>
              <a:rPr lang="en-US" dirty="0" smtClean="0"/>
              <a:t>, </a:t>
            </a:r>
          </a:p>
          <a:p>
            <a:pPr>
              <a:buNone/>
            </a:pPr>
            <a:r>
              <a:rPr lang="en-US" dirty="0" smtClean="0"/>
              <a:t>	we conclude: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10" cstate="print"/>
          <a:stretch>
            <a:fillRect/>
          </a:stretch>
        </p:blipFill>
        <p:spPr>
          <a:xfrm>
            <a:off x="3657600" y="1447800"/>
            <a:ext cx="1584298" cy="6096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600200" y="2895600"/>
            <a:ext cx="4343400" cy="543478"/>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2057400" y="3810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5638800" y="3810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1295400" y="44958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3962400" y="41148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8229600" y="3810000"/>
            <a:ext cx="381000"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2667000" y="5410200"/>
            <a:ext cx="1600200" cy="61571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Identity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Pascal’s Identity</a:t>
            </a:r>
            <a:r>
              <a:rPr lang="en-US" dirty="0" smtClean="0"/>
              <a:t>: If </a:t>
            </a:r>
            <a:r>
              <a:rPr lang="en-US" i="1" dirty="0" smtClean="0"/>
              <a:t>n</a:t>
            </a:r>
            <a:r>
              <a:rPr lang="en-US" dirty="0" smtClean="0"/>
              <a:t> and </a:t>
            </a:r>
            <a:r>
              <a:rPr lang="en-US" i="1" dirty="0" smtClean="0"/>
              <a:t>k</a:t>
            </a:r>
            <a:r>
              <a:rPr lang="en-US" dirty="0" smtClean="0"/>
              <a:t>  are integers with </a:t>
            </a:r>
            <a:r>
              <a:rPr lang="en-US" i="1" dirty="0" smtClean="0"/>
              <a:t>n</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  </a:t>
            </a:r>
          </a:p>
          <a:p>
            <a:endParaRPr lang="en-US" dirty="0" smtClean="0"/>
          </a:p>
          <a:p>
            <a:endParaRPr lang="en-US" dirty="0" smtClean="0"/>
          </a:p>
          <a:p>
            <a:pPr>
              <a:buNone/>
            </a:pPr>
            <a:r>
              <a:rPr lang="en-US" b="1" dirty="0" smtClean="0"/>
              <a:t>   Proof </a:t>
            </a:r>
            <a:r>
              <a:rPr lang="en-US" dirty="0" smtClean="0"/>
              <a:t>(</a:t>
            </a:r>
            <a:r>
              <a:rPr lang="en-US" i="1" dirty="0" smtClean="0"/>
              <a:t>combinatorial</a:t>
            </a:r>
            <a:r>
              <a:rPr lang="en-US" dirty="0" smtClean="0"/>
              <a:t>): Let </a:t>
            </a:r>
            <a:r>
              <a:rPr lang="en-US" i="1" dirty="0" smtClean="0"/>
              <a:t>T</a:t>
            </a:r>
            <a:r>
              <a:rPr lang="en-US" dirty="0" smtClean="0"/>
              <a:t> be a set where |</a:t>
            </a:r>
            <a:r>
              <a:rPr lang="en-US" i="1" dirty="0" smtClean="0"/>
              <a:t>T</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a:t>
            </a:r>
            <a:r>
              <a:rPr lang="en-US" i="1" dirty="0" smtClean="0"/>
              <a:t>a</a:t>
            </a:r>
            <a:r>
              <a:rPr lang="en-US" dirty="0" smtClean="0"/>
              <a:t> </a:t>
            </a:r>
            <a:r>
              <a:rPr lang="en-US" dirty="0" smtClean="0">
                <a:latin typeface="Cambria Math"/>
                <a:ea typeface="Cambria Math"/>
              </a:rPr>
              <a:t>∊</a:t>
            </a:r>
            <a:r>
              <a:rPr lang="en-US" i="1" dirty="0" smtClean="0"/>
              <a:t>T</a:t>
            </a:r>
            <a:r>
              <a:rPr lang="en-US" dirty="0" smtClean="0"/>
              <a:t>, and </a:t>
            </a:r>
            <a:r>
              <a:rPr lang="en-US" i="1" dirty="0" smtClean="0"/>
              <a:t>S</a:t>
            </a:r>
            <a:r>
              <a:rPr lang="en-US" dirty="0" smtClean="0"/>
              <a:t> = </a:t>
            </a:r>
            <a:r>
              <a:rPr lang="en-US" i="1" dirty="0" smtClean="0"/>
              <a:t>T</a:t>
            </a:r>
            <a:r>
              <a:rPr lang="en-US" dirty="0" smtClean="0"/>
              <a:t> </a:t>
            </a:r>
            <a:r>
              <a:rPr lang="en-US" dirty="0" smtClean="0">
                <a:latin typeface="Cambria Math"/>
                <a:ea typeface="Cambria Math"/>
              </a:rPr>
              <a:t>−</a:t>
            </a:r>
            <a:r>
              <a:rPr lang="en-US" dirty="0" smtClean="0"/>
              <a:t> {a}.  There are          subsets of </a:t>
            </a:r>
            <a:r>
              <a:rPr lang="en-US" i="1" dirty="0" smtClean="0"/>
              <a:t>T</a:t>
            </a:r>
            <a:r>
              <a:rPr lang="en-US" dirty="0" smtClean="0"/>
              <a:t> containing </a:t>
            </a:r>
            <a:r>
              <a:rPr lang="en-US" i="1" dirty="0" smtClean="0"/>
              <a:t>k</a:t>
            </a:r>
            <a:r>
              <a:rPr lang="en-US" dirty="0" smtClean="0"/>
              <a:t> elements. Each of these subsets </a:t>
            </a:r>
            <a:r>
              <a:rPr lang="en-US" dirty="0" smtClean="0">
                <a:solidFill>
                  <a:srgbClr val="FF0000"/>
                </a:solidFill>
              </a:rPr>
              <a:t>either</a:t>
            </a:r>
            <a:r>
              <a:rPr lang="en-US" dirty="0" smtClean="0"/>
              <a:t>:</a:t>
            </a:r>
          </a:p>
          <a:p>
            <a:pPr lvl="1"/>
            <a:r>
              <a:rPr lang="en-US" dirty="0" smtClean="0">
                <a:solidFill>
                  <a:srgbClr val="FF0000"/>
                </a:solidFill>
              </a:rPr>
              <a:t>contains </a:t>
            </a:r>
            <a:r>
              <a:rPr lang="en-US" i="1" dirty="0" smtClean="0">
                <a:solidFill>
                  <a:srgbClr val="FF0000"/>
                </a:solidFill>
              </a:rPr>
              <a:t>a</a:t>
            </a:r>
            <a:r>
              <a:rPr lang="en-US" dirty="0" smtClean="0"/>
              <a:t> together with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other elements of S, or </a:t>
            </a:r>
          </a:p>
          <a:p>
            <a:pPr lvl="1"/>
            <a:r>
              <a:rPr lang="en-US" dirty="0" smtClean="0"/>
              <a:t>contains </a:t>
            </a:r>
            <a:r>
              <a:rPr lang="en-US" i="1" dirty="0" smtClean="0"/>
              <a:t>k</a:t>
            </a:r>
            <a:r>
              <a:rPr lang="en-US" dirty="0" smtClean="0"/>
              <a:t> elements of </a:t>
            </a:r>
            <a:r>
              <a:rPr lang="en-US" i="1" dirty="0" smtClean="0"/>
              <a:t>S</a:t>
            </a:r>
            <a:r>
              <a:rPr lang="en-US" dirty="0" smtClean="0"/>
              <a:t> and </a:t>
            </a:r>
            <a:r>
              <a:rPr lang="en-US" dirty="0" smtClean="0">
                <a:solidFill>
                  <a:srgbClr val="FF0000"/>
                </a:solidFill>
              </a:rPr>
              <a:t>not contain </a:t>
            </a:r>
            <a:r>
              <a:rPr lang="en-US" i="1" dirty="0" smtClean="0">
                <a:solidFill>
                  <a:srgbClr val="FF0000"/>
                </a:solidFill>
              </a:rPr>
              <a:t>a</a:t>
            </a:r>
            <a:r>
              <a:rPr lang="en-US" dirty="0" smtClean="0"/>
              <a:t>.</a:t>
            </a:r>
          </a:p>
          <a:p>
            <a:pPr>
              <a:buNone/>
            </a:pPr>
            <a:r>
              <a:rPr lang="en-US" dirty="0" smtClean="0"/>
              <a:t>   There are </a:t>
            </a:r>
          </a:p>
          <a:p>
            <a:pPr lvl="1"/>
            <a:r>
              <a:rPr lang="en-US" dirty="0" smtClean="0"/>
              <a:t>          </a:t>
            </a:r>
            <a:r>
              <a:rPr lang="en-US" dirty="0" smtClean="0">
                <a:latin typeface="Cambria Math" pitchFamily="18" charset="0"/>
                <a:ea typeface="Cambria Math" pitchFamily="18" charset="0"/>
              </a:rPr>
              <a:t>subsets of </a:t>
            </a:r>
            <a:r>
              <a:rPr lang="en-US" i="1" dirty="0" smtClean="0">
                <a:ea typeface="Cambria Math" pitchFamily="18" charset="0"/>
              </a:rPr>
              <a:t>k</a:t>
            </a:r>
            <a:r>
              <a:rPr lang="en-US" dirty="0" smtClean="0">
                <a:latin typeface="Cambria Math" pitchFamily="18" charset="0"/>
                <a:ea typeface="Cambria Math" pitchFamily="18" charset="0"/>
              </a:rPr>
              <a:t> elements that </a:t>
            </a:r>
            <a:r>
              <a:rPr lang="en-US" dirty="0" smtClean="0">
                <a:solidFill>
                  <a:srgbClr val="0070C0"/>
                </a:solidFill>
                <a:latin typeface="Cambria Math" pitchFamily="18" charset="0"/>
                <a:ea typeface="Cambria Math" pitchFamily="18" charset="0"/>
              </a:rPr>
              <a:t>contain </a:t>
            </a:r>
            <a:r>
              <a:rPr lang="en-US" i="1" dirty="0" smtClean="0">
                <a:solidFill>
                  <a:srgbClr val="0070C0"/>
                </a:solidFill>
                <a:ea typeface="Cambria Math" pitchFamily="18" charset="0"/>
              </a:rPr>
              <a:t>a</a:t>
            </a:r>
            <a:r>
              <a:rPr lang="en-US" dirty="0" smtClean="0">
                <a:latin typeface="Cambria Math" pitchFamily="18" charset="0"/>
                <a:ea typeface="Cambria Math" pitchFamily="18" charset="0"/>
              </a:rPr>
              <a:t>, since there are</a:t>
            </a:r>
            <a:r>
              <a:rPr lang="en-US" dirty="0" smtClean="0"/>
              <a:t>          subsets of   </a:t>
            </a:r>
            <a:r>
              <a:rPr lang="en-US" i="1" dirty="0" smtClean="0"/>
              <a:t>k</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 elements of </a:t>
            </a:r>
            <a:r>
              <a:rPr lang="en-US" i="1" dirty="0" smtClean="0">
                <a:ea typeface="Cambria Math" pitchFamily="18" charset="0"/>
              </a:rPr>
              <a:t>S</a:t>
            </a: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       subsets of </a:t>
            </a:r>
            <a:r>
              <a:rPr lang="en-US" i="1" dirty="0" smtClean="0">
                <a:ea typeface="Cambria Math" pitchFamily="18" charset="0"/>
              </a:rPr>
              <a:t>k</a:t>
            </a:r>
            <a:r>
              <a:rPr lang="en-US" dirty="0" smtClean="0">
                <a:latin typeface="Cambria Math" pitchFamily="18" charset="0"/>
                <a:ea typeface="Cambria Math" pitchFamily="18" charset="0"/>
              </a:rPr>
              <a:t> elements of </a:t>
            </a:r>
            <a:r>
              <a:rPr lang="en-US" i="1" dirty="0" smtClean="0">
                <a:ea typeface="Cambria Math" pitchFamily="18" charset="0"/>
              </a:rPr>
              <a:t>T</a:t>
            </a:r>
            <a:r>
              <a:rPr lang="en-US" dirty="0" smtClean="0">
                <a:latin typeface="Cambria Math" pitchFamily="18" charset="0"/>
                <a:ea typeface="Cambria Math" pitchFamily="18" charset="0"/>
              </a:rPr>
              <a:t> that </a:t>
            </a:r>
            <a:r>
              <a:rPr lang="en-US" dirty="0" smtClean="0">
                <a:solidFill>
                  <a:srgbClr val="0070C0"/>
                </a:solidFill>
                <a:latin typeface="Cambria Math" pitchFamily="18" charset="0"/>
                <a:ea typeface="Cambria Math" pitchFamily="18" charset="0"/>
              </a:rPr>
              <a:t>do not contain </a:t>
            </a:r>
            <a:r>
              <a:rPr lang="en-US" i="1" dirty="0" smtClean="0">
                <a:solidFill>
                  <a:srgbClr val="0070C0"/>
                </a:solidFill>
                <a:ea typeface="Cambria Math" pitchFamily="18" charset="0"/>
              </a:rPr>
              <a:t>a</a:t>
            </a:r>
            <a:r>
              <a:rPr lang="en-US" dirty="0" smtClean="0">
                <a:latin typeface="Cambria Math" pitchFamily="18" charset="0"/>
                <a:ea typeface="Cambria Math" pitchFamily="18" charset="0"/>
              </a:rPr>
              <a:t>, because there are       subsets of k elements of S.</a:t>
            </a:r>
          </a:p>
          <a:p>
            <a:pPr>
              <a:buNone/>
            </a:pPr>
            <a:r>
              <a:rPr lang="en-US" dirty="0" smtClean="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6705600" y="228600"/>
            <a:ext cx="900684" cy="1043178"/>
          </a:xfrm>
          <a:prstGeom prst="rect">
            <a:avLst/>
          </a:prstGeom>
        </p:spPr>
      </p:pic>
      <p:sp>
        <p:nvSpPr>
          <p:cNvPr id="5" name="TextBox 4"/>
          <p:cNvSpPr txBox="1"/>
          <p:nvPr/>
        </p:nvSpPr>
        <p:spPr>
          <a:xfrm>
            <a:off x="7543800" y="457200"/>
            <a:ext cx="1447800" cy="646331"/>
          </a:xfrm>
          <a:prstGeom prst="rect">
            <a:avLst/>
          </a:prstGeom>
          <a:noFill/>
        </p:spPr>
        <p:txBody>
          <a:bodyPr wrap="square" rtlCol="0">
            <a:spAutoFit/>
          </a:bodyPr>
          <a:lstStyle/>
          <a:p>
            <a:r>
              <a:rPr lang="en-US" dirty="0" err="1" smtClean="0"/>
              <a:t>Blaise</a:t>
            </a:r>
            <a:r>
              <a:rPr lang="en-US" dirty="0" smtClean="0"/>
              <a:t> Pascal</a:t>
            </a:r>
          </a:p>
          <a:p>
            <a:r>
              <a:rPr lang="en-US" dirty="0" smtClean="0"/>
              <a:t>(</a:t>
            </a:r>
            <a:r>
              <a:rPr lang="en-US" dirty="0" smtClean="0">
                <a:latin typeface="Cambria Math" pitchFamily="18" charset="0"/>
                <a:ea typeface="Cambria Math" pitchFamily="18" charset="0"/>
              </a:rPr>
              <a:t>1623-1662</a:t>
            </a:r>
            <a:r>
              <a:rPr lang="en-US" dirty="0" smtClean="0"/>
              <a:t>)</a:t>
            </a:r>
            <a:endParaRPr lang="en-US" dirty="0"/>
          </a:p>
        </p:txBody>
      </p:sp>
      <p:pic>
        <p:nvPicPr>
          <p:cNvPr id="7" name="Picture 6" descr="addin_tmp.png"/>
          <p:cNvPicPr>
            <a:picLocks noChangeAspect="1"/>
          </p:cNvPicPr>
          <p:nvPr>
            <p:custDataLst>
              <p:tags r:id="rId1"/>
            </p:custDataLst>
          </p:nvPr>
        </p:nvPicPr>
        <p:blipFill>
          <a:blip r:embed="rId10" cstate="print"/>
          <a:stretch>
            <a:fillRect/>
          </a:stretch>
        </p:blipFill>
        <p:spPr>
          <a:xfrm>
            <a:off x="2590800" y="20574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2971800" y="28956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95400" y="4419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419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295400" y="501396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76400" y="5257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1676400" y="5715000"/>
            <a:ext cx="2908935" cy="457200"/>
          </a:xfrm>
          <a:prstGeom prst="rect">
            <a:avLst/>
          </a:prstGeom>
        </p:spPr>
      </p:pic>
      <p:sp>
        <p:nvSpPr>
          <p:cNvPr id="14" name="Isosceles Triangle 13"/>
          <p:cNvSpPr/>
          <p:nvPr/>
        </p:nvSpPr>
        <p:spPr>
          <a:xfrm rot="5400000" flipV="1">
            <a:off x="464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Triangle</a:t>
            </a:r>
            <a:endParaRPr lang="en-US" dirty="0"/>
          </a:p>
        </p:txBody>
      </p:sp>
      <p:pic>
        <p:nvPicPr>
          <p:cNvPr id="4" name="Content Placeholder 3" descr="0510.jpg"/>
          <p:cNvPicPr>
            <a:picLocks noGrp="1" noChangeAspect="1"/>
          </p:cNvPicPr>
          <p:nvPr>
            <p:ph idx="1"/>
          </p:nvPr>
        </p:nvPicPr>
        <p:blipFill>
          <a:blip r:embed="rId3" cstate="print"/>
          <a:stretch>
            <a:fillRect/>
          </a:stretch>
        </p:blipFill>
        <p:spPr>
          <a:xfrm>
            <a:off x="2514600" y="1600200"/>
            <a:ext cx="6173359" cy="3849327"/>
          </a:xfrm>
        </p:spPr>
      </p:pic>
      <p:sp>
        <p:nvSpPr>
          <p:cNvPr id="5" name="TextBox 4"/>
          <p:cNvSpPr txBox="1"/>
          <p:nvPr/>
        </p:nvSpPr>
        <p:spPr>
          <a:xfrm>
            <a:off x="228600" y="2209800"/>
            <a:ext cx="2895600" cy="923330"/>
          </a:xfrm>
          <a:prstGeom prst="rect">
            <a:avLst/>
          </a:prstGeom>
          <a:noFill/>
          <a:ln>
            <a:solidFill>
              <a:schemeClr val="accent1"/>
            </a:solidFill>
          </a:ln>
        </p:spPr>
        <p:txBody>
          <a:bodyPr wrap="square" rtlCol="0">
            <a:spAutoFit/>
          </a:bodyPr>
          <a:lstStyle/>
          <a:p>
            <a:r>
              <a:rPr lang="en-US" dirty="0" smtClean="0"/>
              <a:t>The </a:t>
            </a:r>
            <a:r>
              <a:rPr lang="en-US" i="1" dirty="0" smtClean="0"/>
              <a:t>n</a:t>
            </a:r>
            <a:r>
              <a:rPr lang="en-US" dirty="0" smtClean="0"/>
              <a:t>th row in the triangle consists of the binomial coefficients       , </a:t>
            </a:r>
            <a:r>
              <a:rPr lang="en-US" i="1" dirty="0" smtClean="0"/>
              <a:t>k</a:t>
            </a:r>
            <a:r>
              <a:rPr lang="en-US" dirty="0" smtClean="0"/>
              <a:t> =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a:t>
            </a:r>
            <a:r>
              <a:rPr lang="en-US" i="1" dirty="0" smtClean="0"/>
              <a:t>n</a:t>
            </a:r>
            <a:r>
              <a:rPr lang="en-US" dirty="0" smtClean="0"/>
              <a:t>.</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447800" y="2819400"/>
            <a:ext cx="269748" cy="243840"/>
          </a:xfrm>
          <a:prstGeom prst="rect">
            <a:avLst/>
          </a:prstGeom>
        </p:spPr>
      </p:pic>
      <p:sp>
        <p:nvSpPr>
          <p:cNvPr id="7" name="TextBox 6"/>
          <p:cNvSpPr txBox="1"/>
          <p:nvPr/>
        </p:nvSpPr>
        <p:spPr>
          <a:xfrm>
            <a:off x="685800" y="5715000"/>
            <a:ext cx="8153400" cy="646331"/>
          </a:xfrm>
          <a:prstGeom prst="rect">
            <a:avLst/>
          </a:prstGeom>
          <a:noFill/>
          <a:ln>
            <a:solidFill>
              <a:schemeClr val="accent1"/>
            </a:solidFill>
          </a:ln>
        </p:spPr>
        <p:txBody>
          <a:bodyPr wrap="square" rtlCol="0">
            <a:spAutoFit/>
          </a:bodyPr>
          <a:lstStyle/>
          <a:p>
            <a:r>
              <a:rPr lang="en-US" dirty="0" smtClean="0"/>
              <a:t>By Pascal’s identity, adding two adjacent </a:t>
            </a:r>
            <a:r>
              <a:rPr lang="en-US" dirty="0" err="1" smtClean="0"/>
              <a:t>bionomial</a:t>
            </a:r>
            <a:r>
              <a:rPr lang="en-US" dirty="0" smtClean="0"/>
              <a:t> coefficients results is the  binomial coefficient in the next row between these two coefficients.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Generalized Permutations and Combinations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 with Repetition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The number of </a:t>
            </a:r>
            <a:r>
              <a:rPr lang="en-US" i="1" dirty="0" smtClean="0"/>
              <a:t>r</a:t>
            </a:r>
            <a:r>
              <a:rPr lang="en-US" dirty="0" smtClean="0"/>
              <a:t>-permutations of a set of </a:t>
            </a:r>
            <a:r>
              <a:rPr lang="en-US" i="1" dirty="0" smtClean="0"/>
              <a:t>n</a:t>
            </a:r>
            <a:r>
              <a:rPr lang="en-US" dirty="0" smtClean="0"/>
              <a:t> objects with </a:t>
            </a:r>
            <a:r>
              <a:rPr lang="en-US" dirty="0" smtClean="0">
                <a:solidFill>
                  <a:srgbClr val="FF0000"/>
                </a:solidFill>
              </a:rPr>
              <a:t>repetition allowed </a:t>
            </a:r>
            <a:r>
              <a:rPr lang="en-US" dirty="0" smtClean="0"/>
              <a:t>is </a:t>
            </a:r>
            <a:r>
              <a:rPr lang="en-US" i="1" dirty="0" smtClean="0"/>
              <a:t>n</a:t>
            </a:r>
            <a:r>
              <a:rPr lang="en-US" i="1" baseline="30000" dirty="0" smtClean="0"/>
              <a:t>r</a:t>
            </a:r>
            <a:r>
              <a:rPr lang="en-US" dirty="0" smtClean="0"/>
              <a:t>.</a:t>
            </a:r>
          </a:p>
          <a:p>
            <a:pPr>
              <a:buNone/>
            </a:pPr>
            <a:r>
              <a:rPr lang="en-US" b="1" dirty="0" smtClean="0"/>
              <a:t>    Proof</a:t>
            </a:r>
            <a:r>
              <a:rPr lang="en-US" dirty="0" smtClean="0"/>
              <a:t>: There are </a:t>
            </a:r>
            <a:r>
              <a:rPr lang="en-US" i="1" dirty="0" smtClean="0"/>
              <a:t>n</a:t>
            </a:r>
            <a:r>
              <a:rPr lang="en-US" dirty="0" smtClean="0"/>
              <a:t> ways to select an element of the set for each of the </a:t>
            </a:r>
            <a:r>
              <a:rPr lang="en-US" i="1" dirty="0" smtClean="0"/>
              <a:t>r</a:t>
            </a:r>
            <a:r>
              <a:rPr lang="en-US" dirty="0" smtClean="0"/>
              <a:t> positions in the </a:t>
            </a:r>
            <a:r>
              <a:rPr lang="en-US" i="1" dirty="0" smtClean="0"/>
              <a:t>r</a:t>
            </a:r>
            <a:r>
              <a:rPr lang="en-US" dirty="0" smtClean="0"/>
              <a:t>-permutation when repetition is allowed. Hence, by the </a:t>
            </a:r>
            <a:r>
              <a:rPr lang="en-US" dirty="0" smtClean="0">
                <a:solidFill>
                  <a:srgbClr val="FF0000"/>
                </a:solidFill>
              </a:rPr>
              <a:t>product rule </a:t>
            </a:r>
            <a:r>
              <a:rPr lang="en-US" dirty="0" smtClean="0"/>
              <a:t>there are </a:t>
            </a:r>
            <a:r>
              <a:rPr lang="en-US" i="1" dirty="0" smtClean="0"/>
              <a:t>n</a:t>
            </a:r>
            <a:r>
              <a:rPr lang="en-US" i="1" baseline="30000" dirty="0" smtClean="0"/>
              <a:t>r</a:t>
            </a:r>
            <a:r>
              <a:rPr lang="en-US" dirty="0" smtClean="0"/>
              <a:t> </a:t>
            </a:r>
            <a:r>
              <a:rPr lang="en-US" i="1" dirty="0" smtClean="0"/>
              <a:t>r</a:t>
            </a:r>
            <a:r>
              <a:rPr lang="en-US" dirty="0" smtClean="0"/>
              <a:t>-permutations with repetition.</a:t>
            </a:r>
          </a:p>
          <a:p>
            <a:pPr>
              <a:buNone/>
            </a:pPr>
            <a:endParaRPr lang="en-US" dirty="0" smtClean="0"/>
          </a:p>
          <a:p>
            <a:pPr>
              <a:buNone/>
            </a:pPr>
            <a:r>
              <a:rPr lang="en-US" b="1" dirty="0" smtClean="0"/>
              <a:t>    Example</a:t>
            </a:r>
            <a:r>
              <a:rPr lang="en-US" dirty="0" smtClean="0"/>
              <a:t>: How many </a:t>
            </a:r>
            <a:r>
              <a:rPr lang="en-US" dirty="0" smtClean="0">
                <a:solidFill>
                  <a:srgbClr val="FF0000"/>
                </a:solidFill>
              </a:rPr>
              <a:t>strings</a:t>
            </a:r>
            <a:r>
              <a:rPr lang="en-US" dirty="0" smtClean="0"/>
              <a:t> of </a:t>
            </a:r>
            <a:r>
              <a:rPr lang="en-US" dirty="0" smtClean="0">
                <a:solidFill>
                  <a:srgbClr val="FF0000"/>
                </a:solidFill>
              </a:rPr>
              <a:t>length </a:t>
            </a:r>
            <a:r>
              <a:rPr lang="en-US" i="1" dirty="0" smtClean="0">
                <a:solidFill>
                  <a:srgbClr val="FF0000"/>
                </a:solidFill>
              </a:rPr>
              <a:t>r</a:t>
            </a:r>
            <a:r>
              <a:rPr lang="en-US" dirty="0" smtClean="0"/>
              <a:t> can be formed from the uppercase letters of the English alphabet?</a:t>
            </a:r>
          </a:p>
          <a:p>
            <a:pPr>
              <a:buNone/>
            </a:pPr>
            <a:r>
              <a:rPr lang="en-US" b="1" dirty="0" smtClean="0"/>
              <a:t>    Solution</a:t>
            </a:r>
            <a:r>
              <a:rPr lang="en-US" dirty="0" smtClean="0"/>
              <a:t>: The number of such strings is </a:t>
            </a:r>
            <a:r>
              <a:rPr lang="en-US" dirty="0" smtClean="0">
                <a:latin typeface="Cambria" pitchFamily="18" charset="0"/>
              </a:rPr>
              <a:t>26</a:t>
            </a:r>
            <a:r>
              <a:rPr lang="en-US" i="1" baseline="40000" dirty="0" smtClean="0"/>
              <a:t>r</a:t>
            </a:r>
            <a:r>
              <a:rPr lang="en-US" dirty="0" smtClean="0"/>
              <a:t>, which is the number of </a:t>
            </a:r>
            <a:r>
              <a:rPr lang="en-US" i="1" dirty="0" smtClean="0"/>
              <a:t>r</a:t>
            </a:r>
            <a:r>
              <a:rPr lang="en-US" dirty="0" smtClean="0"/>
              <a:t>-permutations of a set with </a:t>
            </a:r>
            <a:r>
              <a:rPr lang="en-US" dirty="0" smtClean="0">
                <a:latin typeface="Cambria Math" pitchFamily="18" charset="0"/>
                <a:ea typeface="Cambria Math" pitchFamily="18" charset="0"/>
              </a:rPr>
              <a:t>26</a:t>
            </a:r>
            <a:r>
              <a:rPr lang="en-US" dirty="0" smtClean="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ways are there to </a:t>
            </a:r>
            <a:r>
              <a:rPr lang="en-US" dirty="0" smtClean="0">
                <a:solidFill>
                  <a:srgbClr val="FF0000"/>
                </a:solidFill>
              </a:rPr>
              <a:t>select five bills</a:t>
            </a:r>
            <a:r>
              <a:rPr lang="en-US" dirty="0" smtClean="0"/>
              <a:t> from a box containing  at least five of each of the following denominations: </a:t>
            </a:r>
            <a:r>
              <a:rPr lang="en-US" sz="3200" dirty="0" smtClean="0"/>
              <a:t>$</a:t>
            </a:r>
            <a:r>
              <a:rPr lang="en-US" dirty="0" smtClean="0">
                <a:latin typeface="Cambria" pitchFamily="18" charset="0"/>
              </a:rPr>
              <a:t>1</a:t>
            </a:r>
            <a:r>
              <a:rPr lang="en-US" dirty="0" smtClean="0"/>
              <a:t>, </a:t>
            </a:r>
            <a:r>
              <a:rPr lang="en-US" sz="3200" dirty="0" smtClean="0"/>
              <a:t>$</a:t>
            </a:r>
            <a:r>
              <a:rPr lang="en-US" dirty="0" smtClean="0">
                <a:latin typeface="Cambria" pitchFamily="18" charset="0"/>
              </a:rPr>
              <a:t>2</a:t>
            </a:r>
            <a:r>
              <a:rPr lang="en-US" dirty="0" smtClean="0"/>
              <a:t>, </a:t>
            </a:r>
            <a:r>
              <a:rPr lang="en-US" sz="3200" dirty="0" smtClean="0"/>
              <a:t>$</a:t>
            </a:r>
            <a:r>
              <a:rPr lang="en-US" dirty="0" smtClean="0">
                <a:latin typeface="Cambria" pitchFamily="18" charset="0"/>
              </a:rPr>
              <a:t>5</a:t>
            </a:r>
            <a:r>
              <a:rPr lang="en-US" dirty="0" smtClean="0"/>
              <a:t>,  </a:t>
            </a:r>
            <a:r>
              <a:rPr lang="en-US" sz="3200" dirty="0" smtClean="0"/>
              <a:t>$</a:t>
            </a:r>
            <a:r>
              <a:rPr lang="en-US" dirty="0" smtClean="0">
                <a:latin typeface="Cambria" pitchFamily="18" charset="0"/>
              </a:rPr>
              <a:t>10</a:t>
            </a:r>
            <a:r>
              <a:rPr lang="en-US" dirty="0" smtClean="0"/>
              <a:t>, </a:t>
            </a:r>
            <a:r>
              <a:rPr lang="en-US" sz="3200" dirty="0" smtClean="0"/>
              <a:t>$</a:t>
            </a:r>
            <a:r>
              <a:rPr lang="en-US" dirty="0" smtClean="0">
                <a:latin typeface="Cambria" pitchFamily="18" charset="0"/>
              </a:rPr>
              <a:t>20</a:t>
            </a:r>
            <a:r>
              <a:rPr lang="en-US" dirty="0" smtClean="0"/>
              <a:t>, </a:t>
            </a:r>
            <a:r>
              <a:rPr lang="en-US" sz="3200" dirty="0" smtClean="0"/>
              <a:t>$</a:t>
            </a:r>
            <a:r>
              <a:rPr lang="en-US" dirty="0" smtClean="0">
                <a:latin typeface="Cambria" pitchFamily="18" charset="0"/>
              </a:rPr>
              <a:t>50</a:t>
            </a:r>
            <a:r>
              <a:rPr lang="en-US" dirty="0" smtClean="0"/>
              <a:t>, and </a:t>
            </a:r>
            <a:r>
              <a:rPr lang="en-US" sz="3200" dirty="0" smtClean="0"/>
              <a:t>$</a:t>
            </a:r>
            <a:r>
              <a:rPr lang="en-US" dirty="0" smtClean="0">
                <a:latin typeface="Cambria" pitchFamily="18" charset="0"/>
              </a:rPr>
              <a:t>100</a:t>
            </a:r>
            <a:r>
              <a:rPr lang="en-US" dirty="0" smtClean="0"/>
              <a:t>? </a:t>
            </a:r>
          </a:p>
          <a:p>
            <a:pPr>
              <a:buNone/>
            </a:pPr>
            <a:r>
              <a:rPr lang="en-US" b="1" dirty="0" smtClean="0"/>
              <a:t>   Solution</a:t>
            </a:r>
            <a:r>
              <a:rPr lang="en-US" dirty="0" smtClean="0"/>
              <a:t>: Place the selected bills in the appropriate position of a cash box illustrated below:</a:t>
            </a:r>
            <a:endParaRPr lang="en-US" dirty="0"/>
          </a:p>
        </p:txBody>
      </p:sp>
      <p:pic>
        <p:nvPicPr>
          <p:cNvPr id="4" name="Picture 3" descr="0513.jpg"/>
          <p:cNvPicPr>
            <a:picLocks noChangeAspect="1"/>
          </p:cNvPicPr>
          <p:nvPr/>
        </p:nvPicPr>
        <p:blipFill>
          <a:blip r:embed="rId2" cstate="print"/>
          <a:stretch>
            <a:fillRect/>
          </a:stretch>
        </p:blipFill>
        <p:spPr>
          <a:xfrm>
            <a:off x="2971800" y="4800600"/>
            <a:ext cx="3244596" cy="1113282"/>
          </a:xfrm>
          <a:prstGeom prst="rect">
            <a:avLst/>
          </a:prstGeom>
        </p:spPr>
      </p:pic>
      <p:sp>
        <p:nvSpPr>
          <p:cNvPr id="5" name="TextBox 4"/>
          <p:cNvSpPr txBox="1"/>
          <p:nvPr/>
        </p:nvSpPr>
        <p:spPr>
          <a:xfrm>
            <a:off x="5486400" y="6172200"/>
            <a:ext cx="15240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i="1" dirty="0" smtClean="0"/>
              <a:t>  </a:t>
            </a:r>
            <a:endParaRPr lang="en-US" i="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r>
              <a:rPr lang="en-US" dirty="0" smtClean="0"/>
              <a:t>Some possible ways of </a:t>
            </a:r>
          </a:p>
          <a:p>
            <a:pPr>
              <a:buNone/>
            </a:pPr>
            <a:r>
              <a:rPr lang="en-US" dirty="0" smtClean="0"/>
              <a:t>      placing the five bills:</a:t>
            </a:r>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The number of ways to select five bills corresponds to the number of ways to arrange six bars and five stars in a row. </a:t>
            </a:r>
          </a:p>
          <a:p>
            <a:r>
              <a:rPr lang="en-US" dirty="0" smtClean="0"/>
              <a:t>This is the number of unordered selections of </a:t>
            </a:r>
            <a:r>
              <a:rPr lang="en-US" dirty="0" smtClean="0">
                <a:latin typeface="Cambria" pitchFamily="18" charset="0"/>
              </a:rPr>
              <a:t>5</a:t>
            </a:r>
            <a:r>
              <a:rPr lang="en-US" dirty="0" smtClean="0"/>
              <a:t> objects from a set of </a:t>
            </a:r>
            <a:r>
              <a:rPr lang="en-US" dirty="0" smtClean="0">
                <a:latin typeface="Cambria" pitchFamily="18" charset="0"/>
              </a:rPr>
              <a:t>11</a:t>
            </a:r>
            <a:r>
              <a:rPr lang="en-US" dirty="0" smtClean="0"/>
              <a:t>. Hence, there are</a:t>
            </a:r>
          </a:p>
          <a:p>
            <a:pPr>
              <a:buNone/>
            </a:pPr>
            <a:r>
              <a:rPr lang="en-US" dirty="0" smtClean="0"/>
              <a:t>         </a:t>
            </a:r>
          </a:p>
          <a:p>
            <a:pPr>
              <a:buNone/>
            </a:pPr>
            <a:endParaRPr lang="en-US" dirty="0" smtClean="0"/>
          </a:p>
          <a:p>
            <a:pPr>
              <a:buNone/>
            </a:pPr>
            <a:r>
              <a:rPr lang="en-US" dirty="0" smtClean="0"/>
              <a:t>    ways to choose five bills with seven types of bills.</a:t>
            </a:r>
          </a:p>
        </p:txBody>
      </p:sp>
      <p:pic>
        <p:nvPicPr>
          <p:cNvPr id="4" name="Picture 3" descr="0514.jpg"/>
          <p:cNvPicPr>
            <a:picLocks noChangeAspect="1"/>
          </p:cNvPicPr>
          <p:nvPr/>
        </p:nvPicPr>
        <p:blipFill>
          <a:blip r:embed="rId3" cstate="print"/>
          <a:stretch>
            <a:fillRect/>
          </a:stretch>
        </p:blipFill>
        <p:spPr>
          <a:xfrm>
            <a:off x="3428999" y="1600200"/>
            <a:ext cx="4749801" cy="2514600"/>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3581400" y="5562600"/>
            <a:ext cx="2895600" cy="401299"/>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buNone/>
            </a:pPr>
            <a:r>
              <a:rPr lang="en-US" b="1" dirty="0" smtClean="0"/>
              <a:t>    Theorem </a:t>
            </a:r>
            <a:r>
              <a:rPr lang="en-US" b="1" dirty="0" smtClean="0">
                <a:latin typeface="Cambria" pitchFamily="18" charset="0"/>
              </a:rPr>
              <a:t>2</a:t>
            </a:r>
            <a:r>
              <a:rPr lang="en-US" dirty="0" smtClean="0"/>
              <a:t>: The number 0f </a:t>
            </a:r>
            <a:r>
              <a:rPr lang="en-US" i="1" dirty="0" smtClean="0">
                <a:solidFill>
                  <a:srgbClr val="FF0000"/>
                </a:solidFill>
              </a:rPr>
              <a:t>r</a:t>
            </a:r>
            <a:r>
              <a:rPr lang="en-US" dirty="0" smtClean="0">
                <a:solidFill>
                  <a:srgbClr val="FF0000"/>
                </a:solidFill>
              </a:rPr>
              <a:t>-combinations from a set with </a:t>
            </a:r>
            <a:r>
              <a:rPr lang="en-US" i="1" dirty="0" smtClean="0">
                <a:solidFill>
                  <a:srgbClr val="FF0000"/>
                </a:solidFill>
              </a:rPr>
              <a:t>n</a:t>
            </a:r>
            <a:r>
              <a:rPr lang="en-US" dirty="0" smtClean="0">
                <a:solidFill>
                  <a:srgbClr val="FF0000"/>
                </a:solidFill>
              </a:rPr>
              <a:t> elements</a:t>
            </a:r>
            <a:r>
              <a:rPr lang="en-US" dirty="0" smtClean="0"/>
              <a:t> when </a:t>
            </a:r>
            <a:r>
              <a:rPr lang="en-US" dirty="0" smtClean="0">
                <a:solidFill>
                  <a:srgbClr val="FF0000"/>
                </a:solidFill>
              </a:rPr>
              <a:t>repetition of elements is allowed </a:t>
            </a:r>
            <a:r>
              <a:rPr lang="en-US" dirty="0" smtClean="0"/>
              <a:t>is</a:t>
            </a:r>
          </a:p>
          <a:p>
            <a:pPr>
              <a:buNone/>
            </a:pPr>
            <a:r>
              <a:rPr lang="en-US" dirty="0" smtClean="0"/>
              <a:t>                       </a:t>
            </a:r>
            <a:r>
              <a:rPr lang="en-US" i="1" dirty="0" smtClean="0"/>
              <a:t>C</a:t>
            </a:r>
            <a:r>
              <a:rPr lang="en-US" dirty="0" smtClean="0"/>
              <a:t>(</a:t>
            </a:r>
            <a:r>
              <a:rPr lang="en-US" i="1" dirty="0" smtClean="0"/>
              <a:t>n + r – </a:t>
            </a:r>
            <a:r>
              <a:rPr lang="en-US" dirty="0" smtClean="0">
                <a:latin typeface="Cambria" pitchFamily="18" charset="0"/>
              </a:rPr>
              <a:t>1</a:t>
            </a:r>
            <a:r>
              <a:rPr lang="en-US" i="1" dirty="0" smtClean="0"/>
              <a:t>,r</a:t>
            </a:r>
            <a:r>
              <a:rPr lang="en-US" dirty="0" smtClean="0"/>
              <a:t>)</a:t>
            </a:r>
            <a:r>
              <a:rPr lang="en-US" i="1" dirty="0" smtClean="0"/>
              <a:t> = 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a:t>
            </a:r>
          </a:p>
          <a:p>
            <a:pPr>
              <a:buNone/>
            </a:pPr>
            <a:r>
              <a:rPr lang="en-US" b="1" dirty="0" smtClean="0"/>
              <a:t>    Proof</a:t>
            </a:r>
            <a:r>
              <a:rPr lang="en-US" dirty="0" smtClean="0"/>
              <a:t>: Each </a:t>
            </a:r>
            <a:r>
              <a:rPr lang="en-US" i="1" dirty="0" smtClean="0"/>
              <a:t>r</a:t>
            </a:r>
            <a:r>
              <a:rPr lang="en-US" dirty="0" smtClean="0"/>
              <a:t>-combination of a set with </a:t>
            </a:r>
            <a:r>
              <a:rPr lang="en-US" i="1" dirty="0" smtClean="0"/>
              <a:t>n</a:t>
            </a:r>
            <a:r>
              <a:rPr lang="en-US" dirty="0" smtClean="0"/>
              <a:t> elements with repetition allowed can be </a:t>
            </a:r>
            <a:r>
              <a:rPr lang="en-US" dirty="0" smtClean="0">
                <a:solidFill>
                  <a:srgbClr val="FF0000"/>
                </a:solidFill>
              </a:rPr>
              <a:t>represented by a list of </a:t>
            </a:r>
            <a:r>
              <a:rPr lang="en-US" i="1" dirty="0" smtClean="0">
                <a:solidFill>
                  <a:srgbClr val="0070C0"/>
                </a:solidFill>
              </a:rPr>
              <a:t>n –</a:t>
            </a:r>
            <a:r>
              <a:rPr lang="en-US" dirty="0" smtClean="0">
                <a:solidFill>
                  <a:srgbClr val="0070C0"/>
                </a:solidFill>
                <a:latin typeface="Cambria" pitchFamily="18" charset="0"/>
              </a:rPr>
              <a:t>1</a:t>
            </a:r>
            <a:r>
              <a:rPr lang="en-US" dirty="0" smtClean="0">
                <a:solidFill>
                  <a:srgbClr val="FF0000"/>
                </a:solidFill>
                <a:latin typeface="Cambria" pitchFamily="18" charset="0"/>
              </a:rPr>
              <a:t> </a:t>
            </a:r>
            <a:r>
              <a:rPr lang="en-US" dirty="0" smtClean="0">
                <a:solidFill>
                  <a:srgbClr val="FF0000"/>
                </a:solidFill>
              </a:rPr>
              <a:t>bars and </a:t>
            </a:r>
            <a:r>
              <a:rPr lang="en-US" i="1" dirty="0" smtClean="0">
                <a:solidFill>
                  <a:srgbClr val="7030A0"/>
                </a:solidFill>
              </a:rPr>
              <a:t>r</a:t>
            </a:r>
            <a:r>
              <a:rPr lang="en-US" dirty="0" smtClean="0">
                <a:solidFill>
                  <a:srgbClr val="FF0000"/>
                </a:solidFill>
              </a:rPr>
              <a:t> stars</a:t>
            </a:r>
            <a:r>
              <a:rPr lang="en-US" dirty="0" smtClean="0"/>
              <a:t>. The </a:t>
            </a:r>
            <a:r>
              <a:rPr lang="en-US" dirty="0" smtClean="0">
                <a:solidFill>
                  <a:srgbClr val="0070C0"/>
                </a:solidFill>
              </a:rPr>
              <a:t>bars mark the </a:t>
            </a:r>
            <a:r>
              <a:rPr lang="en-US" i="1" dirty="0" smtClean="0">
                <a:solidFill>
                  <a:srgbClr val="0070C0"/>
                </a:solidFill>
              </a:rPr>
              <a:t>n</a:t>
            </a:r>
            <a:r>
              <a:rPr lang="en-US" dirty="0" smtClean="0">
                <a:solidFill>
                  <a:srgbClr val="0070C0"/>
                </a:solidFill>
              </a:rPr>
              <a:t> cells </a:t>
            </a:r>
            <a:r>
              <a:rPr lang="en-US" dirty="0" smtClean="0"/>
              <a:t>containing a star for each time the </a:t>
            </a:r>
            <a:r>
              <a:rPr lang="en-US" i="1" dirty="0" err="1" smtClean="0"/>
              <a:t>i</a:t>
            </a:r>
            <a:r>
              <a:rPr lang="en-US" dirty="0" err="1" smtClean="0"/>
              <a:t>th</a:t>
            </a:r>
            <a:r>
              <a:rPr lang="en-US" dirty="0" smtClean="0"/>
              <a:t> element of the set occurs in the combination.</a:t>
            </a:r>
          </a:p>
          <a:p>
            <a:pPr>
              <a:buNone/>
            </a:pPr>
            <a:endParaRPr lang="en-US" dirty="0" smtClean="0"/>
          </a:p>
          <a:p>
            <a:pPr>
              <a:buNone/>
            </a:pPr>
            <a:r>
              <a:rPr lang="en-US" dirty="0" smtClean="0"/>
              <a:t>    The number of such lists is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r</a:t>
            </a:r>
            <a:r>
              <a:rPr lang="en-US" dirty="0" smtClean="0"/>
              <a:t>)</a:t>
            </a:r>
            <a:r>
              <a:rPr lang="en-US" i="1" dirty="0" smtClean="0"/>
              <a:t>, </a:t>
            </a:r>
            <a:r>
              <a:rPr lang="en-US" dirty="0" smtClean="0"/>
              <a:t>because each list is a choice of the </a:t>
            </a:r>
            <a:r>
              <a:rPr lang="en-US" i="1" dirty="0" smtClean="0"/>
              <a:t>r</a:t>
            </a:r>
            <a:r>
              <a:rPr lang="en-US" dirty="0" smtClean="0"/>
              <a:t> positions to place the stars, from the total of </a:t>
            </a:r>
            <a:r>
              <a:rPr lang="en-US" i="1" dirty="0" smtClean="0"/>
              <a:t>n + r – </a:t>
            </a:r>
            <a:r>
              <a:rPr lang="en-US" dirty="0" smtClean="0">
                <a:latin typeface="Cambria" pitchFamily="18" charset="0"/>
              </a:rPr>
              <a:t>1</a:t>
            </a:r>
            <a:r>
              <a:rPr lang="en-US" i="1" dirty="0" smtClean="0"/>
              <a:t>  </a:t>
            </a:r>
            <a:r>
              <a:rPr lang="en-US" dirty="0" smtClean="0"/>
              <a:t>positions to place the stars and the bars. This is also equal to </a:t>
            </a:r>
            <a:r>
              <a:rPr lang="en-US" i="1" dirty="0" smtClean="0"/>
              <a:t>C</a:t>
            </a:r>
            <a:r>
              <a:rPr lang="en-US" dirty="0" smtClean="0"/>
              <a:t>(</a:t>
            </a:r>
            <a:r>
              <a:rPr lang="en-US" i="1" dirty="0" smtClean="0"/>
              <a:t>n + r – </a:t>
            </a:r>
            <a:r>
              <a:rPr lang="en-US" dirty="0" smtClean="0">
                <a:latin typeface="Cambria" pitchFamily="18" charset="0"/>
              </a:rPr>
              <a:t>1</a:t>
            </a:r>
            <a:r>
              <a:rPr lang="en-US" i="1" dirty="0" smtClean="0"/>
              <a:t>, n –</a:t>
            </a:r>
            <a:r>
              <a:rPr lang="en-US" dirty="0" smtClean="0">
                <a:latin typeface="Cambria" pitchFamily="18" charset="0"/>
              </a:rPr>
              <a:t>1</a:t>
            </a:r>
            <a:r>
              <a:rPr lang="en-US" dirty="0" smtClean="0"/>
              <a:t>), which is the number of ways to place the</a:t>
            </a:r>
            <a:r>
              <a:rPr lang="en-US" i="1" dirty="0" smtClean="0"/>
              <a:t> n –</a:t>
            </a:r>
            <a:r>
              <a:rPr lang="en-US" dirty="0" smtClean="0">
                <a:latin typeface="Cambria" pitchFamily="18" charset="0"/>
              </a:rPr>
              <a:t>1</a:t>
            </a:r>
            <a:r>
              <a:rPr lang="en-US" dirty="0" smtClean="0"/>
              <a:t> bars.</a:t>
            </a:r>
            <a:endParaRPr lang="en-US" dirty="0"/>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Example</a:t>
            </a:r>
            <a:r>
              <a:rPr lang="en-US" dirty="0" smtClean="0"/>
              <a:t>: How many solutions does the equation</a:t>
            </a:r>
          </a:p>
          <a:p>
            <a:pPr>
              <a:buNone/>
            </a:pPr>
            <a:r>
              <a:rPr lang="en-US" dirty="0" smtClean="0"/>
              <a:t>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i="1" dirty="0" smtClean="0"/>
              <a:t>x</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11</a:t>
            </a:r>
          </a:p>
          <a:p>
            <a:pPr>
              <a:buNone/>
            </a:pPr>
            <a:r>
              <a:rPr lang="en-US" dirty="0" smtClean="0"/>
              <a:t>    have, where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and</a:t>
            </a:r>
            <a:r>
              <a:rPr lang="en-US" i="1" dirty="0" smtClean="0"/>
              <a:t> x</a:t>
            </a:r>
            <a:r>
              <a:rPr lang="en-US" baseline="-25000" dirty="0" smtClean="0">
                <a:latin typeface="Cambria Math" pitchFamily="18" charset="0"/>
                <a:ea typeface="Cambria Math" pitchFamily="18" charset="0"/>
              </a:rPr>
              <a:t>3</a:t>
            </a:r>
            <a:r>
              <a:rPr lang="en-US" dirty="0" smtClean="0"/>
              <a:t> are </a:t>
            </a:r>
            <a:r>
              <a:rPr lang="en-US" dirty="0" smtClean="0">
                <a:solidFill>
                  <a:srgbClr val="FF0000"/>
                </a:solidFill>
              </a:rPr>
              <a:t>nonnegative integers</a:t>
            </a:r>
            <a:r>
              <a:rPr lang="en-US" dirty="0" smtClean="0"/>
              <a:t>?</a:t>
            </a:r>
          </a:p>
          <a:p>
            <a:pPr>
              <a:buNone/>
            </a:pPr>
            <a:r>
              <a:rPr lang="en-US" b="1" dirty="0" smtClean="0"/>
              <a:t>    Solution</a:t>
            </a:r>
            <a:r>
              <a:rPr lang="en-US" dirty="0" smtClean="0"/>
              <a:t>: Each solution corresponds to </a:t>
            </a:r>
            <a:r>
              <a:rPr lang="en-US" dirty="0" smtClean="0">
                <a:solidFill>
                  <a:srgbClr val="FF0000"/>
                </a:solidFill>
              </a:rPr>
              <a:t>a way to select </a:t>
            </a:r>
            <a:r>
              <a:rPr lang="en-US" dirty="0" smtClean="0">
                <a:solidFill>
                  <a:srgbClr val="FF0000"/>
                </a:solidFill>
                <a:latin typeface="Cambria Math" pitchFamily="18" charset="0"/>
                <a:ea typeface="Cambria Math" pitchFamily="18" charset="0"/>
              </a:rPr>
              <a:t>11</a:t>
            </a:r>
            <a:r>
              <a:rPr lang="en-US" dirty="0" smtClean="0">
                <a:solidFill>
                  <a:srgbClr val="FF0000"/>
                </a:solidFill>
              </a:rPr>
              <a:t> items from a set with three elements</a:t>
            </a:r>
            <a:r>
              <a:rPr lang="en-US" dirty="0" smtClean="0"/>
              <a:t>; </a:t>
            </a:r>
            <a:r>
              <a:rPr lang="en-US" i="1" dirty="0" smtClean="0"/>
              <a:t>x</a:t>
            </a:r>
            <a:r>
              <a:rPr lang="en-US" baseline="-25000" dirty="0" smtClean="0">
                <a:latin typeface="Cambria Math" pitchFamily="18" charset="0"/>
                <a:ea typeface="Cambria Math" pitchFamily="18" charset="0"/>
              </a:rPr>
              <a:t>1</a:t>
            </a:r>
            <a:r>
              <a:rPr lang="en-US" dirty="0" smtClean="0"/>
              <a:t> elements of type one, </a:t>
            </a:r>
            <a:r>
              <a:rPr lang="en-US" i="1" dirty="0" smtClean="0"/>
              <a:t>x</a:t>
            </a:r>
            <a:r>
              <a:rPr lang="en-US" baseline="-25000" dirty="0" smtClean="0">
                <a:latin typeface="Cambria Math" pitchFamily="18" charset="0"/>
                <a:ea typeface="Cambria Math" pitchFamily="18" charset="0"/>
              </a:rPr>
              <a:t>2</a:t>
            </a:r>
            <a:r>
              <a:rPr lang="en-US" dirty="0" smtClean="0"/>
              <a:t> of type two, and </a:t>
            </a:r>
            <a:r>
              <a:rPr lang="en-US" i="1" dirty="0" smtClean="0"/>
              <a:t>x</a:t>
            </a:r>
            <a:r>
              <a:rPr lang="en-US" baseline="-25000" dirty="0" smtClean="0">
                <a:latin typeface="Cambria Math" pitchFamily="18" charset="0"/>
                <a:ea typeface="Cambria Math" pitchFamily="18" charset="0"/>
              </a:rPr>
              <a:t>3</a:t>
            </a:r>
            <a:r>
              <a:rPr lang="en-US" dirty="0" smtClean="0"/>
              <a:t> of type three. </a:t>
            </a:r>
          </a:p>
          <a:p>
            <a:pPr>
              <a:buNone/>
            </a:pPr>
            <a:r>
              <a:rPr lang="en-US" dirty="0" smtClean="0"/>
              <a:t>   	By Theorem </a:t>
            </a:r>
            <a:r>
              <a:rPr lang="en-US" dirty="0" smtClean="0">
                <a:latin typeface="Cambria Math" pitchFamily="18" charset="0"/>
                <a:ea typeface="Cambria Math" pitchFamily="18" charset="0"/>
              </a:rPr>
              <a:t>2</a:t>
            </a:r>
            <a:r>
              <a:rPr lang="en-US" dirty="0" smtClean="0"/>
              <a:t> it follows that there are </a:t>
            </a:r>
          </a:p>
          <a:p>
            <a:pPr>
              <a:buNone/>
            </a:pPr>
            <a:endParaRPr lang="en-US" dirty="0" smtClean="0"/>
          </a:p>
          <a:p>
            <a:pPr>
              <a:buNone/>
            </a:pPr>
            <a:r>
              <a:rPr lang="en-US" dirty="0" smtClean="0"/>
              <a:t>    solutions.</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752600" y="4724400"/>
            <a:ext cx="5894070" cy="30670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a:xfrm>
            <a:off x="228600" y="1600200"/>
            <a:ext cx="8763000" cy="5029200"/>
          </a:xfrm>
        </p:spPr>
        <p:txBody>
          <a:bodyPr>
            <a:normAutofit lnSpcReduction="10000"/>
          </a:bodyPr>
          <a:lstStyle/>
          <a:p>
            <a:pPr>
              <a:buNone/>
            </a:pPr>
            <a:r>
              <a:rPr lang="en-US" b="1" dirty="0" smtClean="0"/>
              <a:t>Example</a:t>
            </a:r>
            <a:r>
              <a:rPr lang="en-US" dirty="0" smtClean="0"/>
              <a:t>: How many different license plates can be made if each plate contains a sequence of </a:t>
            </a:r>
            <a:r>
              <a:rPr lang="en-US" altLang="zh-TW" dirty="0" smtClean="0"/>
              <a:t>3</a:t>
            </a:r>
            <a:r>
              <a:rPr lang="en-US" dirty="0" smtClean="0"/>
              <a:t> uppercase English letters followed by </a:t>
            </a:r>
            <a:r>
              <a:rPr lang="en-US" altLang="zh-TW" dirty="0" smtClean="0"/>
              <a:t>3</a:t>
            </a:r>
            <a:r>
              <a:rPr lang="en-US" dirty="0" smtClean="0"/>
              <a:t> digits?</a:t>
            </a:r>
          </a:p>
          <a:p>
            <a:pPr>
              <a:buNone/>
            </a:pPr>
            <a:r>
              <a:rPr lang="en-US" b="1" dirty="0" smtClean="0"/>
              <a:t>Solution</a:t>
            </a:r>
            <a:r>
              <a:rPr lang="en-US" dirty="0" smtClean="0"/>
              <a:t>:  By the product rule,</a:t>
            </a:r>
          </a:p>
          <a:p>
            <a:pPr>
              <a:buNone/>
            </a:pPr>
            <a:r>
              <a:rPr lang="en-US" dirty="0" smtClean="0">
                <a:latin typeface="Cambria Math" pitchFamily="18" charset="0"/>
                <a:ea typeface="Cambria Math" pitchFamily="18" charset="0"/>
              </a:rPr>
              <a:t>    there are 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10 ∙ 10 ∙ 10 = 17,576,000</a:t>
            </a:r>
          </a:p>
          <a:p>
            <a:pPr>
              <a:buNone/>
            </a:pPr>
            <a:endParaRPr lang="en-US" dirty="0">
              <a:latin typeface="Cambria Math"/>
              <a:ea typeface="Cambria Math"/>
            </a:endParaRPr>
          </a:p>
          <a:p>
            <a:pPr>
              <a:buNone/>
            </a:pPr>
            <a:endParaRPr lang="en-US" dirty="0">
              <a:latin typeface="Cambria Math"/>
              <a:ea typeface="Cambria Math"/>
            </a:endParaRPr>
          </a:p>
          <a:p>
            <a:pPr>
              <a:buNone/>
            </a:pPr>
            <a:r>
              <a:rPr lang="en-US" dirty="0" smtClean="0">
                <a:latin typeface="Cambria Math"/>
                <a:ea typeface="Cambria Math"/>
              </a:rPr>
              <a:t> 	</a:t>
            </a:r>
          </a:p>
          <a:p>
            <a:pPr>
              <a:buNone/>
            </a:pPr>
            <a:r>
              <a:rPr lang="en-US" dirty="0" smtClean="0">
                <a:latin typeface="Cambria Math"/>
                <a:ea typeface="Cambria Math"/>
              </a:rPr>
              <a:t>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2362200" y="4038600"/>
            <a:ext cx="3962400" cy="144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with Repetition</a:t>
            </a:r>
            <a:endParaRPr lang="en-US" dirty="0"/>
          </a:p>
        </p:txBody>
      </p:sp>
      <p:sp>
        <p:nvSpPr>
          <p:cNvPr id="3" name="Content Placeholder 2"/>
          <p:cNvSpPr>
            <a:spLocks noGrp="1"/>
          </p:cNvSpPr>
          <p:nvPr>
            <p:ph idx="1"/>
          </p:nvPr>
        </p:nvSpPr>
        <p:spPr>
          <a:xfrm>
            <a:off x="228600" y="1600200"/>
            <a:ext cx="8686800" cy="4525963"/>
          </a:xfrm>
        </p:spPr>
        <p:txBody>
          <a:bodyPr>
            <a:normAutofit fontScale="92500" lnSpcReduction="20000"/>
          </a:bodyPr>
          <a:lstStyle/>
          <a:p>
            <a:pPr>
              <a:buNone/>
            </a:pPr>
            <a:r>
              <a:rPr lang="en-US" dirty="0" smtClean="0"/>
              <a:t>   </a:t>
            </a:r>
            <a:r>
              <a:rPr lang="en-US" b="1" dirty="0" smtClean="0"/>
              <a:t>Example</a:t>
            </a:r>
            <a:r>
              <a:rPr lang="en-US" dirty="0" smtClean="0"/>
              <a:t>: Suppose that a cookie shop has </a:t>
            </a:r>
            <a:r>
              <a:rPr lang="en-US" dirty="0" smtClean="0">
                <a:solidFill>
                  <a:srgbClr val="FF0000"/>
                </a:solidFill>
              </a:rPr>
              <a:t>4</a:t>
            </a:r>
            <a:r>
              <a:rPr lang="en-US" dirty="0" smtClean="0"/>
              <a:t> different kinds of cookies. How many different ways can </a:t>
            </a:r>
            <a:r>
              <a:rPr lang="en-US" dirty="0" smtClean="0">
                <a:solidFill>
                  <a:srgbClr val="FF0000"/>
                </a:solidFill>
              </a:rPr>
              <a:t>6</a:t>
            </a:r>
            <a:r>
              <a:rPr lang="en-US" dirty="0" smtClean="0"/>
              <a:t> cookies be chosen? </a:t>
            </a:r>
          </a:p>
          <a:p>
            <a:pPr>
              <a:buNone/>
            </a:pPr>
            <a:r>
              <a:rPr lang="en-US" b="1" dirty="0" smtClean="0"/>
              <a:t>   Solution</a:t>
            </a:r>
            <a:r>
              <a:rPr lang="en-US" dirty="0" smtClean="0"/>
              <a:t>: The number of ways to choose six cookies is the number of  </a:t>
            </a:r>
            <a:r>
              <a:rPr lang="en-US" dirty="0" smtClean="0">
                <a:latin typeface="Cambria Math" pitchFamily="18" charset="0"/>
                <a:ea typeface="Cambria Math" pitchFamily="18" charset="0"/>
              </a:rPr>
              <a:t>6</a:t>
            </a:r>
            <a:r>
              <a:rPr lang="en-US" dirty="0" smtClean="0"/>
              <a:t>-combinations of a set with four elements. By Theorem </a:t>
            </a:r>
            <a:r>
              <a:rPr lang="en-US" dirty="0" smtClean="0">
                <a:latin typeface="Cambria Math" pitchFamily="18" charset="0"/>
                <a:ea typeface="Cambria Math" pitchFamily="18" charset="0"/>
              </a:rPr>
              <a:t>2 </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is the number of ways to choose six cookies from the four kinds. </a:t>
            </a:r>
          </a:p>
          <a:p>
            <a:pPr>
              <a:buNone/>
            </a:pPr>
            <a:r>
              <a:rPr lang="en-US" dirty="0" smtClean="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438399" y="4038600"/>
            <a:ext cx="4343401" cy="417048"/>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8046204" y="0"/>
            <a:ext cx="1097796" cy="83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smtClean="0"/>
              <a:t>Summarizing the Formulas for Counting Permutations and Combinations with and without Repetition</a:t>
            </a:r>
            <a:endParaRPr lang="en-US" sz="2800" dirty="0"/>
          </a:p>
        </p:txBody>
      </p:sp>
      <p:pic>
        <p:nvPicPr>
          <p:cNvPr id="4" name="Content Placeholder 3" descr="table34.jpg"/>
          <p:cNvPicPr>
            <a:picLocks noGrp="1" noChangeAspect="1"/>
          </p:cNvPicPr>
          <p:nvPr>
            <p:ph idx="1"/>
          </p:nvPr>
        </p:nvPicPr>
        <p:blipFill>
          <a:blip r:embed="rId2" cstate="print"/>
          <a:stretch>
            <a:fillRect/>
          </a:stretch>
        </p:blipFill>
        <p:spPr>
          <a:xfrm>
            <a:off x="1600200" y="2009284"/>
            <a:ext cx="6306712" cy="3934316"/>
          </a:xfr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Permutations with Indistinguishable Objects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How many different strings can be made by reordering the letters of the word </a:t>
            </a:r>
            <a:r>
              <a:rPr lang="en-US" i="1" dirty="0" smtClean="0"/>
              <a:t>SUCCESS</a:t>
            </a:r>
            <a:r>
              <a:rPr lang="en-US" dirty="0" smtClean="0"/>
              <a:t>.</a:t>
            </a:r>
          </a:p>
          <a:p>
            <a:pPr>
              <a:buNone/>
            </a:pPr>
            <a:r>
              <a:rPr lang="en-US" b="1" dirty="0" smtClean="0"/>
              <a:t>     Solution</a:t>
            </a:r>
            <a:r>
              <a:rPr lang="en-US" dirty="0" smtClean="0"/>
              <a:t>: There are seven possible positions for the three Ss, two Cs, one U, and one E. </a:t>
            </a:r>
          </a:p>
          <a:p>
            <a:pPr lvl="1"/>
            <a:r>
              <a:rPr lang="en-US" dirty="0" smtClean="0"/>
              <a:t>The three  Ss can be placed in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3</a:t>
            </a:r>
            <a:r>
              <a:rPr lang="en-US" dirty="0" smtClean="0"/>
              <a:t>) different ways, leaving four positions free.</a:t>
            </a:r>
          </a:p>
          <a:p>
            <a:pPr lvl="1"/>
            <a:r>
              <a:rPr lang="en-US" dirty="0" smtClean="0"/>
              <a:t>The two  Cs can be placed in </a:t>
            </a:r>
            <a:r>
              <a:rPr lang="en-US" i="1" dirty="0" smtClean="0"/>
              <a:t>C</a:t>
            </a:r>
            <a:r>
              <a:rPr lang="en-US" dirty="0" smtClean="0"/>
              <a:t>(</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2</a:t>
            </a:r>
            <a:r>
              <a:rPr lang="en-US" dirty="0" smtClean="0"/>
              <a:t>) different ways, leaving two positions free. </a:t>
            </a:r>
          </a:p>
          <a:p>
            <a:pPr lvl="1"/>
            <a:r>
              <a:rPr lang="en-US" dirty="0" smtClean="0"/>
              <a:t>The U can be placed in </a:t>
            </a:r>
            <a:r>
              <a:rPr lang="en-US" i="1" dirty="0" smtClean="0"/>
              <a:t>C</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1</a:t>
            </a:r>
            <a:r>
              <a:rPr lang="en-US" dirty="0" smtClean="0"/>
              <a:t>) different ways, leaving one position free. </a:t>
            </a:r>
          </a:p>
          <a:p>
            <a:pPr lvl="1"/>
            <a:r>
              <a:rPr lang="en-US" dirty="0" smtClean="0"/>
              <a:t>The E can be placed in </a:t>
            </a:r>
            <a:r>
              <a:rPr lang="en-US" i="1" dirty="0" smtClean="0"/>
              <a:t>C</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way.</a:t>
            </a:r>
          </a:p>
          <a:p>
            <a:pPr>
              <a:buNone/>
            </a:pPr>
            <a:r>
              <a:rPr lang="en-US" dirty="0" smtClean="0"/>
              <a:t>     By the product rule, the number of different strings is:</a:t>
            </a:r>
          </a:p>
          <a:p>
            <a:pPr>
              <a:buNone/>
            </a:pPr>
            <a:endParaRPr lang="en-US" dirty="0" smtClean="0"/>
          </a:p>
          <a:p>
            <a:pPr>
              <a:buNone/>
            </a:pPr>
            <a:endParaRPr lang="en-US" dirty="0" smtClean="0"/>
          </a:p>
          <a:p>
            <a:pPr>
              <a:buNone/>
            </a:pPr>
            <a:r>
              <a:rPr lang="en-US" dirty="0" smtClean="0"/>
              <a:t>    </a:t>
            </a:r>
            <a:r>
              <a:rPr lang="en-US" i="1" dirty="0" smtClean="0"/>
              <a:t>The reasoning can be generalized to the following theorem. </a:t>
            </a:r>
            <a:r>
              <a:rPr lang="en-US" i="1" dirty="0" smtClean="0">
                <a:latin typeface="Cambria Math"/>
                <a:ea typeface="Cambria Math"/>
              </a:rPr>
              <a:t>→</a:t>
            </a:r>
            <a:endParaRPr lang="en-US"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14401" y="5105401"/>
            <a:ext cx="7225665" cy="31813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a:bodyPr>
          <a:lstStyle/>
          <a:p>
            <a:r>
              <a:rPr lang="en-US" sz="3600" dirty="0" smtClean="0"/>
              <a:t>Permutations with Indistinguishable Objects</a:t>
            </a:r>
            <a:endParaRPr lang="en-US" sz="3600" dirty="0"/>
          </a:p>
        </p:txBody>
      </p:sp>
      <p:sp>
        <p:nvSpPr>
          <p:cNvPr id="3" name="Content Placeholder 2"/>
          <p:cNvSpPr>
            <a:spLocks noGrp="1"/>
          </p:cNvSpPr>
          <p:nvPr>
            <p:ph idx="1"/>
          </p:nvPr>
        </p:nvSpPr>
        <p:spPr>
          <a:xfrm>
            <a:off x="304800" y="1447800"/>
            <a:ext cx="8686800" cy="4876800"/>
          </a:xfrm>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3</a:t>
            </a:r>
            <a:r>
              <a:rPr lang="en-US" dirty="0" smtClean="0"/>
              <a:t>: The number of different permutations of </a:t>
            </a:r>
            <a:r>
              <a:rPr lang="en-US" i="1" dirty="0" smtClean="0"/>
              <a:t>n</a:t>
            </a:r>
            <a:r>
              <a:rPr lang="en-US" dirty="0" smtClean="0"/>
              <a:t> objects, where there are </a:t>
            </a:r>
            <a:r>
              <a:rPr lang="en-US" i="1" dirty="0" smtClean="0"/>
              <a:t>n</a:t>
            </a:r>
            <a:r>
              <a:rPr lang="en-US" baseline="-25000" dirty="0" smtClean="0">
                <a:latin typeface="Cambria Math" pitchFamily="18" charset="0"/>
                <a:ea typeface="Cambria Math" pitchFamily="18" charset="0"/>
              </a:rPr>
              <a:t>1</a:t>
            </a:r>
            <a:r>
              <a:rPr lang="en-US" dirty="0" smtClean="0"/>
              <a:t> indistinguishable objects of type </a:t>
            </a:r>
            <a:r>
              <a:rPr lang="en-US"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indistinguishable objects of type </a:t>
            </a:r>
            <a:r>
              <a:rPr lang="en-US" dirty="0" smtClean="0">
                <a:latin typeface="Cambria Math" pitchFamily="18" charset="0"/>
                <a:ea typeface="Cambria Math" pitchFamily="18" charset="0"/>
              </a:rPr>
              <a:t>2</a:t>
            </a:r>
            <a:r>
              <a:rPr lang="en-US" dirty="0" smtClean="0"/>
              <a:t>, …., and </a:t>
            </a:r>
            <a:r>
              <a:rPr lang="en-US" i="1" dirty="0" err="1" smtClean="0"/>
              <a:t>n</a:t>
            </a:r>
            <a:r>
              <a:rPr lang="en-US" i="1" baseline="-25000" dirty="0" err="1" smtClean="0"/>
              <a:t>k</a:t>
            </a:r>
            <a:r>
              <a:rPr lang="en-US" baseline="-25000" dirty="0" smtClean="0"/>
              <a:t> </a:t>
            </a:r>
            <a:r>
              <a:rPr lang="en-US" dirty="0" smtClean="0"/>
              <a:t>indistinguishable objects of type </a:t>
            </a:r>
            <a:r>
              <a:rPr lang="en-US" i="1" dirty="0" smtClean="0"/>
              <a:t>k</a:t>
            </a:r>
            <a:r>
              <a:rPr lang="en-US" dirty="0" smtClean="0"/>
              <a:t>, is:</a:t>
            </a:r>
          </a:p>
          <a:p>
            <a:endParaRPr lang="en-US" dirty="0" smtClean="0"/>
          </a:p>
          <a:p>
            <a:endParaRPr lang="en-US" dirty="0" smtClean="0"/>
          </a:p>
          <a:p>
            <a:pPr>
              <a:buNone/>
            </a:pPr>
            <a:r>
              <a:rPr lang="en-US" b="1" dirty="0" smtClean="0"/>
              <a:t>    Proof</a:t>
            </a:r>
            <a:r>
              <a:rPr lang="en-US" dirty="0" smtClean="0"/>
              <a:t>: By the product rule the total number of permutations is: </a:t>
            </a:r>
          </a:p>
          <a:p>
            <a:pPr>
              <a:buNone/>
            </a:pPr>
            <a:r>
              <a:rPr lang="en-US" dirty="0" smtClean="0"/>
              <a:t>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 C</a:t>
            </a:r>
            <a:r>
              <a:rPr lang="en-US" dirty="0" smtClean="0"/>
              <a:t>(</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a:t>
            </a:r>
            <a:r>
              <a:rPr lang="en-US" i="1" dirty="0" smtClean="0">
                <a:latin typeface="Cambria Math"/>
                <a:ea typeface="Cambria Math"/>
              </a:rPr>
              <a:t>∙∙∙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since:</a:t>
            </a:r>
          </a:p>
          <a:p>
            <a:pPr lvl="1"/>
            <a:r>
              <a:rPr lang="en-US" dirty="0" smtClean="0"/>
              <a:t>The </a:t>
            </a:r>
            <a:r>
              <a:rPr lang="en-US" i="1" dirty="0" smtClean="0"/>
              <a:t>n</a:t>
            </a:r>
            <a:r>
              <a:rPr lang="en-US" baseline="-25000" dirty="0" smtClean="0">
                <a:latin typeface="Cambria Math" pitchFamily="18" charset="0"/>
                <a:ea typeface="Cambria Math" pitchFamily="18" charset="0"/>
              </a:rPr>
              <a:t>1 </a:t>
            </a:r>
            <a:r>
              <a:rPr lang="en-US" dirty="0" smtClean="0"/>
              <a:t>objects of type one can be placed in the </a:t>
            </a:r>
            <a:r>
              <a:rPr lang="en-US" i="1" dirty="0" smtClean="0"/>
              <a:t>n</a:t>
            </a:r>
            <a:r>
              <a:rPr lang="en-US" dirty="0" smtClean="0"/>
              <a:t> positions in </a:t>
            </a:r>
            <a:r>
              <a:rPr lang="en-US" i="1" dirty="0" smtClean="0"/>
              <a:t>C</a:t>
            </a:r>
            <a:r>
              <a:rPr lang="en-US" dirty="0" smtClean="0"/>
              <a:t>(</a:t>
            </a:r>
            <a:r>
              <a:rPr lang="en-US" i="1" dirty="0" smtClean="0"/>
              <a:t>n</a:t>
            </a:r>
            <a:r>
              <a:rPr lang="en-US" dirty="0" smtClean="0"/>
              <a:t>, </a:t>
            </a:r>
            <a:r>
              <a:rPr lang="en-US" i="1" dirty="0" smtClean="0"/>
              <a:t>n</a:t>
            </a:r>
            <a:r>
              <a:rPr lang="en-US" baseline="-25000" dirty="0" smtClean="0">
                <a:latin typeface="Cambria Math" pitchFamily="18" charset="0"/>
                <a:ea typeface="Cambria Math" pitchFamily="18" charset="0"/>
              </a:rPr>
              <a:t>1</a:t>
            </a:r>
            <a:r>
              <a:rPr lang="en-US" dirty="0" smtClean="0"/>
              <a:t> ) ways, leaving  </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latin typeface="Cambria" pitchFamily="18" charset="0"/>
              </a:rPr>
              <a:t> </a:t>
            </a:r>
            <a:r>
              <a:rPr lang="en-US" dirty="0" smtClean="0"/>
              <a:t>positions. </a:t>
            </a:r>
          </a:p>
          <a:p>
            <a:pPr lvl="1"/>
            <a:r>
              <a:rPr lang="en-US" dirty="0" smtClean="0"/>
              <a:t>Then the</a:t>
            </a:r>
            <a:r>
              <a:rPr lang="en-US" i="1" dirty="0" smtClean="0"/>
              <a:t> n</a:t>
            </a:r>
            <a:r>
              <a:rPr lang="en-US" baseline="-25000" dirty="0" smtClean="0">
                <a:latin typeface="Cambria Math" pitchFamily="18" charset="0"/>
                <a:ea typeface="Cambria Math" pitchFamily="18" charset="0"/>
              </a:rPr>
              <a:t>2 </a:t>
            </a:r>
            <a:r>
              <a:rPr lang="en-US" dirty="0" smtClean="0"/>
              <a:t>objects of type two can be placed in the </a:t>
            </a:r>
            <a:r>
              <a:rPr lang="en-US" i="1" dirty="0" smtClean="0"/>
              <a:t>n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1 </a:t>
            </a:r>
            <a:r>
              <a:rPr lang="en-US" dirty="0" smtClean="0"/>
              <a:t>positions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t> ) ways, leaving </a:t>
            </a:r>
            <a:r>
              <a:rPr lang="en-US" i="1" dirty="0" smtClean="0"/>
              <a:t>n</a:t>
            </a:r>
            <a:r>
              <a:rPr lang="en-US" i="1" dirty="0" smtClean="0">
                <a:latin typeface="Cambria Math"/>
                <a:ea typeface="Cambria Math"/>
              </a:rPr>
              <a:t> −</a:t>
            </a:r>
            <a:r>
              <a:rPr lang="en-US" i="1" dirty="0" smtClean="0"/>
              <a:t> 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dirty="0" smtClean="0">
                <a:latin typeface="Cambria" pitchFamily="18" charset="0"/>
              </a:rPr>
              <a:t> </a:t>
            </a:r>
            <a:r>
              <a:rPr lang="en-US" dirty="0" smtClean="0"/>
              <a:t>positions. </a:t>
            </a:r>
          </a:p>
          <a:p>
            <a:pPr lvl="1"/>
            <a:r>
              <a:rPr lang="en-US" dirty="0" smtClean="0"/>
              <a:t>Continue in this fashion, until </a:t>
            </a:r>
            <a:r>
              <a:rPr lang="en-US" i="1" dirty="0" err="1" smtClean="0"/>
              <a:t>n</a:t>
            </a:r>
            <a:r>
              <a:rPr lang="en-US" i="1" baseline="-25000" dirty="0" err="1" smtClean="0"/>
              <a:t>k</a:t>
            </a:r>
            <a:r>
              <a:rPr lang="en-US" baseline="-25000" dirty="0" smtClean="0"/>
              <a:t> </a:t>
            </a:r>
            <a:r>
              <a:rPr lang="en-US" dirty="0" smtClean="0"/>
              <a:t>objects of type </a:t>
            </a:r>
            <a:r>
              <a:rPr lang="en-US" i="1" dirty="0" smtClean="0"/>
              <a:t>k</a:t>
            </a:r>
            <a:r>
              <a:rPr lang="en-US" dirty="0" smtClean="0"/>
              <a:t> are placed in                                  </a:t>
            </a:r>
            <a:r>
              <a:rPr lang="en-US" i="1" dirty="0" smtClean="0"/>
              <a:t>C</a:t>
            </a:r>
            <a:r>
              <a:rPr lang="en-US" dirty="0" smtClean="0"/>
              <a:t>(</a:t>
            </a:r>
            <a:r>
              <a:rPr lang="en-US" i="1" dirty="0" smtClean="0"/>
              <a:t>n </a:t>
            </a:r>
            <a:r>
              <a:rPr lang="en-US" i="1"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1</a:t>
            </a:r>
            <a:r>
              <a:rPr lang="en-US" i="1" dirty="0" smtClean="0"/>
              <a:t> </a:t>
            </a:r>
            <a:r>
              <a:rPr lang="en-US" i="1" dirty="0" smtClean="0">
                <a:latin typeface="Cambria Math"/>
                <a:ea typeface="Cambria Math"/>
              </a:rPr>
              <a:t>−</a:t>
            </a:r>
            <a:r>
              <a:rPr lang="en-US" dirty="0" smtClean="0"/>
              <a:t> </a:t>
            </a:r>
            <a:r>
              <a:rPr lang="en-US" i="1" dirty="0" smtClean="0"/>
              <a:t>n</a:t>
            </a:r>
            <a:r>
              <a:rPr lang="en-US" baseline="-25000" dirty="0" smtClean="0">
                <a:latin typeface="Cambria Math" pitchFamily="18" charset="0"/>
                <a:ea typeface="Cambria Math" pitchFamily="18" charset="0"/>
              </a:rPr>
              <a:t>2</a:t>
            </a:r>
            <a:r>
              <a:rPr lang="en-US" i="1" dirty="0" smtClean="0"/>
              <a:t> </a:t>
            </a:r>
            <a:r>
              <a:rPr lang="en-US" i="1" dirty="0" smtClean="0">
                <a:latin typeface="Cambria Math"/>
                <a:ea typeface="Cambria Math"/>
              </a:rPr>
              <a:t>− ∙∙∙ − </a:t>
            </a:r>
            <a:r>
              <a:rPr lang="en-US" i="1" dirty="0" err="1" smtClean="0"/>
              <a:t>n</a:t>
            </a:r>
            <a:r>
              <a:rPr lang="en-US" i="1" baseline="-25000" dirty="0" err="1" smtClean="0"/>
              <a:t>k</a:t>
            </a:r>
            <a:r>
              <a:rPr lang="en-US" dirty="0" smtClean="0"/>
              <a:t>, </a:t>
            </a:r>
            <a:r>
              <a:rPr lang="en-US" i="1" dirty="0" err="1" smtClean="0"/>
              <a:t>n</a:t>
            </a:r>
            <a:r>
              <a:rPr lang="en-US" i="1" baseline="-25000" dirty="0" err="1" smtClean="0"/>
              <a:t>k</a:t>
            </a:r>
            <a:r>
              <a:rPr lang="en-US" dirty="0" smtClean="0"/>
              <a:t>) ways. </a:t>
            </a:r>
          </a:p>
          <a:p>
            <a:pPr>
              <a:buNone/>
            </a:pPr>
            <a:r>
              <a:rPr lang="en-US" dirty="0" smtClean="0"/>
              <a:t>    	The product can be manipulated into the desired result as follows:</a:t>
            </a:r>
          </a:p>
          <a:p>
            <a:pPr>
              <a:buNone/>
            </a:pPr>
            <a:endParaRPr lang="en-US" dirty="0" smtClean="0"/>
          </a:p>
        </p:txBody>
      </p:sp>
      <p:pic>
        <p:nvPicPr>
          <p:cNvPr id="11" name="Picture 10" descr="addin_tmp.png"/>
          <p:cNvPicPr>
            <a:picLocks noChangeAspect="1"/>
          </p:cNvPicPr>
          <p:nvPr>
            <p:custDataLst>
              <p:tags r:id="rId1"/>
            </p:custDataLst>
          </p:nvPr>
        </p:nvPicPr>
        <p:blipFill>
          <a:blip r:embed="rId4" cstate="print"/>
          <a:stretch>
            <a:fillRect/>
          </a:stretch>
        </p:blipFill>
        <p:spPr>
          <a:xfrm>
            <a:off x="2971800" y="2362200"/>
            <a:ext cx="1846156" cy="5334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838200" y="5715000"/>
            <a:ext cx="7200348" cy="457200"/>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Distributing Objects into Boxes</a:t>
            </a:r>
            <a:endParaRPr lang="en-US" dirty="0"/>
          </a:p>
        </p:txBody>
      </p:sp>
      <p:sp>
        <p:nvSpPr>
          <p:cNvPr id="3" name="Content Placeholder 2"/>
          <p:cNvSpPr>
            <a:spLocks noGrp="1"/>
          </p:cNvSpPr>
          <p:nvPr>
            <p:ph idx="1"/>
          </p:nvPr>
        </p:nvSpPr>
        <p:spPr>
          <a:xfrm>
            <a:off x="152400" y="1600200"/>
            <a:ext cx="8839200" cy="4525963"/>
          </a:xfrm>
        </p:spPr>
        <p:txBody>
          <a:bodyPr>
            <a:normAutofit fontScale="92500" lnSpcReduction="10000"/>
          </a:bodyPr>
          <a:lstStyle/>
          <a:p>
            <a:r>
              <a:rPr lang="en-US" dirty="0" smtClean="0"/>
              <a:t>Many counting problems can be solved by </a:t>
            </a:r>
            <a:r>
              <a:rPr lang="en-US" dirty="0" smtClean="0">
                <a:solidFill>
                  <a:srgbClr val="0070C0"/>
                </a:solidFill>
              </a:rPr>
              <a:t>counting the ways </a:t>
            </a:r>
            <a:r>
              <a:rPr lang="en-US" dirty="0" smtClean="0">
                <a:solidFill>
                  <a:srgbClr val="FF0000"/>
                </a:solidFill>
              </a:rPr>
              <a:t>objects can be placed into boxes</a:t>
            </a:r>
            <a:r>
              <a:rPr lang="en-US" dirty="0" smtClean="0"/>
              <a:t>.</a:t>
            </a:r>
          </a:p>
          <a:p>
            <a:pPr lvl="1"/>
            <a:r>
              <a:rPr lang="en-US" dirty="0" smtClean="0"/>
              <a:t>We can consider </a:t>
            </a:r>
            <a:r>
              <a:rPr lang="en-US" dirty="0" smtClean="0">
                <a:solidFill>
                  <a:srgbClr val="00B050"/>
                </a:solidFill>
              </a:rPr>
              <a:t>two types of objects</a:t>
            </a:r>
            <a:r>
              <a:rPr lang="en-US" dirty="0" smtClean="0"/>
              <a:t>: </a:t>
            </a:r>
          </a:p>
          <a:p>
            <a:pPr lvl="2">
              <a:buNone/>
            </a:pPr>
            <a:r>
              <a:rPr lang="en-US" dirty="0" smtClean="0"/>
              <a:t>1.  Distinguishable objects (e.g., “Julie, Vivian, and Wilson”) </a:t>
            </a:r>
          </a:p>
          <a:p>
            <a:pPr lvl="2">
              <a:buNone/>
            </a:pPr>
            <a:endParaRPr lang="en-US" dirty="0" smtClean="0"/>
          </a:p>
          <a:p>
            <a:pPr lvl="2">
              <a:buNone/>
            </a:pPr>
            <a:r>
              <a:rPr lang="en-US" dirty="0" smtClean="0"/>
              <a:t>2.  Indistinguishable objects (e.g., “three students”) </a:t>
            </a:r>
          </a:p>
          <a:p>
            <a:pPr lvl="2">
              <a:buNone/>
            </a:pPr>
            <a:endParaRPr lang="en-US" dirty="0" smtClean="0"/>
          </a:p>
          <a:p>
            <a:pPr lvl="1"/>
            <a:r>
              <a:rPr lang="en-US" dirty="0" smtClean="0"/>
              <a:t>We can also consider </a:t>
            </a:r>
            <a:r>
              <a:rPr lang="en-US" dirty="0" smtClean="0">
                <a:solidFill>
                  <a:srgbClr val="00B050"/>
                </a:solidFill>
              </a:rPr>
              <a:t>two types of “boxes”</a:t>
            </a:r>
            <a:endParaRPr lang="en-US" dirty="0" smtClean="0"/>
          </a:p>
          <a:p>
            <a:pPr lvl="2">
              <a:buNone/>
            </a:pPr>
            <a:r>
              <a:rPr lang="en-US" dirty="0" smtClean="0"/>
              <a:t>1.  Distinguishable boxes (e.g., “room G313 and room G508”) </a:t>
            </a:r>
          </a:p>
          <a:p>
            <a:pPr lvl="2">
              <a:buNone/>
            </a:pPr>
            <a:endParaRPr lang="en-US" dirty="0" smtClean="0"/>
          </a:p>
          <a:p>
            <a:pPr lvl="2">
              <a:buNone/>
            </a:pPr>
            <a:r>
              <a:rPr lang="en-US" dirty="0" smtClean="0"/>
              <a:t>2.  Indistinguishable boxes (e.g., “two homerooms”)</a:t>
            </a:r>
          </a:p>
        </p:txBody>
      </p:sp>
      <p:sp>
        <p:nvSpPr>
          <p:cNvPr id="4" name="笑臉 3"/>
          <p:cNvSpPr/>
          <p:nvPr/>
        </p:nvSpPr>
        <p:spPr>
          <a:xfrm>
            <a:off x="5486400" y="4114800"/>
            <a:ext cx="304800" cy="304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笑臉 4"/>
          <p:cNvSpPr/>
          <p:nvPr/>
        </p:nvSpPr>
        <p:spPr>
          <a:xfrm>
            <a:off x="5867400" y="4114800"/>
            <a:ext cx="304800" cy="304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笑臉 5"/>
          <p:cNvSpPr/>
          <p:nvPr/>
        </p:nvSpPr>
        <p:spPr>
          <a:xfrm>
            <a:off x="6248400" y="4114800"/>
            <a:ext cx="304800" cy="304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立方體 6"/>
          <p:cNvSpPr/>
          <p:nvPr/>
        </p:nvSpPr>
        <p:spPr>
          <a:xfrm>
            <a:off x="4876800" y="5257800"/>
            <a:ext cx="838200" cy="304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G313</a:t>
            </a:r>
            <a:endParaRPr lang="zh-TW" altLang="en-US" dirty="0"/>
          </a:p>
        </p:txBody>
      </p:sp>
      <p:sp>
        <p:nvSpPr>
          <p:cNvPr id="8" name="立方體 7"/>
          <p:cNvSpPr/>
          <p:nvPr/>
        </p:nvSpPr>
        <p:spPr>
          <a:xfrm>
            <a:off x="5867400" y="5257800"/>
            <a:ext cx="914400" cy="304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G508</a:t>
            </a:r>
            <a:endParaRPr lang="zh-TW" altLang="en-US" dirty="0"/>
          </a:p>
        </p:txBody>
      </p:sp>
      <p:sp>
        <p:nvSpPr>
          <p:cNvPr id="9" name="立方體 8"/>
          <p:cNvSpPr/>
          <p:nvPr/>
        </p:nvSpPr>
        <p:spPr>
          <a:xfrm>
            <a:off x="4876800" y="6019800"/>
            <a:ext cx="838200" cy="304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立方體 9"/>
          <p:cNvSpPr/>
          <p:nvPr/>
        </p:nvSpPr>
        <p:spPr>
          <a:xfrm>
            <a:off x="5867400" y="6019800"/>
            <a:ext cx="838200" cy="304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5638800" y="3250131"/>
            <a:ext cx="457200" cy="483669"/>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6172201" y="3276600"/>
            <a:ext cx="481780" cy="4572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5029200" y="3276600"/>
            <a:ext cx="457200"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a:xfrm>
            <a:off x="152400" y="1371600"/>
            <a:ext cx="8839200" cy="5486400"/>
          </a:xfrm>
        </p:spPr>
        <p:txBody>
          <a:bodyPr>
            <a:normAutofit fontScale="85000" lnSpcReduction="20000"/>
          </a:bodyPr>
          <a:lstStyle/>
          <a:p>
            <a:r>
              <a:rPr lang="en-US" i="1" dirty="0" smtClean="0">
                <a:solidFill>
                  <a:srgbClr val="FF0000"/>
                </a:solidFill>
              </a:rPr>
              <a:t>Distinguishable objects /</a:t>
            </a:r>
            <a:r>
              <a:rPr lang="en-US" dirty="0" smtClean="0">
                <a:solidFill>
                  <a:srgbClr val="FF0000"/>
                </a:solidFill>
              </a:rPr>
              <a:t> </a:t>
            </a:r>
            <a:r>
              <a:rPr lang="en-US" i="1" dirty="0" smtClean="0">
                <a:solidFill>
                  <a:srgbClr val="FF0000"/>
                </a:solidFill>
              </a:rPr>
              <a:t>distinguishable boxes</a:t>
            </a:r>
            <a:endParaRPr lang="en-US" dirty="0" smtClean="0">
              <a:solidFill>
                <a:srgbClr val="FF0000"/>
              </a:solidFill>
            </a:endParaRPr>
          </a:p>
          <a:p>
            <a:pPr marL="631825" lvl="1" indent="-273050" defTabSz="876300"/>
            <a:r>
              <a:rPr lang="en-US" altLang="zh-TW" dirty="0" smtClean="0"/>
              <a:t>Example: How many ways are there to deal 5-card poker hands from a 52-card deck to each of four players? </a:t>
            </a:r>
          </a:p>
          <a:p>
            <a:pPr marL="631825" lvl="1" indent="-273050" defTabSz="876300">
              <a:buNone/>
            </a:pPr>
            <a:r>
              <a:rPr lang="en-US" altLang="zh-TW" dirty="0" smtClean="0"/>
              <a:t>	Solutions:</a:t>
            </a:r>
          </a:p>
          <a:p>
            <a:pPr marL="1031875" lvl="2" indent="-273050" defTabSz="876300"/>
            <a:r>
              <a:rPr lang="en-US" altLang="zh-TW" dirty="0" smtClean="0"/>
              <a:t>Player 1: C(52,5) ways to deal </a:t>
            </a:r>
          </a:p>
          <a:p>
            <a:pPr marL="1031875" lvl="2" indent="-273050" defTabSz="876300"/>
            <a:r>
              <a:rPr lang="en-US" altLang="zh-TW" dirty="0" smtClean="0"/>
              <a:t>Player 2: C(47,5) ways to deal </a:t>
            </a:r>
          </a:p>
          <a:p>
            <a:pPr marL="1031875" lvl="2" indent="-273050" defTabSz="876300"/>
            <a:r>
              <a:rPr lang="en-US" altLang="zh-TW" dirty="0" smtClean="0"/>
              <a:t>Player 3: C(42,5) ways to deal </a:t>
            </a:r>
          </a:p>
          <a:p>
            <a:pPr marL="1031875" lvl="2" indent="-273050" defTabSz="876300"/>
            <a:r>
              <a:rPr lang="en-US" altLang="zh-TW" dirty="0" smtClean="0"/>
              <a:t>Player 4: C(37,5) ways to deal</a:t>
            </a:r>
          </a:p>
          <a:p>
            <a:pPr marL="442913" lvl="1" indent="14288">
              <a:buNone/>
            </a:pPr>
            <a:endParaRPr lang="en-US" altLang="zh-TW" b="1" dirty="0" smtClean="0"/>
          </a:p>
          <a:p>
            <a:pPr marL="442913" lvl="1" indent="14288">
              <a:buNone/>
            </a:pPr>
            <a:r>
              <a:rPr lang="en-US" altLang="zh-TW" b="1" dirty="0" smtClean="0"/>
              <a:t>Theorem </a:t>
            </a:r>
            <a:r>
              <a:rPr lang="en-US" altLang="zh-TW" b="1" dirty="0" smtClean="0">
                <a:latin typeface="Cambria Math" pitchFamily="18" charset="0"/>
                <a:ea typeface="Cambria Math" pitchFamily="18" charset="0"/>
              </a:rPr>
              <a:t>4</a:t>
            </a:r>
            <a:r>
              <a:rPr lang="en-US" altLang="zh-TW" dirty="0" smtClean="0"/>
              <a:t>: The number of ways to distribute </a:t>
            </a:r>
            <a:r>
              <a:rPr lang="en-US" altLang="zh-TW" i="1" dirty="0" smtClean="0"/>
              <a:t>n</a:t>
            </a:r>
            <a:r>
              <a:rPr lang="en-US" altLang="zh-TW" dirty="0" smtClean="0"/>
              <a:t> </a:t>
            </a:r>
            <a:r>
              <a:rPr lang="en-US" altLang="zh-TW" dirty="0" smtClean="0">
                <a:solidFill>
                  <a:srgbClr val="FF0000"/>
                </a:solidFill>
              </a:rPr>
              <a:t>distinguishable</a:t>
            </a:r>
            <a:r>
              <a:rPr lang="en-US" altLang="zh-TW" dirty="0" smtClean="0"/>
              <a:t> objects into </a:t>
            </a:r>
            <a:r>
              <a:rPr lang="en-US" altLang="zh-TW" i="1" dirty="0" smtClean="0"/>
              <a:t>k</a:t>
            </a:r>
            <a:r>
              <a:rPr lang="en-US" altLang="zh-TW" dirty="0" smtClean="0"/>
              <a:t> </a:t>
            </a:r>
            <a:r>
              <a:rPr lang="en-US" altLang="zh-TW" dirty="0" smtClean="0">
                <a:solidFill>
                  <a:srgbClr val="FF0000"/>
                </a:solidFill>
              </a:rPr>
              <a:t>distinguishable</a:t>
            </a:r>
            <a:r>
              <a:rPr lang="en-US" altLang="zh-TW" dirty="0" smtClean="0"/>
              <a:t> boxes so that </a:t>
            </a:r>
            <a:r>
              <a:rPr lang="en-US" altLang="zh-TW" i="1" dirty="0" err="1" smtClean="0"/>
              <a:t>n</a:t>
            </a:r>
            <a:r>
              <a:rPr lang="en-US" altLang="zh-TW" baseline="-25000" dirty="0" err="1" smtClean="0">
                <a:latin typeface="Cambria Math" pitchFamily="18" charset="0"/>
                <a:ea typeface="Cambria Math" pitchFamily="18" charset="0"/>
              </a:rPr>
              <a:t>i</a:t>
            </a:r>
            <a:r>
              <a:rPr lang="en-US" altLang="zh-TW" baseline="-25000" dirty="0" smtClean="0">
                <a:latin typeface="Cambria Math" pitchFamily="18" charset="0"/>
                <a:ea typeface="Cambria Math" pitchFamily="18" charset="0"/>
              </a:rPr>
              <a:t> </a:t>
            </a:r>
            <a:r>
              <a:rPr lang="en-US" altLang="zh-TW" dirty="0" smtClean="0"/>
              <a:t>objects are placed into box </a:t>
            </a:r>
            <a:r>
              <a:rPr lang="en-US" altLang="zh-TW" dirty="0" err="1" smtClean="0"/>
              <a:t>i</a:t>
            </a:r>
            <a:r>
              <a:rPr lang="en-US" altLang="zh-TW" dirty="0" smtClean="0"/>
              <a:t>, </a:t>
            </a:r>
            <a:r>
              <a:rPr lang="en-US" altLang="zh-TW" dirty="0" err="1" smtClean="0"/>
              <a:t>i</a:t>
            </a:r>
            <a:r>
              <a:rPr lang="en-US" altLang="zh-TW" dirty="0" smtClean="0"/>
              <a:t>=1,2,…,k, equals</a:t>
            </a:r>
          </a:p>
          <a:p>
            <a:pPr lvl="1">
              <a:buNone/>
            </a:pPr>
            <a:endParaRPr lang="en-US" dirty="0" smtClean="0"/>
          </a:p>
          <a:p>
            <a:pPr lvl="1">
              <a:buNone/>
            </a:pPr>
            <a:endParaRPr lang="en-US" dirty="0" smtClean="0"/>
          </a:p>
          <a:p>
            <a:pPr lvl="1"/>
            <a:r>
              <a:rPr lang="en-US" dirty="0" smtClean="0"/>
              <a:t>(</a:t>
            </a:r>
            <a:r>
              <a:rPr lang="en-US" i="1" dirty="0" smtClean="0"/>
              <a:t>See Exercises </a:t>
            </a:r>
            <a:r>
              <a:rPr lang="en-US" dirty="0" smtClean="0">
                <a:latin typeface="Cambria Math" pitchFamily="18" charset="0"/>
                <a:ea typeface="Cambria Math" pitchFamily="18" charset="0"/>
              </a:rPr>
              <a:t>47</a:t>
            </a:r>
            <a:r>
              <a:rPr lang="en-US" dirty="0" smtClean="0"/>
              <a:t> </a:t>
            </a:r>
            <a:r>
              <a:rPr lang="en-US" i="1" dirty="0" smtClean="0"/>
              <a:t>and</a:t>
            </a:r>
            <a:r>
              <a:rPr lang="en-US" dirty="0" smtClean="0"/>
              <a:t> </a:t>
            </a:r>
            <a:r>
              <a:rPr lang="en-US" dirty="0" smtClean="0">
                <a:latin typeface="Cambria Math" pitchFamily="18" charset="0"/>
                <a:ea typeface="Cambria Math" pitchFamily="18" charset="0"/>
              </a:rPr>
              <a:t>48 </a:t>
            </a:r>
            <a:r>
              <a:rPr lang="en-US" i="1" dirty="0" smtClean="0"/>
              <a:t>for two different proofs.</a:t>
            </a:r>
            <a:r>
              <a:rPr lang="en-US" dirty="0" smtClean="0"/>
              <a:t>)</a:t>
            </a:r>
          </a:p>
        </p:txBody>
      </p:sp>
      <p:pic>
        <p:nvPicPr>
          <p:cNvPr id="4" name="Picture 10" descr="addin_tmp.png"/>
          <p:cNvPicPr>
            <a:picLocks noChangeAspect="1"/>
          </p:cNvPicPr>
          <p:nvPr>
            <p:custDataLst>
              <p:tags r:id="rId1"/>
            </p:custDataLst>
          </p:nvPr>
        </p:nvPicPr>
        <p:blipFill>
          <a:blip r:embed="rId3" cstate="print"/>
          <a:stretch>
            <a:fillRect/>
          </a:stretch>
        </p:blipFill>
        <p:spPr>
          <a:xfrm>
            <a:off x="4114800" y="5334000"/>
            <a:ext cx="1846156" cy="533400"/>
          </a:xfrm>
          <a:prstGeom prst="rect">
            <a:avLst/>
          </a:prstGeom>
        </p:spPr>
      </p:pic>
      <p:sp>
        <p:nvSpPr>
          <p:cNvPr id="5" name="向右箭號 4"/>
          <p:cNvSpPr/>
          <p:nvPr/>
        </p:nvSpPr>
        <p:spPr>
          <a:xfrm>
            <a:off x="4419600" y="3276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724400" y="2637472"/>
            <a:ext cx="4419600" cy="1477328"/>
          </a:xfrm>
          <a:prstGeom prst="rect">
            <a:avLst/>
          </a:prstGeom>
        </p:spPr>
        <p:txBody>
          <a:bodyPr wrap="square">
            <a:spAutoFit/>
          </a:bodyPr>
          <a:lstStyle/>
          <a:p>
            <a:pPr marL="0" lvl="1">
              <a:buNone/>
            </a:pPr>
            <a:r>
              <a:rPr lang="en-US" altLang="zh-TW" dirty="0" smtClean="0"/>
              <a:t>Based on the product rule, there are 	C(52,5)×C(47,5)×C(42,5)×C(37,5)</a:t>
            </a:r>
          </a:p>
          <a:p>
            <a:pPr marL="0" lvl="1">
              <a:buNone/>
            </a:pPr>
            <a:r>
              <a:rPr lang="en-US" altLang="zh-TW" dirty="0" smtClean="0"/>
              <a:t>	=</a:t>
            </a:r>
            <a:r>
              <a:rPr lang="en-US" altLang="zh-TW" dirty="0" smtClean="0">
                <a:latin typeface="Cambria Math" pitchFamily="18" charset="0"/>
                <a:ea typeface="Cambria Math" pitchFamily="18" charset="0"/>
              </a:rPr>
              <a:t>52!</a:t>
            </a:r>
            <a:r>
              <a:rPr lang="en-US" altLang="zh-TW" dirty="0" smtClean="0"/>
              <a:t>/(</a:t>
            </a:r>
            <a:r>
              <a:rPr lang="en-US" altLang="zh-TW" dirty="0" smtClean="0">
                <a:latin typeface="Cambria Math" pitchFamily="18" charset="0"/>
                <a:ea typeface="Cambria Math" pitchFamily="18" charset="0"/>
              </a:rPr>
              <a:t>5!5!5!5!32!</a:t>
            </a:r>
            <a:r>
              <a:rPr lang="en-US" altLang="zh-TW" dirty="0" smtClean="0"/>
              <a:t>) </a:t>
            </a:r>
          </a:p>
          <a:p>
            <a:pPr marL="0" lvl="1">
              <a:buNone/>
            </a:pPr>
            <a:r>
              <a:rPr lang="en-US" altLang="zh-TW" dirty="0" smtClean="0"/>
              <a:t>ways to distribute hands of </a:t>
            </a:r>
            <a:r>
              <a:rPr lang="en-US" altLang="zh-TW" dirty="0" smtClean="0">
                <a:latin typeface="Cambria Math" pitchFamily="18" charset="0"/>
                <a:ea typeface="Cambria Math" pitchFamily="18" charset="0"/>
              </a:rPr>
              <a:t>5</a:t>
            </a:r>
            <a:r>
              <a:rPr lang="en-US" altLang="zh-TW" dirty="0" smtClean="0"/>
              <a:t> cards to each 4 players.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a:xfrm>
            <a:off x="152400" y="1219200"/>
            <a:ext cx="8915400" cy="5562600"/>
          </a:xfrm>
        </p:spPr>
        <p:txBody>
          <a:bodyPr>
            <a:normAutofit fontScale="62500" lnSpcReduction="20000"/>
          </a:bodyPr>
          <a:lstStyle/>
          <a:p>
            <a:r>
              <a:rPr lang="en-US" i="1" dirty="0" smtClean="0">
                <a:solidFill>
                  <a:srgbClr val="FF0000"/>
                </a:solidFill>
              </a:rPr>
              <a:t>Indistinguishable objects /</a:t>
            </a:r>
            <a:r>
              <a:rPr lang="en-US" dirty="0" smtClean="0">
                <a:solidFill>
                  <a:srgbClr val="FF0000"/>
                </a:solidFill>
              </a:rPr>
              <a:t> </a:t>
            </a:r>
            <a:r>
              <a:rPr lang="en-US" i="1" dirty="0" smtClean="0">
                <a:solidFill>
                  <a:srgbClr val="FF0000"/>
                </a:solidFill>
              </a:rPr>
              <a:t>distinguishable boxes</a:t>
            </a:r>
            <a:endParaRPr lang="en-US" dirty="0" smtClean="0"/>
          </a:p>
          <a:p>
            <a:pPr lvl="1"/>
            <a:r>
              <a:rPr lang="en-US" dirty="0" smtClean="0"/>
              <a:t>This turns out to be the same as counting the n-combinations for a set with k elements when repetition is allowed!</a:t>
            </a:r>
            <a:r>
              <a:rPr lang="en-US" altLang="zh-TW" dirty="0" smtClean="0"/>
              <a:t>(ppt.p50)</a:t>
            </a:r>
            <a:endParaRPr lang="en-US" dirty="0" smtClean="0"/>
          </a:p>
          <a:p>
            <a:pPr lvl="1">
              <a:buNone/>
            </a:pPr>
            <a:endParaRPr lang="en-US" dirty="0" smtClean="0"/>
          </a:p>
          <a:p>
            <a:pPr lvl="1">
              <a:buNone/>
            </a:pPr>
            <a:r>
              <a:rPr lang="en-US" dirty="0" smtClean="0">
                <a:solidFill>
                  <a:srgbClr val="FF0000"/>
                </a:solidFill>
              </a:rPr>
              <a:t>Recall:</a:t>
            </a:r>
            <a:r>
              <a:rPr lang="en-US" dirty="0" smtClean="0"/>
              <a:t> We solved the above problem by arranging placeholders (*) and dividers (|). </a:t>
            </a:r>
          </a:p>
          <a:p>
            <a:pPr lvl="1">
              <a:buNone/>
            </a:pPr>
            <a:r>
              <a:rPr lang="en-US" dirty="0" smtClean="0"/>
              <a:t>To place n indistinguishable items into k distinguishable bins: </a:t>
            </a:r>
          </a:p>
          <a:p>
            <a:pPr lvl="1">
              <a:buNone/>
            </a:pPr>
            <a:r>
              <a:rPr lang="en-US" dirty="0" smtClean="0"/>
              <a:t>1.  Treat our indistinguishable items as *s </a:t>
            </a:r>
          </a:p>
          <a:p>
            <a:pPr lvl="1">
              <a:buNone/>
            </a:pPr>
            <a:r>
              <a:rPr lang="en-US" dirty="0" smtClean="0"/>
              <a:t>2.  Use | to divide our distinguishable bins </a:t>
            </a:r>
          </a:p>
          <a:p>
            <a:pPr lvl="1">
              <a:buNone/>
            </a:pPr>
            <a:r>
              <a:rPr lang="en-US" dirty="0" smtClean="0"/>
              <a:t>3.  Count the ways to arrange n placeholders and k-1 dividers </a:t>
            </a:r>
          </a:p>
          <a:p>
            <a:pPr marL="442913" lvl="1" indent="14288">
              <a:buNone/>
            </a:pPr>
            <a:r>
              <a:rPr lang="en-US" dirty="0" smtClean="0">
                <a:solidFill>
                  <a:srgbClr val="FF0000"/>
                </a:solidFill>
              </a:rPr>
              <a:t>Result:</a:t>
            </a:r>
            <a:r>
              <a:rPr lang="en-US" dirty="0" smtClean="0"/>
              <a:t> There are C(n + k – 1, n) ways to place n indistinguishable objects into k distinguishable boxes </a:t>
            </a:r>
          </a:p>
          <a:p>
            <a:pPr marL="442913" lvl="1" indent="14288">
              <a:buNone/>
            </a:pPr>
            <a:endParaRPr lang="en-US" dirty="0" smtClean="0"/>
          </a:p>
          <a:p>
            <a:pPr lvl="1"/>
            <a:r>
              <a:rPr lang="en-US" dirty="0" smtClean="0">
                <a:solidFill>
                  <a:srgbClr val="FF0000"/>
                </a:solidFill>
              </a:rPr>
              <a:t>Example:</a:t>
            </a:r>
            <a:r>
              <a:rPr lang="en-US" dirty="0" smtClean="0"/>
              <a:t> How many ways are there to place 10 indistinguishable balls into 8 distinguishable bins?</a:t>
            </a:r>
          </a:p>
          <a:p>
            <a:pPr lvl="1">
              <a:buNone/>
            </a:pPr>
            <a:r>
              <a:rPr lang="en-US" dirty="0" smtClean="0">
                <a:solidFill>
                  <a:srgbClr val="FF0000"/>
                </a:solidFill>
              </a:rPr>
              <a:t>Observation: </a:t>
            </a:r>
          </a:p>
          <a:p>
            <a:pPr lvl="1">
              <a:buNone/>
            </a:pPr>
            <a:r>
              <a:rPr lang="en-US" dirty="0" smtClean="0"/>
              <a:t>1.  Treat balls as *s </a:t>
            </a:r>
          </a:p>
          <a:p>
            <a:pPr lvl="1">
              <a:buNone/>
            </a:pPr>
            <a:r>
              <a:rPr lang="en-US" dirty="0" smtClean="0"/>
              <a:t>2.  Use 8-1 = 7 dividers to separate bins </a:t>
            </a:r>
          </a:p>
          <a:p>
            <a:pPr lvl="1">
              <a:buNone/>
            </a:pPr>
            <a:r>
              <a:rPr lang="en-US" dirty="0" smtClean="0"/>
              <a:t>3.  Pick 10 positions out of a total 17 to place balls (all remaining positions will be bin dividers)</a:t>
            </a:r>
          </a:p>
          <a:p>
            <a:pPr marL="442913" lvl="1" indent="14288">
              <a:buNone/>
            </a:pPr>
            <a:r>
              <a:rPr lang="en-US" dirty="0" smtClean="0">
                <a:solidFill>
                  <a:srgbClr val="FF0000"/>
                </a:solidFill>
              </a:rPr>
              <a:t>Solution:</a:t>
            </a:r>
            <a:r>
              <a:rPr lang="en-US" dirty="0" smtClean="0"/>
              <a:t> We have </a:t>
            </a:r>
            <a:r>
              <a:rPr lang="en-US" i="1" dirty="0" smtClean="0"/>
              <a:t>C</a:t>
            </a:r>
            <a:r>
              <a:rPr lang="en-US" dirty="0" smtClean="0"/>
              <a:t>(</a:t>
            </a:r>
            <a:r>
              <a:rPr lang="en-US"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10</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10</a:t>
            </a:r>
            <a:r>
              <a:rPr lang="en-US" dirty="0" smtClean="0"/>
              <a:t>) = C(</a:t>
            </a:r>
            <a:r>
              <a:rPr lang="en-US" dirty="0" smtClean="0">
                <a:latin typeface="Cambria Math" pitchFamily="18" charset="0"/>
                <a:ea typeface="Cambria Math" pitchFamily="18" charset="0"/>
              </a:rPr>
              <a:t>17,10</a:t>
            </a:r>
            <a:r>
              <a:rPr lang="en-US" dirty="0" smtClean="0"/>
              <a:t>) = </a:t>
            </a:r>
            <a:r>
              <a:rPr lang="en-US" dirty="0" smtClean="0">
                <a:latin typeface="Cambria Math" pitchFamily="18" charset="0"/>
                <a:ea typeface="Cambria Math" pitchFamily="18" charset="0"/>
              </a:rPr>
              <a:t>19,448 </a:t>
            </a:r>
            <a:r>
              <a:rPr lang="en-US" dirty="0" smtClean="0"/>
              <a:t> ways to place </a:t>
            </a:r>
            <a:r>
              <a:rPr lang="en-US" dirty="0" smtClean="0">
                <a:latin typeface="Cambria Math" pitchFamily="18" charset="0"/>
                <a:ea typeface="Cambria Math" pitchFamily="18" charset="0"/>
              </a:rPr>
              <a:t>10</a:t>
            </a:r>
            <a:r>
              <a:rPr lang="en-US" dirty="0" smtClean="0"/>
              <a:t> indistinguishable objects into </a:t>
            </a:r>
            <a:r>
              <a:rPr lang="en-US" dirty="0" smtClean="0">
                <a:latin typeface="Cambria Math" pitchFamily="18" charset="0"/>
                <a:ea typeface="Cambria Math" pitchFamily="18" charset="0"/>
              </a:rPr>
              <a:t>8</a:t>
            </a:r>
            <a:r>
              <a:rPr lang="en-US" dirty="0" smtClean="0"/>
              <a:t> distinguishable boxes.</a:t>
            </a:r>
          </a:p>
        </p:txBody>
      </p:sp>
      <p:sp>
        <p:nvSpPr>
          <p:cNvPr id="7" name="橢圓 6"/>
          <p:cNvSpPr/>
          <p:nvPr/>
        </p:nvSpPr>
        <p:spPr>
          <a:xfrm>
            <a:off x="56388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立方體 7"/>
          <p:cNvSpPr/>
          <p:nvPr/>
        </p:nvSpPr>
        <p:spPr>
          <a:xfrm>
            <a:off x="5334000" y="5334000"/>
            <a:ext cx="3810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a:t>
            </a:r>
            <a:endParaRPr lang="zh-TW" altLang="en-US" dirty="0"/>
          </a:p>
        </p:txBody>
      </p:sp>
      <p:sp>
        <p:nvSpPr>
          <p:cNvPr id="9" name="立方體 8"/>
          <p:cNvSpPr/>
          <p:nvPr/>
        </p:nvSpPr>
        <p:spPr>
          <a:xfrm>
            <a:off x="5867400" y="5334000"/>
            <a:ext cx="3810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a:t>
            </a:r>
            <a:endParaRPr lang="zh-TW" altLang="en-US" dirty="0"/>
          </a:p>
        </p:txBody>
      </p:sp>
      <p:sp>
        <p:nvSpPr>
          <p:cNvPr id="10" name="立方體 9"/>
          <p:cNvSpPr/>
          <p:nvPr/>
        </p:nvSpPr>
        <p:spPr>
          <a:xfrm>
            <a:off x="6400800" y="5334000"/>
            <a:ext cx="3810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4</a:t>
            </a:r>
            <a:endParaRPr lang="zh-TW" altLang="en-US" dirty="0"/>
          </a:p>
        </p:txBody>
      </p:sp>
      <p:sp>
        <p:nvSpPr>
          <p:cNvPr id="11" name="立方體 10"/>
          <p:cNvSpPr/>
          <p:nvPr/>
        </p:nvSpPr>
        <p:spPr>
          <a:xfrm>
            <a:off x="6934200" y="5334000"/>
            <a:ext cx="3810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12" name="立方體 11"/>
          <p:cNvSpPr/>
          <p:nvPr/>
        </p:nvSpPr>
        <p:spPr>
          <a:xfrm>
            <a:off x="7467600" y="5334000"/>
            <a:ext cx="3810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6</a:t>
            </a:r>
            <a:endParaRPr lang="zh-TW" altLang="en-US" dirty="0"/>
          </a:p>
        </p:txBody>
      </p:sp>
      <p:sp>
        <p:nvSpPr>
          <p:cNvPr id="13" name="立方體 12"/>
          <p:cNvSpPr/>
          <p:nvPr/>
        </p:nvSpPr>
        <p:spPr>
          <a:xfrm>
            <a:off x="8001000" y="5334000"/>
            <a:ext cx="3810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7</a:t>
            </a:r>
            <a:endParaRPr lang="zh-TW" altLang="en-US" dirty="0"/>
          </a:p>
        </p:txBody>
      </p:sp>
      <p:sp>
        <p:nvSpPr>
          <p:cNvPr id="14" name="立方體 13"/>
          <p:cNvSpPr/>
          <p:nvPr/>
        </p:nvSpPr>
        <p:spPr>
          <a:xfrm>
            <a:off x="8534400" y="5334000"/>
            <a:ext cx="3810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8</a:t>
            </a:r>
            <a:endParaRPr lang="zh-TW" altLang="en-US" dirty="0"/>
          </a:p>
        </p:txBody>
      </p:sp>
      <p:sp>
        <p:nvSpPr>
          <p:cNvPr id="15" name="立方體 14"/>
          <p:cNvSpPr/>
          <p:nvPr/>
        </p:nvSpPr>
        <p:spPr>
          <a:xfrm>
            <a:off x="4800600" y="5334000"/>
            <a:ext cx="3810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
        <p:nvSpPr>
          <p:cNvPr id="16" name="橢圓 15"/>
          <p:cNvSpPr/>
          <p:nvPr/>
        </p:nvSpPr>
        <p:spPr>
          <a:xfrm>
            <a:off x="58674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60960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63246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65532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67818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70104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72390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74676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7696200" y="4876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向下箭號 24"/>
          <p:cNvSpPr/>
          <p:nvPr/>
        </p:nvSpPr>
        <p:spPr>
          <a:xfrm>
            <a:off x="6705600" y="5105400"/>
            <a:ext cx="76200" cy="1524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2971800" y="6312443"/>
            <a:ext cx="3048000" cy="545557"/>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3003697" y="5638800"/>
            <a:ext cx="2711304" cy="54993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a:xfrm>
            <a:off x="228600" y="1219200"/>
            <a:ext cx="8686800" cy="5638800"/>
          </a:xfrm>
        </p:spPr>
        <p:txBody>
          <a:bodyPr>
            <a:normAutofit fontScale="55000" lnSpcReduction="20000"/>
          </a:bodyPr>
          <a:lstStyle/>
          <a:p>
            <a:r>
              <a:rPr lang="en-US" i="1" dirty="0" smtClean="0">
                <a:solidFill>
                  <a:srgbClr val="FF0000"/>
                </a:solidFill>
              </a:rPr>
              <a:t>Distinguishable objects </a:t>
            </a:r>
            <a:r>
              <a:rPr lang="en-US" dirty="0" smtClean="0">
                <a:solidFill>
                  <a:srgbClr val="FF0000"/>
                </a:solidFill>
              </a:rPr>
              <a:t>and </a:t>
            </a:r>
            <a:r>
              <a:rPr lang="en-US" i="1" dirty="0" smtClean="0">
                <a:solidFill>
                  <a:srgbClr val="FF0000"/>
                </a:solidFill>
              </a:rPr>
              <a:t>indistinguishable boxes</a:t>
            </a:r>
            <a:r>
              <a:rPr lang="en-US" dirty="0" smtClean="0">
                <a:solidFill>
                  <a:srgbClr val="FF0000"/>
                </a:solidFill>
              </a:rPr>
              <a:t>.</a:t>
            </a:r>
          </a:p>
          <a:p>
            <a:pPr lvl="1"/>
            <a:r>
              <a:rPr lang="en-US" dirty="0" smtClean="0"/>
              <a:t>Example: How many ways are there to put 4 different employees into 3 indistinguishable offices, when each office can contain any number of employees? </a:t>
            </a:r>
          </a:p>
          <a:p>
            <a:pPr lvl="1">
              <a:buNone/>
            </a:pPr>
            <a:r>
              <a:rPr lang="en-US" dirty="0" smtClean="0"/>
              <a:t>Solution: </a:t>
            </a:r>
          </a:p>
          <a:p>
            <a:pPr lvl="1">
              <a:buNone/>
            </a:pPr>
            <a:r>
              <a:rPr lang="en-US" dirty="0" smtClean="0"/>
              <a:t>	Let’s call the 4 employees A, B, C, and D </a:t>
            </a:r>
          </a:p>
          <a:p>
            <a:pPr lvl="1">
              <a:buNone/>
            </a:pPr>
            <a:r>
              <a:rPr lang="en-US" dirty="0" smtClean="0"/>
              <a:t>	Goal: Partition A, B, C, and D into at most 3 disjoint subsets </a:t>
            </a:r>
          </a:p>
          <a:p>
            <a:pPr lvl="1">
              <a:buNone/>
            </a:pPr>
            <a:r>
              <a:rPr lang="en-US" dirty="0" smtClean="0"/>
              <a:t>	One way to put everyone in the same office </a:t>
            </a:r>
          </a:p>
          <a:p>
            <a:pPr lvl="1">
              <a:buNone/>
            </a:pPr>
            <a:r>
              <a:rPr lang="en-US" dirty="0" smtClean="0"/>
              <a:t>	  {{A, B, C, D}} </a:t>
            </a:r>
          </a:p>
          <a:p>
            <a:pPr lvl="1">
              <a:buNone/>
            </a:pPr>
            <a:r>
              <a:rPr lang="en-US" dirty="0" smtClean="0"/>
              <a:t>	Seven ways to put everyone in 2 offices </a:t>
            </a:r>
          </a:p>
          <a:p>
            <a:pPr lvl="1">
              <a:buNone/>
            </a:pPr>
            <a:r>
              <a:rPr lang="en-US" dirty="0" smtClean="0"/>
              <a:t>	 </a:t>
            </a:r>
            <a:r>
              <a:rPr lang="en-US" u="sng" dirty="0" smtClean="0"/>
              <a:t> {{A, B, C}, {D}}</a:t>
            </a:r>
            <a:r>
              <a:rPr lang="en-US" dirty="0" smtClean="0"/>
              <a:t>, </a:t>
            </a:r>
            <a:r>
              <a:rPr lang="en-US" u="sng" dirty="0" smtClean="0"/>
              <a:t>{{A, B, D}, {C}}</a:t>
            </a:r>
            <a:r>
              <a:rPr lang="en-US" dirty="0" smtClean="0"/>
              <a:t>, </a:t>
            </a:r>
            <a:r>
              <a:rPr lang="en-US" u="sng" dirty="0" smtClean="0"/>
              <a:t>{{A, C, D}, {B}}</a:t>
            </a:r>
            <a:r>
              <a:rPr lang="en-US" dirty="0" smtClean="0"/>
              <a:t>, </a:t>
            </a:r>
            <a:r>
              <a:rPr lang="en-US" u="sng" dirty="0" smtClean="0"/>
              <a:t>{{B, C, D}, {A}} </a:t>
            </a:r>
          </a:p>
          <a:p>
            <a:pPr lvl="1">
              <a:buNone/>
            </a:pPr>
            <a:r>
              <a:rPr lang="en-US" dirty="0" smtClean="0"/>
              <a:t>	 </a:t>
            </a:r>
            <a:r>
              <a:rPr lang="en-US" u="sng" dirty="0" smtClean="0"/>
              <a:t> {{A, B}, {C, D}}</a:t>
            </a:r>
            <a:r>
              <a:rPr lang="en-US" dirty="0" smtClean="0"/>
              <a:t>, </a:t>
            </a:r>
            <a:r>
              <a:rPr lang="en-US" u="sng" dirty="0" smtClean="0"/>
              <a:t>{{A, C}, {B, D}}</a:t>
            </a:r>
            <a:r>
              <a:rPr lang="en-US" dirty="0" smtClean="0"/>
              <a:t>, </a:t>
            </a:r>
            <a:r>
              <a:rPr lang="en-US" u="sng" dirty="0" smtClean="0"/>
              <a:t>{{A, D}, {B, C}} </a:t>
            </a:r>
          </a:p>
          <a:p>
            <a:pPr lvl="1">
              <a:buNone/>
            </a:pPr>
            <a:r>
              <a:rPr lang="en-US" dirty="0" smtClean="0"/>
              <a:t>	Six ways to put everyone into 3 offices </a:t>
            </a:r>
          </a:p>
          <a:p>
            <a:pPr lvl="1">
              <a:buNone/>
            </a:pPr>
            <a:r>
              <a:rPr lang="en-US" dirty="0" smtClean="0"/>
              <a:t>		</a:t>
            </a:r>
            <a:r>
              <a:rPr lang="en-US" u="sng" dirty="0" smtClean="0"/>
              <a:t> {{A, B}, {C}, {D}}</a:t>
            </a:r>
            <a:r>
              <a:rPr lang="en-US" dirty="0" smtClean="0"/>
              <a:t>, </a:t>
            </a:r>
            <a:r>
              <a:rPr lang="en-US" u="sng" dirty="0" smtClean="0"/>
              <a:t>{{A, C}, {B}, {D}}</a:t>
            </a:r>
            <a:r>
              <a:rPr lang="en-US" dirty="0" smtClean="0"/>
              <a:t>, </a:t>
            </a:r>
            <a:r>
              <a:rPr lang="en-US" u="sng" dirty="0" smtClean="0"/>
              <a:t>{{A, D}, {B}, {C}} </a:t>
            </a:r>
          </a:p>
          <a:p>
            <a:pPr lvl="1">
              <a:buNone/>
            </a:pPr>
            <a:r>
              <a:rPr lang="en-US" dirty="0" smtClean="0"/>
              <a:t>		</a:t>
            </a:r>
            <a:r>
              <a:rPr lang="en-US" u="sng" dirty="0" smtClean="0"/>
              <a:t>{{B, C}, {A}, {D}}</a:t>
            </a:r>
            <a:r>
              <a:rPr lang="en-US" dirty="0" smtClean="0"/>
              <a:t>, </a:t>
            </a:r>
            <a:r>
              <a:rPr lang="en-US" u="sng" dirty="0" smtClean="0"/>
              <a:t>{{B, D}, {A}, {C}}</a:t>
            </a:r>
            <a:r>
              <a:rPr lang="en-US" dirty="0" smtClean="0"/>
              <a:t>, </a:t>
            </a:r>
            <a:r>
              <a:rPr lang="en-US" u="sng" dirty="0" smtClean="0"/>
              <a:t>{{C, D}, {A}, {B}} </a:t>
            </a:r>
          </a:p>
          <a:p>
            <a:pPr lvl="1">
              <a:buNone/>
            </a:pPr>
            <a:r>
              <a:rPr lang="en-US" dirty="0" smtClean="0"/>
              <a:t>	Total: 14 ways to assign 4 different employees to 3 indistinguishable offices</a:t>
            </a:r>
          </a:p>
          <a:p>
            <a:pPr lvl="1"/>
            <a:r>
              <a:rPr lang="en-US" dirty="0" smtClean="0"/>
              <a:t>Is there a</a:t>
            </a:r>
            <a:r>
              <a:rPr lang="en-US" dirty="0" smtClean="0">
                <a:solidFill>
                  <a:srgbClr val="FF0000"/>
                </a:solidFill>
              </a:rPr>
              <a:t> simple closed formula</a:t>
            </a:r>
            <a:r>
              <a:rPr lang="en-US" dirty="0" smtClean="0"/>
              <a:t> for the number of ways to distribute </a:t>
            </a:r>
            <a:r>
              <a:rPr lang="en-US" i="1" dirty="0" smtClean="0"/>
              <a:t>n</a:t>
            </a:r>
            <a:r>
              <a:rPr lang="en-US" dirty="0" smtClean="0"/>
              <a:t> distinguishable objects into </a:t>
            </a:r>
            <a:r>
              <a:rPr lang="en-US" i="1" dirty="0" smtClean="0"/>
              <a:t>k</a:t>
            </a:r>
            <a:r>
              <a:rPr lang="en-US" dirty="0" smtClean="0"/>
              <a:t> indistinguishable boxes?</a:t>
            </a:r>
          </a:p>
          <a:p>
            <a:pPr lvl="1">
              <a:buNone/>
            </a:pPr>
            <a:r>
              <a:rPr lang="en-US" dirty="0" smtClean="0"/>
              <a:t>	</a:t>
            </a:r>
            <a:r>
              <a:rPr lang="en-US" dirty="0" smtClean="0">
                <a:solidFill>
                  <a:srgbClr val="FF0000"/>
                </a:solidFill>
              </a:rPr>
              <a:t>No! </a:t>
            </a:r>
            <a:r>
              <a:rPr lang="en-US" dirty="0" smtClean="0"/>
              <a:t>but there is a complicated one</a:t>
            </a:r>
          </a:p>
          <a:p>
            <a:pPr marL="442913" lvl="1" indent="14288">
              <a:buNone/>
            </a:pPr>
            <a:r>
              <a:rPr lang="en-US" dirty="0" smtClean="0"/>
              <a:t>S(</a:t>
            </a:r>
            <a:r>
              <a:rPr lang="en-US" dirty="0" err="1" smtClean="0"/>
              <a:t>n,j</a:t>
            </a:r>
            <a:r>
              <a:rPr lang="en-US" dirty="0" smtClean="0"/>
              <a:t>) is a </a:t>
            </a:r>
            <a:r>
              <a:rPr lang="en-US" dirty="0" err="1" smtClean="0">
                <a:solidFill>
                  <a:srgbClr val="FF0000"/>
                </a:solidFill>
              </a:rPr>
              <a:t>Stirling</a:t>
            </a:r>
            <a:r>
              <a:rPr lang="en-US" dirty="0" smtClean="0">
                <a:solidFill>
                  <a:srgbClr val="FF0000"/>
                </a:solidFill>
              </a:rPr>
              <a:t> number of the second kind </a:t>
            </a:r>
            <a:r>
              <a:rPr lang="en-US" dirty="0" smtClean="0"/>
              <a:t>that tells us the number of ways that a set of n items can be partitioned into j </a:t>
            </a:r>
            <a:r>
              <a:rPr lang="en-US" dirty="0" smtClean="0">
                <a:solidFill>
                  <a:srgbClr val="FF0000"/>
                </a:solidFill>
              </a:rPr>
              <a:t>non-empty</a:t>
            </a:r>
            <a:r>
              <a:rPr lang="en-US" dirty="0" smtClean="0"/>
              <a:t> subsets. </a:t>
            </a:r>
          </a:p>
          <a:p>
            <a:pPr lvl="1">
              <a:buNone/>
            </a:pPr>
            <a:r>
              <a:rPr lang="en-US" dirty="0" smtClean="0"/>
              <a:t>S(n, j) is defined as follows: </a:t>
            </a:r>
          </a:p>
          <a:p>
            <a:pPr lvl="1">
              <a:buNone/>
            </a:pPr>
            <a:r>
              <a:rPr lang="en-US" dirty="0" smtClean="0"/>
              <a:t> </a:t>
            </a:r>
          </a:p>
          <a:p>
            <a:pPr lvl="1">
              <a:buNone/>
            </a:pPr>
            <a:r>
              <a:rPr lang="en-US" dirty="0" smtClean="0"/>
              <a:t>Result: The number of ways to distribute n distinguishable objects into k indistinguishable boxes is: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Objects into Boxes</a:t>
            </a:r>
            <a:endParaRPr lang="en-US" dirty="0"/>
          </a:p>
        </p:txBody>
      </p:sp>
      <p:sp>
        <p:nvSpPr>
          <p:cNvPr id="3" name="Content Placeholder 2"/>
          <p:cNvSpPr>
            <a:spLocks noGrp="1"/>
          </p:cNvSpPr>
          <p:nvPr>
            <p:ph idx="1"/>
          </p:nvPr>
        </p:nvSpPr>
        <p:spPr>
          <a:xfrm>
            <a:off x="152400" y="1295400"/>
            <a:ext cx="8839200" cy="5562600"/>
          </a:xfrm>
        </p:spPr>
        <p:txBody>
          <a:bodyPr>
            <a:normAutofit fontScale="70000" lnSpcReduction="20000"/>
          </a:bodyPr>
          <a:lstStyle/>
          <a:p>
            <a:r>
              <a:rPr lang="en-US" i="1" dirty="0" smtClean="0">
                <a:solidFill>
                  <a:srgbClr val="FF0000"/>
                </a:solidFill>
              </a:rPr>
              <a:t>Indistinguishable objects </a:t>
            </a:r>
            <a:r>
              <a:rPr lang="en-US" dirty="0" smtClean="0">
                <a:solidFill>
                  <a:srgbClr val="FF0000"/>
                </a:solidFill>
              </a:rPr>
              <a:t>/ </a:t>
            </a:r>
            <a:r>
              <a:rPr lang="en-US" i="1" dirty="0" smtClean="0">
                <a:solidFill>
                  <a:srgbClr val="FF0000"/>
                </a:solidFill>
              </a:rPr>
              <a:t>indistinguishable boxes</a:t>
            </a:r>
            <a:r>
              <a:rPr lang="en-US" dirty="0" smtClean="0">
                <a:solidFill>
                  <a:srgbClr val="FF0000"/>
                </a:solidFill>
              </a:rPr>
              <a:t>.</a:t>
            </a:r>
          </a:p>
          <a:p>
            <a:pPr lvl="1"/>
            <a:r>
              <a:rPr lang="en-US" dirty="0" smtClean="0"/>
              <a:t>Example: How many ways can six copies of the same book be packed in at most four boxes, if each box can hold up to six books? </a:t>
            </a:r>
          </a:p>
          <a:p>
            <a:pPr lvl="1">
              <a:buNone/>
            </a:pPr>
            <a:r>
              <a:rPr lang="en-US" dirty="0" smtClean="0"/>
              <a:t>Solution: </a:t>
            </a:r>
          </a:p>
          <a:p>
            <a:pPr lvl="1">
              <a:buNone/>
            </a:pPr>
            <a:endParaRPr lang="en-US" dirty="0" smtClean="0"/>
          </a:p>
          <a:p>
            <a:pPr lvl="1">
              <a:buNone/>
            </a:pPr>
            <a:endParaRPr lang="en-US" sz="3400" dirty="0" smtClean="0"/>
          </a:p>
          <a:p>
            <a:pPr lvl="1">
              <a:buNone/>
            </a:pPr>
            <a:endParaRPr lang="en-US" dirty="0" smtClean="0"/>
          </a:p>
          <a:p>
            <a:pPr lvl="1">
              <a:buNone/>
            </a:pPr>
            <a:r>
              <a:rPr lang="en-US" dirty="0" smtClean="0"/>
              <a:t>Total: There are 9 ways to pack 6 identical books into at most 4 indistinguishable boxes. </a:t>
            </a:r>
          </a:p>
          <a:p>
            <a:pPr lvl="1">
              <a:buNone/>
            </a:pPr>
            <a:endParaRPr lang="en-US" sz="1100" dirty="0" smtClean="0"/>
          </a:p>
          <a:p>
            <a:pPr lvl="1"/>
            <a:r>
              <a:rPr lang="en-US" dirty="0" smtClean="0"/>
              <a:t>better way to do this? Unfortunately no!</a:t>
            </a:r>
            <a:r>
              <a:rPr lang="en-US" altLang="zh-TW" dirty="0" smtClean="0">
                <a:solidFill>
                  <a:srgbClr val="FF0000"/>
                </a:solidFill>
              </a:rPr>
              <a:t> </a:t>
            </a:r>
            <a:endParaRPr lang="en-US" dirty="0" smtClean="0"/>
          </a:p>
          <a:p>
            <a:pPr marL="442913" lvl="1" indent="14288">
              <a:buNone/>
            </a:pPr>
            <a:r>
              <a:rPr lang="en-US" dirty="0" smtClean="0">
                <a:solidFill>
                  <a:srgbClr val="FF0000"/>
                </a:solidFill>
              </a:rPr>
              <a:t>Here’s why</a:t>
            </a:r>
            <a:r>
              <a:rPr lang="en-US" dirty="0" smtClean="0"/>
              <a:t>: Placing n indistinguishable objects into k indistinguishable boxes is </a:t>
            </a:r>
            <a:r>
              <a:rPr lang="en-US" dirty="0" smtClean="0">
                <a:solidFill>
                  <a:srgbClr val="0070C0"/>
                </a:solidFill>
              </a:rPr>
              <a:t>the same as </a:t>
            </a:r>
            <a:r>
              <a:rPr lang="en-US" dirty="0" smtClean="0"/>
              <a:t>writing n as the sum of at most k positive integers arranged in non-increasing order. </a:t>
            </a:r>
          </a:p>
          <a:p>
            <a:pPr lvl="1">
              <a:buNone/>
            </a:pPr>
            <a:r>
              <a:rPr lang="en-US" dirty="0" smtClean="0"/>
              <a:t>	i.e., n = a</a:t>
            </a:r>
            <a:r>
              <a:rPr lang="en-US" baseline="-25000" dirty="0" smtClean="0"/>
              <a:t>1</a:t>
            </a:r>
            <a:r>
              <a:rPr lang="en-US" dirty="0" smtClean="0"/>
              <a:t> + a</a:t>
            </a:r>
            <a:r>
              <a:rPr lang="en-US" baseline="-25000" dirty="0" smtClean="0"/>
              <a:t>2</a:t>
            </a:r>
            <a:r>
              <a:rPr lang="en-US" dirty="0" smtClean="0"/>
              <a:t> + … + </a:t>
            </a:r>
            <a:r>
              <a:rPr lang="en-US" dirty="0" err="1" smtClean="0"/>
              <a:t>a</a:t>
            </a:r>
            <a:r>
              <a:rPr lang="en-US" baseline="-25000" dirty="0" err="1" smtClean="0"/>
              <a:t>j</a:t>
            </a:r>
            <a:r>
              <a:rPr lang="en-US" dirty="0" smtClean="0"/>
              <a:t>, where a</a:t>
            </a:r>
            <a:r>
              <a:rPr lang="en-US" baseline="-25000" dirty="0" smtClean="0"/>
              <a:t>1</a:t>
            </a:r>
            <a:r>
              <a:rPr lang="en-US" dirty="0" smtClean="0"/>
              <a:t> ≥ a</a:t>
            </a:r>
            <a:r>
              <a:rPr lang="en-US" baseline="-25000" dirty="0" smtClean="0"/>
              <a:t>2</a:t>
            </a:r>
            <a:r>
              <a:rPr lang="en-US" dirty="0" smtClean="0"/>
              <a:t> ≥ … ≥ </a:t>
            </a:r>
            <a:r>
              <a:rPr lang="en-US" dirty="0" err="1" smtClean="0"/>
              <a:t>a</a:t>
            </a:r>
            <a:r>
              <a:rPr lang="en-US" baseline="-25000" dirty="0" err="1" smtClean="0"/>
              <a:t>j</a:t>
            </a:r>
            <a:r>
              <a:rPr lang="en-US" dirty="0" smtClean="0"/>
              <a:t>, and j ≤ k </a:t>
            </a:r>
          </a:p>
          <a:p>
            <a:pPr lvl="1">
              <a:buNone/>
            </a:pPr>
            <a:r>
              <a:rPr lang="en-US" dirty="0" smtClean="0"/>
              <a:t>	We say that a</a:t>
            </a:r>
            <a:r>
              <a:rPr lang="en-US" baseline="-25000" dirty="0" smtClean="0"/>
              <a:t>1</a:t>
            </a:r>
            <a:r>
              <a:rPr lang="en-US" dirty="0" smtClean="0"/>
              <a:t>, a</a:t>
            </a:r>
            <a:r>
              <a:rPr lang="en-US" baseline="-25000" dirty="0" smtClean="0"/>
              <a:t>2</a:t>
            </a:r>
            <a:r>
              <a:rPr lang="en-US" dirty="0" smtClean="0"/>
              <a:t>, …, </a:t>
            </a:r>
            <a:r>
              <a:rPr lang="en-US" dirty="0" err="1" smtClean="0"/>
              <a:t>a</a:t>
            </a:r>
            <a:r>
              <a:rPr lang="en-US" baseline="-25000" dirty="0" err="1" smtClean="0"/>
              <a:t>j</a:t>
            </a:r>
            <a:r>
              <a:rPr lang="en-US" dirty="0" smtClean="0"/>
              <a:t> is </a:t>
            </a:r>
            <a:r>
              <a:rPr lang="en-US" dirty="0" smtClean="0">
                <a:solidFill>
                  <a:srgbClr val="FF0000"/>
                </a:solidFill>
              </a:rPr>
              <a:t>a partition of n into j integers </a:t>
            </a:r>
          </a:p>
          <a:p>
            <a:pPr marL="442913" lvl="1" indent="0">
              <a:buNone/>
            </a:pPr>
            <a:r>
              <a:rPr lang="en-US" dirty="0" smtClean="0"/>
              <a:t>There is </a:t>
            </a:r>
            <a:r>
              <a:rPr lang="en-US" dirty="0" smtClean="0">
                <a:solidFill>
                  <a:srgbClr val="FF0000"/>
                </a:solidFill>
              </a:rPr>
              <a:t>no simple closed formula </a:t>
            </a:r>
            <a:r>
              <a:rPr lang="en-US" dirty="0" smtClean="0"/>
              <a:t>for counting the partitions of an integer, thus there is no solution for placing n indistinguishable items into k indistinguishable boxes. </a:t>
            </a:r>
          </a:p>
        </p:txBody>
      </p:sp>
      <p:grpSp>
        <p:nvGrpSpPr>
          <p:cNvPr id="28" name="群組 27"/>
          <p:cNvGrpSpPr/>
          <p:nvPr/>
        </p:nvGrpSpPr>
        <p:grpSpPr>
          <a:xfrm>
            <a:off x="1828800" y="2209800"/>
            <a:ext cx="4343400" cy="1219200"/>
            <a:chOff x="3733800" y="1905000"/>
            <a:chExt cx="5334000" cy="1371600"/>
          </a:xfrm>
        </p:grpSpPr>
        <p:sp>
          <p:nvSpPr>
            <p:cNvPr id="4" name="立方體 3"/>
            <p:cNvSpPr/>
            <p:nvPr/>
          </p:nvSpPr>
          <p:spPr>
            <a:xfrm>
              <a:off x="3733800" y="1905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6</a:t>
              </a:r>
              <a:endParaRPr lang="zh-TW" altLang="en-US" dirty="0"/>
            </a:p>
          </p:txBody>
        </p:sp>
        <p:sp>
          <p:nvSpPr>
            <p:cNvPr id="5" name="立方體 4"/>
            <p:cNvSpPr/>
            <p:nvPr/>
          </p:nvSpPr>
          <p:spPr>
            <a:xfrm>
              <a:off x="3733800" y="2286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5</a:t>
              </a:r>
              <a:endParaRPr lang="zh-TW" altLang="en-US" dirty="0"/>
            </a:p>
          </p:txBody>
        </p:sp>
        <p:sp>
          <p:nvSpPr>
            <p:cNvPr id="6" name="立方體 5"/>
            <p:cNvSpPr/>
            <p:nvPr/>
          </p:nvSpPr>
          <p:spPr>
            <a:xfrm>
              <a:off x="4267200" y="2286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
          <p:nvSpPr>
            <p:cNvPr id="7" name="立方體 6"/>
            <p:cNvSpPr/>
            <p:nvPr/>
          </p:nvSpPr>
          <p:spPr>
            <a:xfrm>
              <a:off x="5105400" y="2286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4</a:t>
              </a:r>
              <a:endParaRPr lang="zh-TW" altLang="en-US" dirty="0"/>
            </a:p>
          </p:txBody>
        </p:sp>
        <p:sp>
          <p:nvSpPr>
            <p:cNvPr id="8" name="立方體 7"/>
            <p:cNvSpPr/>
            <p:nvPr/>
          </p:nvSpPr>
          <p:spPr>
            <a:xfrm>
              <a:off x="5638800" y="2286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a:t>
              </a:r>
              <a:endParaRPr lang="zh-TW" altLang="en-US" dirty="0"/>
            </a:p>
          </p:txBody>
        </p:sp>
        <p:sp>
          <p:nvSpPr>
            <p:cNvPr id="9" name="立方體 8"/>
            <p:cNvSpPr/>
            <p:nvPr/>
          </p:nvSpPr>
          <p:spPr>
            <a:xfrm>
              <a:off x="6477000" y="2286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a:t>
              </a:r>
              <a:endParaRPr lang="zh-TW" altLang="en-US" dirty="0"/>
            </a:p>
          </p:txBody>
        </p:sp>
        <p:sp>
          <p:nvSpPr>
            <p:cNvPr id="10" name="立方體 9"/>
            <p:cNvSpPr/>
            <p:nvPr/>
          </p:nvSpPr>
          <p:spPr>
            <a:xfrm>
              <a:off x="7010400" y="2286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a:t>
              </a:r>
              <a:endParaRPr lang="zh-TW" altLang="en-US" dirty="0"/>
            </a:p>
          </p:txBody>
        </p:sp>
        <p:sp>
          <p:nvSpPr>
            <p:cNvPr id="11" name="立方體 10"/>
            <p:cNvSpPr/>
            <p:nvPr/>
          </p:nvSpPr>
          <p:spPr>
            <a:xfrm>
              <a:off x="3733800" y="2667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4</a:t>
              </a:r>
              <a:endParaRPr lang="zh-TW" altLang="en-US" dirty="0"/>
            </a:p>
          </p:txBody>
        </p:sp>
        <p:sp>
          <p:nvSpPr>
            <p:cNvPr id="12" name="立方體 11"/>
            <p:cNvSpPr/>
            <p:nvPr/>
          </p:nvSpPr>
          <p:spPr>
            <a:xfrm>
              <a:off x="4267200" y="2667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
          <p:nvSpPr>
            <p:cNvPr id="13" name="立方體 12"/>
            <p:cNvSpPr/>
            <p:nvPr/>
          </p:nvSpPr>
          <p:spPr>
            <a:xfrm>
              <a:off x="4800600" y="2667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
          <p:nvSpPr>
            <p:cNvPr id="14" name="立方體 13"/>
            <p:cNvSpPr/>
            <p:nvPr/>
          </p:nvSpPr>
          <p:spPr>
            <a:xfrm>
              <a:off x="5562600" y="2667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a:t>
              </a:r>
              <a:endParaRPr lang="zh-TW" altLang="en-US" dirty="0"/>
            </a:p>
          </p:txBody>
        </p:sp>
        <p:sp>
          <p:nvSpPr>
            <p:cNvPr id="15" name="立方體 14"/>
            <p:cNvSpPr/>
            <p:nvPr/>
          </p:nvSpPr>
          <p:spPr>
            <a:xfrm>
              <a:off x="6096000" y="2667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a:t>
              </a:r>
              <a:endParaRPr lang="zh-TW" altLang="en-US" dirty="0"/>
            </a:p>
          </p:txBody>
        </p:sp>
        <p:sp>
          <p:nvSpPr>
            <p:cNvPr id="16" name="立方體 15"/>
            <p:cNvSpPr/>
            <p:nvPr/>
          </p:nvSpPr>
          <p:spPr>
            <a:xfrm>
              <a:off x="6629400" y="2667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
          <p:nvSpPr>
            <p:cNvPr id="17" name="立方體 16"/>
            <p:cNvSpPr/>
            <p:nvPr/>
          </p:nvSpPr>
          <p:spPr>
            <a:xfrm>
              <a:off x="7467600" y="2667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a:t>
              </a:r>
              <a:endParaRPr lang="zh-TW" altLang="en-US" dirty="0"/>
            </a:p>
          </p:txBody>
        </p:sp>
        <p:sp>
          <p:nvSpPr>
            <p:cNvPr id="18" name="立方體 17"/>
            <p:cNvSpPr/>
            <p:nvPr/>
          </p:nvSpPr>
          <p:spPr>
            <a:xfrm>
              <a:off x="8001000" y="2667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a:t>
              </a:r>
              <a:endParaRPr lang="zh-TW" altLang="en-US" dirty="0"/>
            </a:p>
          </p:txBody>
        </p:sp>
        <p:sp>
          <p:nvSpPr>
            <p:cNvPr id="19" name="立方體 18"/>
            <p:cNvSpPr/>
            <p:nvPr/>
          </p:nvSpPr>
          <p:spPr>
            <a:xfrm>
              <a:off x="8534400" y="2667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a:t>
              </a:r>
              <a:endParaRPr lang="zh-TW" altLang="en-US" dirty="0"/>
            </a:p>
          </p:txBody>
        </p:sp>
        <p:sp>
          <p:nvSpPr>
            <p:cNvPr id="20" name="立方體 19"/>
            <p:cNvSpPr/>
            <p:nvPr/>
          </p:nvSpPr>
          <p:spPr>
            <a:xfrm>
              <a:off x="3733800" y="3048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3</a:t>
              </a:r>
              <a:endParaRPr lang="zh-TW" altLang="en-US" dirty="0"/>
            </a:p>
          </p:txBody>
        </p:sp>
        <p:sp>
          <p:nvSpPr>
            <p:cNvPr id="21" name="立方體 20"/>
            <p:cNvSpPr/>
            <p:nvPr/>
          </p:nvSpPr>
          <p:spPr>
            <a:xfrm>
              <a:off x="4267200" y="3048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
          <p:nvSpPr>
            <p:cNvPr id="22" name="立方體 21"/>
            <p:cNvSpPr/>
            <p:nvPr/>
          </p:nvSpPr>
          <p:spPr>
            <a:xfrm>
              <a:off x="4800600" y="3048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
          <p:nvSpPr>
            <p:cNvPr id="23" name="立方體 22"/>
            <p:cNvSpPr/>
            <p:nvPr/>
          </p:nvSpPr>
          <p:spPr>
            <a:xfrm>
              <a:off x="5334000" y="3048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
          <p:nvSpPr>
            <p:cNvPr id="24" name="立方體 23"/>
            <p:cNvSpPr/>
            <p:nvPr/>
          </p:nvSpPr>
          <p:spPr>
            <a:xfrm>
              <a:off x="6248400" y="3048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a:t>
              </a:r>
              <a:endParaRPr lang="zh-TW" altLang="en-US" dirty="0"/>
            </a:p>
          </p:txBody>
        </p:sp>
        <p:sp>
          <p:nvSpPr>
            <p:cNvPr id="25" name="立方體 24"/>
            <p:cNvSpPr/>
            <p:nvPr/>
          </p:nvSpPr>
          <p:spPr>
            <a:xfrm>
              <a:off x="6781800" y="3048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2</a:t>
              </a:r>
              <a:endParaRPr lang="zh-TW" altLang="en-US" dirty="0"/>
            </a:p>
          </p:txBody>
        </p:sp>
        <p:sp>
          <p:nvSpPr>
            <p:cNvPr id="26" name="立方體 25"/>
            <p:cNvSpPr/>
            <p:nvPr/>
          </p:nvSpPr>
          <p:spPr>
            <a:xfrm>
              <a:off x="7315200" y="3048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sp>
          <p:nvSpPr>
            <p:cNvPr id="27" name="立方體 26"/>
            <p:cNvSpPr/>
            <p:nvPr/>
          </p:nvSpPr>
          <p:spPr>
            <a:xfrm>
              <a:off x="7848600" y="3048000"/>
              <a:ext cx="533400" cy="2286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1</a:t>
              </a:r>
              <a:endParaRPr lang="zh-TW" altLang="en-US" dirty="0"/>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Generating Permutations and Combinations</a:t>
            </a:r>
            <a:endParaRPr lang="zh-TW" altLang="en-US" dirty="0"/>
          </a:p>
        </p:txBody>
      </p:sp>
      <p:sp>
        <p:nvSpPr>
          <p:cNvPr id="3" name="內容版面配置區 2"/>
          <p:cNvSpPr>
            <a:spLocks noGrp="1"/>
          </p:cNvSpPr>
          <p:nvPr>
            <p:ph idx="1"/>
          </p:nvPr>
        </p:nvSpPr>
        <p:spPr>
          <a:xfrm>
            <a:off x="457200" y="1600200"/>
            <a:ext cx="8458200" cy="4525963"/>
          </a:xfrm>
        </p:spPr>
        <p:txBody>
          <a:bodyPr>
            <a:normAutofit fontScale="85000" lnSpcReduction="10000"/>
          </a:bodyPr>
          <a:lstStyle/>
          <a:p>
            <a:r>
              <a:rPr lang="en-US" altLang="zh-TW" sz="3000" dirty="0" smtClean="0"/>
              <a:t>Sometimes permutations and combinations need to </a:t>
            </a:r>
            <a:r>
              <a:rPr lang="en-US" altLang="zh-TW" sz="3000" dirty="0" smtClean="0">
                <a:solidFill>
                  <a:srgbClr val="FF0000"/>
                </a:solidFill>
              </a:rPr>
              <a:t>be generated</a:t>
            </a:r>
            <a:r>
              <a:rPr lang="en-US" altLang="zh-TW" sz="3000" dirty="0" smtClean="0"/>
              <a:t>, </a:t>
            </a:r>
            <a:r>
              <a:rPr lang="en-US" altLang="zh-TW" sz="3000" dirty="0" smtClean="0">
                <a:solidFill>
                  <a:srgbClr val="FF0000"/>
                </a:solidFill>
              </a:rPr>
              <a:t>not just being counted</a:t>
            </a:r>
            <a:r>
              <a:rPr lang="en-US" altLang="zh-TW" sz="3000" dirty="0" smtClean="0"/>
              <a:t>!</a:t>
            </a:r>
          </a:p>
          <a:p>
            <a:endParaRPr lang="en-US" altLang="zh-TW" sz="3000" dirty="0" smtClean="0"/>
          </a:p>
          <a:p>
            <a:r>
              <a:rPr lang="en-US" altLang="zh-TW" sz="3000" dirty="0" smtClean="0"/>
              <a:t>Ex1: [salesman problems] </a:t>
            </a:r>
          </a:p>
          <a:p>
            <a:pPr lvl="1">
              <a:buNone/>
            </a:pPr>
            <a:r>
              <a:rPr lang="en-US" altLang="zh-TW" dirty="0" smtClean="0"/>
              <a:t>visiting 6 cities without duplication with minimal instances.</a:t>
            </a:r>
          </a:p>
          <a:p>
            <a:pPr lvl="1">
              <a:buNone/>
            </a:pPr>
            <a:r>
              <a:rPr lang="en-US" altLang="zh-TW" dirty="0" smtClean="0"/>
              <a:t>==&gt; try all possible permutations of the cities and find one with minimal instances.</a:t>
            </a:r>
          </a:p>
          <a:p>
            <a:pPr lvl="1"/>
            <a:endParaRPr lang="en-US" altLang="zh-TW" dirty="0" smtClean="0"/>
          </a:p>
          <a:p>
            <a:r>
              <a:rPr lang="en-US" altLang="zh-TW" sz="3000" dirty="0" smtClean="0"/>
              <a:t>Ex2: S={x</a:t>
            </a:r>
            <a:r>
              <a:rPr lang="en-US" altLang="zh-TW" sz="3000" baseline="-25000" dirty="0" smtClean="0"/>
              <a:t>1</a:t>
            </a:r>
            <a:r>
              <a:rPr lang="en-US" altLang="zh-TW" sz="3000" dirty="0" smtClean="0"/>
              <a:t>,...,x</a:t>
            </a:r>
            <a:r>
              <a:rPr lang="en-US" altLang="zh-TW" sz="3000" baseline="-25000" dirty="0" smtClean="0"/>
              <a:t>6</a:t>
            </a:r>
            <a:r>
              <a:rPr lang="en-US" altLang="zh-TW" sz="3000" dirty="0" smtClean="0"/>
              <a:t>}, find a subset {y</a:t>
            </a:r>
            <a:r>
              <a:rPr lang="en-US" altLang="zh-TW" sz="3000" baseline="-25000" dirty="0" smtClean="0"/>
              <a:t>1</a:t>
            </a:r>
            <a:r>
              <a:rPr lang="en-US" altLang="zh-TW" sz="3000" dirty="0" smtClean="0"/>
              <a:t>,..,y</a:t>
            </a:r>
            <a:r>
              <a:rPr lang="en-US" altLang="zh-TW" sz="3000" baseline="-25000" dirty="0" smtClean="0"/>
              <a:t>j</a:t>
            </a:r>
            <a:r>
              <a:rPr lang="en-US" altLang="zh-TW" sz="3000" dirty="0" smtClean="0"/>
              <a:t>} of S </a:t>
            </a:r>
            <a:r>
              <a:rPr lang="en-US" altLang="zh-TW" sz="3000" dirty="0" err="1" smtClean="0"/>
              <a:t>s.t</a:t>
            </a:r>
            <a:r>
              <a:rPr lang="en-US" altLang="zh-TW" sz="3000" dirty="0" smtClean="0"/>
              <a:t>. </a:t>
            </a:r>
            <a:r>
              <a:rPr lang="en-US" altLang="zh-TW" sz="3000" dirty="0" err="1" smtClean="0">
                <a:latin typeface="Symbol" pitchFamily="18" charset="2"/>
              </a:rPr>
              <a:t>S</a:t>
            </a:r>
            <a:r>
              <a:rPr lang="en-US" altLang="zh-TW" sz="3000" dirty="0" err="1" smtClean="0"/>
              <a:t>y</a:t>
            </a:r>
            <a:r>
              <a:rPr lang="en-US" altLang="zh-TW" sz="3000" baseline="-25000" dirty="0" err="1" smtClean="0"/>
              <a:t>k</a:t>
            </a:r>
            <a:r>
              <a:rPr lang="en-US" altLang="zh-TW" sz="3000" dirty="0" smtClean="0"/>
              <a:t> = 100.</a:t>
            </a:r>
          </a:p>
          <a:p>
            <a:pPr lvl="1">
              <a:buNone/>
            </a:pPr>
            <a:r>
              <a:rPr lang="en-US" altLang="zh-TW" dirty="0" smtClean="0"/>
              <a:t>Sol: find each subset (combination) T of S and check their sum. </a:t>
            </a:r>
          </a:p>
          <a:p>
            <a:endParaRPr lang="zh-TW"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Functions</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pPr>
              <a:buNone/>
            </a:pPr>
            <a:r>
              <a:rPr lang="en-US" b="1" dirty="0" smtClean="0"/>
              <a:t>    Counting Functions</a:t>
            </a:r>
            <a:r>
              <a:rPr lang="en-US" dirty="0" smtClean="0"/>
              <a:t>: How many functions are there </a:t>
            </a:r>
            <a:r>
              <a:rPr lang="en-US" dirty="0" smtClean="0">
                <a:solidFill>
                  <a:srgbClr val="FF0000"/>
                </a:solidFill>
              </a:rPr>
              <a:t>from</a:t>
            </a:r>
            <a:r>
              <a:rPr lang="en-US" dirty="0" smtClean="0"/>
              <a:t> a set with </a:t>
            </a:r>
            <a:r>
              <a:rPr lang="en-US" i="1" dirty="0" smtClean="0"/>
              <a:t>m</a:t>
            </a:r>
            <a:r>
              <a:rPr lang="en-US" dirty="0" smtClean="0"/>
              <a:t> elements </a:t>
            </a:r>
            <a:r>
              <a:rPr lang="en-US" dirty="0" smtClean="0">
                <a:solidFill>
                  <a:srgbClr val="FF0000"/>
                </a:solidFill>
              </a:rPr>
              <a:t>to</a:t>
            </a:r>
            <a:r>
              <a:rPr lang="en-US" dirty="0" smtClean="0"/>
              <a:t> a set with </a:t>
            </a:r>
            <a:r>
              <a:rPr lang="en-US" i="1" dirty="0" smtClean="0"/>
              <a:t>n</a:t>
            </a:r>
            <a:r>
              <a:rPr lang="en-US" dirty="0" smtClean="0"/>
              <a:t> elements?</a:t>
            </a:r>
          </a:p>
          <a:p>
            <a:pPr>
              <a:buNone/>
            </a:pPr>
            <a:r>
              <a:rPr lang="en-US" b="1" dirty="0" smtClean="0"/>
              <a:t>    Solution</a:t>
            </a:r>
            <a:r>
              <a:rPr lang="en-US" dirty="0" smtClean="0"/>
              <a:t>:  Since a function represents a choice of one of the </a:t>
            </a:r>
            <a:r>
              <a:rPr lang="en-US" i="1" dirty="0" smtClean="0"/>
              <a:t>n</a:t>
            </a:r>
            <a:r>
              <a:rPr lang="en-US" dirty="0" smtClean="0"/>
              <a:t> elements of the </a:t>
            </a:r>
            <a:r>
              <a:rPr lang="en-US" dirty="0" err="1" smtClean="0"/>
              <a:t>codomain</a:t>
            </a:r>
            <a:r>
              <a:rPr lang="en-US" dirty="0" smtClean="0"/>
              <a:t> for each of the </a:t>
            </a:r>
            <a:r>
              <a:rPr lang="en-US" i="1" dirty="0" smtClean="0"/>
              <a:t>m</a:t>
            </a:r>
            <a:r>
              <a:rPr lang="en-US" dirty="0" smtClean="0"/>
              <a:t> elements in the domain, the product rule tells us that there are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 ∙ ∙ </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i="1" baseline="30000" dirty="0" smtClean="0"/>
              <a:t>m</a:t>
            </a:r>
            <a:r>
              <a:rPr lang="en-US" dirty="0" smtClean="0"/>
              <a:t> such functions.</a:t>
            </a:r>
          </a:p>
          <a:p>
            <a:pPr>
              <a:buNone/>
            </a:pPr>
            <a:endParaRPr lang="en-US" dirty="0" smtClean="0"/>
          </a:p>
          <a:p>
            <a:pPr>
              <a:buNone/>
            </a:pPr>
            <a:r>
              <a:rPr lang="en-US" b="1" dirty="0" smtClean="0"/>
              <a:t>    Counting One-to-One Functions</a:t>
            </a:r>
            <a:r>
              <a:rPr lang="en-US" dirty="0" smtClean="0"/>
              <a:t>: How many one-to-one functions are there </a:t>
            </a:r>
            <a:r>
              <a:rPr lang="en-US" dirty="0" smtClean="0">
                <a:solidFill>
                  <a:srgbClr val="FF0000"/>
                </a:solidFill>
              </a:rPr>
              <a:t>from</a:t>
            </a:r>
            <a:r>
              <a:rPr lang="en-US" dirty="0" smtClean="0"/>
              <a:t> </a:t>
            </a:r>
            <a:r>
              <a:rPr lang="en-US" dirty="0" smtClean="0">
                <a:solidFill>
                  <a:srgbClr val="0070C0"/>
                </a:solidFill>
              </a:rPr>
              <a:t>a set with </a:t>
            </a:r>
            <a:r>
              <a:rPr lang="en-US" b="1" i="1" dirty="0" smtClean="0">
                <a:solidFill>
                  <a:srgbClr val="0070C0"/>
                </a:solidFill>
              </a:rPr>
              <a:t>m</a:t>
            </a:r>
            <a:r>
              <a:rPr lang="en-US" dirty="0" smtClean="0">
                <a:solidFill>
                  <a:srgbClr val="0070C0"/>
                </a:solidFill>
              </a:rPr>
              <a:t> elements </a:t>
            </a:r>
            <a:r>
              <a:rPr lang="en-US" dirty="0" smtClean="0">
                <a:solidFill>
                  <a:srgbClr val="FF0000"/>
                </a:solidFill>
              </a:rPr>
              <a:t>to</a:t>
            </a:r>
            <a:r>
              <a:rPr lang="en-US" dirty="0" smtClean="0"/>
              <a:t> </a:t>
            </a:r>
            <a:r>
              <a:rPr lang="en-US" dirty="0" smtClean="0">
                <a:solidFill>
                  <a:srgbClr val="0070C0"/>
                </a:solidFill>
              </a:rPr>
              <a:t>one</a:t>
            </a:r>
            <a:r>
              <a:rPr lang="en-US" dirty="0" smtClean="0"/>
              <a:t> </a:t>
            </a:r>
            <a:r>
              <a:rPr lang="en-US" dirty="0" smtClean="0">
                <a:solidFill>
                  <a:srgbClr val="0070C0"/>
                </a:solidFill>
              </a:rPr>
              <a:t>with </a:t>
            </a:r>
            <a:r>
              <a:rPr lang="en-US" b="1" i="1" dirty="0" smtClean="0">
                <a:solidFill>
                  <a:srgbClr val="0070C0"/>
                </a:solidFill>
              </a:rPr>
              <a:t>n</a:t>
            </a:r>
            <a:r>
              <a:rPr lang="en-US" dirty="0" smtClean="0">
                <a:solidFill>
                  <a:srgbClr val="0070C0"/>
                </a:solidFill>
              </a:rPr>
              <a:t> elements</a:t>
            </a:r>
            <a:r>
              <a:rPr lang="en-US" dirty="0" smtClean="0"/>
              <a:t>?</a:t>
            </a:r>
          </a:p>
          <a:p>
            <a:pPr>
              <a:buNone/>
            </a:pPr>
            <a:r>
              <a:rPr lang="en-US" b="1" dirty="0" smtClean="0"/>
              <a:t>    Solution</a:t>
            </a:r>
            <a:r>
              <a:rPr lang="en-US" dirty="0" smtClean="0"/>
              <a:t>: Suppose the elements in the domain are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a</a:t>
            </a:r>
            <a:r>
              <a:rPr lang="en-US" i="1" baseline="-25000" dirty="0" smtClean="0"/>
              <a:t>m</a:t>
            </a:r>
            <a:r>
              <a:rPr lang="en-US" dirty="0" smtClean="0"/>
              <a:t>. There are </a:t>
            </a:r>
            <a:r>
              <a:rPr lang="en-US" i="1" dirty="0" smtClean="0"/>
              <a:t>n</a:t>
            </a:r>
            <a:r>
              <a:rPr lang="en-US" dirty="0" smtClean="0"/>
              <a:t> ways to choose the value of </a:t>
            </a:r>
            <a:r>
              <a:rPr lang="en-US" i="1" dirty="0" smtClean="0"/>
              <a:t>a</a:t>
            </a:r>
            <a:r>
              <a:rPr lang="en-US" baseline="-25000" dirty="0" smtClean="0">
                <a:latin typeface="Cambria Math" pitchFamily="18" charset="0"/>
                <a:ea typeface="Cambria Math" pitchFamily="18" charset="0"/>
              </a:rPr>
              <a:t>1 </a:t>
            </a:r>
            <a:r>
              <a:rPr lang="en-US" dirty="0" smtClean="0"/>
              <a:t>and </a:t>
            </a:r>
            <a:r>
              <a:rPr lang="en-US" i="1" dirty="0" smtClean="0"/>
              <a:t>n</a:t>
            </a:r>
            <a:r>
              <a:rPr lang="en-US" dirty="0" smtClean="0">
                <a:latin typeface="Cambria Math"/>
                <a:ea typeface="Cambria Math"/>
              </a:rPr>
              <a:t>−1 </a:t>
            </a:r>
            <a:r>
              <a:rPr lang="en-US" dirty="0" smtClean="0"/>
              <a:t>ways to choose </a:t>
            </a:r>
            <a:r>
              <a:rPr lang="en-US" i="1" dirty="0" smtClean="0"/>
              <a:t>a</a:t>
            </a:r>
            <a:r>
              <a:rPr lang="en-US" baseline="-25000" dirty="0" smtClean="0">
                <a:latin typeface="Cambria Math" pitchFamily="18" charset="0"/>
                <a:ea typeface="Cambria Math" pitchFamily="18" charset="0"/>
              </a:rPr>
              <a:t>2</a:t>
            </a:r>
            <a:r>
              <a:rPr lang="en-US" dirty="0" smtClean="0"/>
              <a:t>, etc. The product rule tells us that there are </a:t>
            </a:r>
            <a:r>
              <a:rPr lang="en-US" i="1" dirty="0" smtClean="0">
                <a:solidFill>
                  <a:srgbClr val="FF0000"/>
                </a:solidFill>
              </a:rPr>
              <a:t>n</a:t>
            </a:r>
            <a:r>
              <a:rPr lang="en-US" dirty="0" smtClean="0">
                <a:solidFill>
                  <a:srgbClr val="FF0000"/>
                </a:solidFill>
              </a:rPr>
              <a:t>(</a:t>
            </a:r>
            <a:r>
              <a:rPr lang="en-US" i="1" dirty="0" smtClean="0">
                <a:solidFill>
                  <a:srgbClr val="FF0000"/>
                </a:solidFill>
              </a:rPr>
              <a:t>n</a:t>
            </a:r>
            <a:r>
              <a:rPr lang="en-US" dirty="0" smtClean="0">
                <a:solidFill>
                  <a:srgbClr val="FF0000"/>
                </a:solidFill>
                <a:latin typeface="Cambria Math"/>
                <a:ea typeface="Cambria Math"/>
              </a:rPr>
              <a:t>−1)</a:t>
            </a:r>
            <a:r>
              <a:rPr lang="en-US" i="1" dirty="0" smtClean="0">
                <a:solidFill>
                  <a:srgbClr val="FF0000"/>
                </a:solidFill>
              </a:rPr>
              <a:t> </a:t>
            </a:r>
            <a:r>
              <a:rPr lang="en-US" dirty="0" smtClean="0">
                <a:solidFill>
                  <a:srgbClr val="FF0000"/>
                </a:solidFill>
              </a:rPr>
              <a:t>(</a:t>
            </a:r>
            <a:r>
              <a:rPr lang="en-US" i="1" dirty="0" smtClean="0">
                <a:solidFill>
                  <a:srgbClr val="FF0000"/>
                </a:solidFill>
              </a:rPr>
              <a:t>n</a:t>
            </a:r>
            <a:r>
              <a:rPr lang="en-US" dirty="0" smtClean="0">
                <a:solidFill>
                  <a:srgbClr val="FF0000"/>
                </a:solidFill>
                <a:latin typeface="Cambria Math"/>
                <a:ea typeface="Cambria Math"/>
              </a:rPr>
              <a:t>−2)∙∙∙(</a:t>
            </a:r>
            <a:r>
              <a:rPr lang="en-US" i="1" dirty="0" smtClean="0">
                <a:solidFill>
                  <a:srgbClr val="FF0000"/>
                </a:solidFill>
              </a:rPr>
              <a:t>n</a:t>
            </a:r>
            <a:r>
              <a:rPr lang="en-US" dirty="0" smtClean="0">
                <a:solidFill>
                  <a:srgbClr val="FF0000"/>
                </a:solidFill>
                <a:latin typeface="Cambria Math"/>
                <a:ea typeface="Cambria Math"/>
              </a:rPr>
              <a:t>−</a:t>
            </a:r>
            <a:r>
              <a:rPr lang="en-US" i="1" dirty="0" smtClean="0">
                <a:solidFill>
                  <a:srgbClr val="FF0000"/>
                </a:solidFill>
                <a:ea typeface="Cambria Math"/>
              </a:rPr>
              <a:t>m</a:t>
            </a:r>
            <a:r>
              <a:rPr lang="en-US" dirty="0" smtClean="0">
                <a:solidFill>
                  <a:srgbClr val="FF0000"/>
                </a:solidFill>
                <a:latin typeface="Cambria Math"/>
                <a:ea typeface="Cambria Math"/>
              </a:rPr>
              <a:t> +1) </a:t>
            </a:r>
            <a:r>
              <a:rPr lang="en-US" dirty="0" smtClean="0">
                <a:latin typeface="Cambria Math"/>
                <a:ea typeface="Cambria Math"/>
              </a:rPr>
              <a:t>such functions.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Generating Permutations and Combinations</a:t>
            </a:r>
            <a:endParaRPr lang="zh-TW" altLang="en-US" dirty="0"/>
          </a:p>
        </p:txBody>
      </p:sp>
      <p:sp>
        <p:nvSpPr>
          <p:cNvPr id="3" name="內容版面配置區 2"/>
          <p:cNvSpPr>
            <a:spLocks noGrp="1"/>
          </p:cNvSpPr>
          <p:nvPr>
            <p:ph idx="1"/>
          </p:nvPr>
        </p:nvSpPr>
        <p:spPr>
          <a:xfrm>
            <a:off x="152400" y="1600200"/>
            <a:ext cx="8839200" cy="5029199"/>
          </a:xfrm>
        </p:spPr>
        <p:txBody>
          <a:bodyPr>
            <a:normAutofit/>
          </a:bodyPr>
          <a:lstStyle/>
          <a:p>
            <a:r>
              <a:rPr lang="en-US" altLang="zh-TW" sz="2400" dirty="0" smtClean="0">
                <a:solidFill>
                  <a:srgbClr val="FF0000"/>
                </a:solidFill>
              </a:rPr>
              <a:t>Generating permutations </a:t>
            </a:r>
            <a:r>
              <a:rPr lang="en-US" altLang="zh-TW" sz="2400" dirty="0" smtClean="0"/>
              <a:t>based on </a:t>
            </a:r>
            <a:r>
              <a:rPr lang="en-US" altLang="zh-TW" sz="2400" b="1" u="sng" dirty="0" smtClean="0"/>
              <a:t>lexicographic ordering</a:t>
            </a:r>
            <a:r>
              <a:rPr lang="en-US" altLang="zh-TW" sz="2400" dirty="0" smtClean="0"/>
              <a:t> of the set of permutation of {1,2,3,…,n}</a:t>
            </a:r>
          </a:p>
          <a:p>
            <a:pPr marL="631825" lvl="1" indent="-273050"/>
            <a:r>
              <a:rPr lang="en-US" altLang="zh-TW" sz="2000" dirty="0" smtClean="0"/>
              <a:t>a</a:t>
            </a:r>
            <a:r>
              <a:rPr lang="en-US" altLang="zh-TW" sz="2000" baseline="-25000" dirty="0" smtClean="0"/>
              <a:t>1</a:t>
            </a:r>
            <a:r>
              <a:rPr lang="en-US" altLang="zh-TW" sz="2000" dirty="0" smtClean="0"/>
              <a:t>a</a:t>
            </a:r>
            <a:r>
              <a:rPr lang="en-US" altLang="zh-TW" sz="2000" baseline="-25000" dirty="0" smtClean="0"/>
              <a:t>2</a:t>
            </a:r>
            <a:r>
              <a:rPr lang="en-US" altLang="zh-TW" sz="2000" dirty="0" smtClean="0"/>
              <a:t>…a</a:t>
            </a:r>
            <a:r>
              <a:rPr lang="en-US" altLang="zh-TW" sz="2000" baseline="-25000" dirty="0" smtClean="0"/>
              <a:t>n</a:t>
            </a:r>
            <a:r>
              <a:rPr lang="en-US" altLang="zh-TW" sz="2000" dirty="0" smtClean="0"/>
              <a:t> </a:t>
            </a:r>
            <a:r>
              <a:rPr lang="en-US" altLang="zh-TW" sz="2000" dirty="0" smtClean="0">
                <a:solidFill>
                  <a:srgbClr val="FF0000"/>
                </a:solidFill>
              </a:rPr>
              <a:t>precedes</a:t>
            </a:r>
            <a:r>
              <a:rPr lang="en-US" altLang="zh-TW" sz="2000" dirty="0" smtClean="0"/>
              <a:t> b</a:t>
            </a:r>
            <a:r>
              <a:rPr lang="en-US" altLang="zh-TW" sz="2000" baseline="-25000" dirty="0" smtClean="0"/>
              <a:t>1</a:t>
            </a:r>
            <a:r>
              <a:rPr lang="en-US" altLang="zh-TW" sz="2000" dirty="0" smtClean="0"/>
              <a:t>b</a:t>
            </a:r>
            <a:r>
              <a:rPr lang="en-US" altLang="zh-TW" sz="2000" baseline="-25000" dirty="0" smtClean="0"/>
              <a:t>2</a:t>
            </a:r>
            <a:r>
              <a:rPr lang="en-US" altLang="zh-TW" sz="2000" dirty="0" smtClean="0"/>
              <a:t>…</a:t>
            </a:r>
            <a:r>
              <a:rPr lang="en-US" altLang="zh-TW" sz="2000" dirty="0" err="1" smtClean="0"/>
              <a:t>b</a:t>
            </a:r>
            <a:r>
              <a:rPr lang="en-US" altLang="zh-TW" sz="2000" baseline="-25000" dirty="0" err="1" smtClean="0"/>
              <a:t>n</a:t>
            </a:r>
            <a:r>
              <a:rPr lang="en-US" altLang="zh-TW" sz="2000" dirty="0" smtClean="0"/>
              <a:t> if </a:t>
            </a:r>
            <a:r>
              <a:rPr lang="en-US" altLang="zh-TW" sz="2000" dirty="0" smtClean="0">
                <a:sym typeface="Symbol"/>
              </a:rPr>
              <a:t>k, 1kn </a:t>
            </a:r>
            <a:r>
              <a:rPr lang="en-US" altLang="zh-TW" sz="2000" dirty="0" err="1" smtClean="0">
                <a:sym typeface="Symbol"/>
              </a:rPr>
              <a:t>s.t</a:t>
            </a:r>
            <a:r>
              <a:rPr lang="en-US" altLang="zh-TW" sz="2000" dirty="0" smtClean="0">
                <a:sym typeface="Symbol"/>
              </a:rPr>
              <a:t>. </a:t>
            </a:r>
            <a:r>
              <a:rPr lang="en-US" altLang="zh-TW" sz="2000" dirty="0" smtClean="0">
                <a:solidFill>
                  <a:srgbClr val="00B0F0"/>
                </a:solidFill>
              </a:rPr>
              <a:t>a</a:t>
            </a:r>
            <a:r>
              <a:rPr lang="en-US" altLang="zh-TW" sz="2000" baseline="-25000" dirty="0" smtClean="0">
                <a:solidFill>
                  <a:srgbClr val="00B0F0"/>
                </a:solidFill>
              </a:rPr>
              <a:t>1</a:t>
            </a:r>
            <a:r>
              <a:rPr lang="en-US" altLang="zh-TW" sz="2000" dirty="0" smtClean="0">
                <a:solidFill>
                  <a:srgbClr val="00B0F0"/>
                </a:solidFill>
              </a:rPr>
              <a:t>=b</a:t>
            </a:r>
            <a:r>
              <a:rPr lang="en-US" altLang="zh-TW" sz="2000" baseline="-25000" dirty="0" smtClean="0">
                <a:solidFill>
                  <a:srgbClr val="00B0F0"/>
                </a:solidFill>
              </a:rPr>
              <a:t>1</a:t>
            </a:r>
            <a:r>
              <a:rPr lang="en-US" altLang="zh-TW" sz="2000" dirty="0" smtClean="0">
                <a:solidFill>
                  <a:srgbClr val="00B0F0"/>
                </a:solidFill>
              </a:rPr>
              <a:t>, a</a:t>
            </a:r>
            <a:r>
              <a:rPr lang="en-US" altLang="zh-TW" sz="2000" baseline="-25000" dirty="0" smtClean="0">
                <a:solidFill>
                  <a:srgbClr val="00B0F0"/>
                </a:solidFill>
              </a:rPr>
              <a:t>2</a:t>
            </a:r>
            <a:r>
              <a:rPr lang="en-US" altLang="zh-TW" sz="2000" dirty="0" smtClean="0">
                <a:solidFill>
                  <a:srgbClr val="00B0F0"/>
                </a:solidFill>
              </a:rPr>
              <a:t>=b</a:t>
            </a:r>
            <a:r>
              <a:rPr lang="en-US" altLang="zh-TW" sz="2000" baseline="-25000" dirty="0" smtClean="0">
                <a:solidFill>
                  <a:srgbClr val="00B0F0"/>
                </a:solidFill>
              </a:rPr>
              <a:t>2</a:t>
            </a:r>
            <a:r>
              <a:rPr lang="en-US" altLang="zh-TW" sz="2000" dirty="0" smtClean="0">
                <a:solidFill>
                  <a:srgbClr val="00B0F0"/>
                </a:solidFill>
              </a:rPr>
              <a:t>, …, a</a:t>
            </a:r>
            <a:r>
              <a:rPr lang="en-US" altLang="zh-TW" sz="2000" baseline="-25000" dirty="0" smtClean="0">
                <a:solidFill>
                  <a:srgbClr val="00B0F0"/>
                </a:solidFill>
              </a:rPr>
              <a:t>k-1</a:t>
            </a:r>
            <a:r>
              <a:rPr lang="en-US" altLang="zh-TW" sz="2000" dirty="0" smtClean="0">
                <a:solidFill>
                  <a:srgbClr val="00B0F0"/>
                </a:solidFill>
              </a:rPr>
              <a:t>=b</a:t>
            </a:r>
            <a:r>
              <a:rPr lang="en-US" altLang="zh-TW" sz="2000" baseline="-25000" dirty="0" smtClean="0">
                <a:solidFill>
                  <a:srgbClr val="00B0F0"/>
                </a:solidFill>
              </a:rPr>
              <a:t>k-1</a:t>
            </a:r>
            <a:r>
              <a:rPr lang="en-US" altLang="zh-TW" sz="2000" dirty="0" smtClean="0">
                <a:solidFill>
                  <a:srgbClr val="00B0F0"/>
                </a:solidFill>
              </a:rPr>
              <a:t> </a:t>
            </a:r>
            <a:r>
              <a:rPr lang="en-US" altLang="zh-TW" sz="2000" dirty="0" smtClean="0"/>
              <a:t>,and </a:t>
            </a:r>
            <a:r>
              <a:rPr lang="en-US" altLang="zh-TW" sz="2000" dirty="0" err="1" smtClean="0">
                <a:solidFill>
                  <a:srgbClr val="FF0000"/>
                </a:solidFill>
              </a:rPr>
              <a:t>a</a:t>
            </a:r>
            <a:r>
              <a:rPr lang="en-US" altLang="zh-TW" sz="2000" baseline="-25000" dirty="0" err="1" smtClean="0">
                <a:solidFill>
                  <a:srgbClr val="FF0000"/>
                </a:solidFill>
              </a:rPr>
              <a:t>k</a:t>
            </a:r>
            <a:r>
              <a:rPr lang="en-US" altLang="zh-TW" sz="2000" dirty="0" smtClean="0">
                <a:solidFill>
                  <a:srgbClr val="FF0000"/>
                </a:solidFill>
              </a:rPr>
              <a:t>&lt;b</a:t>
            </a:r>
            <a:r>
              <a:rPr lang="en-US" altLang="zh-TW" sz="2000" baseline="-25000" dirty="0" smtClean="0">
                <a:solidFill>
                  <a:srgbClr val="FF0000"/>
                </a:solidFill>
              </a:rPr>
              <a:t>k</a:t>
            </a:r>
            <a:r>
              <a:rPr lang="en-US" altLang="zh-TW" sz="2000" baseline="-25000" dirty="0" smtClean="0"/>
              <a:t>.</a:t>
            </a:r>
          </a:p>
          <a:p>
            <a:pPr marL="1031875" lvl="2" indent="-273050"/>
            <a:r>
              <a:rPr lang="en-US" altLang="zh-TW" sz="1600" dirty="0" smtClean="0"/>
              <a:t>E.g., 	</a:t>
            </a:r>
            <a:r>
              <a:rPr lang="en-US" altLang="zh-TW" sz="2000" dirty="0" smtClean="0">
                <a:solidFill>
                  <a:srgbClr val="00B0F0"/>
                </a:solidFill>
              </a:rPr>
              <a:t>23</a:t>
            </a:r>
            <a:r>
              <a:rPr lang="en-US" altLang="zh-TW" sz="2000" dirty="0" smtClean="0">
                <a:solidFill>
                  <a:srgbClr val="FF0000"/>
                </a:solidFill>
              </a:rPr>
              <a:t>4</a:t>
            </a:r>
            <a:r>
              <a:rPr lang="en-US" altLang="zh-TW" sz="2000" dirty="0" smtClean="0"/>
              <a:t>15 precedes </a:t>
            </a:r>
            <a:r>
              <a:rPr lang="en-US" altLang="zh-TW" sz="2000" dirty="0" smtClean="0">
                <a:solidFill>
                  <a:srgbClr val="00B0F0"/>
                </a:solidFill>
              </a:rPr>
              <a:t>23</a:t>
            </a:r>
            <a:r>
              <a:rPr lang="en-US" altLang="zh-TW" sz="2000" dirty="0" smtClean="0">
                <a:solidFill>
                  <a:srgbClr val="FF0000"/>
                </a:solidFill>
              </a:rPr>
              <a:t>5</a:t>
            </a:r>
            <a:r>
              <a:rPr lang="en-US" altLang="zh-TW" sz="2000" dirty="0" smtClean="0"/>
              <a:t>14; </a:t>
            </a:r>
          </a:p>
          <a:p>
            <a:pPr marL="631825" lvl="1" indent="-273050">
              <a:buNone/>
            </a:pPr>
            <a:r>
              <a:rPr lang="en-US" altLang="zh-TW" sz="2000" dirty="0" smtClean="0">
                <a:solidFill>
                  <a:srgbClr val="FF0000"/>
                </a:solidFill>
              </a:rPr>
              <a:t>			4</a:t>
            </a:r>
            <a:r>
              <a:rPr lang="en-US" altLang="zh-TW" sz="2000" dirty="0" smtClean="0"/>
              <a:t>1523 precedes </a:t>
            </a:r>
            <a:r>
              <a:rPr lang="en-US" altLang="zh-TW" sz="2000" dirty="0" smtClean="0">
                <a:solidFill>
                  <a:srgbClr val="FF0000"/>
                </a:solidFill>
              </a:rPr>
              <a:t>5</a:t>
            </a:r>
            <a:r>
              <a:rPr lang="en-US" altLang="zh-TW" sz="2000" dirty="0" smtClean="0"/>
              <a:t>2143</a:t>
            </a:r>
          </a:p>
          <a:p>
            <a:pPr marL="631825" lvl="1" indent="-273050"/>
            <a:r>
              <a:rPr lang="en-US" altLang="zh-TW" sz="2000" dirty="0" smtClean="0"/>
              <a:t>Sketch of the algorithm to generate the </a:t>
            </a:r>
            <a:r>
              <a:rPr lang="en-US" altLang="zh-TW" sz="2000" dirty="0" smtClean="0">
                <a:solidFill>
                  <a:srgbClr val="FF0000"/>
                </a:solidFill>
              </a:rPr>
              <a:t>next</a:t>
            </a:r>
            <a:r>
              <a:rPr lang="en-US" altLang="zh-TW" sz="2000" dirty="0" smtClean="0"/>
              <a:t> permutation:</a:t>
            </a:r>
          </a:p>
          <a:p>
            <a:pPr lvl="2"/>
            <a:r>
              <a:rPr lang="en-US" altLang="zh-TW" sz="2000" dirty="0" smtClean="0"/>
              <a:t>Given a permutation</a:t>
            </a:r>
          </a:p>
          <a:p>
            <a:pPr lvl="2"/>
            <a:r>
              <a:rPr lang="en-US" altLang="zh-TW" sz="2000" dirty="0" smtClean="0"/>
              <a:t>Choose the right-most pair a</a:t>
            </a:r>
            <a:r>
              <a:rPr lang="en-US" altLang="zh-TW" sz="2000" baseline="-25000" dirty="0" smtClean="0"/>
              <a:t>j</a:t>
            </a:r>
            <a:r>
              <a:rPr lang="en-US" altLang="zh-TW" sz="2000" dirty="0" smtClean="0"/>
              <a:t>,a</a:t>
            </a:r>
            <a:r>
              <a:rPr lang="en-US" altLang="zh-TW" sz="2000" baseline="-25000" dirty="0" smtClean="0"/>
              <a:t>j+1</a:t>
            </a:r>
            <a:r>
              <a:rPr lang="en-US" altLang="zh-TW" sz="2000" dirty="0" smtClean="0"/>
              <a:t> where </a:t>
            </a:r>
            <a:r>
              <a:rPr lang="en-US" altLang="zh-TW" sz="2000" dirty="0" err="1" smtClean="0">
                <a:solidFill>
                  <a:srgbClr val="FF0000"/>
                </a:solidFill>
              </a:rPr>
              <a:t>a</a:t>
            </a:r>
            <a:r>
              <a:rPr lang="en-US" altLang="zh-TW" sz="2000" baseline="-25000" dirty="0" err="1" smtClean="0">
                <a:solidFill>
                  <a:srgbClr val="FF0000"/>
                </a:solidFill>
              </a:rPr>
              <a:t>j</a:t>
            </a:r>
            <a:r>
              <a:rPr lang="en-US" altLang="zh-TW" sz="2000" dirty="0" smtClean="0">
                <a:solidFill>
                  <a:srgbClr val="FF0000"/>
                </a:solidFill>
              </a:rPr>
              <a:t>&lt;</a:t>
            </a:r>
            <a:r>
              <a:rPr lang="en-US" altLang="zh-TW" sz="2000" dirty="0" smtClean="0"/>
              <a:t>a</a:t>
            </a:r>
            <a:r>
              <a:rPr lang="en-US" altLang="zh-TW" sz="2000" baseline="-25000" dirty="0" smtClean="0"/>
              <a:t>j+1</a:t>
            </a:r>
          </a:p>
          <a:p>
            <a:pPr lvl="2"/>
            <a:r>
              <a:rPr lang="en-US" altLang="zh-TW" sz="2000" dirty="0" smtClean="0"/>
              <a:t>Choose the </a:t>
            </a:r>
            <a:r>
              <a:rPr lang="en-US" altLang="zh-TW" sz="2000" dirty="0" smtClean="0">
                <a:solidFill>
                  <a:srgbClr val="00B050"/>
                </a:solidFill>
              </a:rPr>
              <a:t>least items </a:t>
            </a:r>
            <a:r>
              <a:rPr lang="en-US" altLang="zh-TW" sz="2000" u="sng" dirty="0" smtClean="0"/>
              <a:t>to the right of </a:t>
            </a:r>
            <a:r>
              <a:rPr lang="en-US" altLang="zh-TW" sz="2000" u="sng" dirty="0" err="1" smtClean="0"/>
              <a:t>a</a:t>
            </a:r>
            <a:r>
              <a:rPr lang="en-US" altLang="zh-TW" sz="2000" u="sng" baseline="-25000" dirty="0" err="1" smtClean="0"/>
              <a:t>j</a:t>
            </a:r>
            <a:r>
              <a:rPr lang="en-US" altLang="zh-TW" sz="2000" u="sng" dirty="0" smtClean="0"/>
              <a:t> </a:t>
            </a:r>
            <a:r>
              <a:rPr lang="en-US" altLang="zh-TW" sz="2000" dirty="0" smtClean="0">
                <a:solidFill>
                  <a:srgbClr val="00B050"/>
                </a:solidFill>
              </a:rPr>
              <a:t>greater than </a:t>
            </a:r>
            <a:r>
              <a:rPr lang="en-US" altLang="zh-TW" sz="2000" dirty="0" err="1" smtClean="0">
                <a:solidFill>
                  <a:srgbClr val="00B050"/>
                </a:solidFill>
              </a:rPr>
              <a:t>a</a:t>
            </a:r>
            <a:r>
              <a:rPr lang="en-US" altLang="zh-TW" sz="2000" baseline="-25000" dirty="0" err="1" smtClean="0">
                <a:solidFill>
                  <a:srgbClr val="00B050"/>
                </a:solidFill>
              </a:rPr>
              <a:t>j</a:t>
            </a:r>
            <a:endParaRPr lang="en-US" altLang="zh-TW" sz="2000" baseline="-25000" dirty="0" smtClean="0">
              <a:solidFill>
                <a:srgbClr val="00B050"/>
              </a:solidFill>
            </a:endParaRPr>
          </a:p>
          <a:p>
            <a:pPr lvl="2"/>
            <a:r>
              <a:rPr lang="en-US" altLang="zh-TW" sz="2000" dirty="0" smtClean="0"/>
              <a:t>Swap this item and </a:t>
            </a:r>
            <a:r>
              <a:rPr lang="en-US" altLang="zh-TW" sz="2000" dirty="0" err="1" smtClean="0"/>
              <a:t>a</a:t>
            </a:r>
            <a:r>
              <a:rPr lang="en-US" altLang="zh-TW" sz="2000" baseline="-25000" dirty="0" err="1" smtClean="0"/>
              <a:t>j</a:t>
            </a:r>
            <a:endParaRPr lang="en-US" altLang="zh-TW" sz="2000" baseline="-25000" dirty="0" smtClean="0"/>
          </a:p>
          <a:p>
            <a:pPr lvl="2"/>
            <a:r>
              <a:rPr lang="en-US" altLang="zh-TW" sz="2000" dirty="0" smtClean="0">
                <a:solidFill>
                  <a:srgbClr val="00B0F0"/>
                </a:solidFill>
              </a:rPr>
              <a:t>Arrange the remaining (to the right) items in order</a:t>
            </a:r>
          </a:p>
          <a:p>
            <a:pPr lvl="1"/>
            <a:r>
              <a:rPr lang="en-US" altLang="zh-TW" sz="2000" dirty="0" smtClean="0"/>
              <a:t>E.g., Generate the permutation of the integers 1, 2, 3 in lexicographic order.</a:t>
            </a:r>
          </a:p>
          <a:p>
            <a:pPr lvl="1">
              <a:buNone/>
            </a:pPr>
            <a:r>
              <a:rPr lang="en-US" altLang="zh-TW" sz="2000" dirty="0" smtClean="0"/>
              <a:t>	</a:t>
            </a:r>
            <a:r>
              <a:rPr lang="en-US" altLang="zh-TW" sz="2000" dirty="0" smtClean="0">
                <a:solidFill>
                  <a:srgbClr val="FF0000"/>
                </a:solidFill>
              </a:rPr>
              <a:t>Sol: </a:t>
            </a:r>
            <a:r>
              <a:rPr lang="en-US" altLang="zh-TW" sz="2000" dirty="0" smtClean="0"/>
              <a:t>1 </a:t>
            </a:r>
            <a:r>
              <a:rPr lang="en-US" altLang="zh-TW" sz="2000" dirty="0" smtClean="0">
                <a:solidFill>
                  <a:srgbClr val="FF0000"/>
                </a:solidFill>
              </a:rPr>
              <a:t>2</a:t>
            </a:r>
            <a:r>
              <a:rPr lang="en-US" altLang="zh-TW" sz="2000" dirty="0" smtClean="0"/>
              <a:t> 3</a:t>
            </a:r>
            <a:r>
              <a:rPr lang="en-US" altLang="zh-TW" sz="2000" dirty="0" smtClean="0">
                <a:sym typeface="Symbol"/>
              </a:rPr>
              <a:t>1 3 22 1 32 3 13 1 23 2 1</a:t>
            </a:r>
            <a:endParaRPr lang="en-US" altLang="zh-TW" sz="2000" dirty="0" smtClean="0"/>
          </a:p>
          <a:p>
            <a:pPr>
              <a:buNone/>
            </a:pPr>
            <a:endParaRPr lang="en-US" altLang="zh-TW" sz="2400" baseline="-25000" dirty="0" smtClean="0"/>
          </a:p>
        </p:txBody>
      </p:sp>
      <p:cxnSp>
        <p:nvCxnSpPr>
          <p:cNvPr id="5" name="直線接點 4"/>
          <p:cNvCxnSpPr/>
          <p:nvPr/>
        </p:nvCxnSpPr>
        <p:spPr>
          <a:xfrm>
            <a:off x="7315200" y="3810000"/>
            <a:ext cx="0" cy="1828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543800" y="3810000"/>
            <a:ext cx="1371600" cy="381000"/>
          </a:xfrm>
          <a:prstGeom prst="rect">
            <a:avLst/>
          </a:prstGeom>
          <a:noFill/>
        </p:spPr>
        <p:txBody>
          <a:bodyPr wrap="square" rtlCol="0">
            <a:spAutoFit/>
          </a:bodyPr>
          <a:lstStyle/>
          <a:p>
            <a:r>
              <a:rPr lang="en-US" altLang="zh-TW" dirty="0" smtClean="0"/>
              <a:t>3 6 2 5 4 1</a:t>
            </a:r>
            <a:endParaRPr lang="zh-TW" altLang="en-US" dirty="0"/>
          </a:p>
        </p:txBody>
      </p:sp>
      <p:sp>
        <p:nvSpPr>
          <p:cNvPr id="7" name="文字方塊 6"/>
          <p:cNvSpPr txBox="1"/>
          <p:nvPr/>
        </p:nvSpPr>
        <p:spPr>
          <a:xfrm>
            <a:off x="7543800" y="4191000"/>
            <a:ext cx="1371600" cy="369332"/>
          </a:xfrm>
          <a:prstGeom prst="rect">
            <a:avLst/>
          </a:prstGeom>
          <a:noFill/>
        </p:spPr>
        <p:txBody>
          <a:bodyPr wrap="square" rtlCol="0">
            <a:spAutoFit/>
          </a:bodyPr>
          <a:lstStyle/>
          <a:p>
            <a:r>
              <a:rPr lang="en-US" altLang="zh-TW" dirty="0" smtClean="0"/>
              <a:t>3 6 </a:t>
            </a:r>
            <a:r>
              <a:rPr lang="en-US" altLang="zh-TW" dirty="0" smtClean="0">
                <a:solidFill>
                  <a:srgbClr val="FF0000"/>
                </a:solidFill>
              </a:rPr>
              <a:t>2</a:t>
            </a:r>
            <a:r>
              <a:rPr lang="en-US" altLang="zh-TW" baseline="30000" dirty="0" smtClean="0">
                <a:solidFill>
                  <a:srgbClr val="FF0000"/>
                </a:solidFill>
              </a:rPr>
              <a:t>&lt;</a:t>
            </a:r>
            <a:r>
              <a:rPr lang="en-US" altLang="zh-TW" dirty="0" smtClean="0"/>
              <a:t>5</a:t>
            </a:r>
            <a:r>
              <a:rPr lang="en-US" altLang="zh-TW" baseline="30000" dirty="0" smtClean="0"/>
              <a:t>&gt;</a:t>
            </a:r>
            <a:r>
              <a:rPr lang="en-US" altLang="zh-TW" dirty="0" smtClean="0"/>
              <a:t>4</a:t>
            </a:r>
            <a:r>
              <a:rPr lang="en-US" altLang="zh-TW" baseline="30000" dirty="0" smtClean="0"/>
              <a:t>&gt;</a:t>
            </a:r>
            <a:r>
              <a:rPr lang="en-US" altLang="zh-TW" dirty="0" smtClean="0"/>
              <a:t>1</a:t>
            </a:r>
            <a:endParaRPr lang="zh-TW" altLang="en-US" dirty="0"/>
          </a:p>
        </p:txBody>
      </p:sp>
      <p:sp>
        <p:nvSpPr>
          <p:cNvPr id="8" name="文字方塊 7"/>
          <p:cNvSpPr txBox="1"/>
          <p:nvPr/>
        </p:nvSpPr>
        <p:spPr>
          <a:xfrm>
            <a:off x="7543800" y="4572000"/>
            <a:ext cx="1371600" cy="369332"/>
          </a:xfrm>
          <a:prstGeom prst="rect">
            <a:avLst/>
          </a:prstGeom>
          <a:noFill/>
        </p:spPr>
        <p:txBody>
          <a:bodyPr wrap="square" rtlCol="0">
            <a:spAutoFit/>
          </a:bodyPr>
          <a:lstStyle/>
          <a:p>
            <a:r>
              <a:rPr lang="en-US" altLang="zh-TW" dirty="0" smtClean="0"/>
              <a:t>3 6 </a:t>
            </a:r>
            <a:r>
              <a:rPr lang="en-US" altLang="zh-TW" dirty="0" smtClean="0">
                <a:solidFill>
                  <a:srgbClr val="FF0000"/>
                </a:solidFill>
              </a:rPr>
              <a:t>2</a:t>
            </a:r>
            <a:r>
              <a:rPr lang="en-US" altLang="zh-TW" baseline="30000" dirty="0" smtClean="0">
                <a:solidFill>
                  <a:srgbClr val="FF0000"/>
                </a:solidFill>
              </a:rPr>
              <a:t>&lt;</a:t>
            </a:r>
            <a:r>
              <a:rPr lang="en-US" altLang="zh-TW" u="sng" dirty="0" smtClean="0"/>
              <a:t>5</a:t>
            </a:r>
            <a:r>
              <a:rPr lang="en-US" altLang="zh-TW" u="sng" baseline="30000" dirty="0" smtClean="0"/>
              <a:t>&gt;</a:t>
            </a:r>
            <a:r>
              <a:rPr lang="en-US" altLang="zh-TW" u="sng" dirty="0" smtClean="0">
                <a:solidFill>
                  <a:srgbClr val="00B050"/>
                </a:solidFill>
              </a:rPr>
              <a:t>4</a:t>
            </a:r>
            <a:r>
              <a:rPr lang="en-US" altLang="zh-TW" u="sng" baseline="30000" dirty="0" smtClean="0"/>
              <a:t>&gt;</a:t>
            </a:r>
            <a:r>
              <a:rPr lang="en-US" altLang="zh-TW" u="sng" dirty="0" smtClean="0"/>
              <a:t>1</a:t>
            </a:r>
            <a:endParaRPr lang="zh-TW" altLang="en-US" u="sng" dirty="0"/>
          </a:p>
        </p:txBody>
      </p:sp>
      <p:sp>
        <p:nvSpPr>
          <p:cNvPr id="9" name="文字方塊 8"/>
          <p:cNvSpPr txBox="1"/>
          <p:nvPr/>
        </p:nvSpPr>
        <p:spPr>
          <a:xfrm>
            <a:off x="7543800" y="4953000"/>
            <a:ext cx="1371600" cy="369332"/>
          </a:xfrm>
          <a:prstGeom prst="rect">
            <a:avLst/>
          </a:prstGeom>
          <a:noFill/>
        </p:spPr>
        <p:txBody>
          <a:bodyPr wrap="square" rtlCol="0">
            <a:spAutoFit/>
          </a:bodyPr>
          <a:lstStyle/>
          <a:p>
            <a:r>
              <a:rPr lang="en-US" altLang="zh-TW" dirty="0" smtClean="0"/>
              <a:t>3 6 </a:t>
            </a:r>
            <a:r>
              <a:rPr lang="en-US" altLang="zh-TW" dirty="0" smtClean="0">
                <a:solidFill>
                  <a:srgbClr val="00B050"/>
                </a:solidFill>
              </a:rPr>
              <a:t>4</a:t>
            </a:r>
            <a:r>
              <a:rPr lang="en-US" altLang="zh-TW" baseline="30000" dirty="0" smtClean="0">
                <a:solidFill>
                  <a:srgbClr val="FF0000"/>
                </a:solidFill>
              </a:rPr>
              <a:t>&lt;</a:t>
            </a:r>
            <a:r>
              <a:rPr lang="en-US" altLang="zh-TW" u="sng" dirty="0" smtClean="0"/>
              <a:t>5</a:t>
            </a:r>
            <a:r>
              <a:rPr lang="en-US" altLang="zh-TW" u="sng" baseline="30000" dirty="0" smtClean="0"/>
              <a:t>&gt;</a:t>
            </a:r>
            <a:r>
              <a:rPr lang="en-US" altLang="zh-TW" u="sng" dirty="0" smtClean="0">
                <a:solidFill>
                  <a:srgbClr val="FF0000"/>
                </a:solidFill>
              </a:rPr>
              <a:t>2</a:t>
            </a:r>
            <a:r>
              <a:rPr lang="en-US" altLang="zh-TW" u="sng" baseline="30000" dirty="0" smtClean="0"/>
              <a:t>&gt;</a:t>
            </a:r>
            <a:r>
              <a:rPr lang="en-US" altLang="zh-TW" u="sng" dirty="0" smtClean="0"/>
              <a:t>1</a:t>
            </a:r>
            <a:endParaRPr lang="zh-TW" altLang="en-US" u="sng" dirty="0"/>
          </a:p>
        </p:txBody>
      </p:sp>
      <p:sp>
        <p:nvSpPr>
          <p:cNvPr id="10" name="文字方塊 9"/>
          <p:cNvSpPr txBox="1"/>
          <p:nvPr/>
        </p:nvSpPr>
        <p:spPr>
          <a:xfrm>
            <a:off x="7543800" y="5334000"/>
            <a:ext cx="1371600" cy="369332"/>
          </a:xfrm>
          <a:prstGeom prst="rect">
            <a:avLst/>
          </a:prstGeom>
          <a:noFill/>
        </p:spPr>
        <p:txBody>
          <a:bodyPr wrap="square" rtlCol="0">
            <a:spAutoFit/>
          </a:bodyPr>
          <a:lstStyle/>
          <a:p>
            <a:r>
              <a:rPr lang="en-US" altLang="zh-TW" dirty="0" smtClean="0"/>
              <a:t>3 6 </a:t>
            </a:r>
            <a:r>
              <a:rPr lang="en-US" altLang="zh-TW" dirty="0" smtClean="0">
                <a:solidFill>
                  <a:srgbClr val="00B050"/>
                </a:solidFill>
              </a:rPr>
              <a:t>4</a:t>
            </a:r>
            <a:r>
              <a:rPr lang="en-US" altLang="zh-TW" baseline="30000" dirty="0" smtClean="0">
                <a:solidFill>
                  <a:srgbClr val="FF0000"/>
                </a:solidFill>
              </a:rPr>
              <a:t> </a:t>
            </a:r>
            <a:r>
              <a:rPr lang="en-US" altLang="zh-TW" u="sng" dirty="0" smtClean="0">
                <a:solidFill>
                  <a:srgbClr val="00B0F0"/>
                </a:solidFill>
              </a:rPr>
              <a:t>1 2 5</a:t>
            </a:r>
            <a:endParaRPr lang="zh-TW" altLang="en-US" u="sng" dirty="0">
              <a:solidFill>
                <a:srgbClr val="00B0F0"/>
              </a:solidFill>
            </a:endParaRPr>
          </a:p>
        </p:txBody>
      </p:sp>
      <p:sp>
        <p:nvSpPr>
          <p:cNvPr id="11" name="矩形 10"/>
          <p:cNvSpPr/>
          <p:nvPr/>
        </p:nvSpPr>
        <p:spPr>
          <a:xfrm>
            <a:off x="1676400" y="6002179"/>
            <a:ext cx="152400" cy="246221"/>
          </a:xfrm>
          <a:prstGeom prst="rect">
            <a:avLst/>
          </a:prstGeom>
        </p:spPr>
        <p:txBody>
          <a:bodyPr wrap="square">
            <a:spAutoFit/>
          </a:bodyPr>
          <a:lstStyle/>
          <a:p>
            <a:r>
              <a:rPr lang="en-US" altLang="zh-TW" sz="1000" dirty="0" smtClean="0">
                <a:solidFill>
                  <a:srgbClr val="FF0000"/>
                </a:solidFill>
              </a:rPr>
              <a:t>&lt;</a:t>
            </a:r>
            <a:endParaRPr lang="zh-TW" altLang="en-US" sz="1000" dirty="0"/>
          </a:p>
        </p:txBody>
      </p:sp>
      <p:sp>
        <p:nvSpPr>
          <p:cNvPr id="12" name="矩形 11"/>
          <p:cNvSpPr/>
          <p:nvPr/>
        </p:nvSpPr>
        <p:spPr>
          <a:xfrm>
            <a:off x="2209800" y="6019800"/>
            <a:ext cx="152400" cy="246221"/>
          </a:xfrm>
          <a:prstGeom prst="rect">
            <a:avLst/>
          </a:prstGeom>
        </p:spPr>
        <p:txBody>
          <a:bodyPr wrap="square">
            <a:spAutoFit/>
          </a:bodyPr>
          <a:lstStyle/>
          <a:p>
            <a:r>
              <a:rPr lang="en-US" altLang="zh-TW" sz="1000" dirty="0" smtClean="0">
                <a:solidFill>
                  <a:srgbClr val="FF0000"/>
                </a:solidFill>
              </a:rPr>
              <a:t>&lt;</a:t>
            </a:r>
            <a:endParaRPr lang="zh-TW" altLang="en-US" sz="1000" dirty="0"/>
          </a:p>
        </p:txBody>
      </p:sp>
      <p:sp>
        <p:nvSpPr>
          <p:cNvPr id="13" name="矩形 12"/>
          <p:cNvSpPr/>
          <p:nvPr/>
        </p:nvSpPr>
        <p:spPr>
          <a:xfrm>
            <a:off x="3124200" y="6019800"/>
            <a:ext cx="152400" cy="246221"/>
          </a:xfrm>
          <a:prstGeom prst="rect">
            <a:avLst/>
          </a:prstGeom>
        </p:spPr>
        <p:txBody>
          <a:bodyPr wrap="square">
            <a:spAutoFit/>
          </a:bodyPr>
          <a:lstStyle/>
          <a:p>
            <a:r>
              <a:rPr lang="en-US" altLang="zh-TW" sz="1000" dirty="0" smtClean="0">
                <a:solidFill>
                  <a:srgbClr val="FF0000"/>
                </a:solidFill>
              </a:rPr>
              <a:t>&lt;</a:t>
            </a:r>
            <a:endParaRPr lang="zh-TW" altLang="en-US" sz="1000" dirty="0"/>
          </a:p>
        </p:txBody>
      </p:sp>
      <p:sp>
        <p:nvSpPr>
          <p:cNvPr id="14" name="矩形 13"/>
          <p:cNvSpPr/>
          <p:nvPr/>
        </p:nvSpPr>
        <p:spPr>
          <a:xfrm>
            <a:off x="3733800" y="6019800"/>
            <a:ext cx="152400" cy="246221"/>
          </a:xfrm>
          <a:prstGeom prst="rect">
            <a:avLst/>
          </a:prstGeom>
        </p:spPr>
        <p:txBody>
          <a:bodyPr wrap="square">
            <a:spAutoFit/>
          </a:bodyPr>
          <a:lstStyle/>
          <a:p>
            <a:r>
              <a:rPr lang="en-US" altLang="zh-TW" sz="1000" dirty="0" smtClean="0">
                <a:solidFill>
                  <a:srgbClr val="FF0000"/>
                </a:solidFill>
              </a:rPr>
              <a:t>&lt;</a:t>
            </a:r>
            <a:endParaRPr lang="zh-TW" altLang="en-US" sz="1000" dirty="0"/>
          </a:p>
        </p:txBody>
      </p:sp>
      <p:sp>
        <p:nvSpPr>
          <p:cNvPr id="15" name="矩形 14"/>
          <p:cNvSpPr/>
          <p:nvPr/>
        </p:nvSpPr>
        <p:spPr>
          <a:xfrm>
            <a:off x="4648200" y="6019800"/>
            <a:ext cx="152400" cy="246221"/>
          </a:xfrm>
          <a:prstGeom prst="rect">
            <a:avLst/>
          </a:prstGeom>
        </p:spPr>
        <p:txBody>
          <a:bodyPr wrap="square">
            <a:spAutoFit/>
          </a:bodyPr>
          <a:lstStyle/>
          <a:p>
            <a:r>
              <a:rPr lang="en-US" altLang="zh-TW" sz="1000" dirty="0" smtClean="0">
                <a:solidFill>
                  <a:srgbClr val="FF0000"/>
                </a:solidFill>
              </a:rPr>
              <a:t>&lt;</a:t>
            </a:r>
            <a:endParaRPr lang="zh-TW" altLang="en-US" sz="1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Generating Permutations and Combinations</a:t>
            </a:r>
            <a:endParaRPr lang="zh-TW" altLang="en-US" dirty="0"/>
          </a:p>
        </p:txBody>
      </p:sp>
      <p:sp>
        <p:nvSpPr>
          <p:cNvPr id="3" name="內容版面配置區 2"/>
          <p:cNvSpPr>
            <a:spLocks noGrp="1"/>
          </p:cNvSpPr>
          <p:nvPr>
            <p:ph idx="1"/>
          </p:nvPr>
        </p:nvSpPr>
        <p:spPr>
          <a:xfrm>
            <a:off x="228600" y="1447800"/>
            <a:ext cx="8686800" cy="5257800"/>
          </a:xfrm>
        </p:spPr>
        <p:txBody>
          <a:bodyPr>
            <a:normAutofit/>
          </a:bodyPr>
          <a:lstStyle/>
          <a:p>
            <a:r>
              <a:rPr lang="en-US" altLang="zh-TW" sz="2400" dirty="0" smtClean="0"/>
              <a:t>Generating communications</a:t>
            </a:r>
          </a:p>
          <a:p>
            <a:pPr lvl="1"/>
            <a:r>
              <a:rPr lang="en-US" altLang="zh-TW" sz="2000" dirty="0" smtClean="0"/>
              <a:t>Generate </a:t>
            </a:r>
            <a:r>
              <a:rPr lang="en-US" altLang="zh-TW" sz="2000" dirty="0" smtClean="0">
                <a:solidFill>
                  <a:srgbClr val="FF0000"/>
                </a:solidFill>
              </a:rPr>
              <a:t>all the combinations </a:t>
            </a:r>
            <a:r>
              <a:rPr lang="en-US" altLang="zh-TW" sz="2000" dirty="0" smtClean="0"/>
              <a:t>of the elements of a finite set:</a:t>
            </a:r>
          </a:p>
          <a:p>
            <a:pPr lvl="1">
              <a:buNone/>
            </a:pPr>
            <a:r>
              <a:rPr lang="en-US" altLang="zh-TW" sz="2000" dirty="0" smtClean="0"/>
              <a:t>	{a</a:t>
            </a:r>
            <a:r>
              <a:rPr lang="en-US" altLang="zh-TW" sz="2000" baseline="-25000" dirty="0" smtClean="0"/>
              <a:t>1</a:t>
            </a:r>
            <a:r>
              <a:rPr lang="en-US" altLang="zh-TW" sz="2000" dirty="0" smtClean="0"/>
              <a:t>, a</a:t>
            </a:r>
            <a:r>
              <a:rPr lang="en-US" altLang="zh-TW" sz="2000" baseline="-25000" dirty="0" smtClean="0"/>
              <a:t>2</a:t>
            </a:r>
            <a:r>
              <a:rPr lang="en-US" altLang="zh-TW" sz="2000" dirty="0" smtClean="0"/>
              <a:t>,…, </a:t>
            </a:r>
            <a:r>
              <a:rPr lang="en-US" altLang="zh-TW" sz="2000" dirty="0" err="1" smtClean="0">
                <a:solidFill>
                  <a:srgbClr val="FF0000"/>
                </a:solidFill>
              </a:rPr>
              <a:t>a</a:t>
            </a:r>
            <a:r>
              <a:rPr lang="en-US" altLang="zh-TW" sz="2000" baseline="-25000" dirty="0" err="1" smtClean="0">
                <a:solidFill>
                  <a:srgbClr val="FF0000"/>
                </a:solidFill>
              </a:rPr>
              <a:t>k</a:t>
            </a:r>
            <a:r>
              <a:rPr lang="en-US" altLang="zh-TW" sz="2000" dirty="0" smtClean="0"/>
              <a:t>, …, a</a:t>
            </a:r>
            <a:r>
              <a:rPr lang="en-US" altLang="zh-TW" sz="2000" baseline="-25000" dirty="0" smtClean="0"/>
              <a:t>n-1</a:t>
            </a:r>
            <a:r>
              <a:rPr lang="en-US" altLang="zh-TW" sz="2000" dirty="0" smtClean="0"/>
              <a:t>, a</a:t>
            </a:r>
            <a:r>
              <a:rPr lang="en-US" altLang="zh-TW" sz="2000" baseline="-25000" dirty="0" smtClean="0"/>
              <a:t>n</a:t>
            </a:r>
            <a:r>
              <a:rPr lang="en-US" altLang="zh-TW" sz="2000" dirty="0" smtClean="0"/>
              <a:t>}</a:t>
            </a:r>
          </a:p>
          <a:p>
            <a:pPr lvl="1">
              <a:spcBef>
                <a:spcPts val="0"/>
              </a:spcBef>
              <a:buNone/>
            </a:pPr>
            <a:r>
              <a:rPr lang="en-US" altLang="zh-TW" sz="2000" dirty="0" smtClean="0"/>
              <a:t>	 0    0   …  0   …     0      0	</a:t>
            </a:r>
            <a:r>
              <a:rPr lang="en-US" altLang="zh-TW" sz="2000" dirty="0" smtClean="0">
                <a:sym typeface="Symbol"/>
              </a:rPr>
              <a:t></a:t>
            </a:r>
            <a:endParaRPr lang="en-US" altLang="zh-TW" sz="2000" dirty="0" smtClean="0"/>
          </a:p>
          <a:p>
            <a:pPr lvl="1">
              <a:spcBef>
                <a:spcPts val="0"/>
              </a:spcBef>
              <a:buNone/>
            </a:pPr>
            <a:r>
              <a:rPr lang="en-US" altLang="zh-TW" sz="2000" dirty="0" smtClean="0"/>
              <a:t>      0    0   …  0   …     0      1	{a</a:t>
            </a:r>
            <a:r>
              <a:rPr lang="en-US" altLang="zh-TW" sz="2000" baseline="-25000" dirty="0" smtClean="0"/>
              <a:t>n</a:t>
            </a:r>
            <a:r>
              <a:rPr lang="en-US" altLang="zh-TW" sz="2000" dirty="0" smtClean="0"/>
              <a:t>}</a:t>
            </a:r>
          </a:p>
          <a:p>
            <a:pPr lvl="1">
              <a:spcBef>
                <a:spcPts val="0"/>
              </a:spcBef>
              <a:buNone/>
            </a:pPr>
            <a:r>
              <a:rPr lang="en-US" altLang="zh-TW" sz="2000" dirty="0" smtClean="0"/>
              <a:t>      0    0   …  0   …     1      0	{a</a:t>
            </a:r>
            <a:r>
              <a:rPr lang="en-US" altLang="zh-TW" sz="2000" baseline="-25000" dirty="0" smtClean="0"/>
              <a:t>n-1</a:t>
            </a:r>
            <a:r>
              <a:rPr lang="en-US" altLang="zh-TW" sz="2000" dirty="0" smtClean="0"/>
              <a:t>}</a:t>
            </a:r>
          </a:p>
          <a:p>
            <a:pPr lvl="1">
              <a:spcBef>
                <a:spcPts val="0"/>
              </a:spcBef>
              <a:buNone/>
            </a:pPr>
            <a:r>
              <a:rPr lang="en-US" altLang="zh-TW" sz="2000" dirty="0" smtClean="0"/>
              <a:t>      …             …                   …	…</a:t>
            </a:r>
          </a:p>
          <a:p>
            <a:pPr lvl="1">
              <a:spcBef>
                <a:spcPts val="0"/>
              </a:spcBef>
              <a:buNone/>
            </a:pPr>
            <a:r>
              <a:rPr lang="en-US" altLang="zh-TW" sz="2000" dirty="0" smtClean="0"/>
              <a:t>      1    1   …  1   …     1      1	 {a</a:t>
            </a:r>
            <a:r>
              <a:rPr lang="en-US" altLang="zh-TW" sz="2000" baseline="-25000" dirty="0" smtClean="0"/>
              <a:t>1</a:t>
            </a:r>
            <a:r>
              <a:rPr lang="en-US" altLang="zh-TW" sz="2000" dirty="0" smtClean="0"/>
              <a:t>, a</a:t>
            </a:r>
            <a:r>
              <a:rPr lang="en-US" altLang="zh-TW" sz="2000" baseline="-25000" dirty="0" smtClean="0"/>
              <a:t>2</a:t>
            </a:r>
            <a:r>
              <a:rPr lang="en-US" altLang="zh-TW" sz="2000" dirty="0" smtClean="0"/>
              <a:t>,…, </a:t>
            </a:r>
            <a:r>
              <a:rPr lang="en-US" altLang="zh-TW" sz="2000" dirty="0" err="1" smtClean="0">
                <a:solidFill>
                  <a:srgbClr val="FF0000"/>
                </a:solidFill>
              </a:rPr>
              <a:t>a</a:t>
            </a:r>
            <a:r>
              <a:rPr lang="en-US" altLang="zh-TW" sz="2000" baseline="-25000" dirty="0" err="1" smtClean="0">
                <a:solidFill>
                  <a:srgbClr val="FF0000"/>
                </a:solidFill>
              </a:rPr>
              <a:t>k</a:t>
            </a:r>
            <a:r>
              <a:rPr lang="en-US" altLang="zh-TW" sz="2000" dirty="0" smtClean="0"/>
              <a:t>, …, a</a:t>
            </a:r>
            <a:r>
              <a:rPr lang="en-US" altLang="zh-TW" sz="2000" baseline="-25000" dirty="0" smtClean="0"/>
              <a:t>n-1</a:t>
            </a:r>
            <a:r>
              <a:rPr lang="en-US" altLang="zh-TW" sz="2000" dirty="0" smtClean="0"/>
              <a:t>, a</a:t>
            </a:r>
            <a:r>
              <a:rPr lang="en-US" altLang="zh-TW" sz="2000" baseline="-25000" dirty="0" smtClean="0"/>
              <a:t>n</a:t>
            </a:r>
            <a:r>
              <a:rPr lang="en-US" altLang="zh-TW" sz="2000" dirty="0" smtClean="0"/>
              <a:t>}</a:t>
            </a:r>
          </a:p>
          <a:p>
            <a:pPr lvl="1">
              <a:spcBef>
                <a:spcPts val="0"/>
              </a:spcBef>
            </a:pPr>
            <a:endParaRPr lang="en-US" altLang="zh-TW" sz="2000" dirty="0" smtClean="0"/>
          </a:p>
          <a:p>
            <a:pPr lvl="1">
              <a:spcBef>
                <a:spcPts val="0"/>
              </a:spcBef>
            </a:pPr>
            <a:r>
              <a:rPr lang="en-US" altLang="zh-TW" sz="2000" dirty="0" smtClean="0"/>
              <a:t>Generate the r-combination of the set {1,2,3,…,n}</a:t>
            </a:r>
          </a:p>
          <a:p>
            <a:pPr lvl="2"/>
            <a:r>
              <a:rPr lang="en-US" altLang="zh-TW" sz="2000" dirty="0" smtClean="0"/>
              <a:t>Start with {1,…,r}</a:t>
            </a:r>
          </a:p>
          <a:p>
            <a:pPr lvl="2"/>
            <a:r>
              <a:rPr lang="en-US" altLang="zh-TW" sz="2000" dirty="0" smtClean="0"/>
              <a:t>To find the next combination of a</a:t>
            </a:r>
            <a:r>
              <a:rPr lang="en-US" altLang="zh-TW" sz="2000" baseline="-25000" dirty="0" smtClean="0"/>
              <a:t>1</a:t>
            </a:r>
            <a:r>
              <a:rPr lang="en-US" altLang="zh-TW" sz="2000" dirty="0" smtClean="0"/>
              <a:t>a</a:t>
            </a:r>
            <a:r>
              <a:rPr lang="en-US" altLang="zh-TW" sz="2000" baseline="-25000" dirty="0" smtClean="0"/>
              <a:t>2</a:t>
            </a:r>
            <a:r>
              <a:rPr lang="en-US" altLang="zh-TW" sz="2000" dirty="0" smtClean="0"/>
              <a:t>…</a:t>
            </a:r>
            <a:r>
              <a:rPr lang="en-US" altLang="zh-TW" sz="2000" dirty="0" err="1" smtClean="0"/>
              <a:t>a</a:t>
            </a:r>
            <a:r>
              <a:rPr lang="en-US" altLang="zh-TW" sz="2000" baseline="-25000" dirty="0" err="1" smtClean="0"/>
              <a:t>r</a:t>
            </a:r>
            <a:r>
              <a:rPr lang="en-US" altLang="zh-TW" sz="2000" dirty="0" smtClean="0"/>
              <a:t>, </a:t>
            </a:r>
          </a:p>
          <a:p>
            <a:pPr lvl="3"/>
            <a:r>
              <a:rPr lang="en-US" altLang="zh-TW" sz="1800" dirty="0" smtClean="0"/>
              <a:t>Locate the last element </a:t>
            </a:r>
            <a:r>
              <a:rPr lang="en-US" altLang="zh-TW" sz="1800" dirty="0" err="1" smtClean="0"/>
              <a:t>a</a:t>
            </a:r>
            <a:r>
              <a:rPr lang="en-US" altLang="zh-TW" sz="1800" baseline="-25000" dirty="0" err="1" smtClean="0"/>
              <a:t>i</a:t>
            </a:r>
            <a:r>
              <a:rPr lang="en-US" altLang="zh-TW" sz="1800" dirty="0" smtClean="0"/>
              <a:t> such that </a:t>
            </a:r>
            <a:r>
              <a:rPr lang="en-US" altLang="zh-TW" sz="1800" dirty="0" err="1" smtClean="0">
                <a:solidFill>
                  <a:srgbClr val="FF0000"/>
                </a:solidFill>
              </a:rPr>
              <a:t>a</a:t>
            </a:r>
            <a:r>
              <a:rPr lang="en-US" altLang="zh-TW" sz="1800" baseline="-25000" dirty="0" err="1" smtClean="0">
                <a:solidFill>
                  <a:srgbClr val="FF0000"/>
                </a:solidFill>
              </a:rPr>
              <a:t>i</a:t>
            </a:r>
            <a:r>
              <a:rPr lang="en-US" altLang="zh-TW" sz="1800" dirty="0" smtClean="0"/>
              <a:t> </a:t>
            </a:r>
            <a:r>
              <a:rPr lang="en-US" altLang="zh-TW" sz="1800" dirty="0" smtClean="0">
                <a:sym typeface="Symbol" pitchFamily="18" charset="2"/>
              </a:rPr>
              <a:t> </a:t>
            </a:r>
            <a:r>
              <a:rPr lang="en-US" altLang="zh-TW" sz="1800" dirty="0" smtClean="0">
                <a:solidFill>
                  <a:srgbClr val="00B0F0"/>
                </a:solidFill>
              </a:rPr>
              <a:t>n-</a:t>
            </a:r>
            <a:r>
              <a:rPr lang="en-US" altLang="zh-TW" sz="1800" dirty="0" err="1" smtClean="0">
                <a:solidFill>
                  <a:srgbClr val="00B0F0"/>
                </a:solidFill>
              </a:rPr>
              <a:t>r+i</a:t>
            </a:r>
            <a:endParaRPr lang="en-US" altLang="zh-TW" sz="1800" dirty="0" smtClean="0">
              <a:solidFill>
                <a:srgbClr val="00B0F0"/>
              </a:solidFill>
            </a:endParaRPr>
          </a:p>
          <a:p>
            <a:pPr lvl="3"/>
            <a:r>
              <a:rPr lang="en-US" altLang="zh-TW" sz="1800" dirty="0" smtClean="0"/>
              <a:t>Replace </a:t>
            </a:r>
            <a:r>
              <a:rPr lang="en-US" altLang="zh-TW" sz="1800" dirty="0" err="1" smtClean="0">
                <a:solidFill>
                  <a:srgbClr val="FF0000"/>
                </a:solidFill>
              </a:rPr>
              <a:t>a</a:t>
            </a:r>
            <a:r>
              <a:rPr lang="en-US" altLang="zh-TW" sz="1800" baseline="-25000" dirty="0" err="1" smtClean="0">
                <a:solidFill>
                  <a:srgbClr val="FF0000"/>
                </a:solidFill>
              </a:rPr>
              <a:t>i</a:t>
            </a:r>
            <a:r>
              <a:rPr lang="en-US" altLang="zh-TW" sz="1800" dirty="0" smtClean="0"/>
              <a:t> with </a:t>
            </a:r>
            <a:r>
              <a:rPr lang="en-US" altLang="zh-TW" sz="1800" dirty="0" smtClean="0">
                <a:solidFill>
                  <a:srgbClr val="00B050"/>
                </a:solidFill>
              </a:rPr>
              <a:t>a</a:t>
            </a:r>
            <a:r>
              <a:rPr lang="en-US" altLang="zh-TW" sz="1800" baseline="-25000" dirty="0" smtClean="0">
                <a:solidFill>
                  <a:srgbClr val="00B050"/>
                </a:solidFill>
              </a:rPr>
              <a:t>i</a:t>
            </a:r>
            <a:r>
              <a:rPr lang="en-US" altLang="zh-TW" sz="1800" dirty="0" smtClean="0">
                <a:solidFill>
                  <a:srgbClr val="00B050"/>
                </a:solidFill>
              </a:rPr>
              <a:t>+1</a:t>
            </a:r>
          </a:p>
          <a:p>
            <a:pPr lvl="3"/>
            <a:r>
              <a:rPr lang="en-US" altLang="zh-TW" sz="1800" dirty="0" smtClean="0">
                <a:solidFill>
                  <a:srgbClr val="0070C0"/>
                </a:solidFill>
              </a:rPr>
              <a:t>Replace </a:t>
            </a:r>
            <a:r>
              <a:rPr lang="en-US" altLang="zh-TW" sz="1800" dirty="0" err="1" smtClean="0">
                <a:solidFill>
                  <a:srgbClr val="0070C0"/>
                </a:solidFill>
              </a:rPr>
              <a:t>a</a:t>
            </a:r>
            <a:r>
              <a:rPr lang="en-US" altLang="zh-TW" sz="1800" baseline="-25000" dirty="0" err="1" smtClean="0">
                <a:solidFill>
                  <a:srgbClr val="0070C0"/>
                </a:solidFill>
              </a:rPr>
              <a:t>j</a:t>
            </a:r>
            <a:r>
              <a:rPr lang="en-US" altLang="zh-TW" sz="1800" dirty="0" smtClean="0">
                <a:solidFill>
                  <a:srgbClr val="0070C0"/>
                </a:solidFill>
              </a:rPr>
              <a:t> with </a:t>
            </a:r>
            <a:r>
              <a:rPr lang="en-US" altLang="zh-TW" sz="1800" dirty="0" err="1" smtClean="0">
                <a:solidFill>
                  <a:srgbClr val="0070C0"/>
                </a:solidFill>
              </a:rPr>
              <a:t>a</a:t>
            </a:r>
            <a:r>
              <a:rPr lang="en-US" altLang="zh-TW" sz="1800" baseline="-25000" dirty="0" err="1" smtClean="0">
                <a:solidFill>
                  <a:srgbClr val="0070C0"/>
                </a:solidFill>
              </a:rPr>
              <a:t>i</a:t>
            </a:r>
            <a:r>
              <a:rPr lang="en-US" altLang="zh-TW" sz="1800" dirty="0" err="1" smtClean="0">
                <a:solidFill>
                  <a:srgbClr val="0070C0"/>
                </a:solidFill>
              </a:rPr>
              <a:t>+j-i</a:t>
            </a:r>
            <a:r>
              <a:rPr lang="en-US" altLang="zh-TW" sz="1800" dirty="0" smtClean="0">
                <a:solidFill>
                  <a:srgbClr val="0070C0"/>
                </a:solidFill>
              </a:rPr>
              <a:t> </a:t>
            </a:r>
            <a:r>
              <a:rPr lang="en-US" altLang="zh-TW" sz="1800" u="sng" dirty="0" smtClean="0"/>
              <a:t>for j=i+1, i+2,…,r</a:t>
            </a:r>
          </a:p>
          <a:p>
            <a:pPr lvl="1">
              <a:spcBef>
                <a:spcPts val="0"/>
              </a:spcBef>
            </a:pPr>
            <a:endParaRPr lang="zh-TW" altLang="en-US" sz="2000" dirty="0"/>
          </a:p>
        </p:txBody>
      </p:sp>
      <p:cxnSp>
        <p:nvCxnSpPr>
          <p:cNvPr id="5" name="直線接點 4"/>
          <p:cNvCxnSpPr/>
          <p:nvPr/>
        </p:nvCxnSpPr>
        <p:spPr>
          <a:xfrm flipV="1">
            <a:off x="3581400" y="2743200"/>
            <a:ext cx="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81200" y="3810000"/>
            <a:ext cx="304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flipV="1">
            <a:off x="6248400" y="4495800"/>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172200" y="4419600"/>
            <a:ext cx="2895600" cy="369332"/>
          </a:xfrm>
          <a:prstGeom prst="rect">
            <a:avLst/>
          </a:prstGeom>
        </p:spPr>
        <p:txBody>
          <a:bodyPr wrap="square">
            <a:spAutoFit/>
          </a:bodyPr>
          <a:lstStyle/>
          <a:p>
            <a:r>
              <a:rPr lang="en-US" altLang="zh-TW" dirty="0" smtClean="0"/>
              <a:t>4-combination of {1,2,3,4,5,6}</a:t>
            </a:r>
            <a:endParaRPr lang="zh-TW" altLang="en-US" dirty="0"/>
          </a:p>
        </p:txBody>
      </p:sp>
      <p:sp>
        <p:nvSpPr>
          <p:cNvPr id="13" name="矩形 12"/>
          <p:cNvSpPr/>
          <p:nvPr/>
        </p:nvSpPr>
        <p:spPr>
          <a:xfrm>
            <a:off x="6400800" y="4724400"/>
            <a:ext cx="990600" cy="369332"/>
          </a:xfrm>
          <a:prstGeom prst="rect">
            <a:avLst/>
          </a:prstGeom>
        </p:spPr>
        <p:txBody>
          <a:bodyPr wrap="square">
            <a:spAutoFit/>
          </a:bodyPr>
          <a:lstStyle/>
          <a:p>
            <a:r>
              <a:rPr lang="en-US" altLang="zh-TW" dirty="0" smtClean="0"/>
              <a:t> {1,2,3,4}</a:t>
            </a:r>
            <a:endParaRPr lang="zh-TW" altLang="en-US" dirty="0"/>
          </a:p>
        </p:txBody>
      </p:sp>
      <p:sp>
        <p:nvSpPr>
          <p:cNvPr id="14" name="矩形 13"/>
          <p:cNvSpPr/>
          <p:nvPr/>
        </p:nvSpPr>
        <p:spPr>
          <a:xfrm>
            <a:off x="6400800" y="5410200"/>
            <a:ext cx="990600" cy="369332"/>
          </a:xfrm>
          <a:prstGeom prst="rect">
            <a:avLst/>
          </a:prstGeom>
        </p:spPr>
        <p:txBody>
          <a:bodyPr wrap="square">
            <a:spAutoFit/>
          </a:bodyPr>
          <a:lstStyle/>
          <a:p>
            <a:r>
              <a:rPr lang="en-US" altLang="zh-TW" dirty="0" smtClean="0"/>
              <a:t> {1,</a:t>
            </a:r>
            <a:r>
              <a:rPr lang="en-US" altLang="zh-TW" dirty="0" smtClean="0">
                <a:solidFill>
                  <a:srgbClr val="FF0000"/>
                </a:solidFill>
              </a:rPr>
              <a:t>2</a:t>
            </a:r>
            <a:r>
              <a:rPr lang="en-US" altLang="zh-TW" dirty="0" smtClean="0"/>
              <a:t>,5,6}</a:t>
            </a:r>
            <a:endParaRPr lang="zh-TW" altLang="en-US" dirty="0"/>
          </a:p>
        </p:txBody>
      </p:sp>
      <p:sp>
        <p:nvSpPr>
          <p:cNvPr id="15" name="矩形 14"/>
          <p:cNvSpPr/>
          <p:nvPr/>
        </p:nvSpPr>
        <p:spPr>
          <a:xfrm>
            <a:off x="6400800" y="5791200"/>
            <a:ext cx="990600" cy="369332"/>
          </a:xfrm>
          <a:prstGeom prst="rect">
            <a:avLst/>
          </a:prstGeom>
        </p:spPr>
        <p:txBody>
          <a:bodyPr wrap="square">
            <a:spAutoFit/>
          </a:bodyPr>
          <a:lstStyle/>
          <a:p>
            <a:r>
              <a:rPr lang="en-US" altLang="zh-TW" dirty="0" smtClean="0"/>
              <a:t> {1,</a:t>
            </a:r>
            <a:r>
              <a:rPr lang="en-US" altLang="zh-TW" dirty="0" smtClean="0">
                <a:solidFill>
                  <a:srgbClr val="00B050"/>
                </a:solidFill>
              </a:rPr>
              <a:t>3</a:t>
            </a:r>
            <a:r>
              <a:rPr lang="en-US" altLang="zh-TW" dirty="0" smtClean="0"/>
              <a:t>,</a:t>
            </a:r>
            <a:r>
              <a:rPr lang="en-US" altLang="zh-TW" u="sng" dirty="0" smtClean="0"/>
              <a:t>5,6</a:t>
            </a:r>
            <a:r>
              <a:rPr lang="en-US" altLang="zh-TW" dirty="0" smtClean="0"/>
              <a:t>}</a:t>
            </a:r>
            <a:endParaRPr lang="zh-TW" altLang="en-US" dirty="0"/>
          </a:p>
        </p:txBody>
      </p:sp>
      <p:sp>
        <p:nvSpPr>
          <p:cNvPr id="16" name="矩形 15"/>
          <p:cNvSpPr/>
          <p:nvPr/>
        </p:nvSpPr>
        <p:spPr>
          <a:xfrm>
            <a:off x="6400800" y="6096000"/>
            <a:ext cx="990600" cy="369332"/>
          </a:xfrm>
          <a:prstGeom prst="rect">
            <a:avLst/>
          </a:prstGeom>
        </p:spPr>
        <p:txBody>
          <a:bodyPr wrap="square">
            <a:spAutoFit/>
          </a:bodyPr>
          <a:lstStyle/>
          <a:p>
            <a:r>
              <a:rPr lang="en-US" altLang="zh-TW" dirty="0" smtClean="0"/>
              <a:t> {1,</a:t>
            </a:r>
            <a:r>
              <a:rPr lang="en-US" altLang="zh-TW" dirty="0" smtClean="0">
                <a:solidFill>
                  <a:srgbClr val="00B050"/>
                </a:solidFill>
              </a:rPr>
              <a:t>3</a:t>
            </a:r>
            <a:r>
              <a:rPr lang="en-US" altLang="zh-TW" dirty="0" smtClean="0"/>
              <a:t>,</a:t>
            </a:r>
            <a:r>
              <a:rPr lang="en-US" altLang="zh-TW" u="sng" dirty="0" smtClean="0">
                <a:solidFill>
                  <a:srgbClr val="0070C0"/>
                </a:solidFill>
              </a:rPr>
              <a:t>4,5</a:t>
            </a:r>
            <a:r>
              <a:rPr lang="en-US" altLang="zh-TW" dirty="0" smtClean="0"/>
              <a:t>}</a:t>
            </a:r>
            <a:endParaRPr lang="zh-TW" altLang="en-US" dirty="0"/>
          </a:p>
        </p:txBody>
      </p:sp>
      <p:sp>
        <p:nvSpPr>
          <p:cNvPr id="17" name="矩形 16"/>
          <p:cNvSpPr/>
          <p:nvPr/>
        </p:nvSpPr>
        <p:spPr>
          <a:xfrm>
            <a:off x="6705600" y="4980801"/>
            <a:ext cx="457200" cy="276999"/>
          </a:xfrm>
          <a:prstGeom prst="rect">
            <a:avLst/>
          </a:prstGeom>
        </p:spPr>
        <p:txBody>
          <a:bodyPr wrap="square" tIns="0" bIns="0">
            <a:spAutoFit/>
          </a:bodyPr>
          <a:lstStyle/>
          <a:p>
            <a:r>
              <a:rPr lang="en-US" altLang="zh-TW" dirty="0" smtClean="0"/>
              <a:t> …</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Telephone Numbering Plan</a:t>
            </a:r>
            <a:br>
              <a:rPr lang="en-US" dirty="0" smtClean="0"/>
            </a:br>
            <a:r>
              <a:rPr lang="en-US" dirty="0" smtClean="0">
                <a:solidFill>
                  <a:srgbClr val="FF0000"/>
                </a:solidFill>
              </a:rPr>
              <a:t>(Reading Exercise)</a:t>
            </a:r>
            <a:endParaRPr lang="en-US" dirty="0">
              <a:solidFill>
                <a:srgbClr val="FF0000"/>
              </a:solidFill>
            </a:endParaRPr>
          </a:p>
        </p:txBody>
      </p:sp>
      <p:sp>
        <p:nvSpPr>
          <p:cNvPr id="3" name="Content Placeholder 2"/>
          <p:cNvSpPr>
            <a:spLocks noGrp="1"/>
          </p:cNvSpPr>
          <p:nvPr>
            <p:ph idx="1"/>
          </p:nvPr>
        </p:nvSpPr>
        <p:spPr>
          <a:xfrm>
            <a:off x="457200" y="1524000"/>
            <a:ext cx="8229600" cy="5181600"/>
          </a:xfrm>
        </p:spPr>
        <p:txBody>
          <a:bodyPr>
            <a:normAutofit fontScale="55000" lnSpcReduction="20000"/>
          </a:bodyPr>
          <a:lstStyle/>
          <a:p>
            <a:pPr>
              <a:buNone/>
            </a:pPr>
            <a:r>
              <a:rPr lang="en-US" b="1" dirty="0" smtClean="0"/>
              <a:t>     Example</a:t>
            </a:r>
            <a:r>
              <a:rPr lang="en-US" dirty="0" smtClean="0"/>
              <a:t>: The </a:t>
            </a:r>
            <a:r>
              <a:rPr lang="en-US" i="1" dirty="0" smtClean="0"/>
              <a:t>North American numbering plan </a:t>
            </a:r>
            <a:r>
              <a:rPr lang="en-US" dirty="0" smtClean="0"/>
              <a:t>(</a:t>
            </a:r>
            <a:r>
              <a:rPr lang="en-US" i="1" dirty="0" smtClean="0"/>
              <a:t>NANP</a:t>
            </a:r>
            <a:r>
              <a:rPr lang="en-US" dirty="0" smtClean="0"/>
              <a:t>) specifies that a telephone number consists of </a:t>
            </a:r>
            <a:r>
              <a:rPr lang="en-US" dirty="0" smtClean="0">
                <a:latin typeface="Cambria Math" pitchFamily="18" charset="0"/>
                <a:ea typeface="Cambria Math" pitchFamily="18" charset="0"/>
              </a:rPr>
              <a:t>10</a:t>
            </a:r>
            <a:r>
              <a:rPr lang="en-US" dirty="0" smtClean="0"/>
              <a:t> digits, consisting of a </a:t>
            </a:r>
            <a:r>
              <a:rPr lang="en-US" altLang="zh-TW" dirty="0" smtClean="0"/>
              <a:t>3</a:t>
            </a:r>
            <a:r>
              <a:rPr lang="en-US" dirty="0" smtClean="0"/>
              <a:t>-digit area code, a </a:t>
            </a:r>
            <a:r>
              <a:rPr lang="en-US" altLang="zh-TW" dirty="0" smtClean="0"/>
              <a:t>3</a:t>
            </a:r>
            <a:r>
              <a:rPr lang="en-US" dirty="0" smtClean="0"/>
              <a:t>-digit office code, and a </a:t>
            </a:r>
            <a:r>
              <a:rPr lang="en-US" altLang="zh-TW" dirty="0" smtClean="0"/>
              <a:t>4</a:t>
            </a:r>
            <a:r>
              <a:rPr lang="en-US" dirty="0" smtClean="0"/>
              <a:t>-digit station code.  There are some restrictions on the digits.</a:t>
            </a:r>
          </a:p>
          <a:p>
            <a:pPr lvl="1"/>
            <a:r>
              <a:rPr lang="en-US" dirty="0" smtClean="0"/>
              <a:t>Let </a:t>
            </a:r>
            <a:r>
              <a:rPr lang="en-US" i="1" dirty="0" smtClean="0"/>
              <a:t>X</a:t>
            </a:r>
            <a:r>
              <a:rPr lang="en-US" dirty="0" smtClean="0"/>
              <a:t> denote a digit from </a:t>
            </a:r>
            <a:r>
              <a:rPr lang="en-US" dirty="0" smtClean="0">
                <a:latin typeface="Cambria Math" pitchFamily="18" charset="0"/>
                <a:ea typeface="Cambria Math" pitchFamily="18" charset="0"/>
              </a:rPr>
              <a:t>0</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N</a:t>
            </a:r>
            <a:r>
              <a:rPr lang="en-US" dirty="0" smtClean="0"/>
              <a:t> denote a digit from </a:t>
            </a:r>
            <a:r>
              <a:rPr lang="en-US" dirty="0" smtClean="0">
                <a:latin typeface="Cambria Math" pitchFamily="18" charset="0"/>
                <a:ea typeface="Cambria Math" pitchFamily="18" charset="0"/>
              </a:rPr>
              <a:t>2</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Y</a:t>
            </a:r>
            <a:r>
              <a:rPr lang="en-US" dirty="0" smtClean="0"/>
              <a:t> denote a digit that is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a:t>
            </a:r>
          </a:p>
          <a:p>
            <a:pPr lvl="1"/>
            <a:r>
              <a:rPr lang="en-US" dirty="0" smtClean="0"/>
              <a:t>In the old plan (in use in the </a:t>
            </a:r>
            <a:r>
              <a:rPr lang="en-US" dirty="0" smtClean="0">
                <a:latin typeface="Cambria Math" pitchFamily="18" charset="0"/>
                <a:ea typeface="Cambria Math" pitchFamily="18" charset="0"/>
              </a:rPr>
              <a:t>1960</a:t>
            </a:r>
            <a:r>
              <a:rPr lang="en-US" dirty="0" smtClean="0"/>
              <a:t>s) the format was </a:t>
            </a:r>
            <a:r>
              <a:rPr lang="en-US" i="1" dirty="0" smtClean="0"/>
              <a:t>NYX</a:t>
            </a:r>
            <a:r>
              <a:rPr lang="en-US" dirty="0" smtClean="0"/>
              <a:t>-</a:t>
            </a:r>
            <a:r>
              <a:rPr lang="en-US" i="1" dirty="0" smtClean="0"/>
              <a:t>NNX-XXX</a:t>
            </a:r>
            <a:r>
              <a:rPr lang="en-US" dirty="0" smtClean="0"/>
              <a:t>.</a:t>
            </a:r>
          </a:p>
          <a:p>
            <a:pPr lvl="1"/>
            <a:r>
              <a:rPr lang="en-US" dirty="0" smtClean="0"/>
              <a:t>In the new plan, the format is </a:t>
            </a:r>
            <a:r>
              <a:rPr lang="en-US" i="1" dirty="0" smtClean="0"/>
              <a:t>NXX</a:t>
            </a:r>
            <a:r>
              <a:rPr lang="en-US" dirty="0" smtClean="0"/>
              <a:t>-</a:t>
            </a:r>
            <a:r>
              <a:rPr lang="en-US" i="1" dirty="0" smtClean="0"/>
              <a:t>NXX</a:t>
            </a:r>
            <a:r>
              <a:rPr lang="en-US" dirty="0" smtClean="0"/>
              <a:t>-</a:t>
            </a:r>
            <a:r>
              <a:rPr lang="en-US" i="1" dirty="0" smtClean="0"/>
              <a:t>XXX</a:t>
            </a:r>
            <a:r>
              <a:rPr lang="en-US" dirty="0" smtClean="0"/>
              <a:t>.</a:t>
            </a:r>
          </a:p>
          <a:p>
            <a:pPr>
              <a:buNone/>
            </a:pPr>
            <a:r>
              <a:rPr lang="en-US" dirty="0" smtClean="0"/>
              <a:t>     How many different telephone numbers are possible under the old plan and the</a:t>
            </a:r>
            <a:r>
              <a:rPr lang="zh-TW" altLang="en-US" dirty="0" smtClean="0"/>
              <a:t> </a:t>
            </a:r>
            <a:r>
              <a:rPr lang="en-US" dirty="0" smtClean="0"/>
              <a:t>new plan?</a:t>
            </a:r>
          </a:p>
          <a:p>
            <a:pPr>
              <a:buNone/>
            </a:pPr>
            <a:endParaRPr lang="en-US" dirty="0" smtClean="0"/>
          </a:p>
          <a:p>
            <a:pPr>
              <a:buNone/>
            </a:pPr>
            <a:r>
              <a:rPr lang="en-US" b="1" dirty="0" smtClean="0"/>
              <a:t>     Solution</a:t>
            </a:r>
            <a:r>
              <a:rPr lang="en-US" dirty="0" smtClean="0"/>
              <a:t>:  Use the Product Rule.</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160</a:t>
            </a:r>
            <a:r>
              <a:rPr lang="en-US" dirty="0" smtClean="0"/>
              <a:t> area codes with the format </a:t>
            </a:r>
            <a:r>
              <a:rPr lang="en-US" i="1" dirty="0" smtClean="0"/>
              <a:t>NYX.</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800</a:t>
            </a:r>
            <a:r>
              <a:rPr lang="en-US" dirty="0" smtClean="0"/>
              <a:t> area codes with the format </a:t>
            </a:r>
            <a:r>
              <a:rPr lang="en-US" i="1" dirty="0" smtClean="0"/>
              <a:t>NXX. </a:t>
            </a:r>
          </a:p>
          <a:p>
            <a:pPr lvl="1"/>
            <a:r>
              <a:rPr lang="en-US" dirty="0" smtClean="0"/>
              <a:t>There are </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8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640</a:t>
            </a:r>
            <a:r>
              <a:rPr lang="en-US" dirty="0" smtClean="0"/>
              <a:t> office codes with the format </a:t>
            </a:r>
            <a:r>
              <a:rPr lang="en-US" i="1" dirty="0" smtClean="0"/>
              <a:t>NNX.  </a:t>
            </a:r>
          </a:p>
          <a:p>
            <a:pPr lvl="1"/>
            <a:r>
              <a:rPr lang="en-US" dirty="0" smtClean="0"/>
              <a:t>There are  </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latin typeface="Cambria Math"/>
                <a:ea typeface="Cambria Math"/>
              </a:rPr>
              <a:t>∙</a:t>
            </a:r>
            <a:r>
              <a:rPr lang="en-US" dirty="0" smtClean="0">
                <a:latin typeface="Cambria Math" pitchFamily="18" charset="0"/>
                <a:ea typeface="Cambria Math" pitchFamily="18" charset="0"/>
              </a:rPr>
              <a:t>10 </a:t>
            </a:r>
            <a:r>
              <a:rPr lang="en-US" dirty="0" smtClean="0"/>
              <a:t>= </a:t>
            </a:r>
            <a:r>
              <a:rPr lang="en-US" dirty="0" smtClean="0">
                <a:latin typeface="Cambria Math" pitchFamily="18" charset="0"/>
                <a:ea typeface="Cambria Math" pitchFamily="18" charset="0"/>
              </a:rPr>
              <a:t>10,000</a:t>
            </a:r>
            <a:r>
              <a:rPr lang="en-US" dirty="0" smtClean="0"/>
              <a:t> station codes with the format </a:t>
            </a:r>
            <a:r>
              <a:rPr lang="en-US" i="1" dirty="0" smtClean="0"/>
              <a:t>XXXX. </a:t>
            </a:r>
          </a:p>
          <a:p>
            <a:pPr>
              <a:buNone/>
            </a:pPr>
            <a:r>
              <a:rPr lang="en-US" dirty="0" smtClean="0"/>
              <a:t>     Number of  old plan telephone numbers: </a:t>
            </a:r>
            <a:r>
              <a:rPr lang="en-US" dirty="0" smtClean="0">
                <a:latin typeface="Cambria Math" pitchFamily="18" charset="0"/>
                <a:ea typeface="Cambria Math" pitchFamily="18" charset="0"/>
              </a:rPr>
              <a:t>160 </a:t>
            </a:r>
            <a:r>
              <a:rPr lang="en-US" dirty="0" smtClean="0">
                <a:latin typeface="Cambria Math"/>
                <a:ea typeface="Cambria Math"/>
              </a:rPr>
              <a:t>∙</a:t>
            </a:r>
            <a:r>
              <a:rPr lang="en-US" dirty="0" smtClean="0">
                <a:latin typeface="Cambria Math" pitchFamily="18" charset="0"/>
                <a:ea typeface="Cambria Math" pitchFamily="18" charset="0"/>
              </a:rPr>
              <a:t>640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1,024,000,000</a:t>
            </a:r>
            <a:r>
              <a:rPr lang="en-US" dirty="0" smtClean="0"/>
              <a:t>.</a:t>
            </a:r>
          </a:p>
          <a:p>
            <a:pPr>
              <a:buNone/>
            </a:pPr>
            <a:r>
              <a:rPr lang="en-US" dirty="0" smtClean="0"/>
              <a:t>     Number of new plan telephone numbers: </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800 </a:t>
            </a:r>
            <a:r>
              <a:rPr lang="en-US" dirty="0" smtClean="0">
                <a:latin typeface="Cambria Math"/>
                <a:ea typeface="Cambria Math"/>
              </a:rPr>
              <a:t>∙</a:t>
            </a:r>
            <a:r>
              <a:rPr lang="en-US" dirty="0" smtClean="0">
                <a:latin typeface="Cambria Math" pitchFamily="18" charset="0"/>
                <a:ea typeface="Cambria Math" pitchFamily="18" charset="0"/>
              </a:rPr>
              <a:t>10,000 </a:t>
            </a:r>
            <a:r>
              <a:rPr lang="en-US" dirty="0" smtClean="0"/>
              <a:t>= </a:t>
            </a:r>
            <a:r>
              <a:rPr lang="en-US" dirty="0" smtClean="0">
                <a:latin typeface="Cambria Math" pitchFamily="18" charset="0"/>
                <a:ea typeface="Cambria Math" pitchFamily="18" charset="0"/>
              </a:rPr>
              <a:t>6,400,000,000</a:t>
            </a:r>
            <a:r>
              <a:rPr lang="en-US"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sz="2800" dirty="0" smtClean="0"/>
              <a:t> (</a:t>
            </a:r>
            <a:r>
              <a:rPr lang="en-US" sz="2800" i="1" dirty="0" smtClean="0"/>
              <a:t>In Section </a:t>
            </a:r>
            <a:r>
              <a:rPr lang="en-US" sz="2800" dirty="0" smtClean="0">
                <a:latin typeface="Cambria Math" pitchFamily="18" charset="0"/>
                <a:ea typeface="Cambria Math" pitchFamily="18" charset="0"/>
              </a:rPr>
              <a:t>5.1 Ex10</a:t>
            </a:r>
            <a:r>
              <a:rPr lang="en-US" sz="2800" dirty="0" smtClean="0"/>
              <a:t>, </a:t>
            </a:r>
            <a:r>
              <a:rPr lang="en-US" sz="2800" i="1" dirty="0" smtClean="0"/>
              <a:t>mathematical induction was used to prove this same result</a:t>
            </a:r>
            <a:r>
              <a:rPr lang="en-US" sz="2800" dirty="0" smtClean="0"/>
              <a:t>.)</a:t>
            </a:r>
          </a:p>
          <a:p>
            <a:pPr>
              <a:buNone/>
            </a:pPr>
            <a:r>
              <a:rPr lang="en-US" sz="2800" b="1" dirty="0" smtClean="0"/>
              <a:t>    Solution</a:t>
            </a:r>
            <a:r>
              <a:rPr lang="en-US" sz="2800" dirty="0" smtClean="0"/>
              <a:t>: </a:t>
            </a:r>
            <a:r>
              <a:rPr lang="en-US" dirty="0" smtClean="0"/>
              <a:t>When the elements of S are listed in an arbitrary order, there is a </a:t>
            </a:r>
            <a:r>
              <a:rPr lang="en-US" dirty="0" smtClean="0">
                <a:solidFill>
                  <a:srgbClr val="FF0000"/>
                </a:solidFill>
              </a:rPr>
              <a:t>one-to-one correspondence </a:t>
            </a:r>
            <a:r>
              <a:rPr lang="en-US" dirty="0" smtClean="0"/>
              <a:t>between </a:t>
            </a:r>
            <a:r>
              <a:rPr lang="en-US" dirty="0" smtClean="0">
                <a:solidFill>
                  <a:srgbClr val="FF0000"/>
                </a:solidFill>
              </a:rPr>
              <a:t>subsets of </a:t>
            </a:r>
            <a:r>
              <a:rPr lang="en-US" i="1" dirty="0" smtClean="0">
                <a:solidFill>
                  <a:srgbClr val="FF0000"/>
                </a:solidFill>
              </a:rPr>
              <a:t>S</a:t>
            </a:r>
            <a:r>
              <a:rPr lang="en-US" dirty="0" smtClean="0">
                <a:solidFill>
                  <a:srgbClr val="FF0000"/>
                </a:solidFill>
              </a:rPr>
              <a:t> </a:t>
            </a:r>
            <a:r>
              <a:rPr lang="en-US" dirty="0" smtClean="0"/>
              <a:t>and </a:t>
            </a:r>
            <a:r>
              <a:rPr lang="en-US" dirty="0" smtClean="0">
                <a:solidFill>
                  <a:srgbClr val="FF0000"/>
                </a:solidFill>
              </a:rPr>
              <a:t>bit strings of length |</a:t>
            </a:r>
            <a:r>
              <a:rPr lang="en-US" i="1" dirty="0" smtClean="0">
                <a:solidFill>
                  <a:srgbClr val="FF0000"/>
                </a:solidFill>
              </a:rPr>
              <a:t>S</a:t>
            </a:r>
            <a:r>
              <a:rPr lang="en-US" dirty="0" smtClean="0">
                <a:solidFill>
                  <a:srgbClr val="FF0000"/>
                </a:solidFill>
              </a:rPr>
              <a:t>|</a:t>
            </a:r>
            <a:r>
              <a:rPr lang="en-US" dirty="0" smtClean="0"/>
              <a:t>.  When the </a:t>
            </a:r>
            <a:r>
              <a:rPr lang="en-US" i="1" dirty="0" err="1" smtClean="0"/>
              <a:t>i</a:t>
            </a:r>
            <a:r>
              <a:rPr lang="en-US" dirty="0" err="1" smtClean="0"/>
              <a:t>th</a:t>
            </a:r>
            <a:r>
              <a:rPr lang="en-US" dirty="0" smtClean="0"/>
              <a:t> element is in the subset, the bit string has a </a:t>
            </a:r>
            <a:r>
              <a:rPr lang="en-US" dirty="0" smtClean="0">
                <a:latin typeface="Cambria Math" pitchFamily="18" charset="0"/>
                <a:ea typeface="Cambria Math" pitchFamily="18" charset="0"/>
              </a:rPr>
              <a:t>1</a:t>
            </a:r>
            <a:r>
              <a:rPr lang="en-US" dirty="0" smtClean="0"/>
              <a:t> in the </a:t>
            </a:r>
            <a:r>
              <a:rPr lang="en-US" i="1" dirty="0" err="1" smtClean="0"/>
              <a:t>i</a:t>
            </a:r>
            <a:r>
              <a:rPr lang="en-US" dirty="0" err="1" smtClean="0"/>
              <a:t>th</a:t>
            </a:r>
            <a:r>
              <a:rPr lang="en-US" dirty="0" smtClean="0"/>
              <a:t> position and a </a:t>
            </a:r>
            <a:r>
              <a:rPr lang="en-US" dirty="0" smtClean="0">
                <a:latin typeface="Cambria Math" pitchFamily="18" charset="0"/>
                <a:ea typeface="Cambria Math" pitchFamily="18" charset="0"/>
              </a:rPr>
              <a:t>0</a:t>
            </a:r>
            <a:r>
              <a:rPr lang="en-US" dirty="0" smtClean="0"/>
              <a:t> otherwise.</a:t>
            </a:r>
          </a:p>
          <a:p>
            <a:pPr>
              <a:buNone/>
            </a:pPr>
            <a:endParaRPr lang="en-US" dirty="0" smtClean="0"/>
          </a:p>
          <a:p>
            <a:pPr>
              <a:buNone/>
            </a:pPr>
            <a:r>
              <a:rPr lang="en-US" dirty="0" smtClean="0"/>
              <a:t>    By the product rule, there are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such bit strings, and therefore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subsets.</a:t>
            </a:r>
            <a:r>
              <a:rPr lang="en-US" sz="2800" dirty="0" smtClean="0"/>
              <a:t> </a:t>
            </a:r>
            <a:endParaRPr lang="en-US" dirty="0" smtClean="0"/>
          </a:p>
          <a:p>
            <a:pPr>
              <a:buNone/>
            </a:pPr>
            <a:r>
              <a:rPr lang="en-US" sz="1900" dirty="0" smtClean="0"/>
              <a:t>      </a:t>
            </a:r>
            <a:endParaRPr lang="en-US" sz="19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 in Terms of Sets</a:t>
            </a:r>
            <a:endParaRPr lang="en-US" dirty="0"/>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smtClean="0"/>
              <a:t>If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dirty="0" smtClean="0">
                <a:ea typeface="Cambria Math"/>
              </a:rPr>
              <a:t>…</a:t>
            </a:r>
            <a:r>
              <a:rPr lang="en-US" sz="2800" dirty="0" smtClean="0">
                <a:latin typeface="Cambria Math"/>
                <a:ea typeface="Cambria Math"/>
              </a:rPr>
              <a:t> , </a:t>
            </a:r>
            <a:r>
              <a:rPr lang="en-US" sz="2800" i="1" dirty="0" smtClean="0"/>
              <a:t>A</a:t>
            </a:r>
            <a:r>
              <a:rPr lang="en-US" sz="2800" i="1" baseline="-25000" dirty="0" smtClean="0">
                <a:ea typeface="Cambria Math" pitchFamily="18" charset="0"/>
              </a:rPr>
              <a:t>m</a:t>
            </a:r>
            <a:r>
              <a:rPr lang="en-US" dirty="0" smtClean="0"/>
              <a:t> are finite sets, then the number of elements in the </a:t>
            </a:r>
            <a:r>
              <a:rPr lang="en-US" dirty="0" smtClean="0">
                <a:solidFill>
                  <a:srgbClr val="FF0000"/>
                </a:solidFill>
              </a:rPr>
              <a:t>Cartesian product </a:t>
            </a:r>
            <a:r>
              <a:rPr lang="en-US" dirty="0" smtClean="0"/>
              <a:t>(see p.123) of these sets is the product of the number of elements of each set.</a:t>
            </a:r>
          </a:p>
          <a:p>
            <a:r>
              <a:rPr lang="en-US" dirty="0" smtClean="0"/>
              <a:t>The task of choosing an element in the Cartesian product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a:t>
            </a:r>
            <a:r>
              <a:rPr lang="en-US" sz="2800" dirty="0" smtClean="0">
                <a:latin typeface="Cambria Math"/>
                <a:ea typeface="Cambria Math"/>
              </a:rPr>
              <a:t>⨉ ∙∙∙ ⨉ </a:t>
            </a:r>
            <a:r>
              <a:rPr lang="en-US" sz="2800" i="1" dirty="0" smtClean="0"/>
              <a:t>A</a:t>
            </a:r>
            <a:r>
              <a:rPr lang="en-US" sz="2800" i="1" baseline="-25000" dirty="0" smtClean="0">
                <a:ea typeface="Cambria Math" pitchFamily="18" charset="0"/>
              </a:rPr>
              <a:t>m</a:t>
            </a:r>
            <a:r>
              <a:rPr lang="en-US" sz="2800" dirty="0" smtClean="0"/>
              <a:t> is done by choosing an element in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 </a:t>
            </a:r>
            <a:r>
              <a:rPr lang="en-US" sz="2800" dirty="0" smtClean="0">
                <a:ea typeface="Cambria Math" pitchFamily="18" charset="0"/>
              </a:rPr>
              <a:t>an element in</a:t>
            </a:r>
            <a:r>
              <a:rPr lang="en-US" sz="2800" i="1" dirty="0" smtClean="0"/>
              <a:t> 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 , </a:t>
            </a:r>
            <a:r>
              <a:rPr lang="en-US" sz="2800" dirty="0" smtClean="0">
                <a:ea typeface="Cambria Math" pitchFamily="18" charset="0"/>
              </a:rPr>
              <a:t>…</a:t>
            </a:r>
            <a:r>
              <a:rPr lang="en-US" sz="2800" dirty="0" smtClean="0">
                <a:latin typeface="Cambria Math" pitchFamily="18" charset="0"/>
                <a:ea typeface="Cambria Math" pitchFamily="18" charset="0"/>
              </a:rPr>
              <a:t>, and an element in </a:t>
            </a:r>
            <a:r>
              <a:rPr lang="en-US" sz="2800" i="1" dirty="0" smtClean="0"/>
              <a:t>A</a:t>
            </a:r>
            <a:r>
              <a:rPr lang="en-US" sz="2800" i="1" baseline="-25000" dirty="0" smtClean="0">
                <a:ea typeface="Cambria Math" pitchFamily="18" charset="0"/>
              </a:rPr>
              <a:t>m</a:t>
            </a:r>
            <a:r>
              <a:rPr lang="en-US" sz="2800" dirty="0" smtClean="0">
                <a:latin typeface="Cambria Math" pitchFamily="18" charset="0"/>
                <a:ea typeface="Cambria Math" pitchFamily="18" charset="0"/>
              </a:rPr>
              <a:t>. </a:t>
            </a:r>
            <a:endParaRPr lang="en-US" sz="2800" dirty="0" smtClean="0"/>
          </a:p>
          <a:p>
            <a:r>
              <a:rPr lang="en-US" dirty="0" smtClean="0"/>
              <a:t>By the product rule, it follows that:</a:t>
            </a:r>
          </a:p>
          <a:p>
            <a:endParaRPr lang="en-US" dirty="0" smtClean="0"/>
          </a:p>
        </p:txBody>
      </p:sp>
      <p:sp>
        <p:nvSpPr>
          <p:cNvPr id="4" name="TextBox 3"/>
          <p:cNvSpPr txBox="1"/>
          <p:nvPr/>
        </p:nvSpPr>
        <p:spPr>
          <a:xfrm>
            <a:off x="990600" y="5715000"/>
            <a:ext cx="7315200" cy="830997"/>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baseline="-25000" dirty="0" smtClean="0">
                <a:latin typeface="Cambria Math" pitchFamily="18" charset="0"/>
                <a:ea typeface="Cambria Math" pitchFamily="18" charset="0"/>
              </a:rPr>
              <a:t>2</a:t>
            </a:r>
            <a:r>
              <a:rPr lang="en-US" sz="2400" dirty="0" smtClean="0"/>
              <a:t>|</a:t>
            </a:r>
            <a:r>
              <a:rPr lang="en-US" sz="2400" dirty="0" smtClean="0">
                <a:latin typeface="Cambria Math"/>
                <a:ea typeface="Cambria Math"/>
              </a:rPr>
              <a:t> ∙</a:t>
            </a:r>
            <a:r>
              <a:rPr lang="en-US" sz="2400" dirty="0" smtClean="0"/>
              <a:t> </a:t>
            </a:r>
            <a:r>
              <a:rPr lang="en-US" sz="2400" dirty="0" smtClean="0">
                <a:latin typeface="Cambria Math"/>
                <a:ea typeface="Cambria Math"/>
              </a:rPr>
              <a:t> ∙∙∙  ∙ </a:t>
            </a:r>
            <a:r>
              <a:rPr lang="en-US" sz="2400" dirty="0" smtClean="0"/>
              <a:t>|</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35166</TotalTime>
  <Words>5268</Words>
  <Application>Microsoft Office PowerPoint</Application>
  <PresentationFormat>如螢幕大小 (4:3)</PresentationFormat>
  <Paragraphs>538</Paragraphs>
  <Slides>61</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61</vt:i4>
      </vt:variant>
    </vt:vector>
  </HeadingPairs>
  <TitlesOfParts>
    <vt:vector size="68" baseType="lpstr">
      <vt:lpstr>Arial</vt:lpstr>
      <vt:lpstr>新細明體</vt:lpstr>
      <vt:lpstr>Calibri</vt:lpstr>
      <vt:lpstr>Cambria Math</vt:lpstr>
      <vt:lpstr>Symbol</vt:lpstr>
      <vt:lpstr>Cambria</vt:lpstr>
      <vt:lpstr>Office 佈景主題</vt:lpstr>
      <vt:lpstr>Counting</vt:lpstr>
      <vt:lpstr>Chapter Summary</vt:lpstr>
      <vt:lpstr>The Basics of Counting</vt:lpstr>
      <vt:lpstr>Basic Counting Principles: The Product Rule</vt:lpstr>
      <vt:lpstr>The Product Rule</vt:lpstr>
      <vt:lpstr>Counting Functions</vt:lpstr>
      <vt:lpstr>Telephone Numbering Plan (Reading Exercise)</vt:lpstr>
      <vt:lpstr>Counting Subsets of a Finite Set</vt:lpstr>
      <vt:lpstr>Product Rule in Terms of Sets</vt:lpstr>
      <vt:lpstr>Basic Counting Principles:  The Sum Rule</vt:lpstr>
      <vt:lpstr>The Sum Rule in terms of sets.</vt:lpstr>
      <vt:lpstr>Combining the Sum and Product Rule</vt:lpstr>
      <vt:lpstr>Counting Passwords (Reading Exercise)</vt:lpstr>
      <vt:lpstr>Basic Counting Principles: Subtraction Rule</vt:lpstr>
      <vt:lpstr>Counting Bit Strings</vt:lpstr>
      <vt:lpstr>Basic Counting Principles: Division Rule</vt:lpstr>
      <vt:lpstr>Basic Counting Principles: Division Rule</vt:lpstr>
      <vt:lpstr>Tree Diagrams</vt:lpstr>
      <vt:lpstr>The Pigeonhole Principle</vt:lpstr>
      <vt:lpstr>The Pigeonhole Principle(鴿籠原理)</vt:lpstr>
      <vt:lpstr>The Pigeonhole Principle</vt:lpstr>
      <vt:lpstr>Pigeonhole Principle</vt:lpstr>
      <vt:lpstr>The Generalized Pigeonhole Principle</vt:lpstr>
      <vt:lpstr>The Generalized Pigeonhole Principle</vt:lpstr>
      <vt:lpstr>Permutations and Combinations (排列組合)</vt:lpstr>
      <vt:lpstr>Permutations</vt:lpstr>
      <vt:lpstr>A Formula for the Number of Permutations</vt:lpstr>
      <vt:lpstr>Solving Counting Problems by Counting Permutations</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Binomial Coefficients and Identities</vt:lpstr>
      <vt:lpstr>Powers of Binomial Expressions</vt:lpstr>
      <vt:lpstr>Binomial Theorem </vt:lpstr>
      <vt:lpstr>Using the Binomial Theorem</vt:lpstr>
      <vt:lpstr> A Useful Identity</vt:lpstr>
      <vt:lpstr>Pascal’s Identity </vt:lpstr>
      <vt:lpstr>Pascal’s Triangle</vt:lpstr>
      <vt:lpstr>Generalized Permutations and Combinations</vt:lpstr>
      <vt:lpstr>Permutations with Repetition</vt:lpstr>
      <vt:lpstr>Combinations with Repetition</vt:lpstr>
      <vt:lpstr>Combinations with Repetition</vt:lpstr>
      <vt:lpstr>Combinations with Repetition</vt:lpstr>
      <vt:lpstr>Combinations with Repetition</vt:lpstr>
      <vt:lpstr>Combinations with Repetition</vt:lpstr>
      <vt:lpstr>Summarizing the Formulas for Counting Permutations and Combinations with and without Repetition</vt:lpstr>
      <vt:lpstr>Permutations with Indistinguishable Objects</vt:lpstr>
      <vt:lpstr>Permutations with Indistinguishable Objects</vt:lpstr>
      <vt:lpstr>Distributing Objects into Boxes</vt:lpstr>
      <vt:lpstr>Distributing Objects into Boxes</vt:lpstr>
      <vt:lpstr>Distributing Objects into Boxes</vt:lpstr>
      <vt:lpstr>Distributing Objects into Boxes</vt:lpstr>
      <vt:lpstr>Distributing Objects into Boxes</vt:lpstr>
      <vt:lpstr>Generating Permutations and Combinations</vt:lpstr>
      <vt:lpstr>Generating Permutations and Combinations</vt:lpstr>
      <vt:lpstr>Generating Permutations and Combinations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stliang</cp:lastModifiedBy>
  <cp:revision>1096</cp:revision>
  <cp:lastPrinted>2011-09-18T13:59:11Z</cp:lastPrinted>
  <dcterms:created xsi:type="dcterms:W3CDTF">2011-09-18T13:59:01Z</dcterms:created>
  <dcterms:modified xsi:type="dcterms:W3CDTF">2020-11-23T00:51:16Z</dcterms:modified>
</cp:coreProperties>
</file>